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y="5143500" cx="9144000"/>
  <p:notesSz cx="6858000" cy="9144000"/>
  <p:embeddedFontLst>
    <p:embeddedFont>
      <p:font typeface="Roboto"/>
      <p:regular r:id="rId86"/>
      <p:bold r:id="rId87"/>
      <p:italic r:id="rId88"/>
      <p:boldItalic r:id="rId89"/>
    </p:embeddedFont>
    <p:embeddedFont>
      <p:font typeface="Helvetica Neue"/>
      <p:regular r:id="rId90"/>
      <p:bold r:id="rId91"/>
      <p:italic r:id="rId92"/>
      <p:boldItalic r:id="rId93"/>
    </p:embeddedFont>
    <p:embeddedFont>
      <p:font typeface="Helvetica Neue Light"/>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98" roundtripDataSignature="AMtx7mirF0PkClL6/bJ5IzbsZZ1o65mf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HelveticaNeueLight-bold.fntdata"/><Relationship Id="rId94" Type="http://schemas.openxmlformats.org/officeDocument/2006/relationships/font" Target="fonts/HelveticaNeueLight-regular.fntdata"/><Relationship Id="rId97" Type="http://schemas.openxmlformats.org/officeDocument/2006/relationships/font" Target="fonts/HelveticaNeueLight-boldItalic.fntdata"/><Relationship Id="rId96" Type="http://schemas.openxmlformats.org/officeDocument/2006/relationships/font" Target="fonts/HelveticaNeueLight-italic.fntdata"/><Relationship Id="rId11" Type="http://schemas.openxmlformats.org/officeDocument/2006/relationships/slide" Target="slides/slide6.xml"/><Relationship Id="rId10" Type="http://schemas.openxmlformats.org/officeDocument/2006/relationships/slide" Target="slides/slide5.xml"/><Relationship Id="rId98"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HelveticaNeue-bold.fntdata"/><Relationship Id="rId90" Type="http://schemas.openxmlformats.org/officeDocument/2006/relationships/font" Target="fonts/HelveticaNeue-regular.fntdata"/><Relationship Id="rId93" Type="http://schemas.openxmlformats.org/officeDocument/2006/relationships/font" Target="fonts/HelveticaNeue-boldItalic.fntdata"/><Relationship Id="rId92"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font" Target="fonts/Roboto-regular.fntdata"/><Relationship Id="rId85" Type="http://schemas.openxmlformats.org/officeDocument/2006/relationships/slide" Target="slides/slide80.xml"/><Relationship Id="rId88" Type="http://schemas.openxmlformats.org/officeDocument/2006/relationships/font" Target="fonts/Roboto-italic.fntdata"/><Relationship Id="rId87" Type="http://schemas.openxmlformats.org/officeDocument/2006/relationships/font" Target="fonts/Roboto-bold.fntdata"/><Relationship Id="rId89" Type="http://schemas.openxmlformats.org/officeDocument/2006/relationships/font" Target="fonts/Roboto-boldItalic.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82142acd5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082142acd5_0_7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82142acd5_0_4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082142acd5_0_43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82142acd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082142acd5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82142acd5_0_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082142acd5_0_5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082142acd5_0_5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2082142acd5_0_5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82142acd5_0_5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082142acd5_0_5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Word2Vec embeddings are static embeddings - Method leans one fixed embeddings for each word in the vocabulary.</a:t>
            </a:r>
            <a:endParaRPr/>
          </a:p>
          <a:p>
            <a:pPr indent="0" lvl="0" marL="457200" rtl="0" algn="l">
              <a:lnSpc>
                <a:spcPct val="100000"/>
              </a:lnSpc>
              <a:spcBef>
                <a:spcPts val="0"/>
              </a:spcBef>
              <a:spcAft>
                <a:spcPts val="0"/>
              </a:spcAft>
              <a:buSzPts val="1100"/>
              <a:buNone/>
            </a:pPr>
            <a:r>
              <a:t/>
            </a:r>
            <a:endParaRPr/>
          </a:p>
          <a:p>
            <a:pPr indent="-317500" lvl="0" marL="457200" rtl="0" algn="l">
              <a:lnSpc>
                <a:spcPct val="100000"/>
              </a:lnSpc>
              <a:spcBef>
                <a:spcPts val="0"/>
              </a:spcBef>
              <a:spcAft>
                <a:spcPts val="0"/>
              </a:spcAft>
              <a:buSzPts val="1400"/>
              <a:buChar char="-"/>
            </a:pPr>
            <a:r>
              <a:rPr lang="en"/>
              <a:t>An alternative to these static embeddings are more recent methods for learning dynamic, contextual embeddings, like the popular BERT representations in which the vector of each word is different to each context.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dce5a12744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dce5a12744_0_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082142acd5_0_6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082142acd5_0_68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82142acd5_0_6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082142acd5_0_69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82142acd5_0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082142acd5_0_23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82142acd5_0_6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082142acd5_0_68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82142acd5_0_7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082142acd5_0_70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dce5a12744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dce5a12744_0_1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082142acd5_0_7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082142acd5_0_7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82142acd5_0_7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082142acd5_0_72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082142acd5_0_7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2082142acd5_0_72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dce5a12744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1dce5a12744_0_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082142acd5_0_7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2082142acd5_0_7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dce5a12744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1dce5a12744_0_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082142acd5_0_7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082142acd5_0_75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082142acd5_0_7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2082142acd5_0_76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082142acd5_0_7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2082142acd5_0_76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082142acd5_0_7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2082142acd5_0_77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dce5a12744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dce5a12744_0_1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dce5a12744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1dce5a12744_0_1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dce5a12744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dce5a12744_0_1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dce5a12744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1dce5a12744_0_10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dce5a12744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1dce5a12744_0_5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dce5a12744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g1dce5a12744_0_4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1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082142acd5_0_7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082142acd5_0_79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82142acd5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082142acd5_0_33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1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1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2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082142acd5_0_8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g2082142acd5_0_80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082142acd5_0_8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2082142acd5_0_8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dce5a12744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1dce5a12744_0_5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dce5a12744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1dce5a12744_0_6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dce5a12744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1dce5a12744_0_14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82142acd5_0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082142acd5_0_33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dce5a12744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1dce5a12744_0_7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dce5a12744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g1dce5a12744_0_7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dce5a12744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1dce5a12744_0_8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dce5a12744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1dce5a12744_0_8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082142acd5_0_8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2082142acd5_0_83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082142acd5_0_8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2082142acd5_0_8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082142acd5_0_8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2082142acd5_0_8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082142acd5_0_8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2082142acd5_0_8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2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82142acd5_0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2082142acd5_0_3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2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dce5a12744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1dce5a12744_0_9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2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2100"/>
              <a:t>The General Language Understanding Evaluation (GLUE) benchmark is a collection of resources for training, evaluating, and analyzing natural language understanding systems.</a:t>
            </a:r>
            <a:endParaRPr sz="210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dce5a12744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g1dce5a12744_0_14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dce5a1274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g1dce5a12744_0_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3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3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82142acd5_0_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082142acd5_0_34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 to </a:t>
            </a:r>
            <a:r>
              <a:rPr i="1" lang="en"/>
              <a:t>grape</a:t>
            </a:r>
            <a:r>
              <a:rPr lang="en"/>
              <a:t> to get </a:t>
            </a:r>
            <a:r>
              <a:rPr b="1" i="1" lang="en"/>
              <a:t>vine</a:t>
            </a:r>
            <a:endParaRPr b="1" i="1"/>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3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082142acd5_0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2082142acd5_0_35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Compute distance of all words in embedding space to a* - a + b and return the maximum.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143000" y="842181"/>
            <a:ext cx="6858000" cy="1790700"/>
          </a:xfrm>
          <a:prstGeom prst="rect">
            <a:avLst/>
          </a:prstGeom>
          <a:noFill/>
          <a:ln>
            <a:noFill/>
          </a:ln>
        </p:spPr>
        <p:txBody>
          <a:bodyPr anchorCtr="0" anchor="b" bIns="58925" lIns="58925" spcFirstLastPara="1" rIns="58925" wrap="square" tIns="58925">
            <a:noAutofit/>
          </a:bodyPr>
          <a:lstStyle>
            <a:lvl1pPr lvl="0" marR="0" algn="ctr">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17" name="Google Shape;17;p35"/>
          <p:cNvSpPr txBox="1"/>
          <p:nvPr>
            <p:ph idx="1" type="subTitle"/>
          </p:nvPr>
        </p:nvSpPr>
        <p:spPr>
          <a:xfrm>
            <a:off x="1143000" y="2701510"/>
            <a:ext cx="6858000" cy="1241700"/>
          </a:xfrm>
          <a:prstGeom prst="rect">
            <a:avLst/>
          </a:prstGeom>
          <a:noFill/>
          <a:ln>
            <a:noFill/>
          </a:ln>
        </p:spPr>
        <p:txBody>
          <a:bodyPr anchorCtr="0" anchor="t" bIns="58925" lIns="58925" spcFirstLastPara="1" rIns="58925" wrap="square" tIns="58925">
            <a:noAutofit/>
          </a:bodyPr>
          <a:lstStyle>
            <a:lvl1pPr lvl="0" marR="0" algn="ctr">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lvl="1" marR="0" algn="ctr">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lvl="2" marR="0" algn="ctr">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lvl="3"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lvl="4"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lvl="5"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lvl="6"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lvl="7"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lvl="8"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18" name="Google Shape;18;p35"/>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44"/>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1" name="Google Shape;61;p44"/>
          <p:cNvSpPr txBox="1"/>
          <p:nvPr>
            <p:ph idx="1" type="body"/>
          </p:nvPr>
        </p:nvSpPr>
        <p:spPr>
          <a:xfrm>
            <a:off x="3887763" y="740885"/>
            <a:ext cx="4629000" cy="3654900"/>
          </a:xfrm>
          <a:prstGeom prst="rect">
            <a:avLst/>
          </a:prstGeom>
          <a:noFill/>
          <a:ln>
            <a:noFill/>
          </a:ln>
        </p:spPr>
        <p:txBody>
          <a:bodyPr anchorCtr="0" anchor="t" bIns="58925" lIns="58925" spcFirstLastPara="1" rIns="58925" wrap="square" tIns="58925">
            <a:noAutofit/>
          </a:bodyPr>
          <a:lstStyle>
            <a:lvl1pPr indent="-323850" lvl="0" marL="457200" marR="0" algn="l">
              <a:lnSpc>
                <a:spcPct val="100000"/>
              </a:lnSpc>
              <a:spcBef>
                <a:spcPts val="2300"/>
              </a:spcBef>
              <a:spcAft>
                <a:spcPts val="0"/>
              </a:spcAft>
              <a:buClr>
                <a:srgbClr val="525860"/>
              </a:buClr>
              <a:buSzPts val="1500"/>
              <a:buFont typeface="Roboto"/>
              <a:buChar char="•"/>
              <a:defRPr b="0" i="0" sz="2100" u="none" cap="none" strike="noStrike">
                <a:solidFill>
                  <a:srgbClr val="525860"/>
                </a:solidFill>
                <a:latin typeface="Roboto"/>
                <a:ea typeface="Roboto"/>
                <a:cs typeface="Roboto"/>
                <a:sym typeface="Roboto"/>
              </a:defRPr>
            </a:lvl1pPr>
            <a:lvl2pPr indent="-317500" lvl="1" marL="914400" marR="0" algn="l">
              <a:lnSpc>
                <a:spcPct val="100000"/>
              </a:lnSpc>
              <a:spcBef>
                <a:spcPts val="2300"/>
              </a:spcBef>
              <a:spcAft>
                <a:spcPts val="0"/>
              </a:spcAft>
              <a:buClr>
                <a:srgbClr val="525860"/>
              </a:buClr>
              <a:buSzPts val="1400"/>
              <a:buFont typeface="Roboto"/>
              <a:buChar char="•"/>
              <a:defRPr b="0" i="0" sz="1800" u="none" cap="none" strike="noStrike">
                <a:solidFill>
                  <a:srgbClr val="525860"/>
                </a:solidFill>
                <a:latin typeface="Roboto"/>
                <a:ea typeface="Roboto"/>
                <a:cs typeface="Roboto"/>
                <a:sym typeface="Roboto"/>
              </a:defRPr>
            </a:lvl2pPr>
            <a:lvl3pPr indent="-304800" lvl="2" marL="1371600" marR="0" algn="l">
              <a:lnSpc>
                <a:spcPct val="100000"/>
              </a:lnSpc>
              <a:spcBef>
                <a:spcPts val="2300"/>
              </a:spcBef>
              <a:spcAft>
                <a:spcPts val="0"/>
              </a:spcAft>
              <a:buClr>
                <a:srgbClr val="525860"/>
              </a:buClr>
              <a:buSzPts val="1200"/>
              <a:buFont typeface="Roboto"/>
              <a:buChar char="•"/>
              <a:defRPr b="0" i="0" sz="1500" u="none" cap="none" strike="noStrike">
                <a:solidFill>
                  <a:srgbClr val="525860"/>
                </a:solidFill>
                <a:latin typeface="Roboto"/>
                <a:ea typeface="Roboto"/>
                <a:cs typeface="Roboto"/>
                <a:sym typeface="Roboto"/>
              </a:defRPr>
            </a:lvl3pPr>
            <a:lvl4pPr indent="-292100" lvl="3" marL="18288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4pPr>
            <a:lvl5pPr indent="-292100" lvl="4" marL="22860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5pPr>
            <a:lvl6pPr indent="-311150" lvl="5" marL="27432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6pPr>
            <a:lvl7pPr indent="-311150" lvl="6" marL="32004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7pPr>
            <a:lvl8pPr indent="-311150" lvl="7" marL="36576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8pPr>
            <a:lvl9pPr indent="-311150" lvl="8" marL="41148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9pPr>
          </a:lstStyle>
          <a:p/>
        </p:txBody>
      </p:sp>
      <p:sp>
        <p:nvSpPr>
          <p:cNvPr id="62" name="Google Shape;62;p44"/>
          <p:cNvSpPr txBox="1"/>
          <p:nvPr>
            <p:ph idx="2"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3" name="Google Shape;63;p44"/>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45"/>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6" name="Google Shape;66;p45"/>
          <p:cNvSpPr/>
          <p:nvPr>
            <p:ph idx="2" type="pic"/>
          </p:nvPr>
        </p:nvSpPr>
        <p:spPr>
          <a:xfrm>
            <a:off x="3887763" y="740885"/>
            <a:ext cx="4629000" cy="3654900"/>
          </a:xfrm>
          <a:prstGeom prst="rect">
            <a:avLst/>
          </a:prstGeom>
          <a:noFill/>
          <a:ln>
            <a:noFill/>
          </a:ln>
        </p:spPr>
      </p:sp>
      <p:sp>
        <p:nvSpPr>
          <p:cNvPr id="67" name="Google Shape;67;p45"/>
          <p:cNvSpPr txBox="1"/>
          <p:nvPr>
            <p:ph idx="1"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8" name="Google Shape;68;p45"/>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46"/>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1" name="Google Shape;71;p46"/>
          <p:cNvSpPr txBox="1"/>
          <p:nvPr>
            <p:ph idx="1" type="body"/>
          </p:nvPr>
        </p:nvSpPr>
        <p:spPr>
          <a:xfrm rot="5400000">
            <a:off x="3367656" y="-1300742"/>
            <a:ext cx="2631900" cy="75858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2" name="Google Shape;72;p46"/>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47"/>
          <p:cNvSpPr txBox="1"/>
          <p:nvPr>
            <p:ph type="title"/>
          </p:nvPr>
        </p:nvSpPr>
        <p:spPr>
          <a:xfrm rot="5400000">
            <a:off x="5860580" y="1087303"/>
            <a:ext cx="3387900" cy="20538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5" name="Google Shape;75;p47"/>
          <p:cNvSpPr txBox="1"/>
          <p:nvPr>
            <p:ph idx="1" type="body"/>
          </p:nvPr>
        </p:nvSpPr>
        <p:spPr>
          <a:xfrm rot="5400000">
            <a:off x="1697695" y="-914597"/>
            <a:ext cx="3387900" cy="6057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6" name="Google Shape;76;p47"/>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6"/>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1" name="Google Shape;21;p36"/>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ircle photo">
  <p:cSld name="3 circle photo">
    <p:spTree>
      <p:nvGrpSpPr>
        <p:cNvPr id="22" name="Shape 22"/>
        <p:cNvGrpSpPr/>
        <p:nvPr/>
      </p:nvGrpSpPr>
      <p:grpSpPr>
        <a:xfrm>
          <a:off x="0" y="0"/>
          <a:ext cx="0" cy="0"/>
          <a:chOff x="0" y="0"/>
          <a:chExt cx="0" cy="0"/>
        </a:xfrm>
      </p:grpSpPr>
      <p:sp>
        <p:nvSpPr>
          <p:cNvPr id="23" name="Google Shape;23;p37"/>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4" name="Google Shape;24;p37"/>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25" name="Google Shape;25;p37"/>
          <p:cNvSpPr/>
          <p:nvPr>
            <p:ph idx="2" type="pic"/>
          </p:nvPr>
        </p:nvSpPr>
        <p:spPr>
          <a:xfrm>
            <a:off x="926595" y="1508507"/>
            <a:ext cx="2126400" cy="1596000"/>
          </a:xfrm>
          <a:prstGeom prst="ellipse">
            <a:avLst/>
          </a:prstGeom>
          <a:noFill/>
          <a:ln>
            <a:noFill/>
          </a:ln>
        </p:spPr>
      </p:sp>
      <p:sp>
        <p:nvSpPr>
          <p:cNvPr id="26" name="Google Shape;26;p37"/>
          <p:cNvSpPr/>
          <p:nvPr>
            <p:ph idx="3" type="pic"/>
          </p:nvPr>
        </p:nvSpPr>
        <p:spPr>
          <a:xfrm>
            <a:off x="3508757" y="1508506"/>
            <a:ext cx="2126400" cy="1596000"/>
          </a:xfrm>
          <a:prstGeom prst="ellipse">
            <a:avLst/>
          </a:prstGeom>
          <a:noFill/>
          <a:ln>
            <a:noFill/>
          </a:ln>
        </p:spPr>
      </p:sp>
      <p:sp>
        <p:nvSpPr>
          <p:cNvPr id="27" name="Google Shape;27;p37"/>
          <p:cNvSpPr/>
          <p:nvPr>
            <p:ph idx="4" type="pic"/>
          </p:nvPr>
        </p:nvSpPr>
        <p:spPr>
          <a:xfrm>
            <a:off x="6090919" y="1511795"/>
            <a:ext cx="2126400" cy="15960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ock photo">
  <p:cSld name="Block photo">
    <p:spTree>
      <p:nvGrpSpPr>
        <p:cNvPr id="28" name="Shape 28"/>
        <p:cNvGrpSpPr/>
        <p:nvPr/>
      </p:nvGrpSpPr>
      <p:grpSpPr>
        <a:xfrm>
          <a:off x="0" y="0"/>
          <a:ext cx="0" cy="0"/>
          <a:chOff x="0" y="0"/>
          <a:chExt cx="0" cy="0"/>
        </a:xfrm>
      </p:grpSpPr>
      <p:sp>
        <p:nvSpPr>
          <p:cNvPr id="29" name="Google Shape;29;p38"/>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30" name="Google Shape;30;p38"/>
          <p:cNvSpPr/>
          <p:nvPr>
            <p:ph idx="2" type="pic"/>
          </p:nvPr>
        </p:nvSpPr>
        <p:spPr>
          <a:xfrm>
            <a:off x="866180" y="1693220"/>
            <a:ext cx="1829700" cy="1202700"/>
          </a:xfrm>
          <a:prstGeom prst="roundRect">
            <a:avLst>
              <a:gd fmla="val 3441" name="adj"/>
            </a:avLst>
          </a:prstGeom>
          <a:noFill/>
          <a:ln>
            <a:noFill/>
          </a:ln>
        </p:spPr>
      </p:sp>
      <p:sp>
        <p:nvSpPr>
          <p:cNvPr id="31" name="Google Shape;31;p38"/>
          <p:cNvSpPr/>
          <p:nvPr>
            <p:ph idx="3" type="pic"/>
          </p:nvPr>
        </p:nvSpPr>
        <p:spPr>
          <a:xfrm>
            <a:off x="2747482" y="1693220"/>
            <a:ext cx="1829700" cy="1202700"/>
          </a:xfrm>
          <a:prstGeom prst="roundRect">
            <a:avLst>
              <a:gd fmla="val 3441" name="adj"/>
            </a:avLst>
          </a:prstGeom>
          <a:noFill/>
          <a:ln>
            <a:noFill/>
          </a:ln>
        </p:spPr>
      </p:sp>
      <p:sp>
        <p:nvSpPr>
          <p:cNvPr id="32" name="Google Shape;32;p38"/>
          <p:cNvSpPr/>
          <p:nvPr>
            <p:ph idx="4" type="pic"/>
          </p:nvPr>
        </p:nvSpPr>
        <p:spPr>
          <a:xfrm>
            <a:off x="4628784" y="1693220"/>
            <a:ext cx="1829700" cy="1202700"/>
          </a:xfrm>
          <a:prstGeom prst="roundRect">
            <a:avLst>
              <a:gd fmla="val 3441" name="adj"/>
            </a:avLst>
          </a:prstGeom>
          <a:noFill/>
          <a:ln>
            <a:noFill/>
          </a:ln>
        </p:spPr>
      </p:sp>
      <p:sp>
        <p:nvSpPr>
          <p:cNvPr id="33" name="Google Shape;33;p38"/>
          <p:cNvSpPr/>
          <p:nvPr>
            <p:ph idx="5" type="pic"/>
          </p:nvPr>
        </p:nvSpPr>
        <p:spPr>
          <a:xfrm>
            <a:off x="6510087" y="1693220"/>
            <a:ext cx="1829700" cy="1202700"/>
          </a:xfrm>
          <a:prstGeom prst="roundRect">
            <a:avLst>
              <a:gd fmla="val 3441" name="adj"/>
            </a:avLst>
          </a:prstGeom>
          <a:noFill/>
          <a:ln>
            <a:noFill/>
          </a:ln>
        </p:spPr>
      </p:sp>
      <p:sp>
        <p:nvSpPr>
          <p:cNvPr id="34" name="Google Shape;34;p38"/>
          <p:cNvSpPr/>
          <p:nvPr>
            <p:ph idx="6" type="pic"/>
          </p:nvPr>
        </p:nvSpPr>
        <p:spPr>
          <a:xfrm>
            <a:off x="866180" y="2935527"/>
            <a:ext cx="1829700" cy="1202700"/>
          </a:xfrm>
          <a:prstGeom prst="roundRect">
            <a:avLst>
              <a:gd fmla="val 3441" name="adj"/>
            </a:avLst>
          </a:prstGeom>
          <a:noFill/>
          <a:ln>
            <a:noFill/>
          </a:ln>
        </p:spPr>
      </p:sp>
      <p:sp>
        <p:nvSpPr>
          <p:cNvPr id="35" name="Google Shape;35;p38"/>
          <p:cNvSpPr/>
          <p:nvPr>
            <p:ph idx="7" type="pic"/>
          </p:nvPr>
        </p:nvSpPr>
        <p:spPr>
          <a:xfrm>
            <a:off x="2747482" y="2935527"/>
            <a:ext cx="1829700" cy="1202700"/>
          </a:xfrm>
          <a:prstGeom prst="roundRect">
            <a:avLst>
              <a:gd fmla="val 3441" name="adj"/>
            </a:avLst>
          </a:prstGeom>
          <a:noFill/>
          <a:ln>
            <a:noFill/>
          </a:ln>
        </p:spPr>
      </p:sp>
      <p:sp>
        <p:nvSpPr>
          <p:cNvPr id="36" name="Google Shape;36;p38"/>
          <p:cNvSpPr/>
          <p:nvPr>
            <p:ph idx="8" type="pic"/>
          </p:nvPr>
        </p:nvSpPr>
        <p:spPr>
          <a:xfrm>
            <a:off x="4628784" y="2935527"/>
            <a:ext cx="1829700" cy="1202700"/>
          </a:xfrm>
          <a:prstGeom prst="roundRect">
            <a:avLst>
              <a:gd fmla="val 3441" name="adj"/>
            </a:avLst>
          </a:prstGeom>
          <a:noFill/>
          <a:ln>
            <a:noFill/>
          </a:ln>
        </p:spPr>
      </p:sp>
      <p:sp>
        <p:nvSpPr>
          <p:cNvPr id="37" name="Google Shape;37;p38"/>
          <p:cNvSpPr/>
          <p:nvPr>
            <p:ph idx="9" type="pic"/>
          </p:nvPr>
        </p:nvSpPr>
        <p:spPr>
          <a:xfrm>
            <a:off x="6510087" y="2935527"/>
            <a:ext cx="1829700" cy="1202700"/>
          </a:xfrm>
          <a:prstGeom prst="roundRect">
            <a:avLst>
              <a:gd fmla="val 3441"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9"/>
          <p:cNvSpPr txBox="1"/>
          <p:nvPr>
            <p:ph type="title"/>
          </p:nvPr>
        </p:nvSpPr>
        <p:spPr>
          <a:xfrm>
            <a:off x="623962" y="1282526"/>
            <a:ext cx="7887300" cy="21390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0" name="Google Shape;40;p39"/>
          <p:cNvSpPr txBox="1"/>
          <p:nvPr>
            <p:ph idx="1" type="body"/>
          </p:nvPr>
        </p:nvSpPr>
        <p:spPr>
          <a:xfrm>
            <a:off x="623962" y="3442395"/>
            <a:ext cx="7887300" cy="1125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41" name="Google Shape;41;p39"/>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40"/>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4" name="Google Shape;44;p40"/>
          <p:cNvSpPr txBox="1"/>
          <p:nvPr>
            <p:ph idx="1" type="body"/>
          </p:nvPr>
        </p:nvSpPr>
        <p:spPr>
          <a:xfrm>
            <a:off x="890736"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5" name="Google Shape;45;p40"/>
          <p:cNvSpPr txBox="1"/>
          <p:nvPr>
            <p:ph idx="2" type="body"/>
          </p:nvPr>
        </p:nvSpPr>
        <p:spPr>
          <a:xfrm>
            <a:off x="4737199"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6" name="Google Shape;46;p40"/>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1"/>
          <p:cNvSpPr txBox="1"/>
          <p:nvPr>
            <p:ph type="title"/>
          </p:nvPr>
        </p:nvSpPr>
        <p:spPr>
          <a:xfrm>
            <a:off x="629543" y="273751"/>
            <a:ext cx="7887300" cy="9945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9" name="Google Shape;49;p41"/>
          <p:cNvSpPr txBox="1"/>
          <p:nvPr>
            <p:ph idx="1" type="body"/>
          </p:nvPr>
        </p:nvSpPr>
        <p:spPr>
          <a:xfrm>
            <a:off x="629543" y="1260760"/>
            <a:ext cx="38688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0" name="Google Shape;50;p41"/>
          <p:cNvSpPr txBox="1"/>
          <p:nvPr>
            <p:ph idx="2" type="body"/>
          </p:nvPr>
        </p:nvSpPr>
        <p:spPr>
          <a:xfrm>
            <a:off x="629543" y="1878583"/>
            <a:ext cx="38688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1" name="Google Shape;51;p41"/>
          <p:cNvSpPr txBox="1"/>
          <p:nvPr>
            <p:ph idx="3" type="body"/>
          </p:nvPr>
        </p:nvSpPr>
        <p:spPr>
          <a:xfrm>
            <a:off x="4628927" y="1260760"/>
            <a:ext cx="38877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2" name="Google Shape;52;p41"/>
          <p:cNvSpPr txBox="1"/>
          <p:nvPr>
            <p:ph idx="4" type="body"/>
          </p:nvPr>
        </p:nvSpPr>
        <p:spPr>
          <a:xfrm>
            <a:off x="4628927" y="1878583"/>
            <a:ext cx="38877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3" name="Google Shape;53;p41"/>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42"/>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56" name="Google Shape;56;p42"/>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43"/>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18" Type="http://schemas.openxmlformats.org/officeDocument/2006/relationships/theme" Target="../theme/theme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9pPr>
          </a:lstStyle>
          <a:p/>
        </p:txBody>
      </p:sp>
      <p:sp>
        <p:nvSpPr>
          <p:cNvPr id="7" name="Google Shape;7;p34"/>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grpSp>
        <p:nvGrpSpPr>
          <p:cNvPr id="8" name="Google Shape;8;p34"/>
          <p:cNvGrpSpPr/>
          <p:nvPr/>
        </p:nvGrpSpPr>
        <p:grpSpPr>
          <a:xfrm>
            <a:off x="-132348" y="4837297"/>
            <a:ext cx="148216" cy="23733"/>
            <a:chOff x="189045" y="262322"/>
            <a:chExt cx="210803" cy="45000"/>
          </a:xfrm>
        </p:grpSpPr>
        <p:sp>
          <p:nvSpPr>
            <p:cNvPr id="9" name="Google Shape;9;p34"/>
            <p:cNvSpPr/>
            <p:nvPr/>
          </p:nvSpPr>
          <p:spPr>
            <a:xfrm>
              <a:off x="189045"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sp>
          <p:nvSpPr>
            <p:cNvPr id="10" name="Google Shape;10;p34"/>
            <p:cNvSpPr/>
            <p:nvPr/>
          </p:nvSpPr>
          <p:spPr>
            <a:xfrm>
              <a:off x="354848"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grpSp>
      <p:pic>
        <p:nvPicPr>
          <p:cNvPr descr="Image result for ucy" id="11" name="Google Shape;11;p34"/>
          <p:cNvPicPr preferRelativeResize="0"/>
          <p:nvPr/>
        </p:nvPicPr>
        <p:blipFill rotWithShape="1">
          <a:blip r:embed="rId1">
            <a:alphaModFix/>
          </a:blip>
          <a:srcRect b="17925" l="0" r="0" t="0"/>
          <a:stretch/>
        </p:blipFill>
        <p:spPr>
          <a:xfrm>
            <a:off x="2430150" y="4812473"/>
            <a:ext cx="841150" cy="298300"/>
          </a:xfrm>
          <a:prstGeom prst="rect">
            <a:avLst/>
          </a:prstGeom>
          <a:noFill/>
          <a:ln>
            <a:noFill/>
          </a:ln>
        </p:spPr>
      </p:pic>
      <p:pic>
        <p:nvPicPr>
          <p:cNvPr id="12" name="Google Shape;12;p34"/>
          <p:cNvPicPr preferRelativeResize="0"/>
          <p:nvPr/>
        </p:nvPicPr>
        <p:blipFill rotWithShape="1">
          <a:blip r:embed="rId2">
            <a:alphaModFix/>
          </a:blip>
          <a:srcRect b="0" l="0" r="0" t="0"/>
          <a:stretch/>
        </p:blipFill>
        <p:spPr>
          <a:xfrm>
            <a:off x="70176" y="4779909"/>
            <a:ext cx="2330833" cy="363450"/>
          </a:xfrm>
          <a:prstGeom prst="rect">
            <a:avLst/>
          </a:prstGeom>
          <a:noFill/>
          <a:ln>
            <a:noFill/>
          </a:ln>
        </p:spPr>
      </p:pic>
      <p:pic>
        <p:nvPicPr>
          <p:cNvPr id="13" name="Google Shape;13;p34"/>
          <p:cNvPicPr preferRelativeResize="0"/>
          <p:nvPr/>
        </p:nvPicPr>
        <p:blipFill rotWithShape="1">
          <a:blip r:embed="rId3">
            <a:alphaModFix/>
          </a:blip>
          <a:srcRect b="10162" l="0" r="0" t="6946"/>
          <a:stretch/>
        </p:blipFill>
        <p:spPr>
          <a:xfrm>
            <a:off x="5915025" y="4668230"/>
            <a:ext cx="3228975" cy="446100"/>
          </a:xfrm>
          <a:prstGeom prst="rect">
            <a:avLst/>
          </a:prstGeom>
          <a:noFill/>
          <a:ln>
            <a:noFill/>
          </a:ln>
        </p:spPr>
      </p:pic>
      <p:pic>
        <p:nvPicPr>
          <p:cNvPr id="14" name="Google Shape;14;p34"/>
          <p:cNvPicPr preferRelativeResize="0"/>
          <p:nvPr/>
        </p:nvPicPr>
        <p:blipFill rotWithShape="1">
          <a:blip r:embed="rId4">
            <a:alphaModFix/>
          </a:blip>
          <a:srcRect b="0" l="0" r="0" t="0"/>
          <a:stretch/>
        </p:blipFill>
        <p:spPr>
          <a:xfrm>
            <a:off x="6517754" y="-38251"/>
            <a:ext cx="2607284" cy="46716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53.png"/><Relationship Id="rId5"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8.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0.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www.youtube.com/watch?v=ioGry-89gqE" TargetMode="External"/><Relationship Id="rId4" Type="http://schemas.openxmlformats.org/officeDocument/2006/relationships/image" Target="../media/image3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4.png"/><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5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8.png"/><Relationship Id="rId4" Type="http://schemas.openxmlformats.org/officeDocument/2006/relationships/hyperlink" Target="https://www.sbert.ne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hyperlink" Target="https://jalammar.github.io/illustrated-bert/" TargetMode="External"/><Relationship Id="rId4" Type="http://schemas.openxmlformats.org/officeDocument/2006/relationships/hyperlink" Target="https://huggingface.co/docs/transformers/index" TargetMode="External"/><Relationship Id="rId5" Type="http://schemas.openxmlformats.org/officeDocument/2006/relationships/hyperlink" Target="https://huggingface.co/model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idx="1" type="subTitle"/>
          </p:nvPr>
        </p:nvSpPr>
        <p:spPr>
          <a:xfrm>
            <a:off x="669225" y="2994125"/>
            <a:ext cx="7762500" cy="1241700"/>
          </a:xfrm>
          <a:prstGeom prst="rect">
            <a:avLst/>
          </a:prstGeom>
          <a:noFill/>
          <a:ln>
            <a:noFill/>
          </a:ln>
        </p:spPr>
        <p:txBody>
          <a:bodyPr anchorCtr="0" anchor="t" bIns="58925" lIns="58925" spcFirstLastPara="1" rIns="58925" wrap="square" tIns="58925">
            <a:noAutofit/>
          </a:bodyPr>
          <a:lstStyle/>
          <a:p>
            <a:pPr indent="0" lvl="0" marL="0" rtl="0" algn="ctr">
              <a:lnSpc>
                <a:spcPct val="100000"/>
              </a:lnSpc>
              <a:spcBef>
                <a:spcPts val="0"/>
              </a:spcBef>
              <a:spcAft>
                <a:spcPts val="0"/>
              </a:spcAft>
              <a:buSzPts val="1200"/>
              <a:buNone/>
            </a:pPr>
            <a:r>
              <a:rPr lang="en" sz="2100">
                <a:latin typeface="Helvetica Neue"/>
                <a:ea typeface="Helvetica Neue"/>
                <a:cs typeface="Helvetica Neue"/>
                <a:sym typeface="Helvetica Neue"/>
              </a:rPr>
              <a:t>Demetris Paschalides</a:t>
            </a:r>
            <a:endParaRPr sz="2100">
              <a:latin typeface="Helvetica Neue"/>
              <a:ea typeface="Helvetica Neue"/>
              <a:cs typeface="Helvetica Neue"/>
              <a:sym typeface="Helvetica Neue"/>
            </a:endParaRPr>
          </a:p>
          <a:p>
            <a:pPr indent="0" lvl="0" marL="0" rtl="0" algn="ctr">
              <a:lnSpc>
                <a:spcPct val="100000"/>
              </a:lnSpc>
              <a:spcBef>
                <a:spcPts val="1000"/>
              </a:spcBef>
              <a:spcAft>
                <a:spcPts val="0"/>
              </a:spcAft>
              <a:buSzPts val="1200"/>
              <a:buNone/>
            </a:pPr>
            <a:r>
              <a:rPr lang="en" sz="1700">
                <a:latin typeface="Helvetica Neue"/>
                <a:ea typeface="Helvetica Neue"/>
                <a:cs typeface="Helvetica Neue"/>
                <a:sym typeface="Helvetica Neue"/>
              </a:rPr>
              <a:t>Department of Computer Science</a:t>
            </a:r>
            <a:endParaRPr sz="1700">
              <a:latin typeface="Helvetica Neue"/>
              <a:ea typeface="Helvetica Neue"/>
              <a:cs typeface="Helvetica Neue"/>
              <a:sym typeface="Helvetica Neue"/>
            </a:endParaRPr>
          </a:p>
          <a:p>
            <a:pPr indent="0" lvl="0" marL="0" rtl="0" algn="ctr">
              <a:lnSpc>
                <a:spcPct val="100000"/>
              </a:lnSpc>
              <a:spcBef>
                <a:spcPts val="1000"/>
              </a:spcBef>
              <a:spcAft>
                <a:spcPts val="1000"/>
              </a:spcAft>
              <a:buSzPts val="1200"/>
              <a:buNone/>
            </a:pPr>
            <a:r>
              <a:rPr lang="en" sz="1700">
                <a:latin typeface="Helvetica Neue"/>
                <a:ea typeface="Helvetica Neue"/>
                <a:cs typeface="Helvetica Neue"/>
                <a:sym typeface="Helvetica Neue"/>
              </a:rPr>
              <a:t>University of Cyprus</a:t>
            </a:r>
            <a:endParaRPr sz="1550">
              <a:latin typeface="Helvetica Neue"/>
              <a:ea typeface="Helvetica Neue"/>
              <a:cs typeface="Helvetica Neue"/>
              <a:sym typeface="Helvetica Neue"/>
            </a:endParaRPr>
          </a:p>
        </p:txBody>
      </p:sp>
      <p:sp>
        <p:nvSpPr>
          <p:cNvPr id="82" name="Google Shape;82;p1"/>
          <p:cNvSpPr txBox="1"/>
          <p:nvPr>
            <p:ph type="ctrTitle"/>
          </p:nvPr>
        </p:nvSpPr>
        <p:spPr>
          <a:xfrm>
            <a:off x="280575" y="1046750"/>
            <a:ext cx="8539800" cy="1790700"/>
          </a:xfrm>
          <a:prstGeom prst="rect">
            <a:avLst/>
          </a:prstGeom>
          <a:noFill/>
          <a:ln>
            <a:noFill/>
          </a:ln>
        </p:spPr>
        <p:txBody>
          <a:bodyPr anchorCtr="0" anchor="b" bIns="58925" lIns="58925" spcFirstLastPara="1" rIns="58925" wrap="square" tIns="58925">
            <a:noAutofit/>
          </a:bodyPr>
          <a:lstStyle/>
          <a:p>
            <a:pPr indent="0" lvl="0" marL="0" rtl="0" algn="ctr">
              <a:lnSpc>
                <a:spcPct val="100000"/>
              </a:lnSpc>
              <a:spcBef>
                <a:spcPts val="0"/>
              </a:spcBef>
              <a:spcAft>
                <a:spcPts val="0"/>
              </a:spcAft>
              <a:buSzPts val="900"/>
              <a:buNone/>
            </a:pPr>
            <a:r>
              <a:rPr b="1" lang="en" sz="3400">
                <a:latin typeface="Helvetica Neue"/>
                <a:ea typeface="Helvetica Neue"/>
                <a:cs typeface="Helvetica Neue"/>
                <a:sym typeface="Helvetica Neue"/>
              </a:rPr>
              <a:t>Natural Language Processing</a:t>
            </a:r>
            <a:endParaRPr b="1" sz="3400">
              <a:latin typeface="Helvetica Neue"/>
              <a:ea typeface="Helvetica Neue"/>
              <a:cs typeface="Helvetica Neue"/>
              <a:sym typeface="Helvetica Neue"/>
            </a:endParaRPr>
          </a:p>
          <a:p>
            <a:pPr indent="0" lvl="0" marL="0" rtl="0" algn="ctr">
              <a:lnSpc>
                <a:spcPct val="100000"/>
              </a:lnSpc>
              <a:spcBef>
                <a:spcPts val="1000"/>
              </a:spcBef>
              <a:spcAft>
                <a:spcPts val="0"/>
              </a:spcAft>
              <a:buSzPts val="900"/>
              <a:buNone/>
            </a:pPr>
            <a:r>
              <a:t/>
            </a:r>
            <a:endParaRPr sz="100">
              <a:solidFill>
                <a:schemeClr val="lt1"/>
              </a:solidFill>
              <a:latin typeface="Helvetica Neue"/>
              <a:ea typeface="Helvetica Neue"/>
              <a:cs typeface="Helvetica Neue"/>
              <a:sym typeface="Helvetica Neue"/>
            </a:endParaRPr>
          </a:p>
          <a:p>
            <a:pPr indent="0" lvl="0" marL="0" rtl="0" algn="ctr">
              <a:lnSpc>
                <a:spcPct val="100000"/>
              </a:lnSpc>
              <a:spcBef>
                <a:spcPts val="1000"/>
              </a:spcBef>
              <a:spcAft>
                <a:spcPts val="1000"/>
              </a:spcAft>
              <a:buSzPts val="900"/>
              <a:buNone/>
            </a:pPr>
            <a:r>
              <a:rPr b="1" lang="en" sz="3800">
                <a:solidFill>
                  <a:schemeClr val="lt1"/>
                </a:solidFill>
                <a:latin typeface="Helvetica Neue"/>
                <a:ea typeface="Helvetica Neue"/>
                <a:cs typeface="Helvetica Neue"/>
                <a:sym typeface="Helvetica Neue"/>
              </a:rPr>
              <a:t>Distributed Contextual Embeddings</a:t>
            </a:r>
            <a:endParaRPr b="1" sz="53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082142acd5_0_77"/>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2000">
                <a:solidFill>
                  <a:schemeClr val="lt1"/>
                </a:solidFill>
                <a:latin typeface="Helvetica Neue"/>
                <a:ea typeface="Helvetica Neue"/>
                <a:cs typeface="Helvetica Neue"/>
                <a:sym typeface="Helvetica Neue"/>
              </a:rPr>
              <a:t>vector(“</a:t>
            </a:r>
            <a:r>
              <a:rPr i="1" lang="en" sz="2000">
                <a:solidFill>
                  <a:schemeClr val="lt1"/>
                </a:solidFill>
                <a:latin typeface="Helvetica Neue"/>
                <a:ea typeface="Helvetica Neue"/>
                <a:cs typeface="Helvetica Neue"/>
                <a:sym typeface="Helvetica Neue"/>
              </a:rPr>
              <a:t>king</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woman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queen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1000"/>
              </a:spcAft>
              <a:buSzPts val="900"/>
              <a:buNone/>
            </a:pPr>
            <a:r>
              <a:rPr lang="en" sz="2000">
                <a:solidFill>
                  <a:schemeClr val="lt1"/>
                </a:solidFill>
                <a:latin typeface="Helvetica Neue"/>
                <a:ea typeface="Helvetica Neue"/>
                <a:cs typeface="Helvetica Neue"/>
                <a:sym typeface="Helvetica Neue"/>
              </a:rPr>
              <a:t>vector(“Paris”)	- vector(“</a:t>
            </a:r>
            <a:r>
              <a:rPr i="1" lang="en" sz="2000">
                <a:solidFill>
                  <a:schemeClr val="lt1"/>
                </a:solidFill>
                <a:latin typeface="Helvetica Neue"/>
                <a:ea typeface="Helvetica Neue"/>
                <a:cs typeface="Helvetica Neue"/>
                <a:sym typeface="Helvetica Neue"/>
              </a:rPr>
              <a:t>France</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Italy</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Rome</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146" name="Google Shape;146;g2082142acd5_0_7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Analogy: Relational Meaning</a:t>
            </a:r>
            <a:endParaRPr b="1" sz="3100">
              <a:latin typeface="Helvetica Neue"/>
              <a:ea typeface="Helvetica Neue"/>
              <a:cs typeface="Helvetica Neue"/>
              <a:sym typeface="Helvetica Neue"/>
            </a:endParaRPr>
          </a:p>
        </p:txBody>
      </p:sp>
      <p:pic>
        <p:nvPicPr>
          <p:cNvPr id="147" name="Google Shape;147;g2082142acd5_0_77"/>
          <p:cNvPicPr preferRelativeResize="0"/>
          <p:nvPr/>
        </p:nvPicPr>
        <p:blipFill rotWithShape="1">
          <a:blip r:embed="rId3">
            <a:alphaModFix/>
          </a:blip>
          <a:srcRect b="0" l="0" r="51418" t="0"/>
          <a:stretch/>
        </p:blipFill>
        <p:spPr>
          <a:xfrm>
            <a:off x="205444" y="1664900"/>
            <a:ext cx="1911150" cy="1495425"/>
          </a:xfrm>
          <a:prstGeom prst="rect">
            <a:avLst/>
          </a:prstGeom>
          <a:noFill/>
          <a:ln>
            <a:noFill/>
          </a:ln>
        </p:spPr>
      </p:pic>
      <p:pic>
        <p:nvPicPr>
          <p:cNvPr id="148" name="Google Shape;148;g2082142acd5_0_77"/>
          <p:cNvPicPr preferRelativeResize="0"/>
          <p:nvPr/>
        </p:nvPicPr>
        <p:blipFill rotWithShape="1">
          <a:blip r:embed="rId4">
            <a:alphaModFix/>
          </a:blip>
          <a:srcRect b="0" l="0" r="0" t="0"/>
          <a:stretch/>
        </p:blipFill>
        <p:spPr>
          <a:xfrm>
            <a:off x="2234677" y="1724627"/>
            <a:ext cx="6687875" cy="2440910"/>
          </a:xfrm>
          <a:prstGeom prst="rect">
            <a:avLst/>
          </a:prstGeom>
          <a:noFill/>
          <a:ln>
            <a:noFill/>
          </a:ln>
        </p:spPr>
      </p:pic>
      <p:pic>
        <p:nvPicPr>
          <p:cNvPr id="149" name="Google Shape;149;g2082142acd5_0_77"/>
          <p:cNvPicPr preferRelativeResize="0"/>
          <p:nvPr/>
        </p:nvPicPr>
        <p:blipFill rotWithShape="1">
          <a:blip r:embed="rId3">
            <a:alphaModFix/>
          </a:blip>
          <a:srcRect b="0" l="52153" r="0" t="0"/>
          <a:stretch/>
        </p:blipFill>
        <p:spPr>
          <a:xfrm>
            <a:off x="234390" y="3116920"/>
            <a:ext cx="1882200" cy="149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082142acd5_0_434"/>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Train embeddings on different decades of historical text to see meanings shift (Hamilton et al. 2016) .</a:t>
            </a:r>
            <a:endParaRPr sz="2000">
              <a:solidFill>
                <a:schemeClr val="lt1"/>
              </a:solidFill>
              <a:latin typeface="Helvetica Neue"/>
              <a:ea typeface="Helvetica Neue"/>
              <a:cs typeface="Helvetica Neue"/>
              <a:sym typeface="Helvetica Neue"/>
            </a:endParaRPr>
          </a:p>
        </p:txBody>
      </p:sp>
      <p:sp>
        <p:nvSpPr>
          <p:cNvPr id="155" name="Google Shape;155;g2082142acd5_0_43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Historical Semantics</a:t>
            </a:r>
            <a:endParaRPr b="1" sz="3100">
              <a:latin typeface="Helvetica Neue"/>
              <a:ea typeface="Helvetica Neue"/>
              <a:cs typeface="Helvetica Neue"/>
              <a:sym typeface="Helvetica Neue"/>
            </a:endParaRPr>
          </a:p>
        </p:txBody>
      </p:sp>
      <p:pic>
        <p:nvPicPr>
          <p:cNvPr id="156" name="Google Shape;156;g2082142acd5_0_434"/>
          <p:cNvPicPr preferRelativeResize="0"/>
          <p:nvPr/>
        </p:nvPicPr>
        <p:blipFill rotWithShape="1">
          <a:blip r:embed="rId3">
            <a:alphaModFix/>
          </a:blip>
          <a:srcRect b="0" l="0" r="0" t="0"/>
          <a:stretch/>
        </p:blipFill>
        <p:spPr>
          <a:xfrm>
            <a:off x="825425" y="1652150"/>
            <a:ext cx="7477125" cy="2876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082142acd5_0_0"/>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Embeddings reflect cultural bias (Bolukbasi et al. 2016).</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Paris</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France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Tokyo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Japan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father</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doctor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mother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nurse</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computer programmer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woman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homemaker</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162" name="Google Shape;162;g2082142acd5_0_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Cultural Bias</a:t>
            </a:r>
            <a:endParaRPr b="1" sz="31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082142acd5_0_518"/>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Word2Vec Embeddings have two problems:</a:t>
            </a:r>
            <a:endParaRPr sz="2000">
              <a:solidFill>
                <a:schemeClr val="lt1"/>
              </a:solidFill>
              <a:latin typeface="Helvetica Neue"/>
              <a:ea typeface="Helvetica Neue"/>
              <a:cs typeface="Helvetica Neue"/>
              <a:sym typeface="Helvetica Neue"/>
            </a:endParaRPr>
          </a:p>
        </p:txBody>
      </p:sp>
      <p:sp>
        <p:nvSpPr>
          <p:cNvPr id="168" name="Google Shape;168;g2082142acd5_0_5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 Embeddings </a:t>
            </a:r>
            <a:r>
              <a:rPr b="1" lang="en" sz="3100">
                <a:solidFill>
                  <a:schemeClr val="lt1"/>
                </a:solidFill>
                <a:latin typeface="Helvetica Neue"/>
                <a:ea typeface="Helvetica Neue"/>
                <a:cs typeface="Helvetica Neue"/>
                <a:sym typeface="Helvetica Neue"/>
              </a:rPr>
              <a:t>Issues </a:t>
            </a:r>
            <a:endParaRPr b="1" sz="3100">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082142acd5_0_512"/>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Word2Vec Embeddings have two problems:</a:t>
            </a:r>
            <a:endParaRPr sz="20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Same representation for a word regardless of its context</a:t>
            </a:r>
            <a:endParaRPr sz="18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18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We just have one representation for a word, but words have different aspects, including semantics, syntactic behavior, and register/connotations.</a:t>
            </a:r>
            <a:endParaRPr sz="1800">
              <a:solidFill>
                <a:schemeClr val="lt1"/>
              </a:solidFill>
              <a:latin typeface="Helvetica Neue"/>
              <a:ea typeface="Helvetica Neue"/>
              <a:cs typeface="Helvetica Neue"/>
              <a:sym typeface="Helvetica Neue"/>
            </a:endParaRPr>
          </a:p>
        </p:txBody>
      </p:sp>
      <p:sp>
        <p:nvSpPr>
          <p:cNvPr id="174" name="Google Shape;174;g2082142acd5_0_51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 Embeddings </a:t>
            </a:r>
            <a:r>
              <a:rPr b="1" lang="en" sz="3100">
                <a:solidFill>
                  <a:schemeClr val="lt1"/>
                </a:solidFill>
                <a:latin typeface="Helvetica Neue"/>
                <a:ea typeface="Helvetica Neue"/>
                <a:cs typeface="Helvetica Neue"/>
                <a:sym typeface="Helvetica Neue"/>
              </a:rPr>
              <a:t>Issues </a:t>
            </a:r>
            <a:endParaRPr b="1" sz="3100">
              <a:latin typeface="Helvetica Neue"/>
              <a:ea typeface="Helvetica Neue"/>
              <a:cs typeface="Helvetica Neue"/>
              <a:sym typeface="Helvetica Neue"/>
            </a:endParaRPr>
          </a:p>
        </p:txBody>
      </p:sp>
      <p:pic>
        <p:nvPicPr>
          <p:cNvPr id="175" name="Google Shape;175;g2082142acd5_0_512"/>
          <p:cNvPicPr preferRelativeResize="0"/>
          <p:nvPr/>
        </p:nvPicPr>
        <p:blipFill>
          <a:blip r:embed="rId3">
            <a:alphaModFix/>
          </a:blip>
          <a:stretch>
            <a:fillRect/>
          </a:stretch>
        </p:blipFill>
        <p:spPr>
          <a:xfrm>
            <a:off x="1183413" y="1709809"/>
            <a:ext cx="6541275" cy="101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082142acd5_0_528"/>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rgbClr val="434343"/>
              </a:buClr>
              <a:buSzPts val="2400"/>
              <a:buFont typeface="Helvetica Neue"/>
              <a:buChar char="❏"/>
            </a:pPr>
            <a:r>
              <a:rPr lang="en" sz="2400">
                <a:solidFill>
                  <a:srgbClr val="B7B7B7"/>
                </a:solidFill>
                <a:latin typeface="Helvetica Neue"/>
                <a:ea typeface="Helvetica Neue"/>
                <a:cs typeface="Helvetica Neue"/>
                <a:sym typeface="Helvetica Neue"/>
              </a:rPr>
              <a:t>Count-based</a:t>
            </a:r>
            <a:endParaRPr sz="2400">
              <a:solidFill>
                <a:srgbClr val="B7B7B7"/>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B7B7B7"/>
              </a:buClr>
              <a:buSzPts val="2000"/>
              <a:buFont typeface="Helvetica Neue"/>
              <a:buChar char="■"/>
            </a:pPr>
            <a:r>
              <a:rPr lang="en" sz="2000">
                <a:solidFill>
                  <a:srgbClr val="B7B7B7"/>
                </a:solidFill>
                <a:latin typeface="Helvetica Neue"/>
                <a:ea typeface="Helvetica Neue"/>
                <a:cs typeface="Helvetica Neue"/>
                <a:sym typeface="Helvetica Neue"/>
              </a:rPr>
              <a:t>TF-IDF, PPMI</a:t>
            </a:r>
            <a:endParaRPr sz="2000">
              <a:solidFill>
                <a:srgbClr val="B7B7B7"/>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434343"/>
              </a:buClr>
              <a:buSzPts val="2400"/>
              <a:buFont typeface="Helvetica Neue"/>
              <a:buChar char="❏"/>
            </a:pPr>
            <a:r>
              <a:rPr lang="en" sz="2400">
                <a:solidFill>
                  <a:srgbClr val="B7B7B7"/>
                </a:solidFill>
                <a:latin typeface="Helvetica Neue"/>
                <a:ea typeface="Helvetica Neue"/>
                <a:cs typeface="Helvetica Neue"/>
                <a:sym typeface="Helvetica Neue"/>
              </a:rPr>
              <a:t>Class-based</a:t>
            </a:r>
            <a:endParaRPr sz="2400">
              <a:solidFill>
                <a:srgbClr val="B7B7B7"/>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B7B7B7"/>
              </a:buClr>
              <a:buSzPts val="2000"/>
              <a:buFont typeface="Helvetica Neue"/>
              <a:buChar char="■"/>
            </a:pPr>
            <a:r>
              <a:rPr lang="en" sz="2000">
                <a:solidFill>
                  <a:srgbClr val="B7B7B7"/>
                </a:solidFill>
                <a:latin typeface="Helvetica Neue"/>
                <a:ea typeface="Helvetica Neue"/>
                <a:cs typeface="Helvetica Neue"/>
                <a:sym typeface="Helvetica Neue"/>
              </a:rPr>
              <a:t>Brown Clusters</a:t>
            </a:r>
            <a:endParaRPr sz="2000">
              <a:solidFill>
                <a:srgbClr val="B7B7B7"/>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434343"/>
              </a:buClr>
              <a:buSzPts val="2400"/>
              <a:buFont typeface="Helvetica Neue"/>
              <a:buChar char="❏"/>
            </a:pPr>
            <a:r>
              <a:rPr lang="en" sz="2400">
                <a:solidFill>
                  <a:srgbClr val="B7B7B7"/>
                </a:solidFill>
                <a:latin typeface="Helvetica Neue"/>
                <a:ea typeface="Helvetica Neue"/>
                <a:cs typeface="Helvetica Neue"/>
                <a:sym typeface="Helvetica Neue"/>
              </a:rPr>
              <a:t>Distributed Prediction-based Embeddings</a:t>
            </a:r>
            <a:endParaRPr sz="2400">
              <a:solidFill>
                <a:srgbClr val="B7B7B7"/>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B7B7B7"/>
              </a:buClr>
              <a:buSzPts val="2000"/>
              <a:buFont typeface="Helvetica Neue"/>
              <a:buChar char="■"/>
            </a:pPr>
            <a:r>
              <a:rPr lang="en" sz="2000">
                <a:solidFill>
                  <a:srgbClr val="B7B7B7"/>
                </a:solidFill>
                <a:latin typeface="Helvetica Neue"/>
                <a:ea typeface="Helvetica Neue"/>
                <a:cs typeface="Helvetica Neue"/>
                <a:sym typeface="Helvetica Neue"/>
              </a:rPr>
              <a:t>Word2Vec, FastText</a:t>
            </a:r>
            <a:endParaRPr sz="2000">
              <a:solidFill>
                <a:srgbClr val="B7B7B7"/>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434343"/>
              </a:buClr>
              <a:buSzPts val="2400"/>
              <a:buFont typeface="Helvetica Neue"/>
              <a:buChar char="❏"/>
            </a:pPr>
            <a:r>
              <a:rPr lang="en" sz="2400" u="sng">
                <a:solidFill>
                  <a:schemeClr val="lt1"/>
                </a:solidFill>
                <a:latin typeface="Helvetica Neue"/>
                <a:ea typeface="Helvetica Neue"/>
                <a:cs typeface="Helvetica Neue"/>
                <a:sym typeface="Helvetica Neue"/>
              </a:rPr>
              <a:t>Distributed Contextual Embeddings from Language Models</a:t>
            </a:r>
            <a:endParaRPr sz="2400" u="sng">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u="sng">
                <a:solidFill>
                  <a:schemeClr val="lt1"/>
                </a:solidFill>
                <a:latin typeface="Helvetica Neue"/>
                <a:ea typeface="Helvetica Neue"/>
                <a:cs typeface="Helvetica Neue"/>
                <a:sym typeface="Helvetica Neue"/>
              </a:rPr>
              <a:t>Elmo, BERT</a:t>
            </a:r>
            <a:endParaRPr sz="2000" u="sng">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434343"/>
              </a:buClr>
              <a:buSzPts val="2400"/>
              <a:buFont typeface="Helvetica Neue"/>
              <a:buChar char="❏"/>
            </a:pPr>
            <a:r>
              <a:rPr lang="en" sz="2400">
                <a:solidFill>
                  <a:srgbClr val="B7B7B7"/>
                </a:solidFill>
                <a:latin typeface="Helvetica Neue"/>
                <a:ea typeface="Helvetica Neue"/>
                <a:cs typeface="Helvetica Neue"/>
                <a:sym typeface="Helvetica Neue"/>
              </a:rPr>
              <a:t>Variants</a:t>
            </a:r>
            <a:endParaRPr sz="2400">
              <a:solidFill>
                <a:srgbClr val="B7B7B7"/>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B7B7B7"/>
              </a:buClr>
              <a:buSzPts val="2000"/>
              <a:buFont typeface="Helvetica Neue"/>
              <a:buChar char="■"/>
            </a:pPr>
            <a:r>
              <a:rPr lang="en" sz="2000">
                <a:solidFill>
                  <a:srgbClr val="B7B7B7"/>
                </a:solidFill>
                <a:latin typeface="Helvetica Neue"/>
                <a:ea typeface="Helvetica Neue"/>
                <a:cs typeface="Helvetica Neue"/>
                <a:sym typeface="Helvetica Neue"/>
              </a:rPr>
              <a:t>Multi-lingual, Multi-sense etc.</a:t>
            </a:r>
            <a:endParaRPr sz="2000">
              <a:solidFill>
                <a:srgbClr val="B7B7B7"/>
              </a:solidFill>
              <a:latin typeface="Helvetica Neue"/>
              <a:ea typeface="Helvetica Neue"/>
              <a:cs typeface="Helvetica Neue"/>
              <a:sym typeface="Helvetica Neue"/>
            </a:endParaRPr>
          </a:p>
        </p:txBody>
      </p:sp>
      <p:sp>
        <p:nvSpPr>
          <p:cNvPr id="181" name="Google Shape;181;g2082142acd5_0_5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 Embedding Representations</a:t>
            </a:r>
            <a:endParaRPr b="1" sz="3100">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Elmo and Cookie Monster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a game.</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300">
              <a:solidFill>
                <a:schemeClr val="lt1"/>
              </a:solidFill>
              <a:latin typeface="Helvetica Neue"/>
              <a:ea typeface="Helvetica Neue"/>
              <a:cs typeface="Helvetica Neue"/>
              <a:sym typeface="Helvetica Neue"/>
            </a:endParaRPr>
          </a:p>
        </p:txBody>
      </p:sp>
      <p:sp>
        <p:nvSpPr>
          <p:cNvPr id="187" name="Google Shape;187;p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Context is Everything</a:t>
            </a:r>
            <a:endParaRPr b="1" sz="31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dce5a12744_0_3"/>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Elmo and Cookie Monster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a game.</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a:t>
            </a:r>
            <a:r>
              <a:rPr b="1" lang="en" sz="2300">
                <a:solidFill>
                  <a:schemeClr val="lt1"/>
                </a:solidFill>
                <a:latin typeface="Helvetica Neue"/>
                <a:ea typeface="Helvetica Neue"/>
                <a:cs typeface="Helvetica Neue"/>
                <a:sym typeface="Helvetica Neue"/>
              </a:rPr>
              <a:t>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The Broadway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premiered yesterday.</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300">
              <a:solidFill>
                <a:schemeClr val="lt1"/>
              </a:solidFill>
              <a:latin typeface="Helvetica Neue"/>
              <a:ea typeface="Helvetica Neue"/>
              <a:cs typeface="Helvetica Neue"/>
              <a:sym typeface="Helvetica Neue"/>
            </a:endParaRPr>
          </a:p>
        </p:txBody>
      </p:sp>
      <p:sp>
        <p:nvSpPr>
          <p:cNvPr id="193" name="Google Shape;193;g1dce5a12744_0_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Context is Everything</a:t>
            </a:r>
            <a:endParaRPr b="1" sz="31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082142acd5_0_689"/>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Elmo and Cookie Monster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a game.</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a:t>
            </a:r>
            <a:r>
              <a:rPr b="1" lang="en" sz="2300">
                <a:solidFill>
                  <a:schemeClr val="lt1"/>
                </a:solidFill>
                <a:latin typeface="Helvetica Neue"/>
                <a:ea typeface="Helvetica Neue"/>
                <a:cs typeface="Helvetica Neue"/>
                <a:sym typeface="Helvetica Neue"/>
              </a:rPr>
              <a:t>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The Broadway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premiered yesterday.</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300">
              <a:solidFill>
                <a:schemeClr val="lt1"/>
              </a:solidFill>
              <a:latin typeface="Helvetica Neue"/>
              <a:ea typeface="Helvetica Neue"/>
              <a:cs typeface="Helvetica Neue"/>
              <a:sym typeface="Helvetica Neue"/>
            </a:endParaRPr>
          </a:p>
        </p:txBody>
      </p:sp>
      <p:sp>
        <p:nvSpPr>
          <p:cNvPr id="199" name="Google Shape;199;g2082142acd5_0_68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Context is Everything</a:t>
            </a:r>
            <a:endParaRPr b="1" sz="3100">
              <a:latin typeface="Helvetica Neue"/>
              <a:ea typeface="Helvetica Neue"/>
              <a:cs typeface="Helvetica Neue"/>
              <a:sym typeface="Helvetica Neue"/>
            </a:endParaRPr>
          </a:p>
        </p:txBody>
      </p:sp>
      <p:sp>
        <p:nvSpPr>
          <p:cNvPr id="200" name="Google Shape;200;g2082142acd5_0_689"/>
          <p:cNvSpPr/>
          <p:nvPr/>
        </p:nvSpPr>
        <p:spPr>
          <a:xfrm>
            <a:off x="7386356" y="1189011"/>
            <a:ext cx="575400" cy="446100"/>
          </a:xfrm>
          <a:prstGeom prst="mathNotEqual">
            <a:avLst>
              <a:gd fmla="val 23520" name="adj1"/>
              <a:gd fmla="val 6600000" name="adj2"/>
              <a:gd fmla="val 1176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082142acd5_0_696"/>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Elmo and Cookie Monster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a game.</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a:t>
            </a:r>
            <a:r>
              <a:rPr b="1" lang="en" sz="2300">
                <a:solidFill>
                  <a:schemeClr val="lt1"/>
                </a:solidFill>
                <a:latin typeface="Helvetica Neue"/>
                <a:ea typeface="Helvetica Neue"/>
                <a:cs typeface="Helvetica Neue"/>
                <a:sym typeface="Helvetica Neue"/>
              </a:rPr>
              <a:t>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The Broadway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premiered yesterday.</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300">
              <a:solidFill>
                <a:schemeClr val="lt1"/>
              </a:solidFill>
              <a:latin typeface="Helvetica Neue"/>
              <a:ea typeface="Helvetica Neue"/>
              <a:cs typeface="Helvetica Neue"/>
              <a:sym typeface="Helvetica Neue"/>
            </a:endParaRPr>
          </a:p>
        </p:txBody>
      </p:sp>
      <p:sp>
        <p:nvSpPr>
          <p:cNvPr id="206" name="Google Shape;206;g2082142acd5_0_69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Context is Everything</a:t>
            </a:r>
            <a:endParaRPr b="1" sz="3100">
              <a:latin typeface="Helvetica Neue"/>
              <a:ea typeface="Helvetica Neue"/>
              <a:cs typeface="Helvetica Neue"/>
              <a:sym typeface="Helvetica Neue"/>
            </a:endParaRPr>
          </a:p>
        </p:txBody>
      </p:sp>
      <p:sp>
        <p:nvSpPr>
          <p:cNvPr id="207" name="Google Shape;207;g2082142acd5_0_696"/>
          <p:cNvSpPr/>
          <p:nvPr/>
        </p:nvSpPr>
        <p:spPr>
          <a:xfrm>
            <a:off x="7386356" y="1189011"/>
            <a:ext cx="575400" cy="446100"/>
          </a:xfrm>
          <a:prstGeom prst="mathNotEqual">
            <a:avLst>
              <a:gd fmla="val 23520" name="adj1"/>
              <a:gd fmla="val 6600000" name="adj2"/>
              <a:gd fmla="val 1176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Elmo &amp; Cookie Monster LIVE at Westfield West Lakes | 18 - 22 Apr 2017 -  Play &amp; Go AdelaidePlay &amp; Go Adelaide" id="208" name="Google Shape;208;g2082142acd5_0_696"/>
          <p:cNvPicPr preferRelativeResize="0"/>
          <p:nvPr/>
        </p:nvPicPr>
        <p:blipFill rotWithShape="1">
          <a:blip r:embed="rId3">
            <a:alphaModFix/>
          </a:blip>
          <a:srcRect b="0" l="0" r="0" t="0"/>
          <a:stretch/>
        </p:blipFill>
        <p:spPr>
          <a:xfrm>
            <a:off x="7820921" y="658740"/>
            <a:ext cx="1468724" cy="1468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082142acd5_0_236"/>
          <p:cNvSpPr txBox="1"/>
          <p:nvPr>
            <p:ph idx="1" type="body"/>
          </p:nvPr>
        </p:nvSpPr>
        <p:spPr>
          <a:xfrm>
            <a:off x="205450" y="882500"/>
            <a:ext cx="8717100" cy="36408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Word embeddings are the basis of deep learning for NLP</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22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2200">
              <a:solidFill>
                <a:schemeClr val="lt1"/>
              </a:solidFill>
              <a:latin typeface="Helvetica Neue"/>
              <a:ea typeface="Helvetica Neue"/>
              <a:cs typeface="Helvetica Neue"/>
              <a:sym typeface="Helvetica Neue"/>
            </a:endParaRPr>
          </a:p>
        </p:txBody>
      </p:sp>
      <p:sp>
        <p:nvSpPr>
          <p:cNvPr id="88" name="Google Shape;88;g2082142acd5_0_23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 Embeddings</a:t>
            </a:r>
            <a:endParaRPr b="1" sz="3100">
              <a:latin typeface="Helvetica Neue"/>
              <a:ea typeface="Helvetica Neue"/>
              <a:cs typeface="Helvetica Neue"/>
              <a:sym typeface="Helvetica Neue"/>
            </a:endParaRPr>
          </a:p>
        </p:txBody>
      </p:sp>
      <p:pic>
        <p:nvPicPr>
          <p:cNvPr id="89" name="Google Shape;89;g2082142acd5_0_236"/>
          <p:cNvPicPr preferRelativeResize="0"/>
          <p:nvPr/>
        </p:nvPicPr>
        <p:blipFill>
          <a:blip r:embed="rId3">
            <a:alphaModFix/>
          </a:blip>
          <a:stretch>
            <a:fillRect/>
          </a:stretch>
        </p:blipFill>
        <p:spPr>
          <a:xfrm>
            <a:off x="1046523" y="1294048"/>
            <a:ext cx="7034975" cy="1368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082142acd5_0_682"/>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Elmo and Cookie Monster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a game.</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a:t>
            </a:r>
            <a:r>
              <a:rPr b="1" lang="en" sz="2300">
                <a:solidFill>
                  <a:schemeClr val="lt1"/>
                </a:solidFill>
                <a:latin typeface="Helvetica Neue"/>
                <a:ea typeface="Helvetica Neue"/>
                <a:cs typeface="Helvetica Neue"/>
                <a:sym typeface="Helvetica Neue"/>
              </a:rPr>
              <a:t>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The Broadway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premiered yesterday.</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How to handle different word senses?</a:t>
            </a:r>
            <a:endParaRPr sz="2300">
              <a:solidFill>
                <a:schemeClr val="lt1"/>
              </a:solidFill>
              <a:latin typeface="Helvetica Neue"/>
              <a:ea typeface="Helvetica Neue"/>
              <a:cs typeface="Helvetica Neue"/>
              <a:sym typeface="Helvetica Neue"/>
            </a:endParaRPr>
          </a:p>
          <a:p>
            <a:pPr indent="-349250" lvl="1" marL="40005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So far word embedding models produce single vector for the word “</a:t>
            </a:r>
            <a:r>
              <a:rPr i="1" lang="en" sz="1900">
                <a:solidFill>
                  <a:schemeClr val="lt1"/>
                </a:solidFill>
                <a:latin typeface="Helvetica Neue"/>
                <a:ea typeface="Helvetica Neue"/>
                <a:cs typeface="Helvetica Neue"/>
                <a:sym typeface="Helvetica Neue"/>
              </a:rPr>
              <a:t>play</a:t>
            </a:r>
            <a:r>
              <a:rPr lang="en" sz="1900">
                <a:solidFill>
                  <a:schemeClr val="lt1"/>
                </a:solidFill>
                <a:latin typeface="Helvetica Neue"/>
                <a:ea typeface="Helvetica Neue"/>
                <a:cs typeface="Helvetica Neue"/>
                <a:sym typeface="Helvetica Neue"/>
              </a:rPr>
              <a:t>”.</a:t>
            </a:r>
            <a:endParaRPr sz="2300">
              <a:solidFill>
                <a:schemeClr val="lt1"/>
              </a:solidFill>
              <a:latin typeface="Helvetica Neue"/>
              <a:ea typeface="Helvetica Neue"/>
              <a:cs typeface="Helvetica Neue"/>
              <a:sym typeface="Helvetica Neue"/>
            </a:endParaRPr>
          </a:p>
        </p:txBody>
      </p:sp>
      <p:sp>
        <p:nvSpPr>
          <p:cNvPr id="214" name="Google Shape;214;g2082142acd5_0_68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Context is Everything</a:t>
            </a:r>
            <a:endParaRPr b="1" sz="3100">
              <a:latin typeface="Helvetica Neue"/>
              <a:ea typeface="Helvetica Neue"/>
              <a:cs typeface="Helvetica Neue"/>
              <a:sym typeface="Helvetica Neue"/>
            </a:endParaRPr>
          </a:p>
        </p:txBody>
      </p:sp>
      <p:sp>
        <p:nvSpPr>
          <p:cNvPr id="215" name="Google Shape;215;g2082142acd5_0_682"/>
          <p:cNvSpPr/>
          <p:nvPr/>
        </p:nvSpPr>
        <p:spPr>
          <a:xfrm>
            <a:off x="7386356" y="1189011"/>
            <a:ext cx="575400" cy="446100"/>
          </a:xfrm>
          <a:prstGeom prst="mathNotEqual">
            <a:avLst>
              <a:gd fmla="val 23520" name="adj1"/>
              <a:gd fmla="val 6600000" name="adj2"/>
              <a:gd fmla="val 1176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Elmo &amp; Cookie Monster LIVE at Westfield West Lakes | 18 - 22 Apr 2017 -  Play &amp; Go AdelaidePlay &amp; Go Adelaide" id="216" name="Google Shape;216;g2082142acd5_0_682"/>
          <p:cNvPicPr preferRelativeResize="0"/>
          <p:nvPr/>
        </p:nvPicPr>
        <p:blipFill rotWithShape="1">
          <a:blip r:embed="rId3">
            <a:alphaModFix/>
          </a:blip>
          <a:srcRect b="0" l="0" r="0" t="0"/>
          <a:stretch/>
        </p:blipFill>
        <p:spPr>
          <a:xfrm>
            <a:off x="7820921" y="658740"/>
            <a:ext cx="1468724" cy="1468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082142acd5_0_703"/>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Elmo and Cookie Monster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a game.</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a:t>
            </a:r>
            <a:r>
              <a:rPr b="1" lang="en" sz="2300">
                <a:solidFill>
                  <a:schemeClr val="lt1"/>
                </a:solidFill>
                <a:latin typeface="Helvetica Neue"/>
                <a:ea typeface="Helvetica Neue"/>
                <a:cs typeface="Helvetica Neue"/>
                <a:sym typeface="Helvetica Neue"/>
              </a:rPr>
              <a:t>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The Broadway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premiered yesterday.</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How to handle different word senses?</a:t>
            </a:r>
            <a:endParaRPr sz="2300">
              <a:solidFill>
                <a:schemeClr val="lt1"/>
              </a:solidFill>
              <a:latin typeface="Helvetica Neue"/>
              <a:ea typeface="Helvetica Neue"/>
              <a:cs typeface="Helvetica Neue"/>
              <a:sym typeface="Helvetica Neue"/>
            </a:endParaRPr>
          </a:p>
          <a:p>
            <a:pPr indent="-349250" lvl="1" marL="40005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So far word embedding models produce single vector for the word “</a:t>
            </a:r>
            <a:r>
              <a:rPr i="1" lang="en" sz="1900">
                <a:solidFill>
                  <a:schemeClr val="lt1"/>
                </a:solidFill>
                <a:latin typeface="Helvetica Neue"/>
                <a:ea typeface="Helvetica Neue"/>
                <a:cs typeface="Helvetica Neue"/>
                <a:sym typeface="Helvetica Neue"/>
              </a:rPr>
              <a:t>play</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Train a </a:t>
            </a:r>
            <a:r>
              <a:rPr b="1" lang="en" sz="2300">
                <a:solidFill>
                  <a:schemeClr val="lt1"/>
                </a:solidFill>
                <a:latin typeface="Helvetica Neue"/>
                <a:ea typeface="Helvetica Neue"/>
                <a:cs typeface="Helvetica Neue"/>
                <a:sym typeface="Helvetica Neue"/>
              </a:rPr>
              <a:t>neural language model</a:t>
            </a:r>
            <a:r>
              <a:rPr lang="en" sz="2300">
                <a:solidFill>
                  <a:schemeClr val="lt1"/>
                </a:solidFill>
                <a:latin typeface="Helvetica Neue"/>
                <a:ea typeface="Helvetica Neue"/>
                <a:cs typeface="Helvetica Neue"/>
                <a:sym typeface="Helvetica Neue"/>
              </a:rPr>
              <a:t> to predict the next word given previous words in the sentence</a:t>
            </a:r>
            <a:endParaRPr sz="2300">
              <a:solidFill>
                <a:schemeClr val="lt1"/>
              </a:solidFill>
              <a:latin typeface="Helvetica Neue"/>
              <a:ea typeface="Helvetica Neue"/>
              <a:cs typeface="Helvetica Neue"/>
              <a:sym typeface="Helvetica Neue"/>
            </a:endParaRPr>
          </a:p>
        </p:txBody>
      </p:sp>
      <p:sp>
        <p:nvSpPr>
          <p:cNvPr id="222" name="Google Shape;222;g2082142acd5_0_70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Context is Everything</a:t>
            </a:r>
            <a:endParaRPr b="1" sz="3100">
              <a:latin typeface="Helvetica Neue"/>
              <a:ea typeface="Helvetica Neue"/>
              <a:cs typeface="Helvetica Neue"/>
              <a:sym typeface="Helvetica Neue"/>
            </a:endParaRPr>
          </a:p>
        </p:txBody>
      </p:sp>
      <p:sp>
        <p:nvSpPr>
          <p:cNvPr id="223" name="Google Shape;223;g2082142acd5_0_703"/>
          <p:cNvSpPr/>
          <p:nvPr/>
        </p:nvSpPr>
        <p:spPr>
          <a:xfrm>
            <a:off x="7386356" y="1189011"/>
            <a:ext cx="575400" cy="446100"/>
          </a:xfrm>
          <a:prstGeom prst="mathNotEqual">
            <a:avLst>
              <a:gd fmla="val 23520" name="adj1"/>
              <a:gd fmla="val 6600000" name="adj2"/>
              <a:gd fmla="val 1176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Elmo &amp; Cookie Monster LIVE at Westfield West Lakes | 18 - 22 Apr 2017 -  Play &amp; Go AdelaidePlay &amp; Go Adelaide" id="224" name="Google Shape;224;g2082142acd5_0_703"/>
          <p:cNvPicPr preferRelativeResize="0"/>
          <p:nvPr/>
        </p:nvPicPr>
        <p:blipFill rotWithShape="1">
          <a:blip r:embed="rId3">
            <a:alphaModFix/>
          </a:blip>
          <a:srcRect b="0" l="0" r="0" t="0"/>
          <a:stretch/>
        </p:blipFill>
        <p:spPr>
          <a:xfrm>
            <a:off x="7820921" y="658740"/>
            <a:ext cx="1468724" cy="14687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dce5a12744_0_132"/>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Elmo and Cookie Monster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a game.</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 </a:t>
            </a:r>
            <a:r>
              <a:rPr b="1" i="1" lang="en" sz="2300">
                <a:solidFill>
                  <a:schemeClr val="lt1"/>
                </a:solidFill>
                <a:latin typeface="Helvetica Neue"/>
                <a:ea typeface="Helvetica Neue"/>
                <a:cs typeface="Helvetica Neue"/>
                <a:sym typeface="Helvetica Neue"/>
              </a:rPr>
              <a:t>play</a:t>
            </a:r>
            <a:r>
              <a:rPr b="1" lang="en" sz="2300">
                <a:solidFill>
                  <a:schemeClr val="lt1"/>
                </a:solidFill>
                <a:latin typeface="Helvetica Neue"/>
                <a:ea typeface="Helvetica Neue"/>
                <a:cs typeface="Helvetica Neue"/>
                <a:sym typeface="Helvetica Neue"/>
              </a:rPr>
              <a:t>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The Broadway </a:t>
            </a:r>
            <a:r>
              <a:rPr b="1" i="1" lang="en" sz="2300">
                <a:solidFill>
                  <a:schemeClr val="lt1"/>
                </a:solidFill>
                <a:latin typeface="Helvetica Neue"/>
                <a:ea typeface="Helvetica Neue"/>
                <a:cs typeface="Helvetica Neue"/>
                <a:sym typeface="Helvetica Neue"/>
              </a:rPr>
              <a:t>play</a:t>
            </a:r>
            <a:r>
              <a:rPr i="1" lang="en" sz="2300">
                <a:solidFill>
                  <a:schemeClr val="lt1"/>
                </a:solidFill>
                <a:latin typeface="Helvetica Neue"/>
                <a:ea typeface="Helvetica Neue"/>
                <a:cs typeface="Helvetica Neue"/>
                <a:sym typeface="Helvetica Neue"/>
              </a:rPr>
              <a:t> premiered yesterday.</a:t>
            </a:r>
            <a:r>
              <a:rPr lang="en" sz="2300">
                <a:solidFill>
                  <a:schemeClr val="lt1"/>
                </a:solidFill>
                <a:latin typeface="Helvetica Neue"/>
                <a:ea typeface="Helvetica Neue"/>
                <a:cs typeface="Helvetica Neue"/>
                <a:sym typeface="Helvetica Neue"/>
              </a:rPr>
              <a:t>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How to handle different word senses?</a:t>
            </a:r>
            <a:endParaRPr sz="2300">
              <a:solidFill>
                <a:schemeClr val="lt1"/>
              </a:solidFill>
              <a:latin typeface="Helvetica Neue"/>
              <a:ea typeface="Helvetica Neue"/>
              <a:cs typeface="Helvetica Neue"/>
              <a:sym typeface="Helvetica Neue"/>
            </a:endParaRPr>
          </a:p>
          <a:p>
            <a:pPr indent="-349250" lvl="1" marL="40005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So far word embedding models produce single vector for the word “</a:t>
            </a:r>
            <a:r>
              <a:rPr i="1" lang="en" sz="1900">
                <a:solidFill>
                  <a:schemeClr val="lt1"/>
                </a:solidFill>
                <a:latin typeface="Helvetica Neue"/>
                <a:ea typeface="Helvetica Neue"/>
                <a:cs typeface="Helvetica Neue"/>
                <a:sym typeface="Helvetica Neue"/>
              </a:rPr>
              <a:t>play</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Train a </a:t>
            </a:r>
            <a:r>
              <a:rPr b="1" lang="en" sz="2300">
                <a:solidFill>
                  <a:schemeClr val="lt1"/>
                </a:solidFill>
                <a:latin typeface="Helvetica Neue"/>
                <a:ea typeface="Helvetica Neue"/>
                <a:cs typeface="Helvetica Neue"/>
                <a:sym typeface="Helvetica Neue"/>
              </a:rPr>
              <a:t>neural language model</a:t>
            </a:r>
            <a:r>
              <a:rPr lang="en" sz="2300">
                <a:solidFill>
                  <a:schemeClr val="lt1"/>
                </a:solidFill>
                <a:latin typeface="Helvetica Neue"/>
                <a:ea typeface="Helvetica Neue"/>
                <a:cs typeface="Helvetica Neue"/>
                <a:sym typeface="Helvetica Neue"/>
              </a:rPr>
              <a:t> to predict the next word given previous words in the sentence, use its internal representations as word vectors.</a:t>
            </a:r>
            <a:endParaRPr sz="2300">
              <a:solidFill>
                <a:schemeClr val="lt1"/>
              </a:solidFill>
              <a:latin typeface="Helvetica Neue"/>
              <a:ea typeface="Helvetica Neue"/>
              <a:cs typeface="Helvetica Neue"/>
              <a:sym typeface="Helvetica Neue"/>
            </a:endParaRPr>
          </a:p>
        </p:txBody>
      </p:sp>
      <p:sp>
        <p:nvSpPr>
          <p:cNvPr id="230" name="Google Shape;230;g1dce5a12744_0_13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Context is Everything</a:t>
            </a:r>
            <a:endParaRPr b="1" sz="3100">
              <a:latin typeface="Helvetica Neue"/>
              <a:ea typeface="Helvetica Neue"/>
              <a:cs typeface="Helvetica Neue"/>
              <a:sym typeface="Helvetica Neue"/>
            </a:endParaRPr>
          </a:p>
        </p:txBody>
      </p:sp>
      <p:sp>
        <p:nvSpPr>
          <p:cNvPr id="231" name="Google Shape;231;g1dce5a12744_0_132"/>
          <p:cNvSpPr/>
          <p:nvPr/>
        </p:nvSpPr>
        <p:spPr>
          <a:xfrm>
            <a:off x="7386356" y="1189011"/>
            <a:ext cx="575400" cy="446100"/>
          </a:xfrm>
          <a:prstGeom prst="mathNotEqual">
            <a:avLst>
              <a:gd fmla="val 23520" name="adj1"/>
              <a:gd fmla="val 6600000" name="adj2"/>
              <a:gd fmla="val 1176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Elmo &amp; Cookie Monster LIVE at Westfield West Lakes | 18 - 22 Apr 2017 -  Play &amp; Go AdelaidePlay &amp; Go Adelaide" id="232" name="Google Shape;232;g1dce5a12744_0_132"/>
          <p:cNvPicPr preferRelativeResize="0"/>
          <p:nvPr/>
        </p:nvPicPr>
        <p:blipFill rotWithShape="1">
          <a:blip r:embed="rId3">
            <a:alphaModFix/>
          </a:blip>
          <a:srcRect b="0" l="0" r="0" t="0"/>
          <a:stretch/>
        </p:blipFill>
        <p:spPr>
          <a:xfrm>
            <a:off x="7820921" y="658740"/>
            <a:ext cx="1468724" cy="14687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Recall the Language Modeling task.</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b="1" lang="en" sz="2100">
                <a:solidFill>
                  <a:schemeClr val="lt1"/>
                </a:solidFill>
                <a:latin typeface="Helvetica Neue"/>
                <a:ea typeface="Helvetica Neue"/>
                <a:cs typeface="Helvetica Neue"/>
                <a:sym typeface="Helvetica Neue"/>
              </a:rPr>
              <a:t>Input</a:t>
            </a:r>
            <a:r>
              <a:rPr lang="en" sz="2100">
                <a:solidFill>
                  <a:schemeClr val="lt1"/>
                </a:solidFill>
                <a:latin typeface="Helvetica Neue"/>
                <a:ea typeface="Helvetica Neue"/>
                <a:cs typeface="Helvetica Neue"/>
                <a:sym typeface="Helvetica Neue"/>
              </a:rPr>
              <a:t>:		sequence of words.</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b="1" lang="en" sz="2100">
                <a:solidFill>
                  <a:schemeClr val="lt1"/>
                </a:solidFill>
                <a:latin typeface="Helvetica Neue"/>
                <a:ea typeface="Helvetica Neue"/>
                <a:cs typeface="Helvetica Neue"/>
                <a:sym typeface="Helvetica Neue"/>
              </a:rPr>
              <a:t>Output</a:t>
            </a:r>
            <a:r>
              <a:rPr lang="en" sz="2100">
                <a:solidFill>
                  <a:schemeClr val="lt1"/>
                </a:solidFill>
                <a:latin typeface="Helvetica Neue"/>
                <a:ea typeface="Helvetica Neue"/>
                <a:cs typeface="Helvetica Neue"/>
                <a:sym typeface="Helvetica Neue"/>
              </a:rPr>
              <a:t>:	probability of the next word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br>
              <a:rPr lang="en" sz="2100">
                <a:solidFill>
                  <a:schemeClr val="lt1"/>
                </a:solidFill>
                <a:latin typeface="Helvetica Neue"/>
                <a:ea typeface="Helvetica Neue"/>
                <a:cs typeface="Helvetica Neue"/>
                <a:sym typeface="Helvetica Neue"/>
              </a:rPr>
            </a:br>
            <a:endParaRPr sz="2100">
              <a:solidFill>
                <a:schemeClr val="lt1"/>
              </a:solidFill>
              <a:latin typeface="Helvetica Neue"/>
              <a:ea typeface="Helvetica Neue"/>
              <a:cs typeface="Helvetica Neue"/>
              <a:sym typeface="Helvetica Neue"/>
            </a:endParaRPr>
          </a:p>
        </p:txBody>
      </p:sp>
      <p:sp>
        <p:nvSpPr>
          <p:cNvPr id="238" name="Google Shape;238;p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Neural Language Models</a:t>
            </a:r>
            <a:endParaRPr b="1" sz="3100">
              <a:latin typeface="Helvetica Neue"/>
              <a:ea typeface="Helvetica Neue"/>
              <a:cs typeface="Helvetica Neue"/>
              <a:sym typeface="Helvetica Neue"/>
            </a:endParaRPr>
          </a:p>
        </p:txBody>
      </p:sp>
      <p:pic>
        <p:nvPicPr>
          <p:cNvPr id="239" name="Google Shape;239;p3"/>
          <p:cNvPicPr preferRelativeResize="0"/>
          <p:nvPr/>
        </p:nvPicPr>
        <p:blipFill rotWithShape="1">
          <a:blip r:embed="rId3">
            <a:alphaModFix/>
          </a:blip>
          <a:srcRect b="0" l="0" r="0" t="0"/>
          <a:stretch/>
        </p:blipFill>
        <p:spPr>
          <a:xfrm>
            <a:off x="5973125" y="1098775"/>
            <a:ext cx="3009900" cy="9144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082142acd5_0_710"/>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Recall the Language Modeling task.</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b="1" lang="en" sz="2100">
                <a:solidFill>
                  <a:schemeClr val="lt1"/>
                </a:solidFill>
                <a:latin typeface="Helvetica Neue"/>
                <a:ea typeface="Helvetica Neue"/>
                <a:cs typeface="Helvetica Neue"/>
                <a:sym typeface="Helvetica Neue"/>
              </a:rPr>
              <a:t>Input</a:t>
            </a:r>
            <a:r>
              <a:rPr lang="en" sz="2100">
                <a:solidFill>
                  <a:schemeClr val="lt1"/>
                </a:solidFill>
                <a:latin typeface="Helvetica Neue"/>
                <a:ea typeface="Helvetica Neue"/>
                <a:cs typeface="Helvetica Neue"/>
                <a:sym typeface="Helvetica Neue"/>
              </a:rPr>
              <a:t>:		sequence of words.</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b="1" lang="en" sz="2100">
                <a:solidFill>
                  <a:schemeClr val="lt1"/>
                </a:solidFill>
                <a:latin typeface="Helvetica Neue"/>
                <a:ea typeface="Helvetica Neue"/>
                <a:cs typeface="Helvetica Neue"/>
                <a:sym typeface="Helvetica Neue"/>
              </a:rPr>
              <a:t>Output</a:t>
            </a:r>
            <a:r>
              <a:rPr lang="en" sz="2100">
                <a:solidFill>
                  <a:schemeClr val="lt1"/>
                </a:solidFill>
                <a:latin typeface="Helvetica Neue"/>
                <a:ea typeface="Helvetica Neue"/>
                <a:cs typeface="Helvetica Neue"/>
                <a:sym typeface="Helvetica Neue"/>
              </a:rPr>
              <a:t>:	probability of the next word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Initial approaches: Feed Forward Neural Networks (FFNN) looking at context.</a:t>
            </a:r>
            <a:endParaRPr sz="2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br>
              <a:rPr lang="en" sz="2100">
                <a:solidFill>
                  <a:schemeClr val="lt1"/>
                </a:solidFill>
                <a:latin typeface="Helvetica Neue"/>
                <a:ea typeface="Helvetica Neue"/>
                <a:cs typeface="Helvetica Neue"/>
                <a:sym typeface="Helvetica Neue"/>
              </a:rPr>
            </a:br>
            <a:endParaRPr sz="2100">
              <a:solidFill>
                <a:schemeClr val="lt1"/>
              </a:solidFill>
              <a:latin typeface="Helvetica Neue"/>
              <a:ea typeface="Helvetica Neue"/>
              <a:cs typeface="Helvetica Neue"/>
              <a:sym typeface="Helvetica Neue"/>
            </a:endParaRPr>
          </a:p>
        </p:txBody>
      </p:sp>
      <p:sp>
        <p:nvSpPr>
          <p:cNvPr id="245" name="Google Shape;245;g2082142acd5_0_7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Neural Language Models</a:t>
            </a:r>
            <a:endParaRPr b="1" sz="3100">
              <a:latin typeface="Helvetica Neue"/>
              <a:ea typeface="Helvetica Neue"/>
              <a:cs typeface="Helvetica Neue"/>
              <a:sym typeface="Helvetica Neue"/>
            </a:endParaRPr>
          </a:p>
        </p:txBody>
      </p:sp>
      <p:pic>
        <p:nvPicPr>
          <p:cNvPr id="246" name="Google Shape;246;g2082142acd5_0_710"/>
          <p:cNvPicPr preferRelativeResize="0"/>
          <p:nvPr/>
        </p:nvPicPr>
        <p:blipFill rotWithShape="1">
          <a:blip r:embed="rId3">
            <a:alphaModFix/>
          </a:blip>
          <a:srcRect b="0" l="0" r="0" t="0"/>
          <a:stretch/>
        </p:blipFill>
        <p:spPr>
          <a:xfrm>
            <a:off x="2082875" y="2893949"/>
            <a:ext cx="6347750" cy="1668100"/>
          </a:xfrm>
          <a:prstGeom prst="rect">
            <a:avLst/>
          </a:prstGeom>
          <a:noFill/>
          <a:ln>
            <a:noFill/>
          </a:ln>
        </p:spPr>
      </p:pic>
      <p:pic>
        <p:nvPicPr>
          <p:cNvPr id="247" name="Google Shape;247;g2082142acd5_0_710"/>
          <p:cNvPicPr preferRelativeResize="0"/>
          <p:nvPr/>
        </p:nvPicPr>
        <p:blipFill rotWithShape="1">
          <a:blip r:embed="rId4">
            <a:alphaModFix/>
          </a:blip>
          <a:srcRect b="0" l="0" r="0" t="0"/>
          <a:stretch/>
        </p:blipFill>
        <p:spPr>
          <a:xfrm>
            <a:off x="5973125" y="1098775"/>
            <a:ext cx="3009900" cy="9144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
          <p:cNvSpPr txBox="1"/>
          <p:nvPr>
            <p:ph idx="1" type="body"/>
          </p:nvPr>
        </p:nvSpPr>
        <p:spPr>
          <a:xfrm>
            <a:off x="205450" y="969250"/>
            <a:ext cx="84321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Improvements over N-Gram Language Model: </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No sparsity problem.</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Don’t need to store all observed N-Grams.</a:t>
            </a:r>
            <a:endParaRPr sz="2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br>
              <a:rPr lang="en" sz="2100">
                <a:solidFill>
                  <a:schemeClr val="lt1"/>
                </a:solidFill>
                <a:latin typeface="Helvetica Neue"/>
                <a:ea typeface="Helvetica Neue"/>
                <a:cs typeface="Helvetica Neue"/>
                <a:sym typeface="Helvetica Neue"/>
              </a:rPr>
            </a:br>
            <a:endParaRPr sz="2100">
              <a:solidFill>
                <a:schemeClr val="lt1"/>
              </a:solidFill>
              <a:latin typeface="Helvetica Neue"/>
              <a:ea typeface="Helvetica Neue"/>
              <a:cs typeface="Helvetica Neue"/>
              <a:sym typeface="Helvetica Neue"/>
            </a:endParaRPr>
          </a:p>
        </p:txBody>
      </p:sp>
      <p:sp>
        <p:nvSpPr>
          <p:cNvPr id="253" name="Google Shape;253;p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Neural Language Models</a:t>
            </a:r>
            <a:endParaRPr b="1" sz="3100">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082142acd5_0_720"/>
          <p:cNvSpPr txBox="1"/>
          <p:nvPr>
            <p:ph idx="1" type="body"/>
          </p:nvPr>
        </p:nvSpPr>
        <p:spPr>
          <a:xfrm>
            <a:off x="205450" y="969250"/>
            <a:ext cx="84321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Improvements over N-Gram</a:t>
            </a:r>
            <a:r>
              <a:rPr lang="en" sz="2100">
                <a:solidFill>
                  <a:schemeClr val="lt1"/>
                </a:solidFill>
                <a:latin typeface="Helvetica Neue"/>
                <a:ea typeface="Helvetica Neue"/>
                <a:cs typeface="Helvetica Neue"/>
                <a:sym typeface="Helvetica Neue"/>
              </a:rPr>
              <a:t> Language Model</a:t>
            </a:r>
            <a:r>
              <a:rPr lang="en" sz="2100">
                <a:solidFill>
                  <a:schemeClr val="lt1"/>
                </a:solidFill>
                <a:latin typeface="Helvetica Neue"/>
                <a:ea typeface="Helvetica Neue"/>
                <a:cs typeface="Helvetica Neue"/>
                <a:sym typeface="Helvetica Neue"/>
              </a:rPr>
              <a:t>: </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No sparsity problem.</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Don’t need to store all observed N-Grams.</a:t>
            </a:r>
            <a:endParaRPr sz="21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Limitations:</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Fixed window is too small.</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Enlarging window enlarges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Windows can never be large enough!</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Different words are multiplied by completely different weights. No symmetry in how the inputs are processed.</a:t>
            </a:r>
            <a:endParaRPr sz="2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br>
              <a:rPr lang="en" sz="2100">
                <a:solidFill>
                  <a:schemeClr val="lt1"/>
                </a:solidFill>
                <a:latin typeface="Helvetica Neue"/>
                <a:ea typeface="Helvetica Neue"/>
                <a:cs typeface="Helvetica Neue"/>
                <a:sym typeface="Helvetica Neue"/>
              </a:rPr>
            </a:br>
            <a:endParaRPr sz="2100">
              <a:solidFill>
                <a:schemeClr val="lt1"/>
              </a:solidFill>
              <a:latin typeface="Helvetica Neue"/>
              <a:ea typeface="Helvetica Neue"/>
              <a:cs typeface="Helvetica Neue"/>
              <a:sym typeface="Helvetica Neue"/>
            </a:endParaRPr>
          </a:p>
        </p:txBody>
      </p:sp>
      <p:sp>
        <p:nvSpPr>
          <p:cNvPr id="259" name="Google Shape;259;g2082142acd5_0_72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Neural Language Models</a:t>
            </a:r>
            <a:endParaRPr b="1" sz="3100">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
          <p:cNvSpPr/>
          <p:nvPr/>
        </p:nvSpPr>
        <p:spPr>
          <a:xfrm>
            <a:off x="6351600" y="2300475"/>
            <a:ext cx="2271600" cy="108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5"/>
          <p:cNvSpPr txBox="1"/>
          <p:nvPr>
            <p:ph idx="1" type="body"/>
          </p:nvPr>
        </p:nvSpPr>
        <p:spPr>
          <a:xfrm>
            <a:off x="205450" y="969250"/>
            <a:ext cx="85455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Improvements over N-Gram</a:t>
            </a:r>
            <a:r>
              <a:rPr lang="en" sz="2100">
                <a:solidFill>
                  <a:schemeClr val="lt1"/>
                </a:solidFill>
                <a:latin typeface="Helvetica Neue"/>
                <a:ea typeface="Helvetica Neue"/>
                <a:cs typeface="Helvetica Neue"/>
                <a:sym typeface="Helvetica Neue"/>
              </a:rPr>
              <a:t> Language Model</a:t>
            </a:r>
            <a:r>
              <a:rPr lang="en" sz="2100">
                <a:solidFill>
                  <a:schemeClr val="lt1"/>
                </a:solidFill>
                <a:latin typeface="Helvetica Neue"/>
                <a:ea typeface="Helvetica Neue"/>
                <a:cs typeface="Helvetica Neue"/>
                <a:sym typeface="Helvetica Neue"/>
              </a:rPr>
              <a:t>: </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No sparsity problem.</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Don’t need to store all observed N-Grams.</a:t>
            </a:r>
            <a:endParaRPr sz="21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Limitations:</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Fixed window is too small.</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Enlarging window enlarges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Windows can never be large enough!</a:t>
            </a:r>
            <a:endParaRPr sz="2100">
              <a:solidFill>
                <a:schemeClr val="lt1"/>
              </a:solidFill>
              <a:latin typeface="Helvetica Neue"/>
              <a:ea typeface="Helvetica Neue"/>
              <a:cs typeface="Helvetica Neue"/>
              <a:sym typeface="Helvetica Neue"/>
            </a:endParaRPr>
          </a:p>
          <a:p>
            <a:pPr indent="-361950" lvl="1" marL="9144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Different words are multiplied by completely different weights. No symmetry in how the inputs are processed.</a:t>
            </a:r>
            <a:endParaRPr sz="2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br>
              <a:rPr lang="en" sz="2100">
                <a:solidFill>
                  <a:schemeClr val="lt1"/>
                </a:solidFill>
                <a:latin typeface="Helvetica Neue"/>
                <a:ea typeface="Helvetica Neue"/>
                <a:cs typeface="Helvetica Neue"/>
                <a:sym typeface="Helvetica Neue"/>
              </a:rPr>
            </a:br>
            <a:endParaRPr sz="2100">
              <a:solidFill>
                <a:schemeClr val="lt1"/>
              </a:solidFill>
              <a:latin typeface="Helvetica Neue"/>
              <a:ea typeface="Helvetica Neue"/>
              <a:cs typeface="Helvetica Neue"/>
              <a:sym typeface="Helvetica Neue"/>
            </a:endParaRPr>
          </a:p>
        </p:txBody>
      </p:sp>
      <p:sp>
        <p:nvSpPr>
          <p:cNvPr id="266" name="Google Shape;266;p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Neural Language Models</a:t>
            </a:r>
            <a:endParaRPr b="1" sz="3100">
              <a:latin typeface="Helvetica Neue"/>
              <a:ea typeface="Helvetica Neue"/>
              <a:cs typeface="Helvetica Neue"/>
              <a:sym typeface="Helvetica Neue"/>
            </a:endParaRPr>
          </a:p>
        </p:txBody>
      </p:sp>
      <p:sp>
        <p:nvSpPr>
          <p:cNvPr id="267" name="Google Shape;267;p5"/>
          <p:cNvSpPr txBox="1"/>
          <p:nvPr>
            <p:ph idx="1" type="body"/>
          </p:nvPr>
        </p:nvSpPr>
        <p:spPr>
          <a:xfrm>
            <a:off x="6395025" y="2329425"/>
            <a:ext cx="2271600" cy="10851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800">
                <a:solidFill>
                  <a:srgbClr val="FF0000"/>
                </a:solidFill>
                <a:latin typeface="Helvetica Neue"/>
                <a:ea typeface="Helvetica Neue"/>
                <a:cs typeface="Helvetica Neue"/>
                <a:sym typeface="Helvetica Neue"/>
              </a:rPr>
              <a:t>We need a neural architecture that can process any length.</a:t>
            </a:r>
            <a:endParaRPr sz="1800">
              <a:solidFill>
                <a:srgbClr val="FF0000"/>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txBox="1"/>
          <p:nvPr>
            <p:ph idx="1" type="body"/>
          </p:nvPr>
        </p:nvSpPr>
        <p:spPr>
          <a:xfrm>
            <a:off x="205450" y="969250"/>
            <a:ext cx="7809900" cy="3592800"/>
          </a:xfrm>
          <a:prstGeom prst="rect">
            <a:avLst/>
          </a:prstGeom>
          <a:noFill/>
          <a:ln>
            <a:noFill/>
          </a:ln>
        </p:spPr>
        <p:txBody>
          <a:bodyPr anchorCtr="0" anchor="t" bIns="58925" lIns="58925" spcFirstLastPara="1" rIns="58925" wrap="square" tIns="58925">
            <a:noAutofit/>
          </a:bodyPr>
          <a:lstStyle/>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400">
              <a:solidFill>
                <a:schemeClr val="lt1"/>
              </a:solidFill>
              <a:latin typeface="Helvetica Neue"/>
              <a:ea typeface="Helvetica Neue"/>
              <a:cs typeface="Helvetica Neue"/>
              <a:sym typeface="Helvetica Neue"/>
            </a:endParaRPr>
          </a:p>
        </p:txBody>
      </p:sp>
      <p:sp>
        <p:nvSpPr>
          <p:cNvPr id="273" name="Google Shape;273;p6"/>
          <p:cNvSpPr txBox="1"/>
          <p:nvPr>
            <p:ph type="title"/>
          </p:nvPr>
        </p:nvSpPr>
        <p:spPr>
          <a:xfrm>
            <a:off x="148743"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Recurrent Neural Networks (RNN)</a:t>
            </a:r>
            <a:endParaRPr b="1" sz="3100">
              <a:latin typeface="Helvetica Neue"/>
              <a:ea typeface="Helvetica Neue"/>
              <a:cs typeface="Helvetica Neue"/>
              <a:sym typeface="Helvetica Neue"/>
            </a:endParaRPr>
          </a:p>
        </p:txBody>
      </p:sp>
      <p:pic>
        <p:nvPicPr>
          <p:cNvPr id="274" name="Google Shape;274;p6"/>
          <p:cNvPicPr preferRelativeResize="0"/>
          <p:nvPr/>
        </p:nvPicPr>
        <p:blipFill rotWithShape="1">
          <a:blip r:embed="rId3">
            <a:alphaModFix/>
          </a:blip>
          <a:srcRect b="0" l="0" r="0" t="0"/>
          <a:stretch/>
        </p:blipFill>
        <p:spPr>
          <a:xfrm>
            <a:off x="301675" y="969250"/>
            <a:ext cx="5676900" cy="2057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082142acd5_0_725"/>
          <p:cNvSpPr txBox="1"/>
          <p:nvPr>
            <p:ph idx="1" type="body"/>
          </p:nvPr>
        </p:nvSpPr>
        <p:spPr>
          <a:xfrm>
            <a:off x="205450" y="969250"/>
            <a:ext cx="7809900" cy="3592800"/>
          </a:xfrm>
          <a:prstGeom prst="rect">
            <a:avLst/>
          </a:prstGeom>
          <a:noFill/>
          <a:ln>
            <a:noFill/>
          </a:ln>
        </p:spPr>
        <p:txBody>
          <a:bodyPr anchorCtr="0" anchor="t" bIns="58925" lIns="58925" spcFirstLastPara="1" rIns="58925" wrap="square" tIns="58925">
            <a:noAutofit/>
          </a:bodyPr>
          <a:lstStyle/>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a:p>
            <a:pPr indent="-381000" lvl="1"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Take sequential input of any length.</a:t>
            </a:r>
            <a:endParaRPr sz="2400">
              <a:solidFill>
                <a:schemeClr val="lt1"/>
              </a:solidFill>
              <a:latin typeface="Helvetica Neue"/>
              <a:ea typeface="Helvetica Neue"/>
              <a:cs typeface="Helvetica Neue"/>
              <a:sym typeface="Helvetica Neue"/>
            </a:endParaRPr>
          </a:p>
          <a:p>
            <a:pPr indent="-381000" lvl="1"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Apply the same weights on each step.</a:t>
            </a:r>
            <a:endParaRPr sz="2400">
              <a:solidFill>
                <a:schemeClr val="lt1"/>
              </a:solidFill>
              <a:latin typeface="Helvetica Neue"/>
              <a:ea typeface="Helvetica Neue"/>
              <a:cs typeface="Helvetica Neue"/>
              <a:sym typeface="Helvetica Neue"/>
            </a:endParaRPr>
          </a:p>
          <a:p>
            <a:pPr indent="-381000" lvl="1"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Optionally produce output on each step.</a:t>
            </a:r>
            <a:endParaRPr sz="2400">
              <a:solidFill>
                <a:schemeClr val="lt1"/>
              </a:solidFill>
              <a:latin typeface="Helvetica Neue"/>
              <a:ea typeface="Helvetica Neue"/>
              <a:cs typeface="Helvetica Neue"/>
              <a:sym typeface="Helvetica Neue"/>
            </a:endParaRPr>
          </a:p>
        </p:txBody>
      </p:sp>
      <p:sp>
        <p:nvSpPr>
          <p:cNvPr id="280" name="Google Shape;280;g2082142acd5_0_725"/>
          <p:cNvSpPr txBox="1"/>
          <p:nvPr>
            <p:ph type="title"/>
          </p:nvPr>
        </p:nvSpPr>
        <p:spPr>
          <a:xfrm>
            <a:off x="148743"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Recurrent Neural Networks (RNN)</a:t>
            </a:r>
            <a:endParaRPr b="1" sz="3100">
              <a:latin typeface="Helvetica Neue"/>
              <a:ea typeface="Helvetica Neue"/>
              <a:cs typeface="Helvetica Neue"/>
              <a:sym typeface="Helvetica Neue"/>
            </a:endParaRPr>
          </a:p>
        </p:txBody>
      </p:sp>
      <p:pic>
        <p:nvPicPr>
          <p:cNvPr id="281" name="Google Shape;281;g2082142acd5_0_725"/>
          <p:cNvPicPr preferRelativeResize="0"/>
          <p:nvPr/>
        </p:nvPicPr>
        <p:blipFill rotWithShape="1">
          <a:blip r:embed="rId3">
            <a:alphaModFix/>
          </a:blip>
          <a:srcRect b="0" l="0" r="0" t="0"/>
          <a:stretch/>
        </p:blipFill>
        <p:spPr>
          <a:xfrm>
            <a:off x="301675" y="969250"/>
            <a:ext cx="5676900" cy="20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dce5a12744_0_22"/>
          <p:cNvSpPr txBox="1"/>
          <p:nvPr>
            <p:ph idx="1" type="body"/>
          </p:nvPr>
        </p:nvSpPr>
        <p:spPr>
          <a:xfrm>
            <a:off x="205450" y="882500"/>
            <a:ext cx="8717100" cy="36408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Word embeddings are the basis of deep learning for NLP</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None/>
            </a:pPr>
            <a:r>
              <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Word embeddings (</a:t>
            </a:r>
            <a:r>
              <a:rPr i="1" lang="en" sz="2200">
                <a:solidFill>
                  <a:schemeClr val="lt1"/>
                </a:solidFill>
                <a:latin typeface="Helvetica Neue"/>
                <a:ea typeface="Helvetica Neue"/>
                <a:cs typeface="Helvetica Neue"/>
                <a:sym typeface="Helvetica Neue"/>
              </a:rPr>
              <a:t>word2vec</a:t>
            </a:r>
            <a:r>
              <a:rPr lang="en" sz="2200">
                <a:solidFill>
                  <a:schemeClr val="lt1"/>
                </a:solidFill>
                <a:latin typeface="Helvetica Neue"/>
                <a:ea typeface="Helvetica Neue"/>
                <a:cs typeface="Helvetica Neue"/>
                <a:sym typeface="Helvetica Neue"/>
              </a:rPr>
              <a:t>, </a:t>
            </a:r>
            <a:r>
              <a:rPr i="1" lang="en" sz="2200">
                <a:solidFill>
                  <a:schemeClr val="lt1"/>
                </a:solidFill>
                <a:latin typeface="Helvetica Neue"/>
                <a:ea typeface="Helvetica Neue"/>
                <a:cs typeface="Helvetica Neue"/>
                <a:sym typeface="Helvetica Neue"/>
              </a:rPr>
              <a:t>GloVe</a:t>
            </a:r>
            <a:r>
              <a:rPr lang="en" sz="2200">
                <a:solidFill>
                  <a:schemeClr val="lt1"/>
                </a:solidFill>
                <a:latin typeface="Helvetica Neue"/>
                <a:ea typeface="Helvetica Neue"/>
                <a:cs typeface="Helvetica Neue"/>
                <a:sym typeface="Helvetica Neue"/>
              </a:rPr>
              <a:t>) are often pre-trained on text corpus from co-occurrence statistics.</a:t>
            </a:r>
            <a:endParaRPr sz="2200">
              <a:solidFill>
                <a:schemeClr val="lt1"/>
              </a:solidFill>
              <a:latin typeface="Helvetica Neue"/>
              <a:ea typeface="Helvetica Neue"/>
              <a:cs typeface="Helvetica Neue"/>
              <a:sym typeface="Helvetica Neue"/>
            </a:endParaRPr>
          </a:p>
        </p:txBody>
      </p:sp>
      <p:sp>
        <p:nvSpPr>
          <p:cNvPr id="95" name="Google Shape;95;g1dce5a12744_0_2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 Embeddings</a:t>
            </a:r>
            <a:endParaRPr b="1" sz="3100">
              <a:latin typeface="Helvetica Neue"/>
              <a:ea typeface="Helvetica Neue"/>
              <a:cs typeface="Helvetica Neue"/>
              <a:sym typeface="Helvetica Neue"/>
            </a:endParaRPr>
          </a:p>
        </p:txBody>
      </p:sp>
      <p:pic>
        <p:nvPicPr>
          <p:cNvPr id="96" name="Google Shape;96;g1dce5a12744_0_22"/>
          <p:cNvPicPr preferRelativeResize="0"/>
          <p:nvPr/>
        </p:nvPicPr>
        <p:blipFill>
          <a:blip r:embed="rId3">
            <a:alphaModFix/>
          </a:blip>
          <a:stretch>
            <a:fillRect/>
          </a:stretch>
        </p:blipFill>
        <p:spPr>
          <a:xfrm>
            <a:off x="1046523" y="1294048"/>
            <a:ext cx="7034975" cy="1368575"/>
          </a:xfrm>
          <a:prstGeom prst="rect">
            <a:avLst/>
          </a:prstGeom>
          <a:noFill/>
          <a:ln>
            <a:noFill/>
          </a:ln>
        </p:spPr>
      </p:pic>
      <p:pic>
        <p:nvPicPr>
          <p:cNvPr id="97" name="Google Shape;97;g1dce5a12744_0_22"/>
          <p:cNvPicPr preferRelativeResize="0"/>
          <p:nvPr/>
        </p:nvPicPr>
        <p:blipFill>
          <a:blip r:embed="rId4">
            <a:alphaModFix/>
          </a:blip>
          <a:stretch>
            <a:fillRect/>
          </a:stretch>
        </p:blipFill>
        <p:spPr>
          <a:xfrm>
            <a:off x="620350" y="3522074"/>
            <a:ext cx="8048975" cy="1161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7"/>
          <p:cNvSpPr txBox="1"/>
          <p:nvPr>
            <p:ph idx="1" type="body"/>
          </p:nvPr>
        </p:nvSpPr>
        <p:spPr>
          <a:xfrm>
            <a:off x="205450" y="969250"/>
            <a:ext cx="80880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P(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 | context ) = softmax(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h</a:t>
            </a:r>
            <a:r>
              <a:rPr baseline="-25000" lang="en" sz="2100">
                <a:solidFill>
                  <a:schemeClr val="lt1"/>
                </a:solidFill>
                <a:latin typeface="Helvetica Neue"/>
                <a:ea typeface="Helvetica Neue"/>
                <a:cs typeface="Helvetica Neue"/>
                <a:sym typeface="Helvetica Neue"/>
              </a:rPr>
              <a:t>i </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W is a (vocabulary size) x (hidden size) matrix.  </a:t>
            </a:r>
            <a:endParaRPr sz="1900">
              <a:solidFill>
                <a:schemeClr val="lt1"/>
              </a:solidFill>
              <a:latin typeface="Helvetica Neue"/>
              <a:ea typeface="Helvetica Neue"/>
              <a:cs typeface="Helvetica Neue"/>
              <a:sym typeface="Helvetica Neue"/>
            </a:endParaRPr>
          </a:p>
          <a:p>
            <a:pPr indent="-22860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p:txBody>
      </p:sp>
      <p:sp>
        <p:nvSpPr>
          <p:cNvPr id="287" name="Google Shape;287;p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RNN Language Modeling</a:t>
            </a:r>
            <a:endParaRPr b="1" sz="3100">
              <a:latin typeface="Helvetica Neue"/>
              <a:ea typeface="Helvetica Neue"/>
              <a:cs typeface="Helvetica Neue"/>
              <a:sym typeface="Helvetica Neue"/>
            </a:endParaRPr>
          </a:p>
        </p:txBody>
      </p:sp>
      <p:pic>
        <p:nvPicPr>
          <p:cNvPr id="288" name="Google Shape;288;p7"/>
          <p:cNvPicPr preferRelativeResize="0"/>
          <p:nvPr/>
        </p:nvPicPr>
        <p:blipFill rotWithShape="1">
          <a:blip r:embed="rId3">
            <a:alphaModFix/>
          </a:blip>
          <a:srcRect b="0" l="0" r="0" t="0"/>
          <a:stretch/>
        </p:blipFill>
        <p:spPr>
          <a:xfrm>
            <a:off x="5932838" y="555238"/>
            <a:ext cx="3057525" cy="2105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082142acd5_0_737"/>
          <p:cNvSpPr txBox="1"/>
          <p:nvPr>
            <p:ph idx="1" type="body"/>
          </p:nvPr>
        </p:nvSpPr>
        <p:spPr>
          <a:xfrm>
            <a:off x="205450" y="969250"/>
            <a:ext cx="80880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P(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 | context ) = softmax(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h</a:t>
            </a:r>
            <a:r>
              <a:rPr baseline="-25000" lang="en" sz="2100">
                <a:solidFill>
                  <a:schemeClr val="lt1"/>
                </a:solidFill>
                <a:latin typeface="Helvetica Neue"/>
                <a:ea typeface="Helvetica Neue"/>
                <a:cs typeface="Helvetica Neue"/>
                <a:sym typeface="Helvetica Neue"/>
              </a:rPr>
              <a:t>i </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W is a (vocabulary size) x (hidden size) matrix.</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b="1" sz="1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b="1" lang="en" sz="2100">
                <a:solidFill>
                  <a:schemeClr val="lt1"/>
                </a:solidFill>
                <a:latin typeface="Helvetica Neue"/>
                <a:ea typeface="Helvetica Neue"/>
                <a:cs typeface="Helvetica Neue"/>
                <a:sym typeface="Helvetica Neue"/>
              </a:rPr>
              <a:t>Training RNN Language Model</a:t>
            </a:r>
            <a:endParaRPr b="1"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Input	= a sequence of words</a:t>
            </a:r>
            <a:br>
              <a:rPr lang="en" sz="2100">
                <a:solidFill>
                  <a:schemeClr val="lt1"/>
                </a:solidFill>
                <a:latin typeface="Helvetica Neue"/>
                <a:ea typeface="Helvetica Neue"/>
                <a:cs typeface="Helvetica Neue"/>
                <a:sym typeface="Helvetica Neue"/>
              </a:rPr>
            </a:br>
            <a:r>
              <a:rPr lang="en" sz="2100">
                <a:solidFill>
                  <a:schemeClr val="lt1"/>
                </a:solidFill>
                <a:latin typeface="Helvetica Neue"/>
                <a:ea typeface="Helvetica Neue"/>
                <a:cs typeface="Helvetica Neue"/>
                <a:sym typeface="Helvetica Neue"/>
              </a:rPr>
              <a:t>Output	= words shifted one position</a:t>
            </a:r>
            <a:r>
              <a:rPr lang="en" sz="1900">
                <a:solidFill>
                  <a:schemeClr val="lt1"/>
                </a:solidFill>
                <a:latin typeface="Helvetica Neue"/>
                <a:ea typeface="Helvetica Neue"/>
                <a:cs typeface="Helvetica Neue"/>
                <a:sym typeface="Helvetica Neue"/>
              </a:rPr>
              <a:t>    </a:t>
            </a:r>
            <a:endParaRPr sz="1900">
              <a:solidFill>
                <a:schemeClr val="lt1"/>
              </a:solidFill>
              <a:latin typeface="Helvetica Neue"/>
              <a:ea typeface="Helvetica Neue"/>
              <a:cs typeface="Helvetica Neue"/>
              <a:sym typeface="Helvetica Neue"/>
            </a:endParaRPr>
          </a:p>
          <a:p>
            <a:pPr indent="-228600" lvl="0" marL="457200" rtl="0" algn="l">
              <a:lnSpc>
                <a:spcPct val="115000"/>
              </a:lnSpc>
              <a:spcBef>
                <a:spcPts val="0"/>
              </a:spcBef>
              <a:spcAft>
                <a:spcPts val="0"/>
              </a:spcAft>
              <a:buSzPts val="900"/>
              <a:buNone/>
            </a:pPr>
            <a:r>
              <a:t/>
            </a:r>
            <a:endParaRPr sz="2100">
              <a:solidFill>
                <a:schemeClr val="lt1"/>
              </a:solidFill>
              <a:latin typeface="Helvetica Neue"/>
              <a:ea typeface="Helvetica Neue"/>
              <a:cs typeface="Helvetica Neue"/>
              <a:sym typeface="Helvetica Neue"/>
            </a:endParaRPr>
          </a:p>
        </p:txBody>
      </p:sp>
      <p:sp>
        <p:nvSpPr>
          <p:cNvPr id="294" name="Google Shape;294;g2082142acd5_0_73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RNN Language Modeling</a:t>
            </a:r>
            <a:endParaRPr b="1" sz="3100">
              <a:latin typeface="Helvetica Neue"/>
              <a:ea typeface="Helvetica Neue"/>
              <a:cs typeface="Helvetica Neue"/>
              <a:sym typeface="Helvetica Neue"/>
            </a:endParaRPr>
          </a:p>
        </p:txBody>
      </p:sp>
      <p:pic>
        <p:nvPicPr>
          <p:cNvPr id="295" name="Google Shape;295;g2082142acd5_0_737"/>
          <p:cNvPicPr preferRelativeResize="0"/>
          <p:nvPr/>
        </p:nvPicPr>
        <p:blipFill rotWithShape="1">
          <a:blip r:embed="rId3">
            <a:alphaModFix/>
          </a:blip>
          <a:srcRect b="0" l="0" r="0" t="0"/>
          <a:stretch/>
        </p:blipFill>
        <p:spPr>
          <a:xfrm>
            <a:off x="5932838" y="555238"/>
            <a:ext cx="3057525" cy="2105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8"/>
          <p:cNvSpPr txBox="1"/>
          <p:nvPr>
            <p:ph idx="1" type="body"/>
          </p:nvPr>
        </p:nvSpPr>
        <p:spPr>
          <a:xfrm>
            <a:off x="205450" y="969250"/>
            <a:ext cx="80880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P(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 | context ) = softmax( </a:t>
            </a:r>
            <a:r>
              <a:rPr i="1" lang="en" sz="2100">
                <a:solidFill>
                  <a:schemeClr val="lt1"/>
                </a:solidFill>
                <a:latin typeface="Helvetica Neue"/>
                <a:ea typeface="Helvetica Neue"/>
                <a:cs typeface="Helvetica Neue"/>
                <a:sym typeface="Helvetica Neue"/>
              </a:rPr>
              <a:t>W</a:t>
            </a:r>
            <a:r>
              <a:rPr lang="en" sz="2100">
                <a:solidFill>
                  <a:schemeClr val="lt1"/>
                </a:solidFill>
                <a:latin typeface="Helvetica Neue"/>
                <a:ea typeface="Helvetica Neue"/>
                <a:cs typeface="Helvetica Neue"/>
                <a:sym typeface="Helvetica Neue"/>
              </a:rPr>
              <a:t>h</a:t>
            </a:r>
            <a:r>
              <a:rPr baseline="-25000" lang="en" sz="2100">
                <a:solidFill>
                  <a:schemeClr val="lt1"/>
                </a:solidFill>
                <a:latin typeface="Helvetica Neue"/>
                <a:ea typeface="Helvetica Neue"/>
                <a:cs typeface="Helvetica Neue"/>
                <a:sym typeface="Helvetica Neue"/>
              </a:rPr>
              <a:t>i </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W is a (vocabulary size) x (hidden size) matrix.</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b="1" sz="1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b="1" lang="en" sz="2100">
                <a:solidFill>
                  <a:schemeClr val="lt1"/>
                </a:solidFill>
                <a:latin typeface="Helvetica Neue"/>
                <a:ea typeface="Helvetica Neue"/>
                <a:cs typeface="Helvetica Neue"/>
                <a:sym typeface="Helvetica Neue"/>
              </a:rPr>
              <a:t>Training RNN Language Model</a:t>
            </a:r>
            <a:endParaRPr b="1"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Input	= a sequence of words</a:t>
            </a:r>
            <a:br>
              <a:rPr lang="en" sz="2100">
                <a:solidFill>
                  <a:schemeClr val="lt1"/>
                </a:solidFill>
                <a:latin typeface="Helvetica Neue"/>
                <a:ea typeface="Helvetica Neue"/>
                <a:cs typeface="Helvetica Neue"/>
                <a:sym typeface="Helvetica Neue"/>
              </a:rPr>
            </a:br>
            <a:r>
              <a:rPr lang="en" sz="2100">
                <a:solidFill>
                  <a:schemeClr val="lt1"/>
                </a:solidFill>
                <a:latin typeface="Helvetica Neue"/>
                <a:ea typeface="Helvetica Neue"/>
                <a:cs typeface="Helvetica Neue"/>
                <a:sym typeface="Helvetica Neue"/>
              </a:rPr>
              <a:t>Output	= words shifted one position</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This allows us to efficiently batch up training across time.</a:t>
            </a:r>
            <a:endParaRPr sz="19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Also, produces features from across sentences / paragraphs.</a:t>
            </a:r>
            <a:endParaRPr sz="2100">
              <a:solidFill>
                <a:schemeClr val="lt1"/>
              </a:solidFill>
              <a:latin typeface="Helvetica Neue"/>
              <a:ea typeface="Helvetica Neue"/>
              <a:cs typeface="Helvetica Neue"/>
              <a:sym typeface="Helvetica Neue"/>
            </a:endParaRPr>
          </a:p>
        </p:txBody>
      </p:sp>
      <p:sp>
        <p:nvSpPr>
          <p:cNvPr id="301" name="Google Shape;301;p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RNN Language Modeling</a:t>
            </a:r>
            <a:endParaRPr b="1" sz="3100">
              <a:latin typeface="Helvetica Neue"/>
              <a:ea typeface="Helvetica Neue"/>
              <a:cs typeface="Helvetica Neue"/>
              <a:sym typeface="Helvetica Neue"/>
            </a:endParaRPr>
          </a:p>
        </p:txBody>
      </p:sp>
      <p:pic>
        <p:nvPicPr>
          <p:cNvPr id="302" name="Google Shape;302;p8"/>
          <p:cNvPicPr preferRelativeResize="0"/>
          <p:nvPr/>
        </p:nvPicPr>
        <p:blipFill rotWithShape="1">
          <a:blip r:embed="rId3">
            <a:alphaModFix/>
          </a:blip>
          <a:srcRect b="0" l="0" r="0" t="0"/>
          <a:stretch/>
        </p:blipFill>
        <p:spPr>
          <a:xfrm>
            <a:off x="5932838" y="555238"/>
            <a:ext cx="3057525" cy="2105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dce5a12744_0_3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Semi-Supervised Sequence Learning</a:t>
            </a:r>
            <a:endParaRPr b="1" sz="3100">
              <a:latin typeface="Helvetica Neue"/>
              <a:ea typeface="Helvetica Neue"/>
              <a:cs typeface="Helvetica Neue"/>
              <a:sym typeface="Helvetica Neue"/>
            </a:endParaRPr>
          </a:p>
        </p:txBody>
      </p:sp>
      <p:pic>
        <p:nvPicPr>
          <p:cNvPr id="308" name="Google Shape;308;g1dce5a12744_0_37"/>
          <p:cNvPicPr preferRelativeResize="0"/>
          <p:nvPr/>
        </p:nvPicPr>
        <p:blipFill>
          <a:blip r:embed="rId3">
            <a:alphaModFix/>
          </a:blip>
          <a:stretch>
            <a:fillRect/>
          </a:stretch>
        </p:blipFill>
        <p:spPr>
          <a:xfrm>
            <a:off x="152400" y="1031875"/>
            <a:ext cx="8839200" cy="318994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082142acd5_0_750"/>
          <p:cNvSpPr txBox="1"/>
          <p:nvPr>
            <p:ph idx="1" type="body"/>
          </p:nvPr>
        </p:nvSpPr>
        <p:spPr>
          <a:xfrm>
            <a:off x="205450" y="969250"/>
            <a:ext cx="80880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RNNs are unrolled “</a:t>
            </a:r>
            <a:r>
              <a:rPr i="1" lang="en" sz="2100">
                <a:solidFill>
                  <a:schemeClr val="lt1"/>
                </a:solidFill>
                <a:latin typeface="Helvetica Neue"/>
                <a:ea typeface="Helvetica Neue"/>
                <a:cs typeface="Helvetica Neue"/>
                <a:sym typeface="Helvetica Neue"/>
              </a:rPr>
              <a:t>left to right</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It encodes linear locality: a useful heuristic;</a:t>
            </a:r>
            <a:endParaRPr sz="1900">
              <a:solidFill>
                <a:schemeClr val="lt1"/>
              </a:solidFill>
              <a:latin typeface="Helvetica Neue"/>
              <a:ea typeface="Helvetica Neue"/>
              <a:cs typeface="Helvetica Neue"/>
              <a:sym typeface="Helvetica Neue"/>
            </a:endParaRPr>
          </a:p>
        </p:txBody>
      </p:sp>
      <p:sp>
        <p:nvSpPr>
          <p:cNvPr id="314" name="Google Shape;314;g2082142acd5_0_75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Linear Interaction Distance Issue</a:t>
            </a:r>
            <a:endParaRPr b="1" sz="3100">
              <a:latin typeface="Helvetica Neue"/>
              <a:ea typeface="Helvetica Neue"/>
              <a:cs typeface="Helvetica Neue"/>
              <a:sym typeface="Helvetica Neue"/>
            </a:endParaRPr>
          </a:p>
        </p:txBody>
      </p:sp>
      <p:pic>
        <p:nvPicPr>
          <p:cNvPr id="315" name="Google Shape;315;g2082142acd5_0_750"/>
          <p:cNvPicPr preferRelativeResize="0"/>
          <p:nvPr/>
        </p:nvPicPr>
        <p:blipFill>
          <a:blip r:embed="rId3">
            <a:alphaModFix/>
          </a:blip>
          <a:stretch>
            <a:fillRect/>
          </a:stretch>
        </p:blipFill>
        <p:spPr>
          <a:xfrm>
            <a:off x="5824469" y="842625"/>
            <a:ext cx="1329300" cy="1243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082142acd5_0_762"/>
          <p:cNvSpPr txBox="1"/>
          <p:nvPr>
            <p:ph idx="1" type="body"/>
          </p:nvPr>
        </p:nvSpPr>
        <p:spPr>
          <a:xfrm>
            <a:off x="205450" y="969250"/>
            <a:ext cx="80880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RNNs are unrolled “</a:t>
            </a:r>
            <a:r>
              <a:rPr i="1" lang="en" sz="2100">
                <a:solidFill>
                  <a:schemeClr val="lt1"/>
                </a:solidFill>
                <a:latin typeface="Helvetica Neue"/>
                <a:ea typeface="Helvetica Neue"/>
                <a:cs typeface="Helvetica Neue"/>
                <a:sym typeface="Helvetica Neue"/>
              </a:rPr>
              <a:t>left to right</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It encodes linear locality: a useful heuristic;</a:t>
            </a:r>
            <a:endParaRPr b="1" sz="1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b="1" lang="en" sz="2100">
                <a:solidFill>
                  <a:schemeClr val="lt1"/>
                </a:solidFill>
                <a:latin typeface="Helvetica Neue"/>
                <a:ea typeface="Helvetica Neue"/>
                <a:cs typeface="Helvetica Neue"/>
                <a:sym typeface="Helvetica Neue"/>
              </a:rPr>
              <a:t>Linear Interaction Distance:</a:t>
            </a:r>
            <a:endParaRPr b="1" sz="21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O(sequence length) steps for distant word pairs to interact means: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Hard to learn long distance dependencies (gradient problems);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Linear order of words is “baked in”;	</a:t>
            </a:r>
            <a:endParaRPr sz="1900">
              <a:solidFill>
                <a:schemeClr val="lt1"/>
              </a:solidFill>
              <a:latin typeface="Helvetica Neue"/>
              <a:ea typeface="Helvetica Neue"/>
              <a:cs typeface="Helvetica Neue"/>
              <a:sym typeface="Helvetica Neue"/>
            </a:endParaRPr>
          </a:p>
        </p:txBody>
      </p:sp>
      <p:sp>
        <p:nvSpPr>
          <p:cNvPr id="321" name="Google Shape;321;g2082142acd5_0_76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Linear Interaction Distance Issue</a:t>
            </a:r>
            <a:endParaRPr b="1" sz="3100">
              <a:latin typeface="Helvetica Neue"/>
              <a:ea typeface="Helvetica Neue"/>
              <a:cs typeface="Helvetica Neue"/>
              <a:sym typeface="Helvetica Neue"/>
            </a:endParaRPr>
          </a:p>
        </p:txBody>
      </p:sp>
      <p:pic>
        <p:nvPicPr>
          <p:cNvPr id="322" name="Google Shape;322;g2082142acd5_0_762"/>
          <p:cNvPicPr preferRelativeResize="0"/>
          <p:nvPr/>
        </p:nvPicPr>
        <p:blipFill>
          <a:blip r:embed="rId3">
            <a:alphaModFix/>
          </a:blip>
          <a:stretch>
            <a:fillRect/>
          </a:stretch>
        </p:blipFill>
        <p:spPr>
          <a:xfrm>
            <a:off x="5824469" y="842625"/>
            <a:ext cx="1329300" cy="1243375"/>
          </a:xfrm>
          <a:prstGeom prst="rect">
            <a:avLst/>
          </a:prstGeom>
          <a:noFill/>
          <a:ln>
            <a:noFill/>
          </a:ln>
        </p:spPr>
      </p:pic>
      <p:pic>
        <p:nvPicPr>
          <p:cNvPr id="323" name="Google Shape;323;g2082142acd5_0_762"/>
          <p:cNvPicPr preferRelativeResize="0"/>
          <p:nvPr/>
        </p:nvPicPr>
        <p:blipFill>
          <a:blip r:embed="rId4">
            <a:alphaModFix/>
          </a:blip>
          <a:stretch>
            <a:fillRect/>
          </a:stretch>
        </p:blipFill>
        <p:spPr>
          <a:xfrm>
            <a:off x="5423774" y="3448500"/>
            <a:ext cx="3575399" cy="10099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082142acd5_0_769"/>
          <p:cNvSpPr txBox="1"/>
          <p:nvPr>
            <p:ph idx="1" type="body"/>
          </p:nvPr>
        </p:nvSpPr>
        <p:spPr>
          <a:xfrm>
            <a:off x="205450" y="969250"/>
            <a:ext cx="80880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RNNs are unrolled “</a:t>
            </a:r>
            <a:r>
              <a:rPr i="1" lang="en" sz="2100">
                <a:solidFill>
                  <a:schemeClr val="lt1"/>
                </a:solidFill>
                <a:latin typeface="Helvetica Neue"/>
                <a:ea typeface="Helvetica Neue"/>
                <a:cs typeface="Helvetica Neue"/>
                <a:sym typeface="Helvetica Neue"/>
              </a:rPr>
              <a:t>left to right</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It encodes linear locality: a useful heuristic;</a:t>
            </a:r>
            <a:endParaRPr b="1" sz="1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b="1" lang="en" sz="2100">
                <a:solidFill>
                  <a:schemeClr val="lt1"/>
                </a:solidFill>
                <a:latin typeface="Helvetica Neue"/>
                <a:ea typeface="Helvetica Neue"/>
                <a:cs typeface="Helvetica Neue"/>
                <a:sym typeface="Helvetica Neue"/>
              </a:rPr>
              <a:t>Linear Interaction Distance:</a:t>
            </a:r>
            <a:endParaRPr b="1" sz="21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O(sequence length) steps for distant word pairs to interact means: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Hard to learn long distance dependencies (gradient problems);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Linear order of words is “baked in”; </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b="1" lang="en" sz="1900" u="sng">
                <a:solidFill>
                  <a:schemeClr val="lt1"/>
                </a:solidFill>
                <a:latin typeface="Helvetica Neue"/>
                <a:ea typeface="Helvetica Neue"/>
                <a:cs typeface="Helvetica Neue"/>
                <a:sym typeface="Helvetica Neue"/>
              </a:rPr>
              <a:t>Limitations</a:t>
            </a:r>
            <a:r>
              <a:rPr lang="en" sz="1900">
                <a:solidFill>
                  <a:schemeClr val="lt1"/>
                </a:solidFill>
                <a:latin typeface="Helvetica Neue"/>
                <a:ea typeface="Helvetica Neue"/>
                <a:cs typeface="Helvetica Neue"/>
                <a:sym typeface="Helvetica Neue"/>
              </a:rPr>
              <a:t>: Need pointing mechanism to</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repeat recent words.</a:t>
            </a:r>
            <a:endParaRPr sz="1900">
              <a:solidFill>
                <a:schemeClr val="lt1"/>
              </a:solidFill>
              <a:latin typeface="Helvetica Neue"/>
              <a:ea typeface="Helvetica Neue"/>
              <a:cs typeface="Helvetica Neue"/>
              <a:sym typeface="Helvetica Neue"/>
            </a:endParaRPr>
          </a:p>
        </p:txBody>
      </p:sp>
      <p:sp>
        <p:nvSpPr>
          <p:cNvPr id="329" name="Google Shape;329;g2082142acd5_0_76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Linear Interaction Distance Issue</a:t>
            </a:r>
            <a:endParaRPr b="1" sz="3100">
              <a:latin typeface="Helvetica Neue"/>
              <a:ea typeface="Helvetica Neue"/>
              <a:cs typeface="Helvetica Neue"/>
              <a:sym typeface="Helvetica Neue"/>
            </a:endParaRPr>
          </a:p>
        </p:txBody>
      </p:sp>
      <p:pic>
        <p:nvPicPr>
          <p:cNvPr id="330" name="Google Shape;330;g2082142acd5_0_769"/>
          <p:cNvPicPr preferRelativeResize="0"/>
          <p:nvPr/>
        </p:nvPicPr>
        <p:blipFill>
          <a:blip r:embed="rId3">
            <a:alphaModFix/>
          </a:blip>
          <a:stretch>
            <a:fillRect/>
          </a:stretch>
        </p:blipFill>
        <p:spPr>
          <a:xfrm>
            <a:off x="5824469" y="842625"/>
            <a:ext cx="1329300" cy="1243375"/>
          </a:xfrm>
          <a:prstGeom prst="rect">
            <a:avLst/>
          </a:prstGeom>
          <a:noFill/>
          <a:ln>
            <a:noFill/>
          </a:ln>
        </p:spPr>
      </p:pic>
      <p:pic>
        <p:nvPicPr>
          <p:cNvPr id="331" name="Google Shape;331;g2082142acd5_0_769"/>
          <p:cNvPicPr preferRelativeResize="0"/>
          <p:nvPr/>
        </p:nvPicPr>
        <p:blipFill>
          <a:blip r:embed="rId4">
            <a:alphaModFix/>
          </a:blip>
          <a:stretch>
            <a:fillRect/>
          </a:stretch>
        </p:blipFill>
        <p:spPr>
          <a:xfrm>
            <a:off x="5423774" y="3448500"/>
            <a:ext cx="3575399" cy="1009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082142acd5_0_779"/>
          <p:cNvSpPr txBox="1"/>
          <p:nvPr>
            <p:ph idx="1" type="body"/>
          </p:nvPr>
        </p:nvSpPr>
        <p:spPr>
          <a:xfrm>
            <a:off x="205450" y="969250"/>
            <a:ext cx="8088000" cy="3592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RNNs are unrolled “</a:t>
            </a:r>
            <a:r>
              <a:rPr i="1" lang="en" sz="2100">
                <a:solidFill>
                  <a:schemeClr val="lt1"/>
                </a:solidFill>
                <a:latin typeface="Helvetica Neue"/>
                <a:ea typeface="Helvetica Neue"/>
                <a:cs typeface="Helvetica Neue"/>
                <a:sym typeface="Helvetica Neue"/>
              </a:rPr>
              <a:t>left to right</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49250" lvl="1"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It encodes linear locality: a useful heuristic;</a:t>
            </a:r>
            <a:endParaRPr b="1" sz="1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b="1" lang="en" sz="2100">
                <a:solidFill>
                  <a:schemeClr val="lt1"/>
                </a:solidFill>
                <a:latin typeface="Helvetica Neue"/>
                <a:ea typeface="Helvetica Neue"/>
                <a:cs typeface="Helvetica Neue"/>
                <a:sym typeface="Helvetica Neue"/>
              </a:rPr>
              <a:t>Linear Interaction Distance:</a:t>
            </a:r>
            <a:endParaRPr b="1" sz="21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O(sequence length) steps for distant word pairs to interact means: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Hard to learn long distance dependencies (gradient problems);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Linear order of words is “baked in”; </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b="1" lang="en" sz="1900" u="sng">
                <a:solidFill>
                  <a:schemeClr val="lt1"/>
                </a:solidFill>
                <a:latin typeface="Helvetica Neue"/>
                <a:ea typeface="Helvetica Neue"/>
                <a:cs typeface="Helvetica Neue"/>
                <a:sym typeface="Helvetica Neue"/>
              </a:rPr>
              <a:t>Limitations</a:t>
            </a:r>
            <a:r>
              <a:rPr lang="en" sz="1900">
                <a:solidFill>
                  <a:schemeClr val="lt1"/>
                </a:solidFill>
                <a:latin typeface="Helvetica Neue"/>
                <a:ea typeface="Helvetica Neue"/>
                <a:cs typeface="Helvetica Neue"/>
                <a:sym typeface="Helvetica Neue"/>
              </a:rPr>
              <a:t>: Need pointing mechanism to</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repeat recent words.</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b="1" lang="en" sz="1900" u="sng">
                <a:solidFill>
                  <a:schemeClr val="lt1"/>
                </a:solidFill>
                <a:latin typeface="Helvetica Neue"/>
                <a:ea typeface="Helvetica Neue"/>
                <a:cs typeface="Helvetica Neue"/>
                <a:sym typeface="Helvetica Neue"/>
              </a:rPr>
              <a:t>Solution</a:t>
            </a:r>
            <a:r>
              <a:rPr lang="en" sz="1900">
                <a:solidFill>
                  <a:schemeClr val="lt1"/>
                </a:solidFill>
                <a:latin typeface="Helvetica Neue"/>
                <a:ea typeface="Helvetica Neue"/>
                <a:cs typeface="Helvetica Neue"/>
                <a:sym typeface="Helvetica Neue"/>
              </a:rPr>
              <a:t>: Transformers</a:t>
            </a:r>
            <a:endParaRPr sz="1900">
              <a:solidFill>
                <a:schemeClr val="lt1"/>
              </a:solidFill>
              <a:latin typeface="Helvetica Neue"/>
              <a:ea typeface="Helvetica Neue"/>
              <a:cs typeface="Helvetica Neue"/>
              <a:sym typeface="Helvetica Neue"/>
            </a:endParaRPr>
          </a:p>
        </p:txBody>
      </p:sp>
      <p:sp>
        <p:nvSpPr>
          <p:cNvPr id="337" name="Google Shape;337;g2082142acd5_0_77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Linear Interaction Distance Issue</a:t>
            </a:r>
            <a:endParaRPr b="1" sz="3100">
              <a:latin typeface="Helvetica Neue"/>
              <a:ea typeface="Helvetica Neue"/>
              <a:cs typeface="Helvetica Neue"/>
              <a:sym typeface="Helvetica Neue"/>
            </a:endParaRPr>
          </a:p>
        </p:txBody>
      </p:sp>
      <p:pic>
        <p:nvPicPr>
          <p:cNvPr id="338" name="Google Shape;338;g2082142acd5_0_779"/>
          <p:cNvPicPr preferRelativeResize="0"/>
          <p:nvPr/>
        </p:nvPicPr>
        <p:blipFill>
          <a:blip r:embed="rId3">
            <a:alphaModFix/>
          </a:blip>
          <a:stretch>
            <a:fillRect/>
          </a:stretch>
        </p:blipFill>
        <p:spPr>
          <a:xfrm>
            <a:off x="5824469" y="842625"/>
            <a:ext cx="1329300" cy="1243375"/>
          </a:xfrm>
          <a:prstGeom prst="rect">
            <a:avLst/>
          </a:prstGeom>
          <a:noFill/>
          <a:ln>
            <a:noFill/>
          </a:ln>
        </p:spPr>
      </p:pic>
      <p:pic>
        <p:nvPicPr>
          <p:cNvPr id="339" name="Google Shape;339;g2082142acd5_0_779"/>
          <p:cNvPicPr preferRelativeResize="0"/>
          <p:nvPr/>
        </p:nvPicPr>
        <p:blipFill>
          <a:blip r:embed="rId4">
            <a:alphaModFix amt="15000"/>
          </a:blip>
          <a:stretch>
            <a:fillRect/>
          </a:stretch>
        </p:blipFill>
        <p:spPr>
          <a:xfrm>
            <a:off x="5423774" y="3448500"/>
            <a:ext cx="3575399" cy="1009950"/>
          </a:xfrm>
          <a:prstGeom prst="rect">
            <a:avLst/>
          </a:prstGeom>
          <a:noFill/>
          <a:ln>
            <a:noFill/>
          </a:ln>
        </p:spPr>
      </p:pic>
      <p:pic>
        <p:nvPicPr>
          <p:cNvPr descr="transformers g1 prime Offers online" id="340" name="Google Shape;340;g2082142acd5_0_779"/>
          <p:cNvPicPr preferRelativeResize="0"/>
          <p:nvPr/>
        </p:nvPicPr>
        <p:blipFill rotWithShape="1">
          <a:blip r:embed="rId5">
            <a:alphaModFix/>
          </a:blip>
          <a:srcRect b="0" l="0" r="0" t="0"/>
          <a:stretch/>
        </p:blipFill>
        <p:spPr>
          <a:xfrm>
            <a:off x="6549050" y="3315025"/>
            <a:ext cx="1324825" cy="1656025"/>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bert_models_layout" id="345" name="Google Shape;345;p9"/>
          <p:cNvPicPr preferRelativeResize="0"/>
          <p:nvPr/>
        </p:nvPicPr>
        <p:blipFill rotWithShape="1">
          <a:blip r:embed="rId3">
            <a:alphaModFix/>
          </a:blip>
          <a:srcRect b="0" l="0" r="0" t="0"/>
          <a:stretch/>
        </p:blipFill>
        <p:spPr>
          <a:xfrm>
            <a:off x="708850" y="566175"/>
            <a:ext cx="7286849" cy="4098850"/>
          </a:xfrm>
          <a:prstGeom prst="rect">
            <a:avLst/>
          </a:prstGeom>
          <a:noFill/>
          <a:ln>
            <a:noFill/>
          </a:ln>
        </p:spPr>
      </p:pic>
      <p:sp>
        <p:nvSpPr>
          <p:cNvPr id="346" name="Google Shape;346;p9"/>
          <p:cNvSpPr/>
          <p:nvPr/>
        </p:nvSpPr>
        <p:spPr>
          <a:xfrm>
            <a:off x="3109650" y="538625"/>
            <a:ext cx="2277300" cy="219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9"/>
          <p:cNvSpPr/>
          <p:nvPr/>
        </p:nvSpPr>
        <p:spPr>
          <a:xfrm>
            <a:off x="3425350" y="727100"/>
            <a:ext cx="2277300" cy="581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9"/>
          <p:cNvSpPr/>
          <p:nvPr/>
        </p:nvSpPr>
        <p:spPr>
          <a:xfrm>
            <a:off x="3931100" y="821375"/>
            <a:ext cx="277800" cy="581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History on Transformers</a:t>
            </a:r>
            <a:endParaRPr b="1" sz="3100">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12"/>
          <p:cNvPicPr preferRelativeResize="0"/>
          <p:nvPr/>
        </p:nvPicPr>
        <p:blipFill>
          <a:blip r:embed="rId3">
            <a:alphaModFix/>
          </a:blip>
          <a:stretch>
            <a:fillRect/>
          </a:stretch>
        </p:blipFill>
        <p:spPr>
          <a:xfrm>
            <a:off x="5460950" y="552825"/>
            <a:ext cx="2989309" cy="4210527"/>
          </a:xfrm>
          <a:prstGeom prst="rect">
            <a:avLst/>
          </a:prstGeom>
          <a:noFill/>
          <a:ln>
            <a:noFill/>
          </a:ln>
        </p:spPr>
      </p:pic>
      <p:sp>
        <p:nvSpPr>
          <p:cNvPr id="355" name="Google Shape;355;p12"/>
          <p:cNvSpPr txBox="1"/>
          <p:nvPr>
            <p:ph idx="1" type="body"/>
          </p:nvPr>
        </p:nvSpPr>
        <p:spPr>
          <a:xfrm>
            <a:off x="205450" y="807425"/>
            <a:ext cx="4773300" cy="3802200"/>
          </a:xfrm>
          <a:prstGeom prst="rect">
            <a:avLst/>
          </a:prstGeom>
          <a:noFill/>
          <a:ln>
            <a:noFill/>
          </a:ln>
        </p:spPr>
        <p:txBody>
          <a:bodyPr anchorCtr="0" anchor="t" bIns="58925" lIns="58925" spcFirstLastPara="1" rIns="58925" wrap="square" tIns="58925">
            <a:noAutofit/>
          </a:bodyPr>
          <a:lstStyle/>
          <a:p>
            <a:pPr indent="-336550" lvl="0" marL="457200" rtl="0" algn="l">
              <a:lnSpc>
                <a:spcPct val="115000"/>
              </a:lnSpc>
              <a:spcBef>
                <a:spcPts val="0"/>
              </a:spcBef>
              <a:spcAft>
                <a:spcPts val="100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Transformer architecture follows an encoder-decoder structure.</a:t>
            </a:r>
            <a:endParaRPr sz="1700">
              <a:solidFill>
                <a:schemeClr val="lt1"/>
              </a:solidFill>
              <a:latin typeface="Helvetica Neue"/>
              <a:ea typeface="Helvetica Neue"/>
              <a:cs typeface="Helvetica Neue"/>
              <a:sym typeface="Helvetica Neue"/>
            </a:endParaRPr>
          </a:p>
        </p:txBody>
      </p:sp>
      <p:sp>
        <p:nvSpPr>
          <p:cNvPr id="356" name="Google Shape;356;p1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Transformer Architecture</a:t>
            </a:r>
            <a:endParaRPr b="1" sz="31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dce5a12744_0_13"/>
          <p:cNvSpPr txBox="1"/>
          <p:nvPr>
            <p:ph idx="1" type="body"/>
          </p:nvPr>
        </p:nvSpPr>
        <p:spPr>
          <a:xfrm>
            <a:off x="205450" y="882500"/>
            <a:ext cx="8717100" cy="1360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Skip-Gram Algorithm</a:t>
            </a:r>
            <a:endParaRPr b="1" sz="20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Input</a:t>
            </a:r>
            <a:r>
              <a:rPr lang="en" sz="1700">
                <a:solidFill>
                  <a:schemeClr val="lt1"/>
                </a:solidFill>
                <a:latin typeface="Helvetica Neue"/>
                <a:ea typeface="Helvetica Neue"/>
                <a:cs typeface="Helvetica Neue"/>
                <a:sym typeface="Helvetica Neue"/>
              </a:rPr>
              <a:t>: positive and negative training examples</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Output</a:t>
            </a:r>
            <a:r>
              <a:rPr lang="en" sz="1700">
                <a:solidFill>
                  <a:schemeClr val="lt1"/>
                </a:solidFill>
                <a:latin typeface="Helvetica Neue"/>
                <a:ea typeface="Helvetica Neue"/>
                <a:cs typeface="Helvetica Neue"/>
                <a:sym typeface="Helvetica Neue"/>
              </a:rPr>
              <a:t>: word vectors of 300 dimensions	</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Initialization</a:t>
            </a:r>
            <a:r>
              <a:rPr lang="en" sz="1700">
                <a:solidFill>
                  <a:schemeClr val="lt1"/>
                </a:solidFill>
                <a:latin typeface="Helvetica Neue"/>
                <a:ea typeface="Helvetica Neue"/>
                <a:cs typeface="Helvetica Neue"/>
                <a:sym typeface="Helvetica Neue"/>
              </a:rPr>
              <a:t>: Randomly initialize the word vectors.</a:t>
            </a:r>
            <a:endParaRPr sz="1800">
              <a:solidFill>
                <a:schemeClr val="lt1"/>
              </a:solidFill>
              <a:latin typeface="Helvetica Neue"/>
              <a:ea typeface="Helvetica Neue"/>
              <a:cs typeface="Helvetica Neue"/>
              <a:sym typeface="Helvetica Neue"/>
            </a:endParaRPr>
          </a:p>
        </p:txBody>
      </p:sp>
      <p:sp>
        <p:nvSpPr>
          <p:cNvPr id="103" name="Google Shape;103;g1dce5a12744_0_1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Recap on Word2Vec</a:t>
            </a:r>
            <a:endParaRPr b="1" sz="3100">
              <a:latin typeface="Helvetica Neue"/>
              <a:ea typeface="Helvetica Neue"/>
              <a:cs typeface="Helvetica Neue"/>
              <a:sym typeface="Helvetica Neue"/>
            </a:endParaRPr>
          </a:p>
        </p:txBody>
      </p:sp>
      <p:pic>
        <p:nvPicPr>
          <p:cNvPr id="104" name="Google Shape;104;g1dce5a12744_0_13"/>
          <p:cNvPicPr preferRelativeResize="0"/>
          <p:nvPr/>
        </p:nvPicPr>
        <p:blipFill rotWithShape="1">
          <a:blip r:embed="rId3">
            <a:alphaModFix/>
          </a:blip>
          <a:srcRect b="0" l="0" r="0" t="0"/>
          <a:stretch/>
        </p:blipFill>
        <p:spPr>
          <a:xfrm>
            <a:off x="989344" y="2290592"/>
            <a:ext cx="4221375" cy="2484832"/>
          </a:xfrm>
          <a:prstGeom prst="rect">
            <a:avLst/>
          </a:prstGeom>
          <a:noFill/>
          <a:ln>
            <a:noFill/>
          </a:ln>
        </p:spPr>
      </p:pic>
      <p:sp>
        <p:nvSpPr>
          <p:cNvPr id="105" name="Google Shape;105;g1dce5a12744_0_13"/>
          <p:cNvSpPr/>
          <p:nvPr/>
        </p:nvSpPr>
        <p:spPr>
          <a:xfrm>
            <a:off x="932425" y="2242700"/>
            <a:ext cx="2221800" cy="2484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g1dce5a12744_0_116"/>
          <p:cNvPicPr preferRelativeResize="0"/>
          <p:nvPr/>
        </p:nvPicPr>
        <p:blipFill>
          <a:blip r:embed="rId3">
            <a:alphaModFix/>
          </a:blip>
          <a:stretch>
            <a:fillRect/>
          </a:stretch>
        </p:blipFill>
        <p:spPr>
          <a:xfrm>
            <a:off x="5460950" y="552825"/>
            <a:ext cx="2989309" cy="4210527"/>
          </a:xfrm>
          <a:prstGeom prst="rect">
            <a:avLst/>
          </a:prstGeom>
          <a:noFill/>
          <a:ln>
            <a:noFill/>
          </a:ln>
        </p:spPr>
      </p:pic>
      <p:sp>
        <p:nvSpPr>
          <p:cNvPr id="362" name="Google Shape;362;g1dce5a12744_0_116"/>
          <p:cNvSpPr txBox="1"/>
          <p:nvPr>
            <p:ph idx="1" type="body"/>
          </p:nvPr>
        </p:nvSpPr>
        <p:spPr>
          <a:xfrm>
            <a:off x="205450" y="807425"/>
            <a:ext cx="4773300" cy="3802200"/>
          </a:xfrm>
          <a:prstGeom prst="rect">
            <a:avLst/>
          </a:prstGeom>
          <a:noFill/>
          <a:ln>
            <a:noFill/>
          </a:ln>
        </p:spPr>
        <p:txBody>
          <a:bodyPr anchorCtr="0" anchor="t" bIns="58925" lIns="58925" spcFirstLastPara="1" rIns="58925" wrap="square" tIns="58925">
            <a:noAutofit/>
          </a:bodyPr>
          <a:lstStyle/>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Transformer architecture follows an encoder-decoder structure.</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100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The encoder maps an input sequence to a sequence of continuous representations, which is then fed into a decoder.</a:t>
            </a:r>
            <a:endParaRPr sz="1700">
              <a:solidFill>
                <a:schemeClr val="lt1"/>
              </a:solidFill>
              <a:latin typeface="Helvetica Neue"/>
              <a:ea typeface="Helvetica Neue"/>
              <a:cs typeface="Helvetica Neue"/>
              <a:sym typeface="Helvetica Neue"/>
            </a:endParaRPr>
          </a:p>
        </p:txBody>
      </p:sp>
      <p:sp>
        <p:nvSpPr>
          <p:cNvPr id="363" name="Google Shape;363;g1dce5a12744_0_11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Transformer Architecture</a:t>
            </a:r>
            <a:endParaRPr b="1" sz="3100">
              <a:latin typeface="Helvetica Neue"/>
              <a:ea typeface="Helvetica Neue"/>
              <a:cs typeface="Helvetica Neue"/>
              <a:sym typeface="Helvetica Neue"/>
            </a:endParaRPr>
          </a:p>
        </p:txBody>
      </p:sp>
      <p:sp>
        <p:nvSpPr>
          <p:cNvPr id="364" name="Google Shape;364;g1dce5a12744_0_116"/>
          <p:cNvSpPr/>
          <p:nvPr/>
        </p:nvSpPr>
        <p:spPr>
          <a:xfrm>
            <a:off x="5559700" y="1931750"/>
            <a:ext cx="1413600" cy="274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g1dce5a12744_0_110"/>
          <p:cNvPicPr preferRelativeResize="0"/>
          <p:nvPr/>
        </p:nvPicPr>
        <p:blipFill>
          <a:blip r:embed="rId3">
            <a:alphaModFix/>
          </a:blip>
          <a:stretch>
            <a:fillRect/>
          </a:stretch>
        </p:blipFill>
        <p:spPr>
          <a:xfrm>
            <a:off x="5460950" y="552825"/>
            <a:ext cx="2989309" cy="4210527"/>
          </a:xfrm>
          <a:prstGeom prst="rect">
            <a:avLst/>
          </a:prstGeom>
          <a:noFill/>
          <a:ln>
            <a:noFill/>
          </a:ln>
        </p:spPr>
      </p:pic>
      <p:sp>
        <p:nvSpPr>
          <p:cNvPr id="370" name="Google Shape;370;g1dce5a12744_0_110"/>
          <p:cNvSpPr txBox="1"/>
          <p:nvPr>
            <p:ph idx="1" type="body"/>
          </p:nvPr>
        </p:nvSpPr>
        <p:spPr>
          <a:xfrm>
            <a:off x="205450" y="807425"/>
            <a:ext cx="4773300" cy="3802200"/>
          </a:xfrm>
          <a:prstGeom prst="rect">
            <a:avLst/>
          </a:prstGeom>
          <a:noFill/>
          <a:ln>
            <a:noFill/>
          </a:ln>
        </p:spPr>
        <p:txBody>
          <a:bodyPr anchorCtr="0" anchor="t" bIns="58925" lIns="58925" spcFirstLastPara="1" rIns="58925" wrap="square" tIns="58925">
            <a:noAutofit/>
          </a:bodyPr>
          <a:lstStyle/>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Transformer architecture follows an encoder-decoder structure.</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The encoder maps an input sequence to a sequence of continuous representations, which is then fed into a decoder.</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100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The decoder receives the output of the encoder together with the decoder output at the previous time step to generate an output sequence.</a:t>
            </a:r>
            <a:endParaRPr sz="1700">
              <a:solidFill>
                <a:schemeClr val="lt1"/>
              </a:solidFill>
              <a:latin typeface="Helvetica Neue"/>
              <a:ea typeface="Helvetica Neue"/>
              <a:cs typeface="Helvetica Neue"/>
              <a:sym typeface="Helvetica Neue"/>
            </a:endParaRPr>
          </a:p>
        </p:txBody>
      </p:sp>
      <p:sp>
        <p:nvSpPr>
          <p:cNvPr id="371" name="Google Shape;371;g1dce5a12744_0_1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Transformer Architecture</a:t>
            </a:r>
            <a:endParaRPr b="1" sz="3100">
              <a:latin typeface="Helvetica Neue"/>
              <a:ea typeface="Helvetica Neue"/>
              <a:cs typeface="Helvetica Neue"/>
              <a:sym typeface="Helvetica Neue"/>
            </a:endParaRPr>
          </a:p>
        </p:txBody>
      </p:sp>
      <p:sp>
        <p:nvSpPr>
          <p:cNvPr id="372" name="Google Shape;372;g1dce5a12744_0_110"/>
          <p:cNvSpPr/>
          <p:nvPr/>
        </p:nvSpPr>
        <p:spPr>
          <a:xfrm>
            <a:off x="6949625" y="552825"/>
            <a:ext cx="1413600" cy="4151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dce5a12744_0_102"/>
          <p:cNvSpPr txBox="1"/>
          <p:nvPr>
            <p:ph idx="1" type="body"/>
          </p:nvPr>
        </p:nvSpPr>
        <p:spPr>
          <a:xfrm>
            <a:off x="205450" y="1302150"/>
            <a:ext cx="8717100" cy="32601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Instead of using a fixed embedding for each word, ELMo looks at the entire sentence before assigning each word in it an embedding.</a:t>
            </a:r>
            <a:endParaRPr sz="1900">
              <a:solidFill>
                <a:schemeClr val="lt1"/>
              </a:solidFill>
              <a:latin typeface="Helvetica Neue"/>
              <a:ea typeface="Helvetica Neue"/>
              <a:cs typeface="Helvetica Neue"/>
              <a:sym typeface="Helvetica Neue"/>
            </a:endParaRPr>
          </a:p>
        </p:txBody>
      </p:sp>
      <p:sp>
        <p:nvSpPr>
          <p:cNvPr id="378" name="Google Shape;378;g1dce5a12744_0_10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ELMo: Deep Contextualized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Word Representation</a:t>
            </a:r>
            <a:endParaRPr b="1" sz="3100">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1dce5a12744_0_51"/>
          <p:cNvSpPr txBox="1"/>
          <p:nvPr>
            <p:ph idx="1" type="body"/>
          </p:nvPr>
        </p:nvSpPr>
        <p:spPr>
          <a:xfrm>
            <a:off x="205450" y="1302150"/>
            <a:ext cx="8717100" cy="32601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Instead of using a fixed embedding for each word, ELMo looks at the entire sentence before assigning each word in it an embedding.</a:t>
            </a:r>
            <a:endParaRPr sz="1900">
              <a:solidFill>
                <a:schemeClr val="lt1"/>
              </a:solidFill>
              <a:latin typeface="Helvetica Neue"/>
              <a:ea typeface="Helvetica Neue"/>
              <a:cs typeface="Helvetica Neue"/>
              <a:sym typeface="Helvetica Neue"/>
            </a:endParaRPr>
          </a:p>
        </p:txBody>
      </p:sp>
      <p:sp>
        <p:nvSpPr>
          <p:cNvPr id="384" name="Google Shape;384;g1dce5a12744_0_5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ELMo: Deep Contextualized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Word Representation</a:t>
            </a:r>
            <a:endParaRPr b="1" sz="3100">
              <a:latin typeface="Helvetica Neue"/>
              <a:ea typeface="Helvetica Neue"/>
              <a:cs typeface="Helvetica Neue"/>
              <a:sym typeface="Helvetica Neue"/>
            </a:endParaRPr>
          </a:p>
        </p:txBody>
      </p:sp>
      <p:pic>
        <p:nvPicPr>
          <p:cNvPr id="385" name="Google Shape;385;g1dce5a12744_0_51"/>
          <p:cNvPicPr preferRelativeResize="0"/>
          <p:nvPr/>
        </p:nvPicPr>
        <p:blipFill rotWithShape="1">
          <a:blip r:embed="rId3">
            <a:alphaModFix/>
          </a:blip>
          <a:srcRect b="0" l="0" r="39463" t="0"/>
          <a:stretch/>
        </p:blipFill>
        <p:spPr>
          <a:xfrm>
            <a:off x="957620" y="2183050"/>
            <a:ext cx="4366474" cy="24344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dce5a12744_0_45"/>
          <p:cNvSpPr txBox="1"/>
          <p:nvPr>
            <p:ph idx="1" type="body"/>
          </p:nvPr>
        </p:nvSpPr>
        <p:spPr>
          <a:xfrm>
            <a:off x="205450" y="1302150"/>
            <a:ext cx="8717100" cy="32601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Instead of using a fixed embedding for each word, ELMo looks at the entire sentence before assigning each word in it an embedding.</a:t>
            </a:r>
            <a:endParaRPr sz="1900">
              <a:solidFill>
                <a:schemeClr val="lt1"/>
              </a:solidFill>
              <a:latin typeface="Helvetica Neue"/>
              <a:ea typeface="Helvetica Neue"/>
              <a:cs typeface="Helvetica Neue"/>
              <a:sym typeface="Helvetica Neue"/>
            </a:endParaRPr>
          </a:p>
        </p:txBody>
      </p:sp>
      <p:sp>
        <p:nvSpPr>
          <p:cNvPr id="391" name="Google Shape;391;g1dce5a12744_0_4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ELMo: Deep Contextualized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Word Representation</a:t>
            </a:r>
            <a:endParaRPr b="1" sz="3100">
              <a:latin typeface="Helvetica Neue"/>
              <a:ea typeface="Helvetica Neue"/>
              <a:cs typeface="Helvetica Neue"/>
              <a:sym typeface="Helvetica Neue"/>
            </a:endParaRPr>
          </a:p>
        </p:txBody>
      </p:sp>
      <p:pic>
        <p:nvPicPr>
          <p:cNvPr id="392" name="Google Shape;392;g1dce5a12744_0_45"/>
          <p:cNvPicPr preferRelativeResize="0"/>
          <p:nvPr/>
        </p:nvPicPr>
        <p:blipFill>
          <a:blip r:embed="rId3">
            <a:alphaModFix/>
          </a:blip>
          <a:stretch>
            <a:fillRect/>
          </a:stretch>
        </p:blipFill>
        <p:spPr>
          <a:xfrm>
            <a:off x="957613" y="2183050"/>
            <a:ext cx="7212775" cy="24344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398" name="Google Shape;398;p13"/>
          <p:cNvSpPr txBox="1"/>
          <p:nvPr>
            <p:ph idx="1" type="body"/>
          </p:nvPr>
        </p:nvSpPr>
        <p:spPr>
          <a:xfrm>
            <a:off x="205450" y="816850"/>
            <a:ext cx="8717100" cy="30702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ELMo learns word embeddings through building bidirectional LM (BiLMs).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BiLMs consist of forward and backward LMs.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Forward: </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Backward:</a:t>
            </a:r>
            <a:endParaRPr sz="19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1900">
              <a:solidFill>
                <a:schemeClr val="lt1"/>
              </a:solidFill>
              <a:latin typeface="Helvetica Neue"/>
              <a:ea typeface="Helvetica Neue"/>
              <a:cs typeface="Helvetica Neue"/>
              <a:sym typeface="Helvetica Neue"/>
            </a:endParaRPr>
          </a:p>
        </p:txBody>
      </p:sp>
      <p:pic>
        <p:nvPicPr>
          <p:cNvPr id="399" name="Google Shape;399;p13"/>
          <p:cNvPicPr preferRelativeResize="0"/>
          <p:nvPr/>
        </p:nvPicPr>
        <p:blipFill rotWithShape="1">
          <a:blip r:embed="rId3">
            <a:alphaModFix/>
          </a:blip>
          <a:srcRect b="0" l="0" r="0" t="0"/>
          <a:stretch/>
        </p:blipFill>
        <p:spPr>
          <a:xfrm>
            <a:off x="2234000" y="1629529"/>
            <a:ext cx="2685200" cy="584950"/>
          </a:xfrm>
          <a:prstGeom prst="rect">
            <a:avLst/>
          </a:prstGeom>
          <a:noFill/>
          <a:ln>
            <a:noFill/>
          </a:ln>
        </p:spPr>
      </p:pic>
      <p:pic>
        <p:nvPicPr>
          <p:cNvPr id="400" name="Google Shape;400;p13"/>
          <p:cNvPicPr preferRelativeResize="0"/>
          <p:nvPr/>
        </p:nvPicPr>
        <p:blipFill rotWithShape="1">
          <a:blip r:embed="rId4">
            <a:alphaModFix/>
          </a:blip>
          <a:srcRect b="0" l="0" r="0" t="0"/>
          <a:stretch/>
        </p:blipFill>
        <p:spPr>
          <a:xfrm>
            <a:off x="2416800" y="2095725"/>
            <a:ext cx="3051350" cy="584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g2082142acd5_0_793"/>
          <p:cNvPicPr preferRelativeResize="0"/>
          <p:nvPr/>
        </p:nvPicPr>
        <p:blipFill rotWithShape="1">
          <a:blip r:embed="rId3">
            <a:alphaModFix/>
          </a:blip>
          <a:srcRect b="0" l="0" r="0" t="0"/>
          <a:stretch/>
        </p:blipFill>
        <p:spPr>
          <a:xfrm>
            <a:off x="3702200" y="2995863"/>
            <a:ext cx="2628900" cy="1933575"/>
          </a:xfrm>
          <a:prstGeom prst="rect">
            <a:avLst/>
          </a:prstGeom>
          <a:noFill/>
          <a:ln>
            <a:noFill/>
          </a:ln>
        </p:spPr>
      </p:pic>
      <p:pic>
        <p:nvPicPr>
          <p:cNvPr id="406" name="Google Shape;406;g2082142acd5_0_793"/>
          <p:cNvPicPr preferRelativeResize="0"/>
          <p:nvPr/>
        </p:nvPicPr>
        <p:blipFill rotWithShape="1">
          <a:blip r:embed="rId4">
            <a:alphaModFix/>
          </a:blip>
          <a:srcRect b="0" l="0" r="0" t="0"/>
          <a:stretch/>
        </p:blipFill>
        <p:spPr>
          <a:xfrm>
            <a:off x="1415900" y="3384250"/>
            <a:ext cx="2886075" cy="1028700"/>
          </a:xfrm>
          <a:prstGeom prst="rect">
            <a:avLst/>
          </a:prstGeom>
          <a:noFill/>
          <a:ln>
            <a:noFill/>
          </a:ln>
        </p:spPr>
      </p:pic>
      <p:pic>
        <p:nvPicPr>
          <p:cNvPr id="407" name="Google Shape;407;g2082142acd5_0_793"/>
          <p:cNvPicPr preferRelativeResize="0"/>
          <p:nvPr/>
        </p:nvPicPr>
        <p:blipFill rotWithShape="1">
          <a:blip r:embed="rId5">
            <a:alphaModFix/>
          </a:blip>
          <a:srcRect b="0" l="0" r="0" t="0"/>
          <a:stretch/>
        </p:blipFill>
        <p:spPr>
          <a:xfrm>
            <a:off x="701525" y="3793825"/>
            <a:ext cx="714375" cy="209550"/>
          </a:xfrm>
          <a:prstGeom prst="rect">
            <a:avLst/>
          </a:prstGeom>
          <a:noFill/>
          <a:ln>
            <a:noFill/>
          </a:ln>
        </p:spPr>
      </p:pic>
      <p:sp>
        <p:nvSpPr>
          <p:cNvPr id="408" name="Google Shape;408;g2082142acd5_0_79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09" name="Google Shape;409;g2082142acd5_0_793"/>
          <p:cNvSpPr txBox="1"/>
          <p:nvPr>
            <p:ph idx="1" type="body"/>
          </p:nvPr>
        </p:nvSpPr>
        <p:spPr>
          <a:xfrm>
            <a:off x="205450" y="816850"/>
            <a:ext cx="8717100" cy="35961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ELMo learns word embeddings through building bidirectional LM (BiLMs).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BiLMs consist of forward and backward LMs.</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Forward: </a:t>
            </a:r>
            <a:endParaRPr sz="1900">
              <a:solidFill>
                <a:schemeClr val="lt1"/>
              </a:solidFill>
              <a:latin typeface="Helvetica Neue"/>
              <a:ea typeface="Helvetica Neue"/>
              <a:cs typeface="Helvetica Neue"/>
              <a:sym typeface="Helvetica Neue"/>
            </a:endParaRPr>
          </a:p>
          <a:p>
            <a:pPr indent="-349250" lvl="1" marL="9144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Backward:</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ELMo represents a word </a:t>
            </a:r>
            <a:r>
              <a:rPr i="1" lang="en" sz="1900">
                <a:solidFill>
                  <a:schemeClr val="lt1"/>
                </a:solidFill>
                <a:latin typeface="Helvetica Neue"/>
                <a:ea typeface="Helvetica Neue"/>
                <a:cs typeface="Helvetica Neue"/>
                <a:sym typeface="Helvetica Neue"/>
              </a:rPr>
              <a:t>t</a:t>
            </a:r>
            <a:r>
              <a:rPr baseline="-25000" i="1" lang="en" sz="1900">
                <a:solidFill>
                  <a:schemeClr val="lt1"/>
                </a:solidFill>
                <a:latin typeface="Helvetica Neue"/>
                <a:ea typeface="Helvetica Neue"/>
                <a:cs typeface="Helvetica Neue"/>
                <a:sym typeface="Helvetica Neue"/>
              </a:rPr>
              <a:t>k</a:t>
            </a:r>
            <a:r>
              <a:rPr lang="en" sz="1900">
                <a:solidFill>
                  <a:schemeClr val="lt1"/>
                </a:solidFill>
                <a:latin typeface="Helvetica Neue"/>
                <a:ea typeface="Helvetica Neue"/>
                <a:cs typeface="Helvetica Neue"/>
                <a:sym typeface="Helvetica Neue"/>
              </a:rPr>
              <a:t> as a linear combination of corresponding hidden layers, including its embedding.</a:t>
            </a:r>
            <a:endParaRPr sz="19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1900">
              <a:solidFill>
                <a:schemeClr val="lt1"/>
              </a:solidFill>
              <a:latin typeface="Helvetica Neue"/>
              <a:ea typeface="Helvetica Neue"/>
              <a:cs typeface="Helvetica Neue"/>
              <a:sym typeface="Helvetica Neue"/>
            </a:endParaRPr>
          </a:p>
        </p:txBody>
      </p:sp>
      <p:pic>
        <p:nvPicPr>
          <p:cNvPr id="410" name="Google Shape;410;g2082142acd5_0_793"/>
          <p:cNvPicPr preferRelativeResize="0"/>
          <p:nvPr/>
        </p:nvPicPr>
        <p:blipFill rotWithShape="1">
          <a:blip r:embed="rId6">
            <a:alphaModFix/>
          </a:blip>
          <a:srcRect b="0" l="0" r="0" t="0"/>
          <a:stretch/>
        </p:blipFill>
        <p:spPr>
          <a:xfrm>
            <a:off x="2234000" y="1629529"/>
            <a:ext cx="2685200" cy="584950"/>
          </a:xfrm>
          <a:prstGeom prst="rect">
            <a:avLst/>
          </a:prstGeom>
          <a:noFill/>
          <a:ln>
            <a:noFill/>
          </a:ln>
        </p:spPr>
      </p:pic>
      <p:pic>
        <p:nvPicPr>
          <p:cNvPr id="411" name="Google Shape;411;g2082142acd5_0_793"/>
          <p:cNvPicPr preferRelativeResize="0"/>
          <p:nvPr/>
        </p:nvPicPr>
        <p:blipFill rotWithShape="1">
          <a:blip r:embed="rId7">
            <a:alphaModFix/>
          </a:blip>
          <a:srcRect b="0" l="0" r="0" t="0"/>
          <a:stretch/>
        </p:blipFill>
        <p:spPr>
          <a:xfrm>
            <a:off x="2416800" y="2095725"/>
            <a:ext cx="3051350" cy="584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17" name="Google Shape;417;p14"/>
          <p:cNvSpPr txBox="1"/>
          <p:nvPr>
            <p:ph idx="1" type="body"/>
          </p:nvPr>
        </p:nvSpPr>
        <p:spPr>
          <a:xfrm>
            <a:off x="205450" y="816850"/>
            <a:ext cx="8717100" cy="585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An example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of ELMo:</a:t>
            </a:r>
            <a:endParaRPr sz="1900">
              <a:solidFill>
                <a:schemeClr val="lt1"/>
              </a:solidFill>
              <a:latin typeface="Helvetica Neue"/>
              <a:ea typeface="Helvetica Neue"/>
              <a:cs typeface="Helvetica Neue"/>
              <a:sym typeface="Helvetica Neue"/>
            </a:endParaRPr>
          </a:p>
        </p:txBody>
      </p:sp>
      <p:pic>
        <p:nvPicPr>
          <p:cNvPr id="418" name="Google Shape;418;p14"/>
          <p:cNvPicPr preferRelativeResize="0"/>
          <p:nvPr/>
        </p:nvPicPr>
        <p:blipFill rotWithShape="1">
          <a:blip r:embed="rId3">
            <a:alphaModFix/>
          </a:blip>
          <a:srcRect b="0" l="0" r="0" t="0"/>
          <a:stretch/>
        </p:blipFill>
        <p:spPr>
          <a:xfrm>
            <a:off x="2771193" y="1633930"/>
            <a:ext cx="6096000" cy="31146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15"/>
          <p:cNvPicPr preferRelativeResize="0"/>
          <p:nvPr/>
        </p:nvPicPr>
        <p:blipFill rotWithShape="1">
          <a:blip r:embed="rId3">
            <a:alphaModFix/>
          </a:blip>
          <a:srcRect b="0" l="0" r="0" t="0"/>
          <a:stretch/>
        </p:blipFill>
        <p:spPr>
          <a:xfrm>
            <a:off x="2626513" y="385750"/>
            <a:ext cx="6296025" cy="4371975"/>
          </a:xfrm>
          <a:prstGeom prst="rect">
            <a:avLst/>
          </a:prstGeom>
          <a:noFill/>
          <a:ln>
            <a:noFill/>
          </a:ln>
        </p:spPr>
      </p:pic>
      <p:sp>
        <p:nvSpPr>
          <p:cNvPr id="424" name="Google Shape;424;p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25" name="Google Shape;425;p15"/>
          <p:cNvSpPr txBox="1"/>
          <p:nvPr>
            <p:ph idx="1" type="body"/>
          </p:nvPr>
        </p:nvSpPr>
        <p:spPr>
          <a:xfrm>
            <a:off x="205450" y="816850"/>
            <a:ext cx="8717100" cy="585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An example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of ELMo:</a:t>
            </a:r>
            <a:endParaRPr sz="1900">
              <a:solidFill>
                <a:schemeClr val="lt1"/>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31" name="Google Shape;431;p16"/>
          <p:cNvSpPr txBox="1"/>
          <p:nvPr>
            <p:ph idx="1" type="body"/>
          </p:nvPr>
        </p:nvSpPr>
        <p:spPr>
          <a:xfrm>
            <a:off x="205450" y="816850"/>
            <a:ext cx="8717100" cy="585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An example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of ELMo:</a:t>
            </a:r>
            <a:endParaRPr sz="1900">
              <a:solidFill>
                <a:schemeClr val="lt1"/>
              </a:solidFill>
              <a:latin typeface="Helvetica Neue"/>
              <a:ea typeface="Helvetica Neue"/>
              <a:cs typeface="Helvetica Neue"/>
              <a:sym typeface="Helvetica Neue"/>
            </a:endParaRPr>
          </a:p>
        </p:txBody>
      </p:sp>
      <p:pic>
        <p:nvPicPr>
          <p:cNvPr id="432" name="Google Shape;432;p16"/>
          <p:cNvPicPr preferRelativeResize="0"/>
          <p:nvPr/>
        </p:nvPicPr>
        <p:blipFill rotWithShape="1">
          <a:blip r:embed="rId3">
            <a:alphaModFix/>
          </a:blip>
          <a:srcRect b="0" l="0" r="0" t="0"/>
          <a:stretch/>
        </p:blipFill>
        <p:spPr>
          <a:xfrm>
            <a:off x="2934320" y="1328575"/>
            <a:ext cx="5944821" cy="3436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082142acd5_0_330"/>
          <p:cNvSpPr txBox="1"/>
          <p:nvPr>
            <p:ph idx="1" type="body"/>
          </p:nvPr>
        </p:nvSpPr>
        <p:spPr>
          <a:xfrm>
            <a:off x="205450" y="882500"/>
            <a:ext cx="8717100" cy="1360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Skip-Gram Algorithm</a:t>
            </a:r>
            <a:endParaRPr b="1" sz="20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Input</a:t>
            </a:r>
            <a:r>
              <a:rPr lang="en" sz="1700">
                <a:solidFill>
                  <a:schemeClr val="lt1"/>
                </a:solidFill>
                <a:latin typeface="Helvetica Neue"/>
                <a:ea typeface="Helvetica Neue"/>
                <a:cs typeface="Helvetica Neue"/>
                <a:sym typeface="Helvetica Neue"/>
              </a:rPr>
              <a:t>: positive and negative training examples</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Output</a:t>
            </a:r>
            <a:r>
              <a:rPr lang="en" sz="1700">
                <a:solidFill>
                  <a:schemeClr val="lt1"/>
                </a:solidFill>
                <a:latin typeface="Helvetica Neue"/>
                <a:ea typeface="Helvetica Neue"/>
                <a:cs typeface="Helvetica Neue"/>
                <a:sym typeface="Helvetica Neue"/>
              </a:rPr>
              <a:t>: word vectors of 300 dimensions	</a:t>
            </a:r>
            <a:endParaRPr sz="1700">
              <a:solidFill>
                <a:schemeClr val="lt1"/>
              </a:solidFill>
              <a:latin typeface="Helvetica Neue"/>
              <a:ea typeface="Helvetica Neue"/>
              <a:cs typeface="Helvetica Neue"/>
              <a:sym typeface="Helvetica Neue"/>
            </a:endParaRPr>
          </a:p>
          <a:p>
            <a:pPr indent="-336550" lvl="1" marL="9144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Initialization</a:t>
            </a:r>
            <a:r>
              <a:rPr lang="en" sz="1700">
                <a:solidFill>
                  <a:schemeClr val="lt1"/>
                </a:solidFill>
                <a:latin typeface="Helvetica Neue"/>
                <a:ea typeface="Helvetica Neue"/>
                <a:cs typeface="Helvetica Neue"/>
                <a:sym typeface="Helvetica Neue"/>
              </a:rPr>
              <a:t>: Randomly initialize the word vectors.</a:t>
            </a:r>
            <a:endParaRPr sz="18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1800">
                <a:solidFill>
                  <a:schemeClr val="lt1"/>
                </a:solidFill>
                <a:latin typeface="Helvetica Neue"/>
                <a:ea typeface="Helvetica Neue"/>
                <a:cs typeface="Helvetica Neue"/>
                <a:sym typeface="Helvetica Neue"/>
              </a:rPr>
              <a:t>Iteratively apply the learning goal, adjusting the vectors so that we:</a:t>
            </a:r>
            <a:endParaRPr sz="1800">
              <a:solidFill>
                <a:schemeClr val="lt1"/>
              </a:solidFill>
              <a:latin typeface="Helvetica Neue"/>
              <a:ea typeface="Helvetica Neue"/>
              <a:cs typeface="Helvetica Neue"/>
              <a:sym typeface="Helvetica Neue"/>
            </a:endParaRPr>
          </a:p>
          <a:p>
            <a:pPr indent="-330200" lvl="1" marL="914400" rtl="0" algn="l">
              <a:lnSpc>
                <a:spcPct val="115000"/>
              </a:lnSpc>
              <a:spcBef>
                <a:spcPts val="1000"/>
              </a:spcBef>
              <a:spcAft>
                <a:spcPts val="0"/>
              </a:spcAft>
              <a:buClr>
                <a:schemeClr val="lt1"/>
              </a:buClr>
              <a:buSzPts val="1600"/>
              <a:buFont typeface="Helvetica Neue"/>
              <a:buChar char="■"/>
            </a:pPr>
            <a:r>
              <a:rPr b="1" lang="en" sz="1600">
                <a:solidFill>
                  <a:schemeClr val="lt1"/>
                </a:solidFill>
                <a:latin typeface="Helvetica Neue"/>
                <a:ea typeface="Helvetica Neue"/>
                <a:cs typeface="Helvetica Neue"/>
                <a:sym typeface="Helvetica Neue"/>
              </a:rPr>
              <a:t>Maximize </a:t>
            </a:r>
            <a:r>
              <a:rPr lang="en" sz="1600">
                <a:solidFill>
                  <a:schemeClr val="lt1"/>
                </a:solidFill>
                <a:latin typeface="Helvetica Neue"/>
                <a:ea typeface="Helvetica Neue"/>
                <a:cs typeface="Helvetica Neue"/>
                <a:sym typeface="Helvetica Neue"/>
              </a:rPr>
              <a:t>the similarity of the target and context word pairs (w, c</a:t>
            </a:r>
            <a:r>
              <a:rPr baseline="-25000" lang="en" sz="1600">
                <a:solidFill>
                  <a:schemeClr val="lt1"/>
                </a:solidFill>
                <a:latin typeface="Helvetica Neue"/>
                <a:ea typeface="Helvetica Neue"/>
                <a:cs typeface="Helvetica Neue"/>
                <a:sym typeface="Helvetica Neue"/>
              </a:rPr>
              <a:t>POS</a:t>
            </a:r>
            <a:r>
              <a:rPr lang="en" sz="1600">
                <a:solidFill>
                  <a:schemeClr val="lt1"/>
                </a:solidFill>
                <a:latin typeface="Helvetica Neue"/>
                <a:ea typeface="Helvetica Neue"/>
                <a:cs typeface="Helvetica Neue"/>
                <a:sym typeface="Helvetica Neue"/>
              </a:rPr>
              <a:t>) from the positive data.</a:t>
            </a:r>
            <a:endParaRPr sz="1600">
              <a:solidFill>
                <a:schemeClr val="lt1"/>
              </a:solidFill>
              <a:latin typeface="Helvetica Neue"/>
              <a:ea typeface="Helvetica Neue"/>
              <a:cs typeface="Helvetica Neue"/>
              <a:sym typeface="Helvetica Neue"/>
            </a:endParaRPr>
          </a:p>
          <a:p>
            <a:pPr indent="-330200" lvl="1" marL="914400" rtl="0" algn="l">
              <a:lnSpc>
                <a:spcPct val="115000"/>
              </a:lnSpc>
              <a:spcBef>
                <a:spcPts val="1000"/>
              </a:spcBef>
              <a:spcAft>
                <a:spcPts val="0"/>
              </a:spcAft>
              <a:buClr>
                <a:schemeClr val="lt1"/>
              </a:buClr>
              <a:buSzPts val="1600"/>
              <a:buFont typeface="Helvetica Neue"/>
              <a:buChar char="■"/>
            </a:pPr>
            <a:r>
              <a:rPr b="1" lang="en" sz="1600">
                <a:solidFill>
                  <a:schemeClr val="lt1"/>
                </a:solidFill>
                <a:latin typeface="Helvetica Neue"/>
                <a:ea typeface="Helvetica Neue"/>
                <a:cs typeface="Helvetica Neue"/>
                <a:sym typeface="Helvetica Neue"/>
              </a:rPr>
              <a:t>Minimize </a:t>
            </a:r>
            <a:r>
              <a:rPr lang="en" sz="1600">
                <a:solidFill>
                  <a:schemeClr val="lt1"/>
                </a:solidFill>
                <a:latin typeface="Helvetica Neue"/>
                <a:ea typeface="Helvetica Neue"/>
                <a:cs typeface="Helvetica Neue"/>
                <a:sym typeface="Helvetica Neue"/>
              </a:rPr>
              <a:t>the similarity of the (w, c</a:t>
            </a:r>
            <a:r>
              <a:rPr baseline="-25000" lang="en" sz="1600">
                <a:solidFill>
                  <a:schemeClr val="lt1"/>
                </a:solidFill>
                <a:latin typeface="Helvetica Neue"/>
                <a:ea typeface="Helvetica Neue"/>
                <a:cs typeface="Helvetica Neue"/>
                <a:sym typeface="Helvetica Neue"/>
              </a:rPr>
              <a:t>NEG</a:t>
            </a:r>
            <a:r>
              <a:rPr lang="en" sz="1600">
                <a:solidFill>
                  <a:schemeClr val="lt1"/>
                </a:solidFill>
                <a:latin typeface="Helvetica Neue"/>
                <a:ea typeface="Helvetica Neue"/>
                <a:cs typeface="Helvetica Neue"/>
                <a:sym typeface="Helvetica Neue"/>
              </a:rPr>
              <a:t>) pairs drawn from the negative data</a:t>
            </a:r>
            <a:endParaRPr sz="16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7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1800">
              <a:solidFill>
                <a:schemeClr val="lt1"/>
              </a:solidFill>
              <a:latin typeface="Helvetica Neue"/>
              <a:ea typeface="Helvetica Neue"/>
              <a:cs typeface="Helvetica Neue"/>
              <a:sym typeface="Helvetica Neue"/>
            </a:endParaRPr>
          </a:p>
        </p:txBody>
      </p:sp>
      <p:sp>
        <p:nvSpPr>
          <p:cNvPr id="111" name="Google Shape;111;g2082142acd5_0_33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Recap on Word2Vec</a:t>
            </a:r>
            <a:endParaRPr b="1" sz="3100">
              <a:latin typeface="Helvetica Neue"/>
              <a:ea typeface="Helvetica Neue"/>
              <a:cs typeface="Helvetica Neue"/>
              <a:sym typeface="Helvetica Neue"/>
            </a:endParaRPr>
          </a:p>
        </p:txBody>
      </p:sp>
      <p:pic>
        <p:nvPicPr>
          <p:cNvPr id="112" name="Google Shape;112;g2082142acd5_0_330"/>
          <p:cNvPicPr preferRelativeResize="0"/>
          <p:nvPr/>
        </p:nvPicPr>
        <p:blipFill rotWithShape="1">
          <a:blip r:embed="rId3">
            <a:alphaModFix/>
          </a:blip>
          <a:srcRect b="0" l="0" r="0" t="0"/>
          <a:stretch/>
        </p:blipFill>
        <p:spPr>
          <a:xfrm>
            <a:off x="1152275" y="3882688"/>
            <a:ext cx="2981325" cy="5810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17"/>
          <p:cNvPicPr preferRelativeResize="0"/>
          <p:nvPr/>
        </p:nvPicPr>
        <p:blipFill rotWithShape="1">
          <a:blip r:embed="rId3">
            <a:alphaModFix/>
          </a:blip>
          <a:srcRect b="0" l="0" r="0" t="0"/>
          <a:stretch/>
        </p:blipFill>
        <p:spPr>
          <a:xfrm>
            <a:off x="2826668" y="1175273"/>
            <a:ext cx="5944825" cy="3575684"/>
          </a:xfrm>
          <a:prstGeom prst="rect">
            <a:avLst/>
          </a:prstGeom>
          <a:noFill/>
          <a:ln>
            <a:noFill/>
          </a:ln>
        </p:spPr>
      </p:pic>
      <p:sp>
        <p:nvSpPr>
          <p:cNvPr id="438" name="Google Shape;438;p1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39" name="Google Shape;439;p17"/>
          <p:cNvSpPr txBox="1"/>
          <p:nvPr>
            <p:ph idx="1" type="body"/>
          </p:nvPr>
        </p:nvSpPr>
        <p:spPr>
          <a:xfrm>
            <a:off x="205450" y="816850"/>
            <a:ext cx="8717100" cy="585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An example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of ELMo:</a:t>
            </a:r>
            <a:endParaRPr sz="1900">
              <a:solidFill>
                <a:schemeClr val="lt1"/>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45" name="Google Shape;445;p18"/>
          <p:cNvSpPr txBox="1"/>
          <p:nvPr>
            <p:ph idx="1" type="body"/>
          </p:nvPr>
        </p:nvSpPr>
        <p:spPr>
          <a:xfrm>
            <a:off x="205450" y="816850"/>
            <a:ext cx="8717100" cy="585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An example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of ELMo:</a:t>
            </a:r>
            <a:endParaRPr sz="1900">
              <a:solidFill>
                <a:schemeClr val="lt1"/>
              </a:solidFill>
              <a:latin typeface="Helvetica Neue"/>
              <a:ea typeface="Helvetica Neue"/>
              <a:cs typeface="Helvetica Neue"/>
              <a:sym typeface="Helvetica Neue"/>
            </a:endParaRPr>
          </a:p>
        </p:txBody>
      </p:sp>
      <p:pic>
        <p:nvPicPr>
          <p:cNvPr id="446" name="Google Shape;446;p18"/>
          <p:cNvPicPr preferRelativeResize="0"/>
          <p:nvPr/>
        </p:nvPicPr>
        <p:blipFill rotWithShape="1">
          <a:blip r:embed="rId3">
            <a:alphaModFix/>
          </a:blip>
          <a:srcRect b="0" l="0" r="0" t="0"/>
          <a:stretch/>
        </p:blipFill>
        <p:spPr>
          <a:xfrm>
            <a:off x="2299075" y="923275"/>
            <a:ext cx="6457950" cy="3905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52" name="Google Shape;452;p19"/>
          <p:cNvSpPr txBox="1"/>
          <p:nvPr>
            <p:ph idx="1" type="body"/>
          </p:nvPr>
        </p:nvSpPr>
        <p:spPr>
          <a:xfrm>
            <a:off x="205450" y="816850"/>
            <a:ext cx="8717100" cy="585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An example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of ELMo:</a:t>
            </a:r>
            <a:endParaRPr sz="1900">
              <a:solidFill>
                <a:schemeClr val="lt1"/>
              </a:solidFill>
              <a:latin typeface="Helvetica Neue"/>
              <a:ea typeface="Helvetica Neue"/>
              <a:cs typeface="Helvetica Neue"/>
              <a:sym typeface="Helvetica Neue"/>
            </a:endParaRPr>
          </a:p>
        </p:txBody>
      </p:sp>
      <p:pic>
        <p:nvPicPr>
          <p:cNvPr id="453" name="Google Shape;453;p19"/>
          <p:cNvPicPr preferRelativeResize="0"/>
          <p:nvPr/>
        </p:nvPicPr>
        <p:blipFill rotWithShape="1">
          <a:blip r:embed="rId3">
            <a:alphaModFix/>
          </a:blip>
          <a:srcRect b="0" l="0" r="0" t="0"/>
          <a:stretch/>
        </p:blipFill>
        <p:spPr>
          <a:xfrm>
            <a:off x="2041650" y="747225"/>
            <a:ext cx="6953250" cy="40957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Review of ELMo</a:t>
            </a:r>
            <a:endParaRPr b="1" sz="3100">
              <a:latin typeface="Helvetica Neue"/>
              <a:ea typeface="Helvetica Neue"/>
              <a:cs typeface="Helvetica Neue"/>
              <a:sym typeface="Helvetica Neue"/>
            </a:endParaRPr>
          </a:p>
        </p:txBody>
      </p:sp>
      <p:sp>
        <p:nvSpPr>
          <p:cNvPr id="459" name="Google Shape;459;p20"/>
          <p:cNvSpPr txBox="1"/>
          <p:nvPr>
            <p:ph idx="1" type="body"/>
          </p:nvPr>
        </p:nvSpPr>
        <p:spPr>
          <a:xfrm>
            <a:off x="205450" y="816850"/>
            <a:ext cx="8717100" cy="585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An example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of ELMo:</a:t>
            </a:r>
            <a:endParaRPr sz="1900">
              <a:solidFill>
                <a:schemeClr val="lt1"/>
              </a:solidFill>
              <a:latin typeface="Helvetica Neue"/>
              <a:ea typeface="Helvetica Neue"/>
              <a:cs typeface="Helvetica Neue"/>
              <a:sym typeface="Helvetica Neue"/>
            </a:endParaRPr>
          </a:p>
        </p:txBody>
      </p:sp>
      <p:pic>
        <p:nvPicPr>
          <p:cNvPr id="460" name="Google Shape;460;p20"/>
          <p:cNvPicPr preferRelativeResize="0"/>
          <p:nvPr/>
        </p:nvPicPr>
        <p:blipFill rotWithShape="1">
          <a:blip r:embed="rId3">
            <a:alphaModFix/>
          </a:blip>
          <a:srcRect b="0" l="0" r="0" t="0"/>
          <a:stretch/>
        </p:blipFill>
        <p:spPr>
          <a:xfrm>
            <a:off x="2217863" y="804375"/>
            <a:ext cx="6600825" cy="39814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082142acd5_0_80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Evaluation with Extrinsic Tasks</a:t>
            </a:r>
            <a:endParaRPr b="1" sz="3100">
              <a:latin typeface="Helvetica Neue"/>
              <a:ea typeface="Helvetica Neue"/>
              <a:cs typeface="Helvetica Neue"/>
              <a:sym typeface="Helvetica Neue"/>
            </a:endParaRPr>
          </a:p>
        </p:txBody>
      </p:sp>
      <p:pic>
        <p:nvPicPr>
          <p:cNvPr id="466" name="Google Shape;466;g2082142acd5_0_803"/>
          <p:cNvPicPr preferRelativeResize="0"/>
          <p:nvPr/>
        </p:nvPicPr>
        <p:blipFill>
          <a:blip r:embed="rId3">
            <a:alphaModFix/>
          </a:blip>
          <a:stretch>
            <a:fillRect/>
          </a:stretch>
        </p:blipFill>
        <p:spPr>
          <a:xfrm>
            <a:off x="4014450" y="945250"/>
            <a:ext cx="4174424" cy="3771025"/>
          </a:xfrm>
          <a:prstGeom prst="rect">
            <a:avLst/>
          </a:prstGeom>
          <a:noFill/>
          <a:ln>
            <a:noFill/>
          </a:ln>
        </p:spPr>
      </p:pic>
      <p:pic>
        <p:nvPicPr>
          <p:cNvPr id="467" name="Google Shape;467;g2082142acd5_0_803"/>
          <p:cNvPicPr preferRelativeResize="0"/>
          <p:nvPr/>
        </p:nvPicPr>
        <p:blipFill rotWithShape="1">
          <a:blip r:embed="rId4">
            <a:alphaModFix/>
          </a:blip>
          <a:srcRect b="0" l="64348" r="0" t="0"/>
          <a:stretch/>
        </p:blipFill>
        <p:spPr>
          <a:xfrm>
            <a:off x="824517" y="1437050"/>
            <a:ext cx="2571450" cy="243442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2082142acd5_0_8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OpenAI GPT: Generative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Pre-trained Transformer</a:t>
            </a:r>
            <a:endParaRPr b="1" sz="3100">
              <a:latin typeface="Helvetica Neue"/>
              <a:ea typeface="Helvetica Neue"/>
              <a:cs typeface="Helvetica Neue"/>
              <a:sym typeface="Helvetica Neue"/>
            </a:endParaRPr>
          </a:p>
        </p:txBody>
      </p:sp>
      <p:pic>
        <p:nvPicPr>
          <p:cNvPr id="473" name="Google Shape;473;g2082142acd5_0_810"/>
          <p:cNvPicPr preferRelativeResize="0"/>
          <p:nvPr/>
        </p:nvPicPr>
        <p:blipFill>
          <a:blip r:embed="rId3">
            <a:alphaModFix/>
          </a:blip>
          <a:stretch>
            <a:fillRect/>
          </a:stretch>
        </p:blipFill>
        <p:spPr>
          <a:xfrm>
            <a:off x="152400" y="1660075"/>
            <a:ext cx="8839199" cy="274278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dce5a12744_0_57"/>
          <p:cNvSpPr txBox="1"/>
          <p:nvPr>
            <p:ph idx="1" type="body"/>
          </p:nvPr>
        </p:nvSpPr>
        <p:spPr>
          <a:xfrm>
            <a:off x="205450" y="1302150"/>
            <a:ext cx="8717100" cy="32601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Unsupervised pre-training to maximize the log-likelihood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rPr lang="en" sz="2100">
                <a:solidFill>
                  <a:schemeClr val="lt1"/>
                </a:solidFill>
                <a:latin typeface="Helvetica Neue"/>
                <a:ea typeface="Helvetica Neue"/>
                <a:cs typeface="Helvetica Neue"/>
                <a:sym typeface="Helvetica Neue"/>
              </a:rPr>
              <a:t>D</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1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rPr lang="en" sz="2100">
                <a:solidFill>
                  <a:schemeClr val="lt1"/>
                </a:solidFill>
                <a:latin typeface="Helvetica Neue"/>
                <a:ea typeface="Helvetica Neue"/>
                <a:cs typeface="Helvetica Neue"/>
                <a:sym typeface="Helvetica Neue"/>
              </a:rPr>
              <a:t>Where </a:t>
            </a:r>
            <a:r>
              <a:rPr b="1" i="1" lang="en" sz="2100">
                <a:solidFill>
                  <a:schemeClr val="lt1"/>
                </a:solidFill>
                <a:latin typeface="Helvetica Neue"/>
                <a:ea typeface="Helvetica Neue"/>
                <a:cs typeface="Helvetica Neue"/>
                <a:sym typeface="Helvetica Neue"/>
              </a:rPr>
              <a:t>U</a:t>
            </a:r>
            <a:r>
              <a:rPr lang="en" sz="2100">
                <a:solidFill>
                  <a:schemeClr val="lt1"/>
                </a:solidFill>
                <a:latin typeface="Helvetica Neue"/>
                <a:ea typeface="Helvetica Neue"/>
                <a:cs typeface="Helvetica Neue"/>
                <a:sym typeface="Helvetica Neue"/>
              </a:rPr>
              <a:t> = {u</a:t>
            </a:r>
            <a:r>
              <a:rPr baseline="-25000" lang="en" sz="2100">
                <a:solidFill>
                  <a:schemeClr val="lt1"/>
                </a:solidFill>
                <a:latin typeface="Helvetica Neue"/>
                <a:ea typeface="Helvetica Neue"/>
                <a:cs typeface="Helvetica Neue"/>
                <a:sym typeface="Helvetica Neue"/>
              </a:rPr>
              <a:t>1</a:t>
            </a:r>
            <a:r>
              <a:rPr lang="en" sz="2100">
                <a:solidFill>
                  <a:schemeClr val="lt1"/>
                </a:solidFill>
                <a:latin typeface="Helvetica Neue"/>
                <a:ea typeface="Helvetica Neue"/>
                <a:cs typeface="Helvetica Neue"/>
                <a:sym typeface="Helvetica Neue"/>
              </a:rPr>
              <a:t>, …, u</a:t>
            </a:r>
            <a:r>
              <a:rPr baseline="-25000" lang="en" sz="2100">
                <a:solidFill>
                  <a:schemeClr val="lt1"/>
                </a:solidFill>
                <a:latin typeface="Helvetica Neue"/>
                <a:ea typeface="Helvetica Neue"/>
                <a:cs typeface="Helvetica Neue"/>
                <a:sym typeface="Helvetica Neue"/>
              </a:rPr>
              <a:t>n</a:t>
            </a:r>
            <a:r>
              <a:rPr lang="en" sz="2100">
                <a:solidFill>
                  <a:schemeClr val="lt1"/>
                </a:solidFill>
                <a:latin typeface="Helvetica Neue"/>
                <a:ea typeface="Helvetica Neue"/>
                <a:cs typeface="Helvetica Neue"/>
                <a:sym typeface="Helvetica Neue"/>
              </a:rPr>
              <a:t>} is an unsupervised corpus of tokens, </a:t>
            </a:r>
            <a:r>
              <a:rPr b="1" i="1" lang="en" sz="2100">
                <a:solidFill>
                  <a:schemeClr val="lt1"/>
                </a:solidFill>
                <a:latin typeface="Helvetica Neue"/>
                <a:ea typeface="Helvetica Neue"/>
                <a:cs typeface="Helvetica Neue"/>
                <a:sym typeface="Helvetica Neue"/>
              </a:rPr>
              <a:t>k</a:t>
            </a:r>
            <a:r>
              <a:rPr lang="en" sz="2100">
                <a:solidFill>
                  <a:schemeClr val="lt1"/>
                </a:solidFill>
                <a:latin typeface="Helvetica Neue"/>
                <a:ea typeface="Helvetica Neue"/>
                <a:cs typeface="Helvetica Neue"/>
                <a:sym typeface="Helvetica Neue"/>
              </a:rPr>
              <a:t> is the size of context window, </a:t>
            </a:r>
            <a:r>
              <a:rPr b="1" i="1" lang="en" sz="2100">
                <a:solidFill>
                  <a:schemeClr val="lt1"/>
                </a:solidFill>
                <a:latin typeface="Helvetica Neue"/>
                <a:ea typeface="Helvetica Neue"/>
                <a:cs typeface="Helvetica Neue"/>
                <a:sym typeface="Helvetica Neue"/>
              </a:rPr>
              <a:t>P</a:t>
            </a:r>
            <a:r>
              <a:rPr lang="en" sz="2100">
                <a:solidFill>
                  <a:schemeClr val="lt1"/>
                </a:solidFill>
                <a:latin typeface="Helvetica Neue"/>
                <a:ea typeface="Helvetica Neue"/>
                <a:cs typeface="Helvetica Neue"/>
                <a:sym typeface="Helvetica Neue"/>
              </a:rPr>
              <a:t> is modelled as a neural network with parameters </a:t>
            </a:r>
            <a:r>
              <a:rPr b="1" i="1" lang="en" sz="2100">
                <a:solidFill>
                  <a:schemeClr val="lt1"/>
                </a:solidFill>
                <a:latin typeface="Helvetica Neue"/>
                <a:ea typeface="Helvetica Neue"/>
                <a:cs typeface="Helvetica Neue"/>
                <a:sym typeface="Helvetica Neue"/>
              </a:rPr>
              <a:t>Θ </a:t>
            </a:r>
            <a:r>
              <a:rPr lang="en" sz="2100">
                <a:solidFill>
                  <a:schemeClr val="lt1"/>
                </a:solidFill>
                <a:latin typeface="Helvetica Neue"/>
                <a:ea typeface="Helvetica Neue"/>
                <a:cs typeface="Helvetica Neue"/>
                <a:sym typeface="Helvetica Neue"/>
              </a:rPr>
              <a:t>(Radford et al., 2018).</a:t>
            </a:r>
            <a:endParaRPr sz="2100">
              <a:solidFill>
                <a:schemeClr val="lt1"/>
              </a:solidFill>
              <a:latin typeface="Helvetica Neue"/>
              <a:ea typeface="Helvetica Neue"/>
              <a:cs typeface="Helvetica Neue"/>
              <a:sym typeface="Helvetica Neue"/>
            </a:endParaRPr>
          </a:p>
        </p:txBody>
      </p:sp>
      <p:sp>
        <p:nvSpPr>
          <p:cNvPr id="479" name="Google Shape;479;g1dce5a12744_0_5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OpenAI GPT: Generative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Pre-trained Transformer</a:t>
            </a:r>
            <a:endParaRPr b="1" sz="3100">
              <a:latin typeface="Helvetica Neue"/>
              <a:ea typeface="Helvetica Neue"/>
              <a:cs typeface="Helvetica Neue"/>
              <a:sym typeface="Helvetica Neue"/>
            </a:endParaRPr>
          </a:p>
        </p:txBody>
      </p:sp>
      <p:pic>
        <p:nvPicPr>
          <p:cNvPr id="480" name="Google Shape;480;g1dce5a12744_0_57"/>
          <p:cNvPicPr preferRelativeResize="0"/>
          <p:nvPr/>
        </p:nvPicPr>
        <p:blipFill rotWithShape="1">
          <a:blip r:embed="rId3">
            <a:alphaModFix/>
          </a:blip>
          <a:srcRect b="0" l="0" r="0" t="0"/>
          <a:stretch/>
        </p:blipFill>
        <p:spPr>
          <a:xfrm>
            <a:off x="681233" y="1693888"/>
            <a:ext cx="4857750" cy="7524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OpenAI GPT: Generative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Pre-trained Transformer</a:t>
            </a:r>
            <a:endParaRPr b="1" sz="3100">
              <a:latin typeface="Helvetica Neue"/>
              <a:ea typeface="Helvetica Neue"/>
              <a:cs typeface="Helvetica Neue"/>
              <a:sym typeface="Helvetica Neue"/>
            </a:endParaRPr>
          </a:p>
        </p:txBody>
      </p:sp>
      <p:pic>
        <p:nvPicPr>
          <p:cNvPr id="486" name="Google Shape;486;p22"/>
          <p:cNvPicPr preferRelativeResize="0"/>
          <p:nvPr/>
        </p:nvPicPr>
        <p:blipFill rotWithShape="1">
          <a:blip r:embed="rId3">
            <a:alphaModFix/>
          </a:blip>
          <a:srcRect b="0" l="0" r="0" t="0"/>
          <a:stretch/>
        </p:blipFill>
        <p:spPr>
          <a:xfrm>
            <a:off x="143325" y="1304250"/>
            <a:ext cx="6961325" cy="3089150"/>
          </a:xfrm>
          <a:prstGeom prst="rect">
            <a:avLst/>
          </a:prstGeom>
          <a:noFill/>
          <a:ln>
            <a:noFill/>
          </a:ln>
        </p:spPr>
      </p:pic>
      <p:sp>
        <p:nvSpPr>
          <p:cNvPr id="487" name="Google Shape;487;p22"/>
          <p:cNvSpPr/>
          <p:nvPr/>
        </p:nvSpPr>
        <p:spPr>
          <a:xfrm>
            <a:off x="5742950" y="1304250"/>
            <a:ext cx="1361700" cy="602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2"/>
          <p:cNvSpPr/>
          <p:nvPr/>
        </p:nvSpPr>
        <p:spPr>
          <a:xfrm>
            <a:off x="243650" y="1347225"/>
            <a:ext cx="2193000" cy="3081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2"/>
          <p:cNvSpPr txBox="1"/>
          <p:nvPr/>
        </p:nvSpPr>
        <p:spPr>
          <a:xfrm>
            <a:off x="128992" y="4393400"/>
            <a:ext cx="5202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FF0000"/>
                </a:solidFill>
                <a:latin typeface="Helvetica Neue"/>
                <a:ea typeface="Helvetica Neue"/>
                <a:cs typeface="Helvetica Neue"/>
                <a:sym typeface="Helvetica Neue"/>
              </a:rPr>
              <a:t>Transformer architecture and training objectives</a:t>
            </a:r>
            <a:endParaRPr b="0" i="0" sz="1100" u="none" cap="none" strike="noStrike">
              <a:solidFill>
                <a:srgbClr val="FF0000"/>
              </a:solidFill>
              <a:latin typeface="Arial"/>
              <a:ea typeface="Arial"/>
              <a:cs typeface="Arial"/>
              <a:sym typeface="Arial"/>
            </a:endParaRPr>
          </a:p>
        </p:txBody>
      </p:sp>
      <p:sp>
        <p:nvSpPr>
          <p:cNvPr id="490" name="Google Shape;490;p22"/>
          <p:cNvSpPr/>
          <p:nvPr/>
        </p:nvSpPr>
        <p:spPr>
          <a:xfrm>
            <a:off x="2479654" y="1347225"/>
            <a:ext cx="4625100" cy="3081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2"/>
          <p:cNvSpPr txBox="1"/>
          <p:nvPr/>
        </p:nvSpPr>
        <p:spPr>
          <a:xfrm>
            <a:off x="7147750" y="933225"/>
            <a:ext cx="19962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0000FF"/>
                </a:solidFill>
                <a:latin typeface="Helvetica Neue"/>
                <a:ea typeface="Helvetica Neue"/>
                <a:cs typeface="Helvetica Neue"/>
                <a:sym typeface="Helvetica Neue"/>
              </a:rPr>
              <a:t>Input transformations for fine-tuning on different tasks.</a:t>
            </a:r>
            <a:endParaRPr b="0" i="0" sz="1800" u="none" cap="none" strike="noStrike">
              <a:solidFill>
                <a:srgbClr val="0000FF"/>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FF"/>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0000FF"/>
                </a:solidFill>
                <a:latin typeface="Helvetica Neue"/>
                <a:ea typeface="Helvetica Neue"/>
                <a:cs typeface="Helvetica Neue"/>
                <a:sym typeface="Helvetica Neue"/>
              </a:rPr>
              <a:t>Convert all structured inputs into token sequences, followed linear + softmax layer.</a:t>
            </a:r>
            <a:endParaRPr b="0" i="0" sz="1800" u="none" cap="none" strike="noStrike">
              <a:solidFill>
                <a:srgbClr val="0000FF"/>
              </a:solidFill>
              <a:latin typeface="Helvetica Neue"/>
              <a:ea typeface="Helvetica Neue"/>
              <a:cs typeface="Helvetica Neue"/>
              <a:sym typeface="Helvetica Neue"/>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1dce5a12744_0_6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Issues with Previous Methods</a:t>
            </a:r>
            <a:endParaRPr b="1" sz="3100">
              <a:latin typeface="Helvetica Neue"/>
              <a:ea typeface="Helvetica Neue"/>
              <a:cs typeface="Helvetica Neue"/>
              <a:sym typeface="Helvetica Neue"/>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1dce5a12744_0_14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Issues with Previous Methods</a:t>
            </a:r>
            <a:endParaRPr b="1" sz="3100">
              <a:latin typeface="Helvetica Neue"/>
              <a:ea typeface="Helvetica Neue"/>
              <a:cs typeface="Helvetica Neue"/>
              <a:sym typeface="Helvetica Neue"/>
            </a:endParaRPr>
          </a:p>
        </p:txBody>
      </p:sp>
      <p:sp>
        <p:nvSpPr>
          <p:cNvPr id="502" name="Google Shape;502;g1dce5a12744_0_140"/>
          <p:cNvSpPr txBox="1"/>
          <p:nvPr>
            <p:ph idx="1" type="body"/>
          </p:nvPr>
        </p:nvSpPr>
        <p:spPr>
          <a:xfrm>
            <a:off x="205450" y="816850"/>
            <a:ext cx="8717100" cy="35961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1000"/>
              </a:spcBef>
              <a:spcAft>
                <a:spcPts val="0"/>
              </a:spcAft>
              <a:buClr>
                <a:schemeClr val="lt1"/>
              </a:buClr>
              <a:buSzPts val="2300"/>
              <a:buFont typeface="Helvetica Neue"/>
              <a:buChar char="❏"/>
            </a:pPr>
            <a:r>
              <a:rPr b="1" lang="en" sz="2300">
                <a:solidFill>
                  <a:schemeClr val="lt1"/>
                </a:solidFill>
                <a:latin typeface="Helvetica Neue"/>
                <a:ea typeface="Helvetica Neue"/>
                <a:cs typeface="Helvetica Neue"/>
                <a:sym typeface="Helvetica Neue"/>
              </a:rPr>
              <a:t>Problem</a:t>
            </a:r>
            <a:r>
              <a:rPr lang="en" sz="2300">
                <a:solidFill>
                  <a:schemeClr val="lt1"/>
                </a:solidFill>
                <a:latin typeface="Helvetica Neue"/>
                <a:ea typeface="Helvetica Neue"/>
                <a:cs typeface="Helvetica Neue"/>
                <a:sym typeface="Helvetica Neue"/>
              </a:rPr>
              <a:t>: Language models only use left context or right context, but language understanding is bidirectional.</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082142acd5_0_336"/>
          <p:cNvSpPr txBox="1"/>
          <p:nvPr>
            <p:ph idx="1" type="body"/>
          </p:nvPr>
        </p:nvSpPr>
        <p:spPr>
          <a:xfrm>
            <a:off x="205450" y="882500"/>
            <a:ext cx="4027200" cy="31617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Skip-Gram Embeddings</a:t>
            </a:r>
            <a:endParaRPr b="1" sz="2000">
              <a:solidFill>
                <a:schemeClr val="lt1"/>
              </a:solidFill>
              <a:latin typeface="Helvetica Neue"/>
              <a:ea typeface="Helvetica Neue"/>
              <a:cs typeface="Helvetica Neue"/>
              <a:sym typeface="Helvetica Neue"/>
            </a:endParaRPr>
          </a:p>
          <a:p>
            <a:pPr indent="-349250" lvl="1"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Skip-gram learns two sets of embeddings: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1) target embeddings matrix </a:t>
            </a:r>
            <a:r>
              <a:rPr b="1" i="1" lang="en" sz="1900">
                <a:solidFill>
                  <a:schemeClr val="lt1"/>
                </a:solidFill>
                <a:latin typeface="Helvetica Neue"/>
                <a:ea typeface="Helvetica Neue"/>
                <a:cs typeface="Helvetica Neue"/>
                <a:sym typeface="Helvetica Neue"/>
              </a:rPr>
              <a:t>W</a:t>
            </a:r>
            <a:r>
              <a:rPr lang="en" sz="1900">
                <a:solidFill>
                  <a:schemeClr val="lt1"/>
                </a:solidFill>
                <a:latin typeface="Helvetica Neue"/>
                <a:ea typeface="Helvetica Neue"/>
                <a:cs typeface="Helvetica Neue"/>
                <a:sym typeface="Helvetica Neue"/>
              </a:rPr>
              <a:t>;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2) context embedding matrix </a:t>
            </a:r>
            <a:r>
              <a:rPr b="1" i="1" lang="en" sz="1900">
                <a:solidFill>
                  <a:schemeClr val="lt1"/>
                </a:solidFill>
                <a:latin typeface="Helvetica Neue"/>
                <a:ea typeface="Helvetica Neue"/>
                <a:cs typeface="Helvetica Neue"/>
                <a:sym typeface="Helvetica Neue"/>
              </a:rPr>
              <a:t>C</a:t>
            </a:r>
            <a:r>
              <a:rPr lang="en" sz="1900">
                <a:solidFill>
                  <a:schemeClr val="lt1"/>
                </a:solidFill>
                <a:latin typeface="Helvetica Neue"/>
                <a:ea typeface="Helvetica Neue"/>
                <a:cs typeface="Helvetica Neue"/>
                <a:sym typeface="Helvetica Neue"/>
              </a:rPr>
              <a:t>;</a:t>
            </a:r>
            <a:endParaRPr b="1" baseline="-25000" i="1" sz="1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t/>
            </a:r>
            <a:endParaRPr sz="2000">
              <a:solidFill>
                <a:schemeClr val="lt1"/>
              </a:solidFill>
              <a:latin typeface="Helvetica Neue"/>
              <a:ea typeface="Helvetica Neue"/>
              <a:cs typeface="Helvetica Neue"/>
              <a:sym typeface="Helvetica Neue"/>
            </a:endParaRPr>
          </a:p>
        </p:txBody>
      </p:sp>
      <p:sp>
        <p:nvSpPr>
          <p:cNvPr id="118" name="Google Shape;118;g2082142acd5_0_33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Recap on Word2Vec</a:t>
            </a:r>
            <a:endParaRPr b="1" sz="3100">
              <a:latin typeface="Helvetica Neue"/>
              <a:ea typeface="Helvetica Neue"/>
              <a:cs typeface="Helvetica Neue"/>
              <a:sym typeface="Helvetica Neue"/>
            </a:endParaRPr>
          </a:p>
        </p:txBody>
      </p:sp>
      <p:pic>
        <p:nvPicPr>
          <p:cNvPr id="119" name="Google Shape;119;g2082142acd5_0_336"/>
          <p:cNvPicPr preferRelativeResize="0"/>
          <p:nvPr/>
        </p:nvPicPr>
        <p:blipFill rotWithShape="1">
          <a:blip r:embed="rId3">
            <a:alphaModFix/>
          </a:blip>
          <a:srcRect b="0" l="0" r="0" t="0"/>
          <a:stretch/>
        </p:blipFill>
        <p:spPr>
          <a:xfrm>
            <a:off x="4122647" y="1038450"/>
            <a:ext cx="4894125" cy="29321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1dce5a12744_0_7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Issues with Previous Methods</a:t>
            </a:r>
            <a:endParaRPr b="1" sz="3100">
              <a:latin typeface="Helvetica Neue"/>
              <a:ea typeface="Helvetica Neue"/>
              <a:cs typeface="Helvetica Neue"/>
              <a:sym typeface="Helvetica Neue"/>
            </a:endParaRPr>
          </a:p>
        </p:txBody>
      </p:sp>
      <p:sp>
        <p:nvSpPr>
          <p:cNvPr id="508" name="Google Shape;508;g1dce5a12744_0_73"/>
          <p:cNvSpPr txBox="1"/>
          <p:nvPr>
            <p:ph idx="1" type="body"/>
          </p:nvPr>
        </p:nvSpPr>
        <p:spPr>
          <a:xfrm>
            <a:off x="205450" y="816850"/>
            <a:ext cx="8717100" cy="35961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1000"/>
              </a:spcBef>
              <a:spcAft>
                <a:spcPts val="0"/>
              </a:spcAft>
              <a:buClr>
                <a:schemeClr val="lt1"/>
              </a:buClr>
              <a:buSzPts val="2300"/>
              <a:buFont typeface="Helvetica Neue"/>
              <a:buChar char="❏"/>
            </a:pPr>
            <a:r>
              <a:rPr b="1" lang="en" sz="2300">
                <a:solidFill>
                  <a:schemeClr val="lt1"/>
                </a:solidFill>
                <a:latin typeface="Helvetica Neue"/>
                <a:ea typeface="Helvetica Neue"/>
                <a:cs typeface="Helvetica Neue"/>
                <a:sym typeface="Helvetica Neue"/>
              </a:rPr>
              <a:t>Problem</a:t>
            </a:r>
            <a:r>
              <a:rPr lang="en" sz="2300">
                <a:solidFill>
                  <a:schemeClr val="lt1"/>
                </a:solidFill>
                <a:latin typeface="Helvetica Neue"/>
                <a:ea typeface="Helvetica Neue"/>
                <a:cs typeface="Helvetica Neue"/>
                <a:sym typeface="Helvetica Neue"/>
              </a:rPr>
              <a:t>: Language models only use left context or right context, but language understanding is bidirectional.</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0"/>
              </a:spcAft>
              <a:buClr>
                <a:schemeClr val="lt1"/>
              </a:buClr>
              <a:buSzPts val="2300"/>
              <a:buFont typeface="Helvetica Neue"/>
              <a:buChar char="❏"/>
            </a:pPr>
            <a:r>
              <a:rPr lang="en" sz="2300" u="sng">
                <a:solidFill>
                  <a:schemeClr val="lt1"/>
                </a:solidFill>
                <a:latin typeface="Helvetica Neue"/>
                <a:ea typeface="Helvetica Neue"/>
                <a:cs typeface="Helvetica Neue"/>
                <a:sym typeface="Helvetica Neue"/>
              </a:rPr>
              <a:t>Why are LMs unidirectional</a:t>
            </a:r>
            <a:r>
              <a:rPr lang="en" sz="2300">
                <a:solidFill>
                  <a:schemeClr val="lt1"/>
                </a:solidFill>
                <a:latin typeface="Helvetica Neue"/>
                <a:ea typeface="Helvetica Neue"/>
                <a:cs typeface="Helvetica Neue"/>
                <a:sym typeface="Helvetica Neue"/>
              </a:rPr>
              <a:t>?</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1dce5a12744_0_7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Issues with Previous Methods</a:t>
            </a:r>
            <a:endParaRPr b="1" sz="3100">
              <a:latin typeface="Helvetica Neue"/>
              <a:ea typeface="Helvetica Neue"/>
              <a:cs typeface="Helvetica Neue"/>
              <a:sym typeface="Helvetica Neue"/>
            </a:endParaRPr>
          </a:p>
        </p:txBody>
      </p:sp>
      <p:sp>
        <p:nvSpPr>
          <p:cNvPr id="514" name="Google Shape;514;g1dce5a12744_0_78"/>
          <p:cNvSpPr txBox="1"/>
          <p:nvPr>
            <p:ph idx="1" type="body"/>
          </p:nvPr>
        </p:nvSpPr>
        <p:spPr>
          <a:xfrm>
            <a:off x="205450" y="816850"/>
            <a:ext cx="8717100" cy="35961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1000"/>
              </a:spcBef>
              <a:spcAft>
                <a:spcPts val="0"/>
              </a:spcAft>
              <a:buClr>
                <a:schemeClr val="lt1"/>
              </a:buClr>
              <a:buSzPts val="2300"/>
              <a:buFont typeface="Helvetica Neue"/>
              <a:buChar char="❏"/>
            </a:pPr>
            <a:r>
              <a:rPr b="1" lang="en" sz="2300">
                <a:solidFill>
                  <a:schemeClr val="lt1"/>
                </a:solidFill>
                <a:latin typeface="Helvetica Neue"/>
                <a:ea typeface="Helvetica Neue"/>
                <a:cs typeface="Helvetica Neue"/>
                <a:sym typeface="Helvetica Neue"/>
              </a:rPr>
              <a:t>Problem</a:t>
            </a:r>
            <a:r>
              <a:rPr lang="en" sz="2300">
                <a:solidFill>
                  <a:schemeClr val="lt1"/>
                </a:solidFill>
                <a:latin typeface="Helvetica Neue"/>
                <a:ea typeface="Helvetica Neue"/>
                <a:cs typeface="Helvetica Neue"/>
                <a:sym typeface="Helvetica Neue"/>
              </a:rPr>
              <a:t>: Language models only use left context or right context, but language understanding is bidirectional.</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0"/>
              </a:spcAft>
              <a:buClr>
                <a:schemeClr val="lt1"/>
              </a:buClr>
              <a:buSzPts val="2300"/>
              <a:buFont typeface="Helvetica Neue"/>
              <a:buChar char="❏"/>
            </a:pPr>
            <a:r>
              <a:rPr lang="en" sz="2300" u="sng">
                <a:solidFill>
                  <a:schemeClr val="lt1"/>
                </a:solidFill>
                <a:latin typeface="Helvetica Neue"/>
                <a:ea typeface="Helvetica Neue"/>
                <a:cs typeface="Helvetica Neue"/>
                <a:sym typeface="Helvetica Neue"/>
              </a:rPr>
              <a:t>Why are LMs unidirectional</a:t>
            </a:r>
            <a:r>
              <a:rPr lang="en" sz="2300">
                <a:solidFill>
                  <a:schemeClr val="lt1"/>
                </a:solidFill>
                <a:latin typeface="Helvetica Neue"/>
                <a:ea typeface="Helvetica Neue"/>
                <a:cs typeface="Helvetica Neue"/>
                <a:sym typeface="Helvetica Neue"/>
              </a:rPr>
              <a:t>?</a:t>
            </a:r>
            <a:endParaRPr sz="2300">
              <a:solidFill>
                <a:schemeClr val="lt1"/>
              </a:solidFill>
              <a:latin typeface="Helvetica Neue"/>
              <a:ea typeface="Helvetica Neue"/>
              <a:cs typeface="Helvetica Neue"/>
              <a:sym typeface="Helvetica Neue"/>
            </a:endParaRPr>
          </a:p>
          <a:p>
            <a:pPr indent="-374650" lvl="1" marL="914400" rtl="0" algn="l">
              <a:lnSpc>
                <a:spcPct val="115000"/>
              </a:lnSpc>
              <a:spcBef>
                <a:spcPts val="100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Reason 1: Directionality is needed to generate a well-formed probability distribution.</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1dce5a12744_0_8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Issues with Previous Methods</a:t>
            </a:r>
            <a:endParaRPr b="1" sz="3100">
              <a:latin typeface="Helvetica Neue"/>
              <a:ea typeface="Helvetica Neue"/>
              <a:cs typeface="Helvetica Neue"/>
              <a:sym typeface="Helvetica Neue"/>
            </a:endParaRPr>
          </a:p>
        </p:txBody>
      </p:sp>
      <p:sp>
        <p:nvSpPr>
          <p:cNvPr id="520" name="Google Shape;520;g1dce5a12744_0_83"/>
          <p:cNvSpPr txBox="1"/>
          <p:nvPr>
            <p:ph idx="1" type="body"/>
          </p:nvPr>
        </p:nvSpPr>
        <p:spPr>
          <a:xfrm>
            <a:off x="205450" y="816850"/>
            <a:ext cx="8717100" cy="35961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1000"/>
              </a:spcBef>
              <a:spcAft>
                <a:spcPts val="0"/>
              </a:spcAft>
              <a:buClr>
                <a:schemeClr val="lt1"/>
              </a:buClr>
              <a:buSzPts val="2300"/>
              <a:buFont typeface="Helvetica Neue"/>
              <a:buChar char="❏"/>
            </a:pPr>
            <a:r>
              <a:rPr b="1" lang="en" sz="2300">
                <a:solidFill>
                  <a:schemeClr val="lt1"/>
                </a:solidFill>
                <a:latin typeface="Helvetica Neue"/>
                <a:ea typeface="Helvetica Neue"/>
                <a:cs typeface="Helvetica Neue"/>
                <a:sym typeface="Helvetica Neue"/>
              </a:rPr>
              <a:t>Problem</a:t>
            </a:r>
            <a:r>
              <a:rPr lang="en" sz="2300">
                <a:solidFill>
                  <a:schemeClr val="lt1"/>
                </a:solidFill>
                <a:latin typeface="Helvetica Neue"/>
                <a:ea typeface="Helvetica Neue"/>
                <a:cs typeface="Helvetica Neue"/>
                <a:sym typeface="Helvetica Neue"/>
              </a:rPr>
              <a:t>: Language models only use left context or right context, but language understanding is bidirectional.</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0"/>
              </a:spcAft>
              <a:buClr>
                <a:schemeClr val="lt1"/>
              </a:buClr>
              <a:buSzPts val="2300"/>
              <a:buFont typeface="Helvetica Neue"/>
              <a:buChar char="❏"/>
            </a:pPr>
            <a:r>
              <a:rPr lang="en" sz="2300" u="sng">
                <a:solidFill>
                  <a:schemeClr val="lt1"/>
                </a:solidFill>
                <a:latin typeface="Helvetica Neue"/>
                <a:ea typeface="Helvetica Neue"/>
                <a:cs typeface="Helvetica Neue"/>
                <a:sym typeface="Helvetica Neue"/>
              </a:rPr>
              <a:t>Why are LMs unidirectional</a:t>
            </a:r>
            <a:r>
              <a:rPr lang="en" sz="2300">
                <a:solidFill>
                  <a:schemeClr val="lt1"/>
                </a:solidFill>
                <a:latin typeface="Helvetica Neue"/>
                <a:ea typeface="Helvetica Neue"/>
                <a:cs typeface="Helvetica Neue"/>
                <a:sym typeface="Helvetica Neue"/>
              </a:rPr>
              <a:t>?</a:t>
            </a:r>
            <a:endParaRPr sz="2300">
              <a:solidFill>
                <a:schemeClr val="lt1"/>
              </a:solidFill>
              <a:latin typeface="Helvetica Neue"/>
              <a:ea typeface="Helvetica Neue"/>
              <a:cs typeface="Helvetica Neue"/>
              <a:sym typeface="Helvetica Neue"/>
            </a:endParaRPr>
          </a:p>
          <a:p>
            <a:pPr indent="-374650" lvl="1" marL="914400" rtl="0" algn="l">
              <a:lnSpc>
                <a:spcPct val="115000"/>
              </a:lnSpc>
              <a:spcBef>
                <a:spcPts val="100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Reason 1: Directionality is needed to generate a well-formed probability distribution.</a:t>
            </a:r>
            <a:endParaRPr sz="2300">
              <a:solidFill>
                <a:schemeClr val="lt1"/>
              </a:solidFill>
              <a:latin typeface="Helvetica Neue"/>
              <a:ea typeface="Helvetica Neue"/>
              <a:cs typeface="Helvetica Neue"/>
              <a:sym typeface="Helvetica Neue"/>
            </a:endParaRPr>
          </a:p>
          <a:p>
            <a:pPr indent="-374650" lvl="1" marL="914400" rtl="0" algn="l">
              <a:lnSpc>
                <a:spcPct val="115000"/>
              </a:lnSpc>
              <a:spcBef>
                <a:spcPts val="100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Reason 2: Words can “</a:t>
            </a:r>
            <a:r>
              <a:rPr i="1" lang="en" sz="2300">
                <a:solidFill>
                  <a:schemeClr val="lt1"/>
                </a:solidFill>
                <a:latin typeface="Helvetica Neue"/>
                <a:ea typeface="Helvetica Neue"/>
                <a:cs typeface="Helvetica Neue"/>
                <a:sym typeface="Helvetica Neue"/>
              </a:rPr>
              <a:t>see themselves</a:t>
            </a:r>
            <a:r>
              <a:rPr lang="en" sz="2300">
                <a:solidFill>
                  <a:schemeClr val="lt1"/>
                </a:solidFill>
                <a:latin typeface="Helvetica Neue"/>
                <a:ea typeface="Helvetica Neue"/>
                <a:cs typeface="Helvetica Neue"/>
                <a:sym typeface="Helvetica Neue"/>
              </a:rPr>
              <a:t>” in a bidirectional encoder.</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dce5a12744_0_8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Unidirectional vs. Bidirectional Models</a:t>
            </a:r>
            <a:endParaRPr b="1" sz="3100">
              <a:latin typeface="Helvetica Neue"/>
              <a:ea typeface="Helvetica Neue"/>
              <a:cs typeface="Helvetica Neue"/>
              <a:sym typeface="Helvetica Neue"/>
            </a:endParaRPr>
          </a:p>
        </p:txBody>
      </p:sp>
      <p:pic>
        <p:nvPicPr>
          <p:cNvPr id="526" name="Google Shape;526;g1dce5a12744_0_88"/>
          <p:cNvPicPr preferRelativeResize="0"/>
          <p:nvPr/>
        </p:nvPicPr>
        <p:blipFill>
          <a:blip r:embed="rId3">
            <a:alphaModFix/>
          </a:blip>
          <a:stretch>
            <a:fillRect/>
          </a:stretch>
        </p:blipFill>
        <p:spPr>
          <a:xfrm>
            <a:off x="83350" y="1063250"/>
            <a:ext cx="8839202" cy="330656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Bidirectional Encoder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Representations from Transformers (BERT)</a:t>
            </a:r>
            <a:endParaRPr b="1" sz="3100">
              <a:latin typeface="Helvetica Neue"/>
              <a:ea typeface="Helvetica Neue"/>
              <a:cs typeface="Helvetica Neue"/>
              <a:sym typeface="Helvetica Neue"/>
            </a:endParaRPr>
          </a:p>
        </p:txBody>
      </p:sp>
      <p:pic>
        <p:nvPicPr>
          <p:cNvPr descr="Since its introduction in 2018, the BERT machine learning model has continued to perform well in a lot of language tasks. This video is a gentle introduction into some of the tasks that BERT can handle (in search engines, for example). The first 3 minutes goes over the some of its applications. Then the video discusses how the model works at a high level (and how you may use it to build a semantic search engine which is sensitive to the meanings of queries and results).&#10;&#10;Introduction (0:00)&#10;You have used BERT (applications) (0:25)&#10;How BERT works (2:52)&#10;Building a search engine (4:30)&#10;&#10;------&#10;&#10;The Illustrated BERT&#10;http://jalammar.github.io/illustrated-bert/&#10;&#10;BERT Paper:&#10;https://www.aclweb.org/anthology/N19-1423/&#10;&#10;Understanding searches better than ever before&#10;https://blog.google/products/search/search-language-understanding-bert/&#10;&#10;Google: BERT now used on almost every English query&#10;https://searchengineland.com/google-bert-used-on-almost-every-english-query-342193&#10;&#10;------&#10;&#10;Twitter: https://twitter.com/JayAlammar&#10;Blog: https://jalammar.github.io/&#10;Mailing List: http://eepurl.com/gl0BHL&#10;&#10;&#10;More videos by Jay:&#10;&#10;Explainable AI Cheat Sheet - Five Key Categories&#10;https://www.youtube.com/watch?v=Yg3q5x7yDeM&#10;&#10;The Narrated Transformer Language Model&#10;https://youtu.be/-QH8fRhqFHM&#10;&#10;Jay's Visual Intro to AI&#10;https://www.youtube.com/watch?v=mSTCzNgDJy4&#10;&#10;How GPT-3 Works - Easily Explained with Animations&#10;https://www.youtube.com/watch?v=MQnJZuBGmSQ" id="532" name="Google Shape;532;p23" title="Language Processing with BERT: The 3 Minute Intro (Deep learning for NLP)">
            <a:hlinkClick r:id="rId3"/>
          </p:cNvPr>
          <p:cNvPicPr preferRelativeResize="0"/>
          <p:nvPr/>
        </p:nvPicPr>
        <p:blipFill>
          <a:blip r:embed="rId4">
            <a:alphaModFix/>
          </a:blip>
          <a:stretch>
            <a:fillRect/>
          </a:stretch>
        </p:blipFill>
        <p:spPr>
          <a:xfrm>
            <a:off x="2115550" y="12988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2082142acd5_0_835"/>
          <p:cNvSpPr txBox="1"/>
          <p:nvPr>
            <p:ph idx="1" type="body"/>
          </p:nvPr>
        </p:nvSpPr>
        <p:spPr>
          <a:xfrm>
            <a:off x="205450" y="1302150"/>
            <a:ext cx="9025500" cy="32601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BERT was introduced by Google Research in 2018 (Devlin et al., 2018)</a:t>
            </a:r>
            <a:endParaRPr sz="2100">
              <a:solidFill>
                <a:schemeClr val="lt1"/>
              </a:solidFill>
              <a:latin typeface="Helvetica Neue"/>
              <a:ea typeface="Helvetica Neue"/>
              <a:cs typeface="Helvetica Neue"/>
              <a:sym typeface="Helvetica Neue"/>
            </a:endParaRPr>
          </a:p>
        </p:txBody>
      </p:sp>
      <p:sp>
        <p:nvSpPr>
          <p:cNvPr id="538" name="Google Shape;538;g2082142acd5_0_83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Bidirectional Encoder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Representations from Transformers (BERT)</a:t>
            </a:r>
            <a:endParaRPr b="1" sz="3100">
              <a:latin typeface="Helvetica Neue"/>
              <a:ea typeface="Helvetica Neue"/>
              <a:cs typeface="Helvetica Neue"/>
              <a:sym typeface="Helvetica Neue"/>
            </a:endParaRPr>
          </a:p>
        </p:txBody>
      </p:sp>
      <p:pic>
        <p:nvPicPr>
          <p:cNvPr id="539" name="Google Shape;539;g2082142acd5_0_835"/>
          <p:cNvPicPr preferRelativeResize="0"/>
          <p:nvPr/>
        </p:nvPicPr>
        <p:blipFill rotWithShape="1">
          <a:blip r:embed="rId3">
            <a:alphaModFix/>
          </a:blip>
          <a:srcRect b="0" l="0" r="0" t="0"/>
          <a:stretch/>
        </p:blipFill>
        <p:spPr>
          <a:xfrm>
            <a:off x="376900" y="1745826"/>
            <a:ext cx="8390199" cy="1986250"/>
          </a:xfrm>
          <a:prstGeom prst="rect">
            <a:avLst/>
          </a:prstGeom>
          <a:noFill/>
          <a:ln>
            <a:noFill/>
          </a:ln>
        </p:spPr>
      </p:pic>
      <p:pic>
        <p:nvPicPr>
          <p:cNvPr id="540" name="Google Shape;540;g2082142acd5_0_835"/>
          <p:cNvPicPr preferRelativeResize="0"/>
          <p:nvPr/>
        </p:nvPicPr>
        <p:blipFill rotWithShape="1">
          <a:blip r:embed="rId4">
            <a:alphaModFix/>
          </a:blip>
          <a:srcRect b="0" l="0" r="0" t="0"/>
          <a:stretch/>
        </p:blipFill>
        <p:spPr>
          <a:xfrm>
            <a:off x="376899" y="3732075"/>
            <a:ext cx="8390199" cy="88846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082142acd5_0_816"/>
          <p:cNvSpPr txBox="1"/>
          <p:nvPr>
            <p:ph idx="1" type="body"/>
          </p:nvPr>
        </p:nvSpPr>
        <p:spPr>
          <a:xfrm>
            <a:off x="205450" y="816850"/>
            <a:ext cx="8088000" cy="35928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Next-token prediction: Sequential / Unidirectional Transformer</a:t>
            </a:r>
            <a:endParaRPr sz="19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1900">
              <a:solidFill>
                <a:schemeClr val="lt1"/>
              </a:solidFill>
              <a:latin typeface="Helvetica Neue"/>
              <a:ea typeface="Helvetica Neue"/>
              <a:cs typeface="Helvetica Neue"/>
              <a:sym typeface="Helvetica Neue"/>
            </a:endParaRPr>
          </a:p>
        </p:txBody>
      </p:sp>
      <p:sp>
        <p:nvSpPr>
          <p:cNvPr id="546" name="Google Shape;546;g2082142acd5_0_81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SzPts val="900"/>
              <a:buNone/>
            </a:pPr>
            <a:r>
              <a:rPr b="1" lang="en" sz="3100">
                <a:solidFill>
                  <a:schemeClr val="lt1"/>
                </a:solidFill>
                <a:latin typeface="Helvetica Neue"/>
                <a:ea typeface="Helvetica Neue"/>
                <a:cs typeface="Helvetica Neue"/>
                <a:sym typeface="Helvetica Neue"/>
              </a:rPr>
              <a:t>Objectives for BERT Training</a:t>
            </a:r>
            <a:endParaRPr b="1" sz="3100">
              <a:latin typeface="Helvetica Neue"/>
              <a:ea typeface="Helvetica Neue"/>
              <a:cs typeface="Helvetica Neue"/>
              <a:sym typeface="Helvetica Neue"/>
            </a:endParaRPr>
          </a:p>
        </p:txBody>
      </p:sp>
      <p:pic>
        <p:nvPicPr>
          <p:cNvPr id="547" name="Google Shape;547;g2082142acd5_0_816"/>
          <p:cNvPicPr preferRelativeResize="0"/>
          <p:nvPr/>
        </p:nvPicPr>
        <p:blipFill rotWithShape="1">
          <a:blip r:embed="rId3">
            <a:alphaModFix/>
          </a:blip>
          <a:srcRect b="0" l="0" r="51042" t="0"/>
          <a:stretch/>
        </p:blipFill>
        <p:spPr>
          <a:xfrm>
            <a:off x="1476375" y="1666425"/>
            <a:ext cx="3031051" cy="31432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082142acd5_0_822"/>
          <p:cNvSpPr txBox="1"/>
          <p:nvPr>
            <p:ph idx="1" type="body"/>
          </p:nvPr>
        </p:nvSpPr>
        <p:spPr>
          <a:xfrm>
            <a:off x="205450" y="816850"/>
            <a:ext cx="8088000" cy="35928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Next-token prediction: Sequential / Unidirectional Transformer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Masked-token prediction: Bidirectional Transformer</a:t>
            </a:r>
            <a:endParaRPr sz="1900">
              <a:solidFill>
                <a:schemeClr val="lt1"/>
              </a:solidFill>
              <a:latin typeface="Helvetica Neue"/>
              <a:ea typeface="Helvetica Neue"/>
              <a:cs typeface="Helvetica Neue"/>
              <a:sym typeface="Helvetica Neue"/>
            </a:endParaRPr>
          </a:p>
        </p:txBody>
      </p:sp>
      <p:sp>
        <p:nvSpPr>
          <p:cNvPr id="553" name="Google Shape;553;g2082142acd5_0_82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SzPts val="900"/>
              <a:buNone/>
            </a:pPr>
            <a:r>
              <a:rPr b="1" lang="en" sz="3100">
                <a:solidFill>
                  <a:schemeClr val="lt1"/>
                </a:solidFill>
                <a:latin typeface="Helvetica Neue"/>
                <a:ea typeface="Helvetica Neue"/>
                <a:cs typeface="Helvetica Neue"/>
                <a:sym typeface="Helvetica Neue"/>
              </a:rPr>
              <a:t>Objectives for BERT Training</a:t>
            </a:r>
            <a:endParaRPr b="1" sz="3100">
              <a:latin typeface="Helvetica Neue"/>
              <a:ea typeface="Helvetica Neue"/>
              <a:cs typeface="Helvetica Neue"/>
              <a:sym typeface="Helvetica Neue"/>
            </a:endParaRPr>
          </a:p>
        </p:txBody>
      </p:sp>
      <p:pic>
        <p:nvPicPr>
          <p:cNvPr id="554" name="Google Shape;554;g2082142acd5_0_822"/>
          <p:cNvPicPr preferRelativeResize="0"/>
          <p:nvPr/>
        </p:nvPicPr>
        <p:blipFill rotWithShape="1">
          <a:blip r:embed="rId3">
            <a:alphaModFix/>
          </a:blip>
          <a:srcRect b="0" l="0" r="0" t="0"/>
          <a:stretch/>
        </p:blipFill>
        <p:spPr>
          <a:xfrm>
            <a:off x="1476375" y="1666425"/>
            <a:ext cx="6191250" cy="31432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2082142acd5_0_828"/>
          <p:cNvSpPr txBox="1"/>
          <p:nvPr>
            <p:ph idx="1" type="body"/>
          </p:nvPr>
        </p:nvSpPr>
        <p:spPr>
          <a:xfrm>
            <a:off x="205450" y="816850"/>
            <a:ext cx="8717100" cy="771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Next-token prediction: Sequential / Unidirectional Transformer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Masked-token prediction: Bidirectional Transformer</a:t>
            </a:r>
            <a:endParaRPr i="1" sz="1900">
              <a:solidFill>
                <a:schemeClr val="lt1"/>
              </a:solidFill>
              <a:latin typeface="Helvetica Neue"/>
              <a:ea typeface="Helvetica Neue"/>
              <a:cs typeface="Helvetica Neue"/>
              <a:sym typeface="Helvetica Neue"/>
            </a:endParaRPr>
          </a:p>
        </p:txBody>
      </p:sp>
      <p:sp>
        <p:nvSpPr>
          <p:cNvPr id="560" name="Google Shape;560;g2082142acd5_0_8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Objectives for BERT Training</a:t>
            </a:r>
            <a:endParaRPr b="1" sz="3100">
              <a:latin typeface="Helvetica Neue"/>
              <a:ea typeface="Helvetica Neue"/>
              <a:cs typeface="Helvetica Neue"/>
              <a:sym typeface="Helvetica Neue"/>
            </a:endParaRPr>
          </a:p>
        </p:txBody>
      </p:sp>
      <p:pic>
        <p:nvPicPr>
          <p:cNvPr id="561" name="Google Shape;561;g2082142acd5_0_828"/>
          <p:cNvPicPr preferRelativeResize="0"/>
          <p:nvPr/>
        </p:nvPicPr>
        <p:blipFill rotWithShape="1">
          <a:blip r:embed="rId3">
            <a:alphaModFix/>
          </a:blip>
          <a:srcRect b="0" l="50702" r="0" t="0"/>
          <a:stretch/>
        </p:blipFill>
        <p:spPr>
          <a:xfrm>
            <a:off x="5642350" y="1587850"/>
            <a:ext cx="3052176" cy="3143250"/>
          </a:xfrm>
          <a:prstGeom prst="rect">
            <a:avLst/>
          </a:prstGeom>
          <a:noFill/>
          <a:ln>
            <a:noFill/>
          </a:ln>
        </p:spPr>
      </p:pic>
      <p:sp>
        <p:nvSpPr>
          <p:cNvPr id="562" name="Google Shape;562;g2082142acd5_0_828"/>
          <p:cNvSpPr txBox="1"/>
          <p:nvPr/>
        </p:nvSpPr>
        <p:spPr>
          <a:xfrm>
            <a:off x="205450" y="1587850"/>
            <a:ext cx="5436900" cy="2158800"/>
          </a:xfrm>
          <a:prstGeom prst="rect">
            <a:avLst/>
          </a:prstGeom>
          <a:noFill/>
          <a:ln>
            <a:noFill/>
          </a:ln>
        </p:spPr>
        <p:txBody>
          <a:bodyPr anchorCtr="0" anchor="t" bIns="91425" lIns="91425" spcFirstLastPara="1" rIns="91425" wrap="square" tIns="91425">
            <a:spAutoFit/>
          </a:bodyPr>
          <a:lstStyle/>
          <a:p>
            <a:pPr indent="-349250" lvl="1" marL="457200" marR="0" rtl="0" algn="l">
              <a:lnSpc>
                <a:spcPct val="115000"/>
              </a:lnSpc>
              <a:spcBef>
                <a:spcPts val="0"/>
              </a:spcBef>
              <a:spcAft>
                <a:spcPts val="0"/>
              </a:spcAft>
              <a:buClr>
                <a:schemeClr val="lt1"/>
              </a:buClr>
              <a:buSzPts val="1900"/>
              <a:buFont typeface="Helvetica Neue"/>
              <a:buChar char="■"/>
            </a:pPr>
            <a:r>
              <a:rPr b="0" i="0" lang="en" sz="1900" u="none" cap="none" strike="noStrike">
                <a:solidFill>
                  <a:schemeClr val="lt1"/>
                </a:solidFill>
                <a:latin typeface="Helvetica Neue"/>
                <a:ea typeface="Helvetica Neue"/>
                <a:cs typeface="Helvetica Neue"/>
                <a:sym typeface="Helvetica Neue"/>
              </a:rPr>
              <a:t>Mask out </a:t>
            </a:r>
            <a:r>
              <a:rPr b="0" i="1" lang="en" sz="1900" u="none" cap="none" strike="noStrike">
                <a:solidFill>
                  <a:schemeClr val="lt1"/>
                </a:solidFill>
                <a:latin typeface="Helvetica Neue"/>
                <a:ea typeface="Helvetica Neue"/>
                <a:cs typeface="Helvetica Neue"/>
                <a:sym typeface="Helvetica Neue"/>
              </a:rPr>
              <a:t>k</a:t>
            </a:r>
            <a:r>
              <a:rPr b="0" i="0" lang="en" sz="1900" u="none" cap="none" strike="noStrike">
                <a:solidFill>
                  <a:schemeClr val="lt1"/>
                </a:solidFill>
                <a:latin typeface="Helvetica Neue"/>
                <a:ea typeface="Helvetica Neue"/>
                <a:cs typeface="Helvetica Neue"/>
                <a:sym typeface="Helvetica Neue"/>
              </a:rPr>
              <a:t>% of the input words, and then predict the masked words.</a:t>
            </a:r>
            <a:endParaRPr b="0" i="0" sz="1900" u="none" cap="none" strike="noStrike">
              <a:solidFill>
                <a:schemeClr val="lt1"/>
              </a:solidFill>
              <a:latin typeface="Helvetica Neue"/>
              <a:ea typeface="Helvetica Neue"/>
              <a:cs typeface="Helvetica Neue"/>
              <a:sym typeface="Helvetica Neue"/>
            </a:endParaRPr>
          </a:p>
          <a:p>
            <a:pPr indent="0" lvl="0" marL="914400" marR="0" rtl="0" algn="l">
              <a:lnSpc>
                <a:spcPct val="115000"/>
              </a:lnSpc>
              <a:spcBef>
                <a:spcPts val="0"/>
              </a:spcBef>
              <a:spcAft>
                <a:spcPts val="0"/>
              </a:spcAft>
              <a:buClr>
                <a:srgbClr val="000000"/>
              </a:buClr>
              <a:buSzPts val="1900"/>
              <a:buFont typeface="Arial"/>
              <a:buNone/>
            </a:pPr>
            <a:r>
              <a:t/>
            </a:r>
            <a:endParaRPr b="0" i="0" sz="1900" u="none" cap="none" strike="noStrike">
              <a:solidFill>
                <a:schemeClr val="lt1"/>
              </a:solidFill>
              <a:latin typeface="Helvetica Neue"/>
              <a:ea typeface="Helvetica Neue"/>
              <a:cs typeface="Helvetica Neue"/>
              <a:sym typeface="Helvetica Neue"/>
            </a:endParaRPr>
          </a:p>
          <a:p>
            <a:pPr indent="0" lvl="0" marL="457200" marR="0" rtl="0" algn="l">
              <a:lnSpc>
                <a:spcPct val="115000"/>
              </a:lnSpc>
              <a:spcBef>
                <a:spcPts val="0"/>
              </a:spcBef>
              <a:spcAft>
                <a:spcPts val="0"/>
              </a:spcAft>
              <a:buClr>
                <a:srgbClr val="000000"/>
              </a:buClr>
              <a:buSzPts val="1900"/>
              <a:buFont typeface="Arial"/>
              <a:buNone/>
            </a:pPr>
            <a:r>
              <a:rPr b="1" i="0" lang="en" sz="1900" u="none" cap="none" strike="noStrike">
                <a:solidFill>
                  <a:schemeClr val="lt1"/>
                </a:solidFill>
                <a:latin typeface="Helvetica Neue"/>
                <a:ea typeface="Helvetica Neue"/>
                <a:cs typeface="Helvetica Neue"/>
                <a:sym typeface="Helvetica Neue"/>
              </a:rPr>
              <a:t>Input</a:t>
            </a:r>
            <a:r>
              <a:rPr b="0" i="0" lang="en" sz="1900" u="none" cap="none" strike="noStrike">
                <a:solidFill>
                  <a:schemeClr val="lt1"/>
                </a:solidFill>
                <a:latin typeface="Helvetica Neue"/>
                <a:ea typeface="Helvetica Neue"/>
                <a:cs typeface="Helvetica Neue"/>
                <a:sym typeface="Helvetica Neue"/>
              </a:rPr>
              <a:t>:	The man went to the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1</a:t>
            </a:r>
            <a:r>
              <a:rPr b="0" i="0" lang="en" sz="1900" u="none" cap="none" strike="noStrike">
                <a:solidFill>
                  <a:schemeClr val="lt1"/>
                </a:solidFill>
                <a:latin typeface="Helvetica Neue"/>
                <a:ea typeface="Helvetica Neue"/>
                <a:cs typeface="Helvetica Neue"/>
                <a:sym typeface="Helvetica Neue"/>
              </a:rPr>
              <a:t>. He bought a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2</a:t>
            </a:r>
            <a:r>
              <a:rPr b="0" i="0" lang="en" sz="1900" u="none" cap="none" strike="noStrike">
                <a:solidFill>
                  <a:schemeClr val="lt1"/>
                </a:solidFill>
                <a:latin typeface="Helvetica Neue"/>
                <a:ea typeface="Helvetica Neue"/>
                <a:cs typeface="Helvetica Neue"/>
                <a:sym typeface="Helvetica Neue"/>
              </a:rPr>
              <a:t> of milk.</a:t>
            </a:r>
            <a:endParaRPr b="0" i="0" sz="1900" u="none" cap="none" strike="noStrike">
              <a:solidFill>
                <a:schemeClr val="lt1"/>
              </a:solidFill>
              <a:latin typeface="Helvetica Neue"/>
              <a:ea typeface="Helvetica Neue"/>
              <a:cs typeface="Helvetica Neue"/>
              <a:sym typeface="Helvetica Neue"/>
            </a:endParaRPr>
          </a:p>
          <a:p>
            <a:pPr indent="0" lvl="0" marL="457200" marR="0" rtl="0" algn="l">
              <a:lnSpc>
                <a:spcPct val="115000"/>
              </a:lnSpc>
              <a:spcBef>
                <a:spcPts val="0"/>
              </a:spcBef>
              <a:spcAft>
                <a:spcPts val="0"/>
              </a:spcAft>
              <a:buClr>
                <a:srgbClr val="000000"/>
              </a:buClr>
              <a:buSzPts val="1900"/>
              <a:buFont typeface="Arial"/>
              <a:buNone/>
            </a:pPr>
            <a:r>
              <a:rPr b="1" i="0" lang="en" sz="1900" u="none" cap="none" strike="noStrike">
                <a:solidFill>
                  <a:schemeClr val="lt1"/>
                </a:solidFill>
                <a:latin typeface="Helvetica Neue"/>
                <a:ea typeface="Helvetica Neue"/>
                <a:cs typeface="Helvetica Neue"/>
                <a:sym typeface="Helvetica Neue"/>
              </a:rPr>
              <a:t>Labels</a:t>
            </a:r>
            <a:r>
              <a:rPr b="0" i="0" lang="en" sz="1900" u="none" cap="none" strike="noStrike">
                <a:solidFill>
                  <a:schemeClr val="lt1"/>
                </a:solidFill>
                <a:latin typeface="Helvetica Neue"/>
                <a:ea typeface="Helvetica Neue"/>
                <a:cs typeface="Helvetica Neue"/>
                <a:sym typeface="Helvetica Neue"/>
              </a:rPr>
              <a:t>: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1 </a:t>
            </a:r>
            <a:r>
              <a:rPr b="0" i="0" lang="en" sz="1900" u="none" cap="none" strike="noStrike">
                <a:solidFill>
                  <a:schemeClr val="lt1"/>
                </a:solidFill>
                <a:latin typeface="Helvetica Neue"/>
                <a:ea typeface="Helvetica Neue"/>
                <a:cs typeface="Helvetica Neue"/>
                <a:sym typeface="Helvetica Neue"/>
              </a:rPr>
              <a:t>= </a:t>
            </a:r>
            <a:r>
              <a:rPr b="0" i="1" lang="en" sz="1900" u="none" cap="none" strike="noStrike">
                <a:solidFill>
                  <a:schemeClr val="lt1"/>
                </a:solidFill>
                <a:latin typeface="Helvetica Neue"/>
                <a:ea typeface="Helvetica Neue"/>
                <a:cs typeface="Helvetica Neue"/>
                <a:sym typeface="Helvetica Neue"/>
              </a:rPr>
              <a:t>store</a:t>
            </a:r>
            <a:r>
              <a:rPr b="0" i="0" lang="en" sz="1900" u="none" cap="none" strike="noStrike">
                <a:solidFill>
                  <a:schemeClr val="lt1"/>
                </a:solidFill>
                <a:latin typeface="Helvetica Neue"/>
                <a:ea typeface="Helvetica Neue"/>
                <a:cs typeface="Helvetica Neue"/>
                <a:sym typeface="Helvetica Neue"/>
              </a:rPr>
              <a:t>; </a:t>
            </a:r>
            <a:r>
              <a:rPr b="1" i="0" lang="en" sz="1900" u="none" cap="none" strike="noStrike">
                <a:solidFill>
                  <a:schemeClr val="lt1"/>
                </a:solidFill>
                <a:latin typeface="Helvetica Neue"/>
                <a:ea typeface="Helvetica Neue"/>
                <a:cs typeface="Helvetica Neue"/>
                <a:sym typeface="Helvetica Neue"/>
              </a:rPr>
              <a:t>[MASK]</a:t>
            </a:r>
            <a:r>
              <a:rPr b="1" baseline="-25000" i="0" lang="en" sz="1900" u="none" cap="none" strike="noStrike">
                <a:solidFill>
                  <a:schemeClr val="lt1"/>
                </a:solidFill>
                <a:latin typeface="Helvetica Neue"/>
                <a:ea typeface="Helvetica Neue"/>
                <a:cs typeface="Helvetica Neue"/>
                <a:sym typeface="Helvetica Neue"/>
              </a:rPr>
              <a:t>2</a:t>
            </a:r>
            <a:r>
              <a:rPr b="1" i="0" lang="en" sz="1900" u="none" cap="none" strike="noStrike">
                <a:solidFill>
                  <a:schemeClr val="lt1"/>
                </a:solidFill>
                <a:latin typeface="Helvetica Neue"/>
                <a:ea typeface="Helvetica Neue"/>
                <a:cs typeface="Helvetica Neue"/>
                <a:sym typeface="Helvetica Neue"/>
              </a:rPr>
              <a:t> </a:t>
            </a:r>
            <a:r>
              <a:rPr b="0" i="0" lang="en" sz="1900" u="none" cap="none" strike="noStrike">
                <a:solidFill>
                  <a:schemeClr val="lt1"/>
                </a:solidFill>
                <a:latin typeface="Helvetica Neue"/>
                <a:ea typeface="Helvetica Neue"/>
                <a:cs typeface="Helvetica Neue"/>
                <a:sym typeface="Helvetica Neue"/>
              </a:rPr>
              <a:t>= </a:t>
            </a:r>
            <a:r>
              <a:rPr b="0" i="1" lang="en" sz="1900" u="none" cap="none" strike="noStrike">
                <a:solidFill>
                  <a:schemeClr val="lt1"/>
                </a:solidFill>
                <a:latin typeface="Helvetica Neue"/>
                <a:ea typeface="Helvetica Neue"/>
                <a:cs typeface="Helvetica Neue"/>
                <a:sym typeface="Helvetica Neue"/>
              </a:rPr>
              <a:t>gallon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2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Masked Language Modeling</a:t>
            </a:r>
            <a:endParaRPr b="1" sz="3100">
              <a:latin typeface="Helvetica Neue"/>
              <a:ea typeface="Helvetica Neue"/>
              <a:cs typeface="Helvetica Neue"/>
              <a:sym typeface="Helvetica Neue"/>
            </a:endParaRPr>
          </a:p>
        </p:txBody>
      </p:sp>
      <p:pic>
        <p:nvPicPr>
          <p:cNvPr id="568" name="Google Shape;568;p25"/>
          <p:cNvPicPr preferRelativeResize="0"/>
          <p:nvPr/>
        </p:nvPicPr>
        <p:blipFill rotWithShape="1">
          <a:blip r:embed="rId3">
            <a:alphaModFix/>
          </a:blip>
          <a:srcRect b="0" l="0" r="0" t="0"/>
          <a:stretch/>
        </p:blipFill>
        <p:spPr>
          <a:xfrm>
            <a:off x="205438" y="737900"/>
            <a:ext cx="6056574" cy="3978775"/>
          </a:xfrm>
          <a:prstGeom prst="rect">
            <a:avLst/>
          </a:prstGeom>
          <a:noFill/>
          <a:ln>
            <a:noFill/>
          </a:ln>
        </p:spPr>
      </p:pic>
      <p:sp>
        <p:nvSpPr>
          <p:cNvPr id="569" name="Google Shape;569;p25"/>
          <p:cNvSpPr txBox="1"/>
          <p:nvPr/>
        </p:nvSpPr>
        <p:spPr>
          <a:xfrm>
            <a:off x="5922550" y="628175"/>
            <a:ext cx="3000000" cy="1046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BERT's clever language modeling task masks 15% of words in the input and asks the model to predict the missing word.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082142acd5_0_322"/>
          <p:cNvSpPr txBox="1"/>
          <p:nvPr>
            <p:ph idx="1" type="body"/>
          </p:nvPr>
        </p:nvSpPr>
        <p:spPr>
          <a:xfrm>
            <a:off x="205450" y="882500"/>
            <a:ext cx="4027200" cy="31617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Skip-Gram Embeddings</a:t>
            </a:r>
            <a:endParaRPr b="1" sz="2000">
              <a:solidFill>
                <a:schemeClr val="lt1"/>
              </a:solidFill>
              <a:latin typeface="Helvetica Neue"/>
              <a:ea typeface="Helvetica Neue"/>
              <a:cs typeface="Helvetica Neue"/>
              <a:sym typeface="Helvetica Neue"/>
            </a:endParaRPr>
          </a:p>
          <a:p>
            <a:pPr indent="-349250" lvl="1"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Skip-gram learns two sets of embeddings: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1) target embeddings matrix </a:t>
            </a:r>
            <a:r>
              <a:rPr b="1" i="1" lang="en" sz="1900">
                <a:solidFill>
                  <a:schemeClr val="lt1"/>
                </a:solidFill>
                <a:latin typeface="Helvetica Neue"/>
                <a:ea typeface="Helvetica Neue"/>
                <a:cs typeface="Helvetica Neue"/>
                <a:sym typeface="Helvetica Neue"/>
              </a:rPr>
              <a:t>W</a:t>
            </a:r>
            <a:r>
              <a:rPr lang="en" sz="1900">
                <a:solidFill>
                  <a:schemeClr val="lt1"/>
                </a:solidFill>
                <a:latin typeface="Helvetica Neue"/>
                <a:ea typeface="Helvetica Neue"/>
                <a:cs typeface="Helvetica Neue"/>
                <a:sym typeface="Helvetica Neue"/>
              </a:rPr>
              <a:t>;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2) context embedding matrix </a:t>
            </a:r>
            <a:r>
              <a:rPr b="1" i="1" lang="en" sz="1900">
                <a:solidFill>
                  <a:schemeClr val="lt1"/>
                </a:solidFill>
                <a:latin typeface="Helvetica Neue"/>
                <a:ea typeface="Helvetica Neue"/>
                <a:cs typeface="Helvetica Neue"/>
                <a:sym typeface="Helvetica Neue"/>
              </a:rPr>
              <a:t>C</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349250" lvl="1"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Add them together, representing word i as the vector </a:t>
            </a:r>
            <a:r>
              <a:rPr i="1" lang="en" sz="1900">
                <a:solidFill>
                  <a:schemeClr val="lt1"/>
                </a:solidFill>
                <a:latin typeface="Helvetica Neue"/>
                <a:ea typeface="Helvetica Neue"/>
                <a:cs typeface="Helvetica Neue"/>
                <a:sym typeface="Helvetica Neue"/>
              </a:rPr>
              <a:t>w</a:t>
            </a:r>
            <a:r>
              <a:rPr baseline="-25000" i="1" lang="en" sz="1900">
                <a:solidFill>
                  <a:schemeClr val="lt1"/>
                </a:solidFill>
                <a:latin typeface="Helvetica Neue"/>
                <a:ea typeface="Helvetica Neue"/>
                <a:cs typeface="Helvetica Neue"/>
                <a:sym typeface="Helvetica Neue"/>
              </a:rPr>
              <a:t>i</a:t>
            </a:r>
            <a:r>
              <a:rPr lang="en" sz="1900">
                <a:solidFill>
                  <a:schemeClr val="lt1"/>
                </a:solidFill>
                <a:latin typeface="Helvetica Neue"/>
                <a:ea typeface="Helvetica Neue"/>
                <a:cs typeface="Helvetica Neue"/>
                <a:sym typeface="Helvetica Neue"/>
              </a:rPr>
              <a:t> + </a:t>
            </a:r>
            <a:r>
              <a:rPr i="1" lang="en" sz="1900">
                <a:solidFill>
                  <a:schemeClr val="lt1"/>
                </a:solidFill>
                <a:latin typeface="Helvetica Neue"/>
                <a:ea typeface="Helvetica Neue"/>
                <a:cs typeface="Helvetica Neue"/>
                <a:sym typeface="Helvetica Neue"/>
              </a:rPr>
              <a:t>c</a:t>
            </a:r>
            <a:r>
              <a:rPr baseline="-25000" i="1" lang="en" sz="1900">
                <a:solidFill>
                  <a:schemeClr val="lt1"/>
                </a:solidFill>
                <a:latin typeface="Helvetica Neue"/>
                <a:ea typeface="Helvetica Neue"/>
                <a:cs typeface="Helvetica Neue"/>
                <a:sym typeface="Helvetica Neue"/>
              </a:rPr>
              <a:t>i</a:t>
            </a:r>
            <a:endParaRPr b="1" baseline="-25000" i="1" sz="1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t/>
            </a:r>
            <a:endParaRPr sz="2000">
              <a:solidFill>
                <a:schemeClr val="lt1"/>
              </a:solidFill>
              <a:latin typeface="Helvetica Neue"/>
              <a:ea typeface="Helvetica Neue"/>
              <a:cs typeface="Helvetica Neue"/>
              <a:sym typeface="Helvetica Neue"/>
            </a:endParaRPr>
          </a:p>
        </p:txBody>
      </p:sp>
      <p:sp>
        <p:nvSpPr>
          <p:cNvPr id="125" name="Google Shape;125;g2082142acd5_0_32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Recap on Word2Vec</a:t>
            </a:r>
            <a:endParaRPr b="1" sz="3100">
              <a:latin typeface="Helvetica Neue"/>
              <a:ea typeface="Helvetica Neue"/>
              <a:cs typeface="Helvetica Neue"/>
              <a:sym typeface="Helvetica Neue"/>
            </a:endParaRPr>
          </a:p>
        </p:txBody>
      </p:sp>
      <p:pic>
        <p:nvPicPr>
          <p:cNvPr id="126" name="Google Shape;126;g2082142acd5_0_322"/>
          <p:cNvPicPr preferRelativeResize="0"/>
          <p:nvPr/>
        </p:nvPicPr>
        <p:blipFill rotWithShape="1">
          <a:blip r:embed="rId3">
            <a:alphaModFix/>
          </a:blip>
          <a:srcRect b="0" l="0" r="0" t="0"/>
          <a:stretch/>
        </p:blipFill>
        <p:spPr>
          <a:xfrm>
            <a:off x="4122647" y="1038450"/>
            <a:ext cx="4894125" cy="29321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Next Sentence Prediction</a:t>
            </a:r>
            <a:endParaRPr b="1" sz="3100">
              <a:latin typeface="Helvetica Neue"/>
              <a:ea typeface="Helvetica Neue"/>
              <a:cs typeface="Helvetica Neue"/>
              <a:sym typeface="Helvetica Neue"/>
            </a:endParaRPr>
          </a:p>
        </p:txBody>
      </p:sp>
      <p:pic>
        <p:nvPicPr>
          <p:cNvPr id="575" name="Google Shape;575;p26"/>
          <p:cNvPicPr preferRelativeResize="0"/>
          <p:nvPr/>
        </p:nvPicPr>
        <p:blipFill rotWithShape="1">
          <a:blip r:embed="rId3">
            <a:alphaModFix/>
          </a:blip>
          <a:srcRect b="0" l="0" r="0" t="0"/>
          <a:stretch/>
        </p:blipFill>
        <p:spPr>
          <a:xfrm>
            <a:off x="205450" y="766825"/>
            <a:ext cx="5783960" cy="3978775"/>
          </a:xfrm>
          <a:prstGeom prst="rect">
            <a:avLst/>
          </a:prstGeom>
          <a:noFill/>
          <a:ln>
            <a:noFill/>
          </a:ln>
        </p:spPr>
      </p:pic>
      <p:sp>
        <p:nvSpPr>
          <p:cNvPr id="576" name="Google Shape;576;p26"/>
          <p:cNvSpPr txBox="1"/>
          <p:nvPr/>
        </p:nvSpPr>
        <p:spPr>
          <a:xfrm>
            <a:off x="5922550" y="628175"/>
            <a:ext cx="3000000" cy="190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second task BERT is pre-trained on is a two-sentence classification task. The tokenization is oversimplified in this graphic as BERT actually uses WordPieces as tokens rather than words --- so some words are broken down into smaller chunks.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dce5a12744_0_9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BERT Input Representation</a:t>
            </a:r>
            <a:endParaRPr b="1" sz="3100">
              <a:latin typeface="Helvetica Neue"/>
              <a:ea typeface="Helvetica Neue"/>
              <a:cs typeface="Helvetica Neue"/>
              <a:sym typeface="Helvetica Neue"/>
            </a:endParaRPr>
          </a:p>
        </p:txBody>
      </p:sp>
      <p:sp>
        <p:nvSpPr>
          <p:cNvPr id="582" name="Google Shape;582;g1dce5a12744_0_94"/>
          <p:cNvSpPr txBox="1"/>
          <p:nvPr>
            <p:ph idx="1" type="body"/>
          </p:nvPr>
        </p:nvSpPr>
        <p:spPr>
          <a:xfrm>
            <a:off x="205450" y="3235450"/>
            <a:ext cx="8717100" cy="11307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Use 30,000 WordPiece vocabulary on input.</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Each token is sum of three embeddings: Position, Segment, and Token.</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Single sequence is much more efficient.</a:t>
            </a:r>
            <a:endParaRPr i="1" sz="1900">
              <a:solidFill>
                <a:schemeClr val="lt1"/>
              </a:solidFill>
              <a:latin typeface="Helvetica Neue"/>
              <a:ea typeface="Helvetica Neue"/>
              <a:cs typeface="Helvetica Neue"/>
              <a:sym typeface="Helvetica Neue"/>
            </a:endParaRPr>
          </a:p>
        </p:txBody>
      </p:sp>
      <p:pic>
        <p:nvPicPr>
          <p:cNvPr id="583" name="Google Shape;583;g1dce5a12744_0_94"/>
          <p:cNvPicPr preferRelativeResize="0"/>
          <p:nvPr/>
        </p:nvPicPr>
        <p:blipFill>
          <a:blip r:embed="rId3">
            <a:alphaModFix/>
          </a:blip>
          <a:stretch>
            <a:fillRect/>
          </a:stretch>
        </p:blipFill>
        <p:spPr>
          <a:xfrm>
            <a:off x="741350" y="853901"/>
            <a:ext cx="7534149" cy="22793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BERT Performance Comparison</a:t>
            </a:r>
            <a:endParaRPr b="1" sz="3100">
              <a:latin typeface="Helvetica Neue"/>
              <a:ea typeface="Helvetica Neue"/>
              <a:cs typeface="Helvetica Neue"/>
              <a:sym typeface="Helvetica Neue"/>
            </a:endParaRPr>
          </a:p>
        </p:txBody>
      </p:sp>
      <p:pic>
        <p:nvPicPr>
          <p:cNvPr id="589" name="Google Shape;589;p27"/>
          <p:cNvPicPr preferRelativeResize="0"/>
          <p:nvPr/>
        </p:nvPicPr>
        <p:blipFill rotWithShape="1">
          <a:blip r:embed="rId3">
            <a:alphaModFix/>
          </a:blip>
          <a:srcRect b="0" l="0" r="0" t="0"/>
          <a:stretch/>
        </p:blipFill>
        <p:spPr>
          <a:xfrm>
            <a:off x="627200" y="757225"/>
            <a:ext cx="7658100" cy="36290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8"/>
          <p:cNvSpPr txBox="1"/>
          <p:nvPr>
            <p:ph idx="1" type="body"/>
          </p:nvPr>
        </p:nvSpPr>
        <p:spPr>
          <a:xfrm>
            <a:off x="205450" y="824700"/>
            <a:ext cx="4366500" cy="3790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b="1" lang="en" sz="2100">
                <a:solidFill>
                  <a:schemeClr val="lt1"/>
                </a:solidFill>
                <a:latin typeface="Helvetica Neue"/>
                <a:ea typeface="Helvetica Neue"/>
                <a:cs typeface="Helvetica Neue"/>
                <a:sym typeface="Helvetica Neue"/>
              </a:rPr>
              <a:t>Context vector </a:t>
            </a:r>
            <a:r>
              <a:rPr b="1" i="1" lang="en" sz="2100">
                <a:solidFill>
                  <a:schemeClr val="lt1"/>
                </a:solidFill>
                <a:latin typeface="Helvetica Neue"/>
                <a:ea typeface="Helvetica Neue"/>
                <a:cs typeface="Helvetica Neue"/>
                <a:sym typeface="Helvetica Neue"/>
              </a:rPr>
              <a:t>C</a:t>
            </a:r>
            <a:r>
              <a:rPr lang="en" sz="2100">
                <a:solidFill>
                  <a:schemeClr val="lt1"/>
                </a:solidFill>
                <a:latin typeface="Helvetica Neue"/>
                <a:ea typeface="Helvetica Neue"/>
                <a:cs typeface="Helvetica Neue"/>
                <a:sym typeface="Helvetica Neue"/>
              </a:rPr>
              <a:t>: Take the final hidden state corresponding to the first token in the input [CLS].</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Transform to a probability distribution of the class labels: </a:t>
            </a:r>
            <a:r>
              <a:rPr i="1" lang="en" sz="2100">
                <a:solidFill>
                  <a:schemeClr val="lt1"/>
                </a:solidFill>
                <a:latin typeface="Helvetica Neue"/>
                <a:ea typeface="Helvetica Neue"/>
                <a:cs typeface="Helvetica Neue"/>
                <a:sym typeface="Helvetica Neue"/>
              </a:rPr>
              <a:t>P</a:t>
            </a:r>
            <a:r>
              <a:rPr lang="en" sz="2100">
                <a:solidFill>
                  <a:schemeClr val="lt1"/>
                </a:solidFill>
                <a:latin typeface="Helvetica Neue"/>
                <a:ea typeface="Helvetica Neue"/>
                <a:cs typeface="Helvetica Neue"/>
                <a:sym typeface="Helvetica Neue"/>
              </a:rPr>
              <a:t> = softmax(</a:t>
            </a:r>
            <a:r>
              <a:rPr i="1" lang="en" sz="2100">
                <a:solidFill>
                  <a:schemeClr val="lt1"/>
                </a:solidFill>
                <a:latin typeface="Helvetica Neue"/>
                <a:ea typeface="Helvetica Neue"/>
                <a:cs typeface="Helvetica Neue"/>
                <a:sym typeface="Helvetica Neue"/>
              </a:rPr>
              <a:t>CW</a:t>
            </a:r>
            <a:r>
              <a:rPr baseline="30000" lang="en" sz="2100">
                <a:solidFill>
                  <a:schemeClr val="lt1"/>
                </a:solidFill>
                <a:latin typeface="Helvetica Neue"/>
                <a:ea typeface="Helvetica Neue"/>
                <a:cs typeface="Helvetica Neue"/>
                <a:sym typeface="Helvetica Neue"/>
              </a:rPr>
              <a:t>T</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Batch size</a:t>
            </a:r>
            <a:r>
              <a:rPr lang="en" sz="1700">
                <a:solidFill>
                  <a:schemeClr val="lt1"/>
                </a:solidFill>
                <a:latin typeface="Helvetica Neue"/>
                <a:ea typeface="Helvetica Neue"/>
                <a:cs typeface="Helvetica Neue"/>
                <a:sym typeface="Helvetica Neue"/>
              </a:rPr>
              <a:t>: 16, 32</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Learning rate</a:t>
            </a:r>
            <a:r>
              <a:rPr lang="en" sz="1700">
                <a:solidFill>
                  <a:schemeClr val="lt1"/>
                </a:solidFill>
                <a:latin typeface="Helvetica Neue"/>
                <a:ea typeface="Helvetica Neue"/>
                <a:cs typeface="Helvetica Neue"/>
                <a:sym typeface="Helvetica Neue"/>
              </a:rPr>
              <a:t>: 5e-5, 3e-5, 2e-5</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Number of epochs</a:t>
            </a:r>
            <a:r>
              <a:rPr lang="en" sz="1700">
                <a:solidFill>
                  <a:schemeClr val="lt1"/>
                </a:solidFill>
                <a:latin typeface="Helvetica Neue"/>
                <a:ea typeface="Helvetica Neue"/>
                <a:cs typeface="Helvetica Neue"/>
                <a:sym typeface="Helvetica Neue"/>
              </a:rPr>
              <a:t>: 3, 4</a:t>
            </a:r>
            <a:endParaRPr sz="1700">
              <a:solidFill>
                <a:schemeClr val="lt1"/>
              </a:solidFill>
              <a:latin typeface="Helvetica Neue"/>
              <a:ea typeface="Helvetica Neue"/>
              <a:cs typeface="Helvetica Neue"/>
              <a:sym typeface="Helvetica Neue"/>
            </a:endParaRPr>
          </a:p>
        </p:txBody>
      </p:sp>
      <p:sp>
        <p:nvSpPr>
          <p:cNvPr id="595" name="Google Shape;595;p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Fine-Tuning BERT</a:t>
            </a:r>
            <a:endParaRPr b="1" sz="3100">
              <a:latin typeface="Helvetica Neue"/>
              <a:ea typeface="Helvetica Neue"/>
              <a:cs typeface="Helvetica Neue"/>
              <a:sym typeface="Helvetica Neue"/>
            </a:endParaRPr>
          </a:p>
        </p:txBody>
      </p:sp>
      <p:pic>
        <p:nvPicPr>
          <p:cNvPr id="596" name="Google Shape;596;p28"/>
          <p:cNvPicPr preferRelativeResize="0"/>
          <p:nvPr/>
        </p:nvPicPr>
        <p:blipFill rotWithShape="1">
          <a:blip r:embed="rId3">
            <a:alphaModFix/>
          </a:blip>
          <a:srcRect b="49060" l="0" r="0" t="0"/>
          <a:stretch/>
        </p:blipFill>
        <p:spPr>
          <a:xfrm>
            <a:off x="4782425" y="466494"/>
            <a:ext cx="4284650" cy="21448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1dce5a12744_0_146"/>
          <p:cNvSpPr txBox="1"/>
          <p:nvPr>
            <p:ph idx="1" type="body"/>
          </p:nvPr>
        </p:nvSpPr>
        <p:spPr>
          <a:xfrm>
            <a:off x="205450" y="824700"/>
            <a:ext cx="4366500" cy="37908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Char char="❏"/>
            </a:pPr>
            <a:r>
              <a:rPr b="1" lang="en" sz="2100">
                <a:solidFill>
                  <a:schemeClr val="lt1"/>
                </a:solidFill>
                <a:latin typeface="Helvetica Neue"/>
                <a:ea typeface="Helvetica Neue"/>
                <a:cs typeface="Helvetica Neue"/>
                <a:sym typeface="Helvetica Neue"/>
              </a:rPr>
              <a:t>Context vector </a:t>
            </a:r>
            <a:r>
              <a:rPr b="1" i="1" lang="en" sz="2100">
                <a:solidFill>
                  <a:schemeClr val="lt1"/>
                </a:solidFill>
                <a:latin typeface="Helvetica Neue"/>
                <a:ea typeface="Helvetica Neue"/>
                <a:cs typeface="Helvetica Neue"/>
                <a:sym typeface="Helvetica Neue"/>
              </a:rPr>
              <a:t>C</a:t>
            </a:r>
            <a:r>
              <a:rPr lang="en" sz="2100">
                <a:solidFill>
                  <a:schemeClr val="lt1"/>
                </a:solidFill>
                <a:latin typeface="Helvetica Neue"/>
                <a:ea typeface="Helvetica Neue"/>
                <a:cs typeface="Helvetica Neue"/>
                <a:sym typeface="Helvetica Neue"/>
              </a:rPr>
              <a:t>: Take the final hidden state corresponding to the first token in the input [CLS].</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Transform to a probability distribution of the class labels: </a:t>
            </a:r>
            <a:r>
              <a:rPr i="1" lang="en" sz="2100">
                <a:solidFill>
                  <a:schemeClr val="lt1"/>
                </a:solidFill>
                <a:latin typeface="Helvetica Neue"/>
                <a:ea typeface="Helvetica Neue"/>
                <a:cs typeface="Helvetica Neue"/>
                <a:sym typeface="Helvetica Neue"/>
              </a:rPr>
              <a:t>P</a:t>
            </a:r>
            <a:r>
              <a:rPr lang="en" sz="2100">
                <a:solidFill>
                  <a:schemeClr val="lt1"/>
                </a:solidFill>
                <a:latin typeface="Helvetica Neue"/>
                <a:ea typeface="Helvetica Neue"/>
                <a:cs typeface="Helvetica Neue"/>
                <a:sym typeface="Helvetica Neue"/>
              </a:rPr>
              <a:t> = softmax(</a:t>
            </a:r>
            <a:r>
              <a:rPr i="1" lang="en" sz="2100">
                <a:solidFill>
                  <a:schemeClr val="lt1"/>
                </a:solidFill>
                <a:latin typeface="Helvetica Neue"/>
                <a:ea typeface="Helvetica Neue"/>
                <a:cs typeface="Helvetica Neue"/>
                <a:sym typeface="Helvetica Neue"/>
              </a:rPr>
              <a:t>CW</a:t>
            </a:r>
            <a:r>
              <a:rPr baseline="30000" lang="en" sz="2100">
                <a:solidFill>
                  <a:schemeClr val="lt1"/>
                </a:solidFill>
                <a:latin typeface="Helvetica Neue"/>
                <a:ea typeface="Helvetica Neue"/>
                <a:cs typeface="Helvetica Neue"/>
                <a:sym typeface="Helvetica Neue"/>
              </a:rPr>
              <a:t>T</a:t>
            </a:r>
            <a:r>
              <a:rPr lang="en" sz="2100">
                <a:solidFill>
                  <a:schemeClr val="lt1"/>
                </a:solidFill>
                <a:latin typeface="Helvetica Neue"/>
                <a:ea typeface="Helvetica Neue"/>
                <a:cs typeface="Helvetica Neue"/>
                <a:sym typeface="Helvetica Neue"/>
              </a:rPr>
              <a:t>).</a:t>
            </a:r>
            <a:endParaRPr sz="21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Batch size</a:t>
            </a:r>
            <a:r>
              <a:rPr lang="en" sz="1700">
                <a:solidFill>
                  <a:schemeClr val="lt1"/>
                </a:solidFill>
                <a:latin typeface="Helvetica Neue"/>
                <a:ea typeface="Helvetica Neue"/>
                <a:cs typeface="Helvetica Neue"/>
                <a:sym typeface="Helvetica Neue"/>
              </a:rPr>
              <a:t>: 16, 32</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Learning rate</a:t>
            </a:r>
            <a:r>
              <a:rPr lang="en" sz="1700">
                <a:solidFill>
                  <a:schemeClr val="lt1"/>
                </a:solidFill>
                <a:latin typeface="Helvetica Neue"/>
                <a:ea typeface="Helvetica Neue"/>
                <a:cs typeface="Helvetica Neue"/>
                <a:sym typeface="Helvetica Neue"/>
              </a:rPr>
              <a:t>: 5e-5, 3e-5, 2e-5</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b="1" lang="en" sz="1700">
                <a:solidFill>
                  <a:schemeClr val="lt1"/>
                </a:solidFill>
                <a:latin typeface="Helvetica Neue"/>
                <a:ea typeface="Helvetica Neue"/>
                <a:cs typeface="Helvetica Neue"/>
                <a:sym typeface="Helvetica Neue"/>
              </a:rPr>
              <a:t>Number of epochs</a:t>
            </a:r>
            <a:r>
              <a:rPr lang="en" sz="1700">
                <a:solidFill>
                  <a:schemeClr val="lt1"/>
                </a:solidFill>
                <a:latin typeface="Helvetica Neue"/>
                <a:ea typeface="Helvetica Neue"/>
                <a:cs typeface="Helvetica Neue"/>
                <a:sym typeface="Helvetica Neue"/>
              </a:rPr>
              <a:t>: 3, 4</a:t>
            </a:r>
            <a:endParaRPr sz="1700">
              <a:solidFill>
                <a:schemeClr val="lt1"/>
              </a:solidFill>
              <a:latin typeface="Helvetica Neue"/>
              <a:ea typeface="Helvetica Neue"/>
              <a:cs typeface="Helvetica Neue"/>
              <a:sym typeface="Helvetica Neue"/>
            </a:endParaRPr>
          </a:p>
        </p:txBody>
      </p:sp>
      <p:sp>
        <p:nvSpPr>
          <p:cNvPr id="602" name="Google Shape;602;g1dce5a12744_0_14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Fine-Tuning BERT</a:t>
            </a:r>
            <a:endParaRPr b="1" sz="3100">
              <a:latin typeface="Helvetica Neue"/>
              <a:ea typeface="Helvetica Neue"/>
              <a:cs typeface="Helvetica Neue"/>
              <a:sym typeface="Helvetica Neue"/>
            </a:endParaRPr>
          </a:p>
        </p:txBody>
      </p:sp>
      <p:pic>
        <p:nvPicPr>
          <p:cNvPr id="603" name="Google Shape;603;g1dce5a12744_0_146"/>
          <p:cNvPicPr preferRelativeResize="0"/>
          <p:nvPr/>
        </p:nvPicPr>
        <p:blipFill rotWithShape="1">
          <a:blip r:embed="rId3">
            <a:alphaModFix/>
          </a:blip>
          <a:srcRect b="0" l="0" r="0" t="0"/>
          <a:stretch/>
        </p:blipFill>
        <p:spPr>
          <a:xfrm>
            <a:off x="4782425" y="466488"/>
            <a:ext cx="4284653" cy="421052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29"/>
          <p:cNvSpPr txBox="1"/>
          <p:nvPr>
            <p:ph idx="1" type="body"/>
          </p:nvPr>
        </p:nvSpPr>
        <p:spPr>
          <a:xfrm>
            <a:off x="205450" y="824700"/>
            <a:ext cx="9025500" cy="3790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BERT uses a cross-encoder: Two sentences are passed to the transformer network and the target value is predicted.</a:t>
            </a:r>
            <a:endParaRPr sz="2300">
              <a:solidFill>
                <a:schemeClr val="lt1"/>
              </a:solidFill>
              <a:latin typeface="Helvetica Neue"/>
              <a:ea typeface="Helvetica Neue"/>
              <a:cs typeface="Helvetica Neue"/>
              <a:sym typeface="Helvetica Neue"/>
            </a:endParaRPr>
          </a:p>
          <a:p>
            <a:pPr indent="-361950" lvl="1" marL="914400" rtl="0" algn="l">
              <a:lnSpc>
                <a:spcPct val="115000"/>
              </a:lnSpc>
              <a:spcBef>
                <a:spcPts val="100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However, this setup is unsuitable for various pair regression tasks due to </a:t>
            </a:r>
            <a:r>
              <a:rPr b="1" lang="en" sz="2100">
                <a:solidFill>
                  <a:schemeClr val="lt1"/>
                </a:solidFill>
                <a:latin typeface="Helvetica Neue"/>
                <a:ea typeface="Helvetica Neue"/>
                <a:cs typeface="Helvetica Neue"/>
                <a:sym typeface="Helvetica Neue"/>
              </a:rPr>
              <a:t>too many possible combinations </a:t>
            </a:r>
            <a:r>
              <a:rPr lang="en" sz="2100">
                <a:solidFill>
                  <a:schemeClr val="lt1"/>
                </a:solidFill>
                <a:latin typeface="Helvetica Neue"/>
                <a:ea typeface="Helvetica Neue"/>
                <a:cs typeface="Helvetica Neue"/>
                <a:sym typeface="Helvetica Neue"/>
              </a:rPr>
              <a:t>(Reimers et al. 2019).</a:t>
            </a:r>
            <a:endParaRPr sz="2300">
              <a:solidFill>
                <a:schemeClr val="lt1"/>
              </a:solidFill>
              <a:latin typeface="Helvetica Neue"/>
              <a:ea typeface="Helvetica Neue"/>
              <a:cs typeface="Helvetica Neue"/>
              <a:sym typeface="Helvetica Neue"/>
            </a:endParaRPr>
          </a:p>
        </p:txBody>
      </p:sp>
      <p:sp>
        <p:nvSpPr>
          <p:cNvPr id="609" name="Google Shape;609;p2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for Semantic Similarity</a:t>
            </a:r>
            <a:endParaRPr b="1" sz="3100">
              <a:latin typeface="Helvetica Neue"/>
              <a:ea typeface="Helvetica Neue"/>
              <a:cs typeface="Helvetica Neue"/>
              <a:sym typeface="Helvetica Neue"/>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g1dce5a12744_0_8"/>
          <p:cNvPicPr preferRelativeResize="0"/>
          <p:nvPr/>
        </p:nvPicPr>
        <p:blipFill rotWithShape="1">
          <a:blip r:embed="rId3">
            <a:alphaModFix/>
          </a:blip>
          <a:srcRect b="0" l="0" r="0" t="0"/>
          <a:stretch/>
        </p:blipFill>
        <p:spPr>
          <a:xfrm>
            <a:off x="6585125" y="545613"/>
            <a:ext cx="2145490" cy="4210525"/>
          </a:xfrm>
          <a:prstGeom prst="rect">
            <a:avLst/>
          </a:prstGeom>
          <a:noFill/>
          <a:ln>
            <a:noFill/>
          </a:ln>
        </p:spPr>
      </p:pic>
      <p:sp>
        <p:nvSpPr>
          <p:cNvPr id="615" name="Google Shape;615;g1dce5a12744_0_8"/>
          <p:cNvSpPr txBox="1"/>
          <p:nvPr>
            <p:ph idx="1" type="body"/>
          </p:nvPr>
        </p:nvSpPr>
        <p:spPr>
          <a:xfrm>
            <a:off x="205450" y="824700"/>
            <a:ext cx="5843700" cy="37908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BERT uses a cross-encoder: Two sentences are passed to the transformer network and the target value is predicted.</a:t>
            </a:r>
            <a:endParaRPr sz="1800">
              <a:solidFill>
                <a:schemeClr val="lt1"/>
              </a:solidFill>
              <a:latin typeface="Helvetica Neue"/>
              <a:ea typeface="Helvetica Neue"/>
              <a:cs typeface="Helvetica Neue"/>
              <a:sym typeface="Helvetica Neue"/>
            </a:endParaRPr>
          </a:p>
          <a:p>
            <a:pPr indent="-330200" lvl="1" marL="914400" rtl="0" algn="l">
              <a:lnSpc>
                <a:spcPct val="115000"/>
              </a:lnSpc>
              <a:spcBef>
                <a:spcPts val="100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However, this setup is unsuitable for various pair regression tasks due to </a:t>
            </a:r>
            <a:r>
              <a:rPr b="1" lang="en" sz="1600">
                <a:solidFill>
                  <a:schemeClr val="lt1"/>
                </a:solidFill>
                <a:latin typeface="Helvetica Neue"/>
                <a:ea typeface="Helvetica Neue"/>
                <a:cs typeface="Helvetica Neue"/>
                <a:sym typeface="Helvetica Neue"/>
              </a:rPr>
              <a:t>too many possible combinations </a:t>
            </a:r>
            <a:r>
              <a:rPr lang="en" sz="1600">
                <a:solidFill>
                  <a:schemeClr val="lt1"/>
                </a:solidFill>
                <a:latin typeface="Helvetica Neue"/>
                <a:ea typeface="Helvetica Neue"/>
                <a:cs typeface="Helvetica Neue"/>
                <a:sym typeface="Helvetica Neue"/>
              </a:rPr>
              <a:t>(Reimers et al. 2019).</a:t>
            </a:r>
            <a:endParaRPr sz="16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16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Sentence-BERT (SBERT), a modification of the BERT network using siamese and triplet networks that is able to derive semantically meaningful sentence embeddings, which can be used for large-scale semantic similarity comparison.</a:t>
            </a:r>
            <a:endParaRPr sz="1800">
              <a:solidFill>
                <a:schemeClr val="lt1"/>
              </a:solidFill>
              <a:latin typeface="Helvetica Neue"/>
              <a:ea typeface="Helvetica Neue"/>
              <a:cs typeface="Helvetica Neue"/>
              <a:sym typeface="Helvetica Neue"/>
            </a:endParaRPr>
          </a:p>
        </p:txBody>
      </p:sp>
      <p:sp>
        <p:nvSpPr>
          <p:cNvPr id="616" name="Google Shape;616;g1dce5a12744_0_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SzPts val="900"/>
              <a:buNone/>
            </a:pPr>
            <a:r>
              <a:rPr b="1" lang="en" sz="3100">
                <a:solidFill>
                  <a:schemeClr val="lt1"/>
                </a:solidFill>
                <a:latin typeface="Helvetica Neue"/>
                <a:ea typeface="Helvetica Neue"/>
                <a:cs typeface="Helvetica Neue"/>
                <a:sym typeface="Helvetica Neue"/>
              </a:rPr>
              <a:t>Embeddings for Semantic Similarity</a:t>
            </a:r>
            <a:endParaRPr b="1" sz="3100">
              <a:latin typeface="Helvetica Neue"/>
              <a:ea typeface="Helvetica Neue"/>
              <a:cs typeface="Helvetica Neue"/>
              <a:sym typeface="Helvetica Neue"/>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31"/>
          <p:cNvPicPr preferRelativeResize="0"/>
          <p:nvPr/>
        </p:nvPicPr>
        <p:blipFill rotWithShape="1">
          <a:blip r:embed="rId3">
            <a:alphaModFix/>
          </a:blip>
          <a:srcRect b="0" l="0" r="0" t="0"/>
          <a:stretch/>
        </p:blipFill>
        <p:spPr>
          <a:xfrm>
            <a:off x="205450" y="591238"/>
            <a:ext cx="8490950" cy="2402475"/>
          </a:xfrm>
          <a:prstGeom prst="rect">
            <a:avLst/>
          </a:prstGeom>
          <a:noFill/>
          <a:ln>
            <a:noFill/>
          </a:ln>
        </p:spPr>
      </p:pic>
      <p:sp>
        <p:nvSpPr>
          <p:cNvPr id="622" name="Google Shape;622;p31"/>
          <p:cNvSpPr txBox="1"/>
          <p:nvPr>
            <p:ph idx="1" type="body"/>
          </p:nvPr>
        </p:nvSpPr>
        <p:spPr>
          <a:xfrm>
            <a:off x="205450" y="2901375"/>
            <a:ext cx="8605800" cy="18666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Using the output of BERT leads to rather poor performances.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We only observe minor difference between SBERT and SRoBERTa for generating sentence embedding.</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Try it: </a:t>
            </a:r>
            <a:r>
              <a:rPr lang="en" sz="2000" u="sng">
                <a:solidFill>
                  <a:schemeClr val="hlink"/>
                </a:solidFill>
                <a:latin typeface="Helvetica Neue"/>
                <a:ea typeface="Helvetica Neue"/>
                <a:cs typeface="Helvetica Neue"/>
                <a:sym typeface="Helvetica Neue"/>
                <a:hlinkClick r:id="rId4"/>
              </a:rPr>
              <a:t>https://www.sbert.net/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1000"/>
              </a:spcAft>
              <a:buClr>
                <a:schemeClr val="lt1"/>
              </a:buClr>
              <a:buSzPts val="2000"/>
              <a:buFont typeface="Helvetica Neue"/>
              <a:buChar char="❏"/>
            </a:pPr>
            <a:r>
              <a:t/>
            </a:r>
            <a:endParaRPr sz="2000">
              <a:solidFill>
                <a:schemeClr val="lt1"/>
              </a:solidFill>
              <a:latin typeface="Helvetica Neue"/>
              <a:ea typeface="Helvetica Neue"/>
              <a:cs typeface="Helvetica Neue"/>
              <a:sym typeface="Helvetica Neue"/>
            </a:endParaRPr>
          </a:p>
        </p:txBody>
      </p:sp>
      <p:sp>
        <p:nvSpPr>
          <p:cNvPr id="623" name="Google Shape;623;p3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Semantic Textual Similarity</a:t>
            </a:r>
            <a:endParaRPr b="1" sz="3100">
              <a:latin typeface="Helvetica Neue"/>
              <a:ea typeface="Helvetica Neue"/>
              <a:cs typeface="Helvetica Neue"/>
              <a:sym typeface="Helvetica Neue"/>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3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t>Summary</a:t>
            </a:r>
            <a:endParaRPr b="1" sz="3100"/>
          </a:p>
        </p:txBody>
      </p:sp>
      <p:sp>
        <p:nvSpPr>
          <p:cNvPr id="629" name="Google Shape;629;p32"/>
          <p:cNvSpPr txBox="1"/>
          <p:nvPr>
            <p:ph idx="1" type="body"/>
          </p:nvPr>
        </p:nvSpPr>
        <p:spPr>
          <a:xfrm>
            <a:off x="205450" y="969250"/>
            <a:ext cx="8793900" cy="3592800"/>
          </a:xfrm>
          <a:prstGeom prst="rect">
            <a:avLst/>
          </a:prstGeom>
          <a:noFill/>
          <a:ln>
            <a:noFill/>
          </a:ln>
        </p:spPr>
        <p:txBody>
          <a:bodyPr anchorCtr="0" anchor="t" bIns="58925" lIns="58925" spcFirstLastPara="1" rIns="58925" wrap="square" tIns="58925">
            <a:noAutofit/>
          </a:bodyPr>
          <a:lstStyle/>
          <a:p>
            <a:pPr indent="-311150" lvl="0" marL="457200" rtl="0" algn="l">
              <a:lnSpc>
                <a:spcPct val="115000"/>
              </a:lnSpc>
              <a:spcBef>
                <a:spcPts val="1000"/>
              </a:spcBef>
              <a:spcAft>
                <a:spcPts val="0"/>
              </a:spcAft>
              <a:buClr>
                <a:schemeClr val="lt1"/>
              </a:buClr>
              <a:buSzPts val="2200"/>
              <a:buChar char="■"/>
            </a:pPr>
            <a:r>
              <a:rPr lang="en" sz="2200">
                <a:solidFill>
                  <a:schemeClr val="lt1"/>
                </a:solidFill>
              </a:rPr>
              <a:t>Introduction to Distributed Contextual Embeddings</a:t>
            </a:r>
            <a:endParaRPr sz="2200">
              <a:solidFill>
                <a:schemeClr val="lt1"/>
              </a:solidFill>
            </a:endParaRPr>
          </a:p>
          <a:p>
            <a:pPr indent="-311150" lvl="0" marL="457200" rtl="0" algn="l">
              <a:lnSpc>
                <a:spcPct val="115000"/>
              </a:lnSpc>
              <a:spcBef>
                <a:spcPts val="1000"/>
              </a:spcBef>
              <a:spcAft>
                <a:spcPts val="0"/>
              </a:spcAft>
              <a:buClr>
                <a:schemeClr val="lt1"/>
              </a:buClr>
              <a:buSzPts val="2200"/>
              <a:buChar char="■"/>
            </a:pPr>
            <a:r>
              <a:rPr lang="en" sz="2200">
                <a:solidFill>
                  <a:schemeClr val="lt1"/>
                </a:solidFill>
              </a:rPr>
              <a:t>History of Neural Language Models</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Recurrent Neural Networks RNNs</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ELMo</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GPT</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BERT</a:t>
            </a:r>
            <a:endParaRPr sz="2200">
              <a:solidFill>
                <a:schemeClr val="lt1"/>
              </a:solidFill>
            </a:endParaRPr>
          </a:p>
          <a:p>
            <a:pPr indent="-311150" lvl="0" marL="457200" rtl="0" algn="l">
              <a:lnSpc>
                <a:spcPct val="115000"/>
              </a:lnSpc>
              <a:spcBef>
                <a:spcPts val="1000"/>
              </a:spcBef>
              <a:spcAft>
                <a:spcPts val="0"/>
              </a:spcAft>
              <a:buClr>
                <a:schemeClr val="lt1"/>
              </a:buClr>
              <a:buSzPts val="2200"/>
              <a:buChar char="■"/>
            </a:pPr>
            <a:r>
              <a:rPr lang="en" sz="2200">
                <a:solidFill>
                  <a:schemeClr val="lt1"/>
                </a:solidFill>
              </a:rPr>
              <a:t>Inner-workings of Transformers and fine-tuning approaches</a:t>
            </a:r>
            <a:endParaRPr sz="2200">
              <a:solidFill>
                <a:schemeClr val="lt1"/>
              </a:solidFill>
            </a:endParaRPr>
          </a:p>
          <a:p>
            <a:pPr indent="-368300" lvl="1" marL="914400" rtl="0" algn="l">
              <a:lnSpc>
                <a:spcPct val="115000"/>
              </a:lnSpc>
              <a:spcBef>
                <a:spcPts val="1000"/>
              </a:spcBef>
              <a:spcAft>
                <a:spcPts val="0"/>
              </a:spcAft>
              <a:buClr>
                <a:schemeClr val="lt1"/>
              </a:buClr>
              <a:buSzPts val="2200"/>
              <a:buChar char="○"/>
            </a:pPr>
            <a:r>
              <a:rPr lang="en" sz="2200">
                <a:solidFill>
                  <a:schemeClr val="lt1"/>
                </a:solidFill>
              </a:rPr>
              <a:t>Masked Language Modeling and Next Sentence Prediction.</a:t>
            </a:r>
            <a:endParaRPr sz="2200">
              <a:solidFill>
                <a:schemeClr val="lt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t>Resources</a:t>
            </a:r>
            <a:endParaRPr b="1" sz="3100"/>
          </a:p>
        </p:txBody>
      </p:sp>
      <p:sp>
        <p:nvSpPr>
          <p:cNvPr id="635" name="Google Shape;635;p33"/>
          <p:cNvSpPr txBox="1"/>
          <p:nvPr>
            <p:ph idx="1" type="body"/>
          </p:nvPr>
        </p:nvSpPr>
        <p:spPr>
          <a:xfrm>
            <a:off x="205450" y="969250"/>
            <a:ext cx="8793900" cy="3592800"/>
          </a:xfrm>
          <a:prstGeom prst="rect">
            <a:avLst/>
          </a:prstGeom>
          <a:noFill/>
          <a:ln>
            <a:noFill/>
          </a:ln>
        </p:spPr>
        <p:txBody>
          <a:bodyPr anchorCtr="0" anchor="t" bIns="58925" lIns="58925" spcFirstLastPara="1" rIns="58925" wrap="square" tIns="58925">
            <a:noAutofit/>
          </a:bodyPr>
          <a:lstStyle/>
          <a:p>
            <a:pPr indent="-285750" lvl="0" marL="457200" rtl="0" algn="l">
              <a:lnSpc>
                <a:spcPct val="115000"/>
              </a:lnSpc>
              <a:spcBef>
                <a:spcPts val="1000"/>
              </a:spcBef>
              <a:spcAft>
                <a:spcPts val="0"/>
              </a:spcAft>
              <a:buClr>
                <a:schemeClr val="lt1"/>
              </a:buClr>
              <a:buSzPts val="1800"/>
              <a:buChar char="■"/>
            </a:pPr>
            <a:r>
              <a:rPr lang="en" sz="1800">
                <a:solidFill>
                  <a:schemeClr val="lt1"/>
                </a:solidFill>
              </a:rPr>
              <a:t>Jurafsky, D. and H. Martin Justin, Chapter 7. "Neural Networks and Neural Language Models" Speech and Language Processing</a:t>
            </a:r>
            <a:endParaRPr sz="1800">
              <a:solidFill>
                <a:schemeClr val="lt1"/>
              </a:solidFill>
            </a:endParaRPr>
          </a:p>
          <a:p>
            <a:pPr indent="-285750" lvl="0" marL="457200" rtl="0" algn="l">
              <a:lnSpc>
                <a:spcPct val="115000"/>
              </a:lnSpc>
              <a:spcBef>
                <a:spcPts val="1000"/>
              </a:spcBef>
              <a:spcAft>
                <a:spcPts val="0"/>
              </a:spcAft>
              <a:buClr>
                <a:schemeClr val="lt1"/>
              </a:buClr>
              <a:buSzPts val="1800"/>
              <a:buChar char="■"/>
            </a:pPr>
            <a:r>
              <a:rPr lang="en" sz="1800">
                <a:solidFill>
                  <a:schemeClr val="lt1"/>
                </a:solidFill>
              </a:rPr>
              <a:t>Jurafsky, D. and H. Martin Justin, Chapter 11. "Transfer Learning with Contextual Embeddings and Pre-trained language models" Speech and Language Processing</a:t>
            </a:r>
            <a:endParaRPr sz="1800">
              <a:solidFill>
                <a:schemeClr val="lt1"/>
              </a:solidFill>
            </a:endParaRPr>
          </a:p>
          <a:p>
            <a:pPr indent="-285750" lvl="0" marL="457200" rtl="0" algn="l">
              <a:lnSpc>
                <a:spcPct val="115000"/>
              </a:lnSpc>
              <a:spcBef>
                <a:spcPts val="1000"/>
              </a:spcBef>
              <a:spcAft>
                <a:spcPts val="0"/>
              </a:spcAft>
              <a:buClr>
                <a:schemeClr val="lt1"/>
              </a:buClr>
              <a:buSzPts val="1800"/>
              <a:buChar char="■"/>
            </a:pPr>
            <a:r>
              <a:rPr lang="en" sz="1800">
                <a:solidFill>
                  <a:schemeClr val="lt1"/>
                </a:solidFill>
              </a:rPr>
              <a:t>Illustrated BERT, ELMo by Jay Alammar: </a:t>
            </a:r>
            <a:r>
              <a:rPr lang="en" sz="1800" u="sng">
                <a:solidFill>
                  <a:schemeClr val="hlink"/>
                </a:solidFill>
                <a:hlinkClick r:id="rId3"/>
              </a:rPr>
              <a:t>https://jalammar.github.io/illustrated-bert/</a:t>
            </a:r>
            <a:endParaRPr sz="1800">
              <a:solidFill>
                <a:schemeClr val="lt1"/>
              </a:solidFill>
            </a:endParaRPr>
          </a:p>
          <a:p>
            <a:pPr indent="-285750" lvl="0" marL="457200" rtl="0" algn="l">
              <a:lnSpc>
                <a:spcPct val="115000"/>
              </a:lnSpc>
              <a:spcBef>
                <a:spcPts val="1000"/>
              </a:spcBef>
              <a:spcAft>
                <a:spcPts val="0"/>
              </a:spcAft>
              <a:buClr>
                <a:schemeClr val="lt1"/>
              </a:buClr>
              <a:buSzPts val="1800"/>
              <a:buChar char="■"/>
            </a:pPr>
            <a:r>
              <a:rPr lang="en" sz="1800">
                <a:solidFill>
                  <a:schemeClr val="lt1"/>
                </a:solidFill>
              </a:rPr>
              <a:t>Hugging Face’s Transformers: </a:t>
            </a:r>
            <a:r>
              <a:rPr lang="en" sz="1800" u="sng">
                <a:solidFill>
                  <a:schemeClr val="hlink"/>
                </a:solidFill>
                <a:hlinkClick r:id="rId4"/>
              </a:rPr>
              <a:t>https://huggingface.co/docs/transformers/index</a:t>
            </a:r>
            <a:endParaRPr sz="1800">
              <a:solidFill>
                <a:schemeClr val="lt1"/>
              </a:solidFill>
            </a:endParaRPr>
          </a:p>
          <a:p>
            <a:pPr indent="-285750" lvl="0" marL="457200" rtl="0" algn="l">
              <a:lnSpc>
                <a:spcPct val="115000"/>
              </a:lnSpc>
              <a:spcBef>
                <a:spcPts val="1000"/>
              </a:spcBef>
              <a:spcAft>
                <a:spcPts val="0"/>
              </a:spcAft>
              <a:buClr>
                <a:schemeClr val="lt1"/>
              </a:buClr>
              <a:buSzPts val="1800"/>
              <a:buChar char="■"/>
            </a:pPr>
            <a:r>
              <a:rPr lang="en" sz="1800">
                <a:solidFill>
                  <a:schemeClr val="lt1"/>
                </a:solidFill>
              </a:rPr>
              <a:t>Transformer-based Models Hub: </a:t>
            </a:r>
            <a:r>
              <a:rPr lang="en" sz="1800" u="sng">
                <a:solidFill>
                  <a:schemeClr val="hlink"/>
                </a:solidFill>
                <a:hlinkClick r:id="rId5"/>
              </a:rPr>
              <a:t>https://huggingface.co/models</a:t>
            </a:r>
            <a:endParaRPr sz="1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2082142acd5_0_349"/>
          <p:cNvPicPr preferRelativeResize="0"/>
          <p:nvPr/>
        </p:nvPicPr>
        <p:blipFill rotWithShape="1">
          <a:blip r:embed="rId3">
            <a:alphaModFix/>
          </a:blip>
          <a:srcRect b="0" l="0" r="0" t="0"/>
          <a:stretch/>
        </p:blipFill>
        <p:spPr>
          <a:xfrm>
            <a:off x="6193898" y="957857"/>
            <a:ext cx="2906675" cy="1605925"/>
          </a:xfrm>
          <a:prstGeom prst="rect">
            <a:avLst/>
          </a:prstGeom>
          <a:noFill/>
          <a:ln>
            <a:noFill/>
          </a:ln>
        </p:spPr>
      </p:pic>
      <p:sp>
        <p:nvSpPr>
          <p:cNvPr id="132" name="Google Shape;132;g2082142acd5_0_349"/>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Parallelogram model of analogical reasoning (Rumelhart and Abrahamson 1973).</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i="1" lang="en" sz="2000">
                <a:solidFill>
                  <a:schemeClr val="lt1"/>
                </a:solidFill>
                <a:latin typeface="Helvetica Neue"/>
                <a:ea typeface="Helvetica Neue"/>
                <a:cs typeface="Helvetica Neue"/>
                <a:sym typeface="Helvetica Neue"/>
              </a:rPr>
              <a:t>Problem</a:t>
            </a:r>
            <a:r>
              <a:rPr lang="en" sz="2000">
                <a:solidFill>
                  <a:schemeClr val="lt1"/>
                </a:solidFill>
                <a:latin typeface="Helvetica Neue"/>
                <a:ea typeface="Helvetica Neue"/>
                <a:cs typeface="Helvetica Neue"/>
                <a:sym typeface="Helvetica Neue"/>
              </a:rPr>
              <a:t>: “</a:t>
            </a:r>
            <a:r>
              <a:rPr b="1" i="1" lang="en" sz="2000">
                <a:solidFill>
                  <a:schemeClr val="lt1"/>
                </a:solidFill>
                <a:latin typeface="Helvetica Neue"/>
                <a:ea typeface="Helvetica Neue"/>
                <a:cs typeface="Helvetica Neue"/>
                <a:sym typeface="Helvetica Neue"/>
              </a:rPr>
              <a:t>Apple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tree</a:t>
            </a:r>
            <a:r>
              <a:rPr i="1" lang="en" sz="2000">
                <a:solidFill>
                  <a:schemeClr val="lt1"/>
                </a:solidFill>
                <a:latin typeface="Helvetica Neue"/>
                <a:ea typeface="Helvetica Neue"/>
                <a:cs typeface="Helvetica Neue"/>
                <a:sym typeface="Helvetica Neue"/>
              </a:rPr>
              <a:t> as </a:t>
            </a:r>
            <a:r>
              <a:rPr b="1" i="1" lang="en" sz="2000">
                <a:solidFill>
                  <a:schemeClr val="lt1"/>
                </a:solidFill>
                <a:latin typeface="Helvetica Neue"/>
                <a:ea typeface="Helvetica Neue"/>
                <a:cs typeface="Helvetica Neue"/>
                <a:sym typeface="Helvetica Neue"/>
              </a:rPr>
              <a:t>grape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______</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133" name="Google Shape;133;g2082142acd5_0_34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Analogy: Relational Meaning</a:t>
            </a:r>
            <a:endParaRPr b="1" sz="3100">
              <a:latin typeface="Helvetica Neue"/>
              <a:ea typeface="Helvetica Neue"/>
              <a:cs typeface="Helvetica Neue"/>
              <a:sym typeface="Helvetica Neue"/>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0"/>
          <p:cNvSpPr txBox="1"/>
          <p:nvPr>
            <p:ph idx="1" type="body"/>
          </p:nvPr>
        </p:nvSpPr>
        <p:spPr>
          <a:xfrm>
            <a:off x="205450" y="824700"/>
            <a:ext cx="6189600" cy="37908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SBERT adds a pooling operation on top of the encoder to derive a fixed sized sentence embedding.</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Objective functions:</a:t>
            </a:r>
            <a:endParaRPr sz="2300">
              <a:solidFill>
                <a:schemeClr val="lt1"/>
              </a:solidFill>
              <a:latin typeface="Helvetica Neue"/>
              <a:ea typeface="Helvetica Neue"/>
              <a:cs typeface="Helvetica Neue"/>
              <a:sym typeface="Helvetica Neue"/>
            </a:endParaRPr>
          </a:p>
          <a:p>
            <a:pPr indent="-355600" lvl="1" marL="9144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Classification</a:t>
            </a:r>
            <a:r>
              <a:rPr lang="en" sz="2000">
                <a:solidFill>
                  <a:schemeClr val="lt1"/>
                </a:solidFill>
                <a:latin typeface="Helvetica Neue"/>
                <a:ea typeface="Helvetica Neue"/>
                <a:cs typeface="Helvetica Neue"/>
                <a:sym typeface="Helvetica Neue"/>
              </a:rPr>
              <a:t>: 	o = softmax(W</a:t>
            </a:r>
            <a:r>
              <a:rPr baseline="-25000"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(u, v, |u-v|))</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Regression</a:t>
            </a:r>
            <a:r>
              <a:rPr lang="en" sz="2000">
                <a:solidFill>
                  <a:schemeClr val="lt1"/>
                </a:solidFill>
                <a:latin typeface="Helvetica Neue"/>
                <a:ea typeface="Helvetica Neue"/>
                <a:cs typeface="Helvetica Neue"/>
                <a:sym typeface="Helvetica Neue"/>
              </a:rPr>
              <a:t>: 	cosine-sim(u, v)</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Triplet</a:t>
            </a:r>
            <a:r>
              <a:rPr lang="en" sz="2000">
                <a:solidFill>
                  <a:schemeClr val="lt1"/>
                </a:solidFill>
                <a:latin typeface="Helvetica Neue"/>
                <a:ea typeface="Helvetica Neue"/>
                <a:cs typeface="Helvetica Neue"/>
                <a:sym typeface="Helvetica Neue"/>
              </a:rPr>
              <a:t>: 			max(||s</a:t>
            </a:r>
            <a:r>
              <a:rPr baseline="-25000" lang="en" sz="2000">
                <a:solidFill>
                  <a:schemeClr val="lt1"/>
                </a:solidFill>
                <a:latin typeface="Helvetica Neue"/>
                <a:ea typeface="Helvetica Neue"/>
                <a:cs typeface="Helvetica Neue"/>
                <a:sym typeface="Helvetica Neue"/>
              </a:rPr>
              <a:t>a</a:t>
            </a:r>
            <a:r>
              <a:rPr lang="en" sz="2000">
                <a:solidFill>
                  <a:schemeClr val="lt1"/>
                </a:solidFill>
                <a:latin typeface="Helvetica Neue"/>
                <a:ea typeface="Helvetica Neue"/>
                <a:cs typeface="Helvetica Neue"/>
                <a:sym typeface="Helvetica Neue"/>
              </a:rPr>
              <a:t>-s</a:t>
            </a:r>
            <a:r>
              <a:rPr baseline="-25000" lang="en" sz="2000">
                <a:solidFill>
                  <a:schemeClr val="lt1"/>
                </a:solidFill>
                <a:latin typeface="Helvetica Neue"/>
                <a:ea typeface="Helvetica Neue"/>
                <a:cs typeface="Helvetica Neue"/>
                <a:sym typeface="Helvetica Neue"/>
              </a:rPr>
              <a:t>p</a:t>
            </a:r>
            <a:r>
              <a:rPr lang="en" sz="2000">
                <a:solidFill>
                  <a:schemeClr val="lt1"/>
                </a:solidFill>
                <a:latin typeface="Helvetica Neue"/>
                <a:ea typeface="Helvetica Neue"/>
                <a:cs typeface="Helvetica Neue"/>
                <a:sym typeface="Helvetica Neue"/>
              </a:rPr>
              <a:t>||-||s</a:t>
            </a:r>
            <a:r>
              <a:rPr baseline="-25000" lang="en" sz="2000">
                <a:solidFill>
                  <a:schemeClr val="lt1"/>
                </a:solidFill>
                <a:latin typeface="Helvetica Neue"/>
                <a:ea typeface="Helvetica Neue"/>
                <a:cs typeface="Helvetica Neue"/>
                <a:sym typeface="Helvetica Neue"/>
              </a:rPr>
              <a:t>a</a:t>
            </a:r>
            <a:r>
              <a:rPr lang="en" sz="2000">
                <a:solidFill>
                  <a:schemeClr val="lt1"/>
                </a:solidFill>
                <a:latin typeface="Helvetica Neue"/>
                <a:ea typeface="Helvetica Neue"/>
                <a:cs typeface="Helvetica Neue"/>
                <a:sym typeface="Helvetica Neue"/>
              </a:rPr>
              <a:t>-s</a:t>
            </a:r>
            <a:r>
              <a:rPr baseline="-25000" lang="en" sz="2000">
                <a:solidFill>
                  <a:schemeClr val="lt1"/>
                </a:solidFill>
                <a:latin typeface="Helvetica Neue"/>
                <a:ea typeface="Helvetica Neue"/>
                <a:cs typeface="Helvetica Neue"/>
                <a:sym typeface="Helvetica Neue"/>
              </a:rPr>
              <a:t>n</a:t>
            </a:r>
            <a:r>
              <a:rPr lang="en" sz="2000">
                <a:solidFill>
                  <a:schemeClr val="lt1"/>
                </a:solidFill>
                <a:latin typeface="Helvetica Neue"/>
                <a:ea typeface="Helvetica Neue"/>
                <a:cs typeface="Helvetica Neue"/>
                <a:sym typeface="Helvetica Neue"/>
              </a:rPr>
              <a:t>||+ε, 0)</a:t>
            </a:r>
            <a:endParaRPr sz="20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100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Trained on Semantic Neural Language Inference (SNLI).</a:t>
            </a:r>
            <a:endParaRPr sz="2300">
              <a:solidFill>
                <a:schemeClr val="lt1"/>
              </a:solidFill>
              <a:latin typeface="Helvetica Neue"/>
              <a:ea typeface="Helvetica Neue"/>
              <a:cs typeface="Helvetica Neue"/>
              <a:sym typeface="Helvetica Neue"/>
            </a:endParaRPr>
          </a:p>
        </p:txBody>
      </p:sp>
      <p:sp>
        <p:nvSpPr>
          <p:cNvPr id="641" name="Google Shape;641;p3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SBERT Method</a:t>
            </a:r>
            <a:endParaRPr b="1" sz="3100">
              <a:latin typeface="Helvetica Neue"/>
              <a:ea typeface="Helvetica Neue"/>
              <a:cs typeface="Helvetica Neue"/>
              <a:sym typeface="Helvetica Neue"/>
            </a:endParaRPr>
          </a:p>
        </p:txBody>
      </p:sp>
      <p:pic>
        <p:nvPicPr>
          <p:cNvPr id="642" name="Google Shape;642;p30"/>
          <p:cNvPicPr preferRelativeResize="0"/>
          <p:nvPr/>
        </p:nvPicPr>
        <p:blipFill rotWithShape="1">
          <a:blip r:embed="rId3">
            <a:alphaModFix/>
          </a:blip>
          <a:srcRect b="0" l="0" r="0" t="0"/>
          <a:stretch/>
        </p:blipFill>
        <p:spPr>
          <a:xfrm>
            <a:off x="6576350" y="466488"/>
            <a:ext cx="2145490" cy="421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2082142acd5_0_355"/>
          <p:cNvPicPr preferRelativeResize="0"/>
          <p:nvPr/>
        </p:nvPicPr>
        <p:blipFill rotWithShape="1">
          <a:blip r:embed="rId3">
            <a:alphaModFix/>
          </a:blip>
          <a:srcRect b="0" l="0" r="0" t="0"/>
          <a:stretch/>
        </p:blipFill>
        <p:spPr>
          <a:xfrm>
            <a:off x="6193898" y="957857"/>
            <a:ext cx="2906675" cy="1605925"/>
          </a:xfrm>
          <a:prstGeom prst="rect">
            <a:avLst/>
          </a:prstGeom>
          <a:noFill/>
          <a:ln>
            <a:noFill/>
          </a:ln>
        </p:spPr>
      </p:pic>
      <p:sp>
        <p:nvSpPr>
          <p:cNvPr id="139" name="Google Shape;139;g2082142acd5_0_355"/>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Parallelogram model of analogical reasoning (Rumelhart and Abrahamson 1973).</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i="1" lang="en" sz="2000">
                <a:solidFill>
                  <a:schemeClr val="lt1"/>
                </a:solidFill>
                <a:latin typeface="Helvetica Neue"/>
                <a:ea typeface="Helvetica Neue"/>
                <a:cs typeface="Helvetica Neue"/>
                <a:sym typeface="Helvetica Neue"/>
              </a:rPr>
              <a:t>Problem</a:t>
            </a:r>
            <a:r>
              <a:rPr lang="en" sz="2000">
                <a:solidFill>
                  <a:schemeClr val="lt1"/>
                </a:solidFill>
                <a:latin typeface="Helvetica Neue"/>
                <a:ea typeface="Helvetica Neue"/>
                <a:cs typeface="Helvetica Neue"/>
                <a:sym typeface="Helvetica Neue"/>
              </a:rPr>
              <a:t>: “</a:t>
            </a:r>
            <a:r>
              <a:rPr b="1" i="1" lang="en" sz="2000">
                <a:solidFill>
                  <a:schemeClr val="lt1"/>
                </a:solidFill>
                <a:latin typeface="Helvetica Neue"/>
                <a:ea typeface="Helvetica Neue"/>
                <a:cs typeface="Helvetica Neue"/>
                <a:sym typeface="Helvetica Neue"/>
              </a:rPr>
              <a:t>Apple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tree</a:t>
            </a:r>
            <a:r>
              <a:rPr i="1" lang="en" sz="2000">
                <a:solidFill>
                  <a:schemeClr val="lt1"/>
                </a:solidFill>
                <a:latin typeface="Helvetica Neue"/>
                <a:ea typeface="Helvetica Neue"/>
                <a:cs typeface="Helvetica Neue"/>
                <a:sym typeface="Helvetica Neue"/>
              </a:rPr>
              <a:t> as </a:t>
            </a:r>
            <a:r>
              <a:rPr b="1" i="1" lang="en" sz="2000">
                <a:solidFill>
                  <a:schemeClr val="lt1"/>
                </a:solidFill>
                <a:latin typeface="Helvetica Neue"/>
                <a:ea typeface="Helvetica Neue"/>
                <a:cs typeface="Helvetica Neue"/>
                <a:sym typeface="Helvetica Neue"/>
              </a:rPr>
              <a:t>grape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______</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Parallelogram method can solve analogies with</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both sparse and dense embeddings (Mikolov et al. 2013)</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lang="en" sz="2000">
                <a:solidFill>
                  <a:schemeClr val="lt1"/>
                </a:solidFill>
                <a:latin typeface="Helvetica Neue"/>
                <a:ea typeface="Helvetica Neue"/>
                <a:cs typeface="Helvetica Neue"/>
                <a:sym typeface="Helvetica Neue"/>
              </a:rPr>
              <a:t>vector(“</a:t>
            </a:r>
            <a:r>
              <a:rPr i="1" lang="en" sz="2000">
                <a:solidFill>
                  <a:schemeClr val="lt1"/>
                </a:solidFill>
                <a:latin typeface="Helvetica Neue"/>
                <a:ea typeface="Helvetica Neue"/>
                <a:cs typeface="Helvetica Neue"/>
                <a:sym typeface="Helvetica Neue"/>
              </a:rPr>
              <a:t>king</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woman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queen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rPr lang="en" sz="2000">
                <a:solidFill>
                  <a:schemeClr val="lt1"/>
                </a:solidFill>
                <a:latin typeface="Helvetica Neue"/>
                <a:ea typeface="Helvetica Neue"/>
                <a:cs typeface="Helvetica Neue"/>
                <a:sym typeface="Helvetica Neue"/>
              </a:rPr>
              <a:t>vector(“Paris”)	- vector(“</a:t>
            </a:r>
            <a:r>
              <a:rPr i="1" lang="en" sz="2000">
                <a:solidFill>
                  <a:schemeClr val="lt1"/>
                </a:solidFill>
                <a:latin typeface="Helvetica Neue"/>
                <a:ea typeface="Helvetica Neue"/>
                <a:cs typeface="Helvetica Neue"/>
                <a:sym typeface="Helvetica Neue"/>
              </a:rPr>
              <a:t>France</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Italy</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Rome</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140" name="Google Shape;140;g2082142acd5_0_35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Analogy: Relational Meaning</a:t>
            </a:r>
            <a:endParaRPr b="1" sz="31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U4CAREU">
  <a:themeElements>
    <a:clrScheme name="Custom 1">
      <a:dk1>
        <a:srgbClr val="DCDEE0"/>
      </a:dk1>
      <a:lt1>
        <a:srgbClr val="525860"/>
      </a:lt1>
      <a:dk2>
        <a:srgbClr val="18222D"/>
      </a:dk2>
      <a:lt2>
        <a:srgbClr val="53585F"/>
      </a:lt2>
      <a:accent1>
        <a:srgbClr val="F58813"/>
      </a:accent1>
      <a:accent2>
        <a:srgbClr val="FCB040"/>
      </a:accent2>
      <a:accent3>
        <a:srgbClr val="353436"/>
      </a:accent3>
      <a:accent4>
        <a:srgbClr val="363636"/>
      </a:accent4>
      <a:accent5>
        <a:srgbClr val="FB5A28"/>
      </a:accent5>
      <a:accent6>
        <a:srgbClr val="E2522A"/>
      </a:accent6>
      <a:hlink>
        <a:srgbClr val="0D426E"/>
      </a:hlink>
      <a:folHlink>
        <a:srgbClr val="0630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