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</p:sldIdLst>
  <p:sldSz cy="5143500" cx="9144000"/>
  <p:notesSz cx="6858000" cy="9144000"/>
  <p:embeddedFontLst>
    <p:embeddedFont>
      <p:font typeface="Roboto"/>
      <p:regular r:id="rId137"/>
      <p:bold r:id="rId138"/>
      <p:italic r:id="rId139"/>
      <p:boldItalic r:id="rId140"/>
    </p:embeddedFont>
    <p:embeddedFont>
      <p:font typeface="Caveat"/>
      <p:regular r:id="rId141"/>
      <p:bold r:id="rId142"/>
    </p:embeddedFont>
    <p:embeddedFont>
      <p:font typeface="Helvetica Neue"/>
      <p:regular r:id="rId143"/>
      <p:bold r:id="rId144"/>
      <p:italic r:id="rId145"/>
      <p:boldItalic r:id="rId146"/>
    </p:embeddedFont>
    <p:embeddedFont>
      <p:font typeface="Roboto Light"/>
      <p:regular r:id="rId147"/>
      <p:bold r:id="rId148"/>
      <p:italic r:id="rId149"/>
      <p:boldItalic r:id="rId150"/>
    </p:embeddedFont>
    <p:embeddedFont>
      <p:font typeface="Helvetica Neue Light"/>
      <p:regular r:id="rId151"/>
      <p:bold r:id="rId152"/>
      <p:italic r:id="rId153"/>
      <p:boldItalic r:id="rId1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5" roundtripDataSignature="AMtx7miy0gcvdczYfa7zvYAmFgbq+H+f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font" Target="fonts/RobotoLight-boldItalic.fntdata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font" Target="fonts/RobotoLight-italic.fntdata"/><Relationship Id="rId4" Type="http://schemas.openxmlformats.org/officeDocument/2006/relationships/slideMaster" Target="slideMasters/slideMaster1.xml"/><Relationship Id="rId148" Type="http://schemas.openxmlformats.org/officeDocument/2006/relationships/font" Target="fonts/RobotoLight-bold.fntdata"/><Relationship Id="rId9" Type="http://schemas.openxmlformats.org/officeDocument/2006/relationships/slide" Target="slides/slide4.xml"/><Relationship Id="rId143" Type="http://schemas.openxmlformats.org/officeDocument/2006/relationships/font" Target="fonts/HelveticaNeue-regular.fntdata"/><Relationship Id="rId142" Type="http://schemas.openxmlformats.org/officeDocument/2006/relationships/font" Target="fonts/Caveat-bold.fntdata"/><Relationship Id="rId141" Type="http://schemas.openxmlformats.org/officeDocument/2006/relationships/font" Target="fonts/Caveat-regular.fntdata"/><Relationship Id="rId140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47" Type="http://schemas.openxmlformats.org/officeDocument/2006/relationships/font" Target="fonts/RobotoLight-regular.fntdata"/><Relationship Id="rId6" Type="http://schemas.openxmlformats.org/officeDocument/2006/relationships/slide" Target="slides/slide1.xml"/><Relationship Id="rId146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145" Type="http://schemas.openxmlformats.org/officeDocument/2006/relationships/font" Target="fonts/HelveticaNeue-italic.fntdata"/><Relationship Id="rId8" Type="http://schemas.openxmlformats.org/officeDocument/2006/relationships/slide" Target="slides/slide3.xml"/><Relationship Id="rId144" Type="http://schemas.openxmlformats.org/officeDocument/2006/relationships/font" Target="fonts/HelveticaNeue-bold.fntdata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font" Target="fonts/Roboto-italic.fntdata"/><Relationship Id="rId138" Type="http://schemas.openxmlformats.org/officeDocument/2006/relationships/font" Target="fonts/Roboto-bold.fntdata"/><Relationship Id="rId137" Type="http://schemas.openxmlformats.org/officeDocument/2006/relationships/font" Target="fonts/Roboto-regular.fntdata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154" Type="http://schemas.openxmlformats.org/officeDocument/2006/relationships/font" Target="fonts/HelveticaNeueLight-boldItalic.fntdata"/><Relationship Id="rId58" Type="http://schemas.openxmlformats.org/officeDocument/2006/relationships/slide" Target="slides/slide53.xml"/><Relationship Id="rId153" Type="http://schemas.openxmlformats.org/officeDocument/2006/relationships/font" Target="fonts/HelveticaNeueLight-italic.fntdata"/><Relationship Id="rId152" Type="http://schemas.openxmlformats.org/officeDocument/2006/relationships/font" Target="fonts/HelveticaNeueLight-bold.fntdata"/><Relationship Id="rId151" Type="http://schemas.openxmlformats.org/officeDocument/2006/relationships/font" Target="fonts/HelveticaNeueLight-regular.fntdata"/><Relationship Id="rId155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4" name="Google Shape;1464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13a5167e46_0_4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6" name="Google Shape;1476;g213a5167e46_0_4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8" name="Google Shape;1498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13a5167e46_0_5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6" name="Google Shape;1506;g213a5167e46_0_5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4" name="Google Shape;1514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1" name="Google Shape;152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17b9b03bcf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9" name="Google Shape;1529;g217b9b03bcf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217b9b03bcf_0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7" name="Google Shape;1537;g217b9b03bcf_0_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17b9b03bcf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5" name="Google Shape;1545;g217b9b03bcf_0_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217b9b03bcf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g217b9b03bcf_0_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3a5167e46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13a5167e46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217b9b03bcf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1" name="Google Shape;1561;g217b9b03bcf_0_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9" name="Google Shape;1569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213a5167e46_0_5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5" name="Google Shape;1575;g213a5167e46_0_5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213a5167e46_0_5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1" name="Google Shape;1581;g213a5167e46_0_5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8" name="Google Shape;158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213a5167e46_0_5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4" name="Google Shape;1594;g213a5167e46_0_5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13a5167e46_0_5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0" name="Google Shape;1600;g213a5167e46_0_5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213a5167e46_0_5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6" name="Google Shape;1606;g213a5167e46_0_5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2" name="Google Shape;1612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1" name="Google Shape;1621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de2941fc21_2_4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de2941fc21_2_4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213a5167e46_0_5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9" name="Google Shape;1629;g213a5167e46_0_5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213a5167e46_0_5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7" name="Google Shape;1637;g213a5167e46_0_5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213a5167e46_0_5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5" name="Google Shape;1645;g213a5167e46_0_5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13a5167e46_0_5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3" name="Google Shape;1653;g213a5167e46_0_5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1" name="Google Shape;1661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213a5167e46_0_5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8" name="Google Shape;1668;g213a5167e46_0_5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13a5167e46_0_5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5" name="Google Shape;1675;g213a5167e46_0_5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2" name="Google Shape;1682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0" name="Google Shape;1690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6" name="Google Shape;1696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17b9b03bcf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2" name="Google Shape;1702;g217b9b03bcf_0_1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de2941fc21_2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de2941fc21_2_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3a5167e46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13a5167e46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3a5167e46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13a5167e46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de2941fc21_2_5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de2941fc21_2_5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de2941fc21_2_5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de2941fc21_2_5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de2941fc21_2_5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de2941fc21_2_5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de2941fc21_2_5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de2941fc21_2_5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de2941fc21_2_5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de2941fc21_2_5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de2941fc21_2_6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de2941fc21_2_6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de2941fc21_2_6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de2941fc21_2_6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de2941fc21_2_6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de2941fc21_2_6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de2941fc21_2_6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de2941fc21_2_6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de2941fc21_2_6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de2941fc21_2_6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de2941fc21_2_6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de2941fc21_2_6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de2941fc21_2_6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de2941fc21_2_6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3a5167e4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13a5167e4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de2941fc21_2_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de2941fc21_2_6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de2941fc21_2_6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de2941fc21_2_6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de2941fc21_2_7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de2941fc21_2_7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de2941fc21_2_7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de2941fc21_2_7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de2941fc21_2_7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de2941fc21_2_7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de2941fc21_2_7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de2941fc21_2_7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InfoWars is notorious for perpetuating wildly false and sometimes outright racist conspiracy theories.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de2941fc21_2_7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de2941fc21_2_7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de2941fc21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de2941fc21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de2941fc21_2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de2941fc21_2_1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de2941fc21_2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de2941fc21_2_2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17b9b03bc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17b9b03bc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17b9b03bcf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17b9b03bcf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de2941fc21_2_3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de2941fc21_2_3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17b9b03bcf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17b9b03bcf_0_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17b9b03bcf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17b9b03bcf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17b9b03bcf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17b9b03bcf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3a5167e46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13a5167e46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13a5167e46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g213a5167e46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13a5167e46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g213a5167e46_0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13a5167e46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g213a5167e46_0_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13a5167e46_0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g213a5167e46_0_1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13a5167e46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g213a5167e46_0_1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13a5167e46_0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g213a5167e46_0_1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5" name="Google Shape;72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13a5167e46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g213a5167e46_0_1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13a5167e46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213a5167e46_0_1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13a5167e46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g213a5167e46_0_1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13a5167e46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g213a5167e46_0_1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13a5167e46_0_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g213a5167e46_0_1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13a5167e46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g213a5167e46_0_1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13a5167e46_0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g213a5167e46_0_1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3fe8c4c8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13fe8c4c8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13a5167e46_0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g213a5167e46_0_1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13a5167e46_0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g213a5167e46_0_2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13a5167e46_0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g213a5167e46_0_2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13a5167e46_0_2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g213a5167e46_0_2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3" name="Google Shape;82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1" name="Google Shape;86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" name="Google Shape;90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6" name="Google Shape;996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3a5167e46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13a5167e46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7" name="Google Shape;108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4" name="Google Shape;113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3a5167e46_0_2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0" name="Google Shape;1180;g213a5167e46_0_2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213a5167e46_0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6" name="Google Shape;1186;g213a5167e46_0_2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213a5167e46_0_2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2" name="Google Shape;1192;g213a5167e46_0_2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5" name="Google Shape;1225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6" name="Google Shape;123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7" name="Google Shape;124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3fe8c4c88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13fe8c4c88_0_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8" name="Google Shape;1258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213a5167e46_0_2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9" name="Google Shape;1279;g213a5167e46_0_2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213a5167e46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0" name="Google Shape;1300;g213a5167e46_0_3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17b9b03bcf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1" name="Google Shape;1321;g217b9b03bcf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13a5167e46_0_4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2" name="Google Shape;1342;g213a5167e46_0_4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213a5167e46_0_3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3" name="Google Shape;1363;g213a5167e46_0_3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13a5167e46_0_3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4" name="Google Shape;1384;g213a5167e46_0_3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13a5167e46_0_3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5" name="Google Shape;1405;g213a5167e46_0_3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13a5167e46_0_4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g213a5167e46_0_4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213a5167e46_0_4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5" name="Google Shape;1445;g213a5167e46_0_4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/>
          <p:nvPr>
            <p:ph type="ctrTitle"/>
          </p:nvPr>
        </p:nvSpPr>
        <p:spPr>
          <a:xfrm>
            <a:off x="1143000" y="84218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3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" name="Google Shape;17;p52"/>
          <p:cNvSpPr txBox="1"/>
          <p:nvPr>
            <p:ph idx="1" type="subTitle"/>
          </p:nvPr>
        </p:nvSpPr>
        <p:spPr>
          <a:xfrm>
            <a:off x="1143000" y="270151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Google Shape;18;p52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1"/>
          <p:cNvSpPr txBox="1"/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" name="Google Shape;61;p61"/>
          <p:cNvSpPr txBox="1"/>
          <p:nvPr>
            <p:ph idx="1" type="body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500"/>
              <a:buFont typeface="Roboto"/>
              <a:buChar char="•"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400"/>
              <a:buFont typeface="Roboto"/>
              <a:buChar char="•"/>
              <a:def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Char char="•"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p61"/>
          <p:cNvSpPr txBox="1"/>
          <p:nvPr>
            <p:ph idx="2" type="body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b="0" i="0" sz="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b="0" i="0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61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2"/>
          <p:cNvSpPr txBox="1"/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62"/>
          <p:cNvSpPr/>
          <p:nvPr>
            <p:ph idx="2" type="pic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62"/>
          <p:cNvSpPr txBox="1"/>
          <p:nvPr>
            <p:ph idx="1" type="body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b="0" i="0" sz="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b="0" i="0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62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3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63"/>
          <p:cNvSpPr txBox="1"/>
          <p:nvPr>
            <p:ph idx="1" type="body"/>
          </p:nvPr>
        </p:nvSpPr>
        <p:spPr>
          <a:xfrm rot="5400000">
            <a:off x="3367656" y="-1300742"/>
            <a:ext cx="2631900" cy="7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p63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4"/>
          <p:cNvSpPr txBox="1"/>
          <p:nvPr>
            <p:ph type="title"/>
          </p:nvPr>
        </p:nvSpPr>
        <p:spPr>
          <a:xfrm rot="5400000">
            <a:off x="5860580" y="1087303"/>
            <a:ext cx="33879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64"/>
          <p:cNvSpPr txBox="1"/>
          <p:nvPr>
            <p:ph idx="1" type="body"/>
          </p:nvPr>
        </p:nvSpPr>
        <p:spPr>
          <a:xfrm rot="5400000">
            <a:off x="1697695" y="-914597"/>
            <a:ext cx="3387900" cy="6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6" name="Google Shape;76;p64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3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53"/>
          <p:cNvSpPr txBox="1"/>
          <p:nvPr>
            <p:ph idx="1" type="body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ircle photo">
  <p:cSld name="3 circle phot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4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54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4"/>
          <p:cNvSpPr/>
          <p:nvPr>
            <p:ph idx="2" type="pic"/>
          </p:nvPr>
        </p:nvSpPr>
        <p:spPr>
          <a:xfrm>
            <a:off x="926595" y="1508507"/>
            <a:ext cx="21264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54"/>
          <p:cNvSpPr/>
          <p:nvPr>
            <p:ph idx="3" type="pic"/>
          </p:nvPr>
        </p:nvSpPr>
        <p:spPr>
          <a:xfrm>
            <a:off x="3508757" y="1508506"/>
            <a:ext cx="21264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" name="Google Shape;27;p54"/>
          <p:cNvSpPr/>
          <p:nvPr>
            <p:ph idx="4" type="pic"/>
          </p:nvPr>
        </p:nvSpPr>
        <p:spPr>
          <a:xfrm>
            <a:off x="6090919" y="1511795"/>
            <a:ext cx="2126400" cy="1596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ock photo">
  <p:cSld name="Block pho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5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5"/>
          <p:cNvSpPr/>
          <p:nvPr>
            <p:ph idx="2" type="pic"/>
          </p:nvPr>
        </p:nvSpPr>
        <p:spPr>
          <a:xfrm>
            <a:off x="866180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1" name="Google Shape;31;p55"/>
          <p:cNvSpPr/>
          <p:nvPr>
            <p:ph idx="3" type="pic"/>
          </p:nvPr>
        </p:nvSpPr>
        <p:spPr>
          <a:xfrm>
            <a:off x="2747482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2" name="Google Shape;32;p55"/>
          <p:cNvSpPr/>
          <p:nvPr>
            <p:ph idx="4" type="pic"/>
          </p:nvPr>
        </p:nvSpPr>
        <p:spPr>
          <a:xfrm>
            <a:off x="4628784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3" name="Google Shape;33;p55"/>
          <p:cNvSpPr/>
          <p:nvPr>
            <p:ph idx="5" type="pic"/>
          </p:nvPr>
        </p:nvSpPr>
        <p:spPr>
          <a:xfrm>
            <a:off x="6510087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4" name="Google Shape;34;p55"/>
          <p:cNvSpPr/>
          <p:nvPr>
            <p:ph idx="6" type="pic"/>
          </p:nvPr>
        </p:nvSpPr>
        <p:spPr>
          <a:xfrm>
            <a:off x="866180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5" name="Google Shape;35;p55"/>
          <p:cNvSpPr/>
          <p:nvPr>
            <p:ph idx="7" type="pic"/>
          </p:nvPr>
        </p:nvSpPr>
        <p:spPr>
          <a:xfrm>
            <a:off x="2747482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6" name="Google Shape;36;p55"/>
          <p:cNvSpPr/>
          <p:nvPr>
            <p:ph idx="8" type="pic"/>
          </p:nvPr>
        </p:nvSpPr>
        <p:spPr>
          <a:xfrm>
            <a:off x="4628784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7" name="Google Shape;37;p55"/>
          <p:cNvSpPr/>
          <p:nvPr>
            <p:ph idx="9" type="pic"/>
          </p:nvPr>
        </p:nvSpPr>
        <p:spPr>
          <a:xfrm>
            <a:off x="6510087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6"/>
          <p:cNvSpPr txBox="1"/>
          <p:nvPr>
            <p:ph type="title"/>
          </p:nvPr>
        </p:nvSpPr>
        <p:spPr>
          <a:xfrm>
            <a:off x="623962" y="1282526"/>
            <a:ext cx="7887300" cy="21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3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Google Shape;40;p56"/>
          <p:cNvSpPr txBox="1"/>
          <p:nvPr>
            <p:ph idx="1" type="body"/>
          </p:nvPr>
        </p:nvSpPr>
        <p:spPr>
          <a:xfrm>
            <a:off x="623962" y="3442395"/>
            <a:ext cx="78873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" name="Google Shape;41;p56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57"/>
          <p:cNvSpPr txBox="1"/>
          <p:nvPr>
            <p:ph idx="1" type="body"/>
          </p:nvPr>
        </p:nvSpPr>
        <p:spPr>
          <a:xfrm>
            <a:off x="890736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" name="Google Shape;45;p57"/>
          <p:cNvSpPr txBox="1"/>
          <p:nvPr>
            <p:ph idx="2" type="body"/>
          </p:nvPr>
        </p:nvSpPr>
        <p:spPr>
          <a:xfrm>
            <a:off x="4737199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Google Shape;46;p57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8"/>
          <p:cNvSpPr txBox="1"/>
          <p:nvPr>
            <p:ph type="title"/>
          </p:nvPr>
        </p:nvSpPr>
        <p:spPr>
          <a:xfrm>
            <a:off x="629543" y="273751"/>
            <a:ext cx="78873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" name="Google Shape;49;p58"/>
          <p:cNvSpPr txBox="1"/>
          <p:nvPr>
            <p:ph idx="1" type="body"/>
          </p:nvPr>
        </p:nvSpPr>
        <p:spPr>
          <a:xfrm>
            <a:off x="629543" y="1260760"/>
            <a:ext cx="38688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1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1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1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58"/>
          <p:cNvSpPr txBox="1"/>
          <p:nvPr>
            <p:ph idx="2" type="body"/>
          </p:nvPr>
        </p:nvSpPr>
        <p:spPr>
          <a:xfrm>
            <a:off x="629543" y="1878583"/>
            <a:ext cx="38688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" name="Google Shape;51;p58"/>
          <p:cNvSpPr txBox="1"/>
          <p:nvPr>
            <p:ph idx="3" type="body"/>
          </p:nvPr>
        </p:nvSpPr>
        <p:spPr>
          <a:xfrm>
            <a:off x="4628927" y="1260760"/>
            <a:ext cx="38877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1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1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1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58"/>
          <p:cNvSpPr txBox="1"/>
          <p:nvPr>
            <p:ph idx="4" type="body"/>
          </p:nvPr>
        </p:nvSpPr>
        <p:spPr>
          <a:xfrm>
            <a:off x="4628927" y="1878583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58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59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0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51"/>
          <p:cNvSpPr txBox="1"/>
          <p:nvPr>
            <p:ph idx="1" type="body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" name="Google Shape;8;p51"/>
          <p:cNvGrpSpPr/>
          <p:nvPr/>
        </p:nvGrpSpPr>
        <p:grpSpPr>
          <a:xfrm>
            <a:off x="-132348" y="4837297"/>
            <a:ext cx="148216" cy="23733"/>
            <a:chOff x="189045" y="262322"/>
            <a:chExt cx="210803" cy="45000"/>
          </a:xfrm>
        </p:grpSpPr>
        <p:sp>
          <p:nvSpPr>
            <p:cNvPr id="9" name="Google Shape;9;p51"/>
            <p:cNvSpPr/>
            <p:nvPr/>
          </p:nvSpPr>
          <p:spPr>
            <a:xfrm>
              <a:off x="189045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" name="Google Shape;10;p51"/>
            <p:cNvSpPr/>
            <p:nvPr/>
          </p:nvSpPr>
          <p:spPr>
            <a:xfrm>
              <a:off x="354848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descr="Image result for ucy" id="11" name="Google Shape;11;p51"/>
          <p:cNvPicPr preferRelativeResize="0"/>
          <p:nvPr/>
        </p:nvPicPr>
        <p:blipFill rotWithShape="1">
          <a:blip r:embed="rId1">
            <a:alphaModFix/>
          </a:blip>
          <a:srcRect b="17925" l="0" r="0" t="0"/>
          <a:stretch/>
        </p:blipFill>
        <p:spPr>
          <a:xfrm>
            <a:off x="2430150" y="4812473"/>
            <a:ext cx="841150" cy="2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76" y="4779909"/>
            <a:ext cx="2330833" cy="3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1"/>
          <p:cNvPicPr preferRelativeResize="0"/>
          <p:nvPr/>
        </p:nvPicPr>
        <p:blipFill rotWithShape="1">
          <a:blip r:embed="rId3">
            <a:alphaModFix/>
          </a:blip>
          <a:srcRect b="10162" l="0" r="0" t="6946"/>
          <a:stretch/>
        </p:blipFill>
        <p:spPr>
          <a:xfrm>
            <a:off x="5915025" y="4668230"/>
            <a:ext cx="3228975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754" y="-38251"/>
            <a:ext cx="2607284" cy="4671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hyperlink" Target="https://www.theguardian.com/society/2017/jun/20/anti-muslim-hate-surges-after-manchester-and-london-bridge-attacks" TargetMode="External"/><Relationship Id="rId9" Type="http://schemas.openxmlformats.org/officeDocument/2006/relationships/image" Target="../media/image4.jpg"/><Relationship Id="rId5" Type="http://schemas.openxmlformats.org/officeDocument/2006/relationships/hyperlink" Target="https://eeagrants.org/News/2012/Countering-hate-speech-online" TargetMode="External"/><Relationship Id="rId6" Type="http://schemas.openxmlformats.org/officeDocument/2006/relationships/hyperlink" Target="https://www.theguardian.com/us-news/2016/nov/10/hate-crime-spike-us-donald-trump-president" TargetMode="External"/><Relationship Id="rId7" Type="http://schemas.openxmlformats.org/officeDocument/2006/relationships/image" Target="../media/image18.jpg"/><Relationship Id="rId8" Type="http://schemas.openxmlformats.org/officeDocument/2006/relationships/image" Target="../media/image10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68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68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73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73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jp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hyperlink" Target="https://www.theguardian.com/society/2017/jun/20/anti-muslim-hate-surges-after-manchester-and-london-bridge-attacks" TargetMode="External"/><Relationship Id="rId9" Type="http://schemas.openxmlformats.org/officeDocument/2006/relationships/image" Target="../media/image18.jpg"/><Relationship Id="rId5" Type="http://schemas.openxmlformats.org/officeDocument/2006/relationships/hyperlink" Target="https://eeagrants.org/News/2012/Countering-hate-speech-online" TargetMode="External"/><Relationship Id="rId6" Type="http://schemas.openxmlformats.org/officeDocument/2006/relationships/hyperlink" Target="https://www.theguardian.com/us-news/2016/nov/10/hate-crime-spike-us-donald-trump-president" TargetMode="External"/><Relationship Id="rId7" Type="http://schemas.openxmlformats.org/officeDocument/2006/relationships/hyperlink" Target="https://unesdoc.unesco.org/ark:/48223/pf0000233231" TargetMode="External"/><Relationship Id="rId8" Type="http://schemas.openxmlformats.org/officeDocument/2006/relationships/hyperlink" Target="http://mandola-project.eu/" TargetMode="Externa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79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78.png"/><Relationship Id="rId4" Type="http://schemas.openxmlformats.org/officeDocument/2006/relationships/hyperlink" Target="https://keras.io/" TargetMode="External"/><Relationship Id="rId9" Type="http://schemas.openxmlformats.org/officeDocument/2006/relationships/image" Target="../media/image77.png"/><Relationship Id="rId5" Type="http://schemas.openxmlformats.org/officeDocument/2006/relationships/hyperlink" Target="https://www.tensorflow.org/" TargetMode="External"/><Relationship Id="rId6" Type="http://schemas.openxmlformats.org/officeDocument/2006/relationships/hyperlink" Target="https://scikit-learn.org/" TargetMode="External"/><Relationship Id="rId7" Type="http://schemas.openxmlformats.org/officeDocument/2006/relationships/hyperlink" Target="https://jupyter.org/" TargetMode="External"/><Relationship Id="rId8" Type="http://schemas.openxmlformats.org/officeDocument/2006/relationships/hyperlink" Target="https://colab.research.google.com/" TargetMode="Externa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83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83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83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86.png"/><Relationship Id="rId6" Type="http://schemas.openxmlformats.org/officeDocument/2006/relationships/hyperlink" Target="http://www.youtube.com/watch?v=4f-HelCuOmo" TargetMode="External"/><Relationship Id="rId7" Type="http://schemas.openxmlformats.org/officeDocument/2006/relationships/image" Target="../media/image9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jpg"/><Relationship Id="rId4" Type="http://schemas.openxmlformats.org/officeDocument/2006/relationships/image" Target="../media/image39.jpg"/><Relationship Id="rId5" Type="http://schemas.openxmlformats.org/officeDocument/2006/relationships/image" Target="../media/image32.jpg"/><Relationship Id="rId6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mandola-project.eu/" TargetMode="External"/><Relationship Id="rId4" Type="http://schemas.openxmlformats.org/officeDocument/2006/relationships/image" Target="../media/image40.jpg"/><Relationship Id="rId9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47.png"/><Relationship Id="rId7" Type="http://schemas.openxmlformats.org/officeDocument/2006/relationships/hyperlink" Target="http://mandola.grid.ucy.ac.cy/" TargetMode="External"/><Relationship Id="rId8" Type="http://schemas.openxmlformats.org/officeDocument/2006/relationships/image" Target="../media/image5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49.png"/><Relationship Id="rId6" Type="http://schemas.openxmlformats.org/officeDocument/2006/relationships/image" Target="../media/image69.png"/><Relationship Id="rId7" Type="http://schemas.openxmlformats.org/officeDocument/2006/relationships/image" Target="../media/image4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49.png"/><Relationship Id="rId6" Type="http://schemas.openxmlformats.org/officeDocument/2006/relationships/image" Target="../media/image69.png"/><Relationship Id="rId7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11.png"/><Relationship Id="rId7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hyperlink" Target="https://help.twitter.com/en/rules-and-policies/hateful-conduct-policy" TargetMode="External"/><Relationship Id="rId13" Type="http://schemas.openxmlformats.org/officeDocument/2006/relationships/image" Target="../media/image7.png"/><Relationship Id="rId12" Type="http://schemas.openxmlformats.org/officeDocument/2006/relationships/hyperlink" Target="https://www.google.com/intl/en/+/policy/conten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6.png"/><Relationship Id="rId15" Type="http://schemas.openxmlformats.org/officeDocument/2006/relationships/image" Target="../media/image17.png"/><Relationship Id="rId14" Type="http://schemas.openxmlformats.org/officeDocument/2006/relationships/hyperlink" Target="https://support.google.com/youtube/answer/2801939?hl=en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hyperlink" Target="https://www.facebook.com/communitystandards#hate-speech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2.gif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2.gif"/><Relationship Id="rId4" Type="http://schemas.openxmlformats.org/officeDocument/2006/relationships/image" Target="../media/image5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png"/><Relationship Id="rId4" Type="http://schemas.openxmlformats.org/officeDocument/2006/relationships/image" Target="../media/image6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35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35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0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0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0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0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35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9.gif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2.png"/><Relationship Id="rId4" Type="http://schemas.openxmlformats.org/officeDocument/2006/relationships/image" Target="../media/image7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63.png"/><Relationship Id="rId4" Type="http://schemas.openxmlformats.org/officeDocument/2006/relationships/image" Target="../media/image82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6.png"/><Relationship Id="rId4" Type="http://schemas.openxmlformats.org/officeDocument/2006/relationships/image" Target="../media/image8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1" type="subTitle"/>
          </p:nvPr>
        </p:nvSpPr>
        <p:spPr>
          <a:xfrm>
            <a:off x="669225" y="2994125"/>
            <a:ext cx="7762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Demetris Paschalides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Department of Computer Science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University of Cyprus</a:t>
            </a:r>
            <a:endParaRPr sz="1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"/>
          <p:cNvSpPr txBox="1"/>
          <p:nvPr>
            <p:ph type="ctrTitle"/>
          </p:nvPr>
        </p:nvSpPr>
        <p:spPr>
          <a:xfrm>
            <a:off x="280575" y="1046750"/>
            <a:ext cx="85398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400">
                <a:latin typeface="Helvetica Neue"/>
                <a:ea typeface="Helvetica Neue"/>
                <a:cs typeface="Helvetica Neue"/>
                <a:sym typeface="Helvetica Neue"/>
              </a:rPr>
              <a:t>Natural Language Processing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3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Studies and Applications</a:t>
            </a:r>
            <a:endParaRPr b="1" sz="3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i="1" lang="en" sz="26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Detecting Online Hate-speech</a:t>
            </a:r>
            <a:endParaRPr i="1" sz="2600" u="sng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rump vector"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6475" y="2254750"/>
            <a:ext cx="3193499" cy="28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362775" y="816850"/>
            <a:ext cx="5879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en" sz="1800"/>
              <a:t>UK</a:t>
            </a:r>
            <a:r>
              <a:rPr lang="en" sz="1800"/>
              <a:t> - Significant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increase of hate-speech</a:t>
            </a:r>
            <a:r>
              <a:rPr lang="en" sz="1800"/>
              <a:t> towards the migrant communities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b="1" lang="en" sz="1800"/>
              <a:t>EU</a:t>
            </a:r>
            <a:r>
              <a:rPr lang="en" sz="1800"/>
              <a:t> - Rise of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hate-speech and hate-crimes</a:t>
            </a:r>
            <a:r>
              <a:rPr lang="en" sz="1800"/>
              <a:t> based on religious beliefs, ethnicity, or gender</a:t>
            </a:r>
            <a:endParaRPr sz="18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80% of the respondents have encountered </a:t>
            </a:r>
            <a:r>
              <a:rPr lang="en" sz="1400">
                <a:solidFill>
                  <a:schemeClr val="lt1"/>
                </a:solidFill>
              </a:rPr>
              <a:t>online </a:t>
            </a:r>
            <a:r>
              <a:rPr lang="en" sz="1400"/>
              <a:t>hate-speech and 40% felt attacked or threatened.</a:t>
            </a:r>
            <a:endParaRPr sz="14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b="1" lang="en" sz="1800"/>
              <a:t>US</a:t>
            </a:r>
            <a:r>
              <a:rPr lang="en" sz="1800"/>
              <a:t> - </a:t>
            </a:r>
            <a:r>
              <a:rPr lang="en" sz="1800">
                <a:solidFill>
                  <a:schemeClr val="lt1"/>
                </a:solidFill>
              </a:rPr>
              <a:t>Rise of hate-speech and hate-crimes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since the Trump election</a:t>
            </a:r>
            <a:r>
              <a:rPr lang="en" sz="1800"/>
              <a:t>.</a:t>
            </a:r>
            <a:endParaRPr sz="1800"/>
          </a:p>
        </p:txBody>
      </p:sp>
      <p:sp>
        <p:nvSpPr>
          <p:cNvPr id="174" name="Google Shape;174;p5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100">
                <a:solidFill>
                  <a:schemeClr val="lt1"/>
                </a:solidFill>
              </a:rPr>
              <a:t>Hate-speech in OSNs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6556575" y="729175"/>
            <a:ext cx="2263800" cy="1746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6843975" y="1271225"/>
            <a:ext cx="17376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#@$!%&amp;</a:t>
            </a:r>
            <a:endParaRPr b="1" i="0" sz="36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descr="Image result for flags vector us" id="177" name="Google Shape;17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7875" y="2661325"/>
            <a:ext cx="408751" cy="24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u logo" id="178" name="Google Shape;17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5575" y="1559825"/>
            <a:ext cx="433375" cy="26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K flag vector" id="179" name="Google Shape;179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7888" y="888075"/>
            <a:ext cx="408749" cy="24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"/>
          <p:cNvSpPr txBox="1"/>
          <p:nvPr>
            <p:ph idx="1" type="body"/>
          </p:nvPr>
        </p:nvSpPr>
        <p:spPr>
          <a:xfrm>
            <a:off x="362775" y="816850"/>
            <a:ext cx="8554800" cy="3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The textual features selected based on the categorization of hate-speech features of </a:t>
            </a:r>
            <a:r>
              <a:rPr i="1" lang="en" sz="1800">
                <a:solidFill>
                  <a:schemeClr val="lt1"/>
                </a:solidFill>
              </a:rPr>
              <a:t>Schmidt et al. </a:t>
            </a:r>
            <a:r>
              <a:rPr lang="en" sz="1800">
                <a:solidFill>
                  <a:schemeClr val="lt1"/>
                </a:solidFill>
              </a:rPr>
              <a:t>2017.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Simple Surface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17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Word Generalization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3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Sentiment Analysis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2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Lexical Resources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7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Linguistic Features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2</a:t>
            </a:r>
            <a:endParaRPr i="1" sz="1800">
              <a:solidFill>
                <a:schemeClr val="lt1"/>
              </a:solidFill>
            </a:endParaRPr>
          </a:p>
        </p:txBody>
      </p:sp>
      <p:sp>
        <p:nvSpPr>
          <p:cNvPr id="1467" name="Google Shape;1467;p38"/>
          <p:cNvSpPr txBox="1"/>
          <p:nvPr>
            <p:ph type="title"/>
          </p:nvPr>
        </p:nvSpPr>
        <p:spPr>
          <a:xfrm>
            <a:off x="362775" y="195975"/>
            <a:ext cx="878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Metadata-Level Model </a:t>
            </a:r>
            <a:r>
              <a:rPr b="1" lang="en" sz="3100">
                <a:solidFill>
                  <a:srgbClr val="999999"/>
                </a:solidFill>
              </a:rPr>
              <a:t>Metadata DNN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1468" name="Google Shape;1468;p38"/>
          <p:cNvSpPr/>
          <p:nvPr/>
        </p:nvSpPr>
        <p:spPr>
          <a:xfrm>
            <a:off x="7133075" y="432145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38"/>
          <p:cNvSpPr/>
          <p:nvPr/>
        </p:nvSpPr>
        <p:spPr>
          <a:xfrm>
            <a:off x="7706525" y="432145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0" name="Google Shape;1470;p38"/>
          <p:cNvPicPr preferRelativeResize="0"/>
          <p:nvPr/>
        </p:nvPicPr>
        <p:blipFill rotWithShape="1">
          <a:blip r:embed="rId3">
            <a:alphaModFix/>
          </a:blip>
          <a:srcRect b="43339" l="0" r="0" t="0"/>
          <a:stretch/>
        </p:blipFill>
        <p:spPr>
          <a:xfrm>
            <a:off x="3343175" y="1203999"/>
            <a:ext cx="2962725" cy="1802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1" name="Google Shape;1471;p38"/>
          <p:cNvGrpSpPr/>
          <p:nvPr/>
        </p:nvGrpSpPr>
        <p:grpSpPr>
          <a:xfrm>
            <a:off x="3343169" y="3006066"/>
            <a:ext cx="2962730" cy="1556074"/>
            <a:chOff x="4457925" y="693525"/>
            <a:chExt cx="3499149" cy="1814876"/>
          </a:xfrm>
        </p:grpSpPr>
        <p:pic>
          <p:nvPicPr>
            <p:cNvPr id="1472" name="Google Shape;1472;p38"/>
            <p:cNvPicPr preferRelativeResize="0"/>
            <p:nvPr/>
          </p:nvPicPr>
          <p:blipFill rotWithShape="1">
            <a:blip r:embed="rId3">
              <a:alphaModFix/>
            </a:blip>
            <a:srcRect b="0" l="0" r="0" t="55894"/>
            <a:stretch/>
          </p:blipFill>
          <p:spPr>
            <a:xfrm>
              <a:off x="4457925" y="851575"/>
              <a:ext cx="3499149" cy="165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3" name="Google Shape;1473;p38"/>
            <p:cNvPicPr preferRelativeResize="0"/>
            <p:nvPr/>
          </p:nvPicPr>
          <p:blipFill rotWithShape="1">
            <a:blip r:embed="rId3">
              <a:alphaModFix/>
            </a:blip>
            <a:srcRect b="95792" l="0" r="0" t="0"/>
            <a:stretch/>
          </p:blipFill>
          <p:spPr>
            <a:xfrm>
              <a:off x="4457925" y="693525"/>
              <a:ext cx="3499149" cy="1580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213a5167e46_0_474"/>
          <p:cNvSpPr/>
          <p:nvPr/>
        </p:nvSpPr>
        <p:spPr>
          <a:xfrm>
            <a:off x="8297825" y="432145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g213a5167e46_0_474"/>
          <p:cNvSpPr txBox="1"/>
          <p:nvPr>
            <p:ph idx="1" type="body"/>
          </p:nvPr>
        </p:nvSpPr>
        <p:spPr>
          <a:xfrm>
            <a:off x="362775" y="816850"/>
            <a:ext cx="8554800" cy="3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The textual features selected based on the categorization of hate-speech features of </a:t>
            </a:r>
            <a:r>
              <a:rPr i="1" lang="en" sz="1800">
                <a:solidFill>
                  <a:schemeClr val="lt1"/>
                </a:solidFill>
              </a:rPr>
              <a:t>Schmidt et al. </a:t>
            </a:r>
            <a:r>
              <a:rPr lang="en" sz="1800">
                <a:solidFill>
                  <a:schemeClr val="lt1"/>
                </a:solidFill>
              </a:rPr>
              <a:t>2017.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Simple Surface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17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Word Generalization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3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Sentiment Analysis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2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Lexical Resources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7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Linguistic Features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i="1" lang="en" sz="1800">
                <a:solidFill>
                  <a:schemeClr val="lt1"/>
                </a:solidFill>
              </a:rPr>
              <a:t>2</a:t>
            </a:r>
            <a:endParaRPr i="1" sz="1800">
              <a:solidFill>
                <a:schemeClr val="lt1"/>
              </a:solidFill>
            </a:endParaRPr>
          </a:p>
        </p:txBody>
      </p:sp>
      <p:sp>
        <p:nvSpPr>
          <p:cNvPr id="1480" name="Google Shape;1480;g213a5167e46_0_474"/>
          <p:cNvSpPr txBox="1"/>
          <p:nvPr>
            <p:ph type="title"/>
          </p:nvPr>
        </p:nvSpPr>
        <p:spPr>
          <a:xfrm>
            <a:off x="362775" y="195975"/>
            <a:ext cx="878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Metadata-Level Model </a:t>
            </a:r>
            <a:r>
              <a:rPr b="1" lang="en" sz="3100">
                <a:solidFill>
                  <a:srgbClr val="999999"/>
                </a:solidFill>
              </a:rPr>
              <a:t>Metadata DNN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481" name="Google Shape;1481;g213a5167e46_0_474"/>
          <p:cNvPicPr preferRelativeResize="0"/>
          <p:nvPr/>
        </p:nvPicPr>
        <p:blipFill rotWithShape="1">
          <a:blip r:embed="rId3">
            <a:alphaModFix/>
          </a:blip>
          <a:srcRect b="43339" l="0" r="0" t="0"/>
          <a:stretch/>
        </p:blipFill>
        <p:spPr>
          <a:xfrm>
            <a:off x="3343175" y="1203999"/>
            <a:ext cx="2962725" cy="1802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2" name="Google Shape;1482;g213a5167e46_0_474"/>
          <p:cNvGrpSpPr/>
          <p:nvPr/>
        </p:nvGrpSpPr>
        <p:grpSpPr>
          <a:xfrm>
            <a:off x="3343169" y="3006066"/>
            <a:ext cx="2962730" cy="1556074"/>
            <a:chOff x="4457925" y="693525"/>
            <a:chExt cx="3499149" cy="1814876"/>
          </a:xfrm>
        </p:grpSpPr>
        <p:pic>
          <p:nvPicPr>
            <p:cNvPr id="1483" name="Google Shape;1483;g213a5167e46_0_474"/>
            <p:cNvPicPr preferRelativeResize="0"/>
            <p:nvPr/>
          </p:nvPicPr>
          <p:blipFill rotWithShape="1">
            <a:blip r:embed="rId3">
              <a:alphaModFix/>
            </a:blip>
            <a:srcRect b="0" l="0" r="0" t="55894"/>
            <a:stretch/>
          </p:blipFill>
          <p:spPr>
            <a:xfrm>
              <a:off x="4457925" y="851575"/>
              <a:ext cx="3499149" cy="165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4" name="Google Shape;1484;g213a5167e46_0_474"/>
            <p:cNvPicPr preferRelativeResize="0"/>
            <p:nvPr/>
          </p:nvPicPr>
          <p:blipFill rotWithShape="1">
            <a:blip r:embed="rId3">
              <a:alphaModFix/>
            </a:blip>
            <a:srcRect b="95792" l="0" r="0" t="0"/>
            <a:stretch/>
          </p:blipFill>
          <p:spPr>
            <a:xfrm>
              <a:off x="4457925" y="693525"/>
              <a:ext cx="3499149" cy="1580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5" name="Google Shape;1485;g213a5167e46_0_474"/>
          <p:cNvSpPr/>
          <p:nvPr/>
        </p:nvSpPr>
        <p:spPr>
          <a:xfrm>
            <a:off x="7157375" y="122075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Batch Normalization Layer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6" name="Google Shape;1486;g213a5167e46_0_474"/>
          <p:cNvCxnSpPr>
            <a:stCxn id="1485" idx="2"/>
          </p:cNvCxnSpPr>
          <p:nvPr/>
        </p:nvCxnSpPr>
        <p:spPr>
          <a:xfrm flipH="1" rot="-5400000">
            <a:off x="7849475" y="1954550"/>
            <a:ext cx="3054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7" name="Google Shape;1487;g213a5167e46_0_474"/>
          <p:cNvCxnSpPr>
            <a:endCxn id="1488" idx="0"/>
          </p:cNvCxnSpPr>
          <p:nvPr/>
        </p:nvCxnSpPr>
        <p:spPr>
          <a:xfrm flipH="1" rot="-5400000">
            <a:off x="7848875" y="3308050"/>
            <a:ext cx="3054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88" name="Google Shape;1488;g213a5167e46_0_474"/>
          <p:cNvSpPr/>
          <p:nvPr/>
        </p:nvSpPr>
        <p:spPr>
          <a:xfrm>
            <a:off x="7157375" y="346105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g213a5167e46_0_474"/>
          <p:cNvSpPr/>
          <p:nvPr/>
        </p:nvSpPr>
        <p:spPr>
          <a:xfrm>
            <a:off x="7133075" y="432145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g213a5167e46_0_474"/>
          <p:cNvSpPr/>
          <p:nvPr/>
        </p:nvSpPr>
        <p:spPr>
          <a:xfrm>
            <a:off x="7706525" y="432145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1" name="Google Shape;1491;g213a5167e46_0_474"/>
          <p:cNvCxnSpPr>
            <a:stCxn id="1488" idx="2"/>
            <a:endCxn id="1489" idx="0"/>
          </p:cNvCxnSpPr>
          <p:nvPr/>
        </p:nvCxnSpPr>
        <p:spPr>
          <a:xfrm rot="5400000">
            <a:off x="7563575" y="388315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2" name="Google Shape;1492;g213a5167e46_0_474"/>
          <p:cNvCxnSpPr>
            <a:stCxn id="1488" idx="2"/>
            <a:endCxn id="1490" idx="0"/>
          </p:cNvCxnSpPr>
          <p:nvPr/>
        </p:nvCxnSpPr>
        <p:spPr>
          <a:xfrm flipH="1" rot="-5400000">
            <a:off x="7862675" y="418165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3" name="Google Shape;1493;g213a5167e46_0_474"/>
          <p:cNvCxnSpPr>
            <a:stCxn id="1488" idx="2"/>
            <a:endCxn id="1478" idx="0"/>
          </p:cNvCxnSpPr>
          <p:nvPr/>
        </p:nvCxnSpPr>
        <p:spPr>
          <a:xfrm flipH="1" rot="-5400000">
            <a:off x="8158175" y="388615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94" name="Google Shape;1494;g213a5167e46_0_474"/>
          <p:cNvSpPr/>
          <p:nvPr/>
        </p:nvSpPr>
        <p:spPr>
          <a:xfrm rot="10800000">
            <a:off x="7157075" y="2108550"/>
            <a:ext cx="1689000" cy="1046100"/>
          </a:xfrm>
          <a:prstGeom prst="trapezoid">
            <a:avLst>
              <a:gd fmla="val 5780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g213a5167e46_0_474"/>
          <p:cNvSpPr/>
          <p:nvPr/>
        </p:nvSpPr>
        <p:spPr>
          <a:xfrm>
            <a:off x="7157075" y="2281900"/>
            <a:ext cx="16890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Bottleneck 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39"/>
          <p:cNvSpPr txBox="1"/>
          <p:nvPr>
            <p:ph idx="1" type="body"/>
          </p:nvPr>
        </p:nvSpPr>
        <p:spPr>
          <a:xfrm>
            <a:off x="362775" y="816850"/>
            <a:ext cx="5652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A dense DNN with stacked fully connected layers to learn the features.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Input first goes through a Batch Normalization Layer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Mean close to 0 and the standard deviation close to 1.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Faster learning and higher accuracy.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01" name="Google Shape;1501;p39"/>
          <p:cNvSpPr txBox="1"/>
          <p:nvPr>
            <p:ph type="title"/>
          </p:nvPr>
        </p:nvSpPr>
        <p:spPr>
          <a:xfrm>
            <a:off x="362775" y="195975"/>
            <a:ext cx="878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Metadata-Level Model </a:t>
            </a:r>
            <a:r>
              <a:rPr b="1" lang="en" sz="3100">
                <a:solidFill>
                  <a:srgbClr val="999999"/>
                </a:solidFill>
              </a:rPr>
              <a:t>Metadata DNN</a:t>
            </a:r>
            <a:endParaRPr b="1" sz="2400">
              <a:solidFill>
                <a:srgbClr val="999999"/>
              </a:solidFill>
            </a:endParaRPr>
          </a:p>
        </p:txBody>
      </p:sp>
      <p:cxnSp>
        <p:nvCxnSpPr>
          <p:cNvPr id="1502" name="Google Shape;1502;p39"/>
          <p:cNvCxnSpPr/>
          <p:nvPr/>
        </p:nvCxnSpPr>
        <p:spPr>
          <a:xfrm>
            <a:off x="6131300" y="3649800"/>
            <a:ext cx="2943000" cy="138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503" name="Google Shape;15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6050" y="1468513"/>
            <a:ext cx="2943825" cy="214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13a5167e46_0_501"/>
          <p:cNvSpPr txBox="1"/>
          <p:nvPr>
            <p:ph idx="1" type="body"/>
          </p:nvPr>
        </p:nvSpPr>
        <p:spPr>
          <a:xfrm>
            <a:off x="362775" y="816850"/>
            <a:ext cx="5652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A dense DNN with stacked fully connected layers to learn the features.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Input first goes through a Batch Normalization Layer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Mean close to 0 and the standard deviation close to 1.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Faster learning and higher accuracy.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Designed so that a bottleneck is formed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Proven to result in the automatic construction of high-level features.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Use of the hyperbolic tangent - tanh activation function.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Five stacked layers of sizes: 512, 256, 128, 64, 32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Finally, the Softmax activation layer.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09" name="Google Shape;1509;g213a5167e46_0_501"/>
          <p:cNvSpPr txBox="1"/>
          <p:nvPr>
            <p:ph type="title"/>
          </p:nvPr>
        </p:nvSpPr>
        <p:spPr>
          <a:xfrm>
            <a:off x="362775" y="195975"/>
            <a:ext cx="878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Metadata-Level Model </a:t>
            </a:r>
            <a:r>
              <a:rPr b="1" lang="en" sz="3100">
                <a:solidFill>
                  <a:srgbClr val="999999"/>
                </a:solidFill>
              </a:rPr>
              <a:t>Metadata DNN</a:t>
            </a:r>
            <a:endParaRPr b="1" sz="2400">
              <a:solidFill>
                <a:srgbClr val="999999"/>
              </a:solidFill>
            </a:endParaRPr>
          </a:p>
        </p:txBody>
      </p:sp>
      <p:cxnSp>
        <p:nvCxnSpPr>
          <p:cNvPr id="1510" name="Google Shape;1510;g213a5167e46_0_501"/>
          <p:cNvCxnSpPr/>
          <p:nvPr/>
        </p:nvCxnSpPr>
        <p:spPr>
          <a:xfrm>
            <a:off x="6131300" y="3649800"/>
            <a:ext cx="2943000" cy="138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511" name="Google Shape;1511;g213a5167e46_0_5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6050" y="1468513"/>
            <a:ext cx="2943825" cy="214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" name="Google Shape;1516;p40"/>
          <p:cNvPicPr preferRelativeResize="0"/>
          <p:nvPr/>
        </p:nvPicPr>
        <p:blipFill/>
        <p:spPr>
          <a:xfrm>
            <a:off x="5332375" y="738075"/>
            <a:ext cx="3687499" cy="3787057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40"/>
          <p:cNvSpPr txBox="1"/>
          <p:nvPr>
            <p:ph idx="1" type="body"/>
          </p:nvPr>
        </p:nvSpPr>
        <p:spPr>
          <a:xfrm>
            <a:off x="362775" y="816850"/>
            <a:ext cx="48828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three models can handle individually: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Sequence of words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Sequence of characters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Metadata extracted from text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three paths are combined to create the hybrid model.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combination is done by </a:t>
            </a:r>
            <a:r>
              <a:rPr lang="en" sz="1800" u="sng">
                <a:solidFill>
                  <a:schemeClr val="lt1"/>
                </a:solidFill>
              </a:rPr>
              <a:t>concatenating</a:t>
            </a:r>
            <a:r>
              <a:rPr lang="en" sz="1800">
                <a:solidFill>
                  <a:schemeClr val="lt1"/>
                </a:solidFill>
              </a:rPr>
              <a:t> the models at their </a:t>
            </a:r>
            <a:r>
              <a:rPr lang="en" sz="1800" u="sng">
                <a:solidFill>
                  <a:schemeClr val="lt1"/>
                </a:solidFill>
              </a:rPr>
              <a:t>penultimate layer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18" name="Google Shape;1518;p40"/>
          <p:cNvSpPr txBox="1"/>
          <p:nvPr>
            <p:ph type="title"/>
          </p:nvPr>
        </p:nvSpPr>
        <p:spPr>
          <a:xfrm>
            <a:off x="362775" y="195975"/>
            <a:ext cx="865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Selected Models </a:t>
            </a:r>
            <a:r>
              <a:rPr b="1" lang="en" sz="3100">
                <a:solidFill>
                  <a:srgbClr val="999999"/>
                </a:solidFill>
              </a:rPr>
              <a:t>Hybrid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1"/>
          <p:cNvSpPr txBox="1"/>
          <p:nvPr>
            <p:ph idx="1" type="body"/>
          </p:nvPr>
        </p:nvSpPr>
        <p:spPr>
          <a:xfrm>
            <a:off x="362775" y="816850"/>
            <a:ext cx="4911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Three-layer classifier architecture.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Leverages the predictions as features. </a:t>
            </a:r>
            <a:endParaRPr sz="18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24" name="Google Shape;1524;p41"/>
          <p:cNvSpPr txBox="1"/>
          <p:nvPr>
            <p:ph type="title"/>
          </p:nvPr>
        </p:nvSpPr>
        <p:spPr>
          <a:xfrm>
            <a:off x="362775" y="195975"/>
            <a:ext cx="865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Selected Models </a:t>
            </a:r>
            <a:r>
              <a:rPr b="1" lang="en" sz="3100">
                <a:solidFill>
                  <a:srgbClr val="999999"/>
                </a:solidFill>
              </a:rPr>
              <a:t>Ensemble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525" name="Google Shape;1525;p41"/>
          <p:cNvPicPr preferRelativeResize="0"/>
          <p:nvPr/>
        </p:nvPicPr>
        <p:blipFill/>
        <p:spPr>
          <a:xfrm>
            <a:off x="5307926" y="867475"/>
            <a:ext cx="1312662" cy="35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41"/>
          <p:cNvPicPr preferRelativeResize="0"/>
          <p:nvPr/>
        </p:nvPicPr>
        <p:blipFill/>
        <p:spPr>
          <a:xfrm>
            <a:off x="6281201" y="867475"/>
            <a:ext cx="2643299" cy="35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217b9b03bcf_0_107"/>
          <p:cNvSpPr txBox="1"/>
          <p:nvPr>
            <p:ph idx="1" type="body"/>
          </p:nvPr>
        </p:nvSpPr>
        <p:spPr>
          <a:xfrm>
            <a:off x="362775" y="816850"/>
            <a:ext cx="4911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Three-layer classifier architecture.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Leverages the predictions as features. </a:t>
            </a:r>
            <a:endParaRPr sz="18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C1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b="1" i="1" lang="en" sz="1600">
                <a:solidFill>
                  <a:schemeClr val="lt1"/>
                </a:solidFill>
              </a:rPr>
              <a:t>C2</a:t>
            </a:r>
            <a:r>
              <a:rPr lang="en" sz="1600">
                <a:solidFill>
                  <a:schemeClr val="lt1"/>
                </a:solidFill>
              </a:rPr>
              <a:t> and </a:t>
            </a:r>
            <a:r>
              <a:rPr b="1" i="1" lang="en" sz="1600">
                <a:solidFill>
                  <a:schemeClr val="lt1"/>
                </a:solidFill>
              </a:rPr>
              <a:t>C3 </a:t>
            </a:r>
            <a:r>
              <a:rPr lang="en" sz="1600">
                <a:solidFill>
                  <a:schemeClr val="lt1"/>
                </a:solidFill>
              </a:rPr>
              <a:t>are the word, character and metadata level models.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32" name="Google Shape;1532;g217b9b03bcf_0_107"/>
          <p:cNvSpPr txBox="1"/>
          <p:nvPr>
            <p:ph type="title"/>
          </p:nvPr>
        </p:nvSpPr>
        <p:spPr>
          <a:xfrm>
            <a:off x="362775" y="195975"/>
            <a:ext cx="865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Selected Models </a:t>
            </a:r>
            <a:r>
              <a:rPr b="1" lang="en" sz="3100">
                <a:solidFill>
                  <a:srgbClr val="999999"/>
                </a:solidFill>
              </a:rPr>
              <a:t>Ensemble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533" name="Google Shape;1533;g217b9b03bcf_0_107"/>
          <p:cNvPicPr preferRelativeResize="0"/>
          <p:nvPr/>
        </p:nvPicPr>
        <p:blipFill/>
        <p:spPr>
          <a:xfrm>
            <a:off x="5307926" y="867475"/>
            <a:ext cx="1312662" cy="35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g217b9b03bcf_0_107"/>
          <p:cNvPicPr preferRelativeResize="0"/>
          <p:nvPr/>
        </p:nvPicPr>
        <p:blipFill/>
        <p:spPr>
          <a:xfrm>
            <a:off x="6281201" y="867475"/>
            <a:ext cx="2643299" cy="35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17b9b03bcf_0_100"/>
          <p:cNvSpPr txBox="1"/>
          <p:nvPr>
            <p:ph idx="1" type="body"/>
          </p:nvPr>
        </p:nvSpPr>
        <p:spPr>
          <a:xfrm>
            <a:off x="362775" y="816850"/>
            <a:ext cx="4911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Three-layer classifier architecture.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Leverages the predictions as features. </a:t>
            </a:r>
            <a:endParaRPr sz="18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C1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b="1" i="1" lang="en" sz="1600">
                <a:solidFill>
                  <a:schemeClr val="lt1"/>
                </a:solidFill>
              </a:rPr>
              <a:t>C2</a:t>
            </a:r>
            <a:r>
              <a:rPr lang="en" sz="1600">
                <a:solidFill>
                  <a:schemeClr val="lt1"/>
                </a:solidFill>
              </a:rPr>
              <a:t> and </a:t>
            </a:r>
            <a:r>
              <a:rPr b="1" i="1" lang="en" sz="1600">
                <a:solidFill>
                  <a:schemeClr val="lt1"/>
                </a:solidFill>
              </a:rPr>
              <a:t>C3 </a:t>
            </a:r>
            <a:r>
              <a:rPr lang="en" sz="1600">
                <a:solidFill>
                  <a:schemeClr val="lt1"/>
                </a:solidFill>
              </a:rPr>
              <a:t>are the word, character and metadata level models.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C4</a:t>
            </a:r>
            <a:r>
              <a:rPr lang="en" sz="1600">
                <a:solidFill>
                  <a:schemeClr val="lt1"/>
                </a:solidFill>
              </a:rPr>
              <a:t> is a one-vs-all Logistic Regression (LR) with l2 regularization over word vectors.</a:t>
            </a:r>
            <a:endParaRPr sz="16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40" name="Google Shape;1540;g217b9b03bcf_0_100"/>
          <p:cNvSpPr txBox="1"/>
          <p:nvPr>
            <p:ph type="title"/>
          </p:nvPr>
        </p:nvSpPr>
        <p:spPr>
          <a:xfrm>
            <a:off x="362775" y="195975"/>
            <a:ext cx="865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Selected Models </a:t>
            </a:r>
            <a:r>
              <a:rPr b="1" lang="en" sz="3100">
                <a:solidFill>
                  <a:srgbClr val="999999"/>
                </a:solidFill>
              </a:rPr>
              <a:t>Ensemble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541" name="Google Shape;1541;g217b9b03bcf_0_100"/>
          <p:cNvPicPr preferRelativeResize="0"/>
          <p:nvPr/>
        </p:nvPicPr>
        <p:blipFill/>
        <p:spPr>
          <a:xfrm>
            <a:off x="5307926" y="867475"/>
            <a:ext cx="1312662" cy="35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g217b9b03bcf_0_100"/>
          <p:cNvPicPr preferRelativeResize="0"/>
          <p:nvPr/>
        </p:nvPicPr>
        <p:blipFill/>
        <p:spPr>
          <a:xfrm>
            <a:off x="6281201" y="867475"/>
            <a:ext cx="2643299" cy="35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217b9b03bcf_0_93"/>
          <p:cNvSpPr txBox="1"/>
          <p:nvPr>
            <p:ph idx="1" type="body"/>
          </p:nvPr>
        </p:nvSpPr>
        <p:spPr>
          <a:xfrm>
            <a:off x="362775" y="816850"/>
            <a:ext cx="4911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Three-layer classifier architecture.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Leverages the predictions as features. </a:t>
            </a:r>
            <a:endParaRPr sz="18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C1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b="1" i="1" lang="en" sz="1600">
                <a:solidFill>
                  <a:schemeClr val="lt1"/>
                </a:solidFill>
              </a:rPr>
              <a:t>C2</a:t>
            </a:r>
            <a:r>
              <a:rPr lang="en" sz="1600">
                <a:solidFill>
                  <a:schemeClr val="lt1"/>
                </a:solidFill>
              </a:rPr>
              <a:t> and </a:t>
            </a:r>
            <a:r>
              <a:rPr b="1" i="1" lang="en" sz="1600">
                <a:solidFill>
                  <a:schemeClr val="lt1"/>
                </a:solidFill>
              </a:rPr>
              <a:t>C3 </a:t>
            </a:r>
            <a:r>
              <a:rPr lang="en" sz="1600">
                <a:solidFill>
                  <a:schemeClr val="lt1"/>
                </a:solidFill>
              </a:rPr>
              <a:t>are the word, character and metadata level models.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C4</a:t>
            </a:r>
            <a:r>
              <a:rPr lang="en" sz="1600">
                <a:solidFill>
                  <a:schemeClr val="lt1"/>
                </a:solidFill>
              </a:rPr>
              <a:t> is a one-vs-all Logistic Regression (LR) with l2 regularization over word vectors.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C5</a:t>
            </a:r>
            <a:r>
              <a:rPr lang="en" sz="1600">
                <a:solidFill>
                  <a:schemeClr val="lt1"/>
                </a:solidFill>
              </a:rPr>
              <a:t> is a one-vs-all LR with l2 regularization over the features.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48" name="Google Shape;1548;g217b9b03bcf_0_93"/>
          <p:cNvSpPr txBox="1"/>
          <p:nvPr>
            <p:ph type="title"/>
          </p:nvPr>
        </p:nvSpPr>
        <p:spPr>
          <a:xfrm>
            <a:off x="362775" y="195975"/>
            <a:ext cx="865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Selected Models </a:t>
            </a:r>
            <a:r>
              <a:rPr b="1" lang="en" sz="3100">
                <a:solidFill>
                  <a:srgbClr val="999999"/>
                </a:solidFill>
              </a:rPr>
              <a:t>Ensemble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549" name="Google Shape;1549;g217b9b03bcf_0_93"/>
          <p:cNvPicPr preferRelativeResize="0"/>
          <p:nvPr/>
        </p:nvPicPr>
        <p:blipFill/>
        <p:spPr>
          <a:xfrm>
            <a:off x="5307926" y="867475"/>
            <a:ext cx="1312662" cy="35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g217b9b03bcf_0_93"/>
          <p:cNvPicPr preferRelativeResize="0"/>
          <p:nvPr/>
        </p:nvPicPr>
        <p:blipFill/>
        <p:spPr>
          <a:xfrm>
            <a:off x="6281201" y="867475"/>
            <a:ext cx="2643299" cy="35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217b9b03bcf_0_86"/>
          <p:cNvSpPr txBox="1"/>
          <p:nvPr>
            <p:ph idx="1" type="body"/>
          </p:nvPr>
        </p:nvSpPr>
        <p:spPr>
          <a:xfrm>
            <a:off x="362775" y="816850"/>
            <a:ext cx="4911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Three-layer classifier architecture.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Leverages the predictions as features. </a:t>
            </a:r>
            <a:endParaRPr sz="18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C1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b="1" i="1" lang="en" sz="1600">
                <a:solidFill>
                  <a:schemeClr val="lt1"/>
                </a:solidFill>
              </a:rPr>
              <a:t>C2</a:t>
            </a:r>
            <a:r>
              <a:rPr lang="en" sz="1600">
                <a:solidFill>
                  <a:schemeClr val="lt1"/>
                </a:solidFill>
              </a:rPr>
              <a:t> and </a:t>
            </a:r>
            <a:r>
              <a:rPr b="1" i="1" lang="en" sz="1600">
                <a:solidFill>
                  <a:schemeClr val="lt1"/>
                </a:solidFill>
              </a:rPr>
              <a:t>C3 </a:t>
            </a:r>
            <a:r>
              <a:rPr lang="en" sz="1600">
                <a:solidFill>
                  <a:schemeClr val="lt1"/>
                </a:solidFill>
              </a:rPr>
              <a:t>are the word, character and metadata level models.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C4</a:t>
            </a:r>
            <a:r>
              <a:rPr lang="en" sz="1600">
                <a:solidFill>
                  <a:schemeClr val="lt1"/>
                </a:solidFill>
              </a:rPr>
              <a:t> is a one-vs-all Logistic Regression (LR) with l2 regularization over word vectors.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C5</a:t>
            </a:r>
            <a:r>
              <a:rPr lang="en" sz="1600">
                <a:solidFill>
                  <a:schemeClr val="lt1"/>
                </a:solidFill>
              </a:rPr>
              <a:t> is a one-vs-all LR with l2 regularization over the features.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C6 </a:t>
            </a:r>
            <a:r>
              <a:rPr lang="en" sz="1600">
                <a:solidFill>
                  <a:schemeClr val="lt1"/>
                </a:solidFill>
              </a:rPr>
              <a:t>is a 2nd layer ensemble of LR, trained on the predictions from the </a:t>
            </a:r>
            <a:r>
              <a:rPr b="1" i="1" lang="en" sz="1600">
                <a:solidFill>
                  <a:schemeClr val="lt1"/>
                </a:solidFill>
              </a:rPr>
              <a:t>C1, C2</a:t>
            </a:r>
            <a:r>
              <a:rPr lang="en" sz="1600">
                <a:solidFill>
                  <a:schemeClr val="lt1"/>
                </a:solidFill>
              </a:rPr>
              <a:t> and </a:t>
            </a:r>
            <a:r>
              <a:rPr b="1" i="1" lang="en" sz="1600">
                <a:solidFill>
                  <a:schemeClr val="lt1"/>
                </a:solidFill>
              </a:rPr>
              <a:t>C3</a:t>
            </a:r>
            <a:r>
              <a:rPr lang="en" sz="1600">
                <a:solidFill>
                  <a:schemeClr val="lt1"/>
                </a:solidFill>
              </a:rPr>
              <a:t>.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56" name="Google Shape;1556;g217b9b03bcf_0_86"/>
          <p:cNvSpPr txBox="1"/>
          <p:nvPr>
            <p:ph type="title"/>
          </p:nvPr>
        </p:nvSpPr>
        <p:spPr>
          <a:xfrm>
            <a:off x="362775" y="195975"/>
            <a:ext cx="865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Selected Models </a:t>
            </a:r>
            <a:r>
              <a:rPr b="1" lang="en" sz="3100">
                <a:solidFill>
                  <a:srgbClr val="999999"/>
                </a:solidFill>
              </a:rPr>
              <a:t>Ensemble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557" name="Google Shape;1557;g217b9b03bcf_0_86"/>
          <p:cNvPicPr preferRelativeResize="0"/>
          <p:nvPr/>
        </p:nvPicPr>
        <p:blipFill/>
        <p:spPr>
          <a:xfrm>
            <a:off x="5307926" y="867475"/>
            <a:ext cx="1312662" cy="35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g217b9b03bcf_0_86"/>
          <p:cNvPicPr preferRelativeResize="0"/>
          <p:nvPr/>
        </p:nvPicPr>
        <p:blipFill/>
        <p:spPr>
          <a:xfrm>
            <a:off x="6281201" y="867475"/>
            <a:ext cx="2643299" cy="35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rump vector" id="184" name="Google Shape;184;g213a5167e46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6475" y="2254750"/>
            <a:ext cx="3193498" cy="2888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13a5167e46_0_35"/>
          <p:cNvSpPr txBox="1"/>
          <p:nvPr>
            <p:ph idx="1" type="body"/>
          </p:nvPr>
        </p:nvSpPr>
        <p:spPr>
          <a:xfrm>
            <a:off x="362775" y="816850"/>
            <a:ext cx="5879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en" sz="1800"/>
              <a:t>UK</a:t>
            </a:r>
            <a:r>
              <a:rPr lang="en" sz="1800"/>
              <a:t> - Significant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increase of hate-speech</a:t>
            </a:r>
            <a:r>
              <a:rPr lang="en" sz="1800"/>
              <a:t> towards the migrant communities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b="1" lang="en" sz="1800"/>
              <a:t>EU</a:t>
            </a:r>
            <a:r>
              <a:rPr lang="en" sz="1800"/>
              <a:t> - Rise of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hate-speech and hate-crimes</a:t>
            </a:r>
            <a:r>
              <a:rPr lang="en" sz="1800"/>
              <a:t> based on religious beliefs, ethnicity, or gender</a:t>
            </a:r>
            <a:endParaRPr sz="18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80% of the respondents have encountered </a:t>
            </a:r>
            <a:r>
              <a:rPr lang="en" sz="1400">
                <a:solidFill>
                  <a:schemeClr val="lt1"/>
                </a:solidFill>
              </a:rPr>
              <a:t>online </a:t>
            </a:r>
            <a:r>
              <a:rPr lang="en" sz="1400"/>
              <a:t>hate-speech and 40% felt attacked or threatened.</a:t>
            </a:r>
            <a:endParaRPr sz="14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b="1" lang="en" sz="1800"/>
              <a:t>US</a:t>
            </a:r>
            <a:r>
              <a:rPr lang="en" sz="1800"/>
              <a:t> - </a:t>
            </a:r>
            <a:r>
              <a:rPr lang="en" sz="1800">
                <a:solidFill>
                  <a:schemeClr val="lt1"/>
                </a:solidFill>
              </a:rPr>
              <a:t>Rise of hate-speech and hate-crimes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since the Trump election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Urgent development of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countermeasures</a:t>
            </a:r>
            <a:r>
              <a:rPr lang="en" sz="1800"/>
              <a:t>.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❏"/>
            </a:pPr>
            <a:r>
              <a:rPr lang="en" sz="1800"/>
              <a:t>Range of international initiatives launched for the qualification of the problem (</a:t>
            </a:r>
            <a:r>
              <a:rPr b="1" lang="en" sz="1800" u="sng">
                <a:solidFill>
                  <a:schemeClr val="hlink"/>
                </a:solidFill>
                <a:hlinkClick r:id="rId8"/>
              </a:rPr>
              <a:t>MANDOLA</a:t>
            </a:r>
            <a:r>
              <a:rPr lang="en" sz="1800"/>
              <a:t>).</a:t>
            </a:r>
            <a:endParaRPr sz="1800"/>
          </a:p>
        </p:txBody>
      </p:sp>
      <p:sp>
        <p:nvSpPr>
          <p:cNvPr id="186" name="Google Shape;186;g213a5167e46_0_35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100">
                <a:solidFill>
                  <a:schemeClr val="lt1"/>
                </a:solidFill>
              </a:rPr>
              <a:t>Hate-speech in OSNs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187" name="Google Shape;187;g213a5167e46_0_35"/>
          <p:cNvSpPr/>
          <p:nvPr/>
        </p:nvSpPr>
        <p:spPr>
          <a:xfrm>
            <a:off x="6556575" y="729175"/>
            <a:ext cx="2263800" cy="1746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13a5167e46_0_35"/>
          <p:cNvSpPr txBox="1"/>
          <p:nvPr/>
        </p:nvSpPr>
        <p:spPr>
          <a:xfrm>
            <a:off x="6843975" y="1271225"/>
            <a:ext cx="17376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#@$!%&amp;</a:t>
            </a:r>
            <a:endParaRPr b="1" i="0" sz="36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descr="Image result for flags vector us" id="189" name="Google Shape;189;g213a5167e46_0_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7875" y="2661325"/>
            <a:ext cx="408750" cy="24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u logo" id="190" name="Google Shape;190;g213a5167e46_0_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5575" y="1559825"/>
            <a:ext cx="433375" cy="26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K flag vector" id="191" name="Google Shape;191;g213a5167e46_0_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7888" y="888075"/>
            <a:ext cx="408750" cy="24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17b9b03bcf_0_79"/>
          <p:cNvSpPr txBox="1"/>
          <p:nvPr>
            <p:ph idx="1" type="body"/>
          </p:nvPr>
        </p:nvSpPr>
        <p:spPr>
          <a:xfrm>
            <a:off x="362775" y="816850"/>
            <a:ext cx="4911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Three-layer classifier architecture.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Leverages the predictions as features. </a:t>
            </a:r>
            <a:endParaRPr sz="18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C1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b="1" i="1" lang="en" sz="1600">
                <a:solidFill>
                  <a:schemeClr val="lt1"/>
                </a:solidFill>
              </a:rPr>
              <a:t>C2</a:t>
            </a:r>
            <a:r>
              <a:rPr lang="en" sz="1600">
                <a:solidFill>
                  <a:schemeClr val="lt1"/>
                </a:solidFill>
              </a:rPr>
              <a:t> and </a:t>
            </a:r>
            <a:r>
              <a:rPr b="1" i="1" lang="en" sz="1600">
                <a:solidFill>
                  <a:schemeClr val="lt1"/>
                </a:solidFill>
              </a:rPr>
              <a:t>C3 </a:t>
            </a:r>
            <a:r>
              <a:rPr lang="en" sz="1600">
                <a:solidFill>
                  <a:schemeClr val="lt1"/>
                </a:solidFill>
              </a:rPr>
              <a:t>are the word, character and metadata level models.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C4</a:t>
            </a:r>
            <a:r>
              <a:rPr lang="en" sz="1600">
                <a:solidFill>
                  <a:schemeClr val="lt1"/>
                </a:solidFill>
              </a:rPr>
              <a:t> is a one-vs-all Logistic Regression (LR) with l2 regularization over word vectors.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C5</a:t>
            </a:r>
            <a:r>
              <a:rPr lang="en" sz="1600">
                <a:solidFill>
                  <a:schemeClr val="lt1"/>
                </a:solidFill>
              </a:rPr>
              <a:t> is a one-vs-all LR with l2 regularization over the features.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C6 </a:t>
            </a:r>
            <a:r>
              <a:rPr lang="en" sz="1600">
                <a:solidFill>
                  <a:schemeClr val="lt1"/>
                </a:solidFill>
              </a:rPr>
              <a:t>is a 2nd layer ensemble of LR, trained on the predictions from the </a:t>
            </a:r>
            <a:r>
              <a:rPr b="1" i="1" lang="en" sz="1600">
                <a:solidFill>
                  <a:schemeClr val="lt1"/>
                </a:solidFill>
              </a:rPr>
              <a:t>C1, C2</a:t>
            </a:r>
            <a:r>
              <a:rPr lang="en" sz="1600">
                <a:solidFill>
                  <a:schemeClr val="lt1"/>
                </a:solidFill>
              </a:rPr>
              <a:t> and </a:t>
            </a:r>
            <a:r>
              <a:rPr b="1" i="1" lang="en" sz="1600">
                <a:solidFill>
                  <a:schemeClr val="lt1"/>
                </a:solidFill>
              </a:rPr>
              <a:t>C3</a:t>
            </a:r>
            <a:r>
              <a:rPr lang="en" sz="1600">
                <a:solidFill>
                  <a:schemeClr val="lt1"/>
                </a:solidFill>
              </a:rPr>
              <a:t>. </a:t>
            </a:r>
            <a:endParaRPr sz="1600">
              <a:solidFill>
                <a:schemeClr val="lt1"/>
              </a:solidFill>
            </a:endParaRPr>
          </a:p>
          <a:p>
            <a:pPr indent="-330200" lvl="1" marL="628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i="1" lang="en" sz="1600">
                <a:solidFill>
                  <a:schemeClr val="lt1"/>
                </a:solidFill>
              </a:rPr>
              <a:t>CM</a:t>
            </a:r>
            <a:r>
              <a:rPr lang="en" sz="1600">
                <a:solidFill>
                  <a:schemeClr val="lt1"/>
                </a:solidFill>
              </a:rPr>
              <a:t> is the master classifier of the ensemble, an SVM with l2 regularization.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64" name="Google Shape;1564;g217b9b03bcf_0_79"/>
          <p:cNvSpPr txBox="1"/>
          <p:nvPr>
            <p:ph type="title"/>
          </p:nvPr>
        </p:nvSpPr>
        <p:spPr>
          <a:xfrm>
            <a:off x="362775" y="195975"/>
            <a:ext cx="865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Selected Models </a:t>
            </a:r>
            <a:r>
              <a:rPr b="1" lang="en" sz="3100">
                <a:solidFill>
                  <a:srgbClr val="999999"/>
                </a:solidFill>
              </a:rPr>
              <a:t>Ensemble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565" name="Google Shape;1565;g217b9b03bcf_0_79"/>
          <p:cNvPicPr preferRelativeResize="0"/>
          <p:nvPr/>
        </p:nvPicPr>
        <p:blipFill/>
        <p:spPr>
          <a:xfrm>
            <a:off x="5307926" y="867475"/>
            <a:ext cx="1312662" cy="35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g217b9b03bcf_0_79"/>
          <p:cNvPicPr preferRelativeResize="0"/>
          <p:nvPr/>
        </p:nvPicPr>
        <p:blipFill/>
        <p:spPr>
          <a:xfrm>
            <a:off x="6281201" y="867475"/>
            <a:ext cx="2643299" cy="35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42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Handful of datasets, all of them with </a:t>
            </a:r>
            <a:r>
              <a:rPr b="1" lang="en" sz="1800">
                <a:solidFill>
                  <a:schemeClr val="lt1"/>
                </a:solidFill>
              </a:rPr>
              <a:t>imbalanced nature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72" name="Google Shape;1572;p42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Data Overview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213a5167e46_0_509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Handful of datasets, all of them with </a:t>
            </a:r>
            <a:r>
              <a:rPr b="1" lang="en" sz="1800">
                <a:solidFill>
                  <a:schemeClr val="lt1"/>
                </a:solidFill>
              </a:rPr>
              <a:t>imbalanced nature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For the purpose of this thesis, </a:t>
            </a:r>
            <a:r>
              <a:rPr i="1" lang="en" sz="1800">
                <a:solidFill>
                  <a:schemeClr val="lt1"/>
                </a:solidFill>
              </a:rPr>
              <a:t>Davidson et al.</a:t>
            </a:r>
            <a:r>
              <a:rPr lang="en" sz="1800">
                <a:solidFill>
                  <a:schemeClr val="lt1"/>
                </a:solidFill>
              </a:rPr>
              <a:t> 2017 dataset was used.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The data have three types: </a:t>
            </a:r>
            <a:r>
              <a:rPr i="1" lang="en" sz="1800">
                <a:solidFill>
                  <a:schemeClr val="lt1"/>
                </a:solidFill>
              </a:rPr>
              <a:t>hate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i="1" lang="en" sz="1800">
                <a:solidFill>
                  <a:schemeClr val="lt1"/>
                </a:solidFill>
              </a:rPr>
              <a:t>offensive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i="1" lang="en" sz="1800">
                <a:solidFill>
                  <a:schemeClr val="lt1"/>
                </a:solidFill>
              </a:rPr>
              <a:t>non-hate.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78" name="Google Shape;1578;g213a5167e46_0_509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Data Overview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213a5167e46_0_521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Handful of datasets, all of them with </a:t>
            </a:r>
            <a:r>
              <a:rPr b="1" lang="en" sz="1800">
                <a:solidFill>
                  <a:schemeClr val="lt1"/>
                </a:solidFill>
              </a:rPr>
              <a:t>imbalanced nature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For the purpose of this thesis, </a:t>
            </a:r>
            <a:r>
              <a:rPr i="1" lang="en" sz="1800">
                <a:solidFill>
                  <a:schemeClr val="lt1"/>
                </a:solidFill>
              </a:rPr>
              <a:t>Davidson et al.</a:t>
            </a:r>
            <a:r>
              <a:rPr lang="en" sz="1800">
                <a:solidFill>
                  <a:schemeClr val="lt1"/>
                </a:solidFill>
              </a:rPr>
              <a:t> 2017 dataset was used.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The data have three types: </a:t>
            </a:r>
            <a:r>
              <a:rPr i="1" lang="en" sz="1800">
                <a:solidFill>
                  <a:schemeClr val="lt1"/>
                </a:solidFill>
              </a:rPr>
              <a:t>hate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i="1" lang="en" sz="1800">
                <a:solidFill>
                  <a:schemeClr val="lt1"/>
                </a:solidFill>
              </a:rPr>
              <a:t>offensive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i="1" lang="en" sz="1800">
                <a:solidFill>
                  <a:schemeClr val="lt1"/>
                </a:solidFill>
              </a:rPr>
              <a:t>non-hate.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data were annotated by experts (3+ people) with </a:t>
            </a:r>
            <a:r>
              <a:rPr lang="en" sz="1800" u="sng">
                <a:solidFill>
                  <a:schemeClr val="lt1"/>
                </a:solidFill>
              </a:rPr>
              <a:t>intercoder-agreement</a:t>
            </a:r>
            <a:r>
              <a:rPr lang="en" sz="1800">
                <a:solidFill>
                  <a:schemeClr val="lt1"/>
                </a:solidFill>
              </a:rPr>
              <a:t> of 92%.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Significant bias towards non-hate classes 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b="1" i="1" lang="en" sz="1400">
                <a:solidFill>
                  <a:schemeClr val="lt1"/>
                </a:solidFill>
              </a:rPr>
              <a:t>Hate</a:t>
            </a:r>
            <a:r>
              <a:rPr b="1" lang="en" sz="1400">
                <a:solidFill>
                  <a:schemeClr val="lt1"/>
                </a:solidFill>
              </a:rPr>
              <a:t> 6%, </a:t>
            </a:r>
            <a:endParaRPr b="1"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b="1" i="1" lang="en" sz="1400">
                <a:solidFill>
                  <a:schemeClr val="lt1"/>
                </a:solidFill>
              </a:rPr>
              <a:t>Offensive</a:t>
            </a:r>
            <a:r>
              <a:rPr b="1" lang="en" sz="1400">
                <a:solidFill>
                  <a:schemeClr val="lt1"/>
                </a:solidFill>
              </a:rPr>
              <a:t> 77% </a:t>
            </a:r>
            <a:endParaRPr b="1"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b="1" i="1" lang="en" sz="1400">
                <a:solidFill>
                  <a:schemeClr val="lt1"/>
                </a:solidFill>
              </a:rPr>
              <a:t>Non-hate </a:t>
            </a:r>
            <a:r>
              <a:rPr b="1" lang="en" sz="1400">
                <a:solidFill>
                  <a:schemeClr val="lt1"/>
                </a:solidFill>
              </a:rPr>
              <a:t>17%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84" name="Google Shape;1584;g213a5167e46_0_521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Data Overview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585" name="Google Shape;1585;g213a5167e46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2175" y="2615298"/>
            <a:ext cx="3100625" cy="20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3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Standard classification evaluation metrics of </a:t>
            </a:r>
            <a:r>
              <a:rPr b="1" lang="en" sz="1800">
                <a:solidFill>
                  <a:schemeClr val="lt1"/>
                </a:solidFill>
              </a:rPr>
              <a:t>Precision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lang="en" sz="1800">
                <a:solidFill>
                  <a:schemeClr val="lt1"/>
                </a:solidFill>
              </a:rPr>
              <a:t>Recall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F1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91" name="Google Shape;1591;p43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Evaluation Metrics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13a5167e46_0_527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Standard classification evaluation metrics of </a:t>
            </a:r>
            <a:r>
              <a:rPr b="1" lang="en" sz="1800">
                <a:solidFill>
                  <a:schemeClr val="lt1"/>
                </a:solidFill>
              </a:rPr>
              <a:t>Precision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lang="en" sz="1800">
                <a:solidFill>
                  <a:schemeClr val="lt1"/>
                </a:solidFill>
              </a:rPr>
              <a:t>Recall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F1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Micro-averaging</a:t>
            </a:r>
            <a:r>
              <a:rPr lang="en" sz="1800">
                <a:solidFill>
                  <a:schemeClr val="lt1"/>
                </a:solidFill>
              </a:rPr>
              <a:t> adaptations of the metrics were used due to the </a:t>
            </a:r>
            <a:r>
              <a:rPr b="1" lang="en" sz="1800">
                <a:solidFill>
                  <a:schemeClr val="lt1"/>
                </a:solidFill>
              </a:rPr>
              <a:t>imbalanced nature</a:t>
            </a:r>
            <a:r>
              <a:rPr lang="en" sz="1800">
                <a:solidFill>
                  <a:schemeClr val="lt1"/>
                </a:solidFill>
              </a:rPr>
              <a:t> of the data.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97" name="Google Shape;1597;g213a5167e46_0_527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Evaluation Metrics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13a5167e46_0_533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Standard classification evaluation metrics of </a:t>
            </a:r>
            <a:r>
              <a:rPr b="1" lang="en" sz="1800">
                <a:solidFill>
                  <a:schemeClr val="lt1"/>
                </a:solidFill>
              </a:rPr>
              <a:t>Precision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lang="en" sz="1800">
                <a:solidFill>
                  <a:schemeClr val="lt1"/>
                </a:solidFill>
              </a:rPr>
              <a:t>Recall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F1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Micro-averaging</a:t>
            </a:r>
            <a:r>
              <a:rPr lang="en" sz="1800">
                <a:solidFill>
                  <a:schemeClr val="lt1"/>
                </a:solidFill>
              </a:rPr>
              <a:t> adaptations of the metrics were used due to the </a:t>
            </a:r>
            <a:r>
              <a:rPr b="1" lang="en" sz="1800">
                <a:solidFill>
                  <a:schemeClr val="lt1"/>
                </a:solidFill>
              </a:rPr>
              <a:t>imbalanced nature</a:t>
            </a:r>
            <a:r>
              <a:rPr lang="en" sz="1800">
                <a:solidFill>
                  <a:schemeClr val="lt1"/>
                </a:solidFill>
              </a:rPr>
              <a:t> of the data.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Existing studies on hate-speech detection primarily reported their results using </a:t>
            </a:r>
            <a:r>
              <a:rPr b="1" lang="en" sz="1800">
                <a:solidFill>
                  <a:schemeClr val="lt1"/>
                </a:solidFill>
              </a:rPr>
              <a:t>micro-Precision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lang="en" sz="1800">
                <a:solidFill>
                  <a:schemeClr val="lt1"/>
                </a:solidFill>
              </a:rPr>
              <a:t>micro-Recall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micro-F1</a:t>
            </a:r>
            <a:r>
              <a:rPr lang="en" sz="1800">
                <a:solidFill>
                  <a:schemeClr val="lt1"/>
                </a:solidFill>
              </a:rPr>
              <a:t> - </a:t>
            </a:r>
            <a:r>
              <a:rPr b="1" lang="en" sz="1800" u="sng">
                <a:solidFill>
                  <a:schemeClr val="lt1"/>
                </a:solidFill>
              </a:rPr>
              <a:t>Mask real performance of minority classes.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03" name="Google Shape;1603;g213a5167e46_0_533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Evaluation Metrics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213a5167e46_0_539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Standard classification evaluation metrics of </a:t>
            </a:r>
            <a:r>
              <a:rPr b="1" lang="en" sz="1800">
                <a:solidFill>
                  <a:schemeClr val="lt1"/>
                </a:solidFill>
              </a:rPr>
              <a:t>Precision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lang="en" sz="1800">
                <a:solidFill>
                  <a:schemeClr val="lt1"/>
                </a:solidFill>
              </a:rPr>
              <a:t>Recall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F1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Micro-averaging</a:t>
            </a:r>
            <a:r>
              <a:rPr lang="en" sz="1800">
                <a:solidFill>
                  <a:schemeClr val="lt1"/>
                </a:solidFill>
              </a:rPr>
              <a:t> adaptations of the metrics were used due to the </a:t>
            </a:r>
            <a:r>
              <a:rPr b="1" lang="en" sz="1800">
                <a:solidFill>
                  <a:schemeClr val="lt1"/>
                </a:solidFill>
              </a:rPr>
              <a:t>imbalanced nature</a:t>
            </a:r>
            <a:r>
              <a:rPr lang="en" sz="1800">
                <a:solidFill>
                  <a:schemeClr val="lt1"/>
                </a:solidFill>
              </a:rPr>
              <a:t> of the data.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Existing studies on hate-speech detection primarily reported their results using </a:t>
            </a:r>
            <a:r>
              <a:rPr b="1" lang="en" sz="1800">
                <a:solidFill>
                  <a:schemeClr val="lt1"/>
                </a:solidFill>
              </a:rPr>
              <a:t>micro-Precision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lang="en" sz="1800">
                <a:solidFill>
                  <a:schemeClr val="lt1"/>
                </a:solidFill>
              </a:rPr>
              <a:t>micro-Recall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micro-F1</a:t>
            </a:r>
            <a:r>
              <a:rPr lang="en" sz="1800">
                <a:solidFill>
                  <a:schemeClr val="lt1"/>
                </a:solidFill>
              </a:rPr>
              <a:t> - </a:t>
            </a:r>
            <a:r>
              <a:rPr b="1" lang="en" sz="1800" u="sng">
                <a:solidFill>
                  <a:schemeClr val="lt1"/>
                </a:solidFill>
              </a:rPr>
              <a:t>Mask real performance of minority classes.</a:t>
            </a:r>
            <a:endParaRPr b="1" sz="1800" u="sng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Balanced accuracy</a:t>
            </a:r>
            <a:r>
              <a:rPr lang="en" sz="1800">
                <a:solidFill>
                  <a:schemeClr val="lt1"/>
                </a:solidFill>
              </a:rPr>
              <a:t> - adaptation of accuracy for imbalanced data.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Area Under the Curve</a:t>
            </a:r>
            <a:r>
              <a:rPr lang="en" sz="1800">
                <a:solidFill>
                  <a:schemeClr val="lt1"/>
                </a:solidFill>
              </a:rPr>
              <a:t> (AUC)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09" name="Google Shape;1609;g213a5167e46_0_539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Evaluation Metrics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python jupyter logo" id="1614" name="Google Shape;16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25922">
            <a:off x="7369013" y="1588200"/>
            <a:ext cx="242887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Google Shape;1615;p44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models were implemented in </a:t>
            </a:r>
            <a:r>
              <a:rPr b="1" lang="en" sz="1800" u="sng">
                <a:solidFill>
                  <a:schemeClr val="hlink"/>
                </a:solidFill>
                <a:hlinkClick r:id="rId4"/>
              </a:rPr>
              <a:t>Python Keras</a:t>
            </a:r>
            <a:r>
              <a:rPr lang="en" sz="1800">
                <a:solidFill>
                  <a:schemeClr val="lt1"/>
                </a:solidFill>
              </a:rPr>
              <a:t> with </a:t>
            </a:r>
            <a:r>
              <a:rPr b="1" lang="en" sz="1800" u="sng">
                <a:solidFill>
                  <a:schemeClr val="hlink"/>
                </a:solidFill>
                <a:hlinkClick r:id="rId5"/>
              </a:rPr>
              <a:t>Tensorflow</a:t>
            </a:r>
            <a:r>
              <a:rPr lang="en" sz="1800">
                <a:solidFill>
                  <a:schemeClr val="lt1"/>
                </a:solidFill>
              </a:rPr>
              <a:t> backend, as well as </a:t>
            </a:r>
            <a:r>
              <a:rPr b="1" lang="en" sz="1800" u="sng">
                <a:solidFill>
                  <a:schemeClr val="hlink"/>
                </a:solidFill>
                <a:hlinkClick r:id="rId6"/>
              </a:rPr>
              <a:t>Scikit-Learn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Jupyter Notebooks </a:t>
            </a:r>
            <a:r>
              <a:rPr b="1" lang="en" sz="1800" u="sng">
                <a:solidFill>
                  <a:schemeClr val="hlink"/>
                </a:solidFill>
                <a:hlinkClick r:id="rId7"/>
              </a:rPr>
              <a:t>https://jupyter.org/</a:t>
            </a:r>
            <a:r>
              <a:rPr lang="en" sz="1800">
                <a:solidFill>
                  <a:schemeClr val="lt1"/>
                </a:solidFill>
              </a:rPr>
              <a:t> were used for each approach for readability and usability purposes.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VM </a:t>
            </a:r>
            <a:r>
              <a:rPr b="1" lang="en" sz="1800">
                <a:solidFill>
                  <a:schemeClr val="lt1"/>
                </a:solidFill>
              </a:rPr>
              <a:t>Ubuntu 16.4</a:t>
            </a:r>
            <a:r>
              <a:rPr lang="en" sz="1800">
                <a:solidFill>
                  <a:schemeClr val="lt1"/>
                </a:solidFill>
              </a:rPr>
              <a:t> with 16 VCPUs and 32GB RAM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 u="sng">
                <a:solidFill>
                  <a:schemeClr val="hlink"/>
                </a:solidFill>
                <a:hlinkClick r:id="rId8"/>
              </a:rPr>
              <a:t>Google’s Colab</a:t>
            </a:r>
            <a:r>
              <a:rPr lang="en" sz="1800">
                <a:solidFill>
                  <a:schemeClr val="lt1"/>
                </a:solidFill>
              </a:rPr>
              <a:t> VM with 13GB RAM and a Tesla K80 GPU.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For the models training: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For each model the training </a:t>
            </a:r>
            <a:r>
              <a:rPr b="1" lang="en" sz="1400">
                <a:solidFill>
                  <a:schemeClr val="lt1"/>
                </a:solidFill>
              </a:rPr>
              <a:t>epochs</a:t>
            </a:r>
            <a:r>
              <a:rPr lang="en" sz="1400">
                <a:solidFill>
                  <a:schemeClr val="lt1"/>
                </a:solidFill>
              </a:rPr>
              <a:t> were fixed at </a:t>
            </a:r>
            <a:r>
              <a:rPr b="1" lang="en" sz="1400">
                <a:solidFill>
                  <a:schemeClr val="lt1"/>
                </a:solidFill>
              </a:rPr>
              <a:t>100</a:t>
            </a:r>
            <a:r>
              <a:rPr lang="en" sz="1400">
                <a:solidFill>
                  <a:schemeClr val="lt1"/>
                </a:solidFill>
              </a:rPr>
              <a:t> with </a:t>
            </a:r>
            <a:r>
              <a:rPr b="1" lang="en" sz="1400">
                <a:solidFill>
                  <a:schemeClr val="lt1"/>
                </a:solidFill>
              </a:rPr>
              <a:t>mini-batches</a:t>
            </a:r>
            <a:r>
              <a:rPr lang="en" sz="1400">
                <a:solidFill>
                  <a:schemeClr val="lt1"/>
                </a:solidFill>
              </a:rPr>
              <a:t> of </a:t>
            </a:r>
            <a:r>
              <a:rPr b="1" lang="en" sz="1400">
                <a:solidFill>
                  <a:schemeClr val="lt1"/>
                </a:solidFill>
              </a:rPr>
              <a:t>128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i="1"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Early-stopping mechanism</a:t>
            </a:r>
            <a:r>
              <a:rPr lang="en" sz="1400">
                <a:solidFill>
                  <a:schemeClr val="lt1"/>
                </a:solidFill>
              </a:rPr>
              <a:t> was introduced in order to stop the models from overfitting stopping the training if the validation loss does not drop for 10 consecutive epochs.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All the experiments were run in </a:t>
            </a:r>
            <a:r>
              <a:rPr b="1" lang="en" sz="1400">
                <a:solidFill>
                  <a:schemeClr val="lt1"/>
                </a:solidFill>
              </a:rPr>
              <a:t>10-fold stratified cross validation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16" name="Google Shape;1616;p44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Setup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colab" id="1617" name="Google Shape;1617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234168">
            <a:off x="8388800" y="5787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1618" name="Google Shape;1618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20000" y="0"/>
            <a:ext cx="15240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5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Text RNN achieves the </a:t>
            </a:r>
            <a:r>
              <a:rPr b="1" lang="en" sz="1800">
                <a:solidFill>
                  <a:schemeClr val="lt1"/>
                </a:solidFill>
              </a:rPr>
              <a:t>best F1 of 0.898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AUC of 0.924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24" name="Google Shape;1624;p45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Overall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25" name="Google Shape;162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75" y="729775"/>
            <a:ext cx="3725975" cy="28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Google Shape;1626;p45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8525" y="3611450"/>
            <a:ext cx="2355071" cy="14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e2941fc21_2_468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g1de2941fc21_2_468"/>
          <p:cNvSpPr txBox="1"/>
          <p:nvPr>
            <p:ph type="title"/>
          </p:nvPr>
        </p:nvSpPr>
        <p:spPr>
          <a:xfrm>
            <a:off x="362769" y="1959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Online Social Networks and Hate-speech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198" name="Google Shape;198;g1de2941fc21_2_468"/>
          <p:cNvSpPr txBox="1"/>
          <p:nvPr/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g1de2941fc21_2_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95689">
            <a:off x="4503957" y="2182209"/>
            <a:ext cx="3522888" cy="992237"/>
          </a:xfrm>
          <a:prstGeom prst="rect">
            <a:avLst/>
          </a:prstGeom>
          <a:noFill/>
          <a:ln cap="flat" cmpd="sng" w="19050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0" name="Google Shape;200;g1de2941fc21_2_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2954">
            <a:off x="153025" y="1091610"/>
            <a:ext cx="4428151" cy="698075"/>
          </a:xfrm>
          <a:prstGeom prst="rect">
            <a:avLst/>
          </a:prstGeom>
          <a:noFill/>
          <a:ln cap="flat" cmpd="sng" w="19050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1" name="Google Shape;201;g1de2941fc21_2_4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5370">
            <a:off x="319646" y="1942184"/>
            <a:ext cx="3726800" cy="1259125"/>
          </a:xfrm>
          <a:prstGeom prst="rect">
            <a:avLst/>
          </a:prstGeom>
          <a:noFill/>
          <a:ln cap="flat" cmpd="sng" w="19050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2" name="Google Shape;202;g1de2941fc21_2_4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7710">
            <a:off x="4710397" y="1102575"/>
            <a:ext cx="4219000" cy="1009050"/>
          </a:xfrm>
          <a:prstGeom prst="rect">
            <a:avLst/>
          </a:prstGeom>
          <a:noFill/>
          <a:ln cap="flat" cmpd="sng" w="19050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3" name="Google Shape;203;g1de2941fc21_2_4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45212">
            <a:off x="318600" y="3234677"/>
            <a:ext cx="6066307" cy="1085100"/>
          </a:xfrm>
          <a:prstGeom prst="rect">
            <a:avLst/>
          </a:prstGeom>
          <a:noFill/>
          <a:ln cap="flat" cmpd="sng" w="19050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4" name="Google Shape;204;g1de2941fc21_2_4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9475">
            <a:off x="3927200" y="2941250"/>
            <a:ext cx="6095999" cy="1333500"/>
          </a:xfrm>
          <a:prstGeom prst="rect">
            <a:avLst/>
          </a:prstGeom>
          <a:noFill/>
          <a:ln cap="flat" cmpd="sng" w="19050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5" name="Google Shape;205;g1de2941fc21_2_4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45340">
            <a:off x="310070" y="2553050"/>
            <a:ext cx="5557650" cy="889225"/>
          </a:xfrm>
          <a:prstGeom prst="rect">
            <a:avLst/>
          </a:prstGeom>
          <a:noFill/>
          <a:ln cap="flat" cmpd="sng" w="19050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6" name="Google Shape;206;g1de2941fc21_2_4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35125">
            <a:off x="2993331" y="3099483"/>
            <a:ext cx="5173413" cy="1016989"/>
          </a:xfrm>
          <a:prstGeom prst="rect">
            <a:avLst/>
          </a:prstGeom>
          <a:noFill/>
          <a:ln cap="flat" cmpd="sng" w="19050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9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9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9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6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8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8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213a5167e46_0_545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Text RNN achieves the </a:t>
            </a:r>
            <a:r>
              <a:rPr b="1" lang="en" sz="1800">
                <a:solidFill>
                  <a:schemeClr val="lt1"/>
                </a:solidFill>
              </a:rPr>
              <a:t>best F1 of 0.898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AUC of 0.924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CHASE achieves the </a:t>
            </a:r>
            <a:r>
              <a:rPr b="1" lang="en" sz="1800">
                <a:solidFill>
                  <a:schemeClr val="lt1"/>
                </a:solidFill>
              </a:rPr>
              <a:t>best accuracy score of 0.802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32" name="Google Shape;1632;g213a5167e46_0_545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Overall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33" name="Google Shape;1633;g213a5167e46_0_5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75" y="729775"/>
            <a:ext cx="3725975" cy="28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g213a5167e46_0_545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8525" y="3611450"/>
            <a:ext cx="2355071" cy="14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213a5167e46_0_553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Text RNN achieves the </a:t>
            </a:r>
            <a:r>
              <a:rPr b="1" lang="en" sz="1800">
                <a:solidFill>
                  <a:schemeClr val="lt1"/>
                </a:solidFill>
              </a:rPr>
              <a:t>best F1 of 0.898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AUC of 0.924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CHASE achieves the </a:t>
            </a:r>
            <a:r>
              <a:rPr b="1" lang="en" sz="1800">
                <a:solidFill>
                  <a:schemeClr val="lt1"/>
                </a:solidFill>
              </a:rPr>
              <a:t>best accuracy score of 0.802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Interleaved models performed worse than the ones trained as a whole. This is due to: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Extreme </a:t>
            </a:r>
            <a:r>
              <a:rPr lang="en" sz="1400" u="sng">
                <a:solidFill>
                  <a:schemeClr val="lt1"/>
                </a:solidFill>
              </a:rPr>
              <a:t>imbalance</a:t>
            </a:r>
            <a:r>
              <a:rPr lang="en" sz="1400">
                <a:solidFill>
                  <a:schemeClr val="lt1"/>
                </a:solidFill>
              </a:rPr>
              <a:t> of dataset.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Diversity of models and </a:t>
            </a:r>
            <a:r>
              <a:rPr lang="en" sz="1400" u="sng">
                <a:solidFill>
                  <a:schemeClr val="lt1"/>
                </a:solidFill>
              </a:rPr>
              <a:t>convergence rates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40" name="Google Shape;1640;g213a5167e46_0_553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Overall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41" name="Google Shape;1641;g213a5167e46_0_5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75" y="729775"/>
            <a:ext cx="3725975" cy="28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g213a5167e46_0_553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8525" y="3611450"/>
            <a:ext cx="2355071" cy="14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213a5167e46_0_577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Text RNN achieves the </a:t>
            </a:r>
            <a:r>
              <a:rPr b="1" lang="en" sz="1800">
                <a:solidFill>
                  <a:schemeClr val="lt1"/>
                </a:solidFill>
              </a:rPr>
              <a:t>best F1 of 0.898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AUC of 0.924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CHASE achieves the </a:t>
            </a:r>
            <a:r>
              <a:rPr b="1" lang="en" sz="1800">
                <a:solidFill>
                  <a:schemeClr val="lt1"/>
                </a:solidFill>
              </a:rPr>
              <a:t>best accuracy score of 0.802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Interleaved models performed worse than the ones trained as a whole. This is due to: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Extreme </a:t>
            </a:r>
            <a:r>
              <a:rPr lang="en" sz="1400" u="sng">
                <a:solidFill>
                  <a:schemeClr val="lt1"/>
                </a:solidFill>
              </a:rPr>
              <a:t>imbalance</a:t>
            </a:r>
            <a:r>
              <a:rPr lang="en" sz="1400">
                <a:solidFill>
                  <a:schemeClr val="lt1"/>
                </a:solidFill>
              </a:rPr>
              <a:t> of dataset.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Diversity of models and </a:t>
            </a:r>
            <a:r>
              <a:rPr lang="en" sz="1400" u="sng">
                <a:solidFill>
                  <a:schemeClr val="lt1"/>
                </a:solidFill>
              </a:rPr>
              <a:t>convergence rates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ensemble methods are placed near the top with </a:t>
            </a:r>
            <a:r>
              <a:rPr b="1" lang="en" sz="1800">
                <a:solidFill>
                  <a:schemeClr val="lt1"/>
                </a:solidFill>
              </a:rPr>
              <a:t>0.890 F1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lang="en" sz="1800">
                <a:solidFill>
                  <a:schemeClr val="lt1"/>
                </a:solidFill>
              </a:rPr>
              <a:t>0.765 accuracy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0.917 AUC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48" name="Google Shape;1648;g213a5167e46_0_577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Overall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49" name="Google Shape;1649;g213a5167e46_0_5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75" y="729775"/>
            <a:ext cx="3725975" cy="28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g213a5167e46_0_577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8525" y="3611450"/>
            <a:ext cx="2355071" cy="14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213a5167e46_0_569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Text RNN achieves the </a:t>
            </a:r>
            <a:r>
              <a:rPr b="1" lang="en" sz="1800">
                <a:solidFill>
                  <a:schemeClr val="lt1"/>
                </a:solidFill>
              </a:rPr>
              <a:t>best F1 of 0.898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AUC of 0.924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CHASE achieves the </a:t>
            </a:r>
            <a:r>
              <a:rPr b="1" lang="en" sz="1800">
                <a:solidFill>
                  <a:schemeClr val="lt1"/>
                </a:solidFill>
              </a:rPr>
              <a:t>best accuracy score of 0.802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Interleaved models performed worse than the ones trained as a whole. This is due to: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Extreme </a:t>
            </a:r>
            <a:r>
              <a:rPr lang="en" sz="1400" u="sng">
                <a:solidFill>
                  <a:schemeClr val="lt1"/>
                </a:solidFill>
              </a:rPr>
              <a:t>imbalance</a:t>
            </a:r>
            <a:r>
              <a:rPr lang="en" sz="1400">
                <a:solidFill>
                  <a:schemeClr val="lt1"/>
                </a:solidFill>
              </a:rPr>
              <a:t> of dataset.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Diversity of models and </a:t>
            </a:r>
            <a:r>
              <a:rPr lang="en" sz="1400" u="sng">
                <a:solidFill>
                  <a:schemeClr val="lt1"/>
                </a:solidFill>
              </a:rPr>
              <a:t>convergence rates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ensemble methods are placed near the top with </a:t>
            </a:r>
            <a:r>
              <a:rPr b="1" lang="en" sz="1800">
                <a:solidFill>
                  <a:schemeClr val="lt1"/>
                </a:solidFill>
              </a:rPr>
              <a:t>0.890 F1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lang="en" sz="1800">
                <a:solidFill>
                  <a:schemeClr val="lt1"/>
                </a:solidFill>
              </a:rPr>
              <a:t>0.765 accuracy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0.917 AUC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Per-class evaluation due to minor differences in evaluation.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56" name="Google Shape;1656;g213a5167e46_0_569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Overall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57" name="Google Shape;1657;g213a5167e46_0_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75" y="729775"/>
            <a:ext cx="3725975" cy="28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8" name="Google Shape;1658;g213a5167e46_0_569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8525" y="3611450"/>
            <a:ext cx="2355071" cy="14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46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Despite the overall results are high, the per-class results show hate-speech scores are poor.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64" name="Google Shape;1664;p46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Per-Class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65" name="Google Shape;166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74" y="703488"/>
            <a:ext cx="3502029" cy="284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213a5167e46_0_585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Despite the overall results are high, the per-class results show hate-speech scores are poor.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This is due to </a:t>
            </a:r>
            <a:r>
              <a:rPr lang="en" sz="1800" u="sng">
                <a:solidFill>
                  <a:schemeClr val="lt1"/>
                </a:solidFill>
              </a:rPr>
              <a:t>extreme imbalance</a:t>
            </a:r>
            <a:r>
              <a:rPr lang="en" sz="1800">
                <a:solidFill>
                  <a:schemeClr val="lt1"/>
                </a:solidFill>
              </a:rPr>
              <a:t> of dataset.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Overall evaluation metrics mask the performance of the minority class.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71" name="Google Shape;1671;g213a5167e46_0_585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Per-Class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72" name="Google Shape;1672;g213a5167e46_0_5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74" y="703488"/>
            <a:ext cx="3502029" cy="284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213a5167e46_0_592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Despite the overall results are high, the per-class results show hate-speech scores are poor.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This is due to </a:t>
            </a:r>
            <a:r>
              <a:rPr lang="en" sz="1800" u="sng">
                <a:solidFill>
                  <a:schemeClr val="lt1"/>
                </a:solidFill>
              </a:rPr>
              <a:t>extreme imbalance</a:t>
            </a:r>
            <a:r>
              <a:rPr lang="en" sz="1800">
                <a:solidFill>
                  <a:schemeClr val="lt1"/>
                </a:solidFill>
              </a:rPr>
              <a:t> of dataset.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Overall evaluation metrics mask the performance of the minority class.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Our ensemble approaches perform better in hate-speech classification with </a:t>
            </a:r>
            <a:r>
              <a:rPr b="1" lang="en" sz="1800">
                <a:solidFill>
                  <a:schemeClr val="lt1"/>
                </a:solidFill>
              </a:rPr>
              <a:t>F1 score of 0.445 (3-layer)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0.436 (2-layer)</a:t>
            </a:r>
            <a:r>
              <a:rPr lang="en" sz="1800">
                <a:solidFill>
                  <a:schemeClr val="lt1"/>
                </a:solidFill>
              </a:rPr>
              <a:t>, whereas CHASE comes after with 0.403.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78" name="Google Shape;1678;g213a5167e46_0_592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Per-Class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79" name="Google Shape;1679;g213a5167e46_0_5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74" y="703488"/>
            <a:ext cx="3502029" cy="284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7"/>
          <p:cNvSpPr txBox="1"/>
          <p:nvPr>
            <p:ph idx="1" type="body"/>
          </p:nvPr>
        </p:nvSpPr>
        <p:spPr>
          <a:xfrm>
            <a:off x="362775" y="816850"/>
            <a:ext cx="5030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Word-level models trained with interleaved, achieve worst results than the traditionally trained.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This is due to the larger </a:t>
            </a:r>
            <a:r>
              <a:rPr lang="en" sz="1800" u="sng">
                <a:solidFill>
                  <a:schemeClr val="lt1"/>
                </a:solidFill>
              </a:rPr>
              <a:t>dimensionality</a:t>
            </a:r>
            <a:r>
              <a:rPr lang="en" sz="1800">
                <a:solidFill>
                  <a:schemeClr val="lt1"/>
                </a:solidFill>
              </a:rPr>
              <a:t> of the feature space (vocabulary length).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results also justify that our ensemble approaches achieve the best results in both precision and recall.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85" name="Google Shape;1685;p47"/>
          <p:cNvSpPr txBox="1"/>
          <p:nvPr>
            <p:ph type="title"/>
          </p:nvPr>
        </p:nvSpPr>
        <p:spPr>
          <a:xfrm>
            <a:off x="362775" y="195975"/>
            <a:ext cx="8697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Experiments and Evaluations </a:t>
            </a:r>
            <a:r>
              <a:rPr b="1" lang="en" sz="3100">
                <a:solidFill>
                  <a:srgbClr val="999999"/>
                </a:solidFill>
              </a:rPr>
              <a:t>Per-Class Results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686" name="Google Shape;16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450" y="995725"/>
            <a:ext cx="3758225" cy="15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7" name="Google Shape;168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2450" y="2667000"/>
            <a:ext cx="3758225" cy="156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8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In recent years, an ominous picture concerning online hate-speech has started to materialize within OSNs (</a:t>
            </a:r>
            <a:r>
              <a:rPr i="1" lang="en" sz="1800">
                <a:solidFill>
                  <a:schemeClr val="lt1"/>
                </a:solidFill>
              </a:rPr>
              <a:t>anonymity</a:t>
            </a:r>
            <a:r>
              <a:rPr lang="en" sz="1800">
                <a:solidFill>
                  <a:schemeClr val="lt1"/>
                </a:solidFill>
              </a:rPr>
              <a:t>,</a:t>
            </a:r>
            <a:r>
              <a:rPr i="1" lang="en" sz="1800">
                <a:solidFill>
                  <a:schemeClr val="lt1"/>
                </a:solidFill>
              </a:rPr>
              <a:t> mobility</a:t>
            </a:r>
            <a:r>
              <a:rPr lang="en" sz="1800">
                <a:solidFill>
                  <a:schemeClr val="lt1"/>
                </a:solidFill>
              </a:rPr>
              <a:t>).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Efforts to counter-measure online hate-speech rely on the automated semantic analysis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Crucial task: The detection and classification of hate-speech based on distinguishable linguistic attributes.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We presented the MANDOLA Big Data Processing System, with focus on the hate-speech classification module.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93" name="Google Shape;1693;p48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Summary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49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This thesis makes two major contributions: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The largest state-of-the-art model comparison for online hate-speech detection in order to find the best </a:t>
            </a:r>
            <a:r>
              <a:rPr i="1" lang="en" sz="1800">
                <a:solidFill>
                  <a:schemeClr val="lt1"/>
                </a:solidFill>
              </a:rPr>
              <a:t>word-level, character-level </a:t>
            </a:r>
            <a:r>
              <a:rPr lang="en" sz="1800">
                <a:solidFill>
                  <a:schemeClr val="lt1"/>
                </a:solidFill>
              </a:rPr>
              <a:t>and</a:t>
            </a:r>
            <a:r>
              <a:rPr i="1" lang="en" sz="1800">
                <a:solidFill>
                  <a:schemeClr val="lt1"/>
                </a:solidFill>
              </a:rPr>
              <a:t> metadata-level</a:t>
            </a:r>
            <a:r>
              <a:rPr lang="en" sz="1800">
                <a:solidFill>
                  <a:schemeClr val="lt1"/>
                </a:solidFill>
              </a:rPr>
              <a:t> models.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Twelve state-of-the-art works were re-implemented and evaluated on per-class basis.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This resulted to the exposure of the biased evaluation scores due to the imbalance nature of the datasets.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699" name="Google Shape;1699;p49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Conclusions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Defining Hate-speech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212" name="Google Shape;212;p6"/>
          <p:cNvSpPr txBox="1"/>
          <p:nvPr>
            <p:ph idx="1" type="body"/>
          </p:nvPr>
        </p:nvSpPr>
        <p:spPr>
          <a:xfrm>
            <a:off x="362775" y="816850"/>
            <a:ext cx="8457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Research works in hate-speech detection adopt their own hate-speech definition. 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i="1" lang="en" sz="1800">
                <a:solidFill>
                  <a:schemeClr val="lt1"/>
                </a:solidFill>
              </a:rPr>
              <a:t>Silva et al. </a:t>
            </a:r>
            <a:r>
              <a:rPr lang="en" sz="1800">
                <a:solidFill>
                  <a:schemeClr val="lt1"/>
                </a:solidFill>
              </a:rPr>
              <a:t>2016 - Hate-speech is any offense motivated in whole or in a part, by the offender's bias against an aspect of a group of people.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217b9b03bcf_0_114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This thesis makes two major contributions: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The largest state-of-the-art model comparison for online hate-speech detection in order to find the best </a:t>
            </a:r>
            <a:r>
              <a:rPr i="1" lang="en" sz="1800">
                <a:solidFill>
                  <a:schemeClr val="lt1"/>
                </a:solidFill>
              </a:rPr>
              <a:t>word-level, character-level </a:t>
            </a:r>
            <a:r>
              <a:rPr lang="en" sz="1800">
                <a:solidFill>
                  <a:schemeClr val="lt1"/>
                </a:solidFill>
              </a:rPr>
              <a:t>and</a:t>
            </a:r>
            <a:r>
              <a:rPr i="1" lang="en" sz="1800">
                <a:solidFill>
                  <a:schemeClr val="lt1"/>
                </a:solidFill>
              </a:rPr>
              <a:t> metadata-level</a:t>
            </a:r>
            <a:r>
              <a:rPr lang="en" sz="1800">
                <a:solidFill>
                  <a:schemeClr val="lt1"/>
                </a:solidFill>
              </a:rPr>
              <a:t> models.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Twelve state-of-the-art works were re-implemented and evaluated on per-class basis.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This resulted to the exposure of the biased evaluation scores due to the imbalance nature of the datasets.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Proposed combination approaches of the complementary </a:t>
            </a:r>
            <a:r>
              <a:rPr i="1" lang="en" sz="1800">
                <a:solidFill>
                  <a:schemeClr val="lt1"/>
                </a:solidFill>
              </a:rPr>
              <a:t>character-level, word-level </a:t>
            </a:r>
            <a:r>
              <a:rPr lang="en" sz="1800">
                <a:solidFill>
                  <a:schemeClr val="lt1"/>
                </a:solidFill>
              </a:rPr>
              <a:t>and</a:t>
            </a:r>
            <a:r>
              <a:rPr i="1" lang="en" sz="1800">
                <a:solidFill>
                  <a:schemeClr val="lt1"/>
                </a:solidFill>
              </a:rPr>
              <a:t> metadata-level </a:t>
            </a:r>
            <a:r>
              <a:rPr lang="en" sz="1800">
                <a:solidFill>
                  <a:schemeClr val="lt1"/>
                </a:solidFill>
              </a:rPr>
              <a:t>models.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The results show that the 3-layer stacked ensemble classifier achieves the best results on per-class basis with </a:t>
            </a:r>
            <a:r>
              <a:rPr b="1" lang="en" sz="1400">
                <a:solidFill>
                  <a:schemeClr val="lt1"/>
                </a:solidFill>
              </a:rPr>
              <a:t>F1 score of 0.445</a:t>
            </a:r>
            <a:r>
              <a:rPr lang="en" sz="1400">
                <a:solidFill>
                  <a:schemeClr val="lt1"/>
                </a:solidFill>
              </a:rPr>
              <a:t> with the </a:t>
            </a:r>
            <a:r>
              <a:rPr b="1" lang="en" sz="1400">
                <a:solidFill>
                  <a:schemeClr val="lt1"/>
                </a:solidFill>
              </a:rPr>
              <a:t>next state-of-the-art being 0.403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05" name="Google Shape;1705;g217b9b03bcf_0_114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Conclusions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1de2941fc21_2_89"/>
          <p:cNvSpPr txBox="1"/>
          <p:nvPr>
            <p:ph idx="1" type="body"/>
          </p:nvPr>
        </p:nvSpPr>
        <p:spPr>
          <a:xfrm>
            <a:off x="88707" y="2477175"/>
            <a:ext cx="3483300" cy="20604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This work has been produced with the financial support of the Rights, Equality and Citizenship (REC) Programme of the European Union under Grant Agreement: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JUST/2014/RRAC/AG/HATE/6652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711" name="Google Shape;1711;g1de2941fc21_2_89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2" name="Google Shape;1712;g1de2941fc21_2_89"/>
          <p:cNvSpPr txBox="1"/>
          <p:nvPr>
            <p:ph type="title"/>
          </p:nvPr>
        </p:nvSpPr>
        <p:spPr>
          <a:xfrm>
            <a:off x="464025" y="119775"/>
            <a:ext cx="8356200" cy="446100"/>
          </a:xfrm>
          <a:prstGeom prst="rect">
            <a:avLst/>
          </a:prstGeom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Thank You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713" name="Google Shape;1713;g1de2941fc21_2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00" y="1196450"/>
            <a:ext cx="1783574" cy="12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Google Shape;1714;g1de2941fc21_2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7" y="744300"/>
            <a:ext cx="2030228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Google Shape;1715;g1de2941fc21_2_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4781" y="915586"/>
            <a:ext cx="1211875" cy="121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DOLA - Monitoring and Detecting OnLine Hate Speech" id="1716" name="Google Shape;1716;g1de2941fc21_2_89" title="Shaping the future: Featuring selected UCY Innovations 2018 - ICT: Hate Speech Analytics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9149" y="744300"/>
            <a:ext cx="4931225" cy="36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13a5167e46_0_47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Defining Hate-speech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218" name="Google Shape;218;g213a5167e46_0_47"/>
          <p:cNvSpPr txBox="1"/>
          <p:nvPr>
            <p:ph idx="1" type="body"/>
          </p:nvPr>
        </p:nvSpPr>
        <p:spPr>
          <a:xfrm>
            <a:off x="362775" y="816850"/>
            <a:ext cx="8457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Research works in hate-speech detection adopt their own hate-speech definition. 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i="1" lang="en" sz="1800">
                <a:solidFill>
                  <a:schemeClr val="lt1"/>
                </a:solidFill>
              </a:rPr>
              <a:t>Silva et al. </a:t>
            </a:r>
            <a:r>
              <a:rPr lang="en" sz="1800">
                <a:solidFill>
                  <a:schemeClr val="lt1"/>
                </a:solidFill>
              </a:rPr>
              <a:t>2016 - Hate-speech is any offense motivated in whole or in a part, by the offender's bias against an aspect of a group of people.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i="1" lang="en" sz="1800">
                <a:solidFill>
                  <a:schemeClr val="lt1"/>
                </a:solidFill>
              </a:rPr>
              <a:t>Gitari et al. </a:t>
            </a:r>
            <a:r>
              <a:rPr lang="en" sz="1800">
                <a:solidFill>
                  <a:schemeClr val="lt1"/>
                </a:solidFill>
              </a:rPr>
              <a:t>2015 - Hate-speech is defined in three parts: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 sz="1400">
                <a:solidFill>
                  <a:schemeClr val="lt1"/>
                </a:solidFill>
              </a:rPr>
              <a:t>It is targeted at a group of people and not at a single person (ethnicity, religion, gender, social orientation, disability and class).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 sz="1400">
                <a:solidFill>
                  <a:schemeClr val="lt1"/>
                </a:solidFill>
              </a:rPr>
              <a:t>May contain some of the hallmarks of dangerous speech (comparing group of people with insects).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lang="en" sz="1400">
                <a:solidFill>
                  <a:schemeClr val="lt1"/>
                </a:solidFill>
              </a:rPr>
              <a:t>Dangerous speech often encourages the audience to condone or commit violent acts on the targeted group (discriminate, loot, riot, beat, forcefully evict, and kill).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Defining Hate-speech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quotes vector" id="224" name="Google Shape;224;p7"/>
          <p:cNvPicPr preferRelativeResize="0"/>
          <p:nvPr/>
        </p:nvPicPr>
        <p:blipFill rotWithShape="1">
          <a:blip r:embed="rId3">
            <a:alphaModFix amt="48000"/>
          </a:blip>
          <a:srcRect b="0" l="0" r="0" t="0"/>
          <a:stretch/>
        </p:blipFill>
        <p:spPr>
          <a:xfrm flipH="1">
            <a:off x="459925" y="1282000"/>
            <a:ext cx="360250" cy="36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quotes vector" id="225" name="Google Shape;225;p7"/>
          <p:cNvPicPr preferRelativeResize="0"/>
          <p:nvPr/>
        </p:nvPicPr>
        <p:blipFill rotWithShape="1">
          <a:blip r:embed="rId3">
            <a:alphaModFix amt="48000"/>
          </a:blip>
          <a:srcRect b="0" l="0" r="0" t="0"/>
          <a:stretch/>
        </p:blipFill>
        <p:spPr>
          <a:xfrm>
            <a:off x="8591475" y="1605100"/>
            <a:ext cx="360250" cy="3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>
            <p:ph idx="1" type="body"/>
          </p:nvPr>
        </p:nvSpPr>
        <p:spPr>
          <a:xfrm>
            <a:off x="362775" y="816850"/>
            <a:ext cx="8457600" cy="19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We adopt the definition from </a:t>
            </a:r>
            <a:r>
              <a:rPr i="1" lang="en" sz="1800">
                <a:solidFill>
                  <a:schemeClr val="lt1"/>
                </a:solidFill>
              </a:rPr>
              <a:t>Davidson et al.</a:t>
            </a:r>
            <a:r>
              <a:rPr lang="en" sz="1800">
                <a:solidFill>
                  <a:schemeClr val="lt1"/>
                </a:solidFill>
              </a:rPr>
              <a:t> 2017:</a:t>
            </a:r>
            <a:endParaRPr sz="18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i="1" lang="en" sz="1800">
                <a:solidFill>
                  <a:schemeClr val="lt1"/>
                </a:solidFill>
              </a:rPr>
              <a:t>The language that is used to express hatred towards a targeted group or is intended to be derogatory, to humiliate, or to insult the members of the group.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ds-and-Phrases-You-Need-to-Erase-from-Your-Vocab-Because-of-Their-Offensive-Origins" id="231" name="Google Shape;231;g213a5167e46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6560">
            <a:off x="7869522" y="3216208"/>
            <a:ext cx="1251151" cy="834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s-and-Phrases-You-Need-to-Erase-from-Your-Vocab-Because-of-Their-Offensive-Origins" id="232" name="Google Shape;232;g213a5167e46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60237">
            <a:off x="6818752" y="3128354"/>
            <a:ext cx="1153495" cy="769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s-and-Phrases-You-Need-to-Erase-from-Your-Vocab-Because-of-Their-Offensive-Origins" id="233" name="Google Shape;233;g213a5167e46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64646">
            <a:off x="5679175" y="3126951"/>
            <a:ext cx="1157700" cy="77202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13a5167e46_0_64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Defining Hate-speech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quotes vector" id="235" name="Google Shape;235;g213a5167e46_0_64"/>
          <p:cNvPicPr preferRelativeResize="0"/>
          <p:nvPr/>
        </p:nvPicPr>
        <p:blipFill rotWithShape="1">
          <a:blip r:embed="rId6">
            <a:alphaModFix amt="48000"/>
          </a:blip>
          <a:srcRect b="0" l="0" r="0" t="0"/>
          <a:stretch/>
        </p:blipFill>
        <p:spPr>
          <a:xfrm flipH="1">
            <a:off x="459925" y="1282000"/>
            <a:ext cx="360250" cy="36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quotes vector" id="236" name="Google Shape;236;g213a5167e46_0_64"/>
          <p:cNvPicPr preferRelativeResize="0"/>
          <p:nvPr/>
        </p:nvPicPr>
        <p:blipFill rotWithShape="1">
          <a:blip r:embed="rId6">
            <a:alphaModFix amt="48000"/>
          </a:blip>
          <a:srcRect b="0" l="0" r="0" t="0"/>
          <a:stretch/>
        </p:blipFill>
        <p:spPr>
          <a:xfrm>
            <a:off x="8591475" y="1605100"/>
            <a:ext cx="360250" cy="3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13a5167e46_0_64"/>
          <p:cNvSpPr txBox="1"/>
          <p:nvPr>
            <p:ph idx="1" type="body"/>
          </p:nvPr>
        </p:nvSpPr>
        <p:spPr>
          <a:xfrm>
            <a:off x="362775" y="816850"/>
            <a:ext cx="8457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We adopt the definition from </a:t>
            </a:r>
            <a:r>
              <a:rPr i="1" lang="en" sz="1800">
                <a:solidFill>
                  <a:schemeClr val="lt1"/>
                </a:solidFill>
              </a:rPr>
              <a:t>Davidson et al.</a:t>
            </a:r>
            <a:r>
              <a:rPr lang="en" sz="1800">
                <a:solidFill>
                  <a:schemeClr val="lt1"/>
                </a:solidFill>
              </a:rPr>
              <a:t> 2017:</a:t>
            </a:r>
            <a:endParaRPr sz="18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i="1" lang="en" sz="1800">
                <a:solidFill>
                  <a:schemeClr val="lt1"/>
                </a:solidFill>
              </a:rPr>
              <a:t>The language that is used to express hatred towards a targeted group or is intended to be derogatory, to humiliate, or to insult the members of the group.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Does not include all instances of </a:t>
            </a:r>
            <a:r>
              <a:rPr lang="en" sz="1800" u="sng">
                <a:solidFill>
                  <a:schemeClr val="lt1"/>
                </a:solidFill>
              </a:rPr>
              <a:t>offensive language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People use highly offensive terms to certain groups but in a qualitatively different manner.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For example in everyday language and online slung, in song lyrics e.g. rap songs, or by teenagers whilst play video games. 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/>
          <p:nvPr>
            <p:ph idx="1" type="body"/>
          </p:nvPr>
        </p:nvSpPr>
        <p:spPr>
          <a:xfrm>
            <a:off x="362775" y="816850"/>
            <a:ext cx="8457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There are two major difficulties in dealing with online hate-speech: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 sz="1800">
                <a:solidFill>
                  <a:schemeClr val="lt1"/>
                </a:solidFill>
              </a:rPr>
              <a:t>Lack of reliable data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 sz="1800">
                <a:solidFill>
                  <a:schemeClr val="lt1"/>
                </a:solidFill>
              </a:rPr>
              <a:t>Poor awareness</a:t>
            </a:r>
            <a:r>
              <a:rPr lang="en" sz="1800">
                <a:solidFill>
                  <a:schemeClr val="lt1"/>
                </a:solidFill>
              </a:rPr>
              <a:t> </a:t>
            </a:r>
            <a:endParaRPr sz="1800"/>
          </a:p>
        </p:txBody>
      </p:sp>
      <p:sp>
        <p:nvSpPr>
          <p:cNvPr id="243" name="Google Shape;243;p8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MANDOLA Big-Data Processing System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e2941fc21_2_555"/>
          <p:cNvSpPr txBox="1"/>
          <p:nvPr>
            <p:ph type="ctrTitle"/>
          </p:nvPr>
        </p:nvSpPr>
        <p:spPr>
          <a:xfrm>
            <a:off x="718350" y="2511875"/>
            <a:ext cx="7707300" cy="1790700"/>
          </a:xfrm>
          <a:prstGeom prst="rect">
            <a:avLst/>
          </a:prstGeom>
        </p:spPr>
        <p:txBody>
          <a:bodyPr anchorCtr="0" anchor="b" bIns="58925" lIns="58925" spcFirstLastPara="1" rIns="58925" wrap="square" tIns="589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B7B7B7"/>
                </a:solidFill>
              </a:rPr>
              <a:t>Quiz Time</a:t>
            </a:r>
            <a:r>
              <a:rPr b="1" i="1" lang="en" sz="4800">
                <a:solidFill>
                  <a:srgbClr val="B7B7B7"/>
                </a:solidFill>
              </a:rPr>
              <a:t> </a:t>
            </a:r>
            <a:endParaRPr b="1" i="1" sz="4800">
              <a:solidFill>
                <a:srgbClr val="B7B7B7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7200"/>
              <a:t>Is it Hate-speech</a:t>
            </a:r>
            <a:endParaRPr b="1"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or Not?</a:t>
            </a:r>
            <a:endParaRPr b="1"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B7B7B7"/>
              </a:solidFill>
            </a:endParaRPr>
          </a:p>
        </p:txBody>
      </p:sp>
      <p:sp>
        <p:nvSpPr>
          <p:cNvPr id="249" name="Google Shape;249;g1de2941fc21_2_555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</p:spPr>
        <p:txBody>
          <a:bodyPr anchorCtr="0" anchor="t" bIns="17450" lIns="17450" spcFirstLastPara="1" rIns="17450" wrap="square" tIns="17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de2941fc21_2_560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5" name="Google Shape;255;g1de2941fc21_2_560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6" name="Google Shape;256;g1de2941fc21_2_560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g1de2941fc21_2_560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#California is full of white trash who moved from #Oklahoma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8" name="Google Shape;258;g1de2941fc21_2_560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9" name="Google Shape;259;g1de2941fc21_2_560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0" name="Google Shape;260;g1de2941fc21_2_560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1" name="Google Shape;261;g1de2941fc21_2_560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idx="1" type="body"/>
          </p:nvPr>
        </p:nvSpPr>
        <p:spPr>
          <a:xfrm>
            <a:off x="362775" y="816850"/>
            <a:ext cx="7242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Hate-speech has no formal definition but there is a </a:t>
            </a:r>
            <a:r>
              <a:rPr lang="en" sz="2100" u="sng"/>
              <a:t>consensus</a:t>
            </a:r>
            <a:r>
              <a:rPr lang="en" sz="2100"/>
              <a:t>: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i="1" lang="en" sz="2100"/>
              <a:t>Hate-speech is the extreme dislike of a person or group of people because of their race, ethnicity, religion, gender, or gender orientation.</a:t>
            </a:r>
            <a:endParaRPr i="1"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Different laws applying to different countries and organizations.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88" name="Google Shape;88;p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What is Hate-speech?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legal and illegal hate-speech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622075" y="1780112"/>
            <a:ext cx="3538926" cy="13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e2941fc21_2_571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g1de2941fc21_2_571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8" name="Google Shape;268;g1de2941fc21_2_571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g1de2941fc21_2_571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#California is full of white trash who moved from #Oklahoma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0" name="Google Shape;270;g1de2941fc21_2_571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g1de2941fc21_2_571"/>
          <p:cNvSpPr/>
          <p:nvPr/>
        </p:nvSpPr>
        <p:spPr>
          <a:xfrm>
            <a:off x="4935400" y="2467600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Google Shape;272;g1de2941fc21_2_571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g1de2941fc21_2_571"/>
          <p:cNvSpPr/>
          <p:nvPr/>
        </p:nvSpPr>
        <p:spPr>
          <a:xfrm>
            <a:off x="4935400" y="2467600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de2941fc21_2_582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g1de2941fc21_2_582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0" name="Google Shape;280;g1de2941fc21_2_582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g1de2941fc21_2_582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#Dutch farmers are white trash.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2" name="Google Shape;282;g1de2941fc21_2_582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3" name="Google Shape;283;g1de2941fc21_2_582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4" name="Google Shape;284;g1de2941fc21_2_582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5" name="Google Shape;285;g1de2941fc21_2_582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de2941fc21_2_593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1" name="Google Shape;291;g1de2941fc21_2_593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g1de2941fc21_2_593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#Dutch farmers are white trash.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" name="Google Shape;293;g1de2941fc21_2_593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g1de2941fc21_2_593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g1de2941fc21_2_593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g1de2941fc21_2_593"/>
          <p:cNvSpPr/>
          <p:nvPr/>
        </p:nvSpPr>
        <p:spPr>
          <a:xfrm>
            <a:off x="4935400" y="2467600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7" name="Google Shape;297;g1de2941fc21_2_593"/>
          <p:cNvSpPr/>
          <p:nvPr/>
        </p:nvSpPr>
        <p:spPr>
          <a:xfrm>
            <a:off x="4935400" y="2467600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de2941fc21_2_604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3" name="Google Shape;303;g1de2941fc21_2_604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g1de2941fc21_2_604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g1de2941fc21_2_604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We should play together soon I've been playing with random faggots but it's fun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6" name="Google Shape;306;g1de2941fc21_2_604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7" name="Google Shape;307;g1de2941fc21_2_604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8" name="Google Shape;308;g1de2941fc21_2_604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9" name="Google Shape;309;g1de2941fc21_2_604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de2941fc21_2_615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5" name="Google Shape;315;g1de2941fc21_2_615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g1de2941fc21_2_615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We should play together soon I've been playing with random faggots but it's fun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7" name="Google Shape;317;g1de2941fc21_2_615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8" name="Google Shape;318;g1de2941fc21_2_615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9" name="Google Shape;319;g1de2941fc21_2_615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0" name="Google Shape;320;g1de2941fc21_2_615"/>
          <p:cNvSpPr/>
          <p:nvPr/>
        </p:nvSpPr>
        <p:spPr>
          <a:xfrm>
            <a:off x="1738550" y="24278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Google Shape;321;g1de2941fc21_2_615"/>
          <p:cNvSpPr/>
          <p:nvPr/>
        </p:nvSpPr>
        <p:spPr>
          <a:xfrm>
            <a:off x="1738550" y="2427825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de2941fc21_2_626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7" name="Google Shape;327;g1de2941fc21_2_626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8" name="Google Shape;328;g1de2941fc21_2_626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g1de2941fc21_2_626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F**k michelle obama. That monkey doesn’t belong in the white house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0" name="Google Shape;330;g1de2941fc21_2_626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1" name="Google Shape;331;g1de2941fc21_2_626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2" name="Google Shape;332;g1de2941fc21_2_626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3" name="Google Shape;333;g1de2941fc21_2_626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e2941fc21_2_637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9" name="Google Shape;339;g1de2941fc21_2_637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g1de2941fc21_2_637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F**k michelle obama. That monkey doesn’t belong in the white house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1" name="Google Shape;341;g1de2941fc21_2_637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2" name="Google Shape;342;g1de2941fc21_2_637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3" name="Google Shape;343;g1de2941fc21_2_637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4" name="Google Shape;344;g1de2941fc21_2_637"/>
          <p:cNvSpPr/>
          <p:nvPr/>
        </p:nvSpPr>
        <p:spPr>
          <a:xfrm>
            <a:off x="4935400" y="2467600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5" name="Google Shape;345;g1de2941fc21_2_637"/>
          <p:cNvSpPr/>
          <p:nvPr/>
        </p:nvSpPr>
        <p:spPr>
          <a:xfrm>
            <a:off x="4935400" y="2467600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de2941fc21_2_648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1" name="Google Shape;351;g1de2941fc21_2_648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2" name="Google Shape;352;g1de2941fc21_2_648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g1de2941fc21_2_648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Well, Maryland is just a bunch of hateful rednecks, anyway.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4" name="Google Shape;354;g1de2941fc21_2_648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5" name="Google Shape;355;g1de2941fc21_2_648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6" name="Google Shape;356;g1de2941fc21_2_648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7" name="Google Shape;357;g1de2941fc21_2_648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de2941fc21_2_659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3" name="Google Shape;363;g1de2941fc21_2_659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4" name="Google Shape;364;g1de2941fc21_2_659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Well, Maryland is just a bunch of hateful rednecks, anyway.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Google Shape;365;g1de2941fc21_2_659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g1de2941fc21_2_659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7" name="Google Shape;367;g1de2941fc21_2_659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8" name="Google Shape;368;g1de2941fc21_2_659"/>
          <p:cNvSpPr/>
          <p:nvPr/>
        </p:nvSpPr>
        <p:spPr>
          <a:xfrm>
            <a:off x="4935400" y="2467600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9" name="Google Shape;369;g1de2941fc21_2_659"/>
          <p:cNvSpPr/>
          <p:nvPr/>
        </p:nvSpPr>
        <p:spPr>
          <a:xfrm>
            <a:off x="4935400" y="2467600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de2941fc21_2_670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g1de2941fc21_2_670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6" name="Google Shape;376;g1de2941fc21_2_670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g1de2941fc21_2_670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The majority of them are as stupid as real Negroes.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8" name="Google Shape;378;g1de2941fc21_2_670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9" name="Google Shape;379;g1de2941fc21_2_670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0" name="Google Shape;380;g1de2941fc21_2_670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1" name="Google Shape;381;g1de2941fc21_2_670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3a5167e46_0_0"/>
          <p:cNvSpPr txBox="1"/>
          <p:nvPr>
            <p:ph idx="1" type="body"/>
          </p:nvPr>
        </p:nvSpPr>
        <p:spPr>
          <a:xfrm>
            <a:off x="362775" y="816850"/>
            <a:ext cx="7242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 sz="2100"/>
              <a:t>Hate-speech has no formal definition but there is a </a:t>
            </a:r>
            <a:r>
              <a:rPr lang="en" sz="2100" u="sng"/>
              <a:t>consensus</a:t>
            </a:r>
            <a:r>
              <a:rPr lang="en" sz="2100"/>
              <a:t>: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i="1" lang="en" sz="2100"/>
              <a:t>Hate-speech is the extreme dislike of a person or group of people because of their race, ethnicity, religion, gender, or gender orientation.</a:t>
            </a:r>
            <a:endParaRPr i="1"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Different laws applying to different countries and organizations.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 u="sng">
                <a:solidFill>
                  <a:schemeClr val="lt1"/>
                </a:solidFill>
              </a:rPr>
              <a:t>Fine line</a:t>
            </a:r>
            <a:r>
              <a:rPr lang="en" sz="2100">
                <a:solidFill>
                  <a:schemeClr val="lt1"/>
                </a:solidFill>
              </a:rPr>
              <a:t> between </a:t>
            </a:r>
            <a:r>
              <a:rPr b="1" lang="en" sz="2100">
                <a:solidFill>
                  <a:schemeClr val="lt1"/>
                </a:solidFill>
              </a:rPr>
              <a:t>hate-speech</a:t>
            </a:r>
            <a:r>
              <a:rPr lang="en" sz="2100">
                <a:solidFill>
                  <a:schemeClr val="lt1"/>
                </a:solidFill>
              </a:rPr>
              <a:t> and </a:t>
            </a:r>
            <a:r>
              <a:rPr b="1" lang="en" sz="2100">
                <a:solidFill>
                  <a:schemeClr val="lt1"/>
                </a:solidFill>
              </a:rPr>
              <a:t>free-speech</a:t>
            </a:r>
            <a:r>
              <a:rPr lang="en" sz="2100">
                <a:solidFill>
                  <a:schemeClr val="lt1"/>
                </a:solidFill>
              </a:rPr>
              <a:t>.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5" name="Google Shape;95;g213a5167e46_0_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What is Hate-speech?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legal and illegal hate-speech" id="96" name="Google Shape;96;g213a5167e4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622075" y="1780112"/>
            <a:ext cx="3538926" cy="13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de2941fc21_2_681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7" name="Google Shape;387;g1de2941fc21_2_681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g1de2941fc21_2_681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The majority of them are as stupid as real Negroes.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9" name="Google Shape;389;g1de2941fc21_2_681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0" name="Google Shape;390;g1de2941fc21_2_681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1" name="Google Shape;391;g1de2941fc21_2_681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2" name="Google Shape;392;g1de2941fc21_2_681"/>
          <p:cNvSpPr/>
          <p:nvPr/>
        </p:nvSpPr>
        <p:spPr>
          <a:xfrm>
            <a:off x="4935400" y="2467600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3" name="Google Shape;393;g1de2941fc21_2_681"/>
          <p:cNvSpPr/>
          <p:nvPr/>
        </p:nvSpPr>
        <p:spPr>
          <a:xfrm>
            <a:off x="4935400" y="2467600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de2941fc21_2_692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9" name="Google Shape;399;g1de2941fc21_2_692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g1de2941fc21_2_692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I bet you can see the Mexic-ants from space with the Google Earth. 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1" name="Google Shape;401;g1de2941fc21_2_692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Google Shape;402;g1de2941fc21_2_692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3" name="Google Shape;403;g1de2941fc21_2_692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4" name="Google Shape;404;g1de2941fc21_2_692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5" name="Google Shape;405;g1de2941fc21_2_692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de2941fc21_2_703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1" name="Google Shape;411;g1de2941fc21_2_703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g1de2941fc21_2_703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I bet you can see the Mexic-ants from space with the Google Earth. 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3" name="Google Shape;413;g1de2941fc21_2_703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4" name="Google Shape;414;g1de2941fc21_2_703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5" name="Google Shape;415;g1de2941fc21_2_703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6" name="Google Shape;416;g1de2941fc21_2_703"/>
          <p:cNvSpPr/>
          <p:nvPr/>
        </p:nvSpPr>
        <p:spPr>
          <a:xfrm>
            <a:off x="4935400" y="2467600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7" name="Google Shape;417;g1de2941fc21_2_703"/>
          <p:cNvSpPr/>
          <p:nvPr/>
        </p:nvSpPr>
        <p:spPr>
          <a:xfrm>
            <a:off x="4935400" y="2467600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de2941fc21_2_714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3" name="Google Shape;423;g1de2941fc21_2_714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4" name="Google Shape;424;g1de2941fc21_2_714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5" name="Google Shape;425;g1de2941fc21_2_714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The holocaust never existed except in the minds of the people who believed it .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6" name="Google Shape;426;g1de2941fc21_2_714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7" name="Google Shape;427;g1de2941fc21_2_714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8" name="Google Shape;428;g1de2941fc21_2_714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9" name="Google Shape;429;g1de2941fc21_2_714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de2941fc21_2_725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5" name="Google Shape;435;g1de2941fc21_2_725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g1de2941fc21_2_725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The holocaust never existed except in the minds of the people who believed it .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7" name="Google Shape;437;g1de2941fc21_2_725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8" name="Google Shape;438;g1de2941fc21_2_725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g1de2941fc21_2_725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g1de2941fc21_2_725"/>
          <p:cNvSpPr/>
          <p:nvPr/>
        </p:nvSpPr>
        <p:spPr>
          <a:xfrm>
            <a:off x="4935400" y="2467600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1" name="Google Shape;441;g1de2941fc21_2_725"/>
          <p:cNvSpPr/>
          <p:nvPr/>
        </p:nvSpPr>
        <p:spPr>
          <a:xfrm>
            <a:off x="4935400" y="2467600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de2941fc21_2_736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7" name="Google Shape;447;g1de2941fc21_2_736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8" name="Google Shape;448;g1de2941fc21_2_736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g1de2941fc21_2_736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Holocaust is the persecution and murder of Jews by the Nazis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0" name="Google Shape;450;g1de2941fc21_2_736"/>
          <p:cNvSpPr/>
          <p:nvPr/>
        </p:nvSpPr>
        <p:spPr>
          <a:xfrm>
            <a:off x="1738550" y="22112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1" name="Google Shape;451;g1de2941fc21_2_736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2" name="Google Shape;452;g1de2941fc21_2_736"/>
          <p:cNvSpPr/>
          <p:nvPr/>
        </p:nvSpPr>
        <p:spPr>
          <a:xfrm>
            <a:off x="1738550" y="2211225"/>
            <a:ext cx="20589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3" name="Google Shape;453;g1de2941fc21_2_736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de2941fc21_2_747"/>
          <p:cNvSpPr/>
          <p:nvPr/>
        </p:nvSpPr>
        <p:spPr>
          <a:xfrm>
            <a:off x="1738550" y="2531850"/>
            <a:ext cx="2058900" cy="1730400"/>
          </a:xfrm>
          <a:prstGeom prst="rect">
            <a:avLst/>
          </a:prstGeom>
          <a:solidFill>
            <a:srgbClr val="00A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9" name="Google Shape;459;g1de2941fc21_2_747"/>
          <p:cNvSpPr/>
          <p:nvPr/>
        </p:nvSpPr>
        <p:spPr>
          <a:xfrm>
            <a:off x="4935400" y="2571750"/>
            <a:ext cx="2058900" cy="1730400"/>
          </a:xfrm>
          <a:prstGeom prst="rect">
            <a:avLst/>
          </a:prstGeom>
          <a:solidFill>
            <a:srgbClr val="B3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0" name="Google Shape;460;g1de2941fc21_2_747"/>
          <p:cNvSpPr txBox="1"/>
          <p:nvPr>
            <p:ph idx="12" type="sldNum"/>
          </p:nvPr>
        </p:nvSpPr>
        <p:spPr>
          <a:xfrm>
            <a:off x="8591476" y="4621113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g1de2941fc21_2_747"/>
          <p:cNvSpPr txBox="1"/>
          <p:nvPr>
            <p:ph idx="1" type="body"/>
          </p:nvPr>
        </p:nvSpPr>
        <p:spPr>
          <a:xfrm>
            <a:off x="268600" y="256725"/>
            <a:ext cx="8322900" cy="800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600">
                <a:latin typeface="Courier New"/>
                <a:ea typeface="Courier New"/>
                <a:cs typeface="Courier New"/>
                <a:sym typeface="Courier New"/>
              </a:rPr>
              <a:t>Holocaust is the persecution and murder of Jews by the Nazis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2" name="Google Shape;462;g1de2941fc21_2_747"/>
          <p:cNvSpPr/>
          <p:nvPr/>
        </p:nvSpPr>
        <p:spPr>
          <a:xfrm>
            <a:off x="1738550" y="2427825"/>
            <a:ext cx="2058900" cy="1730400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NO 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3" name="Google Shape;463;g1de2941fc21_2_747"/>
          <p:cNvSpPr/>
          <p:nvPr/>
        </p:nvSpPr>
        <p:spPr>
          <a:xfrm>
            <a:off x="4935400" y="2211225"/>
            <a:ext cx="2058900" cy="17304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HATE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4" name="Google Shape;464;g1de2941fc21_2_747"/>
          <p:cNvSpPr/>
          <p:nvPr/>
        </p:nvSpPr>
        <p:spPr>
          <a:xfrm>
            <a:off x="4935400" y="2211225"/>
            <a:ext cx="2058900" cy="209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5" name="Google Shape;465;g1de2941fc21_2_747"/>
          <p:cNvSpPr/>
          <p:nvPr/>
        </p:nvSpPr>
        <p:spPr>
          <a:xfrm>
            <a:off x="1738550" y="2427825"/>
            <a:ext cx="2058900" cy="18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de2941fc21_2_0"/>
          <p:cNvSpPr txBox="1"/>
          <p:nvPr/>
        </p:nvSpPr>
        <p:spPr>
          <a:xfrm>
            <a:off x="307150" y="1522275"/>
            <a:ext cx="59325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D426E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MANDOLA's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objective is to fill this gap by: </a:t>
            </a:r>
            <a:endParaRPr sz="20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525860"/>
              </a:buClr>
              <a:buSzPts val="2000"/>
              <a:buFont typeface="Roboto"/>
              <a:buChar char="❏"/>
            </a:pPr>
            <a:r>
              <a:rPr b="1"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 the  spread  of online hate-speech.</a:t>
            </a:r>
            <a:endParaRPr sz="20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525860"/>
              </a:buClr>
              <a:buSzPts val="2000"/>
              <a:buFont typeface="Roboto"/>
              <a:buChar char="❏"/>
            </a:pP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Providing  </a:t>
            </a:r>
            <a:r>
              <a:rPr b="1"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policymakers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 with  actionable  information.</a:t>
            </a:r>
            <a:endParaRPr sz="20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525860"/>
              </a:buClr>
              <a:buSzPts val="2000"/>
              <a:buFont typeface="Roboto"/>
              <a:buChar char="❏"/>
            </a:pP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Providing  </a:t>
            </a:r>
            <a:r>
              <a:rPr b="1"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ordinary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1"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citizens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with useful tools to deal with online hate-speech.</a:t>
            </a:r>
            <a:endParaRPr sz="20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525860"/>
              </a:buClr>
              <a:buSzPts val="2000"/>
              <a:buFont typeface="Roboto"/>
              <a:buChar char="❏"/>
            </a:pPr>
            <a:r>
              <a:rPr b="1"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Transferring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best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practices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among EU member states. </a:t>
            </a:r>
            <a:endParaRPr sz="20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 result for mandola eu" id="471" name="Google Shape;471;g1de2941fc21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75" y="182075"/>
            <a:ext cx="2886825" cy="63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1de2941fc21_2_0"/>
          <p:cNvSpPr txBox="1"/>
          <p:nvPr>
            <p:ph type="title"/>
          </p:nvPr>
        </p:nvSpPr>
        <p:spPr>
          <a:xfrm>
            <a:off x="2797348" y="180525"/>
            <a:ext cx="52443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Big-Data Processing System</a:t>
            </a:r>
            <a:endParaRPr b="1" sz="3100">
              <a:solidFill>
                <a:schemeClr val="lt1"/>
              </a:solidFill>
            </a:endParaRPr>
          </a:p>
        </p:txBody>
      </p:sp>
      <p:pic>
        <p:nvPicPr>
          <p:cNvPr id="473" name="Google Shape;473;g1de2941fc21_2_0"/>
          <p:cNvPicPr preferRelativeResize="0"/>
          <p:nvPr/>
        </p:nvPicPr>
        <p:blipFill rotWithShape="1">
          <a:blip r:embed="rId5">
            <a:alphaModFix/>
          </a:blip>
          <a:srcRect b="7330" l="0" r="0" t="7330"/>
          <a:stretch/>
        </p:blipFill>
        <p:spPr>
          <a:xfrm>
            <a:off x="6596847" y="1720603"/>
            <a:ext cx="2125500" cy="1209300"/>
          </a:xfrm>
          <a:prstGeom prst="roundRect">
            <a:avLst>
              <a:gd fmla="val 1647" name="adj"/>
            </a:avLst>
          </a:prstGeom>
          <a:noFill/>
          <a:ln>
            <a:noFill/>
          </a:ln>
        </p:spPr>
      </p:pic>
      <p:pic>
        <p:nvPicPr>
          <p:cNvPr descr="image15.png" id="474" name="Google Shape;474;g1de2941fc21_2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1650" y="1583899"/>
            <a:ext cx="2455846" cy="2058794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g1de2941fc21_2_0"/>
          <p:cNvSpPr/>
          <p:nvPr/>
        </p:nvSpPr>
        <p:spPr>
          <a:xfrm>
            <a:off x="6456572" y="4051767"/>
            <a:ext cx="221723" cy="180113"/>
          </a:xfrm>
          <a:custGeom>
            <a:rect b="b" l="l" r="r" t="t"/>
            <a:pathLst>
              <a:path extrusionOk="0" h="2551" w="3141">
                <a:moveTo>
                  <a:pt x="989" y="2551"/>
                </a:moveTo>
                <a:cubicBezTo>
                  <a:pt x="2173" y="2551"/>
                  <a:pt x="2821" y="1570"/>
                  <a:pt x="2821" y="720"/>
                </a:cubicBezTo>
                <a:cubicBezTo>
                  <a:pt x="2821" y="692"/>
                  <a:pt x="2821" y="664"/>
                  <a:pt x="2819" y="636"/>
                </a:cubicBezTo>
                <a:cubicBezTo>
                  <a:pt x="2946" y="545"/>
                  <a:pt x="3054" y="432"/>
                  <a:pt x="3141" y="302"/>
                </a:cubicBezTo>
                <a:cubicBezTo>
                  <a:pt x="3026" y="354"/>
                  <a:pt x="2901" y="389"/>
                  <a:pt x="2771" y="404"/>
                </a:cubicBezTo>
                <a:cubicBezTo>
                  <a:pt x="2903" y="324"/>
                  <a:pt x="3006" y="197"/>
                  <a:pt x="3053" y="47"/>
                </a:cubicBezTo>
                <a:cubicBezTo>
                  <a:pt x="2928" y="121"/>
                  <a:pt x="2791" y="175"/>
                  <a:pt x="2644" y="204"/>
                </a:cubicBezTo>
                <a:cubicBezTo>
                  <a:pt x="2527" y="79"/>
                  <a:pt x="2359" y="0"/>
                  <a:pt x="2174" y="0"/>
                </a:cubicBezTo>
                <a:cubicBezTo>
                  <a:pt x="1819" y="0"/>
                  <a:pt x="1530" y="289"/>
                  <a:pt x="1530" y="644"/>
                </a:cubicBezTo>
                <a:cubicBezTo>
                  <a:pt x="1530" y="694"/>
                  <a:pt x="1537" y="744"/>
                  <a:pt x="1547" y="790"/>
                </a:cubicBezTo>
                <a:cubicBezTo>
                  <a:pt x="1013" y="765"/>
                  <a:pt x="538" y="509"/>
                  <a:pt x="221" y="120"/>
                </a:cubicBezTo>
                <a:cubicBezTo>
                  <a:pt x="166" y="215"/>
                  <a:pt x="133" y="326"/>
                  <a:pt x="133" y="444"/>
                </a:cubicBezTo>
                <a:cubicBezTo>
                  <a:pt x="133" y="667"/>
                  <a:pt x="247" y="864"/>
                  <a:pt x="419" y="980"/>
                </a:cubicBezTo>
                <a:cubicBezTo>
                  <a:pt x="314" y="976"/>
                  <a:pt x="214" y="947"/>
                  <a:pt x="128" y="900"/>
                </a:cubicBezTo>
                <a:lnTo>
                  <a:pt x="128" y="908"/>
                </a:lnTo>
                <a:cubicBezTo>
                  <a:pt x="128" y="1220"/>
                  <a:pt x="350" y="1481"/>
                  <a:pt x="644" y="1540"/>
                </a:cubicBezTo>
                <a:cubicBezTo>
                  <a:pt x="591" y="1555"/>
                  <a:pt x="533" y="1562"/>
                  <a:pt x="474" y="1562"/>
                </a:cubicBezTo>
                <a:cubicBezTo>
                  <a:pt x="433" y="1562"/>
                  <a:pt x="393" y="1559"/>
                  <a:pt x="353" y="1551"/>
                </a:cubicBezTo>
                <a:cubicBezTo>
                  <a:pt x="435" y="1807"/>
                  <a:pt x="673" y="1994"/>
                  <a:pt x="954" y="1999"/>
                </a:cubicBezTo>
                <a:cubicBezTo>
                  <a:pt x="734" y="2171"/>
                  <a:pt x="457" y="2274"/>
                  <a:pt x="154" y="2274"/>
                </a:cubicBezTo>
                <a:cubicBezTo>
                  <a:pt x="102" y="2274"/>
                  <a:pt x="50" y="2271"/>
                  <a:pt x="0" y="2265"/>
                </a:cubicBezTo>
                <a:cubicBezTo>
                  <a:pt x="287" y="2445"/>
                  <a:pt x="626" y="2551"/>
                  <a:pt x="989" y="25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g1de2941fc21_2_0"/>
          <p:cNvSpPr/>
          <p:nvPr/>
        </p:nvSpPr>
        <p:spPr>
          <a:xfrm>
            <a:off x="6456572" y="3724116"/>
            <a:ext cx="221720" cy="221720"/>
          </a:xfrm>
          <a:custGeom>
            <a:rect b="b" l="l" r="r" t="t"/>
            <a:pathLst>
              <a:path extrusionOk="0" h="5125" w="5125">
                <a:moveTo>
                  <a:pt x="2563" y="0"/>
                </a:moveTo>
                <a:cubicBezTo>
                  <a:pt x="1150" y="0"/>
                  <a:pt x="0" y="1150"/>
                  <a:pt x="0" y="2563"/>
                </a:cubicBezTo>
                <a:cubicBezTo>
                  <a:pt x="0" y="3975"/>
                  <a:pt x="1150" y="5125"/>
                  <a:pt x="2563" y="5125"/>
                </a:cubicBezTo>
                <a:cubicBezTo>
                  <a:pt x="3975" y="5125"/>
                  <a:pt x="5125" y="3975"/>
                  <a:pt x="5125" y="2563"/>
                </a:cubicBezTo>
                <a:cubicBezTo>
                  <a:pt x="5125" y="1150"/>
                  <a:pt x="3975" y="0"/>
                  <a:pt x="2563" y="0"/>
                </a:cubicBezTo>
                <a:close/>
                <a:moveTo>
                  <a:pt x="4465" y="1485"/>
                </a:moveTo>
                <a:lnTo>
                  <a:pt x="3891" y="1485"/>
                </a:lnTo>
                <a:cubicBezTo>
                  <a:pt x="3801" y="1134"/>
                  <a:pt x="3667" y="829"/>
                  <a:pt x="3502" y="587"/>
                </a:cubicBezTo>
                <a:cubicBezTo>
                  <a:pt x="3907" y="781"/>
                  <a:pt x="4244" y="1096"/>
                  <a:pt x="4465" y="1485"/>
                </a:cubicBezTo>
                <a:close/>
                <a:moveTo>
                  <a:pt x="3586" y="2055"/>
                </a:moveTo>
                <a:cubicBezTo>
                  <a:pt x="3580" y="1982"/>
                  <a:pt x="3552" y="1915"/>
                  <a:pt x="3509" y="1860"/>
                </a:cubicBezTo>
                <a:lnTo>
                  <a:pt x="3588" y="1860"/>
                </a:lnTo>
                <a:cubicBezTo>
                  <a:pt x="3627" y="2083"/>
                  <a:pt x="3647" y="2320"/>
                  <a:pt x="3647" y="2562"/>
                </a:cubicBezTo>
                <a:cubicBezTo>
                  <a:pt x="3647" y="2653"/>
                  <a:pt x="3644" y="2743"/>
                  <a:pt x="3638" y="2832"/>
                </a:cubicBezTo>
                <a:lnTo>
                  <a:pt x="3269" y="2462"/>
                </a:lnTo>
                <a:lnTo>
                  <a:pt x="3381" y="2409"/>
                </a:lnTo>
                <a:cubicBezTo>
                  <a:pt x="3515" y="2345"/>
                  <a:pt x="3597" y="2203"/>
                  <a:pt x="3586" y="2055"/>
                </a:cubicBezTo>
                <a:close/>
                <a:moveTo>
                  <a:pt x="2750" y="411"/>
                </a:moveTo>
                <a:cubicBezTo>
                  <a:pt x="2949" y="488"/>
                  <a:pt x="3142" y="683"/>
                  <a:pt x="3296" y="972"/>
                </a:cubicBezTo>
                <a:cubicBezTo>
                  <a:pt x="3379" y="1125"/>
                  <a:pt x="3447" y="1298"/>
                  <a:pt x="3502" y="1485"/>
                </a:cubicBezTo>
                <a:lnTo>
                  <a:pt x="2750" y="1485"/>
                </a:lnTo>
                <a:lnTo>
                  <a:pt x="2750" y="411"/>
                </a:lnTo>
                <a:close/>
                <a:moveTo>
                  <a:pt x="1829" y="972"/>
                </a:moveTo>
                <a:cubicBezTo>
                  <a:pt x="1983" y="683"/>
                  <a:pt x="2176" y="488"/>
                  <a:pt x="2375" y="411"/>
                </a:cubicBezTo>
                <a:lnTo>
                  <a:pt x="2375" y="1453"/>
                </a:lnTo>
                <a:lnTo>
                  <a:pt x="1702" y="1253"/>
                </a:lnTo>
                <a:cubicBezTo>
                  <a:pt x="1701" y="1253"/>
                  <a:pt x="1701" y="1253"/>
                  <a:pt x="1701" y="1253"/>
                </a:cubicBezTo>
                <a:cubicBezTo>
                  <a:pt x="1739" y="1154"/>
                  <a:pt x="1782" y="1059"/>
                  <a:pt x="1829" y="972"/>
                </a:cubicBezTo>
                <a:close/>
                <a:moveTo>
                  <a:pt x="1623" y="587"/>
                </a:moveTo>
                <a:cubicBezTo>
                  <a:pt x="1458" y="829"/>
                  <a:pt x="1324" y="1134"/>
                  <a:pt x="1234" y="1485"/>
                </a:cubicBezTo>
                <a:lnTo>
                  <a:pt x="660" y="1485"/>
                </a:lnTo>
                <a:cubicBezTo>
                  <a:pt x="881" y="1096"/>
                  <a:pt x="1218" y="781"/>
                  <a:pt x="1623" y="587"/>
                </a:cubicBezTo>
                <a:close/>
                <a:moveTo>
                  <a:pt x="1479" y="2463"/>
                </a:moveTo>
                <a:lnTo>
                  <a:pt x="1718" y="3265"/>
                </a:lnTo>
                <a:lnTo>
                  <a:pt x="1537" y="3265"/>
                </a:lnTo>
                <a:cubicBezTo>
                  <a:pt x="1498" y="3042"/>
                  <a:pt x="1478" y="2805"/>
                  <a:pt x="1478" y="2563"/>
                </a:cubicBezTo>
                <a:cubicBezTo>
                  <a:pt x="1478" y="2529"/>
                  <a:pt x="1479" y="2496"/>
                  <a:pt x="1479" y="2463"/>
                </a:cubicBezTo>
                <a:close/>
                <a:moveTo>
                  <a:pt x="375" y="2563"/>
                </a:moveTo>
                <a:cubicBezTo>
                  <a:pt x="375" y="2317"/>
                  <a:pt x="416" y="2080"/>
                  <a:pt x="491" y="1860"/>
                </a:cubicBezTo>
                <a:lnTo>
                  <a:pt x="1157" y="1860"/>
                </a:lnTo>
                <a:cubicBezTo>
                  <a:pt x="1122" y="2082"/>
                  <a:pt x="1103" y="2318"/>
                  <a:pt x="1103" y="2563"/>
                </a:cubicBezTo>
                <a:cubicBezTo>
                  <a:pt x="1103" y="2807"/>
                  <a:pt x="1122" y="3043"/>
                  <a:pt x="1157" y="3265"/>
                </a:cubicBezTo>
                <a:lnTo>
                  <a:pt x="491" y="3265"/>
                </a:lnTo>
                <a:cubicBezTo>
                  <a:pt x="416" y="3045"/>
                  <a:pt x="375" y="2808"/>
                  <a:pt x="375" y="2563"/>
                </a:cubicBezTo>
                <a:close/>
                <a:moveTo>
                  <a:pt x="660" y="3640"/>
                </a:moveTo>
                <a:lnTo>
                  <a:pt x="1234" y="3640"/>
                </a:lnTo>
                <a:cubicBezTo>
                  <a:pt x="1324" y="3991"/>
                  <a:pt x="1458" y="4296"/>
                  <a:pt x="1623" y="4538"/>
                </a:cubicBezTo>
                <a:cubicBezTo>
                  <a:pt x="1218" y="4344"/>
                  <a:pt x="881" y="4029"/>
                  <a:pt x="660" y="3640"/>
                </a:cubicBezTo>
                <a:close/>
                <a:moveTo>
                  <a:pt x="2375" y="4714"/>
                </a:moveTo>
                <a:cubicBezTo>
                  <a:pt x="2176" y="4637"/>
                  <a:pt x="1983" y="4442"/>
                  <a:pt x="1829" y="4153"/>
                </a:cubicBezTo>
                <a:cubicBezTo>
                  <a:pt x="1746" y="4000"/>
                  <a:pt x="1678" y="3827"/>
                  <a:pt x="1623" y="3640"/>
                </a:cubicBezTo>
                <a:lnTo>
                  <a:pt x="2375" y="3640"/>
                </a:lnTo>
                <a:lnTo>
                  <a:pt x="2375" y="4714"/>
                </a:lnTo>
                <a:close/>
                <a:moveTo>
                  <a:pt x="2388" y="2841"/>
                </a:moveTo>
                <a:lnTo>
                  <a:pt x="2183" y="3274"/>
                </a:lnTo>
                <a:cubicBezTo>
                  <a:pt x="2163" y="3315"/>
                  <a:pt x="2120" y="3340"/>
                  <a:pt x="2074" y="3337"/>
                </a:cubicBezTo>
                <a:cubicBezTo>
                  <a:pt x="2029" y="3333"/>
                  <a:pt x="1990" y="3302"/>
                  <a:pt x="1977" y="3258"/>
                </a:cubicBezTo>
                <a:lnTo>
                  <a:pt x="1493" y="1630"/>
                </a:lnTo>
                <a:cubicBezTo>
                  <a:pt x="1481" y="1591"/>
                  <a:pt x="1492" y="1549"/>
                  <a:pt x="1520" y="1520"/>
                </a:cubicBezTo>
                <a:cubicBezTo>
                  <a:pt x="1549" y="1492"/>
                  <a:pt x="1591" y="1481"/>
                  <a:pt x="1630" y="1493"/>
                </a:cubicBezTo>
                <a:lnTo>
                  <a:pt x="3258" y="1977"/>
                </a:lnTo>
                <a:cubicBezTo>
                  <a:pt x="3302" y="1990"/>
                  <a:pt x="3333" y="2029"/>
                  <a:pt x="3337" y="2074"/>
                </a:cubicBezTo>
                <a:cubicBezTo>
                  <a:pt x="3340" y="2120"/>
                  <a:pt x="3315" y="2163"/>
                  <a:pt x="3274" y="2183"/>
                </a:cubicBezTo>
                <a:lnTo>
                  <a:pt x="2841" y="2388"/>
                </a:lnTo>
                <a:lnTo>
                  <a:pt x="3605" y="3152"/>
                </a:lnTo>
                <a:cubicBezTo>
                  <a:pt x="3648" y="3195"/>
                  <a:pt x="3648" y="3265"/>
                  <a:pt x="3605" y="3308"/>
                </a:cubicBezTo>
                <a:lnTo>
                  <a:pt x="3308" y="3605"/>
                </a:lnTo>
                <a:cubicBezTo>
                  <a:pt x="3265" y="3648"/>
                  <a:pt x="3195" y="3648"/>
                  <a:pt x="3152" y="3605"/>
                </a:cubicBezTo>
                <a:lnTo>
                  <a:pt x="2388" y="2841"/>
                </a:lnTo>
                <a:close/>
                <a:moveTo>
                  <a:pt x="3296" y="4153"/>
                </a:moveTo>
                <a:cubicBezTo>
                  <a:pt x="3142" y="4442"/>
                  <a:pt x="2949" y="4637"/>
                  <a:pt x="2750" y="4714"/>
                </a:cubicBezTo>
                <a:lnTo>
                  <a:pt x="2750" y="3640"/>
                </a:lnTo>
                <a:lnTo>
                  <a:pt x="2834" y="3640"/>
                </a:lnTo>
                <a:lnTo>
                  <a:pt x="2975" y="3781"/>
                </a:lnTo>
                <a:cubicBezTo>
                  <a:pt x="3043" y="3850"/>
                  <a:pt x="3134" y="3887"/>
                  <a:pt x="3230" y="3887"/>
                </a:cubicBezTo>
                <a:cubicBezTo>
                  <a:pt x="3308" y="3887"/>
                  <a:pt x="3383" y="3862"/>
                  <a:pt x="3445" y="3816"/>
                </a:cubicBezTo>
                <a:cubicBezTo>
                  <a:pt x="3402" y="3936"/>
                  <a:pt x="3352" y="4049"/>
                  <a:pt x="3296" y="4153"/>
                </a:cubicBezTo>
                <a:close/>
                <a:moveTo>
                  <a:pt x="3502" y="4538"/>
                </a:moveTo>
                <a:cubicBezTo>
                  <a:pt x="3667" y="4296"/>
                  <a:pt x="3801" y="3991"/>
                  <a:pt x="3891" y="3640"/>
                </a:cubicBezTo>
                <a:lnTo>
                  <a:pt x="4465" y="3640"/>
                </a:lnTo>
                <a:cubicBezTo>
                  <a:pt x="4244" y="4029"/>
                  <a:pt x="3907" y="4344"/>
                  <a:pt x="3502" y="4538"/>
                </a:cubicBezTo>
                <a:close/>
                <a:moveTo>
                  <a:pt x="3968" y="3265"/>
                </a:moveTo>
                <a:cubicBezTo>
                  <a:pt x="4003" y="3043"/>
                  <a:pt x="4022" y="2807"/>
                  <a:pt x="4022" y="2563"/>
                </a:cubicBezTo>
                <a:cubicBezTo>
                  <a:pt x="4022" y="2318"/>
                  <a:pt x="4003" y="2082"/>
                  <a:pt x="3968" y="1860"/>
                </a:cubicBezTo>
                <a:lnTo>
                  <a:pt x="4634" y="1860"/>
                </a:lnTo>
                <a:cubicBezTo>
                  <a:pt x="4709" y="2080"/>
                  <a:pt x="4750" y="2317"/>
                  <a:pt x="4750" y="2563"/>
                </a:cubicBezTo>
                <a:cubicBezTo>
                  <a:pt x="4750" y="2808"/>
                  <a:pt x="4709" y="3045"/>
                  <a:pt x="4634" y="3265"/>
                </a:cubicBezTo>
                <a:lnTo>
                  <a:pt x="3968" y="32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g1de2941fc21_2_0"/>
          <p:cNvSpPr txBox="1"/>
          <p:nvPr/>
        </p:nvSpPr>
        <p:spPr>
          <a:xfrm>
            <a:off x="6646025" y="3666600"/>
            <a:ext cx="2455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CB040"/>
              </a:buClr>
              <a:buSzPts val="2200"/>
              <a:buFont typeface="Roboto Light"/>
              <a:buNone/>
            </a:pPr>
            <a:r>
              <a:rPr lang="en" u="sng">
                <a:solidFill>
                  <a:srgbClr val="FCB040"/>
                </a:solidFill>
                <a:latin typeface="Roboto Light"/>
                <a:ea typeface="Roboto Light"/>
                <a:cs typeface="Roboto Light"/>
                <a:sym typeface="Roboto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http://mandola.grid.ucy.ac.cy</a:t>
            </a:r>
            <a:endParaRPr>
              <a:solidFill>
                <a:srgbClr val="FCB0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8" name="Google Shape;478;g1de2941fc21_2_0"/>
          <p:cNvSpPr txBox="1"/>
          <p:nvPr/>
        </p:nvSpPr>
        <p:spPr>
          <a:xfrm>
            <a:off x="6646074" y="3977950"/>
            <a:ext cx="2349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Roboto Light"/>
              <a:buNone/>
            </a:pPr>
            <a:r>
              <a:rPr lang="en">
                <a:solidFill>
                  <a:srgbClr val="00B0F0"/>
                </a:solidFill>
                <a:latin typeface="Roboto Light"/>
                <a:ea typeface="Roboto Light"/>
                <a:cs typeface="Roboto Light"/>
                <a:sym typeface="Roboto Light"/>
              </a:rPr>
              <a:t>@mandola_project</a:t>
            </a:r>
            <a:endParaRPr>
              <a:solidFill>
                <a:srgbClr val="00B0F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79" name="Google Shape;479;g1de2941fc21_2_0"/>
          <p:cNvPicPr preferRelativeResize="0"/>
          <p:nvPr/>
        </p:nvPicPr>
        <p:blipFill rotWithShape="1">
          <a:blip r:embed="rId8">
            <a:alphaModFix/>
          </a:blip>
          <a:srcRect b="0" l="199" r="189" t="0"/>
          <a:stretch/>
        </p:blipFill>
        <p:spPr>
          <a:xfrm>
            <a:off x="8281799" y="2883824"/>
            <a:ext cx="370800" cy="657600"/>
          </a:xfrm>
          <a:prstGeom prst="roundRect">
            <a:avLst>
              <a:gd fmla="val 4850" name="adj"/>
            </a:avLst>
          </a:prstGeom>
          <a:noFill/>
          <a:ln>
            <a:noFill/>
          </a:ln>
        </p:spPr>
      </p:pic>
      <p:pic>
        <p:nvPicPr>
          <p:cNvPr descr="Phone_gold.png" id="480" name="Google Shape;480;g1de2941fc21_2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9092" y="2782186"/>
            <a:ext cx="456286" cy="860842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1de2941fc21_2_0"/>
          <p:cNvSpPr txBox="1"/>
          <p:nvPr/>
        </p:nvSpPr>
        <p:spPr>
          <a:xfrm>
            <a:off x="307150" y="816850"/>
            <a:ext cx="8513100" cy="1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There are two major difficulties in dealing with online hate-speech: </a:t>
            </a: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Lack of reliable data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b="1"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Poor awareness</a:t>
            </a:r>
            <a:r>
              <a:rPr lang="en" sz="20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"/>
          <p:cNvSpPr txBox="1"/>
          <p:nvPr>
            <p:ph idx="1" type="body"/>
          </p:nvPr>
        </p:nvSpPr>
        <p:spPr>
          <a:xfrm>
            <a:off x="362775" y="816850"/>
            <a:ext cx="8457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MANDOLA Big-Data Processing System (MBDPS) is a big-data processing pipeline with modules responsible for data collection, processing and classification.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  <p:sp>
        <p:nvSpPr>
          <p:cNvPr id="487" name="Google Shape;487;p9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MANDOLA Big-Data Processing System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488" name="Google Shape;4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699" y="1474800"/>
            <a:ext cx="7382450" cy="28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8586" y="1811818"/>
            <a:ext cx="901782" cy="5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8591" y="2410104"/>
            <a:ext cx="901784" cy="58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8575" y="3021327"/>
            <a:ext cx="901783" cy="58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18575" y="3638931"/>
            <a:ext cx="901800" cy="49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"/>
          <p:cNvSpPr txBox="1"/>
          <p:nvPr>
            <p:ph idx="1" type="body"/>
          </p:nvPr>
        </p:nvSpPr>
        <p:spPr>
          <a:xfrm>
            <a:off x="362775" y="816850"/>
            <a:ext cx="8457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MANDOLA Big-Data Processing System (MBDPS) is a big-data processing pipeline with modules responsible for data collection, processing and classification.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  <p:sp>
        <p:nvSpPr>
          <p:cNvPr id="498" name="Google Shape;498;p1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MANDOLA Big-Data Processing System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499" name="Google Shape;4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699" y="1474800"/>
            <a:ext cx="7382450" cy="28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0"/>
          <p:cNvSpPr/>
          <p:nvPr/>
        </p:nvSpPr>
        <p:spPr>
          <a:xfrm>
            <a:off x="3580825" y="2847650"/>
            <a:ext cx="1042200" cy="565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8586" y="1811818"/>
            <a:ext cx="901782" cy="5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8591" y="2410104"/>
            <a:ext cx="901784" cy="58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8575" y="3021327"/>
            <a:ext cx="901783" cy="58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18575" y="3638931"/>
            <a:ext cx="901800" cy="49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362775" y="816850"/>
            <a:ext cx="8457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US - Hate-speech is protected under the free speech provisions of the </a:t>
            </a:r>
            <a:r>
              <a:rPr lang="en" sz="1800" u="sng">
                <a:solidFill>
                  <a:schemeClr val="lt1"/>
                </a:solidFill>
              </a:rPr>
              <a:t>First Amendment</a:t>
            </a:r>
            <a:r>
              <a:rPr lang="en" sz="1800">
                <a:solidFill>
                  <a:schemeClr val="lt1"/>
                </a:solidFill>
              </a:rPr>
              <a:t>. 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                       Laws prohibiting hate-speech as it promotes violence or social disorder. 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        European Court of Human Rights adopted an open-ended definition of hate-speech covering all forms of hateful expression.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People convicted of using hate-speech can often face </a:t>
            </a:r>
            <a:r>
              <a:rPr b="1" lang="en" sz="1800">
                <a:solidFill>
                  <a:schemeClr val="lt1"/>
                </a:solidFill>
              </a:rPr>
              <a:t>large fines</a:t>
            </a:r>
            <a:r>
              <a:rPr lang="en" sz="1800">
                <a:solidFill>
                  <a:schemeClr val="lt1"/>
                </a:solidFill>
              </a:rPr>
              <a:t> and even </a:t>
            </a:r>
            <a:r>
              <a:rPr b="1" lang="en" sz="1800">
                <a:solidFill>
                  <a:schemeClr val="lt1"/>
                </a:solidFill>
              </a:rPr>
              <a:t>imprisonment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3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Hate-speech Legislations and Policies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flags vector us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550" y="899225"/>
            <a:ext cx="408751" cy="24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K flag vector"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550" y="1449800"/>
            <a:ext cx="408749" cy="24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nada flag vector" id="105" name="Google Shape;10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8375" y="1449800"/>
            <a:ext cx="408751" cy="247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rance flag vector" id="106" name="Google Shape;10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1200" y="1449800"/>
            <a:ext cx="370449" cy="24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u logo" id="107" name="Google Shape;10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5550" y="2000375"/>
            <a:ext cx="408750" cy="2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de2941fc21_2_172"/>
          <p:cNvSpPr txBox="1"/>
          <p:nvPr>
            <p:ph idx="1" type="body"/>
          </p:nvPr>
        </p:nvSpPr>
        <p:spPr>
          <a:xfrm>
            <a:off x="362775" y="816850"/>
            <a:ext cx="8732100" cy="703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Twitter data stream is collected via Twitter Stream API using a framework to efficiently retrieve large collection of tweets per day.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0" name="Google Shape;510;g1de2941fc21_2_17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Managing Data Streams</a:t>
            </a:r>
            <a:endParaRPr b="1" sz="2400">
              <a:solidFill>
                <a:srgbClr val="999999"/>
              </a:solidFill>
            </a:endParaRPr>
          </a:p>
        </p:txBody>
      </p:sp>
      <p:grpSp>
        <p:nvGrpSpPr>
          <p:cNvPr id="511" name="Google Shape;511;g1de2941fc21_2_172"/>
          <p:cNvGrpSpPr/>
          <p:nvPr/>
        </p:nvGrpSpPr>
        <p:grpSpPr>
          <a:xfrm>
            <a:off x="2897436" y="1520342"/>
            <a:ext cx="4276472" cy="2871558"/>
            <a:chOff x="1212216" y="1372129"/>
            <a:chExt cx="6187025" cy="4154453"/>
          </a:xfrm>
        </p:grpSpPr>
        <p:sp>
          <p:nvSpPr>
            <p:cNvPr id="512" name="Google Shape;512;g1de2941fc21_2_172"/>
            <p:cNvSpPr/>
            <p:nvPr/>
          </p:nvSpPr>
          <p:spPr>
            <a:xfrm>
              <a:off x="2341761" y="1372129"/>
              <a:ext cx="1408200" cy="520800"/>
            </a:xfrm>
            <a:prstGeom prst="rect">
              <a:avLst/>
            </a:prstGeom>
            <a:solidFill>
              <a:srgbClr val="2140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Master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g1de2941fc21_2_172"/>
            <p:cNvSpPr/>
            <p:nvPr/>
          </p:nvSpPr>
          <p:spPr>
            <a:xfrm>
              <a:off x="4984734" y="1372129"/>
              <a:ext cx="1408200" cy="520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1409A"/>
                  </a:solidFill>
                  <a:latin typeface="Roboto"/>
                  <a:ea typeface="Roboto"/>
                  <a:cs typeface="Roboto"/>
                  <a:sym typeface="Roboto"/>
                </a:rPr>
                <a:t>Token Pool</a:t>
              </a:r>
              <a:endParaRPr sz="1200">
                <a:solidFill>
                  <a:srgbClr val="21409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14" name="Google Shape;514;g1de2941fc21_2_172"/>
            <p:cNvGrpSpPr/>
            <p:nvPr/>
          </p:nvGrpSpPr>
          <p:grpSpPr>
            <a:xfrm>
              <a:off x="3805260" y="4715382"/>
              <a:ext cx="1114500" cy="811200"/>
              <a:chOff x="4060814" y="4610043"/>
              <a:chExt cx="1114500" cy="811200"/>
            </a:xfrm>
          </p:grpSpPr>
          <p:sp>
            <p:nvSpPr>
              <p:cNvPr id="515" name="Google Shape;515;g1de2941fc21_2_172"/>
              <p:cNvSpPr/>
              <p:nvPr/>
            </p:nvSpPr>
            <p:spPr>
              <a:xfrm>
                <a:off x="4060814" y="4610043"/>
                <a:ext cx="1114500" cy="811200"/>
              </a:xfrm>
              <a:prstGeom prst="rect">
                <a:avLst/>
              </a:prstGeom>
              <a:solidFill>
                <a:srgbClr val="60A7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18222D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descr="C:\Users\dpasch01\AppData\Local\Microsoft\Windows\INetCache\Content.Word\framework.png" id="516" name="Google Shape;516;g1de2941fc21_2_172"/>
              <p:cNvPicPr preferRelativeResize="0"/>
              <p:nvPr/>
            </p:nvPicPr>
            <p:blipFill rotWithShape="1">
              <a:blip r:embed="rId3">
                <a:alphaModFix/>
              </a:blip>
              <a:srcRect b="1200" l="43148" r="43218" t="88360"/>
              <a:stretch/>
            </p:blipFill>
            <p:spPr>
              <a:xfrm>
                <a:off x="4316368" y="4787502"/>
                <a:ext cx="603316" cy="4619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7" name="Google Shape;517;g1de2941fc21_2_172"/>
            <p:cNvGrpSpPr/>
            <p:nvPr/>
          </p:nvGrpSpPr>
          <p:grpSpPr>
            <a:xfrm>
              <a:off x="1212216" y="2471887"/>
              <a:ext cx="2504494" cy="1267138"/>
              <a:chOff x="2019939" y="2010926"/>
              <a:chExt cx="2514300" cy="1464900"/>
            </a:xfrm>
          </p:grpSpPr>
          <p:sp>
            <p:nvSpPr>
              <p:cNvPr id="518" name="Google Shape;518;g1de2941fc21_2_172"/>
              <p:cNvSpPr/>
              <p:nvPr/>
            </p:nvSpPr>
            <p:spPr>
              <a:xfrm>
                <a:off x="2019939" y="2010926"/>
                <a:ext cx="2514300" cy="1464900"/>
              </a:xfrm>
              <a:prstGeom prst="rect">
                <a:avLst/>
              </a:prstGeom>
              <a:solidFill>
                <a:srgbClr val="2140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2586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9" name="Google Shape;519;g1de2941fc21_2_172"/>
              <p:cNvSpPr/>
              <p:nvPr/>
            </p:nvSpPr>
            <p:spPr>
              <a:xfrm>
                <a:off x="2096357" y="2162093"/>
                <a:ext cx="2376900" cy="381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Data Collection</a:t>
                </a:r>
                <a:endParaRPr sz="1200"/>
              </a:p>
            </p:txBody>
          </p:sp>
          <p:sp>
            <p:nvSpPr>
              <p:cNvPr id="520" name="Google Shape;520;g1de2941fc21_2_172"/>
              <p:cNvSpPr/>
              <p:nvPr/>
            </p:nvSpPr>
            <p:spPr>
              <a:xfrm>
                <a:off x="2096357" y="2700864"/>
                <a:ext cx="963300" cy="63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Collector Instance </a:t>
                </a:r>
                <a:endParaRPr sz="9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sz="900"/>
              </a:p>
            </p:txBody>
          </p:sp>
          <p:sp>
            <p:nvSpPr>
              <p:cNvPr id="521" name="Google Shape;521;g1de2941fc21_2_172"/>
              <p:cNvSpPr/>
              <p:nvPr/>
            </p:nvSpPr>
            <p:spPr>
              <a:xfrm>
                <a:off x="3510109" y="2707178"/>
                <a:ext cx="963300" cy="63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Collector Instance </a:t>
                </a:r>
                <a:endParaRPr sz="9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N</a:t>
                </a:r>
                <a:endParaRPr sz="900"/>
              </a:p>
            </p:txBody>
          </p:sp>
          <p:grpSp>
            <p:nvGrpSpPr>
              <p:cNvPr id="522" name="Google Shape;522;g1de2941fc21_2_172"/>
              <p:cNvGrpSpPr/>
              <p:nvPr/>
            </p:nvGrpSpPr>
            <p:grpSpPr>
              <a:xfrm>
                <a:off x="3087385" y="2941056"/>
                <a:ext cx="382343" cy="94307"/>
                <a:chOff x="3063575" y="2941056"/>
                <a:chExt cx="382343" cy="94307"/>
              </a:xfrm>
            </p:grpSpPr>
            <p:sp>
              <p:nvSpPr>
                <p:cNvPr id="523" name="Google Shape;523;g1de2941fc21_2_172"/>
                <p:cNvSpPr/>
                <p:nvPr/>
              </p:nvSpPr>
              <p:spPr>
                <a:xfrm>
                  <a:off x="3063575" y="2941163"/>
                  <a:ext cx="94200" cy="94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2586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24" name="Google Shape;524;g1de2941fc21_2_172"/>
                <p:cNvSpPr/>
                <p:nvPr/>
              </p:nvSpPr>
              <p:spPr>
                <a:xfrm>
                  <a:off x="3202096" y="2941056"/>
                  <a:ext cx="94200" cy="94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2586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25" name="Google Shape;525;g1de2941fc21_2_172"/>
                <p:cNvSpPr/>
                <p:nvPr/>
              </p:nvSpPr>
              <p:spPr>
                <a:xfrm>
                  <a:off x="3351717" y="2941056"/>
                  <a:ext cx="94200" cy="94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2586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526" name="Google Shape;526;g1de2941fc21_2_172"/>
            <p:cNvGrpSpPr/>
            <p:nvPr/>
          </p:nvGrpSpPr>
          <p:grpSpPr>
            <a:xfrm>
              <a:off x="4894636" y="2471895"/>
              <a:ext cx="2504605" cy="1267138"/>
              <a:chOff x="1947724" y="2010936"/>
              <a:chExt cx="2586600" cy="1464900"/>
            </a:xfrm>
          </p:grpSpPr>
          <p:sp>
            <p:nvSpPr>
              <p:cNvPr id="527" name="Google Shape;527;g1de2941fc21_2_172"/>
              <p:cNvSpPr/>
              <p:nvPr/>
            </p:nvSpPr>
            <p:spPr>
              <a:xfrm>
                <a:off x="1947724" y="2010936"/>
                <a:ext cx="2586600" cy="1464900"/>
              </a:xfrm>
              <a:prstGeom prst="rect">
                <a:avLst/>
              </a:prstGeom>
              <a:solidFill>
                <a:srgbClr val="2140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2586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8" name="Google Shape;528;g1de2941fc21_2_172"/>
              <p:cNvSpPr/>
              <p:nvPr/>
            </p:nvSpPr>
            <p:spPr>
              <a:xfrm>
                <a:off x="2020114" y="2143569"/>
                <a:ext cx="2445000" cy="381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Data Collection</a:t>
                </a:r>
                <a:endParaRPr sz="1200"/>
              </a:p>
            </p:txBody>
          </p:sp>
          <p:sp>
            <p:nvSpPr>
              <p:cNvPr id="529" name="Google Shape;529;g1de2941fc21_2_172"/>
              <p:cNvSpPr/>
              <p:nvPr/>
            </p:nvSpPr>
            <p:spPr>
              <a:xfrm>
                <a:off x="2020114" y="2707178"/>
                <a:ext cx="1027800" cy="63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Collector Instance </a:t>
                </a:r>
                <a:endParaRPr sz="9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sz="900"/>
              </a:p>
            </p:txBody>
          </p:sp>
          <p:sp>
            <p:nvSpPr>
              <p:cNvPr id="530" name="Google Shape;530;g1de2941fc21_2_172"/>
              <p:cNvSpPr/>
              <p:nvPr/>
            </p:nvSpPr>
            <p:spPr>
              <a:xfrm>
                <a:off x="3472924" y="2692293"/>
                <a:ext cx="990900" cy="63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Collector Instance </a:t>
                </a:r>
                <a:endParaRPr sz="9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21409A"/>
                    </a:solidFill>
                    <a:latin typeface="Roboto"/>
                    <a:ea typeface="Roboto"/>
                    <a:cs typeface="Roboto"/>
                    <a:sym typeface="Roboto"/>
                  </a:rPr>
                  <a:t>N</a:t>
                </a:r>
                <a:endParaRPr sz="900"/>
              </a:p>
            </p:txBody>
          </p:sp>
          <p:grpSp>
            <p:nvGrpSpPr>
              <p:cNvPr id="531" name="Google Shape;531;g1de2941fc21_2_172"/>
              <p:cNvGrpSpPr/>
              <p:nvPr/>
            </p:nvGrpSpPr>
            <p:grpSpPr>
              <a:xfrm>
                <a:off x="3097421" y="2941056"/>
                <a:ext cx="352303" cy="94307"/>
                <a:chOff x="3073611" y="2941056"/>
                <a:chExt cx="352303" cy="94307"/>
              </a:xfrm>
            </p:grpSpPr>
            <p:sp>
              <p:nvSpPr>
                <p:cNvPr id="532" name="Google Shape;532;g1de2941fc21_2_172"/>
                <p:cNvSpPr/>
                <p:nvPr/>
              </p:nvSpPr>
              <p:spPr>
                <a:xfrm>
                  <a:off x="3073611" y="2941163"/>
                  <a:ext cx="94200" cy="94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2586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33" name="Google Shape;533;g1de2941fc21_2_172"/>
                <p:cNvSpPr/>
                <p:nvPr/>
              </p:nvSpPr>
              <p:spPr>
                <a:xfrm>
                  <a:off x="3202675" y="2941056"/>
                  <a:ext cx="94200" cy="94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2586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34" name="Google Shape;534;g1de2941fc21_2_172"/>
                <p:cNvSpPr/>
                <p:nvPr/>
              </p:nvSpPr>
              <p:spPr>
                <a:xfrm>
                  <a:off x="3331715" y="2941056"/>
                  <a:ext cx="94200" cy="94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52586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cxnSp>
          <p:nvCxnSpPr>
            <p:cNvPr id="535" name="Google Shape;535;g1de2941fc21_2_172"/>
            <p:cNvCxnSpPr>
              <a:stCxn id="513" idx="1"/>
              <a:endCxn id="512" idx="3"/>
            </p:cNvCxnSpPr>
            <p:nvPr/>
          </p:nvCxnSpPr>
          <p:spPr>
            <a:xfrm rot="10800000">
              <a:off x="3749934" y="1632529"/>
              <a:ext cx="1234800" cy="0"/>
            </a:xfrm>
            <a:prstGeom prst="straightConnector1">
              <a:avLst/>
            </a:prstGeom>
            <a:noFill/>
            <a:ln cap="flat" cmpd="sng" w="1905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6" name="Google Shape;536;g1de2941fc21_2_172"/>
            <p:cNvCxnSpPr>
              <a:stCxn id="512" idx="2"/>
              <a:endCxn id="519" idx="0"/>
            </p:cNvCxnSpPr>
            <p:nvPr/>
          </p:nvCxnSpPr>
          <p:spPr>
            <a:xfrm rot="5400000">
              <a:off x="2404161" y="1961029"/>
              <a:ext cx="709800" cy="573600"/>
            </a:xfrm>
            <a:prstGeom prst="bentConnector3">
              <a:avLst>
                <a:gd fmla="val 50015" name="adj1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7" name="Google Shape;537;g1de2941fc21_2_172"/>
            <p:cNvCxnSpPr>
              <a:stCxn id="512" idx="2"/>
              <a:endCxn id="528" idx="0"/>
            </p:cNvCxnSpPr>
            <p:nvPr/>
          </p:nvCxnSpPr>
          <p:spPr>
            <a:xfrm flipH="1" rot="-5400000">
              <a:off x="4250361" y="688429"/>
              <a:ext cx="693600" cy="3102600"/>
            </a:xfrm>
            <a:prstGeom prst="bentConnector3">
              <a:avLst>
                <a:gd fmla="val 50007" name="adj1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8" name="Google Shape;538;g1de2941fc21_2_172"/>
            <p:cNvCxnSpPr>
              <a:stCxn id="520" idx="2"/>
            </p:cNvCxnSpPr>
            <p:nvPr/>
          </p:nvCxnSpPr>
          <p:spPr>
            <a:xfrm flipH="1" rot="-5400000">
              <a:off x="2469358" y="2916535"/>
              <a:ext cx="647700" cy="2050200"/>
            </a:xfrm>
            <a:prstGeom prst="bentConnector2">
              <a:avLst/>
            </a:prstGeom>
            <a:noFill/>
            <a:ln cap="flat" cmpd="sng" w="1905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9" name="Google Shape;539;g1de2941fc21_2_172"/>
            <p:cNvCxnSpPr>
              <a:stCxn id="521" idx="2"/>
            </p:cNvCxnSpPr>
            <p:nvPr/>
          </p:nvCxnSpPr>
          <p:spPr>
            <a:xfrm flipH="1" rot="-5400000">
              <a:off x="3139446" y="3660147"/>
              <a:ext cx="641400" cy="567600"/>
            </a:xfrm>
            <a:prstGeom prst="bentConnector3">
              <a:avLst>
                <a:gd fmla="val 99955" name="adj1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none"/>
            </a:ln>
          </p:spPr>
        </p:cxnSp>
        <p:cxnSp>
          <p:nvCxnSpPr>
            <p:cNvPr id="540" name="Google Shape;540;g1de2941fc21_2_172"/>
            <p:cNvCxnSpPr>
              <a:stCxn id="529" idx="2"/>
            </p:cNvCxnSpPr>
            <p:nvPr/>
          </p:nvCxnSpPr>
          <p:spPr>
            <a:xfrm rot="5400000">
              <a:off x="4851841" y="3660447"/>
              <a:ext cx="647700" cy="573300"/>
            </a:xfrm>
            <a:prstGeom prst="bentConnector3">
              <a:avLst>
                <a:gd fmla="val 98067" name="adj1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none"/>
            </a:ln>
          </p:spPr>
        </p:cxnSp>
        <p:cxnSp>
          <p:nvCxnSpPr>
            <p:cNvPr id="541" name="Google Shape;541;g1de2941fc21_2_172"/>
            <p:cNvCxnSpPr>
              <a:stCxn id="530" idx="2"/>
            </p:cNvCxnSpPr>
            <p:nvPr/>
          </p:nvCxnSpPr>
          <p:spPr>
            <a:xfrm rot="5400000">
              <a:off x="5521932" y="2935671"/>
              <a:ext cx="654600" cy="2004000"/>
            </a:xfrm>
            <a:prstGeom prst="bentConnector2">
              <a:avLst/>
            </a:prstGeom>
            <a:noFill/>
            <a:ln cap="flat" cmpd="sng" w="1905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42" name="Google Shape;542;g1de2941fc21_2_172"/>
            <p:cNvCxnSpPr>
              <a:stCxn id="515" idx="1"/>
              <a:endCxn id="520" idx="1"/>
            </p:cNvCxnSpPr>
            <p:nvPr/>
          </p:nvCxnSpPr>
          <p:spPr>
            <a:xfrm rot="10800000">
              <a:off x="1288260" y="3343182"/>
              <a:ext cx="2517000" cy="1777800"/>
            </a:xfrm>
            <a:prstGeom prst="curvedConnector3">
              <a:avLst>
                <a:gd fmla="val 113684" name="adj1"/>
              </a:avLst>
            </a:prstGeom>
            <a:noFill/>
            <a:ln cap="flat" cmpd="sng" w="19050">
              <a:solidFill>
                <a:srgbClr val="60A7F0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43" name="Google Shape;543;g1de2941fc21_2_172"/>
            <p:cNvCxnSpPr>
              <a:stCxn id="515" idx="1"/>
              <a:endCxn id="521" idx="1"/>
            </p:cNvCxnSpPr>
            <p:nvPr/>
          </p:nvCxnSpPr>
          <p:spPr>
            <a:xfrm rot="10800000">
              <a:off x="2696460" y="3348582"/>
              <a:ext cx="1108800" cy="1772400"/>
            </a:xfrm>
            <a:prstGeom prst="curvedConnector3">
              <a:avLst>
                <a:gd fmla="val 131096" name="adj1"/>
              </a:avLst>
            </a:prstGeom>
            <a:noFill/>
            <a:ln cap="flat" cmpd="sng" w="19050">
              <a:solidFill>
                <a:srgbClr val="60A7F0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44" name="Google Shape;544;g1de2941fc21_2_172"/>
            <p:cNvCxnSpPr>
              <a:stCxn id="515" idx="3"/>
              <a:endCxn id="529" idx="3"/>
            </p:cNvCxnSpPr>
            <p:nvPr/>
          </p:nvCxnSpPr>
          <p:spPr>
            <a:xfrm flipH="1" rot="10800000">
              <a:off x="4919760" y="3348582"/>
              <a:ext cx="1040100" cy="1772400"/>
            </a:xfrm>
            <a:prstGeom prst="curvedConnector3">
              <a:avLst>
                <a:gd fmla="val 133093" name="adj1"/>
              </a:avLst>
            </a:prstGeom>
            <a:noFill/>
            <a:ln cap="flat" cmpd="sng" w="19050">
              <a:solidFill>
                <a:srgbClr val="60A7F0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45" name="Google Shape;545;g1de2941fc21_2_172"/>
            <p:cNvCxnSpPr>
              <a:stCxn id="515" idx="3"/>
              <a:endCxn id="530" idx="3"/>
            </p:cNvCxnSpPr>
            <p:nvPr/>
          </p:nvCxnSpPr>
          <p:spPr>
            <a:xfrm flipH="1" rot="10800000">
              <a:off x="4919760" y="3335682"/>
              <a:ext cx="2411100" cy="1785300"/>
            </a:xfrm>
            <a:prstGeom prst="curvedConnector3">
              <a:avLst>
                <a:gd fmla="val 114293" name="adj1"/>
              </a:avLst>
            </a:prstGeom>
            <a:noFill/>
            <a:ln cap="flat" cmpd="sng" w="19050">
              <a:solidFill>
                <a:srgbClr val="60A7F0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sp>
          <p:nvSpPr>
            <p:cNvPr id="546" name="Google Shape;546;g1de2941fc21_2_172"/>
            <p:cNvSpPr/>
            <p:nvPr/>
          </p:nvSpPr>
          <p:spPr>
            <a:xfrm>
              <a:off x="4041064" y="3204420"/>
              <a:ext cx="93900" cy="81600"/>
            </a:xfrm>
            <a:prstGeom prst="ellipse">
              <a:avLst/>
            </a:prstGeom>
            <a:solidFill>
              <a:srgbClr val="2140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g1de2941fc21_2_172"/>
            <p:cNvSpPr/>
            <p:nvPr/>
          </p:nvSpPr>
          <p:spPr>
            <a:xfrm>
              <a:off x="4250181" y="3204435"/>
              <a:ext cx="93900" cy="81600"/>
            </a:xfrm>
            <a:prstGeom prst="ellipse">
              <a:avLst/>
            </a:prstGeom>
            <a:solidFill>
              <a:srgbClr val="2140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g1de2941fc21_2_172"/>
            <p:cNvSpPr/>
            <p:nvPr/>
          </p:nvSpPr>
          <p:spPr>
            <a:xfrm>
              <a:off x="4459298" y="3207654"/>
              <a:ext cx="93900" cy="81600"/>
            </a:xfrm>
            <a:prstGeom prst="ellipse">
              <a:avLst/>
            </a:prstGeom>
            <a:solidFill>
              <a:srgbClr val="2140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9" name="Google Shape;549;g1de2941fc21_2_172"/>
          <p:cNvGrpSpPr/>
          <p:nvPr/>
        </p:nvGrpSpPr>
        <p:grpSpPr>
          <a:xfrm>
            <a:off x="4665953" y="3240584"/>
            <a:ext cx="817925" cy="532685"/>
            <a:chOff x="4909306" y="3727232"/>
            <a:chExt cx="1711141" cy="1224000"/>
          </a:xfrm>
        </p:grpSpPr>
        <p:sp>
          <p:nvSpPr>
            <p:cNvPr id="550" name="Google Shape;550;g1de2941fc21_2_172"/>
            <p:cNvSpPr/>
            <p:nvPr/>
          </p:nvSpPr>
          <p:spPr>
            <a:xfrm>
              <a:off x="4909306" y="3727232"/>
              <a:ext cx="360000" cy="1224000"/>
            </a:xfrm>
            <a:prstGeom prst="rect">
              <a:avLst/>
            </a:prstGeom>
            <a:solidFill>
              <a:srgbClr val="21409A"/>
            </a:solidFill>
            <a:ln cap="flat" cmpd="sng" w="38100">
              <a:solidFill>
                <a:srgbClr val="FAFAFA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860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1" name="Google Shape;551;g1de2941fc21_2_172"/>
            <p:cNvSpPr/>
            <p:nvPr/>
          </p:nvSpPr>
          <p:spPr>
            <a:xfrm>
              <a:off x="5262448" y="3727232"/>
              <a:ext cx="360000" cy="1224000"/>
            </a:xfrm>
            <a:prstGeom prst="rect">
              <a:avLst/>
            </a:prstGeom>
            <a:solidFill>
              <a:srgbClr val="21409A"/>
            </a:solidFill>
            <a:ln cap="flat" cmpd="sng" w="38100">
              <a:solidFill>
                <a:srgbClr val="FAFAFA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860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2" name="Google Shape;552;g1de2941fc21_2_172"/>
            <p:cNvSpPr/>
            <p:nvPr/>
          </p:nvSpPr>
          <p:spPr>
            <a:xfrm>
              <a:off x="5613708" y="3727232"/>
              <a:ext cx="360000" cy="1224000"/>
            </a:xfrm>
            <a:prstGeom prst="rect">
              <a:avLst/>
            </a:prstGeom>
            <a:solidFill>
              <a:srgbClr val="21409A"/>
            </a:solidFill>
            <a:ln cap="flat" cmpd="sng" w="38100">
              <a:solidFill>
                <a:srgbClr val="FAFAFA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860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" name="Google Shape;553;g1de2941fc21_2_172"/>
            <p:cNvSpPr/>
            <p:nvPr/>
          </p:nvSpPr>
          <p:spPr>
            <a:xfrm>
              <a:off x="5932108" y="3727232"/>
              <a:ext cx="360000" cy="1224000"/>
            </a:xfrm>
            <a:prstGeom prst="rect">
              <a:avLst/>
            </a:prstGeom>
            <a:solidFill>
              <a:srgbClr val="21409A"/>
            </a:solidFill>
            <a:ln cap="flat" cmpd="sng" w="38100">
              <a:solidFill>
                <a:srgbClr val="FAFAFA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860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g1de2941fc21_2_172"/>
            <p:cNvSpPr/>
            <p:nvPr/>
          </p:nvSpPr>
          <p:spPr>
            <a:xfrm>
              <a:off x="6260447" y="3727232"/>
              <a:ext cx="360000" cy="1224000"/>
            </a:xfrm>
            <a:prstGeom prst="rect">
              <a:avLst/>
            </a:prstGeom>
            <a:solidFill>
              <a:srgbClr val="21409A"/>
            </a:solidFill>
            <a:ln cap="flat" cmpd="sng" w="38100">
              <a:solidFill>
                <a:srgbClr val="FAFAFA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7075" lIns="27075" spcFirstLastPara="1" rIns="27075" wrap="square" tIns="27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860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de2941fc21_2_296"/>
          <p:cNvSpPr txBox="1"/>
          <p:nvPr>
            <p:ph idx="1" type="body"/>
          </p:nvPr>
        </p:nvSpPr>
        <p:spPr>
          <a:xfrm>
            <a:off x="362775" y="816850"/>
            <a:ext cx="8732100" cy="703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Consists of the following modules: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Hate Filtering Mechanism: Filtering probable hate-speech for annotators to manually label as hate-speech and enrich the dataset.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0" name="Google Shape;560;g1de2941fc21_2_296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Hate-Speech Analysis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561" name="Google Shape;561;g1de2941fc21_2_296"/>
          <p:cNvSpPr/>
          <p:nvPr/>
        </p:nvSpPr>
        <p:spPr>
          <a:xfrm>
            <a:off x="794050" y="3315586"/>
            <a:ext cx="1802100" cy="9537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 Filtering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Mechanism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g1de2941fc21_2_296"/>
          <p:cNvSpPr/>
          <p:nvPr/>
        </p:nvSpPr>
        <p:spPr>
          <a:xfrm>
            <a:off x="3571722" y="3310050"/>
            <a:ext cx="1802100" cy="9537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Hate-Speech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Classifier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g1de2941fc21_2_296"/>
          <p:cNvSpPr/>
          <p:nvPr/>
        </p:nvSpPr>
        <p:spPr>
          <a:xfrm>
            <a:off x="6349395" y="3315586"/>
            <a:ext cx="1800900" cy="9534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 Topic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Inference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4" name="Google Shape;564;g1de2941fc21_2_296"/>
          <p:cNvCxnSpPr>
            <a:stCxn id="561" idx="3"/>
            <a:endCxn id="562" idx="1"/>
          </p:cNvCxnSpPr>
          <p:nvPr/>
        </p:nvCxnSpPr>
        <p:spPr>
          <a:xfrm flipH="1" rot="10800000">
            <a:off x="2596150" y="3787036"/>
            <a:ext cx="975600" cy="5400"/>
          </a:xfrm>
          <a:prstGeom prst="straightConnector1">
            <a:avLst/>
          </a:prstGeom>
          <a:blipFill rotWithShape="0">
            <a:blip r:embed="rId3">
              <a:alphaModFix/>
            </a:blip>
            <a:tile algn="tl" flip="none" tx="0" sx="99997" ty="-2575" sy="99997"/>
          </a:blipFill>
          <a:ln cap="flat" cmpd="sng" w="38100">
            <a:solidFill>
              <a:srgbClr val="00A79D"/>
            </a:solidFill>
            <a:prstDash val="dash"/>
            <a:miter lim="400000"/>
            <a:headEnd len="med" w="med" type="oval"/>
            <a:tailEnd len="lg" w="lg" type="triangle"/>
          </a:ln>
        </p:spPr>
      </p:cxnSp>
      <p:cxnSp>
        <p:nvCxnSpPr>
          <p:cNvPr id="565" name="Google Shape;565;g1de2941fc21_2_296"/>
          <p:cNvCxnSpPr>
            <a:stCxn id="562" idx="3"/>
            <a:endCxn id="563" idx="1"/>
          </p:cNvCxnSpPr>
          <p:nvPr/>
        </p:nvCxnSpPr>
        <p:spPr>
          <a:xfrm>
            <a:off x="5373822" y="3786900"/>
            <a:ext cx="975600" cy="5400"/>
          </a:xfrm>
          <a:prstGeom prst="straightConnector1">
            <a:avLst/>
          </a:prstGeom>
          <a:blipFill rotWithShape="1">
            <a:blip r:embed="rId3">
              <a:alphaModFix/>
            </a:blip>
            <a:tile algn="tl" flip="none" tx="0" sx="99997" ty="0" sy="99997"/>
          </a:blipFill>
          <a:ln cap="flat" cmpd="sng" w="38100">
            <a:solidFill>
              <a:srgbClr val="00A79D"/>
            </a:solidFill>
            <a:prstDash val="dash"/>
            <a:miter lim="400000"/>
            <a:headEnd len="med" w="med" type="oval"/>
            <a:tailEnd len="lg" w="lg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17b9b03bcf_0_0"/>
          <p:cNvSpPr txBox="1"/>
          <p:nvPr>
            <p:ph idx="1" type="body"/>
          </p:nvPr>
        </p:nvSpPr>
        <p:spPr>
          <a:xfrm>
            <a:off x="362775" y="816850"/>
            <a:ext cx="8732100" cy="703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Consists of the following modules: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Hate Filtering Mechanism: Filtering probable hate-speech for annotators to manually label as hate-speech and enrich the dataset.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Hate-speech Classification: Online classification of incoming content as hate-speech or not.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1" name="Google Shape;571;g217b9b03bcf_0_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Hate-Speech Analysis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572" name="Google Shape;572;g217b9b03bcf_0_0"/>
          <p:cNvSpPr/>
          <p:nvPr/>
        </p:nvSpPr>
        <p:spPr>
          <a:xfrm>
            <a:off x="794050" y="3315586"/>
            <a:ext cx="1802100" cy="9537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 Filtering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Mechanism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g217b9b03bcf_0_0"/>
          <p:cNvSpPr/>
          <p:nvPr/>
        </p:nvSpPr>
        <p:spPr>
          <a:xfrm>
            <a:off x="3571722" y="3310050"/>
            <a:ext cx="1802100" cy="9537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Hate-Speech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Classifier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g217b9b03bcf_0_0"/>
          <p:cNvSpPr/>
          <p:nvPr/>
        </p:nvSpPr>
        <p:spPr>
          <a:xfrm>
            <a:off x="6349395" y="3315586"/>
            <a:ext cx="1800900" cy="9534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 Topic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Inference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5" name="Google Shape;575;g217b9b03bcf_0_0"/>
          <p:cNvCxnSpPr>
            <a:stCxn id="572" idx="3"/>
            <a:endCxn id="573" idx="1"/>
          </p:cNvCxnSpPr>
          <p:nvPr/>
        </p:nvCxnSpPr>
        <p:spPr>
          <a:xfrm flipH="1" rot="10800000">
            <a:off x="2596150" y="3787036"/>
            <a:ext cx="975600" cy="5400"/>
          </a:xfrm>
          <a:prstGeom prst="straightConnector1">
            <a:avLst/>
          </a:prstGeom>
          <a:blipFill rotWithShape="0">
            <a:blip r:embed="rId3">
              <a:alphaModFix/>
            </a:blip>
            <a:tile algn="tl" flip="none" tx="0" sx="99997" ty="-2575" sy="99997"/>
          </a:blipFill>
          <a:ln cap="flat" cmpd="sng" w="38100">
            <a:solidFill>
              <a:srgbClr val="00A79D"/>
            </a:solidFill>
            <a:prstDash val="dash"/>
            <a:miter lim="400000"/>
            <a:headEnd len="med" w="med" type="oval"/>
            <a:tailEnd len="lg" w="lg" type="triangle"/>
          </a:ln>
        </p:spPr>
      </p:cxnSp>
      <p:cxnSp>
        <p:nvCxnSpPr>
          <p:cNvPr id="576" name="Google Shape;576;g217b9b03bcf_0_0"/>
          <p:cNvCxnSpPr>
            <a:stCxn id="573" idx="3"/>
            <a:endCxn id="574" idx="1"/>
          </p:cNvCxnSpPr>
          <p:nvPr/>
        </p:nvCxnSpPr>
        <p:spPr>
          <a:xfrm>
            <a:off x="5373822" y="3786900"/>
            <a:ext cx="975600" cy="5400"/>
          </a:xfrm>
          <a:prstGeom prst="straightConnector1">
            <a:avLst/>
          </a:prstGeom>
          <a:blipFill rotWithShape="1">
            <a:blip r:embed="rId3">
              <a:alphaModFix/>
            </a:blip>
            <a:tile algn="tl" flip="none" tx="0" sx="99997" ty="0" sy="99997"/>
          </a:blipFill>
          <a:ln cap="flat" cmpd="sng" w="38100">
            <a:solidFill>
              <a:srgbClr val="00A79D"/>
            </a:solidFill>
            <a:prstDash val="dash"/>
            <a:miter lim="400000"/>
            <a:headEnd len="med" w="med" type="oval"/>
            <a:tailEnd len="lg" w="lg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17b9b03bcf_0_10"/>
          <p:cNvSpPr txBox="1"/>
          <p:nvPr>
            <p:ph idx="1" type="body"/>
          </p:nvPr>
        </p:nvSpPr>
        <p:spPr>
          <a:xfrm>
            <a:off x="362775" y="816850"/>
            <a:ext cx="8732100" cy="703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Consists of the following modules: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Hate Filtering Mechanism: Filtering probable hate-speech for annotators to manually label as hate-speech and enrich the dataset.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Hate-speech Classification: Online classification of incoming content as hate-speech or not.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Hate Topic Inference: Topic inference regarding the content previously classified as hate-speech.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2" name="Google Shape;582;g217b9b03bcf_0_1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Hate-Speech Analysis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583" name="Google Shape;583;g217b9b03bcf_0_10"/>
          <p:cNvSpPr/>
          <p:nvPr/>
        </p:nvSpPr>
        <p:spPr>
          <a:xfrm>
            <a:off x="794050" y="3315586"/>
            <a:ext cx="1802100" cy="9537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 Filtering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Mechanism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g217b9b03bcf_0_10"/>
          <p:cNvSpPr/>
          <p:nvPr/>
        </p:nvSpPr>
        <p:spPr>
          <a:xfrm>
            <a:off x="3571722" y="3310050"/>
            <a:ext cx="1802100" cy="9537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Hate-Speech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Classifier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g217b9b03bcf_0_10"/>
          <p:cNvSpPr/>
          <p:nvPr/>
        </p:nvSpPr>
        <p:spPr>
          <a:xfrm>
            <a:off x="6349395" y="3315586"/>
            <a:ext cx="1800900" cy="9534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Hate Topic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Inference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6" name="Google Shape;586;g217b9b03bcf_0_10"/>
          <p:cNvCxnSpPr>
            <a:stCxn id="583" idx="3"/>
            <a:endCxn id="584" idx="1"/>
          </p:cNvCxnSpPr>
          <p:nvPr/>
        </p:nvCxnSpPr>
        <p:spPr>
          <a:xfrm flipH="1" rot="10800000">
            <a:off x="2596150" y="3787036"/>
            <a:ext cx="975600" cy="5400"/>
          </a:xfrm>
          <a:prstGeom prst="straightConnector1">
            <a:avLst/>
          </a:prstGeom>
          <a:blipFill rotWithShape="0">
            <a:blip r:embed="rId3">
              <a:alphaModFix/>
            </a:blip>
            <a:tile algn="tl" flip="none" tx="0" sx="99997" ty="-2575" sy="99997"/>
          </a:blipFill>
          <a:ln cap="flat" cmpd="sng" w="38100">
            <a:solidFill>
              <a:srgbClr val="00A79D"/>
            </a:solidFill>
            <a:prstDash val="dash"/>
            <a:miter lim="400000"/>
            <a:headEnd len="med" w="med" type="oval"/>
            <a:tailEnd len="lg" w="lg" type="triangle"/>
          </a:ln>
        </p:spPr>
      </p:cxnSp>
      <p:cxnSp>
        <p:nvCxnSpPr>
          <p:cNvPr id="587" name="Google Shape;587;g217b9b03bcf_0_10"/>
          <p:cNvCxnSpPr>
            <a:stCxn id="584" idx="3"/>
            <a:endCxn id="585" idx="1"/>
          </p:cNvCxnSpPr>
          <p:nvPr/>
        </p:nvCxnSpPr>
        <p:spPr>
          <a:xfrm>
            <a:off x="5373822" y="3786900"/>
            <a:ext cx="975600" cy="5400"/>
          </a:xfrm>
          <a:prstGeom prst="straightConnector1">
            <a:avLst/>
          </a:prstGeom>
          <a:blipFill rotWithShape="1">
            <a:blip r:embed="rId3">
              <a:alphaModFix/>
            </a:blip>
            <a:tile algn="tl" flip="none" tx="0" sx="99997" ty="0" sy="99997"/>
          </a:blipFill>
          <a:ln cap="flat" cmpd="sng" w="38100">
            <a:solidFill>
              <a:srgbClr val="00A79D"/>
            </a:solidFill>
            <a:prstDash val="dash"/>
            <a:miter lim="400000"/>
            <a:headEnd len="med" w="med" type="oval"/>
            <a:tailEnd len="lg" w="lg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de2941fc21_2_380"/>
          <p:cNvSpPr txBox="1"/>
          <p:nvPr>
            <p:ph idx="1" type="body"/>
          </p:nvPr>
        </p:nvSpPr>
        <p:spPr>
          <a:xfrm>
            <a:off x="362775" y="816850"/>
            <a:ext cx="6095400" cy="703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Subjectivity Classifier</a:t>
            </a:r>
            <a:r>
              <a:rPr lang="en" sz="1800">
                <a:solidFill>
                  <a:schemeClr val="lt1"/>
                </a:solidFill>
              </a:rPr>
              <a:t>: </a:t>
            </a:r>
            <a:br>
              <a:rPr lang="en" sz="1800">
                <a:solidFill>
                  <a:schemeClr val="lt1"/>
                </a:solidFill>
              </a:rPr>
            </a:br>
            <a:br>
              <a:rPr lang="en" sz="1800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Hate-base Classifier</a:t>
            </a:r>
            <a:r>
              <a:rPr lang="en" sz="1800">
                <a:solidFill>
                  <a:schemeClr val="lt1"/>
                </a:solidFill>
              </a:rPr>
              <a:t>: </a:t>
            </a:r>
            <a:br>
              <a:rPr lang="en" sz="1800">
                <a:solidFill>
                  <a:schemeClr val="lt1"/>
                </a:solidFill>
              </a:rPr>
            </a:br>
            <a:br>
              <a:rPr lang="en" sz="1800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Polarity Classifier</a:t>
            </a:r>
            <a:r>
              <a:rPr lang="en" sz="1800">
                <a:solidFill>
                  <a:schemeClr val="lt1"/>
                </a:solidFill>
              </a:rPr>
              <a:t>: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93" name="Google Shape;593;g1de2941fc21_2_38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Hate Filtering Mechanism</a:t>
            </a:r>
            <a:endParaRPr b="1" sz="2400">
              <a:solidFill>
                <a:srgbClr val="999999"/>
              </a:solidFill>
            </a:endParaRPr>
          </a:p>
        </p:txBody>
      </p:sp>
      <p:grpSp>
        <p:nvGrpSpPr>
          <p:cNvPr id="594" name="Google Shape;594;g1de2941fc21_2_380"/>
          <p:cNvGrpSpPr/>
          <p:nvPr/>
        </p:nvGrpSpPr>
        <p:grpSpPr>
          <a:xfrm>
            <a:off x="6829849" y="344328"/>
            <a:ext cx="1924127" cy="4065401"/>
            <a:chOff x="6421367" y="1811151"/>
            <a:chExt cx="1680901" cy="3551499"/>
          </a:xfrm>
        </p:grpSpPr>
        <p:sp>
          <p:nvSpPr>
            <p:cNvPr id="595" name="Google Shape;595;g1de2941fc21_2_380"/>
            <p:cNvSpPr/>
            <p:nvPr/>
          </p:nvSpPr>
          <p:spPr>
            <a:xfrm>
              <a:off x="6421368" y="2083251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Subjectivity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6" name="Google Shape;596;g1de2941fc21_2_380"/>
            <p:cNvSpPr/>
            <p:nvPr/>
          </p:nvSpPr>
          <p:spPr>
            <a:xfrm>
              <a:off x="6421367" y="3158200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Hate-base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Google Shape;597;g1de2941fc21_2_380"/>
            <p:cNvSpPr/>
            <p:nvPr/>
          </p:nvSpPr>
          <p:spPr>
            <a:xfrm>
              <a:off x="6421367" y="4233150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Polarity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98" name="Google Shape;598;g1de2941fc21_2_380"/>
            <p:cNvCxnSpPr>
              <a:stCxn id="595" idx="2"/>
              <a:endCxn id="596" idx="0"/>
            </p:cNvCxnSpPr>
            <p:nvPr/>
          </p:nvCxnSpPr>
          <p:spPr>
            <a:xfrm>
              <a:off x="7261818" y="2856351"/>
              <a:ext cx="0" cy="3018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99" name="Google Shape;599;g1de2941fc21_2_380"/>
            <p:cNvCxnSpPr>
              <a:stCxn id="596" idx="2"/>
              <a:endCxn id="597" idx="0"/>
            </p:cNvCxnSpPr>
            <p:nvPr/>
          </p:nvCxnSpPr>
          <p:spPr>
            <a:xfrm>
              <a:off x="7261817" y="3931300"/>
              <a:ext cx="0" cy="3018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00" name="Google Shape;600;g1de2941fc21_2_380"/>
            <p:cNvCxnSpPr>
              <a:endCxn id="595" idx="0"/>
            </p:cNvCxnSpPr>
            <p:nvPr/>
          </p:nvCxnSpPr>
          <p:spPr>
            <a:xfrm>
              <a:off x="7261818" y="1811151"/>
              <a:ext cx="0" cy="2721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01" name="Google Shape;601;g1de2941fc21_2_380"/>
            <p:cNvCxnSpPr>
              <a:stCxn id="597" idx="2"/>
            </p:cNvCxnSpPr>
            <p:nvPr/>
          </p:nvCxnSpPr>
          <p:spPr>
            <a:xfrm>
              <a:off x="7261817" y="5006250"/>
              <a:ext cx="0" cy="3564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17b9b03bcf_0_46"/>
          <p:cNvSpPr txBox="1"/>
          <p:nvPr>
            <p:ph idx="1" type="body"/>
          </p:nvPr>
        </p:nvSpPr>
        <p:spPr>
          <a:xfrm>
            <a:off x="362775" y="816850"/>
            <a:ext cx="6095400" cy="703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Subjectivity Classifier</a:t>
            </a:r>
            <a:r>
              <a:rPr lang="en" sz="1800">
                <a:solidFill>
                  <a:schemeClr val="lt1"/>
                </a:solidFill>
              </a:rPr>
              <a:t>: Hate-speech tends to be opinionated, thus subjective sentences are more likely to contain hate-speech than objective.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Hate-base Classifier</a:t>
            </a:r>
            <a:r>
              <a:rPr lang="en" sz="1800">
                <a:solidFill>
                  <a:schemeClr val="lt1"/>
                </a:solidFill>
              </a:rPr>
              <a:t>: </a:t>
            </a:r>
            <a:br>
              <a:rPr lang="en" sz="1800">
                <a:solidFill>
                  <a:schemeClr val="lt1"/>
                </a:solidFill>
              </a:rPr>
            </a:br>
            <a:br>
              <a:rPr lang="en" sz="1800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Polarity Classifier</a:t>
            </a:r>
            <a:r>
              <a:rPr lang="en" sz="1800">
                <a:solidFill>
                  <a:schemeClr val="lt1"/>
                </a:solidFill>
              </a:rPr>
              <a:t>: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07" name="Google Shape;607;g217b9b03bcf_0_46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Hate Filtering Mechanism</a:t>
            </a:r>
            <a:endParaRPr b="1" sz="2400">
              <a:solidFill>
                <a:srgbClr val="999999"/>
              </a:solidFill>
            </a:endParaRPr>
          </a:p>
        </p:txBody>
      </p:sp>
      <p:grpSp>
        <p:nvGrpSpPr>
          <p:cNvPr id="608" name="Google Shape;608;g217b9b03bcf_0_46"/>
          <p:cNvGrpSpPr/>
          <p:nvPr/>
        </p:nvGrpSpPr>
        <p:grpSpPr>
          <a:xfrm>
            <a:off x="6829849" y="344328"/>
            <a:ext cx="1924127" cy="4065401"/>
            <a:chOff x="6421367" y="1811151"/>
            <a:chExt cx="1680901" cy="3551499"/>
          </a:xfrm>
        </p:grpSpPr>
        <p:sp>
          <p:nvSpPr>
            <p:cNvPr id="609" name="Google Shape;609;g217b9b03bcf_0_46"/>
            <p:cNvSpPr/>
            <p:nvPr/>
          </p:nvSpPr>
          <p:spPr>
            <a:xfrm>
              <a:off x="6421368" y="2083251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Subjectivity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g217b9b03bcf_0_46"/>
            <p:cNvSpPr/>
            <p:nvPr/>
          </p:nvSpPr>
          <p:spPr>
            <a:xfrm>
              <a:off x="6421367" y="3158200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Hate-base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1" name="Google Shape;611;g217b9b03bcf_0_46"/>
            <p:cNvSpPr/>
            <p:nvPr/>
          </p:nvSpPr>
          <p:spPr>
            <a:xfrm>
              <a:off x="6421367" y="4233150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Polarity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12" name="Google Shape;612;g217b9b03bcf_0_46"/>
            <p:cNvCxnSpPr>
              <a:stCxn id="609" idx="2"/>
              <a:endCxn id="610" idx="0"/>
            </p:cNvCxnSpPr>
            <p:nvPr/>
          </p:nvCxnSpPr>
          <p:spPr>
            <a:xfrm>
              <a:off x="7261818" y="2856351"/>
              <a:ext cx="0" cy="3018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13" name="Google Shape;613;g217b9b03bcf_0_46"/>
            <p:cNvCxnSpPr>
              <a:stCxn id="610" idx="2"/>
              <a:endCxn id="611" idx="0"/>
            </p:cNvCxnSpPr>
            <p:nvPr/>
          </p:nvCxnSpPr>
          <p:spPr>
            <a:xfrm>
              <a:off x="7261817" y="3931300"/>
              <a:ext cx="0" cy="3018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14" name="Google Shape;614;g217b9b03bcf_0_46"/>
            <p:cNvCxnSpPr>
              <a:endCxn id="609" idx="0"/>
            </p:cNvCxnSpPr>
            <p:nvPr/>
          </p:nvCxnSpPr>
          <p:spPr>
            <a:xfrm>
              <a:off x="7261818" y="1811151"/>
              <a:ext cx="0" cy="2721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15" name="Google Shape;615;g217b9b03bcf_0_46"/>
            <p:cNvCxnSpPr>
              <a:stCxn id="611" idx="2"/>
            </p:cNvCxnSpPr>
            <p:nvPr/>
          </p:nvCxnSpPr>
          <p:spPr>
            <a:xfrm>
              <a:off x="7261817" y="5006250"/>
              <a:ext cx="0" cy="3564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17b9b03bcf_0_33"/>
          <p:cNvSpPr txBox="1"/>
          <p:nvPr>
            <p:ph idx="1" type="body"/>
          </p:nvPr>
        </p:nvSpPr>
        <p:spPr>
          <a:xfrm>
            <a:off x="362775" y="816850"/>
            <a:ext cx="6095400" cy="703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Subjectivity Classifier</a:t>
            </a:r>
            <a:r>
              <a:rPr lang="en" sz="1800">
                <a:solidFill>
                  <a:schemeClr val="lt1"/>
                </a:solidFill>
              </a:rPr>
              <a:t>: Hate-speech tends to be opinionated, thus subjective sentences are more likely to contain hate-speech than objective.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Hate-base Classifier</a:t>
            </a:r>
            <a:r>
              <a:rPr lang="en" sz="1800">
                <a:solidFill>
                  <a:schemeClr val="lt1"/>
                </a:solidFill>
              </a:rPr>
              <a:t>: Sentiment lexicon for hate specific terms which often express hate against the referent.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Polarity Classifier</a:t>
            </a:r>
            <a:r>
              <a:rPr lang="en" sz="1800">
                <a:solidFill>
                  <a:schemeClr val="lt1"/>
                </a:solidFill>
              </a:rPr>
              <a:t>: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21" name="Google Shape;621;g217b9b03bcf_0_33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Hate Filtering Mechanism</a:t>
            </a:r>
            <a:endParaRPr b="1" sz="2400">
              <a:solidFill>
                <a:srgbClr val="999999"/>
              </a:solidFill>
            </a:endParaRPr>
          </a:p>
        </p:txBody>
      </p:sp>
      <p:grpSp>
        <p:nvGrpSpPr>
          <p:cNvPr id="622" name="Google Shape;622;g217b9b03bcf_0_33"/>
          <p:cNvGrpSpPr/>
          <p:nvPr/>
        </p:nvGrpSpPr>
        <p:grpSpPr>
          <a:xfrm>
            <a:off x="6829849" y="344328"/>
            <a:ext cx="1924127" cy="4065401"/>
            <a:chOff x="6421367" y="1811151"/>
            <a:chExt cx="1680901" cy="3551499"/>
          </a:xfrm>
        </p:grpSpPr>
        <p:sp>
          <p:nvSpPr>
            <p:cNvPr id="623" name="Google Shape;623;g217b9b03bcf_0_33"/>
            <p:cNvSpPr/>
            <p:nvPr/>
          </p:nvSpPr>
          <p:spPr>
            <a:xfrm>
              <a:off x="6421368" y="2083251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Subjectivity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4" name="Google Shape;624;g217b9b03bcf_0_33"/>
            <p:cNvSpPr/>
            <p:nvPr/>
          </p:nvSpPr>
          <p:spPr>
            <a:xfrm>
              <a:off x="6421367" y="3158200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Hate-base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5" name="Google Shape;625;g217b9b03bcf_0_33"/>
            <p:cNvSpPr/>
            <p:nvPr/>
          </p:nvSpPr>
          <p:spPr>
            <a:xfrm>
              <a:off x="6421367" y="4233150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Polarity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26" name="Google Shape;626;g217b9b03bcf_0_33"/>
            <p:cNvCxnSpPr>
              <a:stCxn id="623" idx="2"/>
              <a:endCxn id="624" idx="0"/>
            </p:cNvCxnSpPr>
            <p:nvPr/>
          </p:nvCxnSpPr>
          <p:spPr>
            <a:xfrm>
              <a:off x="7261818" y="2856351"/>
              <a:ext cx="0" cy="3018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7" name="Google Shape;627;g217b9b03bcf_0_33"/>
            <p:cNvCxnSpPr>
              <a:stCxn id="624" idx="2"/>
              <a:endCxn id="625" idx="0"/>
            </p:cNvCxnSpPr>
            <p:nvPr/>
          </p:nvCxnSpPr>
          <p:spPr>
            <a:xfrm>
              <a:off x="7261817" y="3931300"/>
              <a:ext cx="0" cy="3018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8" name="Google Shape;628;g217b9b03bcf_0_33"/>
            <p:cNvCxnSpPr>
              <a:endCxn id="623" idx="0"/>
            </p:cNvCxnSpPr>
            <p:nvPr/>
          </p:nvCxnSpPr>
          <p:spPr>
            <a:xfrm>
              <a:off x="7261818" y="1811151"/>
              <a:ext cx="0" cy="2721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9" name="Google Shape;629;g217b9b03bcf_0_33"/>
            <p:cNvCxnSpPr>
              <a:stCxn id="625" idx="2"/>
            </p:cNvCxnSpPr>
            <p:nvPr/>
          </p:nvCxnSpPr>
          <p:spPr>
            <a:xfrm>
              <a:off x="7261817" y="5006250"/>
              <a:ext cx="0" cy="3564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17b9b03bcf_0_20"/>
          <p:cNvSpPr txBox="1"/>
          <p:nvPr>
            <p:ph idx="1" type="body"/>
          </p:nvPr>
        </p:nvSpPr>
        <p:spPr>
          <a:xfrm>
            <a:off x="362775" y="816850"/>
            <a:ext cx="6095400" cy="703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Subjectivity Classifier</a:t>
            </a:r>
            <a:r>
              <a:rPr lang="en" sz="1800">
                <a:solidFill>
                  <a:schemeClr val="lt1"/>
                </a:solidFill>
              </a:rPr>
              <a:t>: Hate-speech tends to be opinionated, thus subjective sentences are more likely to contain hate-speech than objective.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Hate-base Classifier</a:t>
            </a:r>
            <a:r>
              <a:rPr lang="en" sz="1800">
                <a:solidFill>
                  <a:schemeClr val="lt1"/>
                </a:solidFill>
              </a:rPr>
              <a:t>: Sentiment lexicon for hate specific terms which often express hate against the referent.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Polarity Classifier</a:t>
            </a:r>
            <a:r>
              <a:rPr lang="en" sz="1800">
                <a:solidFill>
                  <a:schemeClr val="lt1"/>
                </a:solidFill>
              </a:rPr>
              <a:t>: Hate-speech tends to have negative meaning, thus sentences with negative polarity are more likely to contain hate-speech.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35" name="Google Shape;635;g217b9b03bcf_0_2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Hate Filtering Mechanism</a:t>
            </a:r>
            <a:endParaRPr b="1" sz="2400">
              <a:solidFill>
                <a:srgbClr val="999999"/>
              </a:solidFill>
            </a:endParaRPr>
          </a:p>
        </p:txBody>
      </p:sp>
      <p:grpSp>
        <p:nvGrpSpPr>
          <p:cNvPr id="636" name="Google Shape;636;g217b9b03bcf_0_20"/>
          <p:cNvGrpSpPr/>
          <p:nvPr/>
        </p:nvGrpSpPr>
        <p:grpSpPr>
          <a:xfrm>
            <a:off x="6829849" y="344328"/>
            <a:ext cx="1924127" cy="4065401"/>
            <a:chOff x="6421367" y="1811151"/>
            <a:chExt cx="1680901" cy="3551499"/>
          </a:xfrm>
        </p:grpSpPr>
        <p:sp>
          <p:nvSpPr>
            <p:cNvPr id="637" name="Google Shape;637;g217b9b03bcf_0_20"/>
            <p:cNvSpPr/>
            <p:nvPr/>
          </p:nvSpPr>
          <p:spPr>
            <a:xfrm>
              <a:off x="6421368" y="2083251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Subjectivity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8" name="Google Shape;638;g217b9b03bcf_0_20"/>
            <p:cNvSpPr/>
            <p:nvPr/>
          </p:nvSpPr>
          <p:spPr>
            <a:xfrm>
              <a:off x="6421367" y="3158200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Hate-base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9" name="Google Shape;639;g217b9b03bcf_0_20"/>
            <p:cNvSpPr/>
            <p:nvPr/>
          </p:nvSpPr>
          <p:spPr>
            <a:xfrm>
              <a:off x="6421367" y="4233150"/>
              <a:ext cx="1680900" cy="7731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Polarity Classifier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40" name="Google Shape;640;g217b9b03bcf_0_20"/>
            <p:cNvCxnSpPr>
              <a:stCxn id="637" idx="2"/>
              <a:endCxn id="638" idx="0"/>
            </p:cNvCxnSpPr>
            <p:nvPr/>
          </p:nvCxnSpPr>
          <p:spPr>
            <a:xfrm>
              <a:off x="7261818" y="2856351"/>
              <a:ext cx="0" cy="3018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41" name="Google Shape;641;g217b9b03bcf_0_20"/>
            <p:cNvCxnSpPr>
              <a:stCxn id="638" idx="2"/>
              <a:endCxn id="639" idx="0"/>
            </p:cNvCxnSpPr>
            <p:nvPr/>
          </p:nvCxnSpPr>
          <p:spPr>
            <a:xfrm>
              <a:off x="7261817" y="3931300"/>
              <a:ext cx="0" cy="3018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42" name="Google Shape;642;g217b9b03bcf_0_20"/>
            <p:cNvCxnSpPr>
              <a:endCxn id="637" idx="0"/>
            </p:cNvCxnSpPr>
            <p:nvPr/>
          </p:nvCxnSpPr>
          <p:spPr>
            <a:xfrm>
              <a:off x="7261818" y="1811151"/>
              <a:ext cx="0" cy="2721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43" name="Google Shape;643;g217b9b03bcf_0_20"/>
            <p:cNvCxnSpPr>
              <a:stCxn id="639" idx="2"/>
            </p:cNvCxnSpPr>
            <p:nvPr/>
          </p:nvCxnSpPr>
          <p:spPr>
            <a:xfrm>
              <a:off x="7261817" y="5006250"/>
              <a:ext cx="0" cy="356400"/>
            </a:xfrm>
            <a:prstGeom prst="straightConnector1">
              <a:avLst/>
            </a:prstGeom>
            <a:noFill/>
            <a:ln cap="flat" cmpd="sng" w="38100">
              <a:solidFill>
                <a:srgbClr val="5258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1"/>
          <p:cNvSpPr txBox="1"/>
          <p:nvPr>
            <p:ph idx="1" type="body"/>
          </p:nvPr>
        </p:nvSpPr>
        <p:spPr>
          <a:xfrm>
            <a:off x="362775" y="816850"/>
            <a:ext cx="8732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Online hate-speech detection can be defined as the </a:t>
            </a:r>
            <a:r>
              <a:rPr b="1" lang="en" sz="1800">
                <a:solidFill>
                  <a:schemeClr val="lt1"/>
                </a:solidFill>
              </a:rPr>
              <a:t>classification task</a:t>
            </a:r>
            <a:r>
              <a:rPr lang="en" sz="1800">
                <a:solidFill>
                  <a:schemeClr val="lt1"/>
                </a:solidFill>
              </a:rPr>
              <a:t> of documents (e.g. </a:t>
            </a:r>
            <a:r>
              <a:rPr i="1" lang="en" sz="1800">
                <a:solidFill>
                  <a:schemeClr val="lt1"/>
                </a:solidFill>
              </a:rPr>
              <a:t>tweets, comments</a:t>
            </a:r>
            <a:r>
              <a:rPr lang="en" sz="1800">
                <a:solidFill>
                  <a:schemeClr val="lt1"/>
                </a:solidFill>
              </a:rPr>
              <a:t>) into hate-speech, or hate-speech subclasses like </a:t>
            </a:r>
            <a:r>
              <a:rPr b="1" lang="en" sz="1800">
                <a:solidFill>
                  <a:schemeClr val="lt1"/>
                </a:solidFill>
              </a:rPr>
              <a:t>racism </a:t>
            </a:r>
            <a:r>
              <a:rPr lang="en" sz="1800">
                <a:solidFill>
                  <a:schemeClr val="lt1"/>
                </a:solidFill>
              </a:rPr>
              <a:t>and </a:t>
            </a:r>
            <a:r>
              <a:rPr b="1" lang="en" sz="1800">
                <a:solidFill>
                  <a:schemeClr val="lt1"/>
                </a:solidFill>
              </a:rPr>
              <a:t>sexism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Existing methods of hate-speech classification can be divided into two main categories: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Traditional Methods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>
                <a:solidFill>
                  <a:schemeClr val="lt1"/>
                </a:solidFill>
              </a:rPr>
              <a:t>Deep Learning Methods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  <p:sp>
        <p:nvSpPr>
          <p:cNvPr id="649" name="Google Shape;649;p11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Detecting Hate-speech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650" name="Google Shape;650;p11"/>
          <p:cNvSpPr txBox="1"/>
          <p:nvPr/>
        </p:nvSpPr>
        <p:spPr>
          <a:xfrm>
            <a:off x="2794175" y="4492725"/>
            <a:ext cx="55605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Anna Schmidt, Michael Wiegand, A Survey on Hate Speech Detection using Natural Language Processing, Proceedings of the Fifth International Workshop on Natural Language Processing for Social Media, 2017</a:t>
            </a:r>
            <a:endParaRPr b="0" i="0" sz="8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"/>
          <p:cNvSpPr txBox="1"/>
          <p:nvPr>
            <p:ph idx="1" type="body"/>
          </p:nvPr>
        </p:nvSpPr>
        <p:spPr>
          <a:xfrm>
            <a:off x="362775" y="816850"/>
            <a:ext cx="8732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Rely on </a:t>
            </a:r>
            <a:r>
              <a:rPr b="1" lang="en" sz="1800">
                <a:solidFill>
                  <a:schemeClr val="lt1"/>
                </a:solidFill>
              </a:rPr>
              <a:t>manual feature engineering</a:t>
            </a:r>
            <a:r>
              <a:rPr lang="en" sz="1800">
                <a:solidFill>
                  <a:schemeClr val="lt1"/>
                </a:solidFill>
              </a:rPr>
              <a:t> that generates domain specific features which are then fed into machine learning (ML) algorithms.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Example of such ML algorithms are </a:t>
            </a:r>
            <a:r>
              <a:rPr i="1" lang="en" sz="1800">
                <a:solidFill>
                  <a:schemeClr val="lt1"/>
                </a:solidFill>
              </a:rPr>
              <a:t>Logistic Regression, Random Forest, Naive Bayes </a:t>
            </a:r>
            <a:r>
              <a:rPr lang="en" sz="1800">
                <a:solidFill>
                  <a:schemeClr val="lt1"/>
                </a:solidFill>
              </a:rPr>
              <a:t>and</a:t>
            </a:r>
            <a:r>
              <a:rPr i="1" lang="en" sz="1800">
                <a:solidFill>
                  <a:schemeClr val="lt1"/>
                </a:solidFill>
              </a:rPr>
              <a:t> Support Vector Machines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656" name="Google Shape;656;p1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Traditional Methods</a:t>
            </a:r>
            <a:endParaRPr b="1" sz="3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3a5167e46_0_7"/>
          <p:cNvSpPr txBox="1"/>
          <p:nvPr>
            <p:ph idx="1" type="body"/>
          </p:nvPr>
        </p:nvSpPr>
        <p:spPr>
          <a:xfrm>
            <a:off x="362775" y="816850"/>
            <a:ext cx="8457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US - Hate-speech is protected under the free speech provisions of the </a:t>
            </a:r>
            <a:r>
              <a:rPr lang="en" sz="1800" u="sng">
                <a:solidFill>
                  <a:schemeClr val="lt1"/>
                </a:solidFill>
              </a:rPr>
              <a:t>First Amendment</a:t>
            </a:r>
            <a:r>
              <a:rPr lang="en" sz="1800">
                <a:solidFill>
                  <a:schemeClr val="lt1"/>
                </a:solidFill>
              </a:rPr>
              <a:t>. 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                       Laws prohibiting hate-speech as it promotes violence or social disorder. 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        European Court of Human Rights adopted an open-ended definition of hate-speech covering all forms of hateful expression.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People convicted of using hate-speech can often face </a:t>
            </a:r>
            <a:r>
              <a:rPr b="1" lang="en" sz="1800">
                <a:solidFill>
                  <a:schemeClr val="lt1"/>
                </a:solidFill>
              </a:rPr>
              <a:t>large fines</a:t>
            </a:r>
            <a:r>
              <a:rPr lang="en" sz="1800">
                <a:solidFill>
                  <a:schemeClr val="lt1"/>
                </a:solidFill>
              </a:rPr>
              <a:t> and even </a:t>
            </a:r>
            <a:r>
              <a:rPr b="1" lang="en" sz="1800">
                <a:solidFill>
                  <a:schemeClr val="lt1"/>
                </a:solidFill>
              </a:rPr>
              <a:t>imprisonment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These laws extend to the internet and social media, leading many OSNs to create their own provisions against hate-speech. 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1800"/>
          </a:p>
        </p:txBody>
      </p:sp>
      <p:sp>
        <p:nvSpPr>
          <p:cNvPr id="113" name="Google Shape;113;g213a5167e46_0_7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Hate-speech Legislations and Policies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flags vector us" id="114" name="Google Shape;114;g213a5167e46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550" y="899225"/>
            <a:ext cx="408750" cy="24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K flag vector" id="115" name="Google Shape;115;g213a5167e46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550" y="1449800"/>
            <a:ext cx="408750" cy="24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nada flag vector" id="116" name="Google Shape;116;g213a5167e46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8375" y="1449800"/>
            <a:ext cx="408750" cy="247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rance flag vector" id="117" name="Google Shape;117;g213a5167e46_0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1200" y="1449800"/>
            <a:ext cx="370449" cy="24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u logo" id="118" name="Google Shape;118;g213a5167e46_0_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5550" y="2000375"/>
            <a:ext cx="408750" cy="24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cebook" id="119" name="Google Shape;119;g213a5167e46_0_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27647" y="4026250"/>
            <a:ext cx="228900" cy="22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witter" id="120" name="Google Shape;120;g213a5167e46_0_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6132752" y="4026246"/>
            <a:ext cx="281270" cy="22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OOGLE PLUS" id="121" name="Google Shape;121;g213a5167e46_0_7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17">
            <a:off x="6490226" y="4026251"/>
            <a:ext cx="228900" cy="227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youtube" id="122" name="Google Shape;122;g213a5167e46_0_7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20419" l="14511" r="15249" t="23683"/>
          <a:stretch/>
        </p:blipFill>
        <p:spPr>
          <a:xfrm>
            <a:off x="6795319" y="4026245"/>
            <a:ext cx="281275" cy="22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13a5167e46_0_82"/>
          <p:cNvSpPr txBox="1"/>
          <p:nvPr>
            <p:ph idx="1" type="body"/>
          </p:nvPr>
        </p:nvSpPr>
        <p:spPr>
          <a:xfrm>
            <a:off x="362775" y="816850"/>
            <a:ext cx="8732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Rely on </a:t>
            </a:r>
            <a:r>
              <a:rPr b="1" lang="en" sz="1800">
                <a:solidFill>
                  <a:schemeClr val="lt1"/>
                </a:solidFill>
              </a:rPr>
              <a:t>manual feature engineering</a:t>
            </a:r>
            <a:r>
              <a:rPr lang="en" sz="1800">
                <a:solidFill>
                  <a:schemeClr val="lt1"/>
                </a:solidFill>
              </a:rPr>
              <a:t> that generates domain specific features which are then fed into machine learning (ML) algorithms.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Example of such ML algorithms are </a:t>
            </a:r>
            <a:r>
              <a:rPr i="1" lang="en" sz="1800">
                <a:solidFill>
                  <a:schemeClr val="lt1"/>
                </a:solidFill>
              </a:rPr>
              <a:t>Logistic Regression, Random Forest, Naive Bayes </a:t>
            </a:r>
            <a:r>
              <a:rPr lang="en" sz="1800">
                <a:solidFill>
                  <a:schemeClr val="lt1"/>
                </a:solidFill>
              </a:rPr>
              <a:t>and</a:t>
            </a:r>
            <a:r>
              <a:rPr i="1" lang="en" sz="1800">
                <a:solidFill>
                  <a:schemeClr val="lt1"/>
                </a:solidFill>
              </a:rPr>
              <a:t> Support Vector Machines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Hate-speech features categories: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Simple surface</a:t>
            </a:r>
            <a:r>
              <a:rPr lang="en" sz="1400">
                <a:solidFill>
                  <a:schemeClr val="lt1"/>
                </a:solidFill>
              </a:rPr>
              <a:t>: bag-of-words, n-grams, number of hashtags, words etc.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Word generalization</a:t>
            </a:r>
            <a:r>
              <a:rPr lang="en" sz="1400">
                <a:solidFill>
                  <a:schemeClr val="lt1"/>
                </a:solidFill>
              </a:rPr>
              <a:t>: word embeddings, word2vec, GloVe etc.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Lexical resources</a:t>
            </a:r>
            <a:r>
              <a:rPr lang="en" sz="1400">
                <a:solidFill>
                  <a:schemeClr val="lt1"/>
                </a:solidFill>
              </a:rPr>
              <a:t>: profane, hateful, modal words etc.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Linguistic features</a:t>
            </a:r>
            <a:r>
              <a:rPr lang="en" sz="1400">
                <a:solidFill>
                  <a:schemeClr val="lt1"/>
                </a:solidFill>
              </a:rPr>
              <a:t>: dependency parsing, part-of-speech (PoS) tagging etc.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Sentiment analysis</a:t>
            </a:r>
            <a:r>
              <a:rPr lang="en" sz="1400">
                <a:solidFill>
                  <a:schemeClr val="lt1"/>
                </a:solidFill>
              </a:rPr>
              <a:t>: polarity, subjectivity etc.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Meta-information</a:t>
            </a:r>
            <a:r>
              <a:rPr lang="en" sz="1400">
                <a:solidFill>
                  <a:schemeClr val="lt1"/>
                </a:solidFill>
              </a:rPr>
              <a:t>: user-level, network-level etc.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662" name="Google Shape;662;g213a5167e46_0_8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Traditional Methods</a:t>
            </a:r>
            <a:endParaRPr b="1" sz="3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3"/>
          <p:cNvSpPr txBox="1"/>
          <p:nvPr>
            <p:ph idx="1" type="body"/>
          </p:nvPr>
        </p:nvSpPr>
        <p:spPr>
          <a:xfrm>
            <a:off x="362775" y="816850"/>
            <a:ext cx="8732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Revolve around the recent </a:t>
            </a:r>
            <a:r>
              <a:rPr lang="en" sz="1800" u="sng">
                <a:solidFill>
                  <a:schemeClr val="lt1"/>
                </a:solidFill>
              </a:rPr>
              <a:t>deep learning paradigm</a:t>
            </a:r>
            <a:r>
              <a:rPr lang="en" sz="1800">
                <a:solidFill>
                  <a:schemeClr val="lt1"/>
                </a:solidFill>
              </a:rPr>
              <a:t> which is applied in many different domains, promising satisfying results.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main difference with the traditional methods is that the </a:t>
            </a:r>
            <a:r>
              <a:rPr b="1" lang="en" sz="1800">
                <a:solidFill>
                  <a:schemeClr val="lt1"/>
                </a:solidFill>
              </a:rPr>
              <a:t>input</a:t>
            </a:r>
            <a:r>
              <a:rPr lang="en" sz="1800">
                <a:solidFill>
                  <a:schemeClr val="lt1"/>
                </a:solidFill>
              </a:rPr>
              <a:t> is </a:t>
            </a:r>
            <a:r>
              <a:rPr b="1" lang="en" sz="1800">
                <a:solidFill>
                  <a:schemeClr val="lt1"/>
                </a:solidFill>
              </a:rPr>
              <a:t>not directly used for the classification</a:t>
            </a:r>
            <a:r>
              <a:rPr lang="en" sz="1800">
                <a:solidFill>
                  <a:schemeClr val="lt1"/>
                </a:solidFill>
              </a:rPr>
              <a:t>, but rather to derive </a:t>
            </a:r>
            <a:r>
              <a:rPr b="1" lang="en" sz="1800">
                <a:solidFill>
                  <a:schemeClr val="lt1"/>
                </a:solidFill>
              </a:rPr>
              <a:t>new abstract feature representations</a:t>
            </a:r>
            <a:r>
              <a:rPr lang="en" sz="1800">
                <a:solidFill>
                  <a:schemeClr val="lt1"/>
                </a:solidFill>
              </a:rPr>
              <a:t>, that have proven to be more effective for learning.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Deep learning methods for hate-speech detection can be divided in three categories: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Word-level Methods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Character-level Methods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AutoNum type="alphaLcPeriod"/>
            </a:pPr>
            <a:r>
              <a:rPr b="1" lang="en" sz="1400">
                <a:solidFill>
                  <a:schemeClr val="lt1"/>
                </a:solidFill>
              </a:rPr>
              <a:t>Metadata-level Methods</a:t>
            </a:r>
            <a:endParaRPr b="1" sz="1400">
              <a:solidFill>
                <a:schemeClr val="lt1"/>
              </a:solidFill>
            </a:endParaRPr>
          </a:p>
        </p:txBody>
      </p:sp>
      <p:sp>
        <p:nvSpPr>
          <p:cNvPr id="668" name="Google Shape;668;p13"/>
          <p:cNvSpPr txBox="1"/>
          <p:nvPr>
            <p:ph type="title"/>
          </p:nvPr>
        </p:nvSpPr>
        <p:spPr>
          <a:xfrm>
            <a:off x="362775" y="182075"/>
            <a:ext cx="8520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Deep Learning Methods</a:t>
            </a:r>
            <a:endParaRPr b="1" sz="3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2725" y="761875"/>
            <a:ext cx="1592175" cy="16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4"/>
          <p:cNvSpPr txBox="1"/>
          <p:nvPr>
            <p:ph type="title"/>
          </p:nvPr>
        </p:nvSpPr>
        <p:spPr>
          <a:xfrm>
            <a:off x="362775" y="195975"/>
            <a:ext cx="8629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Word-level Methods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675" name="Google Shape;675;p14"/>
          <p:cNvSpPr txBox="1"/>
          <p:nvPr>
            <p:ph idx="1" type="body"/>
          </p:nvPr>
        </p:nvSpPr>
        <p:spPr>
          <a:xfrm>
            <a:off x="362775" y="816850"/>
            <a:ext cx="6831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Popular DL architectures are Convolutional Neural Network (CNN) and Recurrent Neural Network (RNN).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CNN is well known as </a:t>
            </a:r>
            <a:r>
              <a:rPr b="1" lang="en" sz="1800">
                <a:solidFill>
                  <a:schemeClr val="lt1"/>
                </a:solidFill>
              </a:rPr>
              <a:t>feature-extractors.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Extract word combination to detect hate-speech.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RNN are able to </a:t>
            </a:r>
            <a:r>
              <a:rPr b="1" lang="en" sz="1800">
                <a:solidFill>
                  <a:schemeClr val="lt1"/>
                </a:solidFill>
              </a:rPr>
              <a:t>learn word dependencies</a:t>
            </a:r>
            <a:r>
              <a:rPr lang="en" sz="1800">
                <a:solidFill>
                  <a:schemeClr val="lt1"/>
                </a:solidFill>
              </a:rPr>
              <a:t> in an orderly fashion.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g213a5167e46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2725" y="761875"/>
            <a:ext cx="1592175" cy="169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stm" id="681" name="Google Shape;681;g213a5167e46_0_96"/>
          <p:cNvPicPr preferRelativeResize="0"/>
          <p:nvPr/>
        </p:nvPicPr>
        <p:blipFill rotWithShape="1">
          <a:blip r:embed="rId4">
            <a:alphaModFix/>
          </a:blip>
          <a:srcRect b="0" l="5094" r="29335" t="0"/>
          <a:stretch/>
        </p:blipFill>
        <p:spPr>
          <a:xfrm>
            <a:off x="7107588" y="2571750"/>
            <a:ext cx="1542426" cy="15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g213a5167e46_0_96"/>
          <p:cNvSpPr txBox="1"/>
          <p:nvPr>
            <p:ph type="title"/>
          </p:nvPr>
        </p:nvSpPr>
        <p:spPr>
          <a:xfrm>
            <a:off x="362775" y="195975"/>
            <a:ext cx="8629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Word-level Methods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683" name="Google Shape;683;g213a5167e46_0_96"/>
          <p:cNvSpPr txBox="1"/>
          <p:nvPr>
            <p:ph idx="1" type="body"/>
          </p:nvPr>
        </p:nvSpPr>
        <p:spPr>
          <a:xfrm>
            <a:off x="362775" y="816850"/>
            <a:ext cx="6831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Popular DL architectures are Convolutional Neural Network (CNN) and Recurrent Neural Network (RNN).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CNN is well known as </a:t>
            </a:r>
            <a:r>
              <a:rPr b="1" lang="en" sz="1800">
                <a:solidFill>
                  <a:schemeClr val="lt1"/>
                </a:solidFill>
              </a:rPr>
              <a:t>feature-extractors.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Extract word combination to detect hate-speech.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RNN are able to </a:t>
            </a:r>
            <a:r>
              <a:rPr b="1" lang="en" sz="1800">
                <a:solidFill>
                  <a:schemeClr val="lt1"/>
                </a:solidFill>
              </a:rPr>
              <a:t>learn word dependencies</a:t>
            </a:r>
            <a:r>
              <a:rPr lang="en" sz="1800">
                <a:solidFill>
                  <a:schemeClr val="lt1"/>
                </a:solidFill>
              </a:rPr>
              <a:t> in an orderly fashion.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There are also architectures </a:t>
            </a:r>
            <a:r>
              <a:rPr lang="en" sz="1800" u="sng">
                <a:solidFill>
                  <a:schemeClr val="lt1"/>
                </a:solidFill>
              </a:rPr>
              <a:t>combining both CNN and RNN</a:t>
            </a:r>
            <a:r>
              <a:rPr lang="en" sz="1800">
                <a:solidFill>
                  <a:schemeClr val="lt1"/>
                </a:solidFill>
              </a:rPr>
              <a:t>. 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Extract high-level features using CNN.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Learn their dependencies with RNN.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5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Character includes key signals that are able to improve model performance.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 embeddings are </a:t>
            </a:r>
            <a:r>
              <a:rPr lang="en" sz="1800" u="sng">
                <a:solidFill>
                  <a:schemeClr val="lt1"/>
                </a:solidFill>
              </a:rPr>
              <a:t>vocabulary dependent</a:t>
            </a:r>
            <a:r>
              <a:rPr lang="en" sz="1800">
                <a:solidFill>
                  <a:schemeClr val="lt1"/>
                </a:solidFill>
              </a:rPr>
              <a:t>.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89" name="Google Shape;689;p15"/>
          <p:cNvSpPr txBox="1"/>
          <p:nvPr>
            <p:ph type="title"/>
          </p:nvPr>
        </p:nvSpPr>
        <p:spPr>
          <a:xfrm>
            <a:off x="362775" y="195975"/>
            <a:ext cx="8832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Character-Level Methods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13a5167e46_0_104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Character includes key signals that are able to improve model performance.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 embeddings are </a:t>
            </a:r>
            <a:r>
              <a:rPr lang="en" sz="1800" u="sng">
                <a:solidFill>
                  <a:schemeClr val="lt1"/>
                </a:solidFill>
              </a:rPr>
              <a:t>vocabulary dependent</a:t>
            </a:r>
            <a:r>
              <a:rPr lang="en" sz="1800">
                <a:solidFill>
                  <a:schemeClr val="lt1"/>
                </a:solidFill>
              </a:rPr>
              <a:t>. 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On the other hand all words are formed by 96 characters being able to form all of words even if they are OOV - out-of-vocabulary.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95" name="Google Shape;695;g213a5167e46_0_104"/>
          <p:cNvSpPr txBox="1"/>
          <p:nvPr>
            <p:ph type="title"/>
          </p:nvPr>
        </p:nvSpPr>
        <p:spPr>
          <a:xfrm>
            <a:off x="362775" y="195975"/>
            <a:ext cx="8832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Character-Level Methods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13a5167e46_0_116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Character includes key signals that are able to improve model performance.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 embeddings are </a:t>
            </a:r>
            <a:r>
              <a:rPr lang="en" sz="1800" u="sng">
                <a:solidFill>
                  <a:schemeClr val="lt1"/>
                </a:solidFill>
              </a:rPr>
              <a:t>vocabulary dependent</a:t>
            </a:r>
            <a:r>
              <a:rPr lang="en" sz="1800">
                <a:solidFill>
                  <a:schemeClr val="lt1"/>
                </a:solidFill>
              </a:rPr>
              <a:t>. 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On the other hand all words are formed by 96 characters being able to form all of words even if they are OOV - out-of-vocabulary.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It can handle </a:t>
            </a:r>
            <a:r>
              <a:rPr b="1" i="1" lang="en" sz="1800">
                <a:solidFill>
                  <a:schemeClr val="lt1"/>
                </a:solidFill>
              </a:rPr>
              <a:t>misspelled words, emoticons, new words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b="1" i="1" lang="en" sz="1800">
                <a:solidFill>
                  <a:schemeClr val="lt1"/>
                </a:solidFill>
              </a:rPr>
              <a:t>infrequent words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#hashtags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It reduces complexity and improving the performance in terms of speed.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Similarly to as Word-level Models, Character-level models are also implemented using CNN, RNN and a combination of them.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01" name="Google Shape;701;g213a5167e46_0_116"/>
          <p:cNvSpPr txBox="1"/>
          <p:nvPr>
            <p:ph type="title"/>
          </p:nvPr>
        </p:nvSpPr>
        <p:spPr>
          <a:xfrm>
            <a:off x="362775" y="195975"/>
            <a:ext cx="8832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Character-Level Methods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6"/>
          <p:cNvSpPr txBox="1"/>
          <p:nvPr>
            <p:ph idx="1" type="body"/>
          </p:nvPr>
        </p:nvSpPr>
        <p:spPr>
          <a:xfrm>
            <a:off x="362775" y="816850"/>
            <a:ext cx="5789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Use features rather than one-hot encoding and embedding layers.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Features: </a:t>
            </a:r>
            <a:r>
              <a:rPr i="1" lang="en" sz="1400">
                <a:solidFill>
                  <a:schemeClr val="lt1"/>
                </a:solidFill>
              </a:rPr>
              <a:t>Simple surface, Word generalization, Lexical resources, Linguistic features, Sentiment analysis, Meta-information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07" name="Google Shape;707;p16"/>
          <p:cNvSpPr txBox="1"/>
          <p:nvPr>
            <p:ph type="title"/>
          </p:nvPr>
        </p:nvSpPr>
        <p:spPr>
          <a:xfrm>
            <a:off x="362775" y="195975"/>
            <a:ext cx="878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Metadata-Level Methods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13a5167e46_0_122"/>
          <p:cNvSpPr txBox="1"/>
          <p:nvPr>
            <p:ph idx="1" type="body"/>
          </p:nvPr>
        </p:nvSpPr>
        <p:spPr>
          <a:xfrm>
            <a:off x="362775" y="816850"/>
            <a:ext cx="5789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Use features rather than one-hot encoding and embedding layers.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Features: </a:t>
            </a:r>
            <a:r>
              <a:rPr i="1" lang="en" sz="1400">
                <a:solidFill>
                  <a:schemeClr val="lt1"/>
                </a:solidFill>
              </a:rPr>
              <a:t>Simple surface, Word generalization, Lexical resources, Linguistic features, Sentiment analysis, Meta-information</a:t>
            </a:r>
            <a:endParaRPr i="1"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One of the most popular architectures to deal with scalar features is the </a:t>
            </a:r>
            <a:r>
              <a:rPr b="1" lang="en" sz="1800">
                <a:solidFill>
                  <a:schemeClr val="lt1"/>
                </a:solidFill>
              </a:rPr>
              <a:t>bottleneck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Bottleneck architecture has been shown to result in automatic construction of high-level features.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13" name="Google Shape;713;g213a5167e46_0_122"/>
          <p:cNvSpPr txBox="1"/>
          <p:nvPr>
            <p:ph type="title"/>
          </p:nvPr>
        </p:nvSpPr>
        <p:spPr>
          <a:xfrm>
            <a:off x="362775" y="195975"/>
            <a:ext cx="878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Metadata-Level Methods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bottleneck" id="714" name="Google Shape;714;g213a5167e46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300" y="3757125"/>
            <a:ext cx="2045550" cy="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13a5167e46_0_130"/>
          <p:cNvSpPr txBox="1"/>
          <p:nvPr>
            <p:ph idx="1" type="body"/>
          </p:nvPr>
        </p:nvSpPr>
        <p:spPr>
          <a:xfrm>
            <a:off x="362775" y="816850"/>
            <a:ext cx="5789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Use features rather than one-hot encoding and embedding layers.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Features: </a:t>
            </a:r>
            <a:r>
              <a:rPr i="1" lang="en" sz="1400">
                <a:solidFill>
                  <a:schemeClr val="lt1"/>
                </a:solidFill>
              </a:rPr>
              <a:t>Simple surface, Word generalization, Lexical resources, Linguistic features, Sentiment analysis, Meta-information</a:t>
            </a:r>
            <a:endParaRPr i="1"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One of the most popular architectures to deal with scalar features is the </a:t>
            </a:r>
            <a:r>
              <a:rPr b="1" lang="en" sz="1800">
                <a:solidFill>
                  <a:schemeClr val="lt1"/>
                </a:solidFill>
              </a:rPr>
              <a:t>bottleneck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Bottleneck architecture has been shown to result in automatic construction of high-level features.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20" name="Google Shape;720;g213a5167e46_0_130"/>
          <p:cNvSpPr txBox="1"/>
          <p:nvPr>
            <p:ph type="title"/>
          </p:nvPr>
        </p:nvSpPr>
        <p:spPr>
          <a:xfrm>
            <a:off x="362775" y="195975"/>
            <a:ext cx="878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Detecting Hate-speech </a:t>
            </a:r>
            <a:r>
              <a:rPr b="1" lang="en" sz="3100">
                <a:solidFill>
                  <a:srgbClr val="999999"/>
                </a:solidFill>
              </a:rPr>
              <a:t>Metadata-Level Methods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721" name="Google Shape;721;g213a5167e46_0_130"/>
          <p:cNvPicPr preferRelativeResize="0"/>
          <p:nvPr/>
        </p:nvPicPr>
        <p:blipFill rotWithShape="1">
          <a:blip r:embed="rId3">
            <a:alphaModFix/>
          </a:blip>
          <a:srcRect b="0" l="0" r="0" t="3809"/>
          <a:stretch/>
        </p:blipFill>
        <p:spPr>
          <a:xfrm>
            <a:off x="6151875" y="923512"/>
            <a:ext cx="2355925" cy="316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ottleneck" id="722" name="Google Shape;722;g213a5167e46_0_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300" y="3757125"/>
            <a:ext cx="2045550" cy="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youtube" id="127" name="Google Shape;127;p4"/>
          <p:cNvPicPr preferRelativeResize="0"/>
          <p:nvPr/>
        </p:nvPicPr>
        <p:blipFill rotWithShape="1">
          <a:blip r:embed="rId3">
            <a:alphaModFix/>
          </a:blip>
          <a:srcRect b="20419" l="14511" r="15249" t="23683"/>
          <a:stretch/>
        </p:blipFill>
        <p:spPr>
          <a:xfrm rot="-526236">
            <a:off x="5959047" y="594869"/>
            <a:ext cx="900624" cy="71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>
            <p:ph type="title"/>
          </p:nvPr>
        </p:nvSpPr>
        <p:spPr>
          <a:xfrm>
            <a:off x="362769" y="1959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Hate-speech in OSNs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twitter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091643">
            <a:off x="8023463" y="500604"/>
            <a:ext cx="1016773" cy="827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cebook"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25512">
            <a:off x="7961109" y="1463532"/>
            <a:ext cx="850632" cy="850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31" name="Google Shape;131;p4"/>
          <p:cNvPicPr preferRelativeResize="0"/>
          <p:nvPr/>
        </p:nvPicPr>
        <p:blipFill rotWithShape="1">
          <a:blip r:embed="rId6">
            <a:alphaModFix/>
          </a:blip>
          <a:srcRect b="11800" l="12418" r="11396" t="12795"/>
          <a:stretch/>
        </p:blipFill>
        <p:spPr>
          <a:xfrm rot="605676">
            <a:off x="6868319" y="965767"/>
            <a:ext cx="969262" cy="95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32" name="Google Shape;13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70727">
            <a:off x="6768153" y="2129602"/>
            <a:ext cx="1036545" cy="1036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OOGLE PLUS" id="133" name="Google Shape;13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67009">
            <a:off x="6788499" y="3679621"/>
            <a:ext cx="971032" cy="964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stagram logo" id="134" name="Google Shape;134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28323">
            <a:off x="7941558" y="2929710"/>
            <a:ext cx="992760" cy="99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7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Each of the </a:t>
            </a:r>
            <a:r>
              <a:rPr lang="en" sz="1800" u="sng">
                <a:solidFill>
                  <a:schemeClr val="lt1"/>
                </a:solidFill>
              </a:rPr>
              <a:t>word-level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lang="en" sz="1800" u="sng">
                <a:solidFill>
                  <a:schemeClr val="lt1"/>
                </a:solidFill>
              </a:rPr>
              <a:t>character-level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lang="en" sz="1800" u="sng">
                <a:solidFill>
                  <a:schemeClr val="lt1"/>
                </a:solidFill>
              </a:rPr>
              <a:t>metadata-level</a:t>
            </a:r>
            <a:r>
              <a:rPr lang="en" sz="1800">
                <a:solidFill>
                  <a:schemeClr val="lt1"/>
                </a:solidFill>
              </a:rPr>
              <a:t> models have specific </a:t>
            </a:r>
            <a:r>
              <a:rPr b="1" lang="en" sz="1800">
                <a:solidFill>
                  <a:schemeClr val="lt1"/>
                </a:solidFill>
              </a:rPr>
              <a:t>benefits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limitations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b="1" i="1" sz="1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28" name="Google Shape;728;p17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 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13a5167e46_0_144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Each of the </a:t>
            </a:r>
            <a:r>
              <a:rPr lang="en" sz="1800" u="sng">
                <a:solidFill>
                  <a:schemeClr val="lt1"/>
                </a:solidFill>
              </a:rPr>
              <a:t>word-level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lang="en" sz="1800" u="sng">
                <a:solidFill>
                  <a:schemeClr val="lt1"/>
                </a:solidFill>
              </a:rPr>
              <a:t>character-level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lang="en" sz="1800" u="sng">
                <a:solidFill>
                  <a:schemeClr val="lt1"/>
                </a:solidFill>
              </a:rPr>
              <a:t>metadata-level</a:t>
            </a:r>
            <a:r>
              <a:rPr lang="en" sz="1800">
                <a:solidFill>
                  <a:schemeClr val="lt1"/>
                </a:solidFill>
              </a:rPr>
              <a:t> models have specific </a:t>
            </a:r>
            <a:r>
              <a:rPr b="1" lang="en" sz="1800">
                <a:solidFill>
                  <a:schemeClr val="lt1"/>
                </a:solidFill>
              </a:rPr>
              <a:t>benefits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limitations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Word-level model </a:t>
            </a:r>
            <a:r>
              <a:rPr lang="en" sz="1400">
                <a:solidFill>
                  <a:schemeClr val="lt1"/>
                </a:solidFill>
              </a:rPr>
              <a:t>(long range word dependencies, OOV issue).</a:t>
            </a:r>
            <a:endParaRPr b="1" i="1" sz="1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34" name="Google Shape;734;g213a5167e46_0_144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 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13a5167e46_0_150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Each of the </a:t>
            </a:r>
            <a:r>
              <a:rPr lang="en" sz="1800" u="sng">
                <a:solidFill>
                  <a:schemeClr val="lt1"/>
                </a:solidFill>
              </a:rPr>
              <a:t>word-level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lang="en" sz="1800" u="sng">
                <a:solidFill>
                  <a:schemeClr val="lt1"/>
                </a:solidFill>
              </a:rPr>
              <a:t>character-level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lang="en" sz="1800" u="sng">
                <a:solidFill>
                  <a:schemeClr val="lt1"/>
                </a:solidFill>
              </a:rPr>
              <a:t>metadata-level</a:t>
            </a:r>
            <a:r>
              <a:rPr lang="en" sz="1800">
                <a:solidFill>
                  <a:schemeClr val="lt1"/>
                </a:solidFill>
              </a:rPr>
              <a:t> models have specific </a:t>
            </a:r>
            <a:r>
              <a:rPr b="1" lang="en" sz="1800">
                <a:solidFill>
                  <a:schemeClr val="lt1"/>
                </a:solidFill>
              </a:rPr>
              <a:t>benefits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limitations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Word-level model </a:t>
            </a:r>
            <a:r>
              <a:rPr lang="en" sz="1400">
                <a:solidFill>
                  <a:schemeClr val="lt1"/>
                </a:solidFill>
              </a:rPr>
              <a:t>(long range word dependencies, OOV issue).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Character-level model</a:t>
            </a:r>
            <a:r>
              <a:rPr lang="en" sz="1400">
                <a:solidFill>
                  <a:schemeClr val="lt1"/>
                </a:solidFill>
              </a:rPr>
              <a:t> (mitigates OOV). </a:t>
            </a:r>
            <a:endParaRPr b="1" i="1" sz="1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40" name="Google Shape;740;g213a5167e46_0_150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 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13a5167e46_0_156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Each of the </a:t>
            </a:r>
            <a:r>
              <a:rPr lang="en" sz="1800" u="sng">
                <a:solidFill>
                  <a:schemeClr val="lt1"/>
                </a:solidFill>
              </a:rPr>
              <a:t>word-level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lang="en" sz="1800" u="sng">
                <a:solidFill>
                  <a:schemeClr val="lt1"/>
                </a:solidFill>
              </a:rPr>
              <a:t>character-level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lang="en" sz="1800" u="sng">
                <a:solidFill>
                  <a:schemeClr val="lt1"/>
                </a:solidFill>
              </a:rPr>
              <a:t>metadata-level</a:t>
            </a:r>
            <a:r>
              <a:rPr lang="en" sz="1800">
                <a:solidFill>
                  <a:schemeClr val="lt1"/>
                </a:solidFill>
              </a:rPr>
              <a:t> models have specific </a:t>
            </a:r>
            <a:r>
              <a:rPr b="1" lang="en" sz="1800">
                <a:solidFill>
                  <a:schemeClr val="lt1"/>
                </a:solidFill>
              </a:rPr>
              <a:t>benefits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limitations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Word-level model </a:t>
            </a:r>
            <a:r>
              <a:rPr lang="en" sz="1400">
                <a:solidFill>
                  <a:schemeClr val="lt1"/>
                </a:solidFill>
              </a:rPr>
              <a:t>(long range word dependencies, OOV issue).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Character-level model</a:t>
            </a:r>
            <a:r>
              <a:rPr lang="en" sz="1400">
                <a:solidFill>
                  <a:schemeClr val="lt1"/>
                </a:solidFill>
              </a:rPr>
              <a:t> (mitigates OOV).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Metadata-level model</a:t>
            </a:r>
            <a:r>
              <a:rPr lang="en" sz="1400">
                <a:solidFill>
                  <a:schemeClr val="lt1"/>
                </a:solidFill>
              </a:rPr>
              <a:t>: (another signal, performance boost).</a:t>
            </a:r>
            <a:endParaRPr b="1" i="1" sz="1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46" name="Google Shape;746;g213a5167e46_0_156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 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13a5167e46_0_168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Each of the </a:t>
            </a:r>
            <a:r>
              <a:rPr lang="en" sz="1800" u="sng">
                <a:solidFill>
                  <a:schemeClr val="lt1"/>
                </a:solidFill>
              </a:rPr>
              <a:t>word-level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lang="en" sz="1800" u="sng">
                <a:solidFill>
                  <a:schemeClr val="lt1"/>
                </a:solidFill>
              </a:rPr>
              <a:t>character-level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lang="en" sz="1800" u="sng">
                <a:solidFill>
                  <a:schemeClr val="lt1"/>
                </a:solidFill>
              </a:rPr>
              <a:t>metadata-level</a:t>
            </a:r>
            <a:r>
              <a:rPr lang="en" sz="1800">
                <a:solidFill>
                  <a:schemeClr val="lt1"/>
                </a:solidFill>
              </a:rPr>
              <a:t> models have specific </a:t>
            </a:r>
            <a:r>
              <a:rPr b="1" lang="en" sz="1800">
                <a:solidFill>
                  <a:schemeClr val="lt1"/>
                </a:solidFill>
              </a:rPr>
              <a:t>benefits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limitations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Word-level model </a:t>
            </a:r>
            <a:r>
              <a:rPr lang="en" sz="1400">
                <a:solidFill>
                  <a:schemeClr val="lt1"/>
                </a:solidFill>
              </a:rPr>
              <a:t>(long range word dependencies, OOV issue).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Character-level model</a:t>
            </a:r>
            <a:r>
              <a:rPr lang="en" sz="1400">
                <a:solidFill>
                  <a:schemeClr val="lt1"/>
                </a:solidFill>
              </a:rPr>
              <a:t> (mitigates OOV).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Metadata-level model</a:t>
            </a:r>
            <a:r>
              <a:rPr lang="en" sz="1400">
                <a:solidFill>
                  <a:schemeClr val="lt1"/>
                </a:solidFill>
              </a:rPr>
              <a:t>: (another signal, performance boost).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three models are </a:t>
            </a:r>
            <a:r>
              <a:rPr b="1" lang="en" sz="1800">
                <a:solidFill>
                  <a:schemeClr val="lt1"/>
                </a:solidFill>
              </a:rPr>
              <a:t>complementary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A </a:t>
            </a:r>
            <a:r>
              <a:rPr lang="en" sz="1800" u="sng">
                <a:solidFill>
                  <a:schemeClr val="lt1"/>
                </a:solidFill>
              </a:rPr>
              <a:t>holistic</a:t>
            </a:r>
            <a:r>
              <a:rPr lang="en" sz="1800">
                <a:solidFill>
                  <a:schemeClr val="lt1"/>
                </a:solidFill>
              </a:rPr>
              <a:t> approach should improve individual performance.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52" name="Google Shape;752;g213a5167e46_0_168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 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13a5167e46_0_174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Each of the </a:t>
            </a:r>
            <a:r>
              <a:rPr lang="en" sz="1800" u="sng">
                <a:solidFill>
                  <a:schemeClr val="lt1"/>
                </a:solidFill>
              </a:rPr>
              <a:t>word-level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lang="en" sz="1800" u="sng">
                <a:solidFill>
                  <a:schemeClr val="lt1"/>
                </a:solidFill>
              </a:rPr>
              <a:t>character-level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lang="en" sz="1800" u="sng">
                <a:solidFill>
                  <a:schemeClr val="lt1"/>
                </a:solidFill>
              </a:rPr>
              <a:t>metadata-level</a:t>
            </a:r>
            <a:r>
              <a:rPr lang="en" sz="1800">
                <a:solidFill>
                  <a:schemeClr val="lt1"/>
                </a:solidFill>
              </a:rPr>
              <a:t> models have specific </a:t>
            </a:r>
            <a:r>
              <a:rPr b="1" lang="en" sz="1800">
                <a:solidFill>
                  <a:schemeClr val="lt1"/>
                </a:solidFill>
              </a:rPr>
              <a:t>benefits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limitations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Word-level model </a:t>
            </a:r>
            <a:r>
              <a:rPr lang="en" sz="1400">
                <a:solidFill>
                  <a:schemeClr val="lt1"/>
                </a:solidFill>
              </a:rPr>
              <a:t>(long range word dependencies, OOV issue).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Character-level model</a:t>
            </a:r>
            <a:r>
              <a:rPr lang="en" sz="1400">
                <a:solidFill>
                  <a:schemeClr val="lt1"/>
                </a:solidFill>
              </a:rPr>
              <a:t> (mitigates OOV).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Metadata-level model</a:t>
            </a:r>
            <a:r>
              <a:rPr lang="en" sz="1400">
                <a:solidFill>
                  <a:schemeClr val="lt1"/>
                </a:solidFill>
              </a:rPr>
              <a:t>: (another signal, performance boost).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three models are </a:t>
            </a:r>
            <a:r>
              <a:rPr b="1" lang="en" sz="1800">
                <a:solidFill>
                  <a:schemeClr val="lt1"/>
                </a:solidFill>
              </a:rPr>
              <a:t>complementary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A </a:t>
            </a:r>
            <a:r>
              <a:rPr lang="en" sz="1800" u="sng">
                <a:solidFill>
                  <a:schemeClr val="lt1"/>
                </a:solidFill>
              </a:rPr>
              <a:t>holistic</a:t>
            </a:r>
            <a:r>
              <a:rPr lang="en" sz="1800">
                <a:solidFill>
                  <a:schemeClr val="lt1"/>
                </a:solidFill>
              </a:rPr>
              <a:t> approach should improve individual performance.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Methods for implementing this approach: </a:t>
            </a:r>
            <a:r>
              <a:rPr b="1" lang="en" sz="1800">
                <a:solidFill>
                  <a:schemeClr val="lt1"/>
                </a:solidFill>
              </a:rPr>
              <a:t>i)</a:t>
            </a:r>
            <a:r>
              <a:rPr lang="en" sz="1800">
                <a:solidFill>
                  <a:schemeClr val="lt1"/>
                </a:solidFill>
              </a:rPr>
              <a:t> </a:t>
            </a:r>
            <a:r>
              <a:rPr b="1" i="1" lang="en" sz="1800">
                <a:solidFill>
                  <a:srgbClr val="1155CC"/>
                </a:solidFill>
              </a:rPr>
              <a:t>Ensemble Classifiers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lang="en" sz="1800">
                <a:solidFill>
                  <a:schemeClr val="lt1"/>
                </a:solidFill>
              </a:rPr>
              <a:t>ii)</a:t>
            </a:r>
            <a:r>
              <a:rPr lang="en" sz="1800">
                <a:solidFill>
                  <a:schemeClr val="lt1"/>
                </a:solidFill>
              </a:rPr>
              <a:t> </a:t>
            </a:r>
            <a:r>
              <a:rPr b="1" i="1" lang="en" sz="1800">
                <a:solidFill>
                  <a:srgbClr val="38761D"/>
                </a:solidFill>
              </a:rPr>
              <a:t>Hybrid Models</a:t>
            </a:r>
            <a:endParaRPr b="1" i="1" sz="1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58" name="Google Shape;758;g213a5167e46_0_174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 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8"/>
          <p:cNvSpPr txBox="1"/>
          <p:nvPr>
            <p:ph idx="1" type="body"/>
          </p:nvPr>
        </p:nvSpPr>
        <p:spPr>
          <a:xfrm>
            <a:off x="362775" y="816850"/>
            <a:ext cx="50865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Strategic combinations of different models and classifiers that improve the classification performance.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Three main ensemble methods are </a:t>
            </a:r>
            <a:r>
              <a:rPr b="1" lang="en" sz="1800">
                <a:solidFill>
                  <a:schemeClr val="lt1"/>
                </a:solidFill>
              </a:rPr>
              <a:t>i)</a:t>
            </a:r>
            <a:r>
              <a:rPr lang="en" sz="1800">
                <a:solidFill>
                  <a:schemeClr val="lt1"/>
                </a:solidFill>
              </a:rPr>
              <a:t> Bagging, </a:t>
            </a:r>
            <a:r>
              <a:rPr b="1" lang="en" sz="1800">
                <a:solidFill>
                  <a:schemeClr val="lt1"/>
                </a:solidFill>
              </a:rPr>
              <a:t>ii)</a:t>
            </a:r>
            <a:r>
              <a:rPr lang="en" sz="1800">
                <a:solidFill>
                  <a:schemeClr val="lt1"/>
                </a:solidFill>
              </a:rPr>
              <a:t> Boosting and </a:t>
            </a:r>
            <a:r>
              <a:rPr b="1" lang="en" sz="1800">
                <a:solidFill>
                  <a:schemeClr val="lt1"/>
                </a:solidFill>
              </a:rPr>
              <a:t>iii)</a:t>
            </a:r>
            <a:r>
              <a:rPr lang="en" sz="1800">
                <a:solidFill>
                  <a:schemeClr val="lt1"/>
                </a:solidFill>
              </a:rPr>
              <a:t> Stacking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600">
                <a:solidFill>
                  <a:schemeClr val="lt1"/>
                </a:solidFill>
              </a:rPr>
              <a:t>Stacking Ensembles</a:t>
            </a:r>
            <a:r>
              <a:rPr lang="en" sz="1600">
                <a:solidFill>
                  <a:schemeClr val="lt1"/>
                </a:solidFill>
              </a:rPr>
              <a:t>: use a new classifier </a:t>
            </a:r>
            <a:r>
              <a:rPr b="1" i="1" lang="en" sz="1600">
                <a:solidFill>
                  <a:schemeClr val="lt1"/>
                </a:solidFill>
              </a:rPr>
              <a:t>C</a:t>
            </a:r>
            <a:r>
              <a:rPr b="1" i="1" lang="en" sz="1000">
                <a:solidFill>
                  <a:schemeClr val="lt1"/>
                </a:solidFill>
              </a:rPr>
              <a:t>M</a:t>
            </a:r>
            <a:r>
              <a:rPr lang="en" sz="1600">
                <a:solidFill>
                  <a:schemeClr val="lt1"/>
                </a:solidFill>
              </a:rPr>
              <a:t> to correct the errors of a previous classifier </a:t>
            </a:r>
            <a:r>
              <a:rPr b="1" i="1" lang="en" sz="1600">
                <a:solidFill>
                  <a:schemeClr val="lt1"/>
                </a:solidFill>
              </a:rPr>
              <a:t>C</a:t>
            </a:r>
            <a:r>
              <a:rPr b="1" i="1" lang="en" sz="1000">
                <a:solidFill>
                  <a:schemeClr val="lt1"/>
                </a:solidFill>
              </a:rPr>
              <a:t>1, </a:t>
            </a:r>
            <a:r>
              <a:rPr b="1" i="1" lang="en" sz="1600">
                <a:solidFill>
                  <a:schemeClr val="lt1"/>
                </a:solidFill>
              </a:rPr>
              <a:t>C</a:t>
            </a:r>
            <a:r>
              <a:rPr b="1" i="1" lang="en" sz="1000">
                <a:solidFill>
                  <a:schemeClr val="lt1"/>
                </a:solidFill>
              </a:rPr>
              <a:t>2, </a:t>
            </a:r>
            <a:r>
              <a:rPr b="1" i="1" lang="en" sz="1600">
                <a:solidFill>
                  <a:schemeClr val="lt1"/>
                </a:solidFill>
              </a:rPr>
              <a:t>C</a:t>
            </a:r>
            <a:r>
              <a:rPr b="1" i="1" lang="en" sz="1000">
                <a:solidFill>
                  <a:schemeClr val="lt1"/>
                </a:solidFill>
              </a:rPr>
              <a:t>n</a:t>
            </a:r>
            <a:r>
              <a:rPr lang="en" sz="1600">
                <a:solidFill>
                  <a:schemeClr val="lt1"/>
                </a:solidFill>
              </a:rPr>
              <a:t>, 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The classifiers are stacked on top of one another.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64" name="Google Shape;764;p18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 </a:t>
            </a:r>
            <a:r>
              <a:rPr b="1" lang="en" sz="3100">
                <a:solidFill>
                  <a:srgbClr val="1155CC"/>
                </a:solidFill>
              </a:rPr>
              <a:t>Ensemble Classifiers</a:t>
            </a:r>
            <a:endParaRPr b="1" sz="2400">
              <a:solidFill>
                <a:srgbClr val="1155CC"/>
              </a:solidFill>
            </a:endParaRPr>
          </a:p>
        </p:txBody>
      </p:sp>
      <p:pic>
        <p:nvPicPr>
          <p:cNvPr id="765" name="Google Shape;765;p18"/>
          <p:cNvPicPr preferRelativeResize="0"/>
          <p:nvPr/>
        </p:nvPicPr>
        <p:blipFill/>
        <p:spPr>
          <a:xfrm>
            <a:off x="5591954" y="968863"/>
            <a:ext cx="2824095" cy="30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9"/>
          <p:cNvSpPr txBox="1"/>
          <p:nvPr>
            <p:ph idx="1" type="body"/>
          </p:nvPr>
        </p:nvSpPr>
        <p:spPr>
          <a:xfrm>
            <a:off x="362775" y="816850"/>
            <a:ext cx="58230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previously mentioned models </a:t>
            </a:r>
            <a:r>
              <a:rPr lang="en" sz="1800" u="sng">
                <a:solidFill>
                  <a:schemeClr val="lt1"/>
                </a:solidFill>
              </a:rPr>
              <a:t>compliment each other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771" name="Google Shape;771;p19"/>
          <p:cNvSpPr txBox="1"/>
          <p:nvPr>
            <p:ph type="title"/>
          </p:nvPr>
        </p:nvSpPr>
        <p:spPr>
          <a:xfrm>
            <a:off x="362775" y="195975"/>
            <a:ext cx="85890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</a:t>
            </a:r>
            <a:r>
              <a:rPr b="1" lang="en" sz="3100">
                <a:solidFill>
                  <a:srgbClr val="999999"/>
                </a:solidFill>
              </a:rPr>
              <a:t> </a:t>
            </a:r>
            <a:r>
              <a:rPr b="1" lang="en" sz="3100">
                <a:solidFill>
                  <a:srgbClr val="38761D"/>
                </a:solidFill>
              </a:rPr>
              <a:t>Hybrid</a:t>
            </a:r>
            <a:r>
              <a:rPr b="1" lang="en" sz="3100">
                <a:solidFill>
                  <a:srgbClr val="999999"/>
                </a:solidFill>
              </a:rPr>
              <a:t> </a:t>
            </a:r>
            <a:r>
              <a:rPr b="1" lang="en" sz="3100">
                <a:solidFill>
                  <a:srgbClr val="38761D"/>
                </a:solidFill>
              </a:rPr>
              <a:t>Models</a:t>
            </a:r>
            <a:endParaRPr b="1" sz="24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g213a5167e46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433851" y="2840175"/>
            <a:ext cx="2012737" cy="19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g213a5167e46_0_180"/>
          <p:cNvSpPr txBox="1"/>
          <p:nvPr>
            <p:ph idx="1" type="body"/>
          </p:nvPr>
        </p:nvSpPr>
        <p:spPr>
          <a:xfrm>
            <a:off x="362775" y="816850"/>
            <a:ext cx="58230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previously mentioned models </a:t>
            </a:r>
            <a:r>
              <a:rPr lang="en" sz="1800" u="sng">
                <a:solidFill>
                  <a:schemeClr val="lt1"/>
                </a:solidFill>
              </a:rPr>
              <a:t>compliment each other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Several works show that the combination of individual models can improve the overall performance.</a:t>
            </a:r>
            <a:endParaRPr sz="18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For example </a:t>
            </a:r>
            <a:r>
              <a:rPr b="1" i="1" lang="en" sz="1700">
                <a:solidFill>
                  <a:schemeClr val="lt1"/>
                </a:solidFill>
              </a:rPr>
              <a:t>HybridCNN</a:t>
            </a:r>
            <a:r>
              <a:rPr lang="en" sz="1700">
                <a:solidFill>
                  <a:schemeClr val="lt1"/>
                </a:solidFill>
              </a:rPr>
              <a:t>: combines a word-based and character-based CNN"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778" name="Google Shape;778;g213a5167e46_0_180"/>
          <p:cNvSpPr txBox="1"/>
          <p:nvPr>
            <p:ph type="title"/>
          </p:nvPr>
        </p:nvSpPr>
        <p:spPr>
          <a:xfrm>
            <a:off x="362775" y="195975"/>
            <a:ext cx="85890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</a:t>
            </a:r>
            <a:r>
              <a:rPr b="1" lang="en" sz="3100">
                <a:solidFill>
                  <a:srgbClr val="999999"/>
                </a:solidFill>
              </a:rPr>
              <a:t> </a:t>
            </a:r>
            <a:r>
              <a:rPr b="1" lang="en" sz="3100">
                <a:solidFill>
                  <a:srgbClr val="38761D"/>
                </a:solidFill>
              </a:rPr>
              <a:t>Hybrid</a:t>
            </a:r>
            <a:r>
              <a:rPr b="1" lang="en" sz="3100">
                <a:solidFill>
                  <a:srgbClr val="999999"/>
                </a:solidFill>
              </a:rPr>
              <a:t> </a:t>
            </a:r>
            <a:r>
              <a:rPr b="1" lang="en" sz="3100">
                <a:solidFill>
                  <a:srgbClr val="38761D"/>
                </a:solidFill>
              </a:rPr>
              <a:t>Models</a:t>
            </a:r>
            <a:endParaRPr b="1" sz="24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g213a5167e46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433851" y="2840175"/>
            <a:ext cx="2012737" cy="19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g213a5167e46_0_188"/>
          <p:cNvSpPr txBox="1"/>
          <p:nvPr>
            <p:ph idx="1" type="body"/>
          </p:nvPr>
        </p:nvSpPr>
        <p:spPr>
          <a:xfrm>
            <a:off x="362775" y="816850"/>
            <a:ext cx="58230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previously mentioned models </a:t>
            </a:r>
            <a:r>
              <a:rPr lang="en" sz="1800" u="sng">
                <a:solidFill>
                  <a:schemeClr val="lt1"/>
                </a:solidFill>
              </a:rPr>
              <a:t>compliment each other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Several works show that the combination of individual models can improve the overall performance.</a:t>
            </a:r>
            <a:endParaRPr sz="18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For example </a:t>
            </a:r>
            <a:r>
              <a:rPr b="1" i="1" lang="en" sz="1700">
                <a:solidFill>
                  <a:schemeClr val="lt1"/>
                </a:solidFill>
              </a:rPr>
              <a:t>HybridCNN</a:t>
            </a:r>
            <a:r>
              <a:rPr lang="en" sz="1700">
                <a:solidFill>
                  <a:schemeClr val="lt1"/>
                </a:solidFill>
              </a:rPr>
              <a:t>: combines a word-based and character-based CNN"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Also </a:t>
            </a:r>
            <a:r>
              <a:rPr b="1" i="1" lang="en" sz="1700">
                <a:solidFill>
                  <a:schemeClr val="lt1"/>
                </a:solidFill>
              </a:rPr>
              <a:t>UnifiedNN</a:t>
            </a:r>
            <a:r>
              <a:rPr i="1" lang="en" sz="1700">
                <a:solidFill>
                  <a:schemeClr val="lt1"/>
                </a:solidFill>
              </a:rPr>
              <a:t>:</a:t>
            </a:r>
            <a:r>
              <a:rPr lang="en" sz="1700">
                <a:solidFill>
                  <a:schemeClr val="lt1"/>
                </a:solidFill>
              </a:rPr>
              <a:t> combines word-level RNN with metadata-level DNN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785" name="Google Shape;785;g213a5167e46_0_188"/>
          <p:cNvSpPr txBox="1"/>
          <p:nvPr>
            <p:ph type="title"/>
          </p:nvPr>
        </p:nvSpPr>
        <p:spPr>
          <a:xfrm>
            <a:off x="362775" y="195975"/>
            <a:ext cx="85890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Combining Models</a:t>
            </a:r>
            <a:r>
              <a:rPr b="1" lang="en" sz="3100">
                <a:solidFill>
                  <a:srgbClr val="999999"/>
                </a:solidFill>
              </a:rPr>
              <a:t> </a:t>
            </a:r>
            <a:r>
              <a:rPr b="1" lang="en" sz="3100">
                <a:solidFill>
                  <a:srgbClr val="38761D"/>
                </a:solidFill>
              </a:rPr>
              <a:t>Hybrid</a:t>
            </a:r>
            <a:r>
              <a:rPr b="1" lang="en" sz="3100">
                <a:solidFill>
                  <a:srgbClr val="999999"/>
                </a:solidFill>
              </a:rPr>
              <a:t> </a:t>
            </a:r>
            <a:r>
              <a:rPr b="1" lang="en" sz="3100">
                <a:solidFill>
                  <a:srgbClr val="38761D"/>
                </a:solidFill>
              </a:rPr>
              <a:t>Models</a:t>
            </a:r>
            <a:endParaRPr b="1" sz="2400">
              <a:solidFill>
                <a:srgbClr val="38761D"/>
              </a:solidFill>
            </a:endParaRPr>
          </a:p>
        </p:txBody>
      </p:sp>
      <p:pic>
        <p:nvPicPr>
          <p:cNvPr id="786" name="Google Shape;786;g213a5167e46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8625" y="816850"/>
            <a:ext cx="2583201" cy="20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youtube" id="139" name="Google Shape;139;g213fe8c4c88_0_0"/>
          <p:cNvPicPr preferRelativeResize="0"/>
          <p:nvPr/>
        </p:nvPicPr>
        <p:blipFill rotWithShape="1">
          <a:blip r:embed="rId3">
            <a:alphaModFix/>
          </a:blip>
          <a:srcRect b="20419" l="14511" r="15249" t="23683"/>
          <a:stretch/>
        </p:blipFill>
        <p:spPr>
          <a:xfrm rot="-526231">
            <a:off x="5959046" y="594870"/>
            <a:ext cx="900626" cy="71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13fe8c4c88_0_0"/>
          <p:cNvSpPr txBox="1"/>
          <p:nvPr>
            <p:ph idx="1" type="body"/>
          </p:nvPr>
        </p:nvSpPr>
        <p:spPr>
          <a:xfrm>
            <a:off x="362775" y="816850"/>
            <a:ext cx="5879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/>
              <a:t>Online social networks (OSN), like Twitter and Facebook,  have revolutionized communication.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Freely share thoughts, opinions and real-life experiences.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1" name="Google Shape;141;g213fe8c4c88_0_0"/>
          <p:cNvSpPr txBox="1"/>
          <p:nvPr>
            <p:ph type="title"/>
          </p:nvPr>
        </p:nvSpPr>
        <p:spPr>
          <a:xfrm>
            <a:off x="362769" y="1959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Hate-speech in OSNs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twitter" id="142" name="Google Shape;142;g213fe8c4c8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091645">
            <a:off x="8023464" y="500604"/>
            <a:ext cx="1016772" cy="827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cebook" id="143" name="Google Shape;143;g213fe8c4c8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25512">
            <a:off x="7961109" y="1463532"/>
            <a:ext cx="850632" cy="850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44" name="Google Shape;144;g213fe8c4c88_0_0"/>
          <p:cNvPicPr preferRelativeResize="0"/>
          <p:nvPr/>
        </p:nvPicPr>
        <p:blipFill rotWithShape="1">
          <a:blip r:embed="rId6">
            <a:alphaModFix/>
          </a:blip>
          <a:srcRect b="11800" l="12418" r="11397" t="12795"/>
          <a:stretch/>
        </p:blipFill>
        <p:spPr>
          <a:xfrm rot="605676">
            <a:off x="6868319" y="965767"/>
            <a:ext cx="969262" cy="95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45" name="Google Shape;145;g213fe8c4c88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70727">
            <a:off x="6768153" y="2129602"/>
            <a:ext cx="1036545" cy="1036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OOGLE PLUS" id="146" name="Google Shape;146;g213fe8c4c88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67009">
            <a:off x="6788499" y="3679621"/>
            <a:ext cx="971032" cy="964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stagram logo" id="147" name="Google Shape;147;g213fe8c4c88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28323">
            <a:off x="7941558" y="2929710"/>
            <a:ext cx="992760" cy="99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0"/>
          <p:cNvSpPr txBox="1"/>
          <p:nvPr>
            <p:ph idx="1" type="body"/>
          </p:nvPr>
        </p:nvSpPr>
        <p:spPr>
          <a:xfrm>
            <a:off x="362775" y="816850"/>
            <a:ext cx="5733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hybrid models are straightforward but training the whole combined networks at once is not optimal.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92" name="Google Shape;792;p20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13a5167e46_0_196"/>
          <p:cNvSpPr txBox="1"/>
          <p:nvPr>
            <p:ph idx="1" type="body"/>
          </p:nvPr>
        </p:nvSpPr>
        <p:spPr>
          <a:xfrm>
            <a:off x="362775" y="816850"/>
            <a:ext cx="5733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hybrid models are straightforward but training the whole combined networks at once is not optimal.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There are several ways to train hybrid models: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98" name="Google Shape;798;g213a5167e46_0_196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athlete vector" id="799" name="Google Shape;799;g213a5167e46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0800" y="1546125"/>
            <a:ext cx="2908850" cy="29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13a5167e46_0_210"/>
          <p:cNvSpPr txBox="1"/>
          <p:nvPr>
            <p:ph idx="1" type="body"/>
          </p:nvPr>
        </p:nvSpPr>
        <p:spPr>
          <a:xfrm>
            <a:off x="362775" y="816850"/>
            <a:ext cx="5733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hybrid models are straightforward but training the whole combined networks at once is not optimal.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There are several ways to train hybrid models: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 u="sng">
                <a:solidFill>
                  <a:schemeClr val="lt1"/>
                </a:solidFill>
              </a:rPr>
              <a:t>Training the entire network at once</a:t>
            </a:r>
            <a:r>
              <a:rPr lang="en" sz="1400">
                <a:solidFill>
                  <a:schemeClr val="lt1"/>
                </a:solidFill>
              </a:rPr>
              <a:t>: Suboptimal -  because the individual models might have different convergence rates.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05" name="Google Shape;805;g213a5167e46_0_210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athlete vector" id="806" name="Google Shape;806;g213a5167e46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0800" y="1546125"/>
            <a:ext cx="2908850" cy="29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13a5167e46_0_203"/>
          <p:cNvSpPr txBox="1"/>
          <p:nvPr>
            <p:ph idx="1" type="body"/>
          </p:nvPr>
        </p:nvSpPr>
        <p:spPr>
          <a:xfrm>
            <a:off x="362775" y="816850"/>
            <a:ext cx="5733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hybrid models are straightforward but training the whole combined networks at once is not optimal.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There are several ways to train hybrid models: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 u="sng">
                <a:solidFill>
                  <a:schemeClr val="lt1"/>
                </a:solidFill>
              </a:rPr>
              <a:t>Training the entire network at once</a:t>
            </a:r>
            <a:r>
              <a:rPr lang="en" sz="1400">
                <a:solidFill>
                  <a:schemeClr val="lt1"/>
                </a:solidFill>
              </a:rPr>
              <a:t>: Suboptimal -  because the individual models might have different convergence rates.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 u="sng">
                <a:solidFill>
                  <a:schemeClr val="lt1"/>
                </a:solidFill>
              </a:rPr>
              <a:t>Transfer learning</a:t>
            </a:r>
            <a:r>
              <a:rPr lang="en" sz="1400">
                <a:solidFill>
                  <a:schemeClr val="lt1"/>
                </a:solidFill>
              </a:rPr>
              <a:t>: Pre-training individual models separately and joining them afterwards.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12" name="Google Shape;812;g213a5167e46_0_203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athlete vector" id="813" name="Google Shape;813;g213a5167e46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0800" y="1546125"/>
            <a:ext cx="2908850" cy="29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13a5167e46_0_217"/>
          <p:cNvSpPr txBox="1"/>
          <p:nvPr>
            <p:ph idx="1" type="body"/>
          </p:nvPr>
        </p:nvSpPr>
        <p:spPr>
          <a:xfrm>
            <a:off x="362775" y="816850"/>
            <a:ext cx="5733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hybrid models are straightforward but training the whole combined networks at once is not optimal.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There are several ways to train hybrid models: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 u="sng">
                <a:solidFill>
                  <a:schemeClr val="lt1"/>
                </a:solidFill>
              </a:rPr>
              <a:t>Training the entire network at once</a:t>
            </a:r>
            <a:r>
              <a:rPr lang="en" sz="1400">
                <a:solidFill>
                  <a:schemeClr val="lt1"/>
                </a:solidFill>
              </a:rPr>
              <a:t>: Suboptimal -  because the individual models might have different convergence rates.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 u="sng">
                <a:solidFill>
                  <a:schemeClr val="lt1"/>
                </a:solidFill>
              </a:rPr>
              <a:t>Transfer learning</a:t>
            </a:r>
            <a:r>
              <a:rPr lang="en" sz="1400">
                <a:solidFill>
                  <a:schemeClr val="lt1"/>
                </a:solidFill>
              </a:rPr>
              <a:t>: Pre-training individual models separately and joining them afterwards.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 u="sng">
                <a:solidFill>
                  <a:schemeClr val="lt1"/>
                </a:solidFill>
              </a:rPr>
              <a:t>Combined learning with interleaving</a:t>
            </a:r>
            <a:r>
              <a:rPr lang="en" sz="1400">
                <a:solidFill>
                  <a:schemeClr val="lt1"/>
                </a:solidFill>
              </a:rPr>
              <a:t>: Train the full network simultaneously while mitigating the aforementioned drawbacks.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19" name="Google Shape;819;g213a5167e46_0_217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athlete vector" id="820" name="Google Shape;820;g213a5167e46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0800" y="1546125"/>
            <a:ext cx="2908850" cy="29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1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r>
              <a:rPr b="1" lang="en" sz="3100">
                <a:solidFill>
                  <a:srgbClr val="999999"/>
                </a:solidFill>
              </a:rPr>
              <a:t>Interleaved Training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826" name="Google Shape;826;p21"/>
          <p:cNvSpPr/>
          <p:nvPr/>
        </p:nvSpPr>
        <p:spPr>
          <a:xfrm>
            <a:off x="472750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1"/>
          <p:cNvSpPr/>
          <p:nvPr/>
        </p:nvSpPr>
        <p:spPr>
          <a:xfrm>
            <a:off x="1937225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1"/>
          <p:cNvSpPr/>
          <p:nvPr/>
        </p:nvSpPr>
        <p:spPr>
          <a:xfrm>
            <a:off x="472750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1"/>
          <p:cNvSpPr/>
          <p:nvPr/>
        </p:nvSpPr>
        <p:spPr>
          <a:xfrm>
            <a:off x="472750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1"/>
          <p:cNvSpPr/>
          <p:nvPr/>
        </p:nvSpPr>
        <p:spPr>
          <a:xfrm>
            <a:off x="472750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1" name="Google Shape;831;p21"/>
          <p:cNvCxnSpPr>
            <a:stCxn id="828" idx="2"/>
            <a:endCxn id="826" idx="0"/>
          </p:cNvCxnSpPr>
          <p:nvPr/>
        </p:nvCxnSpPr>
        <p:spPr>
          <a:xfrm rot="5400000">
            <a:off x="1237000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32" name="Google Shape;832;p21"/>
          <p:cNvCxnSpPr>
            <a:stCxn id="828" idx="2"/>
            <a:endCxn id="827" idx="0"/>
          </p:cNvCxnSpPr>
          <p:nvPr/>
        </p:nvCxnSpPr>
        <p:spPr>
          <a:xfrm flipH="1" rot="-5400000">
            <a:off x="1839250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33" name="Google Shape;833;p21"/>
          <p:cNvCxnSpPr>
            <a:stCxn id="826" idx="2"/>
            <a:endCxn id="829" idx="0"/>
          </p:cNvCxnSpPr>
          <p:nvPr/>
        </p:nvCxnSpPr>
        <p:spPr>
          <a:xfrm flipH="1" rot="-5400000">
            <a:off x="1237000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4" name="Google Shape;834;p21"/>
          <p:cNvCxnSpPr>
            <a:stCxn id="827" idx="2"/>
            <a:endCxn id="829" idx="0"/>
          </p:cNvCxnSpPr>
          <p:nvPr/>
        </p:nvCxnSpPr>
        <p:spPr>
          <a:xfrm rot="5400000">
            <a:off x="1839125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5" name="Google Shape;835;p21"/>
          <p:cNvSpPr/>
          <p:nvPr/>
        </p:nvSpPr>
        <p:spPr>
          <a:xfrm>
            <a:off x="472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Google Shape;836;p21"/>
          <p:cNvCxnSpPr>
            <a:stCxn id="830" idx="2"/>
            <a:endCxn id="835" idx="0"/>
          </p:cNvCxnSpPr>
          <p:nvPr/>
        </p:nvCxnSpPr>
        <p:spPr>
          <a:xfrm rot="5400000">
            <a:off x="1093300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7" name="Google Shape;837;p21"/>
          <p:cNvSpPr/>
          <p:nvPr/>
        </p:nvSpPr>
        <p:spPr>
          <a:xfrm>
            <a:off x="1207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21"/>
          <p:cNvCxnSpPr>
            <a:stCxn id="830" idx="2"/>
            <a:endCxn id="837" idx="0"/>
          </p:cNvCxnSpPr>
          <p:nvPr/>
        </p:nvCxnSpPr>
        <p:spPr>
          <a:xfrm flipH="1" rot="-5400000">
            <a:off x="1461100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9" name="Google Shape;839;p21"/>
          <p:cNvSpPr/>
          <p:nvPr/>
        </p:nvSpPr>
        <p:spPr>
          <a:xfrm>
            <a:off x="19433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0" name="Google Shape;840;p21"/>
          <p:cNvCxnSpPr>
            <a:stCxn id="830" idx="2"/>
            <a:endCxn id="839" idx="0"/>
          </p:cNvCxnSpPr>
          <p:nvPr/>
        </p:nvCxnSpPr>
        <p:spPr>
          <a:xfrm flipH="1" rot="-5400000">
            <a:off x="1828600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1" name="Google Shape;841;p21"/>
          <p:cNvSpPr txBox="1"/>
          <p:nvPr/>
        </p:nvSpPr>
        <p:spPr>
          <a:xfrm>
            <a:off x="472750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1"/>
          <p:cNvSpPr/>
          <p:nvPr/>
        </p:nvSpPr>
        <p:spPr>
          <a:xfrm>
            <a:off x="2971925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1"/>
          <p:cNvSpPr/>
          <p:nvPr/>
        </p:nvSpPr>
        <p:spPr>
          <a:xfrm>
            <a:off x="4436400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1"/>
          <p:cNvSpPr/>
          <p:nvPr/>
        </p:nvSpPr>
        <p:spPr>
          <a:xfrm>
            <a:off x="2971925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1"/>
          <p:cNvSpPr/>
          <p:nvPr/>
        </p:nvSpPr>
        <p:spPr>
          <a:xfrm>
            <a:off x="2971925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1"/>
          <p:cNvSpPr/>
          <p:nvPr/>
        </p:nvSpPr>
        <p:spPr>
          <a:xfrm>
            <a:off x="2971925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7" name="Google Shape;847;p21"/>
          <p:cNvCxnSpPr>
            <a:stCxn id="844" idx="2"/>
            <a:endCxn id="842" idx="0"/>
          </p:cNvCxnSpPr>
          <p:nvPr/>
        </p:nvCxnSpPr>
        <p:spPr>
          <a:xfrm rot="5400000">
            <a:off x="3736175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8" name="Google Shape;848;p21"/>
          <p:cNvCxnSpPr>
            <a:stCxn id="844" idx="2"/>
            <a:endCxn id="843" idx="0"/>
          </p:cNvCxnSpPr>
          <p:nvPr/>
        </p:nvCxnSpPr>
        <p:spPr>
          <a:xfrm flipH="1" rot="-5400000">
            <a:off x="4338425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9" name="Google Shape;849;p21"/>
          <p:cNvCxnSpPr>
            <a:stCxn id="842" idx="2"/>
            <a:endCxn id="845" idx="0"/>
          </p:cNvCxnSpPr>
          <p:nvPr/>
        </p:nvCxnSpPr>
        <p:spPr>
          <a:xfrm flipH="1" rot="-5400000">
            <a:off x="3736175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0" name="Google Shape;850;p21"/>
          <p:cNvCxnSpPr>
            <a:stCxn id="843" idx="2"/>
            <a:endCxn id="845" idx="0"/>
          </p:cNvCxnSpPr>
          <p:nvPr/>
        </p:nvCxnSpPr>
        <p:spPr>
          <a:xfrm rot="5400000">
            <a:off x="4338300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1" name="Google Shape;851;p21"/>
          <p:cNvSpPr/>
          <p:nvPr/>
        </p:nvSpPr>
        <p:spPr>
          <a:xfrm>
            <a:off x="2971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2" name="Google Shape;852;p21"/>
          <p:cNvCxnSpPr>
            <a:stCxn id="846" idx="2"/>
            <a:endCxn id="851" idx="0"/>
          </p:cNvCxnSpPr>
          <p:nvPr/>
        </p:nvCxnSpPr>
        <p:spPr>
          <a:xfrm rot="5400000">
            <a:off x="3592475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3" name="Google Shape;853;p21"/>
          <p:cNvSpPr/>
          <p:nvPr/>
        </p:nvSpPr>
        <p:spPr>
          <a:xfrm>
            <a:off x="3706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4" name="Google Shape;854;p21"/>
          <p:cNvCxnSpPr>
            <a:stCxn id="846" idx="2"/>
            <a:endCxn id="853" idx="0"/>
          </p:cNvCxnSpPr>
          <p:nvPr/>
        </p:nvCxnSpPr>
        <p:spPr>
          <a:xfrm flipH="1" rot="-5400000">
            <a:off x="3960275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5" name="Google Shape;855;p21"/>
          <p:cNvSpPr/>
          <p:nvPr/>
        </p:nvSpPr>
        <p:spPr>
          <a:xfrm>
            <a:off x="44425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6" name="Google Shape;856;p21"/>
          <p:cNvCxnSpPr>
            <a:stCxn id="846" idx="2"/>
            <a:endCxn id="855" idx="0"/>
          </p:cNvCxnSpPr>
          <p:nvPr/>
        </p:nvCxnSpPr>
        <p:spPr>
          <a:xfrm flipH="1" rot="-5400000">
            <a:off x="4327775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7" name="Google Shape;857;p21"/>
          <p:cNvSpPr txBox="1"/>
          <p:nvPr/>
        </p:nvSpPr>
        <p:spPr>
          <a:xfrm>
            <a:off x="2971925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1"/>
          <p:cNvSpPr txBox="1"/>
          <p:nvPr>
            <p:ph idx="1" type="body"/>
          </p:nvPr>
        </p:nvSpPr>
        <p:spPr>
          <a:xfrm>
            <a:off x="5630050" y="1053825"/>
            <a:ext cx="3120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Initialize two identical hybrid models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2"/>
          <p:cNvSpPr/>
          <p:nvPr/>
        </p:nvSpPr>
        <p:spPr>
          <a:xfrm>
            <a:off x="472750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2"/>
          <p:cNvSpPr/>
          <p:nvPr/>
        </p:nvSpPr>
        <p:spPr>
          <a:xfrm>
            <a:off x="1937225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2"/>
          <p:cNvSpPr/>
          <p:nvPr/>
        </p:nvSpPr>
        <p:spPr>
          <a:xfrm>
            <a:off x="472750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2"/>
          <p:cNvSpPr/>
          <p:nvPr/>
        </p:nvSpPr>
        <p:spPr>
          <a:xfrm>
            <a:off x="472750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2"/>
          <p:cNvSpPr/>
          <p:nvPr/>
        </p:nvSpPr>
        <p:spPr>
          <a:xfrm>
            <a:off x="472750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22"/>
          <p:cNvCxnSpPr>
            <a:stCxn id="865" idx="2"/>
            <a:endCxn id="863" idx="0"/>
          </p:cNvCxnSpPr>
          <p:nvPr/>
        </p:nvCxnSpPr>
        <p:spPr>
          <a:xfrm rot="5400000">
            <a:off x="1237000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9" name="Google Shape;869;p22"/>
          <p:cNvCxnSpPr>
            <a:stCxn id="865" idx="2"/>
            <a:endCxn id="864" idx="0"/>
          </p:cNvCxnSpPr>
          <p:nvPr/>
        </p:nvCxnSpPr>
        <p:spPr>
          <a:xfrm flipH="1" rot="-5400000">
            <a:off x="1839250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0" name="Google Shape;870;p22"/>
          <p:cNvCxnSpPr>
            <a:stCxn id="863" idx="2"/>
            <a:endCxn id="866" idx="0"/>
          </p:cNvCxnSpPr>
          <p:nvPr/>
        </p:nvCxnSpPr>
        <p:spPr>
          <a:xfrm flipH="1" rot="-5400000">
            <a:off x="1237000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1" name="Google Shape;871;p22"/>
          <p:cNvCxnSpPr>
            <a:stCxn id="864" idx="2"/>
            <a:endCxn id="866" idx="0"/>
          </p:cNvCxnSpPr>
          <p:nvPr/>
        </p:nvCxnSpPr>
        <p:spPr>
          <a:xfrm rot="5400000">
            <a:off x="1839125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72" name="Google Shape;872;p22"/>
          <p:cNvSpPr/>
          <p:nvPr/>
        </p:nvSpPr>
        <p:spPr>
          <a:xfrm>
            <a:off x="472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3" name="Google Shape;873;p22"/>
          <p:cNvCxnSpPr>
            <a:stCxn id="867" idx="2"/>
            <a:endCxn id="872" idx="0"/>
          </p:cNvCxnSpPr>
          <p:nvPr/>
        </p:nvCxnSpPr>
        <p:spPr>
          <a:xfrm rot="5400000">
            <a:off x="1093300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74" name="Google Shape;874;p22"/>
          <p:cNvSpPr/>
          <p:nvPr/>
        </p:nvSpPr>
        <p:spPr>
          <a:xfrm>
            <a:off x="1207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5" name="Google Shape;875;p22"/>
          <p:cNvCxnSpPr>
            <a:stCxn id="867" idx="2"/>
            <a:endCxn id="874" idx="0"/>
          </p:cNvCxnSpPr>
          <p:nvPr/>
        </p:nvCxnSpPr>
        <p:spPr>
          <a:xfrm flipH="1" rot="-5400000">
            <a:off x="1461100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76" name="Google Shape;876;p22"/>
          <p:cNvSpPr/>
          <p:nvPr/>
        </p:nvSpPr>
        <p:spPr>
          <a:xfrm>
            <a:off x="19433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7" name="Google Shape;877;p22"/>
          <p:cNvCxnSpPr>
            <a:stCxn id="867" idx="2"/>
            <a:endCxn id="876" idx="0"/>
          </p:cNvCxnSpPr>
          <p:nvPr/>
        </p:nvCxnSpPr>
        <p:spPr>
          <a:xfrm flipH="1" rot="-5400000">
            <a:off x="1828600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878" name="Google Shape;878;p22"/>
          <p:cNvGrpSpPr/>
          <p:nvPr/>
        </p:nvGrpSpPr>
        <p:grpSpPr>
          <a:xfrm>
            <a:off x="1666771" y="2880500"/>
            <a:ext cx="113674" cy="160700"/>
            <a:chOff x="4982775" y="3018850"/>
            <a:chExt cx="162600" cy="160700"/>
          </a:xfrm>
        </p:grpSpPr>
        <p:sp>
          <p:nvSpPr>
            <p:cNvPr id="879" name="Google Shape;879;p22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22"/>
          <p:cNvSpPr txBox="1"/>
          <p:nvPr/>
        </p:nvSpPr>
        <p:spPr>
          <a:xfrm>
            <a:off x="472750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2"/>
          <p:cNvSpPr/>
          <p:nvPr/>
        </p:nvSpPr>
        <p:spPr>
          <a:xfrm>
            <a:off x="2971925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2"/>
          <p:cNvSpPr/>
          <p:nvPr/>
        </p:nvSpPr>
        <p:spPr>
          <a:xfrm>
            <a:off x="4436400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2"/>
          <p:cNvSpPr/>
          <p:nvPr/>
        </p:nvSpPr>
        <p:spPr>
          <a:xfrm>
            <a:off x="2971925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2"/>
          <p:cNvSpPr/>
          <p:nvPr/>
        </p:nvSpPr>
        <p:spPr>
          <a:xfrm>
            <a:off x="2971925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2"/>
          <p:cNvSpPr/>
          <p:nvPr/>
        </p:nvSpPr>
        <p:spPr>
          <a:xfrm>
            <a:off x="2971925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7" name="Google Shape;887;p22"/>
          <p:cNvCxnSpPr>
            <a:stCxn id="884" idx="2"/>
            <a:endCxn id="882" idx="0"/>
          </p:cNvCxnSpPr>
          <p:nvPr/>
        </p:nvCxnSpPr>
        <p:spPr>
          <a:xfrm rot="5400000">
            <a:off x="3736175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88" name="Google Shape;888;p22"/>
          <p:cNvCxnSpPr>
            <a:stCxn id="884" idx="2"/>
            <a:endCxn id="883" idx="0"/>
          </p:cNvCxnSpPr>
          <p:nvPr/>
        </p:nvCxnSpPr>
        <p:spPr>
          <a:xfrm flipH="1" rot="-5400000">
            <a:off x="4338425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89" name="Google Shape;889;p22"/>
          <p:cNvCxnSpPr>
            <a:stCxn id="882" idx="2"/>
            <a:endCxn id="885" idx="0"/>
          </p:cNvCxnSpPr>
          <p:nvPr/>
        </p:nvCxnSpPr>
        <p:spPr>
          <a:xfrm flipH="1" rot="-5400000">
            <a:off x="3736175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0" name="Google Shape;890;p22"/>
          <p:cNvCxnSpPr>
            <a:stCxn id="883" idx="2"/>
            <a:endCxn id="885" idx="0"/>
          </p:cNvCxnSpPr>
          <p:nvPr/>
        </p:nvCxnSpPr>
        <p:spPr>
          <a:xfrm rot="5400000">
            <a:off x="4338300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1" name="Google Shape;891;p22"/>
          <p:cNvSpPr/>
          <p:nvPr/>
        </p:nvSpPr>
        <p:spPr>
          <a:xfrm>
            <a:off x="2971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p22"/>
          <p:cNvCxnSpPr>
            <a:stCxn id="886" idx="2"/>
            <a:endCxn id="891" idx="0"/>
          </p:cNvCxnSpPr>
          <p:nvPr/>
        </p:nvCxnSpPr>
        <p:spPr>
          <a:xfrm rot="5400000">
            <a:off x="3592475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3" name="Google Shape;893;p22"/>
          <p:cNvSpPr/>
          <p:nvPr/>
        </p:nvSpPr>
        <p:spPr>
          <a:xfrm>
            <a:off x="3706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4" name="Google Shape;894;p22"/>
          <p:cNvCxnSpPr>
            <a:stCxn id="886" idx="2"/>
            <a:endCxn id="893" idx="0"/>
          </p:cNvCxnSpPr>
          <p:nvPr/>
        </p:nvCxnSpPr>
        <p:spPr>
          <a:xfrm flipH="1" rot="-5400000">
            <a:off x="3960275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5" name="Google Shape;895;p22"/>
          <p:cNvSpPr/>
          <p:nvPr/>
        </p:nvSpPr>
        <p:spPr>
          <a:xfrm>
            <a:off x="44425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6" name="Google Shape;896;p22"/>
          <p:cNvCxnSpPr>
            <a:stCxn id="886" idx="2"/>
            <a:endCxn id="895" idx="0"/>
          </p:cNvCxnSpPr>
          <p:nvPr/>
        </p:nvCxnSpPr>
        <p:spPr>
          <a:xfrm flipH="1" rot="-5400000">
            <a:off x="4327775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897" name="Google Shape;897;p22"/>
          <p:cNvGrpSpPr/>
          <p:nvPr/>
        </p:nvGrpSpPr>
        <p:grpSpPr>
          <a:xfrm>
            <a:off x="5110271" y="2880500"/>
            <a:ext cx="113674" cy="160700"/>
            <a:chOff x="4982775" y="3018850"/>
            <a:chExt cx="162600" cy="160700"/>
          </a:xfrm>
        </p:grpSpPr>
        <p:sp>
          <p:nvSpPr>
            <p:cNvPr id="898" name="Google Shape;898;p22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22"/>
          <p:cNvSpPr txBox="1"/>
          <p:nvPr/>
        </p:nvSpPr>
        <p:spPr>
          <a:xfrm>
            <a:off x="2971925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2"/>
          <p:cNvSpPr txBox="1"/>
          <p:nvPr>
            <p:ph idx="1" type="body"/>
          </p:nvPr>
        </p:nvSpPr>
        <p:spPr>
          <a:xfrm>
            <a:off x="5630050" y="1053825"/>
            <a:ext cx="3120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Initialize two identical hybrid models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Freeze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1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2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i="1" lang="en" sz="1800">
                <a:solidFill>
                  <a:schemeClr val="lt1"/>
                </a:solidFill>
              </a:rPr>
              <a:t>.</a:t>
            </a:r>
            <a:endParaRPr i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02" name="Google Shape;902;p22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r>
              <a:rPr b="1" lang="en" sz="3100">
                <a:solidFill>
                  <a:srgbClr val="999999"/>
                </a:solidFill>
              </a:rPr>
              <a:t>Interleaved Training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3"/>
          <p:cNvSpPr/>
          <p:nvPr/>
        </p:nvSpPr>
        <p:spPr>
          <a:xfrm>
            <a:off x="472750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3"/>
          <p:cNvSpPr/>
          <p:nvPr/>
        </p:nvSpPr>
        <p:spPr>
          <a:xfrm>
            <a:off x="1937225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3"/>
          <p:cNvSpPr/>
          <p:nvPr/>
        </p:nvSpPr>
        <p:spPr>
          <a:xfrm>
            <a:off x="472750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3"/>
          <p:cNvSpPr/>
          <p:nvPr/>
        </p:nvSpPr>
        <p:spPr>
          <a:xfrm>
            <a:off x="472750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3"/>
          <p:cNvSpPr/>
          <p:nvPr/>
        </p:nvSpPr>
        <p:spPr>
          <a:xfrm>
            <a:off x="472750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2" name="Google Shape;912;p23"/>
          <p:cNvCxnSpPr>
            <a:stCxn id="909" idx="2"/>
            <a:endCxn id="907" idx="0"/>
          </p:cNvCxnSpPr>
          <p:nvPr/>
        </p:nvCxnSpPr>
        <p:spPr>
          <a:xfrm rot="5400000">
            <a:off x="1237000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3" name="Google Shape;913;p23"/>
          <p:cNvCxnSpPr>
            <a:stCxn id="909" idx="2"/>
            <a:endCxn id="908" idx="0"/>
          </p:cNvCxnSpPr>
          <p:nvPr/>
        </p:nvCxnSpPr>
        <p:spPr>
          <a:xfrm flipH="1" rot="-5400000">
            <a:off x="1839250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4" name="Google Shape;914;p23"/>
          <p:cNvCxnSpPr>
            <a:stCxn id="907" idx="2"/>
            <a:endCxn id="910" idx="0"/>
          </p:cNvCxnSpPr>
          <p:nvPr/>
        </p:nvCxnSpPr>
        <p:spPr>
          <a:xfrm flipH="1" rot="-5400000">
            <a:off x="1237000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5" name="Google Shape;915;p23"/>
          <p:cNvCxnSpPr>
            <a:stCxn id="908" idx="2"/>
            <a:endCxn id="910" idx="0"/>
          </p:cNvCxnSpPr>
          <p:nvPr/>
        </p:nvCxnSpPr>
        <p:spPr>
          <a:xfrm rot="5400000">
            <a:off x="1839125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6" name="Google Shape;916;p23"/>
          <p:cNvSpPr/>
          <p:nvPr/>
        </p:nvSpPr>
        <p:spPr>
          <a:xfrm>
            <a:off x="472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7" name="Google Shape;917;p23"/>
          <p:cNvCxnSpPr>
            <a:stCxn id="911" idx="2"/>
            <a:endCxn id="916" idx="0"/>
          </p:cNvCxnSpPr>
          <p:nvPr/>
        </p:nvCxnSpPr>
        <p:spPr>
          <a:xfrm rot="5400000">
            <a:off x="1093300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8" name="Google Shape;918;p23"/>
          <p:cNvSpPr/>
          <p:nvPr/>
        </p:nvSpPr>
        <p:spPr>
          <a:xfrm>
            <a:off x="1207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9" name="Google Shape;919;p23"/>
          <p:cNvCxnSpPr>
            <a:stCxn id="911" idx="2"/>
            <a:endCxn id="918" idx="0"/>
          </p:cNvCxnSpPr>
          <p:nvPr/>
        </p:nvCxnSpPr>
        <p:spPr>
          <a:xfrm flipH="1" rot="-5400000">
            <a:off x="1461100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20" name="Google Shape;920;p23"/>
          <p:cNvSpPr/>
          <p:nvPr/>
        </p:nvSpPr>
        <p:spPr>
          <a:xfrm>
            <a:off x="19433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1" name="Google Shape;921;p23"/>
          <p:cNvCxnSpPr>
            <a:stCxn id="911" idx="2"/>
            <a:endCxn id="920" idx="0"/>
          </p:cNvCxnSpPr>
          <p:nvPr/>
        </p:nvCxnSpPr>
        <p:spPr>
          <a:xfrm flipH="1" rot="-5400000">
            <a:off x="1828600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22" name="Google Shape;922;p23"/>
          <p:cNvGrpSpPr/>
          <p:nvPr/>
        </p:nvGrpSpPr>
        <p:grpSpPr>
          <a:xfrm>
            <a:off x="1666771" y="2880500"/>
            <a:ext cx="113674" cy="160700"/>
            <a:chOff x="4982775" y="3018850"/>
            <a:chExt cx="162600" cy="160700"/>
          </a:xfrm>
        </p:grpSpPr>
        <p:sp>
          <p:nvSpPr>
            <p:cNvPr id="923" name="Google Shape;923;p23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23"/>
          <p:cNvSpPr txBox="1"/>
          <p:nvPr/>
        </p:nvSpPr>
        <p:spPr>
          <a:xfrm>
            <a:off x="472750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3"/>
          <p:cNvSpPr/>
          <p:nvPr/>
        </p:nvSpPr>
        <p:spPr>
          <a:xfrm>
            <a:off x="2971925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3"/>
          <p:cNvSpPr/>
          <p:nvPr/>
        </p:nvSpPr>
        <p:spPr>
          <a:xfrm>
            <a:off x="4436400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3"/>
          <p:cNvSpPr/>
          <p:nvPr/>
        </p:nvSpPr>
        <p:spPr>
          <a:xfrm>
            <a:off x="2971925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3"/>
          <p:cNvSpPr/>
          <p:nvPr/>
        </p:nvSpPr>
        <p:spPr>
          <a:xfrm>
            <a:off x="2971925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3"/>
          <p:cNvSpPr/>
          <p:nvPr/>
        </p:nvSpPr>
        <p:spPr>
          <a:xfrm>
            <a:off x="2971925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1" name="Google Shape;931;p23"/>
          <p:cNvCxnSpPr>
            <a:stCxn id="928" idx="2"/>
            <a:endCxn id="926" idx="0"/>
          </p:cNvCxnSpPr>
          <p:nvPr/>
        </p:nvCxnSpPr>
        <p:spPr>
          <a:xfrm rot="5400000">
            <a:off x="3736175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2" name="Google Shape;932;p23"/>
          <p:cNvCxnSpPr>
            <a:stCxn id="928" idx="2"/>
            <a:endCxn id="927" idx="0"/>
          </p:cNvCxnSpPr>
          <p:nvPr/>
        </p:nvCxnSpPr>
        <p:spPr>
          <a:xfrm flipH="1" rot="-5400000">
            <a:off x="4338425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3" name="Google Shape;933;p23"/>
          <p:cNvCxnSpPr>
            <a:stCxn id="926" idx="2"/>
            <a:endCxn id="929" idx="0"/>
          </p:cNvCxnSpPr>
          <p:nvPr/>
        </p:nvCxnSpPr>
        <p:spPr>
          <a:xfrm flipH="1" rot="-5400000">
            <a:off x="3736175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4" name="Google Shape;934;p23"/>
          <p:cNvCxnSpPr>
            <a:stCxn id="927" idx="2"/>
            <a:endCxn id="929" idx="0"/>
          </p:cNvCxnSpPr>
          <p:nvPr/>
        </p:nvCxnSpPr>
        <p:spPr>
          <a:xfrm rot="5400000">
            <a:off x="4338300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5" name="Google Shape;935;p23"/>
          <p:cNvSpPr/>
          <p:nvPr/>
        </p:nvSpPr>
        <p:spPr>
          <a:xfrm>
            <a:off x="2971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6" name="Google Shape;936;p23"/>
          <p:cNvCxnSpPr>
            <a:stCxn id="930" idx="2"/>
            <a:endCxn id="935" idx="0"/>
          </p:cNvCxnSpPr>
          <p:nvPr/>
        </p:nvCxnSpPr>
        <p:spPr>
          <a:xfrm rot="5400000">
            <a:off x="3592475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7" name="Google Shape;937;p23"/>
          <p:cNvSpPr/>
          <p:nvPr/>
        </p:nvSpPr>
        <p:spPr>
          <a:xfrm>
            <a:off x="3706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8" name="Google Shape;938;p23"/>
          <p:cNvCxnSpPr>
            <a:stCxn id="930" idx="2"/>
            <a:endCxn id="937" idx="0"/>
          </p:cNvCxnSpPr>
          <p:nvPr/>
        </p:nvCxnSpPr>
        <p:spPr>
          <a:xfrm flipH="1" rot="-5400000">
            <a:off x="3960275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9" name="Google Shape;939;p23"/>
          <p:cNvSpPr/>
          <p:nvPr/>
        </p:nvSpPr>
        <p:spPr>
          <a:xfrm>
            <a:off x="44425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0" name="Google Shape;940;p23"/>
          <p:cNvCxnSpPr>
            <a:stCxn id="930" idx="2"/>
            <a:endCxn id="939" idx="0"/>
          </p:cNvCxnSpPr>
          <p:nvPr/>
        </p:nvCxnSpPr>
        <p:spPr>
          <a:xfrm flipH="1" rot="-5400000">
            <a:off x="4327775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41" name="Google Shape;941;p23"/>
          <p:cNvGrpSpPr/>
          <p:nvPr/>
        </p:nvGrpSpPr>
        <p:grpSpPr>
          <a:xfrm>
            <a:off x="5110271" y="2880500"/>
            <a:ext cx="113674" cy="160700"/>
            <a:chOff x="4982775" y="3018850"/>
            <a:chExt cx="162600" cy="160700"/>
          </a:xfrm>
        </p:grpSpPr>
        <p:sp>
          <p:nvSpPr>
            <p:cNvPr id="942" name="Google Shape;942;p23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4" name="Google Shape;944;p23"/>
          <p:cNvSpPr txBox="1"/>
          <p:nvPr/>
        </p:nvSpPr>
        <p:spPr>
          <a:xfrm>
            <a:off x="2971925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3"/>
          <p:cNvSpPr txBox="1"/>
          <p:nvPr>
            <p:ph idx="1" type="body"/>
          </p:nvPr>
        </p:nvSpPr>
        <p:spPr>
          <a:xfrm>
            <a:off x="5630050" y="1053825"/>
            <a:ext cx="3120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Initialize two identical hybrid models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Freeze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1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2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i="1" lang="en" sz="1800">
                <a:solidFill>
                  <a:schemeClr val="lt1"/>
                </a:solidFill>
              </a:rPr>
              <a:t>.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Set initial model as </a:t>
            </a:r>
            <a:r>
              <a:rPr b="1" i="1" lang="en" sz="1800">
                <a:solidFill>
                  <a:schemeClr val="lt1"/>
                </a:solidFill>
              </a:rPr>
              <a:t>A </a:t>
            </a:r>
            <a:r>
              <a:rPr lang="en" sz="1800">
                <a:solidFill>
                  <a:schemeClr val="lt1"/>
                </a:solidFill>
              </a:rPr>
              <a:t>and begin training.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46" name="Google Shape;946;p23"/>
          <p:cNvSpPr/>
          <p:nvPr/>
        </p:nvSpPr>
        <p:spPr>
          <a:xfrm>
            <a:off x="402025" y="1053825"/>
            <a:ext cx="2465400" cy="31908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3"/>
          <p:cNvSpPr/>
          <p:nvPr/>
        </p:nvSpPr>
        <p:spPr>
          <a:xfrm>
            <a:off x="5517938" y="3091825"/>
            <a:ext cx="2831700" cy="1945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  <a:effectLst>
            <a:outerShdw blurRad="185738" rotWithShape="0" algn="bl" dir="4620000" dist="952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Epoch Number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	= 1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Batch Number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	= 1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 Index </a:t>
            </a:r>
            <a:r>
              <a:rPr b="0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Epoch Number </a:t>
            </a:r>
            <a:r>
              <a:rPr b="0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Batch Number</a:t>
            </a:r>
            <a:endParaRPr b="1" i="1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 Index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% 2 = 0 then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else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1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3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r>
              <a:rPr b="1" lang="en" sz="3100">
                <a:solidFill>
                  <a:srgbClr val="999999"/>
                </a:solidFill>
              </a:rPr>
              <a:t>Interleaved Training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4"/>
          <p:cNvSpPr/>
          <p:nvPr/>
        </p:nvSpPr>
        <p:spPr>
          <a:xfrm>
            <a:off x="402025" y="1053825"/>
            <a:ext cx="2465400" cy="31908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4"/>
          <p:cNvSpPr/>
          <p:nvPr/>
        </p:nvSpPr>
        <p:spPr>
          <a:xfrm>
            <a:off x="472750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4"/>
          <p:cNvSpPr/>
          <p:nvPr/>
        </p:nvSpPr>
        <p:spPr>
          <a:xfrm>
            <a:off x="1937225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4"/>
          <p:cNvSpPr/>
          <p:nvPr/>
        </p:nvSpPr>
        <p:spPr>
          <a:xfrm>
            <a:off x="472750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4"/>
          <p:cNvSpPr/>
          <p:nvPr/>
        </p:nvSpPr>
        <p:spPr>
          <a:xfrm>
            <a:off x="472750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4"/>
          <p:cNvSpPr/>
          <p:nvPr/>
        </p:nvSpPr>
        <p:spPr>
          <a:xfrm>
            <a:off x="472750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Google Shape;959;p24"/>
          <p:cNvCxnSpPr>
            <a:stCxn id="956" idx="2"/>
            <a:endCxn id="954" idx="0"/>
          </p:cNvCxnSpPr>
          <p:nvPr/>
        </p:nvCxnSpPr>
        <p:spPr>
          <a:xfrm rot="5400000">
            <a:off x="1237000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0" name="Google Shape;960;p24"/>
          <p:cNvCxnSpPr>
            <a:stCxn id="956" idx="2"/>
            <a:endCxn id="955" idx="0"/>
          </p:cNvCxnSpPr>
          <p:nvPr/>
        </p:nvCxnSpPr>
        <p:spPr>
          <a:xfrm flipH="1" rot="-5400000">
            <a:off x="1839250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1" name="Google Shape;961;p24"/>
          <p:cNvCxnSpPr>
            <a:stCxn id="954" idx="2"/>
            <a:endCxn id="957" idx="0"/>
          </p:cNvCxnSpPr>
          <p:nvPr/>
        </p:nvCxnSpPr>
        <p:spPr>
          <a:xfrm flipH="1" rot="-5400000">
            <a:off x="1237000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2" name="Google Shape;962;p24"/>
          <p:cNvCxnSpPr>
            <a:stCxn id="955" idx="2"/>
            <a:endCxn id="957" idx="0"/>
          </p:cNvCxnSpPr>
          <p:nvPr/>
        </p:nvCxnSpPr>
        <p:spPr>
          <a:xfrm rot="5400000">
            <a:off x="1839125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3" name="Google Shape;963;p24"/>
          <p:cNvSpPr/>
          <p:nvPr/>
        </p:nvSpPr>
        <p:spPr>
          <a:xfrm>
            <a:off x="472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Google Shape;964;p24"/>
          <p:cNvCxnSpPr>
            <a:stCxn id="958" idx="2"/>
            <a:endCxn id="963" idx="0"/>
          </p:cNvCxnSpPr>
          <p:nvPr/>
        </p:nvCxnSpPr>
        <p:spPr>
          <a:xfrm rot="5400000">
            <a:off x="1093300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5" name="Google Shape;965;p24"/>
          <p:cNvSpPr/>
          <p:nvPr/>
        </p:nvSpPr>
        <p:spPr>
          <a:xfrm>
            <a:off x="1207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Google Shape;966;p24"/>
          <p:cNvCxnSpPr>
            <a:stCxn id="958" idx="2"/>
            <a:endCxn id="965" idx="0"/>
          </p:cNvCxnSpPr>
          <p:nvPr/>
        </p:nvCxnSpPr>
        <p:spPr>
          <a:xfrm flipH="1" rot="-5400000">
            <a:off x="1461100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7" name="Google Shape;967;p24"/>
          <p:cNvSpPr/>
          <p:nvPr/>
        </p:nvSpPr>
        <p:spPr>
          <a:xfrm>
            <a:off x="19433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8" name="Google Shape;968;p24"/>
          <p:cNvCxnSpPr>
            <a:stCxn id="958" idx="2"/>
            <a:endCxn id="967" idx="0"/>
          </p:cNvCxnSpPr>
          <p:nvPr/>
        </p:nvCxnSpPr>
        <p:spPr>
          <a:xfrm flipH="1" rot="-5400000">
            <a:off x="1828600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69" name="Google Shape;969;p24"/>
          <p:cNvGrpSpPr/>
          <p:nvPr/>
        </p:nvGrpSpPr>
        <p:grpSpPr>
          <a:xfrm>
            <a:off x="1666771" y="2880500"/>
            <a:ext cx="113674" cy="160700"/>
            <a:chOff x="4982775" y="3018850"/>
            <a:chExt cx="162600" cy="160700"/>
          </a:xfrm>
        </p:grpSpPr>
        <p:sp>
          <p:nvSpPr>
            <p:cNvPr id="970" name="Google Shape;970;p24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24"/>
          <p:cNvSpPr txBox="1"/>
          <p:nvPr/>
        </p:nvSpPr>
        <p:spPr>
          <a:xfrm>
            <a:off x="472750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4"/>
          <p:cNvSpPr/>
          <p:nvPr/>
        </p:nvSpPr>
        <p:spPr>
          <a:xfrm>
            <a:off x="2971925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4"/>
          <p:cNvSpPr/>
          <p:nvPr/>
        </p:nvSpPr>
        <p:spPr>
          <a:xfrm>
            <a:off x="4436400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4"/>
          <p:cNvSpPr/>
          <p:nvPr/>
        </p:nvSpPr>
        <p:spPr>
          <a:xfrm>
            <a:off x="2971925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4"/>
          <p:cNvSpPr/>
          <p:nvPr/>
        </p:nvSpPr>
        <p:spPr>
          <a:xfrm>
            <a:off x="2971925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4"/>
          <p:cNvSpPr/>
          <p:nvPr/>
        </p:nvSpPr>
        <p:spPr>
          <a:xfrm>
            <a:off x="2971925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8" name="Google Shape;978;p24"/>
          <p:cNvCxnSpPr>
            <a:stCxn id="975" idx="2"/>
            <a:endCxn id="973" idx="0"/>
          </p:cNvCxnSpPr>
          <p:nvPr/>
        </p:nvCxnSpPr>
        <p:spPr>
          <a:xfrm rot="5400000">
            <a:off x="3736175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9" name="Google Shape;979;p24"/>
          <p:cNvCxnSpPr>
            <a:stCxn id="975" idx="2"/>
            <a:endCxn id="974" idx="0"/>
          </p:cNvCxnSpPr>
          <p:nvPr/>
        </p:nvCxnSpPr>
        <p:spPr>
          <a:xfrm flipH="1" rot="-5400000">
            <a:off x="4338425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0" name="Google Shape;980;p24"/>
          <p:cNvCxnSpPr>
            <a:stCxn id="973" idx="2"/>
            <a:endCxn id="976" idx="0"/>
          </p:cNvCxnSpPr>
          <p:nvPr/>
        </p:nvCxnSpPr>
        <p:spPr>
          <a:xfrm flipH="1" rot="-5400000">
            <a:off x="3736175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1" name="Google Shape;981;p24"/>
          <p:cNvCxnSpPr>
            <a:stCxn id="974" idx="2"/>
            <a:endCxn id="976" idx="0"/>
          </p:cNvCxnSpPr>
          <p:nvPr/>
        </p:nvCxnSpPr>
        <p:spPr>
          <a:xfrm rot="5400000">
            <a:off x="4338300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2" name="Google Shape;982;p24"/>
          <p:cNvSpPr/>
          <p:nvPr/>
        </p:nvSpPr>
        <p:spPr>
          <a:xfrm>
            <a:off x="2971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3" name="Google Shape;983;p24"/>
          <p:cNvCxnSpPr>
            <a:stCxn id="977" idx="2"/>
            <a:endCxn id="982" idx="0"/>
          </p:cNvCxnSpPr>
          <p:nvPr/>
        </p:nvCxnSpPr>
        <p:spPr>
          <a:xfrm rot="5400000">
            <a:off x="3592475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4" name="Google Shape;984;p24"/>
          <p:cNvSpPr/>
          <p:nvPr/>
        </p:nvSpPr>
        <p:spPr>
          <a:xfrm>
            <a:off x="3706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5" name="Google Shape;985;p24"/>
          <p:cNvCxnSpPr>
            <a:stCxn id="977" idx="2"/>
            <a:endCxn id="984" idx="0"/>
          </p:cNvCxnSpPr>
          <p:nvPr/>
        </p:nvCxnSpPr>
        <p:spPr>
          <a:xfrm flipH="1" rot="-5400000">
            <a:off x="3960275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6" name="Google Shape;986;p24"/>
          <p:cNvSpPr/>
          <p:nvPr/>
        </p:nvSpPr>
        <p:spPr>
          <a:xfrm>
            <a:off x="44425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7" name="Google Shape;987;p24"/>
          <p:cNvCxnSpPr>
            <a:stCxn id="977" idx="2"/>
            <a:endCxn id="986" idx="0"/>
          </p:cNvCxnSpPr>
          <p:nvPr/>
        </p:nvCxnSpPr>
        <p:spPr>
          <a:xfrm flipH="1" rot="-5400000">
            <a:off x="4327775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88" name="Google Shape;988;p24"/>
          <p:cNvGrpSpPr/>
          <p:nvPr/>
        </p:nvGrpSpPr>
        <p:grpSpPr>
          <a:xfrm>
            <a:off x="5110271" y="2880500"/>
            <a:ext cx="113674" cy="160700"/>
            <a:chOff x="4982775" y="3018850"/>
            <a:chExt cx="162600" cy="160700"/>
          </a:xfrm>
        </p:grpSpPr>
        <p:sp>
          <p:nvSpPr>
            <p:cNvPr id="989" name="Google Shape;989;p24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1" name="Google Shape;991;p24"/>
          <p:cNvSpPr txBox="1"/>
          <p:nvPr/>
        </p:nvSpPr>
        <p:spPr>
          <a:xfrm>
            <a:off x="2971925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4"/>
          <p:cNvSpPr txBox="1"/>
          <p:nvPr>
            <p:ph idx="1" type="body"/>
          </p:nvPr>
        </p:nvSpPr>
        <p:spPr>
          <a:xfrm>
            <a:off x="5630050" y="1053825"/>
            <a:ext cx="3120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Initialize two identical hybrid models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Freeze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1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2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i="1" lang="en" sz="1800">
                <a:solidFill>
                  <a:schemeClr val="lt1"/>
                </a:solidFill>
              </a:rPr>
              <a:t>.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Set initial model as </a:t>
            </a:r>
            <a:r>
              <a:rPr b="1" i="1" lang="en" sz="1800">
                <a:solidFill>
                  <a:schemeClr val="lt1"/>
                </a:solidFill>
              </a:rPr>
              <a:t>A </a:t>
            </a:r>
            <a:r>
              <a:rPr lang="en" sz="1800">
                <a:solidFill>
                  <a:schemeClr val="lt1"/>
                </a:solidFill>
              </a:rPr>
              <a:t>and begin training.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If epoch number + batch number is even, set model to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, else to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After each training batch, copy frozen weights to the other copy.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93" name="Google Shape;993;p24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r>
              <a:rPr b="1" lang="en" sz="3100">
                <a:solidFill>
                  <a:srgbClr val="999999"/>
                </a:solidFill>
              </a:rPr>
              <a:t>Interleaved Training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5"/>
          <p:cNvSpPr/>
          <p:nvPr/>
        </p:nvSpPr>
        <p:spPr>
          <a:xfrm>
            <a:off x="402025" y="1053825"/>
            <a:ext cx="2465400" cy="31908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5"/>
          <p:cNvSpPr/>
          <p:nvPr/>
        </p:nvSpPr>
        <p:spPr>
          <a:xfrm>
            <a:off x="472750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5"/>
          <p:cNvSpPr/>
          <p:nvPr/>
        </p:nvSpPr>
        <p:spPr>
          <a:xfrm>
            <a:off x="1937225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5"/>
          <p:cNvSpPr/>
          <p:nvPr/>
        </p:nvSpPr>
        <p:spPr>
          <a:xfrm>
            <a:off x="472750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5"/>
          <p:cNvSpPr/>
          <p:nvPr/>
        </p:nvSpPr>
        <p:spPr>
          <a:xfrm>
            <a:off x="472750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5"/>
          <p:cNvSpPr/>
          <p:nvPr/>
        </p:nvSpPr>
        <p:spPr>
          <a:xfrm>
            <a:off x="472750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4" name="Google Shape;1004;p25"/>
          <p:cNvCxnSpPr>
            <a:stCxn id="1001" idx="2"/>
            <a:endCxn id="999" idx="0"/>
          </p:cNvCxnSpPr>
          <p:nvPr/>
        </p:nvCxnSpPr>
        <p:spPr>
          <a:xfrm rot="5400000">
            <a:off x="1237000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05" name="Google Shape;1005;p25"/>
          <p:cNvCxnSpPr>
            <a:stCxn id="1001" idx="2"/>
            <a:endCxn id="1000" idx="0"/>
          </p:cNvCxnSpPr>
          <p:nvPr/>
        </p:nvCxnSpPr>
        <p:spPr>
          <a:xfrm flipH="1" rot="-5400000">
            <a:off x="1839250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06" name="Google Shape;1006;p25"/>
          <p:cNvCxnSpPr>
            <a:stCxn id="999" idx="2"/>
            <a:endCxn id="1002" idx="0"/>
          </p:cNvCxnSpPr>
          <p:nvPr/>
        </p:nvCxnSpPr>
        <p:spPr>
          <a:xfrm flipH="1" rot="-5400000">
            <a:off x="1237000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7" name="Google Shape;1007;p25"/>
          <p:cNvCxnSpPr>
            <a:stCxn id="1000" idx="2"/>
            <a:endCxn id="1002" idx="0"/>
          </p:cNvCxnSpPr>
          <p:nvPr/>
        </p:nvCxnSpPr>
        <p:spPr>
          <a:xfrm rot="5400000">
            <a:off x="1839125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8" name="Google Shape;1008;p25"/>
          <p:cNvSpPr/>
          <p:nvPr/>
        </p:nvSpPr>
        <p:spPr>
          <a:xfrm>
            <a:off x="472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Google Shape;1009;p25"/>
          <p:cNvCxnSpPr>
            <a:stCxn id="1003" idx="2"/>
            <a:endCxn id="1008" idx="0"/>
          </p:cNvCxnSpPr>
          <p:nvPr/>
        </p:nvCxnSpPr>
        <p:spPr>
          <a:xfrm rot="5400000">
            <a:off x="1093300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0" name="Google Shape;1010;p25"/>
          <p:cNvSpPr/>
          <p:nvPr/>
        </p:nvSpPr>
        <p:spPr>
          <a:xfrm>
            <a:off x="1207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Google Shape;1011;p25"/>
          <p:cNvCxnSpPr>
            <a:stCxn id="1003" idx="2"/>
            <a:endCxn id="1010" idx="0"/>
          </p:cNvCxnSpPr>
          <p:nvPr/>
        </p:nvCxnSpPr>
        <p:spPr>
          <a:xfrm flipH="1" rot="-5400000">
            <a:off x="1461100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2" name="Google Shape;1012;p25"/>
          <p:cNvSpPr/>
          <p:nvPr/>
        </p:nvSpPr>
        <p:spPr>
          <a:xfrm>
            <a:off x="19433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Google Shape;1013;p25"/>
          <p:cNvCxnSpPr>
            <a:stCxn id="1003" idx="2"/>
            <a:endCxn id="1012" idx="0"/>
          </p:cNvCxnSpPr>
          <p:nvPr/>
        </p:nvCxnSpPr>
        <p:spPr>
          <a:xfrm flipH="1" rot="-5400000">
            <a:off x="1828600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014" name="Google Shape;1014;p25"/>
          <p:cNvGrpSpPr/>
          <p:nvPr/>
        </p:nvGrpSpPr>
        <p:grpSpPr>
          <a:xfrm>
            <a:off x="1666771" y="2880500"/>
            <a:ext cx="113674" cy="160700"/>
            <a:chOff x="4982775" y="3018850"/>
            <a:chExt cx="162600" cy="160700"/>
          </a:xfrm>
        </p:grpSpPr>
        <p:sp>
          <p:nvSpPr>
            <p:cNvPr id="1015" name="Google Shape;1015;p25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7" name="Google Shape;1017;p25"/>
          <p:cNvSpPr txBox="1"/>
          <p:nvPr/>
        </p:nvSpPr>
        <p:spPr>
          <a:xfrm>
            <a:off x="472750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5"/>
          <p:cNvSpPr/>
          <p:nvPr/>
        </p:nvSpPr>
        <p:spPr>
          <a:xfrm>
            <a:off x="2971925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5"/>
          <p:cNvSpPr/>
          <p:nvPr/>
        </p:nvSpPr>
        <p:spPr>
          <a:xfrm>
            <a:off x="4436400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5"/>
          <p:cNvSpPr/>
          <p:nvPr/>
        </p:nvSpPr>
        <p:spPr>
          <a:xfrm>
            <a:off x="2971925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5"/>
          <p:cNvSpPr/>
          <p:nvPr/>
        </p:nvSpPr>
        <p:spPr>
          <a:xfrm>
            <a:off x="2971925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5"/>
          <p:cNvSpPr/>
          <p:nvPr/>
        </p:nvSpPr>
        <p:spPr>
          <a:xfrm>
            <a:off x="2971925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3" name="Google Shape;1023;p25"/>
          <p:cNvCxnSpPr>
            <a:stCxn id="1020" idx="2"/>
            <a:endCxn id="1018" idx="0"/>
          </p:cNvCxnSpPr>
          <p:nvPr/>
        </p:nvCxnSpPr>
        <p:spPr>
          <a:xfrm rot="5400000">
            <a:off x="3736175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24" name="Google Shape;1024;p25"/>
          <p:cNvCxnSpPr>
            <a:stCxn id="1020" idx="2"/>
            <a:endCxn id="1019" idx="0"/>
          </p:cNvCxnSpPr>
          <p:nvPr/>
        </p:nvCxnSpPr>
        <p:spPr>
          <a:xfrm flipH="1" rot="-5400000">
            <a:off x="4338425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25" name="Google Shape;1025;p25"/>
          <p:cNvCxnSpPr>
            <a:stCxn id="1018" idx="2"/>
            <a:endCxn id="1021" idx="0"/>
          </p:cNvCxnSpPr>
          <p:nvPr/>
        </p:nvCxnSpPr>
        <p:spPr>
          <a:xfrm flipH="1" rot="-5400000">
            <a:off x="3736175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6" name="Google Shape;1026;p25"/>
          <p:cNvCxnSpPr>
            <a:stCxn id="1019" idx="2"/>
            <a:endCxn id="1021" idx="0"/>
          </p:cNvCxnSpPr>
          <p:nvPr/>
        </p:nvCxnSpPr>
        <p:spPr>
          <a:xfrm rot="5400000">
            <a:off x="4338300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7" name="Google Shape;1027;p25"/>
          <p:cNvSpPr/>
          <p:nvPr/>
        </p:nvSpPr>
        <p:spPr>
          <a:xfrm>
            <a:off x="2971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8" name="Google Shape;1028;p25"/>
          <p:cNvCxnSpPr>
            <a:stCxn id="1022" idx="2"/>
            <a:endCxn id="1027" idx="0"/>
          </p:cNvCxnSpPr>
          <p:nvPr/>
        </p:nvCxnSpPr>
        <p:spPr>
          <a:xfrm rot="5400000">
            <a:off x="3592475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9" name="Google Shape;1029;p25"/>
          <p:cNvSpPr/>
          <p:nvPr/>
        </p:nvSpPr>
        <p:spPr>
          <a:xfrm>
            <a:off x="3706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0" name="Google Shape;1030;p25"/>
          <p:cNvCxnSpPr>
            <a:stCxn id="1022" idx="2"/>
            <a:endCxn id="1029" idx="0"/>
          </p:cNvCxnSpPr>
          <p:nvPr/>
        </p:nvCxnSpPr>
        <p:spPr>
          <a:xfrm flipH="1" rot="-5400000">
            <a:off x="3960275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1" name="Google Shape;1031;p25"/>
          <p:cNvSpPr/>
          <p:nvPr/>
        </p:nvSpPr>
        <p:spPr>
          <a:xfrm>
            <a:off x="44425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2" name="Google Shape;1032;p25"/>
          <p:cNvCxnSpPr>
            <a:stCxn id="1022" idx="2"/>
            <a:endCxn id="1031" idx="0"/>
          </p:cNvCxnSpPr>
          <p:nvPr/>
        </p:nvCxnSpPr>
        <p:spPr>
          <a:xfrm flipH="1" rot="-5400000">
            <a:off x="4327775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033" name="Google Shape;1033;p25"/>
          <p:cNvGrpSpPr/>
          <p:nvPr/>
        </p:nvGrpSpPr>
        <p:grpSpPr>
          <a:xfrm>
            <a:off x="5110271" y="2880500"/>
            <a:ext cx="113674" cy="160700"/>
            <a:chOff x="4982775" y="3018850"/>
            <a:chExt cx="162600" cy="160700"/>
          </a:xfrm>
        </p:grpSpPr>
        <p:sp>
          <p:nvSpPr>
            <p:cNvPr id="1034" name="Google Shape;1034;p25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6" name="Google Shape;1036;p25"/>
          <p:cNvSpPr txBox="1"/>
          <p:nvPr/>
        </p:nvSpPr>
        <p:spPr>
          <a:xfrm>
            <a:off x="2971925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5"/>
          <p:cNvSpPr txBox="1"/>
          <p:nvPr>
            <p:ph idx="1" type="body"/>
          </p:nvPr>
        </p:nvSpPr>
        <p:spPr>
          <a:xfrm>
            <a:off x="5630050" y="1053825"/>
            <a:ext cx="3120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Initialize two identical hybrid models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Freeze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1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2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i="1" lang="en" sz="1800">
                <a:solidFill>
                  <a:schemeClr val="lt1"/>
                </a:solidFill>
              </a:rPr>
              <a:t>.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Set initial model as </a:t>
            </a:r>
            <a:r>
              <a:rPr b="1" i="1" lang="en" sz="1800">
                <a:solidFill>
                  <a:schemeClr val="lt1"/>
                </a:solidFill>
              </a:rPr>
              <a:t>A </a:t>
            </a:r>
            <a:r>
              <a:rPr lang="en" sz="1800">
                <a:solidFill>
                  <a:schemeClr val="lt1"/>
                </a:solidFill>
              </a:rPr>
              <a:t>and begin training.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If epoch number + batch number is even, set model to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, else to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After each training batch, copy frozen weights to the other copy.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Image result for right click copy image" id="1038" name="Google Shape;1038;p25"/>
          <p:cNvPicPr preferRelativeResize="0"/>
          <p:nvPr/>
        </p:nvPicPr>
        <p:blipFill rotWithShape="1">
          <a:blip r:embed="rId3">
            <a:alphaModFix/>
          </a:blip>
          <a:srcRect b="4684" l="10601" r="6567" t="11661"/>
          <a:stretch/>
        </p:blipFill>
        <p:spPr>
          <a:xfrm>
            <a:off x="2933700" y="1053827"/>
            <a:ext cx="3034348" cy="3380700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3720000" dist="104775">
              <a:srgbClr val="000000">
                <a:alpha val="49803"/>
              </a:srgbClr>
            </a:outerShdw>
          </a:effectLst>
        </p:spPr>
      </p:pic>
      <p:sp>
        <p:nvSpPr>
          <p:cNvPr id="1039" name="Google Shape;1039;p25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r>
              <a:rPr b="1" lang="en" sz="3100">
                <a:solidFill>
                  <a:srgbClr val="999999"/>
                </a:solidFill>
              </a:rPr>
              <a:t>Interleaved Training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youtube" id="152" name="Google Shape;152;g213a5167e46_0_22"/>
          <p:cNvPicPr preferRelativeResize="0"/>
          <p:nvPr/>
        </p:nvPicPr>
        <p:blipFill rotWithShape="1">
          <a:blip r:embed="rId3">
            <a:alphaModFix/>
          </a:blip>
          <a:srcRect b="20419" l="14511" r="15249" t="23683"/>
          <a:stretch/>
        </p:blipFill>
        <p:spPr>
          <a:xfrm rot="-526231">
            <a:off x="5959046" y="594870"/>
            <a:ext cx="900626" cy="71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13a5167e46_0_22"/>
          <p:cNvSpPr txBox="1"/>
          <p:nvPr>
            <p:ph idx="1" type="body"/>
          </p:nvPr>
        </p:nvSpPr>
        <p:spPr>
          <a:xfrm>
            <a:off x="362775" y="816850"/>
            <a:ext cx="5879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/>
              <a:t>Online social networks (OSN), like Twitter and Facebook,  have revolutionized communication.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Freely share thoughts, opinions and real-life experiences.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b="1" lang="en" sz="1800"/>
              <a:t>Unfortunately</a:t>
            </a:r>
            <a:r>
              <a:rPr lang="en" sz="1800"/>
              <a:t>, certain people take advantage of this infrastructure:</a:t>
            </a:r>
            <a:endParaRPr sz="1800"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Exploit the openness of OSNs, properties of </a:t>
            </a:r>
            <a:r>
              <a:rPr lang="en" sz="1400" u="sng"/>
              <a:t>anonymity</a:t>
            </a:r>
            <a:r>
              <a:rPr lang="en" sz="1400"/>
              <a:t> and </a:t>
            </a:r>
            <a:r>
              <a:rPr lang="en" sz="1400" u="sng"/>
              <a:t>mobility</a:t>
            </a:r>
            <a:endParaRPr sz="1400" u="sng"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Spread hate-speech and organize hateful activities.</a:t>
            </a:r>
            <a:endParaRPr sz="1400"/>
          </a:p>
        </p:txBody>
      </p:sp>
      <p:sp>
        <p:nvSpPr>
          <p:cNvPr id="154" name="Google Shape;154;g213a5167e46_0_22"/>
          <p:cNvSpPr txBox="1"/>
          <p:nvPr>
            <p:ph type="title"/>
          </p:nvPr>
        </p:nvSpPr>
        <p:spPr>
          <a:xfrm>
            <a:off x="362769" y="195978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Hate-speech in OSNs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descr="Image result for twitter" id="155" name="Google Shape;155;g213a5167e46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091645">
            <a:off x="8023464" y="500604"/>
            <a:ext cx="1016772" cy="827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cebook" id="156" name="Google Shape;156;g213a5167e46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25512">
            <a:off x="7961109" y="1463532"/>
            <a:ext cx="850632" cy="850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57" name="Google Shape;157;g213a5167e46_0_22"/>
          <p:cNvPicPr preferRelativeResize="0"/>
          <p:nvPr/>
        </p:nvPicPr>
        <p:blipFill rotWithShape="1">
          <a:blip r:embed="rId6">
            <a:alphaModFix/>
          </a:blip>
          <a:srcRect b="11800" l="12418" r="11397" t="12795"/>
          <a:stretch/>
        </p:blipFill>
        <p:spPr>
          <a:xfrm rot="605676">
            <a:off x="6868319" y="965767"/>
            <a:ext cx="969262" cy="95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58" name="Google Shape;158;g213a5167e46_0_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70727">
            <a:off x="6768153" y="2129602"/>
            <a:ext cx="1036545" cy="1036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OOGLE PLUS" id="159" name="Google Shape;159;g213a5167e46_0_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67009">
            <a:off x="6788499" y="3679621"/>
            <a:ext cx="971032" cy="964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stagram logo" id="160" name="Google Shape;160;g213a5167e46_0_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28323">
            <a:off x="7941558" y="2929710"/>
            <a:ext cx="992760" cy="99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6"/>
          <p:cNvSpPr/>
          <p:nvPr/>
        </p:nvSpPr>
        <p:spPr>
          <a:xfrm>
            <a:off x="402025" y="1053825"/>
            <a:ext cx="2465400" cy="31908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6"/>
          <p:cNvSpPr/>
          <p:nvPr/>
        </p:nvSpPr>
        <p:spPr>
          <a:xfrm>
            <a:off x="472750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6"/>
          <p:cNvSpPr/>
          <p:nvPr/>
        </p:nvSpPr>
        <p:spPr>
          <a:xfrm>
            <a:off x="1937225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6"/>
          <p:cNvSpPr/>
          <p:nvPr/>
        </p:nvSpPr>
        <p:spPr>
          <a:xfrm>
            <a:off x="472750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6"/>
          <p:cNvSpPr/>
          <p:nvPr/>
        </p:nvSpPr>
        <p:spPr>
          <a:xfrm>
            <a:off x="472750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6"/>
          <p:cNvSpPr/>
          <p:nvPr/>
        </p:nvSpPr>
        <p:spPr>
          <a:xfrm>
            <a:off x="472750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0" name="Google Shape;1050;p26"/>
          <p:cNvCxnSpPr>
            <a:stCxn id="1047" idx="2"/>
            <a:endCxn id="1045" idx="0"/>
          </p:cNvCxnSpPr>
          <p:nvPr/>
        </p:nvCxnSpPr>
        <p:spPr>
          <a:xfrm rot="5400000">
            <a:off x="1237000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1" name="Google Shape;1051;p26"/>
          <p:cNvCxnSpPr>
            <a:stCxn id="1047" idx="2"/>
            <a:endCxn id="1046" idx="0"/>
          </p:cNvCxnSpPr>
          <p:nvPr/>
        </p:nvCxnSpPr>
        <p:spPr>
          <a:xfrm flipH="1" rot="-5400000">
            <a:off x="1839250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2" name="Google Shape;1052;p26"/>
          <p:cNvCxnSpPr>
            <a:stCxn id="1045" idx="2"/>
            <a:endCxn id="1048" idx="0"/>
          </p:cNvCxnSpPr>
          <p:nvPr/>
        </p:nvCxnSpPr>
        <p:spPr>
          <a:xfrm flipH="1" rot="-5400000">
            <a:off x="1237000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3" name="Google Shape;1053;p26"/>
          <p:cNvCxnSpPr>
            <a:stCxn id="1046" idx="2"/>
            <a:endCxn id="1048" idx="0"/>
          </p:cNvCxnSpPr>
          <p:nvPr/>
        </p:nvCxnSpPr>
        <p:spPr>
          <a:xfrm rot="5400000">
            <a:off x="1839125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4" name="Google Shape;1054;p26"/>
          <p:cNvSpPr/>
          <p:nvPr/>
        </p:nvSpPr>
        <p:spPr>
          <a:xfrm>
            <a:off x="472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5" name="Google Shape;1055;p26"/>
          <p:cNvCxnSpPr>
            <a:stCxn id="1049" idx="2"/>
            <a:endCxn id="1054" idx="0"/>
          </p:cNvCxnSpPr>
          <p:nvPr/>
        </p:nvCxnSpPr>
        <p:spPr>
          <a:xfrm rot="5400000">
            <a:off x="1093300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6" name="Google Shape;1056;p26"/>
          <p:cNvSpPr/>
          <p:nvPr/>
        </p:nvSpPr>
        <p:spPr>
          <a:xfrm>
            <a:off x="1207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7" name="Google Shape;1057;p26"/>
          <p:cNvCxnSpPr>
            <a:stCxn id="1049" idx="2"/>
            <a:endCxn id="1056" idx="0"/>
          </p:cNvCxnSpPr>
          <p:nvPr/>
        </p:nvCxnSpPr>
        <p:spPr>
          <a:xfrm flipH="1" rot="-5400000">
            <a:off x="1461100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8" name="Google Shape;1058;p26"/>
          <p:cNvSpPr/>
          <p:nvPr/>
        </p:nvSpPr>
        <p:spPr>
          <a:xfrm>
            <a:off x="19433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9" name="Google Shape;1059;p26"/>
          <p:cNvCxnSpPr>
            <a:stCxn id="1049" idx="2"/>
            <a:endCxn id="1058" idx="0"/>
          </p:cNvCxnSpPr>
          <p:nvPr/>
        </p:nvCxnSpPr>
        <p:spPr>
          <a:xfrm flipH="1" rot="-5400000">
            <a:off x="1828600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060" name="Google Shape;1060;p26"/>
          <p:cNvGrpSpPr/>
          <p:nvPr/>
        </p:nvGrpSpPr>
        <p:grpSpPr>
          <a:xfrm>
            <a:off x="1666771" y="2880500"/>
            <a:ext cx="113674" cy="160700"/>
            <a:chOff x="4982775" y="3018850"/>
            <a:chExt cx="162600" cy="160700"/>
          </a:xfrm>
        </p:grpSpPr>
        <p:sp>
          <p:nvSpPr>
            <p:cNvPr id="1061" name="Google Shape;1061;p26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3" name="Google Shape;1063;p26"/>
          <p:cNvSpPr txBox="1"/>
          <p:nvPr/>
        </p:nvSpPr>
        <p:spPr>
          <a:xfrm>
            <a:off x="472750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6"/>
          <p:cNvSpPr/>
          <p:nvPr/>
        </p:nvSpPr>
        <p:spPr>
          <a:xfrm>
            <a:off x="2971925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6"/>
          <p:cNvSpPr/>
          <p:nvPr/>
        </p:nvSpPr>
        <p:spPr>
          <a:xfrm>
            <a:off x="4436400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6"/>
          <p:cNvSpPr/>
          <p:nvPr/>
        </p:nvSpPr>
        <p:spPr>
          <a:xfrm>
            <a:off x="2971925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6"/>
          <p:cNvSpPr/>
          <p:nvPr/>
        </p:nvSpPr>
        <p:spPr>
          <a:xfrm>
            <a:off x="2971925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26"/>
          <p:cNvSpPr/>
          <p:nvPr/>
        </p:nvSpPr>
        <p:spPr>
          <a:xfrm>
            <a:off x="2971925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9" name="Google Shape;1069;p26"/>
          <p:cNvCxnSpPr>
            <a:stCxn id="1066" idx="2"/>
            <a:endCxn id="1064" idx="0"/>
          </p:cNvCxnSpPr>
          <p:nvPr/>
        </p:nvCxnSpPr>
        <p:spPr>
          <a:xfrm rot="5400000">
            <a:off x="3736175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0" name="Google Shape;1070;p26"/>
          <p:cNvCxnSpPr>
            <a:stCxn id="1066" idx="2"/>
            <a:endCxn id="1065" idx="0"/>
          </p:cNvCxnSpPr>
          <p:nvPr/>
        </p:nvCxnSpPr>
        <p:spPr>
          <a:xfrm flipH="1" rot="-5400000">
            <a:off x="4338425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1" name="Google Shape;1071;p26"/>
          <p:cNvCxnSpPr>
            <a:stCxn id="1064" idx="2"/>
            <a:endCxn id="1067" idx="0"/>
          </p:cNvCxnSpPr>
          <p:nvPr/>
        </p:nvCxnSpPr>
        <p:spPr>
          <a:xfrm flipH="1" rot="-5400000">
            <a:off x="3736175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2" name="Google Shape;1072;p26"/>
          <p:cNvCxnSpPr>
            <a:stCxn id="1065" idx="2"/>
            <a:endCxn id="1067" idx="0"/>
          </p:cNvCxnSpPr>
          <p:nvPr/>
        </p:nvCxnSpPr>
        <p:spPr>
          <a:xfrm rot="5400000">
            <a:off x="4338300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3" name="Google Shape;1073;p26"/>
          <p:cNvSpPr/>
          <p:nvPr/>
        </p:nvSpPr>
        <p:spPr>
          <a:xfrm>
            <a:off x="2971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4" name="Google Shape;1074;p26"/>
          <p:cNvCxnSpPr>
            <a:stCxn id="1068" idx="2"/>
            <a:endCxn id="1073" idx="0"/>
          </p:cNvCxnSpPr>
          <p:nvPr/>
        </p:nvCxnSpPr>
        <p:spPr>
          <a:xfrm rot="5400000">
            <a:off x="3592475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5" name="Google Shape;1075;p26"/>
          <p:cNvSpPr/>
          <p:nvPr/>
        </p:nvSpPr>
        <p:spPr>
          <a:xfrm>
            <a:off x="3706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6" name="Google Shape;1076;p26"/>
          <p:cNvCxnSpPr>
            <a:stCxn id="1068" idx="2"/>
            <a:endCxn id="1075" idx="0"/>
          </p:cNvCxnSpPr>
          <p:nvPr/>
        </p:nvCxnSpPr>
        <p:spPr>
          <a:xfrm flipH="1" rot="-5400000">
            <a:off x="3960275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7" name="Google Shape;1077;p26"/>
          <p:cNvSpPr/>
          <p:nvPr/>
        </p:nvSpPr>
        <p:spPr>
          <a:xfrm>
            <a:off x="44425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8" name="Google Shape;1078;p26"/>
          <p:cNvCxnSpPr>
            <a:stCxn id="1068" idx="2"/>
            <a:endCxn id="1077" idx="0"/>
          </p:cNvCxnSpPr>
          <p:nvPr/>
        </p:nvCxnSpPr>
        <p:spPr>
          <a:xfrm flipH="1" rot="-5400000">
            <a:off x="4327775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079" name="Google Shape;1079;p26"/>
          <p:cNvGrpSpPr/>
          <p:nvPr/>
        </p:nvGrpSpPr>
        <p:grpSpPr>
          <a:xfrm>
            <a:off x="5110271" y="2880500"/>
            <a:ext cx="113674" cy="160700"/>
            <a:chOff x="4982775" y="3018850"/>
            <a:chExt cx="162600" cy="160700"/>
          </a:xfrm>
        </p:grpSpPr>
        <p:sp>
          <p:nvSpPr>
            <p:cNvPr id="1080" name="Google Shape;1080;p26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2" name="Google Shape;1082;p26"/>
          <p:cNvSpPr txBox="1"/>
          <p:nvPr/>
        </p:nvSpPr>
        <p:spPr>
          <a:xfrm>
            <a:off x="2971925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26"/>
          <p:cNvSpPr txBox="1"/>
          <p:nvPr>
            <p:ph idx="1" type="body"/>
          </p:nvPr>
        </p:nvSpPr>
        <p:spPr>
          <a:xfrm>
            <a:off x="5630050" y="1053825"/>
            <a:ext cx="3120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Initialize two identical hybrid models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Freeze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1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2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i="1" lang="en" sz="1800">
                <a:solidFill>
                  <a:schemeClr val="lt1"/>
                </a:solidFill>
              </a:rPr>
              <a:t>.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Set initial model as </a:t>
            </a:r>
            <a:r>
              <a:rPr b="1" i="1" lang="en" sz="1800">
                <a:solidFill>
                  <a:schemeClr val="lt1"/>
                </a:solidFill>
              </a:rPr>
              <a:t>A </a:t>
            </a:r>
            <a:r>
              <a:rPr lang="en" sz="1800">
                <a:solidFill>
                  <a:schemeClr val="lt1"/>
                </a:solidFill>
              </a:rPr>
              <a:t>and begin training.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If epoch number + batch number is even, set model to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, else to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After each training batch, copy frozen weights to the other copy.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84" name="Google Shape;1084;p26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r>
              <a:rPr b="1" lang="en" sz="3100">
                <a:solidFill>
                  <a:srgbClr val="999999"/>
                </a:solidFill>
              </a:rPr>
              <a:t>Interleaved Training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7"/>
          <p:cNvSpPr/>
          <p:nvPr/>
        </p:nvSpPr>
        <p:spPr>
          <a:xfrm>
            <a:off x="402025" y="1053825"/>
            <a:ext cx="2465400" cy="31908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7"/>
          <p:cNvSpPr/>
          <p:nvPr/>
        </p:nvSpPr>
        <p:spPr>
          <a:xfrm>
            <a:off x="472750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27"/>
          <p:cNvSpPr/>
          <p:nvPr/>
        </p:nvSpPr>
        <p:spPr>
          <a:xfrm>
            <a:off x="1937225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27"/>
          <p:cNvSpPr/>
          <p:nvPr/>
        </p:nvSpPr>
        <p:spPr>
          <a:xfrm>
            <a:off x="472750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27"/>
          <p:cNvSpPr/>
          <p:nvPr/>
        </p:nvSpPr>
        <p:spPr>
          <a:xfrm>
            <a:off x="472750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27"/>
          <p:cNvSpPr/>
          <p:nvPr/>
        </p:nvSpPr>
        <p:spPr>
          <a:xfrm>
            <a:off x="472750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5" name="Google Shape;1095;p27"/>
          <p:cNvCxnSpPr>
            <a:stCxn id="1092" idx="2"/>
            <a:endCxn id="1090" idx="0"/>
          </p:cNvCxnSpPr>
          <p:nvPr/>
        </p:nvCxnSpPr>
        <p:spPr>
          <a:xfrm rot="5400000">
            <a:off x="1237000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96" name="Google Shape;1096;p27"/>
          <p:cNvCxnSpPr>
            <a:stCxn id="1092" idx="2"/>
            <a:endCxn id="1091" idx="0"/>
          </p:cNvCxnSpPr>
          <p:nvPr/>
        </p:nvCxnSpPr>
        <p:spPr>
          <a:xfrm flipH="1" rot="-5400000">
            <a:off x="1839250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97" name="Google Shape;1097;p27"/>
          <p:cNvCxnSpPr>
            <a:stCxn id="1090" idx="2"/>
            <a:endCxn id="1093" idx="0"/>
          </p:cNvCxnSpPr>
          <p:nvPr/>
        </p:nvCxnSpPr>
        <p:spPr>
          <a:xfrm flipH="1" rot="-5400000">
            <a:off x="1237000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8" name="Google Shape;1098;p27"/>
          <p:cNvCxnSpPr>
            <a:stCxn id="1091" idx="2"/>
            <a:endCxn id="1093" idx="0"/>
          </p:cNvCxnSpPr>
          <p:nvPr/>
        </p:nvCxnSpPr>
        <p:spPr>
          <a:xfrm rot="5400000">
            <a:off x="1839125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99" name="Google Shape;1099;p27"/>
          <p:cNvSpPr/>
          <p:nvPr/>
        </p:nvSpPr>
        <p:spPr>
          <a:xfrm>
            <a:off x="472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0" name="Google Shape;1100;p27"/>
          <p:cNvCxnSpPr>
            <a:stCxn id="1094" idx="2"/>
            <a:endCxn id="1099" idx="0"/>
          </p:cNvCxnSpPr>
          <p:nvPr/>
        </p:nvCxnSpPr>
        <p:spPr>
          <a:xfrm rot="5400000">
            <a:off x="1093300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01" name="Google Shape;1101;p27"/>
          <p:cNvSpPr/>
          <p:nvPr/>
        </p:nvSpPr>
        <p:spPr>
          <a:xfrm>
            <a:off x="1207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2" name="Google Shape;1102;p27"/>
          <p:cNvCxnSpPr>
            <a:stCxn id="1094" idx="2"/>
            <a:endCxn id="1101" idx="0"/>
          </p:cNvCxnSpPr>
          <p:nvPr/>
        </p:nvCxnSpPr>
        <p:spPr>
          <a:xfrm flipH="1" rot="-5400000">
            <a:off x="1461100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03" name="Google Shape;1103;p27"/>
          <p:cNvSpPr/>
          <p:nvPr/>
        </p:nvSpPr>
        <p:spPr>
          <a:xfrm>
            <a:off x="19433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4" name="Google Shape;1104;p27"/>
          <p:cNvCxnSpPr>
            <a:stCxn id="1094" idx="2"/>
            <a:endCxn id="1103" idx="0"/>
          </p:cNvCxnSpPr>
          <p:nvPr/>
        </p:nvCxnSpPr>
        <p:spPr>
          <a:xfrm flipH="1" rot="-5400000">
            <a:off x="1828600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105" name="Google Shape;1105;p27"/>
          <p:cNvGrpSpPr/>
          <p:nvPr/>
        </p:nvGrpSpPr>
        <p:grpSpPr>
          <a:xfrm>
            <a:off x="1666771" y="2880500"/>
            <a:ext cx="113674" cy="160700"/>
            <a:chOff x="4982775" y="3018850"/>
            <a:chExt cx="162600" cy="160700"/>
          </a:xfrm>
        </p:grpSpPr>
        <p:sp>
          <p:nvSpPr>
            <p:cNvPr id="1106" name="Google Shape;1106;p27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8" name="Google Shape;1108;p27"/>
          <p:cNvSpPr txBox="1"/>
          <p:nvPr/>
        </p:nvSpPr>
        <p:spPr>
          <a:xfrm>
            <a:off x="472750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27"/>
          <p:cNvSpPr/>
          <p:nvPr/>
        </p:nvSpPr>
        <p:spPr>
          <a:xfrm>
            <a:off x="2971925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27"/>
          <p:cNvSpPr/>
          <p:nvPr/>
        </p:nvSpPr>
        <p:spPr>
          <a:xfrm>
            <a:off x="4436400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27"/>
          <p:cNvSpPr/>
          <p:nvPr/>
        </p:nvSpPr>
        <p:spPr>
          <a:xfrm>
            <a:off x="2971925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27"/>
          <p:cNvSpPr/>
          <p:nvPr/>
        </p:nvSpPr>
        <p:spPr>
          <a:xfrm>
            <a:off x="2971925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27"/>
          <p:cNvSpPr/>
          <p:nvPr/>
        </p:nvSpPr>
        <p:spPr>
          <a:xfrm>
            <a:off x="2971925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4" name="Google Shape;1114;p27"/>
          <p:cNvCxnSpPr>
            <a:stCxn id="1111" idx="2"/>
            <a:endCxn id="1109" idx="0"/>
          </p:cNvCxnSpPr>
          <p:nvPr/>
        </p:nvCxnSpPr>
        <p:spPr>
          <a:xfrm rot="5400000">
            <a:off x="3736175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5" name="Google Shape;1115;p27"/>
          <p:cNvCxnSpPr>
            <a:stCxn id="1111" idx="2"/>
            <a:endCxn id="1110" idx="0"/>
          </p:cNvCxnSpPr>
          <p:nvPr/>
        </p:nvCxnSpPr>
        <p:spPr>
          <a:xfrm flipH="1" rot="-5400000">
            <a:off x="4338425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6" name="Google Shape;1116;p27"/>
          <p:cNvCxnSpPr>
            <a:stCxn id="1109" idx="2"/>
            <a:endCxn id="1112" idx="0"/>
          </p:cNvCxnSpPr>
          <p:nvPr/>
        </p:nvCxnSpPr>
        <p:spPr>
          <a:xfrm flipH="1" rot="-5400000">
            <a:off x="3736175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7" name="Google Shape;1117;p27"/>
          <p:cNvCxnSpPr>
            <a:stCxn id="1110" idx="2"/>
            <a:endCxn id="1112" idx="0"/>
          </p:cNvCxnSpPr>
          <p:nvPr/>
        </p:nvCxnSpPr>
        <p:spPr>
          <a:xfrm rot="5400000">
            <a:off x="4338300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18" name="Google Shape;1118;p27"/>
          <p:cNvSpPr/>
          <p:nvPr/>
        </p:nvSpPr>
        <p:spPr>
          <a:xfrm>
            <a:off x="2971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9" name="Google Shape;1119;p27"/>
          <p:cNvCxnSpPr>
            <a:stCxn id="1113" idx="2"/>
            <a:endCxn id="1118" idx="0"/>
          </p:cNvCxnSpPr>
          <p:nvPr/>
        </p:nvCxnSpPr>
        <p:spPr>
          <a:xfrm rot="5400000">
            <a:off x="3592475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0" name="Google Shape;1120;p27"/>
          <p:cNvSpPr/>
          <p:nvPr/>
        </p:nvSpPr>
        <p:spPr>
          <a:xfrm>
            <a:off x="3706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1" name="Google Shape;1121;p27"/>
          <p:cNvCxnSpPr>
            <a:stCxn id="1113" idx="2"/>
            <a:endCxn id="1120" idx="0"/>
          </p:cNvCxnSpPr>
          <p:nvPr/>
        </p:nvCxnSpPr>
        <p:spPr>
          <a:xfrm flipH="1" rot="-5400000">
            <a:off x="3960275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2" name="Google Shape;1122;p27"/>
          <p:cNvSpPr/>
          <p:nvPr/>
        </p:nvSpPr>
        <p:spPr>
          <a:xfrm>
            <a:off x="44425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3" name="Google Shape;1123;p27"/>
          <p:cNvCxnSpPr>
            <a:stCxn id="1113" idx="2"/>
            <a:endCxn id="1122" idx="0"/>
          </p:cNvCxnSpPr>
          <p:nvPr/>
        </p:nvCxnSpPr>
        <p:spPr>
          <a:xfrm flipH="1" rot="-5400000">
            <a:off x="4327775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124" name="Google Shape;1124;p27"/>
          <p:cNvGrpSpPr/>
          <p:nvPr/>
        </p:nvGrpSpPr>
        <p:grpSpPr>
          <a:xfrm>
            <a:off x="5110271" y="2880500"/>
            <a:ext cx="113674" cy="160700"/>
            <a:chOff x="4982775" y="3018850"/>
            <a:chExt cx="162600" cy="160700"/>
          </a:xfrm>
        </p:grpSpPr>
        <p:sp>
          <p:nvSpPr>
            <p:cNvPr id="1125" name="Google Shape;1125;p27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7" name="Google Shape;1127;p27"/>
          <p:cNvSpPr txBox="1"/>
          <p:nvPr/>
        </p:nvSpPr>
        <p:spPr>
          <a:xfrm>
            <a:off x="2971925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27"/>
          <p:cNvSpPr txBox="1"/>
          <p:nvPr>
            <p:ph idx="1" type="body"/>
          </p:nvPr>
        </p:nvSpPr>
        <p:spPr>
          <a:xfrm>
            <a:off x="5630050" y="1053825"/>
            <a:ext cx="3120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Initialize two identical hybrid models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Freeze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1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2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i="1" lang="en" sz="1800">
                <a:solidFill>
                  <a:schemeClr val="lt1"/>
                </a:solidFill>
              </a:rPr>
              <a:t>.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Set initial model as </a:t>
            </a:r>
            <a:r>
              <a:rPr b="1" i="1" lang="en" sz="1800">
                <a:solidFill>
                  <a:schemeClr val="lt1"/>
                </a:solidFill>
              </a:rPr>
              <a:t>A </a:t>
            </a:r>
            <a:r>
              <a:rPr lang="en" sz="1800">
                <a:solidFill>
                  <a:schemeClr val="lt1"/>
                </a:solidFill>
              </a:rPr>
              <a:t>and begin training.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If epoch number + batch number is even, set model to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, else to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After each training batch, copy frozen weights to the other copy.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Image result for right click copy image" id="1129" name="Google Shape;1129;p27"/>
          <p:cNvPicPr preferRelativeResize="0"/>
          <p:nvPr/>
        </p:nvPicPr>
        <p:blipFill rotWithShape="1">
          <a:blip r:embed="rId3">
            <a:alphaModFix/>
          </a:blip>
          <a:srcRect b="4684" l="10601" r="6567" t="11661"/>
          <a:stretch/>
        </p:blipFill>
        <p:spPr>
          <a:xfrm>
            <a:off x="5523300" y="1053825"/>
            <a:ext cx="3161925" cy="3522837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3720000" dist="104775">
              <a:srgbClr val="000000">
                <a:alpha val="49803"/>
              </a:srgbClr>
            </a:outerShdw>
          </a:effectLst>
        </p:spPr>
      </p:pic>
      <p:sp>
        <p:nvSpPr>
          <p:cNvPr id="1130" name="Google Shape;1130;p27"/>
          <p:cNvSpPr/>
          <p:nvPr/>
        </p:nvSpPr>
        <p:spPr>
          <a:xfrm>
            <a:off x="5523300" y="3010600"/>
            <a:ext cx="3162000" cy="257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Paste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31" name="Google Shape;1131;p27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r>
              <a:rPr b="1" lang="en" sz="3100">
                <a:solidFill>
                  <a:srgbClr val="999999"/>
                </a:solidFill>
              </a:rPr>
              <a:t>Interleaved Training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28"/>
          <p:cNvSpPr/>
          <p:nvPr/>
        </p:nvSpPr>
        <p:spPr>
          <a:xfrm>
            <a:off x="2881488" y="1053825"/>
            <a:ext cx="2465400" cy="31908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472750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1937225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472750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8"/>
          <p:cNvSpPr/>
          <p:nvPr/>
        </p:nvSpPr>
        <p:spPr>
          <a:xfrm>
            <a:off x="472750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8"/>
          <p:cNvSpPr/>
          <p:nvPr/>
        </p:nvSpPr>
        <p:spPr>
          <a:xfrm>
            <a:off x="472750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2" name="Google Shape;1142;p28"/>
          <p:cNvCxnSpPr>
            <a:stCxn id="1139" idx="2"/>
            <a:endCxn id="1137" idx="0"/>
          </p:cNvCxnSpPr>
          <p:nvPr/>
        </p:nvCxnSpPr>
        <p:spPr>
          <a:xfrm rot="5400000">
            <a:off x="1237000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43" name="Google Shape;1143;p28"/>
          <p:cNvCxnSpPr>
            <a:stCxn id="1139" idx="2"/>
            <a:endCxn id="1138" idx="0"/>
          </p:cNvCxnSpPr>
          <p:nvPr/>
        </p:nvCxnSpPr>
        <p:spPr>
          <a:xfrm flipH="1" rot="-5400000">
            <a:off x="1839250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44" name="Google Shape;1144;p28"/>
          <p:cNvCxnSpPr>
            <a:stCxn id="1137" idx="2"/>
            <a:endCxn id="1140" idx="0"/>
          </p:cNvCxnSpPr>
          <p:nvPr/>
        </p:nvCxnSpPr>
        <p:spPr>
          <a:xfrm flipH="1" rot="-5400000">
            <a:off x="1237000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5" name="Google Shape;1145;p28"/>
          <p:cNvCxnSpPr>
            <a:stCxn id="1138" idx="2"/>
            <a:endCxn id="1140" idx="0"/>
          </p:cNvCxnSpPr>
          <p:nvPr/>
        </p:nvCxnSpPr>
        <p:spPr>
          <a:xfrm rot="5400000">
            <a:off x="1839125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46" name="Google Shape;1146;p28"/>
          <p:cNvSpPr/>
          <p:nvPr/>
        </p:nvSpPr>
        <p:spPr>
          <a:xfrm>
            <a:off x="472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7" name="Google Shape;1147;p28"/>
          <p:cNvCxnSpPr>
            <a:stCxn id="1141" idx="2"/>
            <a:endCxn id="1146" idx="0"/>
          </p:cNvCxnSpPr>
          <p:nvPr/>
        </p:nvCxnSpPr>
        <p:spPr>
          <a:xfrm rot="5400000">
            <a:off x="1093300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48" name="Google Shape;1148;p28"/>
          <p:cNvSpPr/>
          <p:nvPr/>
        </p:nvSpPr>
        <p:spPr>
          <a:xfrm>
            <a:off x="12077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9" name="Google Shape;1149;p28"/>
          <p:cNvCxnSpPr>
            <a:stCxn id="1141" idx="2"/>
            <a:endCxn id="1148" idx="0"/>
          </p:cNvCxnSpPr>
          <p:nvPr/>
        </p:nvCxnSpPr>
        <p:spPr>
          <a:xfrm flipH="1" rot="-5400000">
            <a:off x="1461100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50" name="Google Shape;1150;p28"/>
          <p:cNvSpPr/>
          <p:nvPr/>
        </p:nvSpPr>
        <p:spPr>
          <a:xfrm>
            <a:off x="1943350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1" name="Google Shape;1151;p28"/>
          <p:cNvCxnSpPr>
            <a:stCxn id="1141" idx="2"/>
            <a:endCxn id="1150" idx="0"/>
          </p:cNvCxnSpPr>
          <p:nvPr/>
        </p:nvCxnSpPr>
        <p:spPr>
          <a:xfrm flipH="1" rot="-5400000">
            <a:off x="1828600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152" name="Google Shape;1152;p28"/>
          <p:cNvGrpSpPr/>
          <p:nvPr/>
        </p:nvGrpSpPr>
        <p:grpSpPr>
          <a:xfrm>
            <a:off x="1666771" y="2880500"/>
            <a:ext cx="113674" cy="160700"/>
            <a:chOff x="4982775" y="3018850"/>
            <a:chExt cx="162600" cy="160700"/>
          </a:xfrm>
        </p:grpSpPr>
        <p:sp>
          <p:nvSpPr>
            <p:cNvPr id="1153" name="Google Shape;1153;p28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5" name="Google Shape;1155;p28"/>
          <p:cNvSpPr txBox="1"/>
          <p:nvPr/>
        </p:nvSpPr>
        <p:spPr>
          <a:xfrm>
            <a:off x="472750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28"/>
          <p:cNvSpPr/>
          <p:nvPr/>
        </p:nvSpPr>
        <p:spPr>
          <a:xfrm>
            <a:off x="2971925" y="2110225"/>
            <a:ext cx="1359900" cy="981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28"/>
          <p:cNvSpPr/>
          <p:nvPr/>
        </p:nvSpPr>
        <p:spPr>
          <a:xfrm>
            <a:off x="4436400" y="2110225"/>
            <a:ext cx="839700" cy="9816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28"/>
          <p:cNvSpPr/>
          <p:nvPr/>
        </p:nvSpPr>
        <p:spPr>
          <a:xfrm>
            <a:off x="2971925" y="14655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28"/>
          <p:cNvSpPr/>
          <p:nvPr/>
        </p:nvSpPr>
        <p:spPr>
          <a:xfrm>
            <a:off x="2971925" y="339537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Concatenation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28"/>
          <p:cNvSpPr/>
          <p:nvPr/>
        </p:nvSpPr>
        <p:spPr>
          <a:xfrm>
            <a:off x="2971925" y="3811425"/>
            <a:ext cx="2304300" cy="341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1" name="Google Shape;1161;p28"/>
          <p:cNvCxnSpPr>
            <a:stCxn id="1158" idx="2"/>
            <a:endCxn id="1156" idx="0"/>
          </p:cNvCxnSpPr>
          <p:nvPr/>
        </p:nvCxnSpPr>
        <p:spPr>
          <a:xfrm rot="5400000">
            <a:off x="3736175" y="172237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62" name="Google Shape;1162;p28"/>
          <p:cNvCxnSpPr>
            <a:stCxn id="1158" idx="2"/>
            <a:endCxn id="1157" idx="0"/>
          </p:cNvCxnSpPr>
          <p:nvPr/>
        </p:nvCxnSpPr>
        <p:spPr>
          <a:xfrm flipH="1" rot="-5400000">
            <a:off x="4338425" y="159232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63" name="Google Shape;1163;p28"/>
          <p:cNvCxnSpPr>
            <a:stCxn id="1156" idx="2"/>
            <a:endCxn id="1159" idx="0"/>
          </p:cNvCxnSpPr>
          <p:nvPr/>
        </p:nvCxnSpPr>
        <p:spPr>
          <a:xfrm flipH="1" rot="-5400000">
            <a:off x="3736175" y="3007525"/>
            <a:ext cx="303600" cy="4722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4" name="Google Shape;1164;p28"/>
          <p:cNvCxnSpPr>
            <a:stCxn id="1157" idx="2"/>
            <a:endCxn id="1159" idx="0"/>
          </p:cNvCxnSpPr>
          <p:nvPr/>
        </p:nvCxnSpPr>
        <p:spPr>
          <a:xfrm rot="5400000">
            <a:off x="4338300" y="2877475"/>
            <a:ext cx="303600" cy="73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5" name="Google Shape;1165;p28"/>
          <p:cNvSpPr/>
          <p:nvPr/>
        </p:nvSpPr>
        <p:spPr>
          <a:xfrm>
            <a:off x="2971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6" name="Google Shape;1166;p28"/>
          <p:cNvCxnSpPr>
            <a:stCxn id="1160" idx="2"/>
            <a:endCxn id="1165" idx="0"/>
          </p:cNvCxnSpPr>
          <p:nvPr/>
        </p:nvCxnSpPr>
        <p:spPr>
          <a:xfrm rot="5400000">
            <a:off x="3592475" y="3949125"/>
            <a:ext cx="328200" cy="73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7" name="Google Shape;1167;p28"/>
          <p:cNvSpPr/>
          <p:nvPr/>
        </p:nvSpPr>
        <p:spPr>
          <a:xfrm>
            <a:off x="37069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8" name="Google Shape;1168;p28"/>
          <p:cNvCxnSpPr>
            <a:stCxn id="1160" idx="2"/>
            <a:endCxn id="1167" idx="0"/>
          </p:cNvCxnSpPr>
          <p:nvPr/>
        </p:nvCxnSpPr>
        <p:spPr>
          <a:xfrm flipH="1" rot="-5400000">
            <a:off x="3960275" y="4316325"/>
            <a:ext cx="32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9" name="Google Shape;1169;p28"/>
          <p:cNvSpPr/>
          <p:nvPr/>
        </p:nvSpPr>
        <p:spPr>
          <a:xfrm>
            <a:off x="4442525" y="4480725"/>
            <a:ext cx="834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0" name="Google Shape;1170;p28"/>
          <p:cNvCxnSpPr>
            <a:stCxn id="1160" idx="2"/>
            <a:endCxn id="1169" idx="0"/>
          </p:cNvCxnSpPr>
          <p:nvPr/>
        </p:nvCxnSpPr>
        <p:spPr>
          <a:xfrm flipH="1" rot="-5400000">
            <a:off x="4327775" y="3948825"/>
            <a:ext cx="328200" cy="73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171" name="Google Shape;1171;p28"/>
          <p:cNvGrpSpPr/>
          <p:nvPr/>
        </p:nvGrpSpPr>
        <p:grpSpPr>
          <a:xfrm>
            <a:off x="5110271" y="2880500"/>
            <a:ext cx="113674" cy="160700"/>
            <a:chOff x="4982775" y="3018850"/>
            <a:chExt cx="162600" cy="160700"/>
          </a:xfrm>
        </p:grpSpPr>
        <p:sp>
          <p:nvSpPr>
            <p:cNvPr id="1172" name="Google Shape;1172;p28"/>
            <p:cNvSpPr/>
            <p:nvPr/>
          </p:nvSpPr>
          <p:spPr>
            <a:xfrm>
              <a:off x="5001525" y="3018850"/>
              <a:ext cx="125100" cy="1089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19050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4982775" y="3076050"/>
              <a:ext cx="162600" cy="103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4" name="Google Shape;1174;p28"/>
          <p:cNvSpPr txBox="1"/>
          <p:nvPr/>
        </p:nvSpPr>
        <p:spPr>
          <a:xfrm>
            <a:off x="2971925" y="1053825"/>
            <a:ext cx="23043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28"/>
          <p:cNvSpPr txBox="1"/>
          <p:nvPr>
            <p:ph idx="1" type="body"/>
          </p:nvPr>
        </p:nvSpPr>
        <p:spPr>
          <a:xfrm>
            <a:off x="5630050" y="1053825"/>
            <a:ext cx="31203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Initialize two identical hybrid models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Freeze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1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b="1" i="1" lang="en" sz="1800">
                <a:solidFill>
                  <a:schemeClr val="lt1"/>
                </a:solidFill>
              </a:rPr>
              <a:t>h</a:t>
            </a:r>
            <a:r>
              <a:rPr b="1" i="1" lang="en" sz="1000">
                <a:solidFill>
                  <a:schemeClr val="lt1"/>
                </a:solidFill>
              </a:rPr>
              <a:t>2</a:t>
            </a:r>
            <a:r>
              <a:rPr lang="en" sz="1800">
                <a:solidFill>
                  <a:schemeClr val="lt1"/>
                </a:solidFill>
              </a:rPr>
              <a:t> path in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i="1" lang="en" sz="1800">
                <a:solidFill>
                  <a:schemeClr val="lt1"/>
                </a:solidFill>
              </a:rPr>
              <a:t>.</a:t>
            </a:r>
            <a:endParaRPr i="1"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Set initial model as </a:t>
            </a:r>
            <a:r>
              <a:rPr b="1" i="1" lang="en" sz="1800">
                <a:solidFill>
                  <a:schemeClr val="lt1"/>
                </a:solidFill>
              </a:rPr>
              <a:t>A </a:t>
            </a:r>
            <a:r>
              <a:rPr lang="en" sz="1800">
                <a:solidFill>
                  <a:schemeClr val="lt1"/>
                </a:solidFill>
              </a:rPr>
              <a:t>and begin training.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If epoch number + batch number is even, set model to </a:t>
            </a:r>
            <a:r>
              <a:rPr b="1" i="1" lang="en" sz="1800">
                <a:solidFill>
                  <a:schemeClr val="lt1"/>
                </a:solidFill>
              </a:rPr>
              <a:t>A</a:t>
            </a:r>
            <a:r>
              <a:rPr lang="en" sz="1800">
                <a:solidFill>
                  <a:schemeClr val="lt1"/>
                </a:solidFill>
              </a:rPr>
              <a:t>, else to </a:t>
            </a:r>
            <a:r>
              <a:rPr b="1" i="1" lang="en" sz="1800">
                <a:solidFill>
                  <a:schemeClr val="lt1"/>
                </a:solidFill>
              </a:rPr>
              <a:t>B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After each training batch, copy frozen weights to the other copy.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5517938" y="3091825"/>
            <a:ext cx="2831700" cy="1945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  <a:effectLst>
            <a:outerShdw blurRad="185738" rotWithShape="0" algn="bl" dir="4620000" dist="952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Epoch Number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	= 1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Batch Number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	= 2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 Index </a:t>
            </a:r>
            <a:r>
              <a:rPr b="0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Epoch Number </a:t>
            </a:r>
            <a:r>
              <a:rPr b="0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Batch Number</a:t>
            </a:r>
            <a:endParaRPr b="1" i="1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 Index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% 2 = 0 then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else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1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28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Hybrid Models Training </a:t>
            </a:r>
            <a:r>
              <a:rPr b="1" lang="en" sz="3100">
                <a:solidFill>
                  <a:srgbClr val="999999"/>
                </a:solidFill>
              </a:rPr>
              <a:t>Interleaved Training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213a5167e46_0_224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Word-level, Character-level and Metadata-level models: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Trained on </a:t>
            </a:r>
            <a:r>
              <a:rPr lang="en" sz="1400" u="sng">
                <a:solidFill>
                  <a:schemeClr val="lt1"/>
                </a:solidFill>
              </a:rPr>
              <a:t>different inputs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Generate </a:t>
            </a:r>
            <a:r>
              <a:rPr lang="en" sz="1400" u="sng">
                <a:solidFill>
                  <a:schemeClr val="lt1"/>
                </a:solidFill>
              </a:rPr>
              <a:t>different abstract features</a:t>
            </a:r>
            <a:r>
              <a:rPr lang="en" sz="1400">
                <a:solidFill>
                  <a:schemeClr val="lt1"/>
                </a:solidFill>
              </a:rPr>
              <a:t>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Are </a:t>
            </a:r>
            <a:r>
              <a:rPr lang="en" sz="1400" u="sng">
                <a:solidFill>
                  <a:schemeClr val="lt1"/>
                </a:solidFill>
              </a:rPr>
              <a:t>complementary</a:t>
            </a:r>
            <a:r>
              <a:rPr lang="en" sz="1400">
                <a:solidFill>
                  <a:schemeClr val="lt1"/>
                </a:solidFill>
              </a:rPr>
              <a:t> of each other.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83" name="Google Shape;1183;g213a5167e46_0_224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Our Intuition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213a5167e46_0_230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Word-level, Character-level and Metadata-level models: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Trained on </a:t>
            </a:r>
            <a:r>
              <a:rPr lang="en" sz="1400" u="sng">
                <a:solidFill>
                  <a:schemeClr val="lt1"/>
                </a:solidFill>
              </a:rPr>
              <a:t>different inputs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Generate </a:t>
            </a:r>
            <a:r>
              <a:rPr lang="en" sz="1400" u="sng">
                <a:solidFill>
                  <a:schemeClr val="lt1"/>
                </a:solidFill>
              </a:rPr>
              <a:t>different abstract features</a:t>
            </a:r>
            <a:r>
              <a:rPr lang="en" sz="1400">
                <a:solidFill>
                  <a:schemeClr val="lt1"/>
                </a:solidFill>
              </a:rPr>
              <a:t>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Are </a:t>
            </a:r>
            <a:r>
              <a:rPr lang="en" sz="1400" u="sng">
                <a:solidFill>
                  <a:schemeClr val="lt1"/>
                </a:solidFill>
              </a:rPr>
              <a:t>complementary</a:t>
            </a:r>
            <a:r>
              <a:rPr lang="en" sz="1400">
                <a:solidFill>
                  <a:schemeClr val="lt1"/>
                </a:solidFill>
              </a:rPr>
              <a:t> of each other.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Hybrid approaches propose models comprised of 2 - </a:t>
            </a:r>
            <a:r>
              <a:rPr b="1" lang="en" sz="1800">
                <a:solidFill>
                  <a:schemeClr val="lt1"/>
                </a:solidFill>
              </a:rPr>
              <a:t>at most</a:t>
            </a:r>
            <a:r>
              <a:rPr lang="en" sz="1800">
                <a:solidFill>
                  <a:schemeClr val="lt1"/>
                </a:solidFill>
              </a:rPr>
              <a:t> - models. 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For example </a:t>
            </a:r>
            <a:r>
              <a:rPr i="1" lang="en" sz="1400">
                <a:solidFill>
                  <a:schemeClr val="lt1"/>
                </a:solidFill>
              </a:rPr>
              <a:t>HybridCNN </a:t>
            </a:r>
            <a:r>
              <a:rPr lang="en" sz="1400">
                <a:solidFill>
                  <a:schemeClr val="lt1"/>
                </a:solidFill>
              </a:rPr>
              <a:t>(</a:t>
            </a:r>
            <a:r>
              <a:rPr i="1" lang="en" sz="1400">
                <a:solidFill>
                  <a:schemeClr val="lt1"/>
                </a:solidFill>
              </a:rPr>
              <a:t>word-level </a:t>
            </a:r>
            <a:r>
              <a:rPr lang="en" sz="1400">
                <a:solidFill>
                  <a:schemeClr val="lt1"/>
                </a:solidFill>
              </a:rPr>
              <a:t>and</a:t>
            </a:r>
            <a:r>
              <a:rPr i="1" lang="en" sz="1400">
                <a:solidFill>
                  <a:schemeClr val="lt1"/>
                </a:solidFill>
              </a:rPr>
              <a:t> character-level</a:t>
            </a:r>
            <a:r>
              <a:rPr lang="en" sz="1400">
                <a:solidFill>
                  <a:schemeClr val="lt1"/>
                </a:solidFill>
              </a:rPr>
              <a:t>) and </a:t>
            </a:r>
            <a:r>
              <a:rPr i="1" lang="en" sz="1400">
                <a:solidFill>
                  <a:schemeClr val="lt1"/>
                </a:solidFill>
              </a:rPr>
              <a:t>UnifiedNN </a:t>
            </a:r>
            <a:r>
              <a:rPr lang="en" sz="1400">
                <a:solidFill>
                  <a:schemeClr val="lt1"/>
                </a:solidFill>
              </a:rPr>
              <a:t>(</a:t>
            </a:r>
            <a:r>
              <a:rPr i="1" lang="en" sz="1400">
                <a:solidFill>
                  <a:schemeClr val="lt1"/>
                </a:solidFill>
              </a:rPr>
              <a:t>word-level </a:t>
            </a:r>
            <a:r>
              <a:rPr lang="en" sz="1400">
                <a:solidFill>
                  <a:schemeClr val="lt1"/>
                </a:solidFill>
              </a:rPr>
              <a:t>and</a:t>
            </a:r>
            <a:r>
              <a:rPr i="1" lang="en" sz="1400">
                <a:solidFill>
                  <a:schemeClr val="lt1"/>
                </a:solidFill>
              </a:rPr>
              <a:t> metadata-level</a:t>
            </a:r>
            <a:r>
              <a:rPr lang="en" sz="1400">
                <a:solidFill>
                  <a:schemeClr val="lt1"/>
                </a:solidFill>
              </a:rPr>
              <a:t>).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89" name="Google Shape;1189;g213a5167e46_0_230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Our Intuition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13a5167e46_0_236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Word-level, Character-level and Metadata-level models: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Trained on </a:t>
            </a:r>
            <a:r>
              <a:rPr lang="en" sz="1400" u="sng">
                <a:solidFill>
                  <a:schemeClr val="lt1"/>
                </a:solidFill>
              </a:rPr>
              <a:t>different inputs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Generate </a:t>
            </a:r>
            <a:r>
              <a:rPr lang="en" sz="1400" u="sng">
                <a:solidFill>
                  <a:schemeClr val="lt1"/>
                </a:solidFill>
              </a:rPr>
              <a:t>different abstract features</a:t>
            </a:r>
            <a:r>
              <a:rPr lang="en" sz="1400">
                <a:solidFill>
                  <a:schemeClr val="lt1"/>
                </a:solidFill>
              </a:rPr>
              <a:t>. 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Are </a:t>
            </a:r>
            <a:r>
              <a:rPr lang="en" sz="1400" u="sng">
                <a:solidFill>
                  <a:schemeClr val="lt1"/>
                </a:solidFill>
              </a:rPr>
              <a:t>complementary</a:t>
            </a:r>
            <a:r>
              <a:rPr lang="en" sz="1400">
                <a:solidFill>
                  <a:schemeClr val="lt1"/>
                </a:solidFill>
              </a:rPr>
              <a:t> of each other.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Hybrid approaches propose models comprised of 2 - </a:t>
            </a:r>
            <a:r>
              <a:rPr b="1" lang="en" sz="1800">
                <a:solidFill>
                  <a:schemeClr val="lt1"/>
                </a:solidFill>
              </a:rPr>
              <a:t>at most</a:t>
            </a:r>
            <a:r>
              <a:rPr lang="en" sz="1800">
                <a:solidFill>
                  <a:schemeClr val="lt1"/>
                </a:solidFill>
              </a:rPr>
              <a:t> - models. 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For example </a:t>
            </a:r>
            <a:r>
              <a:rPr i="1" lang="en" sz="1400">
                <a:solidFill>
                  <a:schemeClr val="lt1"/>
                </a:solidFill>
              </a:rPr>
              <a:t>HybridCNN </a:t>
            </a:r>
            <a:r>
              <a:rPr lang="en" sz="1400">
                <a:solidFill>
                  <a:schemeClr val="lt1"/>
                </a:solidFill>
              </a:rPr>
              <a:t>(</a:t>
            </a:r>
            <a:r>
              <a:rPr i="1" lang="en" sz="1400">
                <a:solidFill>
                  <a:schemeClr val="lt1"/>
                </a:solidFill>
              </a:rPr>
              <a:t>word-level </a:t>
            </a:r>
            <a:r>
              <a:rPr lang="en" sz="1400">
                <a:solidFill>
                  <a:schemeClr val="lt1"/>
                </a:solidFill>
              </a:rPr>
              <a:t>and</a:t>
            </a:r>
            <a:r>
              <a:rPr i="1" lang="en" sz="1400">
                <a:solidFill>
                  <a:schemeClr val="lt1"/>
                </a:solidFill>
              </a:rPr>
              <a:t> character-level</a:t>
            </a:r>
            <a:r>
              <a:rPr lang="en" sz="1400">
                <a:solidFill>
                  <a:schemeClr val="lt1"/>
                </a:solidFill>
              </a:rPr>
              <a:t>) and </a:t>
            </a:r>
            <a:r>
              <a:rPr i="1" lang="en" sz="1400">
                <a:solidFill>
                  <a:schemeClr val="lt1"/>
                </a:solidFill>
              </a:rPr>
              <a:t>UnifiedNN </a:t>
            </a:r>
            <a:r>
              <a:rPr lang="en" sz="1400">
                <a:solidFill>
                  <a:schemeClr val="lt1"/>
                </a:solidFill>
              </a:rPr>
              <a:t>(</a:t>
            </a:r>
            <a:r>
              <a:rPr i="1" lang="en" sz="1400">
                <a:solidFill>
                  <a:schemeClr val="lt1"/>
                </a:solidFill>
              </a:rPr>
              <a:t>word-level </a:t>
            </a:r>
            <a:r>
              <a:rPr lang="en" sz="1400">
                <a:solidFill>
                  <a:schemeClr val="lt1"/>
                </a:solidFill>
              </a:rPr>
              <a:t>and</a:t>
            </a:r>
            <a:r>
              <a:rPr i="1" lang="en" sz="1400">
                <a:solidFill>
                  <a:schemeClr val="lt1"/>
                </a:solidFill>
              </a:rPr>
              <a:t> metadata-level</a:t>
            </a:r>
            <a:r>
              <a:rPr lang="en" sz="1400">
                <a:solidFill>
                  <a:schemeClr val="lt1"/>
                </a:solidFill>
              </a:rPr>
              <a:t>).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MANDOLA</a:t>
            </a:r>
            <a:r>
              <a:rPr lang="en" sz="1800">
                <a:solidFill>
                  <a:schemeClr val="lt1"/>
                </a:solidFill>
              </a:rPr>
              <a:t> proposes a novel approach to a</a:t>
            </a:r>
            <a:r>
              <a:rPr b="1" lang="en" sz="1800">
                <a:solidFill>
                  <a:schemeClr val="lt1"/>
                </a:solidFill>
              </a:rPr>
              <a:t> 3-way hybrid model</a:t>
            </a:r>
            <a:r>
              <a:rPr lang="en" sz="1800">
                <a:solidFill>
                  <a:schemeClr val="lt1"/>
                </a:solidFill>
              </a:rPr>
              <a:t> for hate-speech detection, comprised of </a:t>
            </a:r>
            <a:r>
              <a:rPr lang="en" sz="1800" u="sng">
                <a:solidFill>
                  <a:schemeClr val="lt1"/>
                </a:solidFill>
              </a:rPr>
              <a:t>character-level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lang="en" sz="1800" u="sng">
                <a:solidFill>
                  <a:schemeClr val="lt1"/>
                </a:solidFill>
              </a:rPr>
              <a:t>word-level</a:t>
            </a:r>
            <a:r>
              <a:rPr lang="en" sz="1800">
                <a:solidFill>
                  <a:schemeClr val="lt1"/>
                </a:solidFill>
              </a:rPr>
              <a:t> and </a:t>
            </a:r>
            <a:r>
              <a:rPr lang="en" sz="1800" u="sng">
                <a:solidFill>
                  <a:schemeClr val="lt1"/>
                </a:solidFill>
              </a:rPr>
              <a:t>metadata-level</a:t>
            </a:r>
            <a:r>
              <a:rPr lang="en" sz="1800">
                <a:solidFill>
                  <a:schemeClr val="lt1"/>
                </a:solidFill>
              </a:rPr>
              <a:t> models that perform well individually.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95" name="Google Shape;1195;g213a5167e46_0_236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Our Intuition</a:t>
            </a:r>
            <a:endParaRPr b="1"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30"/>
          <p:cNvSpPr txBox="1"/>
          <p:nvPr>
            <p:ph idx="1" type="body"/>
          </p:nvPr>
        </p:nvSpPr>
        <p:spPr>
          <a:xfrm>
            <a:off x="362775" y="816850"/>
            <a:ext cx="82287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Based on these observations, we want to implement a </a:t>
            </a:r>
            <a:r>
              <a:rPr lang="en" sz="1800" u="sng">
                <a:solidFill>
                  <a:schemeClr val="lt1"/>
                </a:solidFill>
              </a:rPr>
              <a:t>hybrid model</a:t>
            </a:r>
            <a:r>
              <a:rPr lang="en" sz="1800">
                <a:solidFill>
                  <a:schemeClr val="lt1"/>
                </a:solidFill>
              </a:rPr>
              <a:t>, comprised of three models, namely </a:t>
            </a:r>
            <a:r>
              <a:rPr i="1" lang="en" sz="1800">
                <a:solidFill>
                  <a:schemeClr val="lt1"/>
                </a:solidFill>
              </a:rPr>
              <a:t>word-level, character-level </a:t>
            </a:r>
            <a:r>
              <a:rPr lang="en" sz="1800">
                <a:solidFill>
                  <a:schemeClr val="lt1"/>
                </a:solidFill>
              </a:rPr>
              <a:t>and</a:t>
            </a:r>
            <a:r>
              <a:rPr i="1" lang="en" sz="1800">
                <a:solidFill>
                  <a:schemeClr val="lt1"/>
                </a:solidFill>
              </a:rPr>
              <a:t> metadata-level </a:t>
            </a:r>
            <a:r>
              <a:rPr lang="en" sz="1800">
                <a:solidFill>
                  <a:schemeClr val="lt1"/>
                </a:solidFill>
              </a:rPr>
              <a:t>that are empirically shown to be very effective feature extractors for identifying hate-speech.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Approach Workflow: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01" name="Google Shape;1201;p30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Our Methodology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1202" name="Google Shape;1202;p30"/>
          <p:cNvSpPr/>
          <p:nvPr/>
        </p:nvSpPr>
        <p:spPr>
          <a:xfrm>
            <a:off x="684000" y="2572050"/>
            <a:ext cx="1466700" cy="13206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Re-implementation of the state-of-the-art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30"/>
          <p:cNvSpPr/>
          <p:nvPr/>
        </p:nvSpPr>
        <p:spPr>
          <a:xfrm>
            <a:off x="2455900" y="2571750"/>
            <a:ext cx="1466700" cy="13206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Select best Word, Character and Metadata Approaches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30"/>
          <p:cNvSpPr/>
          <p:nvPr/>
        </p:nvSpPr>
        <p:spPr>
          <a:xfrm>
            <a:off x="4060975" y="2571750"/>
            <a:ext cx="696000" cy="3198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Word-Level Model</a:t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30"/>
          <p:cNvSpPr/>
          <p:nvPr/>
        </p:nvSpPr>
        <p:spPr>
          <a:xfrm>
            <a:off x="4060975" y="2961000"/>
            <a:ext cx="696000" cy="417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Character-Level Model</a:t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30"/>
          <p:cNvSpPr/>
          <p:nvPr/>
        </p:nvSpPr>
        <p:spPr>
          <a:xfrm>
            <a:off x="4060975" y="3447450"/>
            <a:ext cx="696000" cy="4461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Metadata-Level Model</a:t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30"/>
          <p:cNvSpPr/>
          <p:nvPr/>
        </p:nvSpPr>
        <p:spPr>
          <a:xfrm>
            <a:off x="3226600" y="2571750"/>
            <a:ext cx="6960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30"/>
          <p:cNvSpPr/>
          <p:nvPr/>
        </p:nvSpPr>
        <p:spPr>
          <a:xfrm>
            <a:off x="3226600" y="2961000"/>
            <a:ext cx="696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0"/>
          <p:cNvSpPr/>
          <p:nvPr/>
        </p:nvSpPr>
        <p:spPr>
          <a:xfrm>
            <a:off x="3226600" y="3447450"/>
            <a:ext cx="6960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0" name="Google Shape;1210;p30"/>
          <p:cNvCxnSpPr>
            <a:stCxn id="1204" idx="1"/>
            <a:endCxn id="1207" idx="3"/>
          </p:cNvCxnSpPr>
          <p:nvPr/>
        </p:nvCxnSpPr>
        <p:spPr>
          <a:xfrm rot="10800000">
            <a:off x="3922675" y="2731650"/>
            <a:ext cx="13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1" name="Google Shape;1211;p30"/>
          <p:cNvCxnSpPr>
            <a:stCxn id="1205" idx="1"/>
            <a:endCxn id="1208" idx="3"/>
          </p:cNvCxnSpPr>
          <p:nvPr/>
        </p:nvCxnSpPr>
        <p:spPr>
          <a:xfrm rot="10800000">
            <a:off x="3922675" y="3169500"/>
            <a:ext cx="13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2" name="Google Shape;1212;p30"/>
          <p:cNvCxnSpPr>
            <a:stCxn id="1206" idx="1"/>
            <a:endCxn id="1209" idx="3"/>
          </p:cNvCxnSpPr>
          <p:nvPr/>
        </p:nvCxnSpPr>
        <p:spPr>
          <a:xfrm rot="10800000">
            <a:off x="3922675" y="3670500"/>
            <a:ext cx="13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3" name="Google Shape;1213;p30"/>
          <p:cNvSpPr/>
          <p:nvPr/>
        </p:nvSpPr>
        <p:spPr>
          <a:xfrm>
            <a:off x="5034625" y="2571750"/>
            <a:ext cx="1466700" cy="13206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0"/>
          <p:cNvSpPr/>
          <p:nvPr/>
        </p:nvSpPr>
        <p:spPr>
          <a:xfrm>
            <a:off x="5034625" y="2571750"/>
            <a:ext cx="14667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Combine models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0"/>
          <p:cNvSpPr/>
          <p:nvPr/>
        </p:nvSpPr>
        <p:spPr>
          <a:xfrm>
            <a:off x="5138875" y="3072150"/>
            <a:ext cx="1258500" cy="3198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5138875" y="3475275"/>
            <a:ext cx="1258500" cy="3198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Ensemble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7" name="Google Shape;1217;p30"/>
          <p:cNvCxnSpPr>
            <a:stCxn id="1204" idx="3"/>
            <a:endCxn id="1213" idx="1"/>
          </p:cNvCxnSpPr>
          <p:nvPr/>
        </p:nvCxnSpPr>
        <p:spPr>
          <a:xfrm>
            <a:off x="4756975" y="2731650"/>
            <a:ext cx="277800" cy="5004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8" name="Google Shape;1218;p30"/>
          <p:cNvCxnSpPr>
            <a:stCxn id="1205" idx="3"/>
            <a:endCxn id="1213" idx="1"/>
          </p:cNvCxnSpPr>
          <p:nvPr/>
        </p:nvCxnSpPr>
        <p:spPr>
          <a:xfrm>
            <a:off x="4756975" y="3169500"/>
            <a:ext cx="277800" cy="62700"/>
          </a:xfrm>
          <a:prstGeom prst="bentConnector3">
            <a:avLst>
              <a:gd fmla="val -27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9" name="Google Shape;1219;p30"/>
          <p:cNvCxnSpPr>
            <a:stCxn id="1206" idx="3"/>
            <a:endCxn id="1213" idx="1"/>
          </p:cNvCxnSpPr>
          <p:nvPr/>
        </p:nvCxnSpPr>
        <p:spPr>
          <a:xfrm flipH="1" rot="10800000">
            <a:off x="4756975" y="3232200"/>
            <a:ext cx="277800" cy="4383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1220" name="Google Shape;1220;p30"/>
          <p:cNvCxnSpPr>
            <a:stCxn id="1202" idx="3"/>
            <a:endCxn id="1203" idx="1"/>
          </p:cNvCxnSpPr>
          <p:nvPr/>
        </p:nvCxnSpPr>
        <p:spPr>
          <a:xfrm>
            <a:off x="2150700" y="3232350"/>
            <a:ext cx="305100" cy="6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1221" name="Google Shape;1221;p30"/>
          <p:cNvSpPr/>
          <p:nvPr/>
        </p:nvSpPr>
        <p:spPr>
          <a:xfrm>
            <a:off x="6803550" y="2571750"/>
            <a:ext cx="1466700" cy="13206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Evaluate and Compare Results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2" name="Google Shape;1222;p30"/>
          <p:cNvCxnSpPr>
            <a:stCxn id="1213" idx="3"/>
            <a:endCxn id="1221" idx="1"/>
          </p:cNvCxnSpPr>
          <p:nvPr/>
        </p:nvCxnSpPr>
        <p:spPr>
          <a:xfrm>
            <a:off x="6501325" y="3232050"/>
            <a:ext cx="302100" cy="600"/>
          </a:xfrm>
          <a:prstGeom prst="bentConnector3">
            <a:avLst>
              <a:gd fmla="val 5002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triangle"/>
          </a:ln>
        </p:spPr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1"/>
          <p:cNvSpPr txBox="1"/>
          <p:nvPr>
            <p:ph idx="1" type="body"/>
          </p:nvPr>
        </p:nvSpPr>
        <p:spPr>
          <a:xfrm>
            <a:off x="4218338" y="3002650"/>
            <a:ext cx="44472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The models selected to be used are: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Word-level: </a:t>
            </a:r>
            <a:r>
              <a:rPr i="1" lang="en" sz="1800">
                <a:solidFill>
                  <a:srgbClr val="351C75"/>
                </a:solidFill>
              </a:rPr>
              <a:t>CHASE</a:t>
            </a:r>
            <a:endParaRPr i="1" sz="1800"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Character-level: </a:t>
            </a:r>
            <a:r>
              <a:rPr i="1" lang="en" sz="1800">
                <a:solidFill>
                  <a:srgbClr val="38761D"/>
                </a:solidFill>
              </a:rPr>
              <a:t>CharCNN</a:t>
            </a:r>
            <a:endParaRPr i="1" sz="1800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Metadata-level: </a:t>
            </a:r>
            <a:r>
              <a:rPr i="1" lang="en" sz="1800">
                <a:solidFill>
                  <a:srgbClr val="990000"/>
                </a:solidFill>
              </a:rPr>
              <a:t>MetadataDNN</a:t>
            </a:r>
            <a:endParaRPr i="1" sz="18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28" name="Google Shape;1228;p31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Re-implementation and Selection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229" name="Google Shape;122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8353" y="750703"/>
            <a:ext cx="4447200" cy="225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31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300" y="899900"/>
            <a:ext cx="3717275" cy="312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31"/>
          <p:cNvSpPr/>
          <p:nvPr/>
        </p:nvSpPr>
        <p:spPr>
          <a:xfrm>
            <a:off x="2784139" y="1536371"/>
            <a:ext cx="138900" cy="15291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31"/>
          <p:cNvSpPr/>
          <p:nvPr/>
        </p:nvSpPr>
        <p:spPr>
          <a:xfrm>
            <a:off x="2060764" y="1536371"/>
            <a:ext cx="138900" cy="15291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31"/>
          <p:cNvSpPr/>
          <p:nvPr/>
        </p:nvSpPr>
        <p:spPr>
          <a:xfrm>
            <a:off x="3507514" y="1626721"/>
            <a:ext cx="138900" cy="1438800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" name="Google Shape;1238;p32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75" y="1057825"/>
            <a:ext cx="3693400" cy="32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32"/>
          <p:cNvSpPr txBox="1"/>
          <p:nvPr>
            <p:ph idx="1" type="body"/>
          </p:nvPr>
        </p:nvSpPr>
        <p:spPr>
          <a:xfrm>
            <a:off x="4218338" y="2914425"/>
            <a:ext cx="44472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The models selected to be used are: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Word-level: </a:t>
            </a:r>
            <a:r>
              <a:rPr i="1" lang="en" sz="1800">
                <a:solidFill>
                  <a:srgbClr val="351C75"/>
                </a:solidFill>
              </a:rPr>
              <a:t>CHASE</a:t>
            </a:r>
            <a:endParaRPr i="1" sz="1800"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Character-level: </a:t>
            </a:r>
            <a:r>
              <a:rPr i="1" lang="en" sz="1800">
                <a:solidFill>
                  <a:srgbClr val="38761D"/>
                </a:solidFill>
              </a:rPr>
              <a:t>CharCNN</a:t>
            </a:r>
            <a:endParaRPr i="1" sz="1800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Metadata-level: </a:t>
            </a:r>
            <a:r>
              <a:rPr i="1" lang="en" sz="1800">
                <a:solidFill>
                  <a:srgbClr val="990000"/>
                </a:solidFill>
              </a:rPr>
              <a:t>MetadataDNN</a:t>
            </a:r>
            <a:endParaRPr i="1" sz="18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40" name="Google Shape;1240;p32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Re-implementation and Selection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241" name="Google Shape;124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7340" y="703578"/>
            <a:ext cx="4289225" cy="21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32"/>
          <p:cNvSpPr/>
          <p:nvPr/>
        </p:nvSpPr>
        <p:spPr>
          <a:xfrm>
            <a:off x="2715013" y="1816775"/>
            <a:ext cx="138900" cy="15291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32"/>
          <p:cNvSpPr/>
          <p:nvPr/>
        </p:nvSpPr>
        <p:spPr>
          <a:xfrm>
            <a:off x="2016000" y="2014925"/>
            <a:ext cx="138900" cy="13311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2"/>
          <p:cNvSpPr/>
          <p:nvPr/>
        </p:nvSpPr>
        <p:spPr>
          <a:xfrm>
            <a:off x="3414050" y="2153925"/>
            <a:ext cx="138900" cy="1188600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33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775" y="782100"/>
            <a:ext cx="3619950" cy="342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3"/>
          <p:cNvSpPr txBox="1"/>
          <p:nvPr>
            <p:ph idx="1" type="body"/>
          </p:nvPr>
        </p:nvSpPr>
        <p:spPr>
          <a:xfrm>
            <a:off x="4572000" y="2542150"/>
            <a:ext cx="44472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</a:rPr>
              <a:t>The models selected to be used are: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Word-level: </a:t>
            </a:r>
            <a:r>
              <a:rPr i="1" lang="en" sz="1800">
                <a:solidFill>
                  <a:srgbClr val="351C75"/>
                </a:solidFill>
              </a:rPr>
              <a:t>CHASE</a:t>
            </a:r>
            <a:endParaRPr i="1" sz="1800"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Character-level: </a:t>
            </a:r>
            <a:r>
              <a:rPr i="1" lang="en" sz="1800">
                <a:solidFill>
                  <a:srgbClr val="38761D"/>
                </a:solidFill>
              </a:rPr>
              <a:t>CharCNN</a:t>
            </a:r>
            <a:endParaRPr i="1" sz="1800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Metadata-level: </a:t>
            </a:r>
            <a:r>
              <a:rPr i="1" lang="en" sz="1800">
                <a:solidFill>
                  <a:srgbClr val="990000"/>
                </a:solidFill>
              </a:rPr>
              <a:t>MetadataDNN</a:t>
            </a:r>
            <a:endParaRPr i="1" sz="18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51" name="Google Shape;1251;p33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Re-implementation and Selection</a:t>
            </a:r>
            <a:endParaRPr b="1" sz="2400">
              <a:solidFill>
                <a:srgbClr val="999999"/>
              </a:solidFill>
            </a:endParaRPr>
          </a:p>
        </p:txBody>
      </p:sp>
      <p:pic>
        <p:nvPicPr>
          <p:cNvPr id="1252" name="Google Shape;125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9913" y="782088"/>
            <a:ext cx="3464026" cy="176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33"/>
          <p:cNvSpPr/>
          <p:nvPr/>
        </p:nvSpPr>
        <p:spPr>
          <a:xfrm>
            <a:off x="2874125" y="1405900"/>
            <a:ext cx="138900" cy="17601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33"/>
          <p:cNvSpPr/>
          <p:nvPr/>
        </p:nvSpPr>
        <p:spPr>
          <a:xfrm>
            <a:off x="2175100" y="1405900"/>
            <a:ext cx="138900" cy="17523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33"/>
          <p:cNvSpPr/>
          <p:nvPr/>
        </p:nvSpPr>
        <p:spPr>
          <a:xfrm>
            <a:off x="3573150" y="1516900"/>
            <a:ext cx="138900" cy="1649100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13fe8c4c88_0_84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0" y="-7853"/>
            <a:ext cx="9144000" cy="516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13fe8c4c88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155" y="1211130"/>
            <a:ext cx="5447340" cy="3759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g213fe8c4c88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1963" y="106475"/>
            <a:ext cx="5471717" cy="1009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4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34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Combination of CNN and RNN structures.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CNN extracts word combination from input.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RNN learns word dependencies from input.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262" name="Google Shape;1262;p34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Word-Level Model </a:t>
            </a:r>
            <a:r>
              <a:rPr b="1" lang="en" sz="3100">
                <a:solidFill>
                  <a:srgbClr val="999999"/>
                </a:solidFill>
              </a:rPr>
              <a:t>CHASE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1263" name="Google Shape;1263;p34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Pre-processing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(misspellings, normalize, stemming)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34"/>
          <p:cNvSpPr/>
          <p:nvPr/>
        </p:nvSpPr>
        <p:spPr>
          <a:xfrm>
            <a:off x="7131375" y="1195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Padding and Truncating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(threshold ~27)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34"/>
          <p:cNvSpPr/>
          <p:nvPr/>
        </p:nvSpPr>
        <p:spPr>
          <a:xfrm>
            <a:off x="7131375" y="1966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(Twitter GloVe 200 dimensions)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34"/>
          <p:cNvSpPr/>
          <p:nvPr/>
        </p:nvSpPr>
        <p:spPr>
          <a:xfrm>
            <a:off x="7131375" y="2740600"/>
            <a:ext cx="1689000" cy="802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(GRU-CNN)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34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8" name="Google Shape;1268;p34"/>
          <p:cNvCxnSpPr>
            <a:stCxn id="1263" idx="2"/>
            <a:endCxn id="1264" idx="0"/>
          </p:cNvCxnSpPr>
          <p:nvPr/>
        </p:nvCxnSpPr>
        <p:spPr>
          <a:xfrm flipH="1" rot="-5400000">
            <a:off x="7881375" y="1100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9" name="Google Shape;1269;p34"/>
          <p:cNvCxnSpPr>
            <a:stCxn id="1264" idx="2"/>
            <a:endCxn id="1265" idx="0"/>
          </p:cNvCxnSpPr>
          <p:nvPr/>
        </p:nvCxnSpPr>
        <p:spPr>
          <a:xfrm flipH="1" rot="-5400000">
            <a:off x="7881375" y="1871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0" name="Google Shape;1270;p34"/>
          <p:cNvCxnSpPr>
            <a:stCxn id="1265" idx="2"/>
            <a:endCxn id="1266" idx="0"/>
          </p:cNvCxnSpPr>
          <p:nvPr/>
        </p:nvCxnSpPr>
        <p:spPr>
          <a:xfrm flipH="1" rot="-5400000">
            <a:off x="7879875" y="2643975"/>
            <a:ext cx="1926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1" name="Google Shape;1271;p34"/>
          <p:cNvCxnSpPr>
            <a:stCxn id="1266" idx="2"/>
            <a:endCxn id="1267" idx="0"/>
          </p:cNvCxnSpPr>
          <p:nvPr/>
        </p:nvCxnSpPr>
        <p:spPr>
          <a:xfrm flipH="1" rot="-5400000">
            <a:off x="7885425" y="3633250"/>
            <a:ext cx="18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72" name="Google Shape;1272;p34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34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4" name="Google Shape;1274;p34"/>
          <p:cNvCxnSpPr>
            <a:stCxn id="1267" idx="2"/>
            <a:endCxn id="1272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5" name="Google Shape;1275;p34"/>
          <p:cNvCxnSpPr>
            <a:stCxn id="1267" idx="2"/>
            <a:endCxn id="1273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6" name="Google Shape;1276;p34"/>
          <p:cNvCxnSpPr>
            <a:stCxn id="1267" idx="2"/>
            <a:endCxn id="1260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13a5167e46_0_242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g213a5167e46_0_242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Combination of CNN and RNN structures.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CNN extracts word combination from input.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RNN learns word dependencies from input.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Example: “</a:t>
            </a:r>
            <a:r>
              <a:rPr i="1" lang="en" sz="1800">
                <a:solidFill>
                  <a:schemeClr val="lt1"/>
                </a:solidFill>
              </a:rPr>
              <a:t>These refugees are troublemakers and parasites, they should be deported from my country”</a:t>
            </a:r>
            <a:endParaRPr sz="24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400">
                <a:solidFill>
                  <a:schemeClr val="lt1"/>
                </a:solidFill>
              </a:rPr>
              <a:t>Words of</a:t>
            </a:r>
            <a:r>
              <a:rPr i="1" lang="en" sz="1400">
                <a:solidFill>
                  <a:schemeClr val="lt1"/>
                </a:solidFill>
              </a:rPr>
              <a:t> refugee</a:t>
            </a:r>
            <a:r>
              <a:rPr lang="en" sz="1400">
                <a:solidFill>
                  <a:schemeClr val="lt1"/>
                </a:solidFill>
              </a:rPr>
              <a:t>, </a:t>
            </a:r>
            <a:r>
              <a:rPr i="1" lang="en" sz="1400">
                <a:solidFill>
                  <a:schemeClr val="lt1"/>
                </a:solidFill>
              </a:rPr>
              <a:t>troublemakers</a:t>
            </a:r>
            <a:r>
              <a:rPr lang="en" sz="1400">
                <a:solidFill>
                  <a:schemeClr val="lt1"/>
                </a:solidFill>
              </a:rPr>
              <a:t>, </a:t>
            </a:r>
            <a:r>
              <a:rPr i="1" lang="en" sz="1400">
                <a:solidFill>
                  <a:schemeClr val="lt1"/>
                </a:solidFill>
              </a:rPr>
              <a:t>parasites</a:t>
            </a:r>
            <a:r>
              <a:rPr lang="en" sz="1400">
                <a:solidFill>
                  <a:schemeClr val="lt1"/>
                </a:solidFill>
              </a:rPr>
              <a:t> and </a:t>
            </a:r>
            <a:r>
              <a:rPr i="1" lang="en" sz="1400">
                <a:solidFill>
                  <a:schemeClr val="lt1"/>
                </a:solidFill>
              </a:rPr>
              <a:t>deported</a:t>
            </a:r>
            <a:r>
              <a:rPr lang="en" sz="1400">
                <a:solidFill>
                  <a:schemeClr val="lt1"/>
                </a:solidFill>
              </a:rPr>
              <a:t> do not indicate hate-speech.</a:t>
            </a:r>
            <a:endParaRPr sz="1400">
              <a:solidFill>
                <a:schemeClr val="lt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400">
                <a:solidFill>
                  <a:schemeClr val="lt1"/>
                </a:solidFill>
              </a:rPr>
              <a:t>The combination of them however can be more indicative of hate-speech.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283" name="Google Shape;1283;g213a5167e46_0_242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Word-Level Model </a:t>
            </a:r>
            <a:r>
              <a:rPr b="1" lang="en" sz="3100">
                <a:solidFill>
                  <a:srgbClr val="999999"/>
                </a:solidFill>
              </a:rPr>
              <a:t>CHASE</a:t>
            </a:r>
            <a:endParaRPr b="1" sz="2400">
              <a:solidFill>
                <a:srgbClr val="999999"/>
              </a:solidFill>
            </a:endParaRPr>
          </a:p>
        </p:txBody>
      </p:sp>
      <p:sp>
        <p:nvSpPr>
          <p:cNvPr id="1284" name="Google Shape;1284;g213a5167e46_0_242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Pre-processing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(misspellings, normalize, stemming)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g213a5167e46_0_242"/>
          <p:cNvSpPr/>
          <p:nvPr/>
        </p:nvSpPr>
        <p:spPr>
          <a:xfrm>
            <a:off x="7131375" y="1195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Padding and Truncating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(threshold ~27)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213a5167e46_0_242"/>
          <p:cNvSpPr/>
          <p:nvPr/>
        </p:nvSpPr>
        <p:spPr>
          <a:xfrm>
            <a:off x="7131375" y="1966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(Twitter GloVe 200 dimensions)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g213a5167e46_0_242"/>
          <p:cNvSpPr/>
          <p:nvPr/>
        </p:nvSpPr>
        <p:spPr>
          <a:xfrm>
            <a:off x="7131375" y="2740600"/>
            <a:ext cx="1689000" cy="802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(GRU-CNN)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g213a5167e46_0_242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9" name="Google Shape;1289;g213a5167e46_0_242"/>
          <p:cNvCxnSpPr>
            <a:stCxn id="1284" idx="2"/>
            <a:endCxn id="1285" idx="0"/>
          </p:cNvCxnSpPr>
          <p:nvPr/>
        </p:nvCxnSpPr>
        <p:spPr>
          <a:xfrm flipH="1" rot="-5400000">
            <a:off x="7881375" y="1100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0" name="Google Shape;1290;g213a5167e46_0_242"/>
          <p:cNvCxnSpPr>
            <a:stCxn id="1285" idx="2"/>
            <a:endCxn id="1286" idx="0"/>
          </p:cNvCxnSpPr>
          <p:nvPr/>
        </p:nvCxnSpPr>
        <p:spPr>
          <a:xfrm flipH="1" rot="-5400000">
            <a:off x="7881375" y="1871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1" name="Google Shape;1291;g213a5167e46_0_242"/>
          <p:cNvCxnSpPr>
            <a:stCxn id="1286" idx="2"/>
            <a:endCxn id="1287" idx="0"/>
          </p:cNvCxnSpPr>
          <p:nvPr/>
        </p:nvCxnSpPr>
        <p:spPr>
          <a:xfrm flipH="1" rot="-5400000">
            <a:off x="7879875" y="2643975"/>
            <a:ext cx="1926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2" name="Google Shape;1292;g213a5167e46_0_242"/>
          <p:cNvCxnSpPr>
            <a:stCxn id="1287" idx="2"/>
            <a:endCxn id="1288" idx="0"/>
          </p:cNvCxnSpPr>
          <p:nvPr/>
        </p:nvCxnSpPr>
        <p:spPr>
          <a:xfrm flipH="1" rot="-5400000">
            <a:off x="7885425" y="3633250"/>
            <a:ext cx="18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93" name="Google Shape;1293;g213a5167e46_0_242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g213a5167e46_0_242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5" name="Google Shape;1295;g213a5167e46_0_242"/>
          <p:cNvCxnSpPr>
            <a:stCxn id="1288" idx="2"/>
            <a:endCxn id="1293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6" name="Google Shape;1296;g213a5167e46_0_242"/>
          <p:cNvCxnSpPr>
            <a:stCxn id="1288" idx="2"/>
            <a:endCxn id="1294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7" name="Google Shape;1297;g213a5167e46_0_242"/>
          <p:cNvCxnSpPr>
            <a:stCxn id="1288" idx="2"/>
            <a:endCxn id="1281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13a5167e46_0_319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Preprocessing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03" name="Google Shape;1303;g213a5167e46_0_319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Word-Level Model </a:t>
            </a:r>
            <a:r>
              <a:rPr b="1" lang="en" sz="3100">
                <a:solidFill>
                  <a:srgbClr val="999999"/>
                </a:solidFill>
              </a:rPr>
              <a:t>CHASE</a:t>
            </a:r>
            <a:endParaRPr b="1" sz="24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04" name="Google Shape;1304;g213a5167e46_0_319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g213a5167e46_0_319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Pre-processing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(misspellings, normalize, stemming)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g213a5167e46_0_319"/>
          <p:cNvSpPr/>
          <p:nvPr/>
        </p:nvSpPr>
        <p:spPr>
          <a:xfrm>
            <a:off x="7131375" y="1195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Padding and Truncating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(threshold ~27)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g213a5167e46_0_319"/>
          <p:cNvSpPr/>
          <p:nvPr/>
        </p:nvSpPr>
        <p:spPr>
          <a:xfrm>
            <a:off x="7131375" y="1966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(Twitter GloVe 200 dimensions)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g213a5167e46_0_319"/>
          <p:cNvSpPr/>
          <p:nvPr/>
        </p:nvSpPr>
        <p:spPr>
          <a:xfrm>
            <a:off x="7131375" y="2740600"/>
            <a:ext cx="1689000" cy="802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(GRU-CNN)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g213a5167e46_0_319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0" name="Google Shape;1310;g213a5167e46_0_319"/>
          <p:cNvCxnSpPr>
            <a:stCxn id="1305" idx="2"/>
            <a:endCxn id="1306" idx="0"/>
          </p:cNvCxnSpPr>
          <p:nvPr/>
        </p:nvCxnSpPr>
        <p:spPr>
          <a:xfrm flipH="1" rot="-5400000">
            <a:off x="7881375" y="1100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1" name="Google Shape;1311;g213a5167e46_0_319"/>
          <p:cNvCxnSpPr>
            <a:stCxn id="1306" idx="2"/>
            <a:endCxn id="1307" idx="0"/>
          </p:cNvCxnSpPr>
          <p:nvPr/>
        </p:nvCxnSpPr>
        <p:spPr>
          <a:xfrm flipH="1" rot="-5400000">
            <a:off x="7881375" y="1871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2" name="Google Shape;1312;g213a5167e46_0_319"/>
          <p:cNvCxnSpPr>
            <a:stCxn id="1307" idx="2"/>
            <a:endCxn id="1308" idx="0"/>
          </p:cNvCxnSpPr>
          <p:nvPr/>
        </p:nvCxnSpPr>
        <p:spPr>
          <a:xfrm flipH="1" rot="-5400000">
            <a:off x="7879875" y="2643975"/>
            <a:ext cx="1926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3" name="Google Shape;1313;g213a5167e46_0_319"/>
          <p:cNvCxnSpPr>
            <a:stCxn id="1308" idx="2"/>
            <a:endCxn id="1309" idx="0"/>
          </p:cNvCxnSpPr>
          <p:nvPr/>
        </p:nvCxnSpPr>
        <p:spPr>
          <a:xfrm flipH="1" rot="-5400000">
            <a:off x="7885425" y="3633250"/>
            <a:ext cx="18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4" name="Google Shape;1314;g213a5167e46_0_319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g213a5167e46_0_319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6" name="Google Shape;1316;g213a5167e46_0_319"/>
          <p:cNvCxnSpPr>
            <a:stCxn id="1309" idx="2"/>
            <a:endCxn id="1314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7" name="Google Shape;1317;g213a5167e46_0_319"/>
          <p:cNvCxnSpPr>
            <a:stCxn id="1309" idx="2"/>
            <a:endCxn id="1315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8" name="Google Shape;1318;g213a5167e46_0_319"/>
          <p:cNvCxnSpPr>
            <a:stCxn id="1309" idx="2"/>
            <a:endCxn id="1304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17b9b03bcf_0_59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Preprocessing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en" sz="1400">
                <a:solidFill>
                  <a:schemeClr val="lt1"/>
                </a:solidFill>
              </a:rPr>
              <a:t>Correct misspellings, normalize, segment hashtags e.g. </a:t>
            </a:r>
            <a:r>
              <a:rPr i="1" lang="en" sz="1400">
                <a:solidFill>
                  <a:schemeClr val="lt1"/>
                </a:solidFill>
              </a:rPr>
              <a:t>#banrefugees</a:t>
            </a:r>
            <a:r>
              <a:rPr lang="en" sz="1400">
                <a:solidFill>
                  <a:schemeClr val="lt1"/>
                </a:solidFill>
              </a:rPr>
              <a:t> into </a:t>
            </a:r>
            <a:r>
              <a:rPr i="1" lang="en" sz="1400">
                <a:solidFill>
                  <a:schemeClr val="lt1"/>
                </a:solidFill>
              </a:rPr>
              <a:t>ban refugees</a:t>
            </a:r>
            <a:r>
              <a:rPr lang="en" sz="1400">
                <a:solidFill>
                  <a:schemeClr val="lt1"/>
                </a:solidFill>
              </a:rPr>
              <a:t> and stemming.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24" name="Google Shape;1324;g217b9b03bcf_0_59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Word-Level Model </a:t>
            </a:r>
            <a:r>
              <a:rPr b="1" lang="en" sz="3100">
                <a:solidFill>
                  <a:srgbClr val="999999"/>
                </a:solidFill>
              </a:rPr>
              <a:t>CHASE</a:t>
            </a:r>
            <a:endParaRPr b="1" sz="24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25" name="Google Shape;1325;g217b9b03bcf_0_59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g217b9b03bcf_0_59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Pre-processing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(misspellings, normalize, stemming)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g217b9b03bcf_0_59"/>
          <p:cNvSpPr/>
          <p:nvPr/>
        </p:nvSpPr>
        <p:spPr>
          <a:xfrm>
            <a:off x="7131375" y="1195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Padding and Truncating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(threshold ~27)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g217b9b03bcf_0_59"/>
          <p:cNvSpPr/>
          <p:nvPr/>
        </p:nvSpPr>
        <p:spPr>
          <a:xfrm>
            <a:off x="7131375" y="1966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(Twitter GloVe 200 dimensions)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217b9b03bcf_0_59"/>
          <p:cNvSpPr/>
          <p:nvPr/>
        </p:nvSpPr>
        <p:spPr>
          <a:xfrm>
            <a:off x="7131375" y="2740600"/>
            <a:ext cx="1689000" cy="802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(GRU-CNN)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217b9b03bcf_0_59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1" name="Google Shape;1331;g217b9b03bcf_0_59"/>
          <p:cNvCxnSpPr>
            <a:stCxn id="1326" idx="2"/>
            <a:endCxn id="1327" idx="0"/>
          </p:cNvCxnSpPr>
          <p:nvPr/>
        </p:nvCxnSpPr>
        <p:spPr>
          <a:xfrm flipH="1" rot="-5400000">
            <a:off x="7881375" y="1100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2" name="Google Shape;1332;g217b9b03bcf_0_59"/>
          <p:cNvCxnSpPr>
            <a:stCxn id="1327" idx="2"/>
            <a:endCxn id="1328" idx="0"/>
          </p:cNvCxnSpPr>
          <p:nvPr/>
        </p:nvCxnSpPr>
        <p:spPr>
          <a:xfrm flipH="1" rot="-5400000">
            <a:off x="7881375" y="1871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3" name="Google Shape;1333;g217b9b03bcf_0_59"/>
          <p:cNvCxnSpPr>
            <a:stCxn id="1328" idx="2"/>
            <a:endCxn id="1329" idx="0"/>
          </p:cNvCxnSpPr>
          <p:nvPr/>
        </p:nvCxnSpPr>
        <p:spPr>
          <a:xfrm flipH="1" rot="-5400000">
            <a:off x="7879875" y="2643975"/>
            <a:ext cx="1926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4" name="Google Shape;1334;g217b9b03bcf_0_59"/>
          <p:cNvCxnSpPr>
            <a:stCxn id="1329" idx="2"/>
            <a:endCxn id="1330" idx="0"/>
          </p:cNvCxnSpPr>
          <p:nvPr/>
        </p:nvCxnSpPr>
        <p:spPr>
          <a:xfrm flipH="1" rot="-5400000">
            <a:off x="7885425" y="3633250"/>
            <a:ext cx="18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35" name="Google Shape;1335;g217b9b03bcf_0_59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g217b9b03bcf_0_59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7" name="Google Shape;1337;g217b9b03bcf_0_59"/>
          <p:cNvCxnSpPr>
            <a:stCxn id="1330" idx="2"/>
            <a:endCxn id="1335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8" name="Google Shape;1338;g217b9b03bcf_0_59"/>
          <p:cNvCxnSpPr>
            <a:stCxn id="1330" idx="2"/>
            <a:endCxn id="1336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9" name="Google Shape;1339;g217b9b03bcf_0_59"/>
          <p:cNvCxnSpPr>
            <a:stCxn id="1330" idx="2"/>
            <a:endCxn id="1325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213a5167e46_0_403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Preprocessing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en" sz="1400">
                <a:solidFill>
                  <a:schemeClr val="lt1"/>
                </a:solidFill>
              </a:rPr>
              <a:t>Correct misspellings, normalize, segment hashtags e.g. </a:t>
            </a:r>
            <a:r>
              <a:rPr i="1" lang="en" sz="1400">
                <a:solidFill>
                  <a:schemeClr val="lt1"/>
                </a:solidFill>
              </a:rPr>
              <a:t>#banrefugees</a:t>
            </a:r>
            <a:r>
              <a:rPr lang="en" sz="1400">
                <a:solidFill>
                  <a:schemeClr val="lt1"/>
                </a:solidFill>
              </a:rPr>
              <a:t> into </a:t>
            </a:r>
            <a:r>
              <a:rPr i="1" lang="en" sz="1400">
                <a:solidFill>
                  <a:schemeClr val="lt1"/>
                </a:solidFill>
              </a:rPr>
              <a:t>ban refugees</a:t>
            </a:r>
            <a:r>
              <a:rPr lang="en" sz="1400">
                <a:solidFill>
                  <a:schemeClr val="lt1"/>
                </a:solidFill>
              </a:rPr>
              <a:t> and stemming.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Padded and Truncated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The inputs have to be of the same length, thus are left padded with zeros if length below threshold (~27), truncated otherwise.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45" name="Google Shape;1345;g213a5167e46_0_403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Word-Level Model </a:t>
            </a:r>
            <a:r>
              <a:rPr b="1" lang="en" sz="3100">
                <a:solidFill>
                  <a:srgbClr val="999999"/>
                </a:solidFill>
              </a:rPr>
              <a:t>CHASE</a:t>
            </a:r>
            <a:endParaRPr b="1" sz="24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46" name="Google Shape;1346;g213a5167e46_0_403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g213a5167e46_0_403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Pre-processing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(misspellings, normalize, stemming)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g213a5167e46_0_403"/>
          <p:cNvSpPr/>
          <p:nvPr/>
        </p:nvSpPr>
        <p:spPr>
          <a:xfrm>
            <a:off x="7131375" y="1195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Padding and Truncating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(threshold ~27)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g213a5167e46_0_403"/>
          <p:cNvSpPr/>
          <p:nvPr/>
        </p:nvSpPr>
        <p:spPr>
          <a:xfrm>
            <a:off x="7131375" y="1966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(Twitter GloVe 200 dimensions)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g213a5167e46_0_403"/>
          <p:cNvSpPr/>
          <p:nvPr/>
        </p:nvSpPr>
        <p:spPr>
          <a:xfrm>
            <a:off x="7131375" y="2740600"/>
            <a:ext cx="1689000" cy="802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(GRU-CNN)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g213a5167e46_0_403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2" name="Google Shape;1352;g213a5167e46_0_403"/>
          <p:cNvCxnSpPr>
            <a:stCxn id="1347" idx="2"/>
            <a:endCxn id="1348" idx="0"/>
          </p:cNvCxnSpPr>
          <p:nvPr/>
        </p:nvCxnSpPr>
        <p:spPr>
          <a:xfrm flipH="1" rot="-5400000">
            <a:off x="7881375" y="1100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3" name="Google Shape;1353;g213a5167e46_0_403"/>
          <p:cNvCxnSpPr>
            <a:stCxn id="1348" idx="2"/>
            <a:endCxn id="1349" idx="0"/>
          </p:cNvCxnSpPr>
          <p:nvPr/>
        </p:nvCxnSpPr>
        <p:spPr>
          <a:xfrm flipH="1" rot="-5400000">
            <a:off x="7881375" y="1871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4" name="Google Shape;1354;g213a5167e46_0_403"/>
          <p:cNvCxnSpPr>
            <a:stCxn id="1349" idx="2"/>
            <a:endCxn id="1350" idx="0"/>
          </p:cNvCxnSpPr>
          <p:nvPr/>
        </p:nvCxnSpPr>
        <p:spPr>
          <a:xfrm flipH="1" rot="-5400000">
            <a:off x="7879875" y="2643975"/>
            <a:ext cx="1926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5" name="Google Shape;1355;g213a5167e46_0_403"/>
          <p:cNvCxnSpPr>
            <a:stCxn id="1350" idx="2"/>
            <a:endCxn id="1351" idx="0"/>
          </p:cNvCxnSpPr>
          <p:nvPr/>
        </p:nvCxnSpPr>
        <p:spPr>
          <a:xfrm flipH="1" rot="-5400000">
            <a:off x="7885425" y="3633250"/>
            <a:ext cx="18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56" name="Google Shape;1356;g213a5167e46_0_403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g213a5167e46_0_403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8" name="Google Shape;1358;g213a5167e46_0_403"/>
          <p:cNvCxnSpPr>
            <a:stCxn id="1351" idx="2"/>
            <a:endCxn id="1356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9" name="Google Shape;1359;g213a5167e46_0_403"/>
          <p:cNvCxnSpPr>
            <a:stCxn id="1351" idx="2"/>
            <a:endCxn id="1357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60" name="Google Shape;1360;g213a5167e46_0_403"/>
          <p:cNvCxnSpPr>
            <a:stCxn id="1351" idx="2"/>
            <a:endCxn id="1346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13a5167e46_0_382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Preprocessing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en" sz="1400">
                <a:solidFill>
                  <a:schemeClr val="lt1"/>
                </a:solidFill>
              </a:rPr>
              <a:t>Correct misspellings, normalize, segment hashtags e.g. </a:t>
            </a:r>
            <a:r>
              <a:rPr i="1" lang="en" sz="1400">
                <a:solidFill>
                  <a:schemeClr val="lt1"/>
                </a:solidFill>
              </a:rPr>
              <a:t>#banrefugees</a:t>
            </a:r>
            <a:r>
              <a:rPr lang="en" sz="1400">
                <a:solidFill>
                  <a:schemeClr val="lt1"/>
                </a:solidFill>
              </a:rPr>
              <a:t> into </a:t>
            </a:r>
            <a:r>
              <a:rPr i="1" lang="en" sz="1400">
                <a:solidFill>
                  <a:schemeClr val="lt1"/>
                </a:solidFill>
              </a:rPr>
              <a:t>ban refugees</a:t>
            </a:r>
            <a:r>
              <a:rPr lang="en" sz="1400">
                <a:solidFill>
                  <a:schemeClr val="lt1"/>
                </a:solidFill>
              </a:rPr>
              <a:t> and stemming.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Padded and Truncated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The inputs have to be of the same length, thus are left padded with zeros if length below threshold (~27), truncated otherwise.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 embeddings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Use of GloVe Twitter embeddings, converting each tweet to a 27x200 matrix.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66" name="Google Shape;1366;g213a5167e46_0_382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Word-Level Model </a:t>
            </a:r>
            <a:r>
              <a:rPr b="1" lang="en" sz="3100">
                <a:solidFill>
                  <a:srgbClr val="999999"/>
                </a:solidFill>
              </a:rPr>
              <a:t>CHASE</a:t>
            </a:r>
            <a:endParaRPr b="1" sz="24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67" name="Google Shape;1367;g213a5167e46_0_382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213a5167e46_0_382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Pre-processing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(misspellings, normalize, stemming)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g213a5167e46_0_382"/>
          <p:cNvSpPr/>
          <p:nvPr/>
        </p:nvSpPr>
        <p:spPr>
          <a:xfrm>
            <a:off x="7131375" y="1195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Padding and Truncating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(threshold ~27)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g213a5167e46_0_382"/>
          <p:cNvSpPr/>
          <p:nvPr/>
        </p:nvSpPr>
        <p:spPr>
          <a:xfrm>
            <a:off x="7131375" y="1966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(Twitter GloVe 200 dimensions)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g213a5167e46_0_382"/>
          <p:cNvSpPr/>
          <p:nvPr/>
        </p:nvSpPr>
        <p:spPr>
          <a:xfrm>
            <a:off x="7131375" y="2740600"/>
            <a:ext cx="1689000" cy="802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(GRU-CNN)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g213a5167e46_0_382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3" name="Google Shape;1373;g213a5167e46_0_382"/>
          <p:cNvCxnSpPr>
            <a:stCxn id="1368" idx="2"/>
            <a:endCxn id="1369" idx="0"/>
          </p:cNvCxnSpPr>
          <p:nvPr/>
        </p:nvCxnSpPr>
        <p:spPr>
          <a:xfrm flipH="1" rot="-5400000">
            <a:off x="7881375" y="1100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4" name="Google Shape;1374;g213a5167e46_0_382"/>
          <p:cNvCxnSpPr>
            <a:stCxn id="1369" idx="2"/>
            <a:endCxn id="1370" idx="0"/>
          </p:cNvCxnSpPr>
          <p:nvPr/>
        </p:nvCxnSpPr>
        <p:spPr>
          <a:xfrm flipH="1" rot="-5400000">
            <a:off x="7881375" y="1871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5" name="Google Shape;1375;g213a5167e46_0_382"/>
          <p:cNvCxnSpPr>
            <a:stCxn id="1370" idx="2"/>
            <a:endCxn id="1371" idx="0"/>
          </p:cNvCxnSpPr>
          <p:nvPr/>
        </p:nvCxnSpPr>
        <p:spPr>
          <a:xfrm flipH="1" rot="-5400000">
            <a:off x="7879875" y="2643975"/>
            <a:ext cx="1926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6" name="Google Shape;1376;g213a5167e46_0_382"/>
          <p:cNvCxnSpPr>
            <a:stCxn id="1371" idx="2"/>
            <a:endCxn id="1372" idx="0"/>
          </p:cNvCxnSpPr>
          <p:nvPr/>
        </p:nvCxnSpPr>
        <p:spPr>
          <a:xfrm flipH="1" rot="-5400000">
            <a:off x="7885425" y="3633250"/>
            <a:ext cx="18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77" name="Google Shape;1377;g213a5167e46_0_382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g213a5167e46_0_382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9" name="Google Shape;1379;g213a5167e46_0_382"/>
          <p:cNvCxnSpPr>
            <a:stCxn id="1372" idx="2"/>
            <a:endCxn id="1377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80" name="Google Shape;1380;g213a5167e46_0_382"/>
          <p:cNvCxnSpPr>
            <a:stCxn id="1372" idx="2"/>
            <a:endCxn id="1378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81" name="Google Shape;1381;g213a5167e46_0_382"/>
          <p:cNvCxnSpPr>
            <a:stCxn id="1372" idx="2"/>
            <a:endCxn id="1367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13a5167e46_0_361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Preprocessing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en" sz="1400">
                <a:solidFill>
                  <a:schemeClr val="lt1"/>
                </a:solidFill>
              </a:rPr>
              <a:t>Correct misspellings, normalize, segment hashtags e.g. </a:t>
            </a:r>
            <a:r>
              <a:rPr i="1" lang="en" sz="1400">
                <a:solidFill>
                  <a:schemeClr val="lt1"/>
                </a:solidFill>
              </a:rPr>
              <a:t>#banrefugees</a:t>
            </a:r>
            <a:r>
              <a:rPr lang="en" sz="1400">
                <a:solidFill>
                  <a:schemeClr val="lt1"/>
                </a:solidFill>
              </a:rPr>
              <a:t> into </a:t>
            </a:r>
            <a:r>
              <a:rPr i="1" lang="en" sz="1400">
                <a:solidFill>
                  <a:schemeClr val="lt1"/>
                </a:solidFill>
              </a:rPr>
              <a:t>ban refugees</a:t>
            </a:r>
            <a:r>
              <a:rPr lang="en" sz="1400">
                <a:solidFill>
                  <a:schemeClr val="lt1"/>
                </a:solidFill>
              </a:rPr>
              <a:t> and stemming.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Padded and Truncated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The inputs have to be of the same length, thus are left padded with zeros if length below threshold (~27), truncated otherwise.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 embeddings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Use of GloVe Twitter embeddings, converting each tweet to a 27x200 matrix.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3 Convolutional Layers of 100 Filters and Sizes of 2, 3, 4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Each layer corresponds to word bi-grams, tri-grams and quad-grams.</a:t>
            </a:r>
            <a:endParaRPr sz="14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Each layer enters a Max Pooling layer of size 4.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87" name="Google Shape;1387;g213a5167e46_0_361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Word-Level Model </a:t>
            </a:r>
            <a:r>
              <a:rPr b="1" lang="en" sz="3100">
                <a:solidFill>
                  <a:srgbClr val="999999"/>
                </a:solidFill>
              </a:rPr>
              <a:t>CHASE</a:t>
            </a:r>
            <a:endParaRPr b="1" sz="24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88" name="Google Shape;1388;g213a5167e46_0_361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g213a5167e46_0_361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Pre-processing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(misspellings, normalize, stemming)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g213a5167e46_0_361"/>
          <p:cNvSpPr/>
          <p:nvPr/>
        </p:nvSpPr>
        <p:spPr>
          <a:xfrm>
            <a:off x="7131375" y="1195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Padding and Truncating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(threshold ~27)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g213a5167e46_0_361"/>
          <p:cNvSpPr/>
          <p:nvPr/>
        </p:nvSpPr>
        <p:spPr>
          <a:xfrm>
            <a:off x="7131375" y="1966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(Twitter GloVe 200 dimensions)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13a5167e46_0_361"/>
          <p:cNvSpPr/>
          <p:nvPr/>
        </p:nvSpPr>
        <p:spPr>
          <a:xfrm>
            <a:off x="7131375" y="2740600"/>
            <a:ext cx="1689000" cy="802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(GRU-CNN)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g213a5167e46_0_361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4" name="Google Shape;1394;g213a5167e46_0_361"/>
          <p:cNvCxnSpPr>
            <a:stCxn id="1389" idx="2"/>
            <a:endCxn id="1390" idx="0"/>
          </p:cNvCxnSpPr>
          <p:nvPr/>
        </p:nvCxnSpPr>
        <p:spPr>
          <a:xfrm flipH="1" rot="-5400000">
            <a:off x="7881375" y="1100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5" name="Google Shape;1395;g213a5167e46_0_361"/>
          <p:cNvCxnSpPr>
            <a:stCxn id="1390" idx="2"/>
            <a:endCxn id="1391" idx="0"/>
          </p:cNvCxnSpPr>
          <p:nvPr/>
        </p:nvCxnSpPr>
        <p:spPr>
          <a:xfrm flipH="1" rot="-5400000">
            <a:off x="7881375" y="1871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6" name="Google Shape;1396;g213a5167e46_0_361"/>
          <p:cNvCxnSpPr>
            <a:stCxn id="1391" idx="2"/>
            <a:endCxn id="1392" idx="0"/>
          </p:cNvCxnSpPr>
          <p:nvPr/>
        </p:nvCxnSpPr>
        <p:spPr>
          <a:xfrm flipH="1" rot="-5400000">
            <a:off x="7879875" y="2643975"/>
            <a:ext cx="1926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7" name="Google Shape;1397;g213a5167e46_0_361"/>
          <p:cNvCxnSpPr>
            <a:stCxn id="1392" idx="2"/>
            <a:endCxn id="1393" idx="0"/>
          </p:cNvCxnSpPr>
          <p:nvPr/>
        </p:nvCxnSpPr>
        <p:spPr>
          <a:xfrm flipH="1" rot="-5400000">
            <a:off x="7885425" y="3633250"/>
            <a:ext cx="18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98" name="Google Shape;1398;g213a5167e46_0_361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g213a5167e46_0_361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0" name="Google Shape;1400;g213a5167e46_0_361"/>
          <p:cNvCxnSpPr>
            <a:stCxn id="1393" idx="2"/>
            <a:endCxn id="1398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1" name="Google Shape;1401;g213a5167e46_0_361"/>
          <p:cNvCxnSpPr>
            <a:stCxn id="1393" idx="2"/>
            <a:endCxn id="1399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2" name="Google Shape;1402;g213a5167e46_0_361"/>
          <p:cNvCxnSpPr>
            <a:stCxn id="1393" idx="2"/>
            <a:endCxn id="1388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13a5167e46_0_340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lt1"/>
                </a:solidFill>
              </a:rPr>
              <a:t>Preprocessing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en" sz="1400">
                <a:solidFill>
                  <a:schemeClr val="lt1"/>
                </a:solidFill>
              </a:rPr>
              <a:t>Correct misspellings, normalize, segment hashtags e.g. </a:t>
            </a:r>
            <a:r>
              <a:rPr i="1" lang="en" sz="1400">
                <a:solidFill>
                  <a:schemeClr val="lt1"/>
                </a:solidFill>
              </a:rPr>
              <a:t>#banrefugees</a:t>
            </a:r>
            <a:r>
              <a:rPr lang="en" sz="1400">
                <a:solidFill>
                  <a:schemeClr val="lt1"/>
                </a:solidFill>
              </a:rPr>
              <a:t> into </a:t>
            </a:r>
            <a:r>
              <a:rPr i="1" lang="en" sz="1400">
                <a:solidFill>
                  <a:schemeClr val="lt1"/>
                </a:solidFill>
              </a:rPr>
              <a:t>ban refugees</a:t>
            </a:r>
            <a:r>
              <a:rPr lang="en" sz="1400">
                <a:solidFill>
                  <a:schemeClr val="lt1"/>
                </a:solidFill>
              </a:rPr>
              <a:t> and stemming.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Padded and Truncated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The inputs have to be of the same length, thus are left padded with zeros if length below threshold (~27), truncated otherwise.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Word embeddings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Use of GloVe Twitter embeddings, converting each tweet to a 27x200 matrix.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3 Convolutional Layers of 100 Filters and Sizes of 2, 3, 4</a:t>
            </a:r>
            <a:endParaRPr sz="18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Each layer corresponds to word bi-grams, tri-grams and quad-grams.</a:t>
            </a:r>
            <a:endParaRPr sz="1400">
              <a:solidFill>
                <a:schemeClr val="lt1"/>
              </a:solidFill>
            </a:endParaRPr>
          </a:p>
          <a:p>
            <a:pPr indent="-2032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Each layer enters a Max Pooling layer of size 4.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The outputs are concatenated into one Max Pooling Layer, entering a GRU RNN Layer treating features as timesteps.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Finally a Softmax Layer unit number equal the classes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08" name="Google Shape;1408;g213a5167e46_0_340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Word-Level Model </a:t>
            </a:r>
            <a:r>
              <a:rPr b="1" lang="en" sz="3100">
                <a:solidFill>
                  <a:srgbClr val="999999"/>
                </a:solidFill>
              </a:rPr>
              <a:t>CHASE</a:t>
            </a:r>
            <a:endParaRPr b="1" sz="24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409" name="Google Shape;1409;g213a5167e46_0_340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213a5167e46_0_340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Pre-processing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(misspellings, normalize, stemming)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g213a5167e46_0_340"/>
          <p:cNvSpPr/>
          <p:nvPr/>
        </p:nvSpPr>
        <p:spPr>
          <a:xfrm>
            <a:off x="7131375" y="1195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Input Padding and Truncating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(threshold ~27)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g213a5167e46_0_340"/>
          <p:cNvSpPr/>
          <p:nvPr/>
        </p:nvSpPr>
        <p:spPr>
          <a:xfrm>
            <a:off x="7131375" y="1966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Word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(Twitter GloVe 200 dimensions)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213a5167e46_0_340"/>
          <p:cNvSpPr/>
          <p:nvPr/>
        </p:nvSpPr>
        <p:spPr>
          <a:xfrm>
            <a:off x="7131375" y="2740600"/>
            <a:ext cx="1689000" cy="802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(GRU-CNN)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g213a5167e46_0_340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5" name="Google Shape;1415;g213a5167e46_0_340"/>
          <p:cNvCxnSpPr>
            <a:stCxn id="1410" idx="2"/>
            <a:endCxn id="1411" idx="0"/>
          </p:cNvCxnSpPr>
          <p:nvPr/>
        </p:nvCxnSpPr>
        <p:spPr>
          <a:xfrm flipH="1" rot="-5400000">
            <a:off x="7881375" y="1100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6" name="Google Shape;1416;g213a5167e46_0_340"/>
          <p:cNvCxnSpPr>
            <a:stCxn id="1411" idx="2"/>
            <a:endCxn id="1412" idx="0"/>
          </p:cNvCxnSpPr>
          <p:nvPr/>
        </p:nvCxnSpPr>
        <p:spPr>
          <a:xfrm flipH="1" rot="-5400000">
            <a:off x="7881375" y="1871475"/>
            <a:ext cx="18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7" name="Google Shape;1417;g213a5167e46_0_340"/>
          <p:cNvCxnSpPr>
            <a:stCxn id="1412" idx="2"/>
            <a:endCxn id="1413" idx="0"/>
          </p:cNvCxnSpPr>
          <p:nvPr/>
        </p:nvCxnSpPr>
        <p:spPr>
          <a:xfrm flipH="1" rot="-5400000">
            <a:off x="7879875" y="2643975"/>
            <a:ext cx="1926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8" name="Google Shape;1418;g213a5167e46_0_340"/>
          <p:cNvCxnSpPr>
            <a:stCxn id="1413" idx="2"/>
            <a:endCxn id="1414" idx="0"/>
          </p:cNvCxnSpPr>
          <p:nvPr/>
        </p:nvCxnSpPr>
        <p:spPr>
          <a:xfrm flipH="1" rot="-5400000">
            <a:off x="7885425" y="3633250"/>
            <a:ext cx="18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9" name="Google Shape;1419;g213a5167e46_0_340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g213a5167e46_0_340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1" name="Google Shape;1421;g213a5167e46_0_340"/>
          <p:cNvCxnSpPr>
            <a:stCxn id="1414" idx="2"/>
            <a:endCxn id="1419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22" name="Google Shape;1422;g213a5167e46_0_340"/>
          <p:cNvCxnSpPr>
            <a:stCxn id="1414" idx="2"/>
            <a:endCxn id="1420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23" name="Google Shape;1423;g213a5167e46_0_340"/>
          <p:cNvCxnSpPr>
            <a:stCxn id="1414" idx="2"/>
            <a:endCxn id="1409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13a5167e46_0_424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g213a5167e46_0_424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Based on the work of </a:t>
            </a:r>
            <a:r>
              <a:rPr i="1" lang="en" sz="1800">
                <a:solidFill>
                  <a:schemeClr val="lt1"/>
                </a:solidFill>
              </a:rPr>
              <a:t>Kim et al </a:t>
            </a:r>
            <a:r>
              <a:rPr lang="en" sz="1800">
                <a:solidFill>
                  <a:schemeClr val="lt1"/>
                </a:solidFill>
              </a:rPr>
              <a:t>2015.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Alphabet used consists of 70 symbols: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26 lowercase letters from the English alphabet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10 digits, </a:t>
            </a:r>
            <a:r>
              <a:rPr i="1" lang="en" sz="1400">
                <a:solidFill>
                  <a:schemeClr val="lt1"/>
                </a:solidFill>
              </a:rPr>
              <a:t>0</a:t>
            </a:r>
            <a:r>
              <a:rPr lang="en" sz="1400">
                <a:solidFill>
                  <a:schemeClr val="lt1"/>
                </a:solidFill>
              </a:rPr>
              <a:t> to </a:t>
            </a:r>
            <a:r>
              <a:rPr i="1" lang="en" sz="1400">
                <a:solidFill>
                  <a:schemeClr val="lt1"/>
                </a:solidFill>
              </a:rPr>
              <a:t>9</a:t>
            </a:r>
            <a:endParaRPr i="1"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34 special characters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30" name="Google Shape;1430;g213a5167e46_0_424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Character-Level Model </a:t>
            </a:r>
            <a:r>
              <a:rPr b="1" lang="en" sz="3100">
                <a:solidFill>
                  <a:srgbClr val="999999"/>
                </a:solidFill>
              </a:rPr>
              <a:t>CharCNN</a:t>
            </a:r>
            <a:endParaRPr b="1" sz="24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431" name="Google Shape;1431;g213a5167e46_0_424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Character Quantization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(One-Hot Encoding)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g213a5167e46_0_424"/>
          <p:cNvSpPr/>
          <p:nvPr/>
        </p:nvSpPr>
        <p:spPr>
          <a:xfrm>
            <a:off x="7131375" y="13430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Character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(70x280 matrix)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g213a5167e46_0_424"/>
          <p:cNvSpPr/>
          <p:nvPr/>
        </p:nvSpPr>
        <p:spPr>
          <a:xfrm>
            <a:off x="7131375" y="2261426"/>
            <a:ext cx="1689000" cy="11961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g213a5167e46_0_424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5" name="Google Shape;1435;g213a5167e46_0_424"/>
          <p:cNvCxnSpPr>
            <a:stCxn id="1431" idx="2"/>
            <a:endCxn id="1432" idx="0"/>
          </p:cNvCxnSpPr>
          <p:nvPr/>
        </p:nvCxnSpPr>
        <p:spPr>
          <a:xfrm flipH="1" rot="-5400000">
            <a:off x="7807725" y="1174125"/>
            <a:ext cx="336900" cy="600"/>
          </a:xfrm>
          <a:prstGeom prst="bentConnector3">
            <a:avLst>
              <a:gd fmla="val 500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6" name="Google Shape;1436;g213a5167e46_0_424"/>
          <p:cNvCxnSpPr>
            <a:stCxn id="1432" idx="2"/>
            <a:endCxn id="1433" idx="0"/>
          </p:cNvCxnSpPr>
          <p:nvPr/>
        </p:nvCxnSpPr>
        <p:spPr>
          <a:xfrm flipH="1" rot="-5400000">
            <a:off x="7807725" y="2092550"/>
            <a:ext cx="336900" cy="600"/>
          </a:xfrm>
          <a:prstGeom prst="bentConnector3">
            <a:avLst>
              <a:gd fmla="val 500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7" name="Google Shape;1437;g213a5167e46_0_424"/>
          <p:cNvCxnSpPr>
            <a:stCxn id="1433" idx="2"/>
            <a:endCxn id="1434" idx="0"/>
          </p:cNvCxnSpPr>
          <p:nvPr/>
        </p:nvCxnSpPr>
        <p:spPr>
          <a:xfrm flipH="1" rot="-5400000">
            <a:off x="7842825" y="3590576"/>
            <a:ext cx="266700" cy="6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38" name="Google Shape;1438;g213a5167e46_0_424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g213a5167e46_0_424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0" name="Google Shape;1440;g213a5167e46_0_424"/>
          <p:cNvCxnSpPr>
            <a:stCxn id="1434" idx="2"/>
            <a:endCxn id="1438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1" name="Google Shape;1441;g213a5167e46_0_424"/>
          <p:cNvCxnSpPr>
            <a:stCxn id="1434" idx="2"/>
            <a:endCxn id="1439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2" name="Google Shape;1442;g213a5167e46_0_424"/>
          <p:cNvCxnSpPr>
            <a:stCxn id="1434" idx="2"/>
            <a:endCxn id="1428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213a5167e46_0_443"/>
          <p:cNvSpPr/>
          <p:nvPr/>
        </p:nvSpPr>
        <p:spPr>
          <a:xfrm>
            <a:off x="82718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g213a5167e46_0_443"/>
          <p:cNvSpPr txBox="1"/>
          <p:nvPr>
            <p:ph idx="1" type="body"/>
          </p:nvPr>
        </p:nvSpPr>
        <p:spPr>
          <a:xfrm>
            <a:off x="362775" y="816850"/>
            <a:ext cx="6651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Based on the work of </a:t>
            </a:r>
            <a:r>
              <a:rPr i="1" lang="en" sz="1800">
                <a:solidFill>
                  <a:schemeClr val="lt1"/>
                </a:solidFill>
              </a:rPr>
              <a:t>Kim et al </a:t>
            </a:r>
            <a:r>
              <a:rPr lang="en" sz="1800">
                <a:solidFill>
                  <a:schemeClr val="lt1"/>
                </a:solidFill>
              </a:rPr>
              <a:t>2015.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Alphabet used consists of 70 symbols: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26 lowercase letters from the English alphabet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10 digits, </a:t>
            </a:r>
            <a:r>
              <a:rPr i="1" lang="en" sz="1400">
                <a:solidFill>
                  <a:schemeClr val="lt1"/>
                </a:solidFill>
              </a:rPr>
              <a:t>0</a:t>
            </a:r>
            <a:r>
              <a:rPr lang="en" sz="1400">
                <a:solidFill>
                  <a:schemeClr val="lt1"/>
                </a:solidFill>
              </a:rPr>
              <a:t> to </a:t>
            </a:r>
            <a:r>
              <a:rPr i="1" lang="en" sz="1400">
                <a:solidFill>
                  <a:schemeClr val="lt1"/>
                </a:solidFill>
              </a:rPr>
              <a:t>9</a:t>
            </a:r>
            <a:endParaRPr i="1" sz="14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34 special characters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Input is a 70x280 matrix, resulted from the character quantization of the input.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280 corresponds to the Twitter character limitation and 70 to the alphabet used.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Proposed structure: 6 Convolutional Layer and 3 Dense Layers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49" name="Google Shape;1449;g213a5167e46_0_443"/>
          <p:cNvSpPr txBox="1"/>
          <p:nvPr>
            <p:ph type="title"/>
          </p:nvPr>
        </p:nvSpPr>
        <p:spPr>
          <a:xfrm>
            <a:off x="362775" y="195975"/>
            <a:ext cx="8541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Character-Level Model </a:t>
            </a:r>
            <a:r>
              <a:rPr b="1" lang="en" sz="3100">
                <a:solidFill>
                  <a:srgbClr val="999999"/>
                </a:solidFill>
              </a:rPr>
              <a:t>CharCNN</a:t>
            </a:r>
            <a:endParaRPr b="1" sz="24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450" name="Google Shape;1450;g213a5167e46_0_443"/>
          <p:cNvSpPr/>
          <p:nvPr/>
        </p:nvSpPr>
        <p:spPr>
          <a:xfrm>
            <a:off x="7131375" y="424575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Character Quantization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(One-Hot Encoding)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g213a5167e46_0_443"/>
          <p:cNvSpPr/>
          <p:nvPr/>
        </p:nvSpPr>
        <p:spPr>
          <a:xfrm>
            <a:off x="7131375" y="13430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Character Embeddings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(70x280 matrix)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g213a5167e46_0_443"/>
          <p:cNvSpPr/>
          <p:nvPr/>
        </p:nvSpPr>
        <p:spPr>
          <a:xfrm>
            <a:off x="7131375" y="2261426"/>
            <a:ext cx="1689000" cy="11961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Network Structure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(CNN)</a:t>
            </a:r>
            <a:endParaRPr b="0" i="0" sz="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g213a5167e46_0_443"/>
          <p:cNvSpPr/>
          <p:nvPr/>
        </p:nvSpPr>
        <p:spPr>
          <a:xfrm>
            <a:off x="7131375" y="3724300"/>
            <a:ext cx="1689000" cy="581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Classification Layer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4" name="Google Shape;1454;g213a5167e46_0_443"/>
          <p:cNvCxnSpPr>
            <a:stCxn id="1450" idx="2"/>
            <a:endCxn id="1451" idx="0"/>
          </p:cNvCxnSpPr>
          <p:nvPr/>
        </p:nvCxnSpPr>
        <p:spPr>
          <a:xfrm flipH="1" rot="-5400000">
            <a:off x="7807725" y="1174125"/>
            <a:ext cx="336900" cy="600"/>
          </a:xfrm>
          <a:prstGeom prst="bentConnector3">
            <a:avLst>
              <a:gd fmla="val 500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5" name="Google Shape;1455;g213a5167e46_0_443"/>
          <p:cNvCxnSpPr>
            <a:stCxn id="1451" idx="2"/>
            <a:endCxn id="1452" idx="0"/>
          </p:cNvCxnSpPr>
          <p:nvPr/>
        </p:nvCxnSpPr>
        <p:spPr>
          <a:xfrm flipH="1" rot="-5400000">
            <a:off x="7807725" y="2092550"/>
            <a:ext cx="336900" cy="600"/>
          </a:xfrm>
          <a:prstGeom prst="bentConnector3">
            <a:avLst>
              <a:gd fmla="val 500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6" name="Google Shape;1456;g213a5167e46_0_443"/>
          <p:cNvCxnSpPr>
            <a:stCxn id="1452" idx="2"/>
            <a:endCxn id="1453" idx="0"/>
          </p:cNvCxnSpPr>
          <p:nvPr/>
        </p:nvCxnSpPr>
        <p:spPr>
          <a:xfrm flipH="1" rot="-5400000">
            <a:off x="7842825" y="3590576"/>
            <a:ext cx="266700" cy="6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7" name="Google Shape;1457;g213a5167e46_0_443"/>
          <p:cNvSpPr/>
          <p:nvPr/>
        </p:nvSpPr>
        <p:spPr>
          <a:xfrm>
            <a:off x="7107075" y="4584700"/>
            <a:ext cx="542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g213a5167e46_0_443"/>
          <p:cNvSpPr/>
          <p:nvPr/>
        </p:nvSpPr>
        <p:spPr>
          <a:xfrm>
            <a:off x="7680525" y="4584700"/>
            <a:ext cx="5913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9" name="Google Shape;1459;g213a5167e46_0_443"/>
          <p:cNvCxnSpPr>
            <a:stCxn id="1453" idx="2"/>
            <a:endCxn id="1457" idx="0"/>
          </p:cNvCxnSpPr>
          <p:nvPr/>
        </p:nvCxnSpPr>
        <p:spPr>
          <a:xfrm rot="5400000">
            <a:off x="7537575" y="4146400"/>
            <a:ext cx="279000" cy="59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0" name="Google Shape;1460;g213a5167e46_0_443"/>
          <p:cNvCxnSpPr>
            <a:stCxn id="1453" idx="2"/>
            <a:endCxn id="1458" idx="0"/>
          </p:cNvCxnSpPr>
          <p:nvPr/>
        </p:nvCxnSpPr>
        <p:spPr>
          <a:xfrm flipH="1" rot="-5400000">
            <a:off x="7836675" y="4444900"/>
            <a:ext cx="279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1" name="Google Shape;1461;g213a5167e46_0_443"/>
          <p:cNvCxnSpPr>
            <a:stCxn id="1453" idx="2"/>
            <a:endCxn id="1447" idx="0"/>
          </p:cNvCxnSpPr>
          <p:nvPr/>
        </p:nvCxnSpPr>
        <p:spPr>
          <a:xfrm flipH="1" rot="-5400000">
            <a:off x="8132175" y="4149400"/>
            <a:ext cx="279000" cy="59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U4CAREU">
  <a:themeElements>
    <a:clrScheme name="Custom 1">
      <a:dk1>
        <a:srgbClr val="DCDEE0"/>
      </a:dk1>
      <a:lt1>
        <a:srgbClr val="525860"/>
      </a:lt1>
      <a:dk2>
        <a:srgbClr val="18222D"/>
      </a:dk2>
      <a:lt2>
        <a:srgbClr val="53585F"/>
      </a:lt2>
      <a:accent1>
        <a:srgbClr val="F58813"/>
      </a:accent1>
      <a:accent2>
        <a:srgbClr val="FCB040"/>
      </a:accent2>
      <a:accent3>
        <a:srgbClr val="353436"/>
      </a:accent3>
      <a:accent4>
        <a:srgbClr val="363636"/>
      </a:accent4>
      <a:accent5>
        <a:srgbClr val="FB5A28"/>
      </a:accent5>
      <a:accent6>
        <a:srgbClr val="E2522A"/>
      </a:accent6>
      <a:hlink>
        <a:srgbClr val="0D426E"/>
      </a:hlink>
      <a:folHlink>
        <a:srgbClr val="0630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