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</p:sldIdLst>
  <p:sldSz cy="5143500" cx="9144000"/>
  <p:notesSz cx="6858000" cy="9144000"/>
  <p:embeddedFontLst>
    <p:embeddedFont>
      <p:font typeface="Roboto"/>
      <p:regular r:id="rId94"/>
      <p:bold r:id="rId95"/>
      <p:italic r:id="rId96"/>
      <p:boldItalic r:id="rId97"/>
    </p:embeddedFont>
    <p:embeddedFont>
      <p:font typeface="Helvetica Neue"/>
      <p:regular r:id="rId98"/>
      <p:bold r:id="rId99"/>
      <p:italic r:id="rId100"/>
      <p:boldItalic r:id="rId101"/>
    </p:embeddedFont>
    <p:embeddedFont>
      <p:font typeface="Helvetica Neue Light"/>
      <p:regular r:id="rId102"/>
      <p:bold r:id="rId103"/>
      <p:italic r:id="rId104"/>
      <p:boldItalic r:id="rId10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06" roundtripDataSignature="AMtx7mgsKRemulkoLTzbgpGQSNlMRKIv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82EB024-70C0-495E-8CDA-97A7C8D3BFBB}">
  <a:tblStyle styleId="{882EB024-70C0-495E-8CDA-97A7C8D3BFB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6" Type="http://customschemas.google.com/relationships/presentationmetadata" Target="metadata"/><Relationship Id="rId105" Type="http://schemas.openxmlformats.org/officeDocument/2006/relationships/font" Target="fonts/HelveticaNeueLight-boldItalic.fntdata"/><Relationship Id="rId104" Type="http://schemas.openxmlformats.org/officeDocument/2006/relationships/font" Target="fonts/HelveticaNeueLight-italic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HelveticaNeueLight-bold.fntdata"/><Relationship Id="rId102" Type="http://schemas.openxmlformats.org/officeDocument/2006/relationships/font" Target="fonts/HelveticaNeueLight-regular.fntdata"/><Relationship Id="rId101" Type="http://schemas.openxmlformats.org/officeDocument/2006/relationships/font" Target="fonts/HelveticaNeue-boldItalic.fntdata"/><Relationship Id="rId100" Type="http://schemas.openxmlformats.org/officeDocument/2006/relationships/font" Target="fonts/HelveticaNeue-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Roboto-bold.fntdata"/><Relationship Id="rId94" Type="http://schemas.openxmlformats.org/officeDocument/2006/relationships/font" Target="fonts/Roboto-regular.fntdata"/><Relationship Id="rId97" Type="http://schemas.openxmlformats.org/officeDocument/2006/relationships/font" Target="fonts/Roboto-boldItalic.fntdata"/><Relationship Id="rId96" Type="http://schemas.openxmlformats.org/officeDocument/2006/relationships/font" Target="fonts/Roboto-italic.fntdata"/><Relationship Id="rId11" Type="http://schemas.openxmlformats.org/officeDocument/2006/relationships/slide" Target="slides/slide5.xml"/><Relationship Id="rId99" Type="http://schemas.openxmlformats.org/officeDocument/2006/relationships/font" Target="fonts/HelveticaNeue-bold.fntdata"/><Relationship Id="rId10" Type="http://schemas.openxmlformats.org/officeDocument/2006/relationships/slide" Target="slides/slide4.xml"/><Relationship Id="rId98" Type="http://schemas.openxmlformats.org/officeDocument/2006/relationships/font" Target="fonts/HelveticaNeue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17a40404ef_0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17a40404ef_0_2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17a40404ef_0_2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17a40404ef_0_2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7a40404ef_0_2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17a40404ef_0_2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17a40404ef_0_2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17a40404ef_0_2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7a40404ef_0_2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17a40404ef_0_2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17a40404ef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17a40404ef_0_3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7a40404ef_0_3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7a40404ef_0_3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17a40404ef_0_3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17a40404ef_0_3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17a40404ef_0_3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17a40404ef_0_3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17a40404ef_0_3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17a40404ef_0_3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17a40404ef_0_4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17a40404ef_0_4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7a40404ef_0_4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17a40404ef_0_4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17a40404ef_0_5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17a40404ef_0_5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7a40404ef_0_5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7a40404ef_0_5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u="sng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17b678809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g217b678809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u="sng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17b6788095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g217b6788095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Individuals </a:t>
            </a:r>
            <a:r>
              <a:rPr b="1" lang="en"/>
              <a:t>seek</a:t>
            </a:r>
            <a:r>
              <a:rPr lang="en"/>
              <a:t>, </a:t>
            </a:r>
            <a:r>
              <a:rPr b="1" lang="en"/>
              <a:t>consume </a:t>
            </a:r>
            <a:r>
              <a:rPr lang="en"/>
              <a:t>and </a:t>
            </a:r>
            <a:r>
              <a:rPr b="1" lang="en"/>
              <a:t>share </a:t>
            </a:r>
            <a:r>
              <a:rPr lang="en"/>
              <a:t>information that is </a:t>
            </a:r>
            <a:r>
              <a:rPr b="1" lang="en"/>
              <a:t>aligned </a:t>
            </a:r>
            <a:r>
              <a:rPr lang="en"/>
              <a:t>with their own </a:t>
            </a:r>
            <a:r>
              <a:rPr b="1" lang="en"/>
              <a:t>views</a:t>
            </a:r>
            <a:r>
              <a:rPr lang="en"/>
              <a:t>.</a:t>
            </a:r>
            <a:endParaRPr b="1" u="sn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7a40404ef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17a40404ef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17b6788095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g217b6788095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Individuals </a:t>
            </a:r>
            <a:r>
              <a:rPr b="1" lang="en"/>
              <a:t>seek</a:t>
            </a:r>
            <a:r>
              <a:rPr lang="en"/>
              <a:t>, </a:t>
            </a:r>
            <a:r>
              <a:rPr b="1" lang="en"/>
              <a:t>consume </a:t>
            </a:r>
            <a:r>
              <a:rPr lang="en"/>
              <a:t>and </a:t>
            </a:r>
            <a:r>
              <a:rPr b="1" lang="en"/>
              <a:t>share </a:t>
            </a:r>
            <a:r>
              <a:rPr lang="en"/>
              <a:t>information that is </a:t>
            </a:r>
            <a:r>
              <a:rPr b="1" lang="en"/>
              <a:t>aligned </a:t>
            </a:r>
            <a:r>
              <a:rPr lang="en"/>
              <a:t>with their own </a:t>
            </a:r>
            <a:r>
              <a:rPr b="1" lang="en"/>
              <a:t>views</a:t>
            </a:r>
            <a:r>
              <a:rPr lang="en"/>
              <a:t>.</a:t>
            </a:r>
            <a:endParaRPr b="1" u="sng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17b6788095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217b6788095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Individuals </a:t>
            </a:r>
            <a:r>
              <a:rPr b="1" lang="en"/>
              <a:t>seek</a:t>
            </a:r>
            <a:r>
              <a:rPr lang="en"/>
              <a:t>, </a:t>
            </a:r>
            <a:r>
              <a:rPr b="1" lang="en"/>
              <a:t>consume </a:t>
            </a:r>
            <a:r>
              <a:rPr lang="en"/>
              <a:t>and </a:t>
            </a:r>
            <a:r>
              <a:rPr b="1" lang="en"/>
              <a:t>share </a:t>
            </a:r>
            <a:r>
              <a:rPr lang="en"/>
              <a:t>information that is </a:t>
            </a:r>
            <a:r>
              <a:rPr b="1" lang="en"/>
              <a:t>aligned </a:t>
            </a:r>
            <a:r>
              <a:rPr lang="en"/>
              <a:t>with their own </a:t>
            </a:r>
            <a:r>
              <a:rPr b="1" lang="en"/>
              <a:t>views</a:t>
            </a:r>
            <a:r>
              <a:rPr lang="en"/>
              <a:t>.</a:t>
            </a:r>
            <a:endParaRPr b="1" u="sng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17b6788095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217b6788095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17a40404ef_0_6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17a40404ef_0_6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17a40404ef_0_7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17a40404ef_0_7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17a40404ef_0_7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17a40404ef_0_7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7a40404ef_0_8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7a40404ef_0_8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17a40404ef_0_8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17a40404ef_0_8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17a40404ef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17a40404ef_0_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17a40404ef_0_9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17a40404ef_0_90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17a40404ef_0_9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17a40404ef_0_9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Social media is the de-facto medium for disseminating fake news.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4" name="Google Shape;724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Cascade-based</a:t>
            </a:r>
            <a:r>
              <a:rPr lang="en"/>
              <a:t>: Distinguish fake news by computing the similarity of its cascade to that of other true/false news or properly representing its cascade using an informative representation that facilitates distinguishing fake news from true news.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-"/>
            </a:pPr>
            <a:r>
              <a:rPr b="1" lang="en"/>
              <a:t>Network-based</a:t>
            </a:r>
            <a:r>
              <a:rPr lang="en"/>
              <a:t>: Evaluating the credibility of news-related posts in i.e. Twitter. This can be done by connecting posts with edges supporting or opposing relations and calculating similarities ➔ </a:t>
            </a:r>
            <a:r>
              <a:rPr i="1" lang="en" u="sng"/>
              <a:t>graph optimization problem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0" name="Google Shape;730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Cascade-based</a:t>
            </a:r>
            <a:r>
              <a:rPr lang="en"/>
              <a:t>: Distinguish fake news by computing the similarity of its cascade to that of other true/false news or properly representing its cascade using an informative representation that facilitates distinguishing fake news from true news.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-"/>
            </a:pPr>
            <a:r>
              <a:rPr b="1" lang="en"/>
              <a:t>Network-based</a:t>
            </a:r>
            <a:r>
              <a:rPr lang="en"/>
              <a:t>: Evaluating the credibility of news-related posts in i.e. Twitter. This can be done by connecting posts with edges supporting or opposing relations and calculating similarities ➔ </a:t>
            </a:r>
            <a:r>
              <a:rPr i="1" lang="en" u="sng"/>
              <a:t>graph optimization problem</a:t>
            </a:r>
            <a:r>
              <a:rPr lang="en"/>
              <a:t>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17a40404ef_0_10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217a40404ef_0_10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9" name="Google Shape;759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5" name="Google Shape;76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5" name="Google Shape;775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7a40404ef_0_1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17a40404ef_0_1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17b6788095_0_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2" name="Google Shape;802;g217b6788095_0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8" name="Google Shape;808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0" name="Google Shape;82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4" name="Google Shape;83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1" name="Google Shape;841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7" name="Google Shape;847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7" name="Google Shape;857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2" name="Google Shape;872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7a40404ef_0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7a40404ef_0_1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9" name="Google Shape;909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6" name="Google Shape;916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2" name="Google Shape;942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9" name="Google Shape;949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2" name="Google Shape;962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6" name="Google Shape;996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3" name="Google Shape;1063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4" name="Google Shape;1134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6" name="Google Shape;1206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7a40404ef_0_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17a40404ef_0_1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9" name="Google Shape;1279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2" name="Google Shape;1302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8" name="Google Shape;1308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7" name="Google Shape;1317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5" name="Google Shape;1325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2" name="Google Shape;1332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0" name="Google Shape;1340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6" name="Google Shape;1346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2" name="Google Shape;1352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9" name="Google Shape;1359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7a40404ef_0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17a40404ef_0_1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5" name="Google Shape;1365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2" name="Google Shape;1372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8" name="Google Shape;1378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4" name="Google Shape;1384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1" name="Google Shape;1391;p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8" name="Google Shape;1398;p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4" name="Google Shape;1404;p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6" name="Google Shape;1416;p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17a40404ef_0_2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17a40404ef_0_2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/>
          <p:nvPr>
            <p:ph type="ctrTitle"/>
          </p:nvPr>
        </p:nvSpPr>
        <p:spPr>
          <a:xfrm>
            <a:off x="1143000" y="84218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39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" name="Google Shape;17;p56"/>
          <p:cNvSpPr txBox="1"/>
          <p:nvPr>
            <p:ph idx="1" type="subTitle"/>
          </p:nvPr>
        </p:nvSpPr>
        <p:spPr>
          <a:xfrm>
            <a:off x="1143000" y="2701510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ctr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200"/>
              <a:buFont typeface="Roboto"/>
              <a:buNone/>
              <a:defRPr b="0" i="0" sz="15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ctr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000"/>
              <a:buFont typeface="Roboto"/>
              <a:buNone/>
              <a:defRPr b="0" i="0" sz="13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ctr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ctr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0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ctr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0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" name="Google Shape;18;p56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5"/>
          <p:cNvSpPr txBox="1"/>
          <p:nvPr>
            <p:ph type="title"/>
          </p:nvPr>
        </p:nvSpPr>
        <p:spPr>
          <a:xfrm>
            <a:off x="629543" y="343235"/>
            <a:ext cx="2949000" cy="11997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1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" name="Google Shape;61;p65"/>
          <p:cNvSpPr txBox="1"/>
          <p:nvPr>
            <p:ph idx="1" type="body"/>
          </p:nvPr>
        </p:nvSpPr>
        <p:spPr>
          <a:xfrm>
            <a:off x="3887763" y="740885"/>
            <a:ext cx="4629000" cy="36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3238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500"/>
              <a:buFont typeface="Roboto"/>
              <a:buChar char="•"/>
              <a:defRPr b="0" i="0" sz="21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400"/>
              <a:buFont typeface="Roboto"/>
              <a:buChar char="•"/>
              <a:defRPr b="0" i="0" sz="18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200"/>
              <a:buFont typeface="Roboto"/>
              <a:buChar char="•"/>
              <a:defRPr b="0" i="0" sz="15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210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000"/>
              <a:buFont typeface="Roboto"/>
              <a:buChar char="•"/>
              <a:defRPr b="0" i="0" sz="13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000"/>
              <a:buFont typeface="Roboto"/>
              <a:buChar char="•"/>
              <a:defRPr b="0" i="0" sz="13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" name="Google Shape;62;p65"/>
          <p:cNvSpPr txBox="1"/>
          <p:nvPr>
            <p:ph idx="2" type="body"/>
          </p:nvPr>
        </p:nvSpPr>
        <p:spPr>
          <a:xfrm>
            <a:off x="629543" y="1542883"/>
            <a:ext cx="2949000" cy="28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0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700"/>
              <a:buFont typeface="Roboto"/>
              <a:buNone/>
              <a:defRPr b="0" i="0" sz="9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600"/>
              <a:buFont typeface="Roboto"/>
              <a:buNone/>
              <a:defRPr b="0" i="0" sz="8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500"/>
              <a:buFont typeface="Roboto"/>
              <a:buNone/>
              <a:defRPr b="0" i="0" sz="6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500"/>
              <a:buFont typeface="Roboto"/>
              <a:buNone/>
              <a:defRPr b="0" i="0" sz="6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" name="Google Shape;63;p65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6"/>
          <p:cNvSpPr txBox="1"/>
          <p:nvPr>
            <p:ph type="title"/>
          </p:nvPr>
        </p:nvSpPr>
        <p:spPr>
          <a:xfrm>
            <a:off x="629543" y="343235"/>
            <a:ext cx="2949000" cy="11997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21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" name="Google Shape;66;p66"/>
          <p:cNvSpPr/>
          <p:nvPr>
            <p:ph idx="2" type="pic"/>
          </p:nvPr>
        </p:nvSpPr>
        <p:spPr>
          <a:xfrm>
            <a:off x="3887763" y="740885"/>
            <a:ext cx="4629000" cy="36549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66"/>
          <p:cNvSpPr txBox="1"/>
          <p:nvPr>
            <p:ph idx="1" type="body"/>
          </p:nvPr>
        </p:nvSpPr>
        <p:spPr>
          <a:xfrm>
            <a:off x="629543" y="1542883"/>
            <a:ext cx="2949000" cy="28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0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700"/>
              <a:buFont typeface="Roboto"/>
              <a:buNone/>
              <a:defRPr b="0" i="0" sz="9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600"/>
              <a:buFont typeface="Roboto"/>
              <a:buNone/>
              <a:defRPr b="0" i="0" sz="8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500"/>
              <a:buFont typeface="Roboto"/>
              <a:buNone/>
              <a:defRPr b="0" i="0" sz="6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500"/>
              <a:buFont typeface="Roboto"/>
              <a:buNone/>
              <a:defRPr b="0" i="0" sz="6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" name="Google Shape;68;p66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7"/>
          <p:cNvSpPr txBox="1"/>
          <p:nvPr>
            <p:ph type="title"/>
          </p:nvPr>
        </p:nvSpPr>
        <p:spPr>
          <a:xfrm>
            <a:off x="362769" y="420253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1" name="Google Shape;71;p67"/>
          <p:cNvSpPr txBox="1"/>
          <p:nvPr>
            <p:ph idx="1" type="body"/>
          </p:nvPr>
        </p:nvSpPr>
        <p:spPr>
          <a:xfrm rot="5400000">
            <a:off x="3367656" y="-1300742"/>
            <a:ext cx="2631900" cy="75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" name="Google Shape;72;p67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8"/>
          <p:cNvSpPr txBox="1"/>
          <p:nvPr>
            <p:ph type="title"/>
          </p:nvPr>
        </p:nvSpPr>
        <p:spPr>
          <a:xfrm rot="5400000">
            <a:off x="5860580" y="1087303"/>
            <a:ext cx="33879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5" name="Google Shape;75;p68"/>
          <p:cNvSpPr txBox="1"/>
          <p:nvPr>
            <p:ph idx="1" type="body"/>
          </p:nvPr>
        </p:nvSpPr>
        <p:spPr>
          <a:xfrm rot="5400000">
            <a:off x="1697695" y="-914597"/>
            <a:ext cx="3387900" cy="60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6" name="Google Shape;76;p68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/>
          <p:nvPr>
            <p:ph type="title"/>
          </p:nvPr>
        </p:nvSpPr>
        <p:spPr>
          <a:xfrm>
            <a:off x="362769" y="420253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1" name="Google Shape;21;p57"/>
          <p:cNvSpPr txBox="1"/>
          <p:nvPr>
            <p:ph idx="1" type="body"/>
          </p:nvPr>
        </p:nvSpPr>
        <p:spPr>
          <a:xfrm>
            <a:off x="890736" y="1176208"/>
            <a:ext cx="75858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ircle photo">
  <p:cSld name="3 circle photo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8"/>
          <p:cNvSpPr txBox="1"/>
          <p:nvPr>
            <p:ph type="title"/>
          </p:nvPr>
        </p:nvSpPr>
        <p:spPr>
          <a:xfrm>
            <a:off x="362769" y="420253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" name="Google Shape;24;p58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58"/>
          <p:cNvSpPr/>
          <p:nvPr>
            <p:ph idx="2" type="pic"/>
          </p:nvPr>
        </p:nvSpPr>
        <p:spPr>
          <a:xfrm>
            <a:off x="926595" y="1508507"/>
            <a:ext cx="2126400" cy="159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" name="Google Shape;26;p58"/>
          <p:cNvSpPr/>
          <p:nvPr>
            <p:ph idx="3" type="pic"/>
          </p:nvPr>
        </p:nvSpPr>
        <p:spPr>
          <a:xfrm>
            <a:off x="3508757" y="1508506"/>
            <a:ext cx="2126400" cy="159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" name="Google Shape;27;p58"/>
          <p:cNvSpPr/>
          <p:nvPr>
            <p:ph idx="4" type="pic"/>
          </p:nvPr>
        </p:nvSpPr>
        <p:spPr>
          <a:xfrm>
            <a:off x="6090919" y="1511795"/>
            <a:ext cx="2126400" cy="1596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ock photo">
  <p:cSld name="Block photo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9"/>
          <p:cNvSpPr/>
          <p:nvPr>
            <p:ph idx="2" type="pic"/>
          </p:nvPr>
        </p:nvSpPr>
        <p:spPr>
          <a:xfrm>
            <a:off x="866180" y="1693220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  <p:sp>
        <p:nvSpPr>
          <p:cNvPr id="31" name="Google Shape;31;p59"/>
          <p:cNvSpPr/>
          <p:nvPr>
            <p:ph idx="3" type="pic"/>
          </p:nvPr>
        </p:nvSpPr>
        <p:spPr>
          <a:xfrm>
            <a:off x="2747482" y="1693220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  <p:sp>
        <p:nvSpPr>
          <p:cNvPr id="32" name="Google Shape;32;p59"/>
          <p:cNvSpPr/>
          <p:nvPr>
            <p:ph idx="4" type="pic"/>
          </p:nvPr>
        </p:nvSpPr>
        <p:spPr>
          <a:xfrm>
            <a:off x="4628784" y="1693220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  <p:sp>
        <p:nvSpPr>
          <p:cNvPr id="33" name="Google Shape;33;p59"/>
          <p:cNvSpPr/>
          <p:nvPr>
            <p:ph idx="5" type="pic"/>
          </p:nvPr>
        </p:nvSpPr>
        <p:spPr>
          <a:xfrm>
            <a:off x="6510087" y="1693220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  <p:sp>
        <p:nvSpPr>
          <p:cNvPr id="34" name="Google Shape;34;p59"/>
          <p:cNvSpPr/>
          <p:nvPr>
            <p:ph idx="6" type="pic"/>
          </p:nvPr>
        </p:nvSpPr>
        <p:spPr>
          <a:xfrm>
            <a:off x="866180" y="2935527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  <p:sp>
        <p:nvSpPr>
          <p:cNvPr id="35" name="Google Shape;35;p59"/>
          <p:cNvSpPr/>
          <p:nvPr>
            <p:ph idx="7" type="pic"/>
          </p:nvPr>
        </p:nvSpPr>
        <p:spPr>
          <a:xfrm>
            <a:off x="2747482" y="2935527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  <p:sp>
        <p:nvSpPr>
          <p:cNvPr id="36" name="Google Shape;36;p59"/>
          <p:cNvSpPr/>
          <p:nvPr>
            <p:ph idx="8" type="pic"/>
          </p:nvPr>
        </p:nvSpPr>
        <p:spPr>
          <a:xfrm>
            <a:off x="4628784" y="2935527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  <p:sp>
        <p:nvSpPr>
          <p:cNvPr id="37" name="Google Shape;37;p59"/>
          <p:cNvSpPr/>
          <p:nvPr>
            <p:ph idx="9" type="pic"/>
          </p:nvPr>
        </p:nvSpPr>
        <p:spPr>
          <a:xfrm>
            <a:off x="6510087" y="2935527"/>
            <a:ext cx="1829700" cy="1202700"/>
          </a:xfrm>
          <a:prstGeom prst="roundRect">
            <a:avLst>
              <a:gd fmla="val 3441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 txBox="1"/>
          <p:nvPr>
            <p:ph type="title"/>
          </p:nvPr>
        </p:nvSpPr>
        <p:spPr>
          <a:xfrm>
            <a:off x="623962" y="1282526"/>
            <a:ext cx="7887300" cy="21390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39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" name="Google Shape;40;p60"/>
          <p:cNvSpPr txBox="1"/>
          <p:nvPr>
            <p:ph idx="1" type="body"/>
          </p:nvPr>
        </p:nvSpPr>
        <p:spPr>
          <a:xfrm>
            <a:off x="623962" y="3442395"/>
            <a:ext cx="78873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200"/>
              <a:buFont typeface="Roboto"/>
              <a:buNone/>
              <a:defRPr b="0" i="0" sz="15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000"/>
              <a:buFont typeface="Roboto"/>
              <a:buNone/>
              <a:defRPr b="0" i="0" sz="13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0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0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" name="Google Shape;41;p60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1"/>
          <p:cNvSpPr txBox="1"/>
          <p:nvPr>
            <p:ph type="title"/>
          </p:nvPr>
        </p:nvSpPr>
        <p:spPr>
          <a:xfrm>
            <a:off x="362769" y="420253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" name="Google Shape;44;p61"/>
          <p:cNvSpPr txBox="1"/>
          <p:nvPr>
            <p:ph idx="1" type="body"/>
          </p:nvPr>
        </p:nvSpPr>
        <p:spPr>
          <a:xfrm>
            <a:off x="890736" y="1176208"/>
            <a:ext cx="37392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" name="Google Shape;45;p61"/>
          <p:cNvSpPr txBox="1"/>
          <p:nvPr>
            <p:ph idx="2" type="body"/>
          </p:nvPr>
        </p:nvSpPr>
        <p:spPr>
          <a:xfrm>
            <a:off x="4737199" y="1176208"/>
            <a:ext cx="37392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" name="Google Shape;46;p61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2"/>
          <p:cNvSpPr txBox="1"/>
          <p:nvPr>
            <p:ph type="title"/>
          </p:nvPr>
        </p:nvSpPr>
        <p:spPr>
          <a:xfrm>
            <a:off x="629543" y="273751"/>
            <a:ext cx="7887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" name="Google Shape;49;p62"/>
          <p:cNvSpPr txBox="1"/>
          <p:nvPr>
            <p:ph idx="1" type="body"/>
          </p:nvPr>
        </p:nvSpPr>
        <p:spPr>
          <a:xfrm>
            <a:off x="629543" y="1260760"/>
            <a:ext cx="38688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200"/>
              <a:buFont typeface="Roboto"/>
              <a:buNone/>
              <a:defRPr b="1" i="0" sz="15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000"/>
              <a:buFont typeface="Roboto"/>
              <a:buNone/>
              <a:defRPr b="1" i="0" sz="13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None/>
              <a:defRPr b="1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1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1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p62"/>
          <p:cNvSpPr txBox="1"/>
          <p:nvPr>
            <p:ph idx="2" type="body"/>
          </p:nvPr>
        </p:nvSpPr>
        <p:spPr>
          <a:xfrm>
            <a:off x="629543" y="1878583"/>
            <a:ext cx="38688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1" name="Google Shape;51;p62"/>
          <p:cNvSpPr txBox="1"/>
          <p:nvPr>
            <p:ph idx="3" type="body"/>
          </p:nvPr>
        </p:nvSpPr>
        <p:spPr>
          <a:xfrm>
            <a:off x="4628927" y="1260760"/>
            <a:ext cx="38877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200"/>
              <a:buFont typeface="Roboto"/>
              <a:buNone/>
              <a:defRPr b="1" i="0" sz="15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1000"/>
              <a:buFont typeface="Roboto"/>
              <a:buNone/>
              <a:defRPr b="1" i="0" sz="13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None/>
              <a:defRPr b="1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1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800"/>
              <a:buFont typeface="Roboto"/>
              <a:buNone/>
              <a:defRPr b="1" i="0" sz="10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" name="Google Shape;52;p62"/>
          <p:cNvSpPr txBox="1"/>
          <p:nvPr>
            <p:ph idx="4" type="body"/>
          </p:nvPr>
        </p:nvSpPr>
        <p:spPr>
          <a:xfrm>
            <a:off x="4628927" y="1878583"/>
            <a:ext cx="38877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Google Shape;53;p62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3"/>
          <p:cNvSpPr txBox="1"/>
          <p:nvPr>
            <p:ph type="title"/>
          </p:nvPr>
        </p:nvSpPr>
        <p:spPr>
          <a:xfrm>
            <a:off x="362769" y="420253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" name="Google Shape;56;p63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450" lIns="17450" spcFirstLastPara="1" rIns="17450" wrap="square" tIns="174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3.jpg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>
            <p:ph type="title"/>
          </p:nvPr>
        </p:nvSpPr>
        <p:spPr>
          <a:xfrm>
            <a:off x="362769" y="420253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55"/>
          <p:cNvSpPr txBox="1"/>
          <p:nvPr>
            <p:ph idx="1" type="body"/>
          </p:nvPr>
        </p:nvSpPr>
        <p:spPr>
          <a:xfrm>
            <a:off x="890736" y="1176208"/>
            <a:ext cx="7585800" cy="26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525860"/>
              </a:buClr>
              <a:buSzPts val="900"/>
              <a:buFont typeface="Roboto"/>
              <a:buChar char="•"/>
              <a:defRPr b="0" i="0" sz="1200" u="none" cap="none" strike="noStrike">
                <a:solidFill>
                  <a:srgbClr val="5258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grpSp>
        <p:nvGrpSpPr>
          <p:cNvPr id="8" name="Google Shape;8;p55"/>
          <p:cNvGrpSpPr/>
          <p:nvPr/>
        </p:nvGrpSpPr>
        <p:grpSpPr>
          <a:xfrm>
            <a:off x="-132348" y="4837297"/>
            <a:ext cx="148216" cy="23733"/>
            <a:chOff x="189045" y="262322"/>
            <a:chExt cx="210803" cy="45000"/>
          </a:xfrm>
        </p:grpSpPr>
        <p:sp>
          <p:nvSpPr>
            <p:cNvPr id="9" name="Google Shape;9;p55"/>
            <p:cNvSpPr/>
            <p:nvPr/>
          </p:nvSpPr>
          <p:spPr>
            <a:xfrm>
              <a:off x="189045" y="262322"/>
              <a:ext cx="45000" cy="4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0" name="Google Shape;10;p55"/>
            <p:cNvSpPr/>
            <p:nvPr/>
          </p:nvSpPr>
          <p:spPr>
            <a:xfrm>
              <a:off x="354848" y="262322"/>
              <a:ext cx="45000" cy="4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pic>
        <p:nvPicPr>
          <p:cNvPr descr="Image result for ucy" id="11" name="Google Shape;11;p55"/>
          <p:cNvPicPr preferRelativeResize="0"/>
          <p:nvPr/>
        </p:nvPicPr>
        <p:blipFill rotWithShape="1">
          <a:blip r:embed="rId1">
            <a:alphaModFix/>
          </a:blip>
          <a:srcRect b="17925" l="0" r="0" t="0"/>
          <a:stretch/>
        </p:blipFill>
        <p:spPr>
          <a:xfrm>
            <a:off x="2430150" y="4812473"/>
            <a:ext cx="841150" cy="2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176" y="4779909"/>
            <a:ext cx="2330833" cy="36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5"/>
          <p:cNvPicPr preferRelativeResize="0"/>
          <p:nvPr/>
        </p:nvPicPr>
        <p:blipFill rotWithShape="1">
          <a:blip r:embed="rId3">
            <a:alphaModFix/>
          </a:blip>
          <a:srcRect b="10162" l="0" r="0" t="6946"/>
          <a:stretch/>
        </p:blipFill>
        <p:spPr>
          <a:xfrm>
            <a:off x="5915025" y="4668230"/>
            <a:ext cx="3228975" cy="4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7754" y="-38251"/>
            <a:ext cx="2607284" cy="46716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hyperlink" Target="https://books.google.com/ngrams" TargetMode="External"/><Relationship Id="rId6" Type="http://schemas.openxmlformats.org/officeDocument/2006/relationships/hyperlink" Target="https://medium.com/@tobiasrose/empathy-to-democracy-b7f04ab57eee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hyperlink" Target="https://marriedtothearmy.com/are-you-dating-an-army-soldier-or-a-fake/comment-page-10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hyperlink" Target="https://slideplayer.com/slide/15195139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bbc.com/news/technology-44682354" TargetMode="External"/><Relationship Id="rId4" Type="http://schemas.openxmlformats.org/officeDocument/2006/relationships/hyperlink" Target="https://www.nytimes.com/2018/09/05/opinion/facebook-sandberg-congress.html" TargetMode="External"/><Relationship Id="rId5" Type="http://schemas.openxmlformats.org/officeDocument/2006/relationships/hyperlink" Target="http://www.journalism.org/2016/12/15/many-americans-believe-fake-news-is-sowing-confusion/" TargetMode="External"/><Relationship Id="rId6" Type="http://schemas.openxmlformats.org/officeDocument/2006/relationships/hyperlink" Target="https://ec.europa.eu/digital-single-market/en/news/final-results-eurobarometer-fake-news-and-online-disinformation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g"/><Relationship Id="rId4" Type="http://schemas.openxmlformats.org/officeDocument/2006/relationships/hyperlink" Target="https://www.ifla.org/publications/node/11174" TargetMode="External"/><Relationship Id="rId5" Type="http://schemas.openxmlformats.org/officeDocument/2006/relationships/hyperlink" Target="http://www.youtube.com/watch?v=AkwWcHekMdo" TargetMode="External"/><Relationship Id="rId6" Type="http://schemas.openxmlformats.org/officeDocument/2006/relationships/image" Target="../media/image36.jpg"/><Relationship Id="rId7" Type="http://schemas.openxmlformats.org/officeDocument/2006/relationships/hyperlink" Target="https://www.youtube.com/watch?v=AkwWcHekMdo" TargetMode="External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8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5" Type="http://schemas.openxmlformats.org/officeDocument/2006/relationships/image" Target="../media/image52.png"/><Relationship Id="rId6" Type="http://schemas.openxmlformats.org/officeDocument/2006/relationships/image" Target="../media/image17.png"/><Relationship Id="rId7" Type="http://schemas.openxmlformats.org/officeDocument/2006/relationships/image" Target="../media/image63.png"/><Relationship Id="rId8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21.png"/><Relationship Id="rId6" Type="http://schemas.openxmlformats.org/officeDocument/2006/relationships/hyperlink" Target="http://berkeleysciencereview.com/article/fake-news/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34.png"/><Relationship Id="rId13" Type="http://schemas.openxmlformats.org/officeDocument/2006/relationships/image" Target="../media/image48.jp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Relationship Id="rId15" Type="http://schemas.openxmlformats.org/officeDocument/2006/relationships/image" Target="../media/image40.png"/><Relationship Id="rId14" Type="http://schemas.openxmlformats.org/officeDocument/2006/relationships/image" Target="../media/image20.png"/><Relationship Id="rId17" Type="http://schemas.openxmlformats.org/officeDocument/2006/relationships/image" Target="../media/image41.png"/><Relationship Id="rId16" Type="http://schemas.openxmlformats.org/officeDocument/2006/relationships/image" Target="../media/image43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8" Type="http://schemas.openxmlformats.org/officeDocument/2006/relationships/image" Target="../media/image42.png"/><Relationship Id="rId7" Type="http://schemas.openxmlformats.org/officeDocument/2006/relationships/image" Target="../media/image28.png"/><Relationship Id="rId8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Relationship Id="rId4" Type="http://schemas.openxmlformats.org/officeDocument/2006/relationships/image" Target="../media/image45.png"/><Relationship Id="rId5" Type="http://schemas.openxmlformats.org/officeDocument/2006/relationships/image" Target="../media/image58.png"/><Relationship Id="rId6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png"/><Relationship Id="rId4" Type="http://schemas.openxmlformats.org/officeDocument/2006/relationships/image" Target="../media/image64.jpg"/><Relationship Id="rId5" Type="http://schemas.openxmlformats.org/officeDocument/2006/relationships/image" Target="../media/image5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0.png"/><Relationship Id="rId4" Type="http://schemas.openxmlformats.org/officeDocument/2006/relationships/image" Target="../media/image64.jpg"/><Relationship Id="rId5" Type="http://schemas.openxmlformats.org/officeDocument/2006/relationships/image" Target="../media/image5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png"/><Relationship Id="rId4" Type="http://schemas.openxmlformats.org/officeDocument/2006/relationships/image" Target="../media/image5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1.jpg"/></Relationships>
</file>

<file path=ppt/slides/_rels/slide5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9.png"/><Relationship Id="rId4" Type="http://schemas.openxmlformats.org/officeDocument/2006/relationships/image" Target="../media/image52.png"/><Relationship Id="rId9" Type="http://schemas.openxmlformats.org/officeDocument/2006/relationships/image" Target="../media/image73.png"/><Relationship Id="rId5" Type="http://schemas.openxmlformats.org/officeDocument/2006/relationships/image" Target="../media/image65.jpg"/><Relationship Id="rId6" Type="http://schemas.openxmlformats.org/officeDocument/2006/relationships/image" Target="../media/image70.jpg"/><Relationship Id="rId7" Type="http://schemas.openxmlformats.org/officeDocument/2006/relationships/image" Target="../media/image17.png"/><Relationship Id="rId8" Type="http://schemas.openxmlformats.org/officeDocument/2006/relationships/image" Target="../media/image6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1.png"/><Relationship Id="rId4" Type="http://schemas.openxmlformats.org/officeDocument/2006/relationships/hyperlink" Target="http://berkeleysciencereview.com/article/fake-news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1.png"/><Relationship Id="rId4" Type="http://schemas.openxmlformats.org/officeDocument/2006/relationships/hyperlink" Target="http://berkeleysciencereview.com/article/fake-news/" TargetMode="Externa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6.jpg"/><Relationship Id="rId4" Type="http://schemas.openxmlformats.org/officeDocument/2006/relationships/image" Target="../media/image7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8.png"/><Relationship Id="rId4" Type="http://schemas.openxmlformats.org/officeDocument/2006/relationships/image" Target="../media/image8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8.png"/><Relationship Id="rId4" Type="http://schemas.openxmlformats.org/officeDocument/2006/relationships/image" Target="../media/image81.png"/><Relationship Id="rId5" Type="http://schemas.openxmlformats.org/officeDocument/2006/relationships/image" Target="../media/image8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6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1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s://github.com/several27/FakeNewsCorpus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hyperlink" Target="https://github.com/several27/FakeNewsCorpus" TargetMode="Externa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>
            <p:ph idx="1" type="subTitle"/>
          </p:nvPr>
        </p:nvSpPr>
        <p:spPr>
          <a:xfrm>
            <a:off x="669225" y="2994125"/>
            <a:ext cx="77625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100">
                <a:latin typeface="Helvetica Neue"/>
                <a:ea typeface="Helvetica Neue"/>
                <a:cs typeface="Helvetica Neue"/>
                <a:sym typeface="Helvetica Neue"/>
              </a:rPr>
              <a:t>Demetris Paschalides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" sz="1700">
                <a:latin typeface="Helvetica Neue"/>
                <a:ea typeface="Helvetica Neue"/>
                <a:cs typeface="Helvetica Neue"/>
                <a:sym typeface="Helvetica Neue"/>
              </a:rPr>
              <a:t>Department of Computer Science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200"/>
              <a:buNone/>
            </a:pPr>
            <a:r>
              <a:rPr lang="en" sz="1700">
                <a:latin typeface="Helvetica Neue"/>
                <a:ea typeface="Helvetica Neue"/>
                <a:cs typeface="Helvetica Neue"/>
                <a:sym typeface="Helvetica Neue"/>
              </a:rPr>
              <a:t>University of Cyprus</a:t>
            </a:r>
            <a:endParaRPr sz="15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"/>
          <p:cNvSpPr txBox="1"/>
          <p:nvPr>
            <p:ph type="ctrTitle"/>
          </p:nvPr>
        </p:nvSpPr>
        <p:spPr>
          <a:xfrm>
            <a:off x="280575" y="1046750"/>
            <a:ext cx="85398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400">
                <a:latin typeface="Helvetica Neue"/>
                <a:ea typeface="Helvetica Neue"/>
                <a:cs typeface="Helvetica Neue"/>
                <a:sym typeface="Helvetica Neue"/>
              </a:rPr>
              <a:t>Natural Language Processing</a:t>
            </a:r>
            <a:endParaRPr b="1" sz="3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rPr b="1" lang="en" sz="3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Studies and Applications</a:t>
            </a:r>
            <a:endParaRPr b="1" sz="3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</a:pPr>
            <a:r>
              <a:rPr i="1" lang="en" sz="26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Detecting Fake News</a:t>
            </a:r>
            <a:endParaRPr i="1" sz="2600" u="sng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217a40404ef_0_226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g217a40404ef_0_226"/>
          <p:cNvPicPr preferRelativeResize="0"/>
          <p:nvPr/>
        </p:nvPicPr>
        <p:blipFill rotWithShape="1">
          <a:blip r:embed="rId4">
            <a:alphaModFix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" name="Google Shape;171;g217a40404ef_0_226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g217a40404ef_0_226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3" name="Google Shape;173;g217a40404ef_0_226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g217a40404ef_0_226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g217a40404ef_0_226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17a40404ef_0_226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17a40404ef_0_226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178" name="Google Shape;178;g217a40404ef_0_226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179" name="Google Shape;179;g217a40404ef_0_226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17a40404ef_0_242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g217a40404ef_0_242"/>
          <p:cNvPicPr preferRelativeResize="0"/>
          <p:nvPr/>
        </p:nvPicPr>
        <p:blipFill rotWithShape="1">
          <a:blip r:embed="rId4">
            <a:alphaModFix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6" name="Google Shape;186;g217a40404ef_0_242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g217a40404ef_0_242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g217a40404ef_0_242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g217a40404ef_0_242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g217a40404ef_0_242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17a40404ef_0_242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17a40404ef_0_242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193" name="Google Shape;193;g217a40404ef_0_242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194" name="Google Shape;194;g217a40404ef_0_242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17a40404ef_0_242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217a40404ef_0_259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g217a40404ef_0_259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g217a40404ef_0_259"/>
          <p:cNvPicPr preferRelativeResize="0"/>
          <p:nvPr/>
        </p:nvPicPr>
        <p:blipFill rotWithShape="1">
          <a:blip r:embed="rId5">
            <a:alphaModFix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" name="Google Shape;203;g217a40404ef_0_259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g217a40404ef_0_259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g217a40404ef_0_259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" name="Google Shape;206;g217a40404ef_0_259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17a40404ef_0_259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17a40404ef_0_259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209" name="Google Shape;209;g217a40404ef_0_259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210" name="Google Shape;210;g217a40404ef_0_259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17a40404ef_0_259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217a40404ef_0_276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7" name="Google Shape;217;g217a40404ef_0_276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" name="Google Shape;218;g217a40404ef_0_276"/>
          <p:cNvPicPr preferRelativeResize="0"/>
          <p:nvPr/>
        </p:nvPicPr>
        <p:blipFill rotWithShape="1">
          <a:blip r:embed="rId5">
            <a:alphaModFix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9" name="Google Shape;219;g217a40404ef_0_276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0" name="Google Shape;220;g217a40404ef_0_276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1" name="Google Shape;221;g217a40404ef_0_276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2" name="Google Shape;222;g217a40404ef_0_276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17a40404ef_0_276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17a40404ef_0_276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225" name="Google Shape;225;g217a40404ef_0_276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226" name="Google Shape;226;g217a40404ef_0_276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217a40404ef_0_276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17a40404ef_0_276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185425" y="1225675"/>
            <a:ext cx="5500726" cy="9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217a40404ef_0_294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4" name="Google Shape;234;g217a40404ef_0_294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" name="Google Shape;235;g217a40404ef_0_294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6" name="Google Shape;236;g217a40404ef_0_294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7" name="Google Shape;237;g217a40404ef_0_294"/>
          <p:cNvPicPr preferRelativeResize="0"/>
          <p:nvPr/>
        </p:nvPicPr>
        <p:blipFill rotWithShape="1">
          <a:blip r:embed="rId7">
            <a:alphaModFix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8" name="Google Shape;238;g217a40404ef_0_294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g217a40404ef_0_294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17a40404ef_0_294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17a40404ef_0_294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242" name="Google Shape;242;g217a40404ef_0_294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243" name="Google Shape;243;g217a40404ef_0_294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17a40404ef_0_294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17a40404ef_0_294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185425" y="1225675"/>
            <a:ext cx="5500726" cy="9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217a40404ef_0_312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1" name="Google Shape;251;g217a40404ef_0_312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2" name="Google Shape;252;g217a40404ef_0_312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3" name="Google Shape;253;g217a40404ef_0_312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4" name="Google Shape;254;g217a40404ef_0_312"/>
          <p:cNvPicPr preferRelativeResize="0"/>
          <p:nvPr/>
        </p:nvPicPr>
        <p:blipFill rotWithShape="1">
          <a:blip r:embed="rId7">
            <a:alphaModFix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5" name="Google Shape;255;g217a40404ef_0_312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6" name="Google Shape;256;g217a40404ef_0_312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17a40404ef_0_312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17a40404ef_0_312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259" name="Google Shape;259;g217a40404ef_0_312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260" name="Google Shape;260;g217a40404ef_0_312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17a40404ef_0_312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17a40404ef_0_312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185425" y="1225675"/>
            <a:ext cx="5500726" cy="9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17a40404ef_0_312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457900" y="2243000"/>
            <a:ext cx="2686225" cy="22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217a40404ef_0_331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9" name="Google Shape;269;g217a40404ef_0_331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0" name="Google Shape;270;g217a40404ef_0_331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1" name="Google Shape;271;g217a40404ef_0_331"/>
          <p:cNvPicPr preferRelativeResize="0"/>
          <p:nvPr/>
        </p:nvPicPr>
        <p:blipFill rotWithShape="1">
          <a:blip r:embed="rId6">
            <a:alphaModFix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g217a40404ef_0_331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3" name="Google Shape;273;g217a40404ef_0_331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4" name="Google Shape;274;g217a40404ef_0_331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17a40404ef_0_331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17a40404ef_0_331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277" name="Google Shape;277;g217a40404ef_0_331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278" name="Google Shape;278;g217a40404ef_0_331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17a40404ef_0_331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17a40404ef_0_331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185425" y="1225675"/>
            <a:ext cx="5500726" cy="9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17a40404ef_0_331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457900" y="2243000"/>
            <a:ext cx="2686225" cy="22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217a40404ef_0_350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g217a40404ef_0_350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8" name="Google Shape;288;g217a40404ef_0_350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9" name="Google Shape;289;g217a40404ef_0_350"/>
          <p:cNvPicPr preferRelativeResize="0"/>
          <p:nvPr/>
        </p:nvPicPr>
        <p:blipFill rotWithShape="1">
          <a:blip r:embed="rId6">
            <a:alphaModFix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g217a40404ef_0_350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1" name="Google Shape;291;g217a40404ef_0_350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2" name="Google Shape;292;g217a40404ef_0_350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17a40404ef_0_350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17a40404ef_0_350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295" name="Google Shape;295;g217a40404ef_0_350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296" name="Google Shape;296;g217a40404ef_0_35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17a40404ef_0_35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17a40404ef_0_35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185425" y="1225675"/>
            <a:ext cx="5500726" cy="9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17a40404ef_0_35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457900" y="2243000"/>
            <a:ext cx="2686225" cy="22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17a40404ef_0_35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5792000" y="2243025"/>
            <a:ext cx="2894149" cy="223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17a40404ef_0_370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6" name="Google Shape;306;g217a40404ef_0_370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g217a40404ef_0_370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8" name="Google Shape;308;g217a40404ef_0_370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9" name="Google Shape;309;g217a40404ef_0_370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0" name="Google Shape;310;g217a40404ef_0_370"/>
          <p:cNvPicPr preferRelativeResize="0"/>
          <p:nvPr/>
        </p:nvPicPr>
        <p:blipFill rotWithShape="1">
          <a:blip r:embed="rId8">
            <a:alphaModFix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g217a40404ef_0_370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17a40404ef_0_370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17a40404ef_0_370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314" name="Google Shape;314;g217a40404ef_0_370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315" name="Google Shape;315;g217a40404ef_0_37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17a40404ef_0_37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17a40404ef_0_37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185425" y="1225675"/>
            <a:ext cx="5500726" cy="9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17a40404ef_0_37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457900" y="2243000"/>
            <a:ext cx="2686225" cy="22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17a40404ef_0_37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5792000" y="2243025"/>
            <a:ext cx="2894149" cy="223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217a40404ef_0_390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5" name="Google Shape;325;g217a40404ef_0_390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6" name="Google Shape;326;g217a40404ef_0_390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7" name="Google Shape;327;g217a40404ef_0_390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g217a40404ef_0_390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9" name="Google Shape;329;g217a40404ef_0_390"/>
          <p:cNvPicPr preferRelativeResize="0"/>
          <p:nvPr/>
        </p:nvPicPr>
        <p:blipFill rotWithShape="1">
          <a:blip r:embed="rId8">
            <a:alphaModFix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g217a40404ef_0_390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217a40404ef_0_390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17a40404ef_0_390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333" name="Google Shape;333;g217a40404ef_0_390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334" name="Google Shape;334;g217a40404ef_0_39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17a40404ef_0_39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00" y="99600"/>
            <a:ext cx="5500725" cy="10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17a40404ef_0_39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185425" y="1225675"/>
            <a:ext cx="5500726" cy="9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17a40404ef_0_39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457900" y="2243000"/>
            <a:ext cx="2686225" cy="22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17a40404ef_0_39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5792000" y="2243025"/>
            <a:ext cx="2894149" cy="223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17a40404ef_0_390"/>
          <p:cNvPicPr preferRelativeResize="0"/>
          <p:nvPr/>
        </p:nvPicPr>
        <p:blipFill>
          <a:blip r:embed="rId10">
            <a:alphaModFix amt="50000"/>
          </a:blip>
          <a:stretch>
            <a:fillRect/>
          </a:stretch>
        </p:blipFill>
        <p:spPr>
          <a:xfrm>
            <a:off x="3185425" y="2243025"/>
            <a:ext cx="2565325" cy="22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/>
          <p:nvPr>
            <p:ph idx="1" type="body"/>
          </p:nvPr>
        </p:nvSpPr>
        <p:spPr>
          <a:xfrm>
            <a:off x="541000" y="617770"/>
            <a:ext cx="8008500" cy="18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6000"/>
              <a:t>Misinformation</a:t>
            </a:r>
            <a:endParaRPr b="1" sz="6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rPr b="1" lang="en" sz="2000"/>
              <a:t>/ˌmɪsɪnfəˈmeɪʃ(ə)n/</a:t>
            </a:r>
            <a:endParaRPr b="1" sz="2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rPr b="1" i="1" lang="en" sz="2000"/>
              <a:t>NOUN</a:t>
            </a:r>
            <a:endParaRPr b="1" sz="2400"/>
          </a:p>
        </p:txBody>
      </p:sp>
      <p:sp>
        <p:nvSpPr>
          <p:cNvPr id="88" name="Google Shape;88;p2"/>
          <p:cNvSpPr txBox="1"/>
          <p:nvPr>
            <p:ph idx="1" type="body"/>
          </p:nvPr>
        </p:nvSpPr>
        <p:spPr>
          <a:xfrm>
            <a:off x="541000" y="2592420"/>
            <a:ext cx="4369200" cy="41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1800">
                <a:solidFill>
                  <a:schemeClr val="lt1"/>
                </a:solidFill>
              </a:rPr>
              <a:t>false information that is spread, regardless of whether there is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1800">
                <a:solidFill>
                  <a:schemeClr val="lt1"/>
                </a:solidFill>
              </a:rPr>
              <a:t>intent to mislead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28222">
            <a:off x="6023104" y="1344362"/>
            <a:ext cx="2073465" cy="320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b="1" lang="en" sz="2000"/>
              <a:t>Fake news</a:t>
            </a:r>
            <a:r>
              <a:rPr lang="en" sz="2000"/>
              <a:t> are news, stories or hoaxes created to deliberately misinform or deceive readers.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Usually, these stories are created to:</a:t>
            </a:r>
            <a:endParaRPr sz="20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b="1" lang="en" sz="1800"/>
              <a:t>Influence </a:t>
            </a:r>
            <a:r>
              <a:rPr lang="en" sz="1800"/>
              <a:t>people’s views</a:t>
            </a:r>
            <a:endParaRPr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Push a </a:t>
            </a:r>
            <a:r>
              <a:rPr b="1" lang="en" sz="1800"/>
              <a:t>political agenda</a:t>
            </a:r>
            <a:endParaRPr b="1"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Cause </a:t>
            </a:r>
            <a:r>
              <a:rPr b="1" lang="en" sz="1800"/>
              <a:t>confusion</a:t>
            </a:r>
            <a:endParaRPr b="1" sz="1800"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Be a </a:t>
            </a:r>
            <a:r>
              <a:rPr b="1" lang="en" sz="1800"/>
              <a:t>profitable </a:t>
            </a:r>
            <a:r>
              <a:rPr lang="en" sz="1800"/>
              <a:t>business for online publishers. </a:t>
            </a:r>
            <a:endParaRPr sz="18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❏"/>
            </a:pPr>
            <a:r>
              <a:rPr lang="en" sz="2000"/>
              <a:t>Fake news stories can deceive people by </a:t>
            </a:r>
            <a:r>
              <a:rPr b="1" lang="en" sz="2000"/>
              <a:t>looking like trusted websites</a:t>
            </a:r>
            <a:r>
              <a:rPr lang="en" sz="2000"/>
              <a:t> or using </a:t>
            </a:r>
            <a:r>
              <a:rPr b="1" lang="en" sz="2000"/>
              <a:t>similar names</a:t>
            </a:r>
            <a:r>
              <a:rPr lang="en" sz="2000"/>
              <a:t> and web addresses to reputable news organisations.</a:t>
            </a:r>
            <a:endParaRPr sz="2000"/>
          </a:p>
        </p:txBody>
      </p:sp>
      <p:sp>
        <p:nvSpPr>
          <p:cNvPr id="345" name="Google Shape;345;p4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/>
              <a:t>What are Fake News?</a:t>
            </a:r>
            <a:endParaRPr b="1" sz="3100"/>
          </a:p>
        </p:txBody>
      </p:sp>
      <p:pic>
        <p:nvPicPr>
          <p:cNvPr descr="Image result for fake news" id="346" name="Google Shape;34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7799" y="1364300"/>
            <a:ext cx="3088375" cy="15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17a40404ef_0_484"/>
          <p:cNvSpPr txBox="1"/>
          <p:nvPr>
            <p:ph idx="1" type="body"/>
          </p:nvPr>
        </p:nvSpPr>
        <p:spPr>
          <a:xfrm>
            <a:off x="130900" y="799275"/>
            <a:ext cx="4037700" cy="33807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Fake news is not new topic. 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Traditionally we got our news from trusted sources, journalists and media outlets with </a:t>
            </a:r>
            <a:r>
              <a:rPr b="1" lang="en" sz="1800"/>
              <a:t>strict codes of practice</a:t>
            </a:r>
            <a:r>
              <a:rPr lang="en" sz="1800"/>
              <a:t>. 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❏"/>
            </a:pPr>
            <a:r>
              <a:rPr lang="en" sz="1800"/>
              <a:t>However, the internet has enabled a new way to publish, share and consume information and news with </a:t>
            </a:r>
            <a:r>
              <a:rPr b="1" lang="en" sz="1800"/>
              <a:t>very little regulation or editorial standards</a:t>
            </a:r>
            <a:r>
              <a:rPr lang="en" sz="1800"/>
              <a:t>.</a:t>
            </a:r>
            <a:endParaRPr sz="1800"/>
          </a:p>
        </p:txBody>
      </p:sp>
      <p:sp>
        <p:nvSpPr>
          <p:cNvPr id="352" name="Google Shape;352;g217a40404ef_0_484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The Rise of Fake News</a:t>
            </a:r>
            <a:endParaRPr b="1" sz="3100"/>
          </a:p>
        </p:txBody>
      </p:sp>
      <p:pic>
        <p:nvPicPr>
          <p:cNvPr id="353" name="Google Shape;353;g217a40404ef_0_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250" y="1775438"/>
            <a:ext cx="4897575" cy="257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17a40404ef_0_4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6727" y="118450"/>
            <a:ext cx="4363649" cy="15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217a40404ef_0_484"/>
          <p:cNvSpPr txBox="1"/>
          <p:nvPr/>
        </p:nvSpPr>
        <p:spPr>
          <a:xfrm>
            <a:off x="4456725" y="1620550"/>
            <a:ext cx="44196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Image source: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https://books.google.com/ngrams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g217a40404ef_0_484"/>
          <p:cNvSpPr txBox="1"/>
          <p:nvPr/>
        </p:nvSpPr>
        <p:spPr>
          <a:xfrm>
            <a:off x="4329825" y="4242450"/>
            <a:ext cx="46734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Image source: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https://medium.com/@tobiasrose/empathy-to-democracy-b7f04ab57eee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17a40404ef_0_495"/>
          <p:cNvSpPr txBox="1"/>
          <p:nvPr>
            <p:ph idx="1" type="body"/>
          </p:nvPr>
        </p:nvSpPr>
        <p:spPr>
          <a:xfrm>
            <a:off x="130900" y="799275"/>
            <a:ext cx="4250400" cy="33807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Use of </a:t>
            </a:r>
            <a:r>
              <a:rPr b="1" lang="en" sz="2000"/>
              <a:t>fake accounts </a:t>
            </a:r>
            <a:r>
              <a:rPr lang="en" sz="2000"/>
              <a:t>and </a:t>
            </a:r>
            <a:r>
              <a:rPr b="1" lang="en" sz="2000"/>
              <a:t>bots:</a:t>
            </a:r>
            <a:endParaRPr b="1" sz="2000"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Mid-2018 Facebook had </a:t>
            </a:r>
            <a:r>
              <a:rPr b="1" lang="en" sz="1800"/>
              <a:t>1.27B fake accounts</a:t>
            </a:r>
            <a:r>
              <a:rPr lang="en" sz="1800"/>
              <a:t>.</a:t>
            </a:r>
            <a:endParaRPr sz="1800"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❏"/>
            </a:pPr>
            <a:r>
              <a:rPr lang="en" sz="1800"/>
              <a:t>June 2018, Twitter had suspended </a:t>
            </a:r>
            <a:r>
              <a:rPr b="1" lang="en" sz="1800"/>
              <a:t>70M accounts</a:t>
            </a:r>
            <a:endParaRPr sz="1800"/>
          </a:p>
        </p:txBody>
      </p:sp>
      <p:sp>
        <p:nvSpPr>
          <p:cNvPr id="362" name="Google Shape;362;g217a40404ef_0_49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How do Fake News spread?</a:t>
            </a:r>
            <a:endParaRPr b="1" sz="3100"/>
          </a:p>
        </p:txBody>
      </p:sp>
      <p:pic>
        <p:nvPicPr>
          <p:cNvPr id="363" name="Google Shape;363;g217a40404ef_0_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625" y="701975"/>
            <a:ext cx="3428900" cy="274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17a40404ef_0_495"/>
          <p:cNvSpPr txBox="1"/>
          <p:nvPr/>
        </p:nvSpPr>
        <p:spPr>
          <a:xfrm>
            <a:off x="5162575" y="3496075"/>
            <a:ext cx="34290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Image source: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https://marriedtothearmy.com/are-you-dating-an-army-soldier-or-a-fake/comment-page-10/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17a40404ef_0_505"/>
          <p:cNvSpPr txBox="1"/>
          <p:nvPr>
            <p:ph idx="1" type="body"/>
          </p:nvPr>
        </p:nvSpPr>
        <p:spPr>
          <a:xfrm>
            <a:off x="130900" y="799275"/>
            <a:ext cx="4943100" cy="33807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b="1" lang="en" sz="2000"/>
              <a:t>Mimic </a:t>
            </a:r>
            <a:r>
              <a:rPr lang="en" sz="2000"/>
              <a:t>existing trusted news sources:</a:t>
            </a:r>
            <a:endParaRPr sz="20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Example: </a:t>
            </a:r>
            <a:r>
              <a:rPr b="1" lang="en" sz="1800"/>
              <a:t>abcnews.go.co </a:t>
            </a:r>
            <a:r>
              <a:rPr lang="en" sz="1800"/>
              <a:t>and </a:t>
            </a:r>
            <a:r>
              <a:rPr b="1" lang="en" sz="1800"/>
              <a:t>abcnews.go.com</a:t>
            </a:r>
            <a:endParaRPr b="1" sz="18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Use of </a:t>
            </a:r>
            <a:r>
              <a:rPr b="1" lang="en" sz="2000"/>
              <a:t>“catchy” names</a:t>
            </a:r>
            <a:endParaRPr b="1" sz="20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b="1" lang="en" sz="1800"/>
              <a:t>Example: </a:t>
            </a:r>
            <a:r>
              <a:rPr lang="en" sz="1800"/>
              <a:t>Chicago Daily News (originally closed down in 1976)</a:t>
            </a:r>
            <a:endParaRPr sz="18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Target </a:t>
            </a:r>
            <a:r>
              <a:rPr b="1" lang="en" sz="2000"/>
              <a:t>audience </a:t>
            </a:r>
            <a:r>
              <a:rPr lang="en" sz="2000"/>
              <a:t>that is </a:t>
            </a:r>
            <a:r>
              <a:rPr b="1" lang="en" sz="2000"/>
              <a:t>easily convinced</a:t>
            </a:r>
            <a:endParaRPr b="1"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Use of </a:t>
            </a:r>
            <a:r>
              <a:rPr b="1" lang="en" sz="2000"/>
              <a:t>echo chambers</a:t>
            </a:r>
            <a:endParaRPr b="1" sz="20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The same information comes from all directions</a:t>
            </a:r>
            <a:endParaRPr sz="1800"/>
          </a:p>
        </p:txBody>
      </p:sp>
      <p:sp>
        <p:nvSpPr>
          <p:cNvPr id="370" name="Google Shape;370;g217a40404ef_0_50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How do Fake News spread?</a:t>
            </a:r>
            <a:endParaRPr b="1" sz="3100"/>
          </a:p>
        </p:txBody>
      </p:sp>
      <p:pic>
        <p:nvPicPr>
          <p:cNvPr id="371" name="Google Shape;371;g217a40404ef_0_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850" y="1229100"/>
            <a:ext cx="4294375" cy="195950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217a40404ef_0_505"/>
          <p:cNvSpPr txBox="1"/>
          <p:nvPr/>
        </p:nvSpPr>
        <p:spPr>
          <a:xfrm>
            <a:off x="4754838" y="2992150"/>
            <a:ext cx="41724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Image source: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https://slideplayer.com/slide/15195139/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Twitter has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70 million fake accounts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Facebook has </a:t>
            </a:r>
            <a:r>
              <a:rPr lang="en" sz="2000" u="sng">
                <a:solidFill>
                  <a:schemeClr val="hlink"/>
                </a:solidFill>
                <a:hlinkClick r:id="rId4"/>
              </a:rPr>
              <a:t>1.27 billion fake accounts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rPr b="1" lang="en" sz="2000" u="sng">
                <a:solidFill>
                  <a:schemeClr val="hlink"/>
                </a:solidFill>
                <a:hlinkClick r:id="rId5"/>
              </a:rPr>
              <a:t>Pew Research poll</a:t>
            </a:r>
            <a:r>
              <a:rPr b="1" lang="en" sz="2000">
                <a:solidFill>
                  <a:schemeClr val="lt1"/>
                </a:solidFill>
              </a:rPr>
              <a:t>: </a:t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64% of US adults said that “made-up news” has caused a “great deal of confusion” about the facts of current events.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rPr b="1" lang="en" sz="2000" u="sng">
                <a:solidFill>
                  <a:schemeClr val="hlink"/>
                </a:solidFill>
                <a:hlinkClick r:id="rId6"/>
              </a:rPr>
              <a:t>Eurobarometer study</a:t>
            </a:r>
            <a:r>
              <a:rPr b="1" lang="en" sz="2000">
                <a:solidFill>
                  <a:schemeClr val="lt1"/>
                </a:solidFill>
              </a:rPr>
              <a:t>: </a:t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37% of the respondents come across fake news every day.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85% agree that fake news is a problem in their country.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ts val="2000"/>
              <a:buChar char="❏"/>
            </a:pPr>
            <a:r>
              <a:t/>
            </a:r>
            <a:endParaRPr b="1" sz="2000"/>
          </a:p>
        </p:txBody>
      </p:sp>
      <p:sp>
        <p:nvSpPr>
          <p:cNvPr id="378" name="Google Shape;378;p3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Statistics on Fake News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17a40404ef_0_587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Spotting Fake News</a:t>
            </a:r>
            <a:endParaRPr b="1" sz="3100"/>
          </a:p>
        </p:txBody>
      </p:sp>
      <p:pic>
        <p:nvPicPr>
          <p:cNvPr descr="How to Spot Fake News" id="384" name="Google Shape;384;g217a40404ef_0_5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175" y="487025"/>
            <a:ext cx="2774300" cy="369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217a40404ef_0_587"/>
          <p:cNvSpPr txBox="1"/>
          <p:nvPr/>
        </p:nvSpPr>
        <p:spPr>
          <a:xfrm>
            <a:off x="5479325" y="4186075"/>
            <a:ext cx="34500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Image taken from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https://www.ifla.org/publications/node/11174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://www.flackcheck.org - Read more at: https://www.factcheck.org/2016/11/how-to-spot-fake-news/" id="386" name="Google Shape;386;g217a40404ef_0_587" title="How to Spot Fake News - FactCheck.or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757075"/>
            <a:ext cx="54896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217a40404ef_0_587"/>
          <p:cNvSpPr txBox="1"/>
          <p:nvPr/>
        </p:nvSpPr>
        <p:spPr>
          <a:xfrm>
            <a:off x="896625" y="4175025"/>
            <a:ext cx="44196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Video source: </a:t>
            </a:r>
            <a:r>
              <a:rPr lang="en" sz="9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https://www.youtube.com/watch?v=AkwWcHekMdo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Both Industry and Academia take on the battle against misinformation.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Studies have been made in </a:t>
            </a:r>
            <a:r>
              <a:rPr b="1" lang="en" sz="2000"/>
              <a:t>understanding </a:t>
            </a:r>
            <a:r>
              <a:rPr lang="en" sz="2000"/>
              <a:t>their </a:t>
            </a:r>
            <a:r>
              <a:rPr b="1" lang="en" sz="2000"/>
              <a:t>propagation </a:t>
            </a:r>
            <a:r>
              <a:rPr lang="en" sz="2000"/>
              <a:t>and </a:t>
            </a:r>
            <a:r>
              <a:rPr b="1" lang="en" sz="2000"/>
              <a:t>impact</a:t>
            </a:r>
            <a:r>
              <a:rPr lang="en" sz="2000"/>
              <a:t>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Contribution of </a:t>
            </a:r>
            <a:r>
              <a:rPr b="1" lang="en" sz="2000"/>
              <a:t>fact checking</a:t>
            </a:r>
            <a:r>
              <a:rPr lang="en" sz="2000"/>
              <a:t> organizations.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Advancement in </a:t>
            </a:r>
            <a:r>
              <a:rPr b="1" lang="en" sz="2000">
                <a:solidFill>
                  <a:schemeClr val="lt1"/>
                </a:solidFill>
              </a:rPr>
              <a:t>Deep Learning</a:t>
            </a:r>
            <a:r>
              <a:rPr lang="en" sz="2000">
                <a:solidFill>
                  <a:schemeClr val="lt1"/>
                </a:solidFill>
              </a:rPr>
              <a:t> and </a:t>
            </a:r>
            <a:r>
              <a:rPr b="1" lang="en" sz="2000">
                <a:solidFill>
                  <a:schemeClr val="lt1"/>
                </a:solidFill>
              </a:rPr>
              <a:t>Neural </a:t>
            </a:r>
            <a:endParaRPr b="1" sz="2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2000">
                <a:solidFill>
                  <a:schemeClr val="lt1"/>
                </a:solidFill>
              </a:rPr>
              <a:t>Natural Language Processing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Materialized as </a:t>
            </a:r>
            <a:r>
              <a:rPr b="1" lang="en" sz="2000">
                <a:solidFill>
                  <a:schemeClr val="lt1"/>
                </a:solidFill>
              </a:rPr>
              <a:t>browser plugins </a:t>
            </a:r>
            <a:r>
              <a:rPr lang="en" sz="2000">
                <a:solidFill>
                  <a:schemeClr val="lt1"/>
                </a:solidFill>
              </a:rPr>
              <a:t>or commercialized: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393" name="Google Shape;393;p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/>
              <a:t>Towards Mitigating Misinformation</a:t>
            </a:r>
            <a:endParaRPr b="1" sz="3100"/>
          </a:p>
        </p:txBody>
      </p:sp>
      <p:pic>
        <p:nvPicPr>
          <p:cNvPr id="394" name="Google Shape;39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8035" y="1698500"/>
            <a:ext cx="143827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nopes" id="395" name="Google Shape;3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9820" y="1625020"/>
            <a:ext cx="961525" cy="489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olitifact" id="396" name="Google Shape;396;p5"/>
          <p:cNvPicPr preferRelativeResize="0"/>
          <p:nvPr/>
        </p:nvPicPr>
        <p:blipFill rotWithShape="1">
          <a:blip r:embed="rId5">
            <a:alphaModFix/>
          </a:blip>
          <a:srcRect b="30715" l="0" r="0" t="33990"/>
          <a:stretch/>
        </p:blipFill>
        <p:spPr>
          <a:xfrm>
            <a:off x="6305900" y="2339200"/>
            <a:ext cx="1114150" cy="294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ctcheck" id="397" name="Google Shape;39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51775" y="1625025"/>
            <a:ext cx="489950" cy="489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Ellinika Hoaxes" id="398" name="Google Shape;39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62625" y="2807250"/>
            <a:ext cx="779092" cy="25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bula-logo" id="399" name="Google Shape;39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51275" y="3153273"/>
            <a:ext cx="1086525" cy="1135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ically-logo" id="400" name="Google Shape;40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94943" y="3434593"/>
            <a:ext cx="1431879" cy="572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tmata-logo" id="401" name="Google Shape;401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8545" y="3544736"/>
            <a:ext cx="1431879" cy="352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kerfact" id="402" name="Google Shape;402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381345" y="3258353"/>
            <a:ext cx="915406" cy="9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92325" y="3332369"/>
            <a:ext cx="1172650" cy="777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"/>
          <p:cNvSpPr txBox="1"/>
          <p:nvPr>
            <p:ph idx="1" type="body"/>
          </p:nvPr>
        </p:nvSpPr>
        <p:spPr>
          <a:xfrm>
            <a:off x="362775" y="816850"/>
            <a:ext cx="86862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Similarly to hate-speech, fake news comes with many definitions: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Allcott et al. 2017 &amp; Shu et al. 2017: “</a:t>
            </a:r>
            <a:r>
              <a:rPr i="1" lang="en" sz="1400">
                <a:solidFill>
                  <a:schemeClr val="lt1"/>
                </a:solidFill>
              </a:rPr>
              <a:t>A news article that is intentionally and verifiably false.</a:t>
            </a:r>
            <a:r>
              <a:rPr lang="en" sz="1400">
                <a:solidFill>
                  <a:schemeClr val="lt1"/>
                </a:solidFill>
              </a:rPr>
              <a:t>”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Golbeck et al. 2018: “</a:t>
            </a:r>
            <a:r>
              <a:rPr i="1" lang="en" sz="1400">
                <a:solidFill>
                  <a:schemeClr val="lt1"/>
                </a:solidFill>
              </a:rPr>
              <a:t>Information presented as a news story that is factually incorrect and designed to deceive the consumer into believing it is true.</a:t>
            </a:r>
            <a:r>
              <a:rPr lang="en" sz="1400">
                <a:solidFill>
                  <a:schemeClr val="lt1"/>
                </a:solidFill>
              </a:rPr>
              <a:t>”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409" name="Google Shape;409;p6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Defining Fake News</a:t>
            </a:r>
            <a:endParaRPr b="1" sz="24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17b6788095_0_0"/>
          <p:cNvSpPr txBox="1"/>
          <p:nvPr>
            <p:ph idx="1" type="body"/>
          </p:nvPr>
        </p:nvSpPr>
        <p:spPr>
          <a:xfrm>
            <a:off x="362775" y="816850"/>
            <a:ext cx="86862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Similarly to hate-speech, fake news comes with many definitions: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Allcott et al. 2017 &amp; Shu et al. 2017: “</a:t>
            </a:r>
            <a:r>
              <a:rPr i="1" lang="en" sz="1400">
                <a:solidFill>
                  <a:schemeClr val="lt1"/>
                </a:solidFill>
              </a:rPr>
              <a:t>A news article that is intentionally and verifiably false.</a:t>
            </a:r>
            <a:r>
              <a:rPr lang="en" sz="1400">
                <a:solidFill>
                  <a:schemeClr val="lt1"/>
                </a:solidFill>
              </a:rPr>
              <a:t>”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Golbeck et al. 2018: “</a:t>
            </a:r>
            <a:r>
              <a:rPr i="1" lang="en" sz="1400">
                <a:solidFill>
                  <a:schemeClr val="lt1"/>
                </a:solidFill>
              </a:rPr>
              <a:t>Information presented as a news story that is factually incorrect and designed to deceive the consumer into believing it is true.</a:t>
            </a:r>
            <a:r>
              <a:rPr lang="en" sz="1400">
                <a:solidFill>
                  <a:schemeClr val="lt1"/>
                </a:solidFill>
              </a:rPr>
              <a:t>”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Sharma et al. 2019 define fake news as: “</a:t>
            </a:r>
            <a:r>
              <a:rPr i="1" lang="en" sz="1800">
                <a:solidFill>
                  <a:schemeClr val="lt1"/>
                </a:solidFill>
              </a:rPr>
              <a:t>A news article or message published and propagated through media, carrying false information regardless the means and motives behind it.</a:t>
            </a:r>
            <a:r>
              <a:rPr lang="en" sz="1800">
                <a:solidFill>
                  <a:schemeClr val="lt1"/>
                </a:solidFill>
              </a:rPr>
              <a:t>”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Fabricated content (completely false)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Misleading content (misleading use of information to frame an issue)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Imposter content (genuine sources impersonated with false ones)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Manipulated content (genuine information manipulated to deceive)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False connection (headlines etc. that do not support the content)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False context (genuine content shared with false contextual information)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415" name="Google Shape;415;g217b6788095_0_0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Defining Fake News</a:t>
            </a:r>
            <a:endParaRPr b="1" sz="2400">
              <a:solidFill>
                <a:srgbClr val="999999"/>
              </a:solidFill>
            </a:endParaRPr>
          </a:p>
        </p:txBody>
      </p:sp>
      <p:sp>
        <p:nvSpPr>
          <p:cNvPr id="416" name="Google Shape;416;g217b6788095_0_0"/>
          <p:cNvSpPr/>
          <p:nvPr/>
        </p:nvSpPr>
        <p:spPr>
          <a:xfrm>
            <a:off x="7198300" y="2952325"/>
            <a:ext cx="432000" cy="1125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7" name="Google Shape;417;g217b6788095_0_0"/>
          <p:cNvCxnSpPr>
            <a:stCxn id="416" idx="1"/>
          </p:cNvCxnSpPr>
          <p:nvPr/>
        </p:nvCxnSpPr>
        <p:spPr>
          <a:xfrm flipH="1" rot="10800000">
            <a:off x="7630300" y="2742925"/>
            <a:ext cx="497100" cy="772200"/>
          </a:xfrm>
          <a:prstGeom prst="curvedConnector4">
            <a:avLst>
              <a:gd fmla="val 115822" name="adj1"/>
              <a:gd fmla="val 95228" name="adj2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17b6788095_0_7"/>
          <p:cNvSpPr txBox="1"/>
          <p:nvPr>
            <p:ph idx="1" type="body"/>
          </p:nvPr>
        </p:nvSpPr>
        <p:spPr>
          <a:xfrm>
            <a:off x="362775" y="816850"/>
            <a:ext cx="86862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rgbClr val="CC0000"/>
                </a:solidFill>
              </a:rPr>
              <a:t>Inability </a:t>
            </a:r>
            <a:r>
              <a:rPr lang="en" sz="1800">
                <a:solidFill>
                  <a:schemeClr val="lt1"/>
                </a:solidFill>
              </a:rPr>
              <a:t>to </a:t>
            </a:r>
            <a:r>
              <a:rPr b="1" lang="en" sz="1800">
                <a:solidFill>
                  <a:schemeClr val="lt1"/>
                </a:solidFill>
              </a:rPr>
              <a:t>discern fake news ↔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b="1" lang="en" sz="1800">
                <a:solidFill>
                  <a:schemeClr val="lt1"/>
                </a:solidFill>
              </a:rPr>
              <a:t>cognitive </a:t>
            </a:r>
            <a:r>
              <a:rPr lang="en" sz="1800">
                <a:solidFill>
                  <a:schemeClr val="lt1"/>
                </a:solidFill>
              </a:rPr>
              <a:t>and </a:t>
            </a:r>
            <a:r>
              <a:rPr b="1" lang="en" sz="1800">
                <a:solidFill>
                  <a:schemeClr val="lt1"/>
                </a:solidFill>
              </a:rPr>
              <a:t>ideological biases</a:t>
            </a:r>
            <a:endParaRPr b="1" sz="18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800">
                <a:solidFill>
                  <a:schemeClr val="lt1"/>
                </a:solidFill>
              </a:rPr>
              <a:t>People who tend to manage discern fake from real news</a:t>
            </a:r>
            <a:r>
              <a:rPr lang="en" sz="1400">
                <a:solidFill>
                  <a:schemeClr val="lt1"/>
                </a:solidFill>
              </a:rPr>
              <a:t>: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Propensity and analytical thinking.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More time consuming in social media.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Higher education.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Older people.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217b6788095_0_7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Psycho-social Nature of Fake News</a:t>
            </a:r>
            <a:endParaRPr b="1" sz="24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7a40404ef_0_0"/>
          <p:cNvSpPr txBox="1"/>
          <p:nvPr>
            <p:ph idx="1" type="body"/>
          </p:nvPr>
        </p:nvSpPr>
        <p:spPr>
          <a:xfrm>
            <a:off x="541000" y="617770"/>
            <a:ext cx="8008500" cy="18675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Disinformation</a:t>
            </a:r>
            <a:endParaRPr b="1" sz="6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000"/>
              <a:t>/ˌdɪsɪnfəˈmeɪʃ(ə)n/</a:t>
            </a:r>
            <a:endParaRPr b="1"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" sz="2000"/>
              <a:t>NOUN</a:t>
            </a:r>
            <a:endParaRPr b="1" sz="2400"/>
          </a:p>
        </p:txBody>
      </p:sp>
      <p:sp>
        <p:nvSpPr>
          <p:cNvPr id="95" name="Google Shape;95;g217a40404ef_0_0"/>
          <p:cNvSpPr txBox="1"/>
          <p:nvPr>
            <p:ph idx="1" type="body"/>
          </p:nvPr>
        </p:nvSpPr>
        <p:spPr>
          <a:xfrm>
            <a:off x="541000" y="2592420"/>
            <a:ext cx="4369200" cy="41943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deliberately misleading or biased information; manipulated narrative or facts; propaganda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17b6788095_0_17"/>
          <p:cNvSpPr txBox="1"/>
          <p:nvPr>
            <p:ph idx="1" type="body"/>
          </p:nvPr>
        </p:nvSpPr>
        <p:spPr>
          <a:xfrm>
            <a:off x="362775" y="816850"/>
            <a:ext cx="86862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rgbClr val="CC0000"/>
                </a:solidFill>
              </a:rPr>
              <a:t>Inability </a:t>
            </a:r>
            <a:r>
              <a:rPr lang="en" sz="1800">
                <a:solidFill>
                  <a:schemeClr val="lt1"/>
                </a:solidFill>
              </a:rPr>
              <a:t>to </a:t>
            </a:r>
            <a:r>
              <a:rPr b="1" lang="en" sz="1800">
                <a:solidFill>
                  <a:schemeClr val="lt1"/>
                </a:solidFill>
              </a:rPr>
              <a:t>discern fake news ↔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b="1" lang="en" sz="1800">
                <a:solidFill>
                  <a:schemeClr val="lt1"/>
                </a:solidFill>
              </a:rPr>
              <a:t>cognitive </a:t>
            </a:r>
            <a:r>
              <a:rPr lang="en" sz="1800">
                <a:solidFill>
                  <a:schemeClr val="lt1"/>
                </a:solidFill>
              </a:rPr>
              <a:t>and </a:t>
            </a:r>
            <a:r>
              <a:rPr b="1" lang="en" sz="1800">
                <a:solidFill>
                  <a:schemeClr val="lt1"/>
                </a:solidFill>
              </a:rPr>
              <a:t>ideological biases</a:t>
            </a:r>
            <a:endParaRPr b="1" sz="18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800">
                <a:solidFill>
                  <a:schemeClr val="lt1"/>
                </a:solidFill>
              </a:rPr>
              <a:t>People who tend to manage discern fake from real news</a:t>
            </a:r>
            <a:r>
              <a:rPr lang="en" sz="1400">
                <a:solidFill>
                  <a:schemeClr val="lt1"/>
                </a:solidFill>
              </a:rPr>
              <a:t>: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Propensity and analytical thinking.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More time consuming in social media.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Higher education.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Older people.</a:t>
            </a:r>
            <a:endParaRPr b="1" sz="1400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Adjusted assessments after told that information was incorrect: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Lower cognitive ability tends to adjust.</a:t>
            </a:r>
            <a:endParaRPr b="1" sz="1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■"/>
            </a:pPr>
            <a:r>
              <a:rPr b="1" lang="en" sz="1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Higher cognitive ability rarely adjust.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217b6788095_0_17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Psycho-social Nature of Fake News</a:t>
            </a:r>
            <a:endParaRPr b="1" sz="24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17b6788095_0_12"/>
          <p:cNvSpPr txBox="1"/>
          <p:nvPr>
            <p:ph idx="1" type="body"/>
          </p:nvPr>
        </p:nvSpPr>
        <p:spPr>
          <a:xfrm>
            <a:off x="362775" y="816850"/>
            <a:ext cx="86862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rgbClr val="CC0000"/>
                </a:solidFill>
              </a:rPr>
              <a:t>Inability </a:t>
            </a:r>
            <a:r>
              <a:rPr lang="en" sz="1800">
                <a:solidFill>
                  <a:schemeClr val="lt1"/>
                </a:solidFill>
              </a:rPr>
              <a:t>to </a:t>
            </a:r>
            <a:r>
              <a:rPr b="1" lang="en" sz="1800">
                <a:solidFill>
                  <a:schemeClr val="lt1"/>
                </a:solidFill>
              </a:rPr>
              <a:t>discern fake news ↔</a:t>
            </a:r>
            <a:r>
              <a:rPr lang="en" sz="1800">
                <a:solidFill>
                  <a:schemeClr val="lt1"/>
                </a:solidFill>
              </a:rPr>
              <a:t> </a:t>
            </a:r>
            <a:r>
              <a:rPr b="1" lang="en" sz="1800">
                <a:solidFill>
                  <a:schemeClr val="lt1"/>
                </a:solidFill>
              </a:rPr>
              <a:t>cognitive </a:t>
            </a:r>
            <a:r>
              <a:rPr lang="en" sz="1800">
                <a:solidFill>
                  <a:schemeClr val="lt1"/>
                </a:solidFill>
              </a:rPr>
              <a:t>and </a:t>
            </a:r>
            <a:r>
              <a:rPr b="1" lang="en" sz="1800">
                <a:solidFill>
                  <a:schemeClr val="lt1"/>
                </a:solidFill>
              </a:rPr>
              <a:t>ideological biases</a:t>
            </a:r>
            <a:endParaRPr b="1" sz="18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800">
                <a:solidFill>
                  <a:schemeClr val="lt1"/>
                </a:solidFill>
              </a:rPr>
              <a:t>People who tend to manage discern fake from real news</a:t>
            </a:r>
            <a:r>
              <a:rPr lang="en" sz="1400">
                <a:solidFill>
                  <a:schemeClr val="lt1"/>
                </a:solidFill>
              </a:rPr>
              <a:t>: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Propensity and analytical thinking.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More time consuming in social media.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Higher education.</a:t>
            </a:r>
            <a:endParaRPr b="1" sz="1400">
              <a:solidFill>
                <a:srgbClr val="6AA84F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</a:rPr>
              <a:t>Older people.</a:t>
            </a:r>
            <a:endParaRPr b="1" sz="1400">
              <a:solidFill>
                <a:srgbClr val="6AA84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Adjusted assessments after told that information was incorrect: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■"/>
            </a:pPr>
            <a:r>
              <a:rPr b="1" lang="en" sz="14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Lower cognitive ability tends to adjust.</a:t>
            </a:r>
            <a:endParaRPr b="1" sz="14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Char char="■"/>
            </a:pPr>
            <a:r>
              <a:rPr b="1" lang="en" sz="1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Higher cognitive ability rarely adjust.</a:t>
            </a:r>
            <a:endParaRPr b="1" sz="14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❏"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Ideological priors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important factors in perception and sharing of fake news: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Confirmation bias, naive realism 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normative influence theory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 to manifestation of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Echo Chambers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Filter Bubbles</a:t>
            </a: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217b6788095_0_12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Psycho-social Nature of Fake News</a:t>
            </a:r>
            <a:endParaRPr b="1" sz="24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"/>
          <p:cNvSpPr txBox="1"/>
          <p:nvPr>
            <p:ph idx="1" type="body"/>
          </p:nvPr>
        </p:nvSpPr>
        <p:spPr>
          <a:xfrm>
            <a:off x="362775" y="816850"/>
            <a:ext cx="8228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Features extracted from news content based on linguistics and NLP.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Focus on writing style characteristics: 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rgbClr val="FF0000"/>
                </a:solidFill>
              </a:rPr>
              <a:t>Textual complexity</a:t>
            </a:r>
            <a:r>
              <a:rPr b="1" lang="en" sz="1400">
                <a:solidFill>
                  <a:schemeClr val="lt1"/>
                </a:solidFill>
              </a:rPr>
              <a:t> 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chemeClr val="lt1"/>
                </a:solidFill>
              </a:rPr>
              <a:t>Uncertainty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chemeClr val="lt1"/>
                </a:solidFill>
              </a:rPr>
              <a:t>Sentiment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❏"/>
            </a:pPr>
            <a:r>
              <a:rPr b="1" lang="en" sz="1400">
                <a:solidFill>
                  <a:srgbClr val="00FF00"/>
                </a:solidFill>
              </a:rPr>
              <a:t>Subjectivity </a:t>
            </a:r>
            <a:endParaRPr b="1" sz="1400">
              <a:solidFill>
                <a:srgbClr val="00FF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chemeClr val="lt1"/>
                </a:solidFill>
              </a:rPr>
              <a:t>Informality quoted content (</a:t>
            </a:r>
            <a:r>
              <a:rPr lang="en" sz="1400">
                <a:solidFill>
                  <a:schemeClr val="lt1"/>
                </a:solidFill>
              </a:rPr>
              <a:t>attributed or not</a:t>
            </a:r>
            <a:r>
              <a:rPr b="1" lang="en" sz="1400">
                <a:solidFill>
                  <a:schemeClr val="lt1"/>
                </a:solidFill>
              </a:rPr>
              <a:t>) 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❏"/>
            </a:pPr>
            <a:r>
              <a:rPr b="1" lang="en" sz="1400">
                <a:solidFill>
                  <a:srgbClr val="FF0000"/>
                </a:solidFill>
              </a:rPr>
              <a:t>Readability </a:t>
            </a:r>
            <a:endParaRPr sz="1400">
              <a:solidFill>
                <a:srgbClr val="FF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❏"/>
            </a:pPr>
            <a:r>
              <a:rPr b="1" lang="en" sz="1400">
                <a:solidFill>
                  <a:srgbClr val="FF0000"/>
                </a:solidFill>
              </a:rPr>
              <a:t>Vocabulary richness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41" name="Google Shape;441;p8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Detecting Fake News </a:t>
            </a:r>
            <a:r>
              <a:rPr b="1" lang="en" sz="3100">
                <a:solidFill>
                  <a:srgbClr val="999999"/>
                </a:solidFill>
              </a:rPr>
              <a:t>Content Methods</a:t>
            </a:r>
            <a:endParaRPr b="1" sz="2400">
              <a:solidFill>
                <a:srgbClr val="999999"/>
              </a:solidFill>
            </a:endParaRPr>
          </a:p>
        </p:txBody>
      </p:sp>
      <p:sp>
        <p:nvSpPr>
          <p:cNvPr id="442" name="Google Shape;442;p8"/>
          <p:cNvSpPr/>
          <p:nvPr/>
        </p:nvSpPr>
        <p:spPr>
          <a:xfrm>
            <a:off x="5992750" y="19947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rgbClr val="1822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8"/>
          <p:cNvSpPr/>
          <p:nvPr/>
        </p:nvSpPr>
        <p:spPr>
          <a:xfrm>
            <a:off x="5992750" y="1718475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1822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8"/>
          <p:cNvSpPr txBox="1"/>
          <p:nvPr/>
        </p:nvSpPr>
        <p:spPr>
          <a:xfrm>
            <a:off x="5805675" y="1670525"/>
            <a:ext cx="30984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Negatively related to fake news</a:t>
            </a:r>
            <a:endParaRPr b="0" i="0" sz="11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8"/>
          <p:cNvSpPr txBox="1"/>
          <p:nvPr/>
        </p:nvSpPr>
        <p:spPr>
          <a:xfrm>
            <a:off x="5805675" y="1938375"/>
            <a:ext cx="27840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Positively related to fake news</a:t>
            </a:r>
            <a:endParaRPr b="0" i="0" sz="11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6" name="Google Shape;446;p8"/>
          <p:cNvSpPr/>
          <p:nvPr/>
        </p:nvSpPr>
        <p:spPr>
          <a:xfrm>
            <a:off x="5992750" y="2262550"/>
            <a:ext cx="219900" cy="2199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1822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8"/>
          <p:cNvSpPr txBox="1"/>
          <p:nvPr/>
        </p:nvSpPr>
        <p:spPr>
          <a:xfrm>
            <a:off x="5805675" y="2206225"/>
            <a:ext cx="27840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Neutrally related to fake news</a:t>
            </a:r>
            <a:endParaRPr b="0" i="0" sz="11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17b6788095_0_22"/>
          <p:cNvSpPr txBox="1"/>
          <p:nvPr>
            <p:ph idx="1" type="body"/>
          </p:nvPr>
        </p:nvSpPr>
        <p:spPr>
          <a:xfrm>
            <a:off x="362775" y="816850"/>
            <a:ext cx="8228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Features extracted from news content based on linguistics and NLP.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Focus on writing style characteristics: 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rgbClr val="FF0000"/>
                </a:solidFill>
              </a:rPr>
              <a:t>Textual complexity</a:t>
            </a:r>
            <a:r>
              <a:rPr b="1" lang="en" sz="1400">
                <a:solidFill>
                  <a:schemeClr val="lt1"/>
                </a:solidFill>
              </a:rPr>
              <a:t> 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chemeClr val="lt1"/>
                </a:solidFill>
              </a:rPr>
              <a:t>Uncertainty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chemeClr val="lt1"/>
                </a:solidFill>
              </a:rPr>
              <a:t>Sentiment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❏"/>
            </a:pPr>
            <a:r>
              <a:rPr b="1" lang="en" sz="1400">
                <a:solidFill>
                  <a:srgbClr val="00FF00"/>
                </a:solidFill>
              </a:rPr>
              <a:t>Subjectivity </a:t>
            </a:r>
            <a:endParaRPr b="1" sz="1400">
              <a:solidFill>
                <a:srgbClr val="00FF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chemeClr val="lt1"/>
                </a:solidFill>
              </a:rPr>
              <a:t>Informality quoted content (</a:t>
            </a:r>
            <a:r>
              <a:rPr lang="en" sz="1400">
                <a:solidFill>
                  <a:schemeClr val="lt1"/>
                </a:solidFill>
              </a:rPr>
              <a:t>attributed or not</a:t>
            </a:r>
            <a:r>
              <a:rPr b="1" lang="en" sz="1400">
                <a:solidFill>
                  <a:schemeClr val="lt1"/>
                </a:solidFill>
              </a:rPr>
              <a:t>) 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❏"/>
            </a:pPr>
            <a:r>
              <a:rPr b="1" lang="en" sz="1400">
                <a:solidFill>
                  <a:srgbClr val="FF0000"/>
                </a:solidFill>
              </a:rPr>
              <a:t>Readability </a:t>
            </a:r>
            <a:endParaRPr sz="1400">
              <a:solidFill>
                <a:srgbClr val="FF0000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❏"/>
            </a:pPr>
            <a:r>
              <a:rPr b="1" lang="en" sz="1400">
                <a:solidFill>
                  <a:srgbClr val="FF0000"/>
                </a:solidFill>
              </a:rPr>
              <a:t>Vocabulary richness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Both news headlines and main bodies are equally important: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400">
                <a:solidFill>
                  <a:schemeClr val="lt1"/>
                </a:solidFill>
              </a:rPr>
              <a:t>Showed that fake news </a:t>
            </a:r>
            <a:r>
              <a:rPr b="1" lang="en" sz="1400">
                <a:solidFill>
                  <a:schemeClr val="lt1"/>
                </a:solidFill>
              </a:rPr>
              <a:t>titles </a:t>
            </a:r>
            <a:r>
              <a:rPr lang="en" sz="1400">
                <a:solidFill>
                  <a:schemeClr val="lt1"/>
                </a:solidFill>
              </a:rPr>
              <a:t>use significantly </a:t>
            </a:r>
            <a:r>
              <a:rPr b="1" lang="en" sz="1400">
                <a:solidFill>
                  <a:schemeClr val="lt1"/>
                </a:solidFill>
              </a:rPr>
              <a:t>fewer stop-words</a:t>
            </a:r>
            <a:r>
              <a:rPr lang="en" sz="1400">
                <a:solidFill>
                  <a:schemeClr val="lt1"/>
                </a:solidFill>
              </a:rPr>
              <a:t> and </a:t>
            </a:r>
            <a:r>
              <a:rPr b="1" lang="en" sz="1400">
                <a:solidFill>
                  <a:schemeClr val="lt1"/>
                </a:solidFill>
              </a:rPr>
              <a:t>nouns</a:t>
            </a:r>
            <a:r>
              <a:rPr lang="en" sz="1400">
                <a:solidFill>
                  <a:schemeClr val="lt1"/>
                </a:solidFill>
              </a:rPr>
              <a:t>, focusing on </a:t>
            </a:r>
            <a:r>
              <a:rPr b="1" lang="en" sz="1400">
                <a:solidFill>
                  <a:schemeClr val="lt1"/>
                </a:solidFill>
              </a:rPr>
              <a:t>proper nouns</a:t>
            </a:r>
            <a:r>
              <a:rPr lang="en" sz="1400">
                <a:solidFill>
                  <a:schemeClr val="lt1"/>
                </a:solidFill>
              </a:rPr>
              <a:t> and </a:t>
            </a:r>
            <a:r>
              <a:rPr b="1" lang="en" sz="1400">
                <a:solidFill>
                  <a:schemeClr val="lt1"/>
                </a:solidFill>
              </a:rPr>
              <a:t>verb phrases</a:t>
            </a:r>
            <a:r>
              <a:rPr lang="en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400">
                <a:solidFill>
                  <a:schemeClr val="lt1"/>
                </a:solidFill>
              </a:rPr>
              <a:t>Complexity </a:t>
            </a:r>
            <a:r>
              <a:rPr lang="en" sz="1400">
                <a:solidFill>
                  <a:schemeClr val="lt1"/>
                </a:solidFill>
              </a:rPr>
              <a:t>and </a:t>
            </a:r>
            <a:r>
              <a:rPr b="1" lang="en" sz="1400">
                <a:solidFill>
                  <a:schemeClr val="lt1"/>
                </a:solidFill>
              </a:rPr>
              <a:t>writing style </a:t>
            </a:r>
            <a:r>
              <a:rPr lang="en" sz="1400">
                <a:solidFill>
                  <a:schemeClr val="lt1"/>
                </a:solidFill>
              </a:rPr>
              <a:t>of </a:t>
            </a:r>
            <a:r>
              <a:rPr b="1" lang="en" sz="1400">
                <a:solidFill>
                  <a:schemeClr val="lt1"/>
                </a:solidFill>
              </a:rPr>
              <a:t>fake news</a:t>
            </a:r>
            <a:r>
              <a:rPr lang="en" sz="1400">
                <a:solidFill>
                  <a:schemeClr val="lt1"/>
                </a:solidFill>
              </a:rPr>
              <a:t> </a:t>
            </a:r>
            <a:r>
              <a:rPr i="1" lang="en" sz="1400" u="sng">
                <a:solidFill>
                  <a:schemeClr val="lt1"/>
                </a:solidFill>
              </a:rPr>
              <a:t>similar</a:t>
            </a:r>
            <a:r>
              <a:rPr i="1" lang="en" sz="1400">
                <a:solidFill>
                  <a:schemeClr val="lt1"/>
                </a:solidFill>
              </a:rPr>
              <a:t> </a:t>
            </a:r>
            <a:r>
              <a:rPr lang="en" sz="1400">
                <a:solidFill>
                  <a:schemeClr val="lt1"/>
                </a:solidFill>
              </a:rPr>
              <a:t>to </a:t>
            </a:r>
            <a:r>
              <a:rPr b="1" lang="en" sz="1400">
                <a:solidFill>
                  <a:schemeClr val="lt1"/>
                </a:solidFill>
              </a:rPr>
              <a:t>satire news</a:t>
            </a:r>
            <a:r>
              <a:rPr lang="en" sz="14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53" name="Google Shape;453;g217b6788095_0_22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Detecting Fake News </a:t>
            </a:r>
            <a:r>
              <a:rPr b="1" lang="en" sz="3100">
                <a:solidFill>
                  <a:srgbClr val="999999"/>
                </a:solidFill>
              </a:rPr>
              <a:t>Content Methods</a:t>
            </a:r>
            <a:endParaRPr b="1" sz="2400">
              <a:solidFill>
                <a:srgbClr val="999999"/>
              </a:solidFill>
            </a:endParaRPr>
          </a:p>
        </p:txBody>
      </p:sp>
      <p:sp>
        <p:nvSpPr>
          <p:cNvPr id="454" name="Google Shape;454;g217b6788095_0_22"/>
          <p:cNvSpPr/>
          <p:nvPr/>
        </p:nvSpPr>
        <p:spPr>
          <a:xfrm>
            <a:off x="5992750" y="19947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rgbClr val="1822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217b6788095_0_22"/>
          <p:cNvSpPr/>
          <p:nvPr/>
        </p:nvSpPr>
        <p:spPr>
          <a:xfrm>
            <a:off x="5992750" y="1718475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1822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217b6788095_0_22"/>
          <p:cNvSpPr txBox="1"/>
          <p:nvPr/>
        </p:nvSpPr>
        <p:spPr>
          <a:xfrm>
            <a:off x="5805675" y="1670525"/>
            <a:ext cx="30984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Negatively related to fake news</a:t>
            </a:r>
            <a:endParaRPr b="0" i="0" sz="11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217b6788095_0_22"/>
          <p:cNvSpPr txBox="1"/>
          <p:nvPr/>
        </p:nvSpPr>
        <p:spPr>
          <a:xfrm>
            <a:off x="5805675" y="1938375"/>
            <a:ext cx="27840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Positively related to fake news</a:t>
            </a:r>
            <a:endParaRPr b="0" i="0" sz="11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g217b6788095_0_22"/>
          <p:cNvSpPr/>
          <p:nvPr/>
        </p:nvSpPr>
        <p:spPr>
          <a:xfrm>
            <a:off x="5992750" y="2262550"/>
            <a:ext cx="219900" cy="2199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rgbClr val="18222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217b6788095_0_22"/>
          <p:cNvSpPr txBox="1"/>
          <p:nvPr/>
        </p:nvSpPr>
        <p:spPr>
          <a:xfrm>
            <a:off x="5805675" y="2206225"/>
            <a:ext cx="27840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Neutrally related to fake news</a:t>
            </a:r>
            <a:endParaRPr b="0" i="0" sz="11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17a40404ef_0_671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</a:rPr>
              <a:t>Detecting Fake News </a:t>
            </a:r>
            <a:r>
              <a:rPr b="1" lang="en" sz="3100">
                <a:solidFill>
                  <a:srgbClr val="999999"/>
                </a:solidFill>
              </a:rPr>
              <a:t>Content Methods</a:t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/>
          </a:p>
        </p:txBody>
      </p:sp>
      <p:sp>
        <p:nvSpPr>
          <p:cNvPr id="465" name="Google Shape;465;g217a40404ef_0_671"/>
          <p:cNvSpPr txBox="1"/>
          <p:nvPr/>
        </p:nvSpPr>
        <p:spPr>
          <a:xfrm>
            <a:off x="130900" y="904125"/>
            <a:ext cx="8460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Fake News Titles: 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❏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BREAKING  BOMBSHELL:  NYPD Blows Whistle on New Hillary Emails: Money Laundering, Sex Crimes with Children, Child Exploitation, Pay to Play, Perjury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❏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Sam Elliott, Famous for Mocking Liberals, Dead at 83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❏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Michelle Was Caught Cheating with Eric Holder - OBAMA IS FURIOUS!!!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Real News Titles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❏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Pre-existing  Conditions  and  Republican Plans to Replace Obamacare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❏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MEPs elect first female EU Commission president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❏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Apollo 11: Partial lunar eclipse on 50th anniversary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9"/>
          <p:cNvSpPr txBox="1"/>
          <p:nvPr>
            <p:ph idx="1" type="body"/>
          </p:nvPr>
        </p:nvSpPr>
        <p:spPr>
          <a:xfrm>
            <a:off x="362775" y="816850"/>
            <a:ext cx="8228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Knowledge is represented as triples in the form of </a:t>
            </a:r>
            <a:r>
              <a:rPr b="1" lang="en" sz="1800">
                <a:solidFill>
                  <a:schemeClr val="lt1"/>
                </a:solidFill>
              </a:rPr>
              <a:t>SUBJECT </a:t>
            </a:r>
            <a:r>
              <a:rPr lang="en" sz="1800">
                <a:solidFill>
                  <a:schemeClr val="lt1"/>
                </a:solidFill>
              </a:rPr>
              <a:t>- </a:t>
            </a:r>
            <a:r>
              <a:rPr b="1" lang="en" sz="1800">
                <a:solidFill>
                  <a:schemeClr val="lt1"/>
                </a:solidFill>
              </a:rPr>
              <a:t>PREDICATE </a:t>
            </a:r>
            <a:r>
              <a:rPr lang="en" sz="1800">
                <a:solidFill>
                  <a:schemeClr val="lt1"/>
                </a:solidFill>
              </a:rPr>
              <a:t>- </a:t>
            </a:r>
            <a:r>
              <a:rPr b="1" lang="en" sz="1800">
                <a:solidFill>
                  <a:schemeClr val="lt1"/>
                </a:solidFill>
              </a:rPr>
              <a:t>OBJECT </a:t>
            </a:r>
            <a:r>
              <a:rPr lang="en" sz="1800">
                <a:solidFill>
                  <a:schemeClr val="lt1"/>
                </a:solidFill>
              </a:rPr>
              <a:t>(SPO).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E.g. “</a:t>
            </a:r>
            <a:r>
              <a:rPr i="1" lang="en" sz="1800">
                <a:solidFill>
                  <a:schemeClr val="lt1"/>
                </a:solidFill>
              </a:rPr>
              <a:t>Donald Trump is the president of the U.S</a:t>
            </a:r>
            <a:r>
              <a:rPr lang="en" sz="1800">
                <a:solidFill>
                  <a:schemeClr val="lt1"/>
                </a:solidFill>
              </a:rPr>
              <a:t>.” ➔ (</a:t>
            </a:r>
            <a:r>
              <a:rPr i="1" lang="en" sz="1800">
                <a:solidFill>
                  <a:schemeClr val="lt1"/>
                </a:solidFill>
              </a:rPr>
              <a:t>Donald Trump</a:t>
            </a:r>
            <a:r>
              <a:rPr lang="en" sz="1800">
                <a:solidFill>
                  <a:schemeClr val="lt1"/>
                </a:solidFill>
              </a:rPr>
              <a:t>, </a:t>
            </a:r>
            <a:r>
              <a:rPr i="1" lang="en" sz="1800">
                <a:solidFill>
                  <a:schemeClr val="lt1"/>
                </a:solidFill>
              </a:rPr>
              <a:t>Profession</a:t>
            </a:r>
            <a:r>
              <a:rPr lang="en" sz="1800">
                <a:solidFill>
                  <a:schemeClr val="lt1"/>
                </a:solidFill>
              </a:rPr>
              <a:t>, </a:t>
            </a:r>
            <a:r>
              <a:rPr i="1" lang="en" sz="1800">
                <a:solidFill>
                  <a:schemeClr val="lt1"/>
                </a:solidFill>
              </a:rPr>
              <a:t>President</a:t>
            </a:r>
            <a:r>
              <a:rPr lang="en" sz="1800">
                <a:solidFill>
                  <a:schemeClr val="lt1"/>
                </a:solidFill>
              </a:rPr>
              <a:t>)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The aim of these methods is to construct a Knowledge Base (KB) or Knowledge Graph (KG) to be used for verification of claims.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Knowledge inference can be achieved by network analysis to predict whether an unobserved triple is likely to appear in a KG using: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Semantic proximity </a:t>
            </a:r>
            <a:r>
              <a:rPr lang="en" sz="1400">
                <a:solidFill>
                  <a:schemeClr val="lt1"/>
                </a:solidFill>
              </a:rPr>
              <a:t>(Ciampaglia et al. 2015)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Discriminative predicate path </a:t>
            </a:r>
            <a:r>
              <a:rPr lang="en" sz="1400">
                <a:solidFill>
                  <a:schemeClr val="lt1"/>
                </a:solidFill>
              </a:rPr>
              <a:t>(Shi et al. 2016)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LinkNBed </a:t>
            </a:r>
            <a:r>
              <a:rPr lang="en" sz="1400">
                <a:solidFill>
                  <a:schemeClr val="lt1"/>
                </a:solidFill>
              </a:rPr>
              <a:t>(Trivedi et al. 2018)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71" name="Google Shape;471;p9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Detecting Fake News </a:t>
            </a:r>
            <a:r>
              <a:rPr b="1" lang="en" sz="3100">
                <a:solidFill>
                  <a:srgbClr val="999999"/>
                </a:solidFill>
              </a:rPr>
              <a:t>Knowledge Methods</a:t>
            </a:r>
            <a:endParaRPr b="1" sz="24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17a40404ef_0_752"/>
          <p:cNvSpPr txBox="1"/>
          <p:nvPr>
            <p:ph idx="1" type="body"/>
          </p:nvPr>
        </p:nvSpPr>
        <p:spPr>
          <a:xfrm>
            <a:off x="130900" y="799275"/>
            <a:ext cx="8891400" cy="989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“</a:t>
            </a:r>
            <a:r>
              <a:rPr i="1" lang="en" sz="2000"/>
              <a:t>... </a:t>
            </a:r>
            <a:r>
              <a:rPr b="1" i="1" lang="en" sz="2000"/>
              <a:t>Barack Obama </a:t>
            </a:r>
            <a:r>
              <a:rPr i="1" lang="en" sz="2000"/>
              <a:t>is the 44th and </a:t>
            </a:r>
            <a:r>
              <a:rPr b="1" i="1" lang="en" sz="2000"/>
              <a:t>current President of the United States </a:t>
            </a:r>
            <a:r>
              <a:rPr i="1" lang="en" sz="2000"/>
              <a:t>... </a:t>
            </a:r>
            <a:r>
              <a:rPr b="1" i="1" lang="en" sz="2000"/>
              <a:t>Born in Honolulu, Hawaii</a:t>
            </a:r>
            <a:r>
              <a:rPr i="1" lang="en" sz="2000"/>
              <a:t>, Obama is a </a:t>
            </a:r>
            <a:r>
              <a:rPr b="1" i="1" lang="en" sz="2000"/>
              <a:t>graduate </a:t>
            </a:r>
            <a:r>
              <a:rPr i="1" lang="en" sz="2000"/>
              <a:t>of </a:t>
            </a:r>
            <a:r>
              <a:rPr b="1" i="1" lang="en" sz="2000"/>
              <a:t>Columbia University </a:t>
            </a:r>
            <a:r>
              <a:rPr i="1" lang="en" sz="2000"/>
              <a:t>and </a:t>
            </a:r>
            <a:r>
              <a:rPr b="1" i="1" lang="en" sz="2000"/>
              <a:t>Harvard Law School </a:t>
            </a:r>
            <a:r>
              <a:rPr i="1" lang="en" sz="2000"/>
              <a:t>… Obama is a </a:t>
            </a:r>
            <a:r>
              <a:rPr b="1" i="1" lang="en" sz="2000"/>
              <a:t>Protestant Christian </a:t>
            </a:r>
            <a:r>
              <a:rPr i="1" lang="en" sz="2000"/>
              <a:t>...</a:t>
            </a:r>
            <a:r>
              <a:rPr lang="en" sz="2000"/>
              <a:t>" - Wikipedia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77" name="Google Shape;477;g217a40404ef_0_752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Knowledge-based Methods</a:t>
            </a:r>
            <a:endParaRPr b="1" sz="3100"/>
          </a:p>
        </p:txBody>
      </p:sp>
      <p:sp>
        <p:nvSpPr>
          <p:cNvPr id="478" name="Google Shape;478;g217a40404ef_0_752"/>
          <p:cNvSpPr/>
          <p:nvPr/>
        </p:nvSpPr>
        <p:spPr>
          <a:xfrm>
            <a:off x="1627177" y="28904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217a40404ef_0_752"/>
          <p:cNvSpPr txBox="1"/>
          <p:nvPr/>
        </p:nvSpPr>
        <p:spPr>
          <a:xfrm>
            <a:off x="1018927" y="25565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0" name="Google Shape;480;g217a40404ef_0_752"/>
          <p:cNvSpPr/>
          <p:nvPr/>
        </p:nvSpPr>
        <p:spPr>
          <a:xfrm>
            <a:off x="4314754" y="30573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217a40404ef_0_752"/>
          <p:cNvSpPr txBox="1"/>
          <p:nvPr/>
        </p:nvSpPr>
        <p:spPr>
          <a:xfrm>
            <a:off x="4393377" y="3171875"/>
            <a:ext cx="9945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2" name="Google Shape;482;g217a40404ef_0_752"/>
          <p:cNvCxnSpPr>
            <a:stCxn id="478" idx="6"/>
            <a:endCxn id="480" idx="2"/>
          </p:cNvCxnSpPr>
          <p:nvPr/>
        </p:nvCxnSpPr>
        <p:spPr>
          <a:xfrm>
            <a:off x="1856077" y="3004850"/>
            <a:ext cx="24588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3" name="Google Shape;483;g217a40404ef_0_752"/>
          <p:cNvSpPr txBox="1"/>
          <p:nvPr/>
        </p:nvSpPr>
        <p:spPr>
          <a:xfrm rot="217019">
            <a:off x="1977417" y="2901290"/>
            <a:ext cx="2216014" cy="189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president_of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4" name="Google Shape;484;g217a40404ef_0_752"/>
          <p:cNvSpPr/>
          <p:nvPr/>
        </p:nvSpPr>
        <p:spPr>
          <a:xfrm>
            <a:off x="721304" y="37850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217a40404ef_0_752"/>
          <p:cNvSpPr txBox="1"/>
          <p:nvPr/>
        </p:nvSpPr>
        <p:spPr>
          <a:xfrm>
            <a:off x="-214121" y="34511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Columbia University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6" name="Google Shape;486;g217a40404ef_0_752"/>
          <p:cNvSpPr/>
          <p:nvPr/>
        </p:nvSpPr>
        <p:spPr>
          <a:xfrm>
            <a:off x="2343104" y="3854088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217a40404ef_0_752"/>
          <p:cNvSpPr txBox="1"/>
          <p:nvPr/>
        </p:nvSpPr>
        <p:spPr>
          <a:xfrm>
            <a:off x="2138129" y="3873888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Harvard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Law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School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8" name="Google Shape;488;g217a40404ef_0_752"/>
          <p:cNvCxnSpPr>
            <a:stCxn id="478" idx="5"/>
            <a:endCxn id="486" idx="1"/>
          </p:cNvCxnSpPr>
          <p:nvPr/>
        </p:nvCxnSpPr>
        <p:spPr>
          <a:xfrm>
            <a:off x="1822555" y="3085778"/>
            <a:ext cx="554100" cy="8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9" name="Google Shape;489;g217a40404ef_0_752"/>
          <p:cNvCxnSpPr>
            <a:stCxn id="478" idx="3"/>
            <a:endCxn id="484" idx="7"/>
          </p:cNvCxnSpPr>
          <p:nvPr/>
        </p:nvCxnSpPr>
        <p:spPr>
          <a:xfrm flipH="1">
            <a:off x="916698" y="3085778"/>
            <a:ext cx="744000" cy="7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0" name="Google Shape;490;g217a40404ef_0_752"/>
          <p:cNvSpPr txBox="1"/>
          <p:nvPr/>
        </p:nvSpPr>
        <p:spPr>
          <a:xfrm rot="3371206">
            <a:off x="1686565" y="3304845"/>
            <a:ext cx="967677" cy="189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1" name="Google Shape;491;g217a40404ef_0_752"/>
          <p:cNvSpPr txBox="1"/>
          <p:nvPr/>
        </p:nvSpPr>
        <p:spPr>
          <a:xfrm rot="-2700676">
            <a:off x="713707" y="3244438"/>
            <a:ext cx="1079540" cy="189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2" name="Google Shape;492;g217a40404ef_0_752"/>
          <p:cNvSpPr/>
          <p:nvPr/>
        </p:nvSpPr>
        <p:spPr>
          <a:xfrm>
            <a:off x="369170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217a40404ef_0_752"/>
          <p:cNvSpPr txBox="1"/>
          <p:nvPr/>
        </p:nvSpPr>
        <p:spPr>
          <a:xfrm>
            <a:off x="3083454" y="198327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Honolulu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94" name="Google Shape;494;g217a40404ef_0_752"/>
          <p:cNvCxnSpPr>
            <a:stCxn id="478" idx="7"/>
            <a:endCxn id="492" idx="2"/>
          </p:cNvCxnSpPr>
          <p:nvPr/>
        </p:nvCxnSpPr>
        <p:spPr>
          <a:xfrm flipH="1" rot="10800000">
            <a:off x="1822555" y="2310122"/>
            <a:ext cx="1869000" cy="61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5" name="Google Shape;495;g217a40404ef_0_752"/>
          <p:cNvSpPr txBox="1"/>
          <p:nvPr/>
        </p:nvSpPr>
        <p:spPr>
          <a:xfrm rot="-1111983">
            <a:off x="1648990" y="2388508"/>
            <a:ext cx="2216127" cy="189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g217a40404ef_0_752"/>
          <p:cNvSpPr/>
          <p:nvPr/>
        </p:nvSpPr>
        <p:spPr>
          <a:xfrm>
            <a:off x="535435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217a40404ef_0_752"/>
          <p:cNvSpPr txBox="1"/>
          <p:nvPr/>
        </p:nvSpPr>
        <p:spPr>
          <a:xfrm>
            <a:off x="4746104" y="19547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Hawai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98" name="Google Shape;498;g217a40404ef_0_752"/>
          <p:cNvCxnSpPr>
            <a:stCxn id="492" idx="6"/>
            <a:endCxn id="496" idx="2"/>
          </p:cNvCxnSpPr>
          <p:nvPr/>
        </p:nvCxnSpPr>
        <p:spPr>
          <a:xfrm>
            <a:off x="3920604" y="2310125"/>
            <a:ext cx="143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9" name="Google Shape;499;g217a40404ef_0_752"/>
          <p:cNvSpPr txBox="1"/>
          <p:nvPr/>
        </p:nvSpPr>
        <p:spPr>
          <a:xfrm rot="922">
            <a:off x="4077980" y="2120980"/>
            <a:ext cx="111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capital_of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00" name="Google Shape;500;g217a40404ef_0_752"/>
          <p:cNvCxnSpPr>
            <a:stCxn id="496" idx="3"/>
            <a:endCxn id="480" idx="7"/>
          </p:cNvCxnSpPr>
          <p:nvPr/>
        </p:nvCxnSpPr>
        <p:spPr>
          <a:xfrm flipH="1">
            <a:off x="4510076" y="2391053"/>
            <a:ext cx="877800" cy="6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1" name="Google Shape;501;g217a40404ef_0_752"/>
          <p:cNvSpPr txBox="1"/>
          <p:nvPr/>
        </p:nvSpPr>
        <p:spPr>
          <a:xfrm rot="-2306777">
            <a:off x="4331176" y="2563473"/>
            <a:ext cx="1118883" cy="188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2" name="Google Shape;502;g217a40404ef_0_752"/>
          <p:cNvSpPr/>
          <p:nvPr/>
        </p:nvSpPr>
        <p:spPr>
          <a:xfrm>
            <a:off x="295004" y="23171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217a40404ef_0_752"/>
          <p:cNvSpPr txBox="1"/>
          <p:nvPr/>
        </p:nvSpPr>
        <p:spPr>
          <a:xfrm>
            <a:off x="-313246" y="20273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Protestant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Christian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04" name="Google Shape;504;g217a40404ef_0_752"/>
          <p:cNvCxnSpPr>
            <a:stCxn id="491" idx="3"/>
            <a:endCxn id="502" idx="5"/>
          </p:cNvCxnSpPr>
          <p:nvPr/>
        </p:nvCxnSpPr>
        <p:spPr>
          <a:xfrm rot="10800000">
            <a:off x="490277" y="2512399"/>
            <a:ext cx="1144800" cy="44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5" name="Google Shape;505;g217a40404ef_0_752"/>
          <p:cNvSpPr txBox="1"/>
          <p:nvPr/>
        </p:nvSpPr>
        <p:spPr>
          <a:xfrm rot="1283801">
            <a:off x="29710" y="2525285"/>
            <a:ext cx="2216143" cy="189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17a40404ef_0_788"/>
          <p:cNvSpPr txBox="1"/>
          <p:nvPr>
            <p:ph idx="1" type="body"/>
          </p:nvPr>
        </p:nvSpPr>
        <p:spPr>
          <a:xfrm>
            <a:off x="130900" y="799275"/>
            <a:ext cx="8891400" cy="989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The Birther Movement</a:t>
            </a:r>
            <a:r>
              <a:rPr lang="en" sz="2000"/>
              <a:t> - A conspiracy theory questioning the location of the birth of Barack Obama and the validity of his birth certificate. The conspiracy was most notably pushed by President Trump. </a:t>
            </a:r>
            <a:endParaRPr sz="20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511" name="Google Shape;511;g217a40404ef_0_788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Knowledge-based Methods</a:t>
            </a:r>
            <a:endParaRPr b="1" sz="3100"/>
          </a:p>
        </p:txBody>
      </p:sp>
      <p:sp>
        <p:nvSpPr>
          <p:cNvPr id="512" name="Google Shape;512;g217a40404ef_0_788"/>
          <p:cNvSpPr/>
          <p:nvPr/>
        </p:nvSpPr>
        <p:spPr>
          <a:xfrm>
            <a:off x="1627177" y="28904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17a40404ef_0_788"/>
          <p:cNvSpPr txBox="1"/>
          <p:nvPr/>
        </p:nvSpPr>
        <p:spPr>
          <a:xfrm>
            <a:off x="1018927" y="25565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g217a40404ef_0_788"/>
          <p:cNvSpPr/>
          <p:nvPr/>
        </p:nvSpPr>
        <p:spPr>
          <a:xfrm>
            <a:off x="4314754" y="30573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217a40404ef_0_788"/>
          <p:cNvSpPr txBox="1"/>
          <p:nvPr/>
        </p:nvSpPr>
        <p:spPr>
          <a:xfrm>
            <a:off x="4393377" y="3171875"/>
            <a:ext cx="9945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6" name="Google Shape;516;g217a40404ef_0_788"/>
          <p:cNvCxnSpPr>
            <a:stCxn id="512" idx="6"/>
            <a:endCxn id="514" idx="2"/>
          </p:cNvCxnSpPr>
          <p:nvPr/>
        </p:nvCxnSpPr>
        <p:spPr>
          <a:xfrm>
            <a:off x="1856077" y="3004850"/>
            <a:ext cx="24588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7" name="Google Shape;517;g217a40404ef_0_788"/>
          <p:cNvSpPr txBox="1"/>
          <p:nvPr/>
        </p:nvSpPr>
        <p:spPr>
          <a:xfrm rot="217019">
            <a:off x="1977417" y="2901290"/>
            <a:ext cx="2216014" cy="189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president_of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g217a40404ef_0_788"/>
          <p:cNvSpPr/>
          <p:nvPr/>
        </p:nvSpPr>
        <p:spPr>
          <a:xfrm>
            <a:off x="721304" y="37850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217a40404ef_0_788"/>
          <p:cNvSpPr txBox="1"/>
          <p:nvPr/>
        </p:nvSpPr>
        <p:spPr>
          <a:xfrm>
            <a:off x="-214121" y="34511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Columbia University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g217a40404ef_0_788"/>
          <p:cNvSpPr/>
          <p:nvPr/>
        </p:nvSpPr>
        <p:spPr>
          <a:xfrm>
            <a:off x="2343104" y="3854088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g217a40404ef_0_788"/>
          <p:cNvSpPr txBox="1"/>
          <p:nvPr/>
        </p:nvSpPr>
        <p:spPr>
          <a:xfrm>
            <a:off x="2138129" y="3873888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Harvard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Law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School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2" name="Google Shape;522;g217a40404ef_0_788"/>
          <p:cNvCxnSpPr>
            <a:stCxn id="512" idx="5"/>
            <a:endCxn id="520" idx="1"/>
          </p:cNvCxnSpPr>
          <p:nvPr/>
        </p:nvCxnSpPr>
        <p:spPr>
          <a:xfrm>
            <a:off x="1822555" y="3085778"/>
            <a:ext cx="554100" cy="8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3" name="Google Shape;523;g217a40404ef_0_788"/>
          <p:cNvCxnSpPr>
            <a:stCxn id="512" idx="3"/>
            <a:endCxn id="518" idx="7"/>
          </p:cNvCxnSpPr>
          <p:nvPr/>
        </p:nvCxnSpPr>
        <p:spPr>
          <a:xfrm flipH="1">
            <a:off x="916698" y="3085778"/>
            <a:ext cx="744000" cy="7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4" name="Google Shape;524;g217a40404ef_0_788"/>
          <p:cNvSpPr txBox="1"/>
          <p:nvPr/>
        </p:nvSpPr>
        <p:spPr>
          <a:xfrm rot="3371206">
            <a:off x="1686565" y="3304845"/>
            <a:ext cx="967677" cy="189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g217a40404ef_0_788"/>
          <p:cNvSpPr txBox="1"/>
          <p:nvPr/>
        </p:nvSpPr>
        <p:spPr>
          <a:xfrm rot="-2700676">
            <a:off x="713707" y="3244438"/>
            <a:ext cx="1079540" cy="189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g217a40404ef_0_788"/>
          <p:cNvSpPr/>
          <p:nvPr/>
        </p:nvSpPr>
        <p:spPr>
          <a:xfrm>
            <a:off x="369170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217a40404ef_0_788"/>
          <p:cNvSpPr txBox="1"/>
          <p:nvPr/>
        </p:nvSpPr>
        <p:spPr>
          <a:xfrm>
            <a:off x="3083454" y="198327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Honolulu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8" name="Google Shape;528;g217a40404ef_0_788"/>
          <p:cNvCxnSpPr>
            <a:stCxn id="512" idx="7"/>
            <a:endCxn id="526" idx="2"/>
          </p:cNvCxnSpPr>
          <p:nvPr/>
        </p:nvCxnSpPr>
        <p:spPr>
          <a:xfrm flipH="1" rot="10800000">
            <a:off x="1822555" y="2310122"/>
            <a:ext cx="1869000" cy="61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9" name="Google Shape;529;g217a40404ef_0_788"/>
          <p:cNvSpPr txBox="1"/>
          <p:nvPr/>
        </p:nvSpPr>
        <p:spPr>
          <a:xfrm rot="-1111983">
            <a:off x="1648990" y="2388508"/>
            <a:ext cx="2216127" cy="189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g217a40404ef_0_788"/>
          <p:cNvSpPr/>
          <p:nvPr/>
        </p:nvSpPr>
        <p:spPr>
          <a:xfrm>
            <a:off x="535435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217a40404ef_0_788"/>
          <p:cNvSpPr txBox="1"/>
          <p:nvPr/>
        </p:nvSpPr>
        <p:spPr>
          <a:xfrm>
            <a:off x="4746104" y="19547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Hawai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2" name="Google Shape;532;g217a40404ef_0_788"/>
          <p:cNvCxnSpPr>
            <a:stCxn id="526" idx="6"/>
            <a:endCxn id="530" idx="2"/>
          </p:cNvCxnSpPr>
          <p:nvPr/>
        </p:nvCxnSpPr>
        <p:spPr>
          <a:xfrm>
            <a:off x="3920604" y="2310125"/>
            <a:ext cx="143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3" name="Google Shape;533;g217a40404ef_0_788"/>
          <p:cNvSpPr txBox="1"/>
          <p:nvPr/>
        </p:nvSpPr>
        <p:spPr>
          <a:xfrm rot="922">
            <a:off x="4077980" y="2120980"/>
            <a:ext cx="111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capital_of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4" name="Google Shape;534;g217a40404ef_0_788"/>
          <p:cNvCxnSpPr>
            <a:stCxn id="530" idx="3"/>
            <a:endCxn id="514" idx="7"/>
          </p:cNvCxnSpPr>
          <p:nvPr/>
        </p:nvCxnSpPr>
        <p:spPr>
          <a:xfrm flipH="1">
            <a:off x="4510076" y="2391053"/>
            <a:ext cx="877800" cy="6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5" name="Google Shape;535;g217a40404ef_0_788"/>
          <p:cNvSpPr txBox="1"/>
          <p:nvPr/>
        </p:nvSpPr>
        <p:spPr>
          <a:xfrm rot="-2306777">
            <a:off x="4331176" y="2563473"/>
            <a:ext cx="1118883" cy="188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g217a40404ef_0_788"/>
          <p:cNvSpPr/>
          <p:nvPr/>
        </p:nvSpPr>
        <p:spPr>
          <a:xfrm>
            <a:off x="295004" y="23171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217a40404ef_0_788"/>
          <p:cNvSpPr txBox="1"/>
          <p:nvPr/>
        </p:nvSpPr>
        <p:spPr>
          <a:xfrm>
            <a:off x="-313246" y="20273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Protestant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Christian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8" name="Google Shape;538;g217a40404ef_0_788"/>
          <p:cNvCxnSpPr>
            <a:stCxn id="525" idx="3"/>
            <a:endCxn id="536" idx="5"/>
          </p:cNvCxnSpPr>
          <p:nvPr/>
        </p:nvCxnSpPr>
        <p:spPr>
          <a:xfrm rot="10800000">
            <a:off x="490277" y="2512399"/>
            <a:ext cx="1144800" cy="44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9" name="Google Shape;539;g217a40404ef_0_788"/>
          <p:cNvSpPr txBox="1"/>
          <p:nvPr/>
        </p:nvSpPr>
        <p:spPr>
          <a:xfrm rot="1283801">
            <a:off x="29710" y="2525285"/>
            <a:ext cx="2216143" cy="189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17a40404ef_0_823"/>
          <p:cNvSpPr txBox="1"/>
          <p:nvPr>
            <p:ph idx="1" type="body"/>
          </p:nvPr>
        </p:nvSpPr>
        <p:spPr>
          <a:xfrm>
            <a:off x="130900" y="799275"/>
            <a:ext cx="8891400" cy="989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"</a:t>
            </a:r>
            <a:r>
              <a:rPr b="1" i="1" lang="en" sz="2000">
                <a:solidFill>
                  <a:schemeClr val="lt1"/>
                </a:solidFill>
              </a:rPr>
              <a:t>Barack Obama</a:t>
            </a:r>
            <a:r>
              <a:rPr i="1" lang="en" sz="2000">
                <a:solidFill>
                  <a:schemeClr val="lt1"/>
                </a:solidFill>
              </a:rPr>
              <a:t>: I’m the First Sitting </a:t>
            </a:r>
            <a:r>
              <a:rPr b="1" i="1" lang="en" sz="2000">
                <a:solidFill>
                  <a:schemeClr val="lt1"/>
                </a:solidFill>
              </a:rPr>
              <a:t>American President </a:t>
            </a:r>
            <a:r>
              <a:rPr i="1" lang="en" sz="2000">
                <a:solidFill>
                  <a:schemeClr val="lt1"/>
                </a:solidFill>
              </a:rPr>
              <a:t>to Come </a:t>
            </a:r>
            <a:r>
              <a:rPr b="1" i="1" lang="en" sz="2000">
                <a:solidFill>
                  <a:schemeClr val="lt1"/>
                </a:solidFill>
              </a:rPr>
              <a:t>From Kenya</a:t>
            </a:r>
            <a:r>
              <a:rPr i="1" lang="en" sz="2000">
                <a:solidFill>
                  <a:schemeClr val="lt1"/>
                </a:solidFill>
              </a:rPr>
              <a:t>’ (Video).</a:t>
            </a:r>
            <a:r>
              <a:rPr lang="en" sz="2000">
                <a:solidFill>
                  <a:schemeClr val="lt1"/>
                </a:solidFill>
              </a:rPr>
              <a:t>" - Supremeinsider.com</a:t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000"/>
          </a:p>
        </p:txBody>
      </p:sp>
      <p:sp>
        <p:nvSpPr>
          <p:cNvPr id="545" name="Google Shape;545;g217a40404ef_0_823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Knowledge-based Methods</a:t>
            </a:r>
            <a:endParaRPr b="1" sz="3100"/>
          </a:p>
        </p:txBody>
      </p:sp>
      <p:sp>
        <p:nvSpPr>
          <p:cNvPr id="546" name="Google Shape;546;g217a40404ef_0_823"/>
          <p:cNvSpPr/>
          <p:nvPr/>
        </p:nvSpPr>
        <p:spPr>
          <a:xfrm>
            <a:off x="1627177" y="28904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217a40404ef_0_823"/>
          <p:cNvSpPr txBox="1"/>
          <p:nvPr/>
        </p:nvSpPr>
        <p:spPr>
          <a:xfrm>
            <a:off x="1018927" y="25565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g217a40404ef_0_823"/>
          <p:cNvSpPr/>
          <p:nvPr/>
        </p:nvSpPr>
        <p:spPr>
          <a:xfrm>
            <a:off x="4314754" y="30573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217a40404ef_0_823"/>
          <p:cNvSpPr txBox="1"/>
          <p:nvPr/>
        </p:nvSpPr>
        <p:spPr>
          <a:xfrm>
            <a:off x="4393377" y="3171875"/>
            <a:ext cx="9945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0" name="Google Shape;550;g217a40404ef_0_823"/>
          <p:cNvCxnSpPr>
            <a:stCxn id="546" idx="6"/>
            <a:endCxn id="548" idx="2"/>
          </p:cNvCxnSpPr>
          <p:nvPr/>
        </p:nvCxnSpPr>
        <p:spPr>
          <a:xfrm>
            <a:off x="1856077" y="3004850"/>
            <a:ext cx="24588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1" name="Google Shape;551;g217a40404ef_0_823"/>
          <p:cNvSpPr txBox="1"/>
          <p:nvPr/>
        </p:nvSpPr>
        <p:spPr>
          <a:xfrm rot="217019">
            <a:off x="1977417" y="2901290"/>
            <a:ext cx="2216014" cy="189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president_of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2" name="Google Shape;552;g217a40404ef_0_823"/>
          <p:cNvSpPr/>
          <p:nvPr/>
        </p:nvSpPr>
        <p:spPr>
          <a:xfrm>
            <a:off x="721304" y="37850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217a40404ef_0_823"/>
          <p:cNvSpPr txBox="1"/>
          <p:nvPr/>
        </p:nvSpPr>
        <p:spPr>
          <a:xfrm>
            <a:off x="-214121" y="34511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Columbia University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4" name="Google Shape;554;g217a40404ef_0_823"/>
          <p:cNvSpPr/>
          <p:nvPr/>
        </p:nvSpPr>
        <p:spPr>
          <a:xfrm>
            <a:off x="2343104" y="3854088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217a40404ef_0_823"/>
          <p:cNvSpPr txBox="1"/>
          <p:nvPr/>
        </p:nvSpPr>
        <p:spPr>
          <a:xfrm>
            <a:off x="2138129" y="3873888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Harvard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Law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School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6" name="Google Shape;556;g217a40404ef_0_823"/>
          <p:cNvCxnSpPr>
            <a:stCxn id="546" idx="5"/>
            <a:endCxn id="554" idx="1"/>
          </p:cNvCxnSpPr>
          <p:nvPr/>
        </p:nvCxnSpPr>
        <p:spPr>
          <a:xfrm>
            <a:off x="1822555" y="3085778"/>
            <a:ext cx="554100" cy="8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7" name="Google Shape;557;g217a40404ef_0_823"/>
          <p:cNvCxnSpPr>
            <a:stCxn id="546" idx="3"/>
            <a:endCxn id="552" idx="7"/>
          </p:cNvCxnSpPr>
          <p:nvPr/>
        </p:nvCxnSpPr>
        <p:spPr>
          <a:xfrm flipH="1">
            <a:off x="916698" y="3085778"/>
            <a:ext cx="744000" cy="7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8" name="Google Shape;558;g217a40404ef_0_823"/>
          <p:cNvSpPr txBox="1"/>
          <p:nvPr/>
        </p:nvSpPr>
        <p:spPr>
          <a:xfrm rot="3371206">
            <a:off x="1686565" y="3304845"/>
            <a:ext cx="967677" cy="189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Google Shape;559;g217a40404ef_0_823"/>
          <p:cNvSpPr txBox="1"/>
          <p:nvPr/>
        </p:nvSpPr>
        <p:spPr>
          <a:xfrm rot="-2700676">
            <a:off x="713707" y="3244438"/>
            <a:ext cx="1079540" cy="189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g217a40404ef_0_823"/>
          <p:cNvSpPr/>
          <p:nvPr/>
        </p:nvSpPr>
        <p:spPr>
          <a:xfrm>
            <a:off x="369170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217a40404ef_0_823"/>
          <p:cNvSpPr txBox="1"/>
          <p:nvPr/>
        </p:nvSpPr>
        <p:spPr>
          <a:xfrm>
            <a:off x="3083454" y="198327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Honolulu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62" name="Google Shape;562;g217a40404ef_0_823"/>
          <p:cNvCxnSpPr>
            <a:stCxn id="546" idx="7"/>
            <a:endCxn id="560" idx="2"/>
          </p:cNvCxnSpPr>
          <p:nvPr/>
        </p:nvCxnSpPr>
        <p:spPr>
          <a:xfrm flipH="1" rot="10800000">
            <a:off x="1822555" y="2310122"/>
            <a:ext cx="1869000" cy="61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3" name="Google Shape;563;g217a40404ef_0_823"/>
          <p:cNvSpPr txBox="1"/>
          <p:nvPr/>
        </p:nvSpPr>
        <p:spPr>
          <a:xfrm rot="-1111983">
            <a:off x="1648990" y="2388508"/>
            <a:ext cx="2216127" cy="189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4" name="Google Shape;564;g217a40404ef_0_823"/>
          <p:cNvSpPr/>
          <p:nvPr/>
        </p:nvSpPr>
        <p:spPr>
          <a:xfrm>
            <a:off x="535435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217a40404ef_0_823"/>
          <p:cNvSpPr txBox="1"/>
          <p:nvPr/>
        </p:nvSpPr>
        <p:spPr>
          <a:xfrm>
            <a:off x="4746104" y="19547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Hawai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66" name="Google Shape;566;g217a40404ef_0_823"/>
          <p:cNvCxnSpPr>
            <a:stCxn id="560" idx="6"/>
            <a:endCxn id="564" idx="2"/>
          </p:cNvCxnSpPr>
          <p:nvPr/>
        </p:nvCxnSpPr>
        <p:spPr>
          <a:xfrm>
            <a:off x="3920604" y="2310125"/>
            <a:ext cx="143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7" name="Google Shape;567;g217a40404ef_0_823"/>
          <p:cNvSpPr txBox="1"/>
          <p:nvPr/>
        </p:nvSpPr>
        <p:spPr>
          <a:xfrm rot="922">
            <a:off x="4077980" y="2120980"/>
            <a:ext cx="111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capital_of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68" name="Google Shape;568;g217a40404ef_0_823"/>
          <p:cNvCxnSpPr>
            <a:stCxn id="564" idx="3"/>
            <a:endCxn id="548" idx="7"/>
          </p:cNvCxnSpPr>
          <p:nvPr/>
        </p:nvCxnSpPr>
        <p:spPr>
          <a:xfrm flipH="1">
            <a:off x="4510076" y="2391053"/>
            <a:ext cx="877800" cy="6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9" name="Google Shape;569;g217a40404ef_0_823"/>
          <p:cNvSpPr txBox="1"/>
          <p:nvPr/>
        </p:nvSpPr>
        <p:spPr>
          <a:xfrm rot="-2306777">
            <a:off x="4331176" y="2563473"/>
            <a:ext cx="1118883" cy="188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g217a40404ef_0_823"/>
          <p:cNvSpPr/>
          <p:nvPr/>
        </p:nvSpPr>
        <p:spPr>
          <a:xfrm>
            <a:off x="295004" y="23171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217a40404ef_0_823"/>
          <p:cNvSpPr txBox="1"/>
          <p:nvPr/>
        </p:nvSpPr>
        <p:spPr>
          <a:xfrm>
            <a:off x="-313246" y="20273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Protestant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Christian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72" name="Google Shape;572;g217a40404ef_0_823"/>
          <p:cNvCxnSpPr>
            <a:stCxn id="559" idx="3"/>
            <a:endCxn id="570" idx="5"/>
          </p:cNvCxnSpPr>
          <p:nvPr/>
        </p:nvCxnSpPr>
        <p:spPr>
          <a:xfrm rot="10800000">
            <a:off x="490277" y="2512399"/>
            <a:ext cx="1144800" cy="44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3" name="Google Shape;573;g217a40404ef_0_823"/>
          <p:cNvSpPr txBox="1"/>
          <p:nvPr/>
        </p:nvSpPr>
        <p:spPr>
          <a:xfrm rot="1283801">
            <a:off x="29710" y="2525285"/>
            <a:ext cx="2216143" cy="189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4" name="Google Shape;574;g217a40404ef_0_823"/>
          <p:cNvSpPr/>
          <p:nvPr/>
        </p:nvSpPr>
        <p:spPr>
          <a:xfrm>
            <a:off x="8136252" y="24036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217a40404ef_0_823"/>
          <p:cNvSpPr txBox="1"/>
          <p:nvPr/>
        </p:nvSpPr>
        <p:spPr>
          <a:xfrm>
            <a:off x="7528002" y="20698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6" name="Google Shape;576;g217a40404ef_0_823"/>
          <p:cNvSpPr/>
          <p:nvPr/>
        </p:nvSpPr>
        <p:spPr>
          <a:xfrm>
            <a:off x="6856602" y="3152075"/>
            <a:ext cx="228900" cy="228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217a40404ef_0_823"/>
          <p:cNvSpPr txBox="1"/>
          <p:nvPr/>
        </p:nvSpPr>
        <p:spPr>
          <a:xfrm>
            <a:off x="6623201" y="2910200"/>
            <a:ext cx="6957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Kenya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78" name="Google Shape;578;g217a40404ef_0_823"/>
          <p:cNvCxnSpPr>
            <a:stCxn id="574" idx="3"/>
            <a:endCxn id="576" idx="6"/>
          </p:cNvCxnSpPr>
          <p:nvPr/>
        </p:nvCxnSpPr>
        <p:spPr>
          <a:xfrm flipH="1">
            <a:off x="7085573" y="2599053"/>
            <a:ext cx="1084200" cy="66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9" name="Google Shape;579;g217a40404ef_0_823"/>
          <p:cNvSpPr txBox="1"/>
          <p:nvPr/>
        </p:nvSpPr>
        <p:spPr>
          <a:xfrm rot="-1840666">
            <a:off x="7112287" y="2712986"/>
            <a:ext cx="1030754" cy="189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17a40404ef_0_865"/>
          <p:cNvSpPr txBox="1"/>
          <p:nvPr>
            <p:ph idx="1" type="body"/>
          </p:nvPr>
        </p:nvSpPr>
        <p:spPr>
          <a:xfrm>
            <a:off x="130900" y="799275"/>
            <a:ext cx="8891400" cy="989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"</a:t>
            </a:r>
            <a:r>
              <a:rPr b="1" i="1" lang="en" sz="2000">
                <a:solidFill>
                  <a:schemeClr val="lt1"/>
                </a:solidFill>
              </a:rPr>
              <a:t>Barack Obama</a:t>
            </a:r>
            <a:r>
              <a:rPr i="1" lang="en" sz="2000">
                <a:solidFill>
                  <a:schemeClr val="lt1"/>
                </a:solidFill>
              </a:rPr>
              <a:t>: I’m the First Sitting </a:t>
            </a:r>
            <a:r>
              <a:rPr b="1" i="1" lang="en" sz="2000">
                <a:solidFill>
                  <a:schemeClr val="lt1"/>
                </a:solidFill>
              </a:rPr>
              <a:t>American President </a:t>
            </a:r>
            <a:r>
              <a:rPr i="1" lang="en" sz="2000">
                <a:solidFill>
                  <a:schemeClr val="lt1"/>
                </a:solidFill>
              </a:rPr>
              <a:t>to Come </a:t>
            </a:r>
            <a:r>
              <a:rPr b="1" i="1" lang="en" sz="2000">
                <a:solidFill>
                  <a:schemeClr val="lt1"/>
                </a:solidFill>
              </a:rPr>
              <a:t>From Kenya</a:t>
            </a:r>
            <a:r>
              <a:rPr i="1" lang="en" sz="2000">
                <a:solidFill>
                  <a:schemeClr val="lt1"/>
                </a:solidFill>
              </a:rPr>
              <a:t>’ (Video).</a:t>
            </a:r>
            <a:r>
              <a:rPr lang="en" sz="2000">
                <a:solidFill>
                  <a:schemeClr val="lt1"/>
                </a:solidFill>
              </a:rPr>
              <a:t>" - Supremeinsider.com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585" name="Google Shape;585;g217a40404ef_0_86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Knowledge-based Methods</a:t>
            </a:r>
            <a:endParaRPr b="1" sz="3100"/>
          </a:p>
        </p:txBody>
      </p:sp>
      <p:sp>
        <p:nvSpPr>
          <p:cNvPr id="586" name="Google Shape;586;g217a40404ef_0_865"/>
          <p:cNvSpPr/>
          <p:nvPr/>
        </p:nvSpPr>
        <p:spPr>
          <a:xfrm>
            <a:off x="1627177" y="2890400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217a40404ef_0_865"/>
          <p:cNvSpPr txBox="1"/>
          <p:nvPr/>
        </p:nvSpPr>
        <p:spPr>
          <a:xfrm>
            <a:off x="1018927" y="25565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8" name="Google Shape;588;g217a40404ef_0_865"/>
          <p:cNvSpPr/>
          <p:nvPr/>
        </p:nvSpPr>
        <p:spPr>
          <a:xfrm>
            <a:off x="4314754" y="30573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217a40404ef_0_865"/>
          <p:cNvSpPr txBox="1"/>
          <p:nvPr/>
        </p:nvSpPr>
        <p:spPr>
          <a:xfrm>
            <a:off x="4393377" y="3171875"/>
            <a:ext cx="9945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90" name="Google Shape;590;g217a40404ef_0_865"/>
          <p:cNvCxnSpPr>
            <a:stCxn id="586" idx="6"/>
            <a:endCxn id="588" idx="2"/>
          </p:cNvCxnSpPr>
          <p:nvPr/>
        </p:nvCxnSpPr>
        <p:spPr>
          <a:xfrm>
            <a:off x="1856077" y="3004850"/>
            <a:ext cx="24588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1" name="Google Shape;591;g217a40404ef_0_865"/>
          <p:cNvSpPr txBox="1"/>
          <p:nvPr/>
        </p:nvSpPr>
        <p:spPr>
          <a:xfrm rot="217019">
            <a:off x="1977417" y="2901290"/>
            <a:ext cx="2216014" cy="189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president_of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2" name="Google Shape;592;g217a40404ef_0_865"/>
          <p:cNvSpPr/>
          <p:nvPr/>
        </p:nvSpPr>
        <p:spPr>
          <a:xfrm>
            <a:off x="721304" y="37850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g217a40404ef_0_865"/>
          <p:cNvSpPr txBox="1"/>
          <p:nvPr/>
        </p:nvSpPr>
        <p:spPr>
          <a:xfrm>
            <a:off x="-214121" y="34511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Columbia University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4" name="Google Shape;594;g217a40404ef_0_865"/>
          <p:cNvSpPr/>
          <p:nvPr/>
        </p:nvSpPr>
        <p:spPr>
          <a:xfrm>
            <a:off x="2343104" y="3854088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217a40404ef_0_865"/>
          <p:cNvSpPr txBox="1"/>
          <p:nvPr/>
        </p:nvSpPr>
        <p:spPr>
          <a:xfrm>
            <a:off x="2138129" y="3873888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Harvard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Law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School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96" name="Google Shape;596;g217a40404ef_0_865"/>
          <p:cNvCxnSpPr>
            <a:stCxn id="586" idx="5"/>
            <a:endCxn id="594" idx="1"/>
          </p:cNvCxnSpPr>
          <p:nvPr/>
        </p:nvCxnSpPr>
        <p:spPr>
          <a:xfrm>
            <a:off x="1822555" y="3085778"/>
            <a:ext cx="554100" cy="8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7" name="Google Shape;597;g217a40404ef_0_865"/>
          <p:cNvCxnSpPr>
            <a:stCxn id="586" idx="3"/>
            <a:endCxn id="592" idx="7"/>
          </p:cNvCxnSpPr>
          <p:nvPr/>
        </p:nvCxnSpPr>
        <p:spPr>
          <a:xfrm flipH="1">
            <a:off x="916698" y="3085778"/>
            <a:ext cx="744000" cy="7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8" name="Google Shape;598;g217a40404ef_0_865"/>
          <p:cNvSpPr txBox="1"/>
          <p:nvPr/>
        </p:nvSpPr>
        <p:spPr>
          <a:xfrm rot="3371206">
            <a:off x="1686565" y="3304845"/>
            <a:ext cx="967677" cy="189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9" name="Google Shape;599;g217a40404ef_0_865"/>
          <p:cNvSpPr txBox="1"/>
          <p:nvPr/>
        </p:nvSpPr>
        <p:spPr>
          <a:xfrm rot="-2700676">
            <a:off x="713707" y="3244438"/>
            <a:ext cx="1079540" cy="189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0" name="Google Shape;600;g217a40404ef_0_865"/>
          <p:cNvSpPr/>
          <p:nvPr/>
        </p:nvSpPr>
        <p:spPr>
          <a:xfrm>
            <a:off x="3691704" y="21956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217a40404ef_0_865"/>
          <p:cNvSpPr txBox="1"/>
          <p:nvPr/>
        </p:nvSpPr>
        <p:spPr>
          <a:xfrm>
            <a:off x="3083454" y="198327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Honolulu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02" name="Google Shape;602;g217a40404ef_0_865"/>
          <p:cNvCxnSpPr>
            <a:stCxn id="586" idx="7"/>
            <a:endCxn id="600" idx="2"/>
          </p:cNvCxnSpPr>
          <p:nvPr/>
        </p:nvCxnSpPr>
        <p:spPr>
          <a:xfrm flipH="1" rot="10800000">
            <a:off x="1822555" y="2310122"/>
            <a:ext cx="1869000" cy="61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3" name="Google Shape;603;g217a40404ef_0_865"/>
          <p:cNvSpPr txBox="1"/>
          <p:nvPr/>
        </p:nvSpPr>
        <p:spPr>
          <a:xfrm rot="-1111983">
            <a:off x="1648990" y="2388508"/>
            <a:ext cx="2216127" cy="189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4" name="Google Shape;604;g217a40404ef_0_865"/>
          <p:cNvSpPr/>
          <p:nvPr/>
        </p:nvSpPr>
        <p:spPr>
          <a:xfrm>
            <a:off x="5354354" y="21956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217a40404ef_0_865"/>
          <p:cNvSpPr txBox="1"/>
          <p:nvPr/>
        </p:nvSpPr>
        <p:spPr>
          <a:xfrm>
            <a:off x="4746104" y="19547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Hawai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06" name="Google Shape;606;g217a40404ef_0_865"/>
          <p:cNvCxnSpPr>
            <a:stCxn id="600" idx="6"/>
            <a:endCxn id="604" idx="2"/>
          </p:cNvCxnSpPr>
          <p:nvPr/>
        </p:nvCxnSpPr>
        <p:spPr>
          <a:xfrm>
            <a:off x="3920604" y="2310125"/>
            <a:ext cx="143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7" name="Google Shape;607;g217a40404ef_0_865"/>
          <p:cNvSpPr txBox="1"/>
          <p:nvPr/>
        </p:nvSpPr>
        <p:spPr>
          <a:xfrm rot="922">
            <a:off x="4077980" y="2120980"/>
            <a:ext cx="111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capital_of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08" name="Google Shape;608;g217a40404ef_0_865"/>
          <p:cNvCxnSpPr>
            <a:stCxn id="604" idx="3"/>
            <a:endCxn id="588" idx="7"/>
          </p:cNvCxnSpPr>
          <p:nvPr/>
        </p:nvCxnSpPr>
        <p:spPr>
          <a:xfrm flipH="1">
            <a:off x="4510076" y="2391053"/>
            <a:ext cx="877800" cy="6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9" name="Google Shape;609;g217a40404ef_0_865"/>
          <p:cNvSpPr txBox="1"/>
          <p:nvPr/>
        </p:nvSpPr>
        <p:spPr>
          <a:xfrm rot="-2306777">
            <a:off x="4331176" y="2563473"/>
            <a:ext cx="1118883" cy="188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0" name="Google Shape;610;g217a40404ef_0_865"/>
          <p:cNvSpPr/>
          <p:nvPr/>
        </p:nvSpPr>
        <p:spPr>
          <a:xfrm>
            <a:off x="295004" y="23171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g217a40404ef_0_865"/>
          <p:cNvSpPr txBox="1"/>
          <p:nvPr/>
        </p:nvSpPr>
        <p:spPr>
          <a:xfrm>
            <a:off x="-313246" y="20273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Protestant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Christian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2" name="Google Shape;612;g217a40404ef_0_865"/>
          <p:cNvCxnSpPr>
            <a:stCxn id="599" idx="3"/>
            <a:endCxn id="610" idx="5"/>
          </p:cNvCxnSpPr>
          <p:nvPr/>
        </p:nvCxnSpPr>
        <p:spPr>
          <a:xfrm rot="10800000">
            <a:off x="490277" y="2512399"/>
            <a:ext cx="1144800" cy="44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3" name="Google Shape;613;g217a40404ef_0_865"/>
          <p:cNvSpPr txBox="1"/>
          <p:nvPr/>
        </p:nvSpPr>
        <p:spPr>
          <a:xfrm rot="1283801">
            <a:off x="29710" y="2525285"/>
            <a:ext cx="2216143" cy="189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4" name="Google Shape;614;g217a40404ef_0_865"/>
          <p:cNvSpPr/>
          <p:nvPr/>
        </p:nvSpPr>
        <p:spPr>
          <a:xfrm>
            <a:off x="8136252" y="24036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g217a40404ef_0_865"/>
          <p:cNvSpPr txBox="1"/>
          <p:nvPr/>
        </p:nvSpPr>
        <p:spPr>
          <a:xfrm>
            <a:off x="7528002" y="20698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6" name="Google Shape;616;g217a40404ef_0_865"/>
          <p:cNvSpPr/>
          <p:nvPr/>
        </p:nvSpPr>
        <p:spPr>
          <a:xfrm>
            <a:off x="6856602" y="3152075"/>
            <a:ext cx="228900" cy="228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217a40404ef_0_865"/>
          <p:cNvSpPr txBox="1"/>
          <p:nvPr/>
        </p:nvSpPr>
        <p:spPr>
          <a:xfrm>
            <a:off x="6623201" y="2910200"/>
            <a:ext cx="6957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Kenya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18" name="Google Shape;618;g217a40404ef_0_865"/>
          <p:cNvCxnSpPr>
            <a:stCxn id="614" idx="3"/>
            <a:endCxn id="616" idx="6"/>
          </p:cNvCxnSpPr>
          <p:nvPr/>
        </p:nvCxnSpPr>
        <p:spPr>
          <a:xfrm flipH="1">
            <a:off x="7085573" y="2599053"/>
            <a:ext cx="1084200" cy="66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9" name="Google Shape;619;g217a40404ef_0_865"/>
          <p:cNvSpPr txBox="1"/>
          <p:nvPr/>
        </p:nvSpPr>
        <p:spPr>
          <a:xfrm rot="-1840666">
            <a:off x="7112287" y="2712986"/>
            <a:ext cx="1030754" cy="189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7a40404ef_0_80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The difference between </a:t>
            </a:r>
            <a:r>
              <a:rPr i="1" lang="en" sz="2000"/>
              <a:t>misinformation </a:t>
            </a:r>
            <a:r>
              <a:rPr lang="en" sz="2000"/>
              <a:t>and </a:t>
            </a:r>
            <a:r>
              <a:rPr i="1" lang="en" sz="2000"/>
              <a:t>disinformation </a:t>
            </a:r>
            <a:r>
              <a:rPr lang="en" sz="2000"/>
              <a:t>comes down to </a:t>
            </a:r>
            <a:r>
              <a:rPr b="1" lang="en" sz="2000"/>
              <a:t>intent</a:t>
            </a:r>
            <a:r>
              <a:rPr lang="en" sz="2000"/>
              <a:t>.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People spreading misinformation often </a:t>
            </a:r>
            <a:r>
              <a:rPr lang="en" sz="2000" u="sng"/>
              <a:t>believe the information</a:t>
            </a:r>
            <a:r>
              <a:rPr lang="en" sz="2000"/>
              <a:t> they are sharing.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In contrast, disinformation is shared with </a:t>
            </a:r>
            <a:r>
              <a:rPr lang="en" sz="2000" u="sng"/>
              <a:t>the goal of misleading others</a:t>
            </a:r>
            <a:r>
              <a:rPr lang="en" sz="2000"/>
              <a:t>, thus, people who spread disinformation know its false.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❏"/>
            </a:pPr>
            <a:r>
              <a:rPr b="1" lang="en" sz="2000"/>
              <a:t>Example:</a:t>
            </a:r>
            <a:r>
              <a:rPr lang="en" sz="2000"/>
              <a:t> If a politician knowingly spreads false information (articles, photos, memes, etc.) that’s </a:t>
            </a:r>
            <a:r>
              <a:rPr b="1" lang="en" sz="2000" u="sng"/>
              <a:t>disinformation</a:t>
            </a:r>
            <a:r>
              <a:rPr lang="en" sz="2000"/>
              <a:t>. When an individual sees this disinformation, believes it, and then shares it, that’s </a:t>
            </a:r>
            <a:r>
              <a:rPr b="1" lang="en" sz="2000" u="sng"/>
              <a:t>misinformation</a:t>
            </a:r>
            <a:r>
              <a:rPr lang="en" sz="2000"/>
              <a:t>.</a:t>
            </a:r>
            <a:endParaRPr sz="2000"/>
          </a:p>
        </p:txBody>
      </p:sp>
      <p:sp>
        <p:nvSpPr>
          <p:cNvPr id="101" name="Google Shape;101;g217a40404ef_0_80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100"/>
              <a:t>Misinformation </a:t>
            </a:r>
            <a:r>
              <a:rPr b="1" lang="en" sz="3100"/>
              <a:t>vs. </a:t>
            </a:r>
            <a:r>
              <a:rPr b="1" i="1" lang="en" sz="3100"/>
              <a:t>Disinformation</a:t>
            </a:r>
            <a:endParaRPr b="1" i="1" sz="3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17a40404ef_0_907"/>
          <p:cNvSpPr txBox="1"/>
          <p:nvPr>
            <p:ph idx="1" type="body"/>
          </p:nvPr>
        </p:nvSpPr>
        <p:spPr>
          <a:xfrm>
            <a:off x="130900" y="799275"/>
            <a:ext cx="8891400" cy="989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"</a:t>
            </a:r>
            <a:r>
              <a:rPr i="1" lang="en" sz="2000">
                <a:solidFill>
                  <a:schemeClr val="lt1"/>
                </a:solidFill>
              </a:rPr>
              <a:t>We have a problem in this country. It's called </a:t>
            </a:r>
            <a:r>
              <a:rPr b="1" i="1" lang="en" sz="2000">
                <a:solidFill>
                  <a:schemeClr val="lt1"/>
                </a:solidFill>
              </a:rPr>
              <a:t>Muslims</a:t>
            </a:r>
            <a:r>
              <a:rPr i="1" lang="en" sz="2000">
                <a:solidFill>
                  <a:schemeClr val="lt1"/>
                </a:solidFill>
              </a:rPr>
              <a:t>. You know our </a:t>
            </a:r>
            <a:r>
              <a:rPr b="1" i="1" lang="en" sz="2000">
                <a:solidFill>
                  <a:schemeClr val="lt1"/>
                </a:solidFill>
              </a:rPr>
              <a:t>current president is one</a:t>
            </a:r>
            <a:r>
              <a:rPr i="1" lang="en" sz="2000">
                <a:solidFill>
                  <a:schemeClr val="lt1"/>
                </a:solidFill>
              </a:rPr>
              <a:t>. You know he's </a:t>
            </a:r>
            <a:r>
              <a:rPr b="1" i="1" lang="en" sz="2000">
                <a:solidFill>
                  <a:schemeClr val="lt1"/>
                </a:solidFill>
              </a:rPr>
              <a:t>not even </a:t>
            </a:r>
            <a:r>
              <a:rPr i="1" lang="en" sz="2000">
                <a:solidFill>
                  <a:schemeClr val="lt1"/>
                </a:solidFill>
              </a:rPr>
              <a:t>an </a:t>
            </a:r>
            <a:r>
              <a:rPr b="1" i="1" lang="en" sz="2000">
                <a:solidFill>
                  <a:schemeClr val="lt1"/>
                </a:solidFill>
              </a:rPr>
              <a:t>American</a:t>
            </a:r>
            <a:r>
              <a:rPr i="1" lang="en" sz="2000">
                <a:solidFill>
                  <a:schemeClr val="lt1"/>
                </a:solidFill>
              </a:rPr>
              <a:t>.</a:t>
            </a:r>
            <a:r>
              <a:rPr lang="en" sz="2000">
                <a:solidFill>
                  <a:schemeClr val="lt1"/>
                </a:solidFill>
              </a:rPr>
              <a:t>" - President D.Trump audience member</a:t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25" name="Google Shape;625;g217a40404ef_0_907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Knowledge-based Methods</a:t>
            </a:r>
            <a:endParaRPr b="1" sz="3100"/>
          </a:p>
        </p:txBody>
      </p:sp>
      <p:sp>
        <p:nvSpPr>
          <p:cNvPr id="626" name="Google Shape;626;g217a40404ef_0_907"/>
          <p:cNvSpPr/>
          <p:nvPr/>
        </p:nvSpPr>
        <p:spPr>
          <a:xfrm>
            <a:off x="1627177" y="28904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217a40404ef_0_907"/>
          <p:cNvSpPr txBox="1"/>
          <p:nvPr/>
        </p:nvSpPr>
        <p:spPr>
          <a:xfrm>
            <a:off x="1018927" y="25565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8" name="Google Shape;628;g217a40404ef_0_907"/>
          <p:cNvSpPr/>
          <p:nvPr/>
        </p:nvSpPr>
        <p:spPr>
          <a:xfrm>
            <a:off x="4314754" y="30573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217a40404ef_0_907"/>
          <p:cNvSpPr txBox="1"/>
          <p:nvPr/>
        </p:nvSpPr>
        <p:spPr>
          <a:xfrm>
            <a:off x="4393377" y="3171875"/>
            <a:ext cx="9945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30" name="Google Shape;630;g217a40404ef_0_907"/>
          <p:cNvCxnSpPr>
            <a:stCxn id="626" idx="6"/>
            <a:endCxn id="628" idx="2"/>
          </p:cNvCxnSpPr>
          <p:nvPr/>
        </p:nvCxnSpPr>
        <p:spPr>
          <a:xfrm>
            <a:off x="1856077" y="3004850"/>
            <a:ext cx="24588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1" name="Google Shape;631;g217a40404ef_0_907"/>
          <p:cNvSpPr txBox="1"/>
          <p:nvPr/>
        </p:nvSpPr>
        <p:spPr>
          <a:xfrm rot="217019">
            <a:off x="1977417" y="2901290"/>
            <a:ext cx="2216014" cy="189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president_of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2" name="Google Shape;632;g217a40404ef_0_907"/>
          <p:cNvSpPr/>
          <p:nvPr/>
        </p:nvSpPr>
        <p:spPr>
          <a:xfrm>
            <a:off x="721304" y="37850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g217a40404ef_0_907"/>
          <p:cNvSpPr txBox="1"/>
          <p:nvPr/>
        </p:nvSpPr>
        <p:spPr>
          <a:xfrm>
            <a:off x="-214121" y="34511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Columbia University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4" name="Google Shape;634;g217a40404ef_0_907"/>
          <p:cNvSpPr/>
          <p:nvPr/>
        </p:nvSpPr>
        <p:spPr>
          <a:xfrm>
            <a:off x="2343104" y="3854088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g217a40404ef_0_907"/>
          <p:cNvSpPr txBox="1"/>
          <p:nvPr/>
        </p:nvSpPr>
        <p:spPr>
          <a:xfrm>
            <a:off x="2138129" y="3873888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Harvard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Law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School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36" name="Google Shape;636;g217a40404ef_0_907"/>
          <p:cNvCxnSpPr>
            <a:stCxn id="626" idx="5"/>
            <a:endCxn id="634" idx="1"/>
          </p:cNvCxnSpPr>
          <p:nvPr/>
        </p:nvCxnSpPr>
        <p:spPr>
          <a:xfrm>
            <a:off x="1822555" y="3085778"/>
            <a:ext cx="554100" cy="8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7" name="Google Shape;637;g217a40404ef_0_907"/>
          <p:cNvCxnSpPr>
            <a:stCxn id="626" idx="3"/>
            <a:endCxn id="632" idx="7"/>
          </p:cNvCxnSpPr>
          <p:nvPr/>
        </p:nvCxnSpPr>
        <p:spPr>
          <a:xfrm flipH="1">
            <a:off x="916698" y="3085778"/>
            <a:ext cx="744000" cy="7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8" name="Google Shape;638;g217a40404ef_0_907"/>
          <p:cNvSpPr txBox="1"/>
          <p:nvPr/>
        </p:nvSpPr>
        <p:spPr>
          <a:xfrm rot="3371206">
            <a:off x="1686565" y="3304845"/>
            <a:ext cx="967677" cy="189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9" name="Google Shape;639;g217a40404ef_0_907"/>
          <p:cNvSpPr txBox="1"/>
          <p:nvPr/>
        </p:nvSpPr>
        <p:spPr>
          <a:xfrm rot="-2700676">
            <a:off x="713707" y="3244438"/>
            <a:ext cx="1079540" cy="189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0" name="Google Shape;640;g217a40404ef_0_907"/>
          <p:cNvSpPr/>
          <p:nvPr/>
        </p:nvSpPr>
        <p:spPr>
          <a:xfrm>
            <a:off x="369170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217a40404ef_0_907"/>
          <p:cNvSpPr txBox="1"/>
          <p:nvPr/>
        </p:nvSpPr>
        <p:spPr>
          <a:xfrm>
            <a:off x="3083454" y="198327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Honolulu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42" name="Google Shape;642;g217a40404ef_0_907"/>
          <p:cNvCxnSpPr>
            <a:stCxn id="626" idx="7"/>
            <a:endCxn id="640" idx="2"/>
          </p:cNvCxnSpPr>
          <p:nvPr/>
        </p:nvCxnSpPr>
        <p:spPr>
          <a:xfrm flipH="1" rot="10800000">
            <a:off x="1822555" y="2310122"/>
            <a:ext cx="1869000" cy="61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3" name="Google Shape;643;g217a40404ef_0_907"/>
          <p:cNvSpPr txBox="1"/>
          <p:nvPr/>
        </p:nvSpPr>
        <p:spPr>
          <a:xfrm rot="-1111983">
            <a:off x="1648990" y="2388508"/>
            <a:ext cx="2216127" cy="189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4" name="Google Shape;644;g217a40404ef_0_907"/>
          <p:cNvSpPr/>
          <p:nvPr/>
        </p:nvSpPr>
        <p:spPr>
          <a:xfrm>
            <a:off x="5354354" y="219567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g217a40404ef_0_907"/>
          <p:cNvSpPr txBox="1"/>
          <p:nvPr/>
        </p:nvSpPr>
        <p:spPr>
          <a:xfrm>
            <a:off x="4746104" y="19547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Hawai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46" name="Google Shape;646;g217a40404ef_0_907"/>
          <p:cNvCxnSpPr>
            <a:stCxn id="640" idx="6"/>
            <a:endCxn id="644" idx="2"/>
          </p:cNvCxnSpPr>
          <p:nvPr/>
        </p:nvCxnSpPr>
        <p:spPr>
          <a:xfrm>
            <a:off x="3920604" y="2310125"/>
            <a:ext cx="143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7" name="Google Shape;647;g217a40404ef_0_907"/>
          <p:cNvSpPr txBox="1"/>
          <p:nvPr/>
        </p:nvSpPr>
        <p:spPr>
          <a:xfrm rot="922">
            <a:off x="4077980" y="2120980"/>
            <a:ext cx="111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capital_of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48" name="Google Shape;648;g217a40404ef_0_907"/>
          <p:cNvCxnSpPr>
            <a:stCxn id="644" idx="3"/>
            <a:endCxn id="628" idx="7"/>
          </p:cNvCxnSpPr>
          <p:nvPr/>
        </p:nvCxnSpPr>
        <p:spPr>
          <a:xfrm flipH="1">
            <a:off x="4510076" y="2391053"/>
            <a:ext cx="877800" cy="6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9" name="Google Shape;649;g217a40404ef_0_907"/>
          <p:cNvSpPr txBox="1"/>
          <p:nvPr/>
        </p:nvSpPr>
        <p:spPr>
          <a:xfrm rot="-2306777">
            <a:off x="4331176" y="2563473"/>
            <a:ext cx="1118883" cy="188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0" name="Google Shape;650;g217a40404ef_0_907"/>
          <p:cNvSpPr/>
          <p:nvPr/>
        </p:nvSpPr>
        <p:spPr>
          <a:xfrm>
            <a:off x="295004" y="2317125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g217a40404ef_0_907"/>
          <p:cNvSpPr txBox="1"/>
          <p:nvPr/>
        </p:nvSpPr>
        <p:spPr>
          <a:xfrm>
            <a:off x="-313246" y="20273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Protestant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Christian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52" name="Google Shape;652;g217a40404ef_0_907"/>
          <p:cNvCxnSpPr>
            <a:stCxn id="639" idx="3"/>
            <a:endCxn id="650" idx="5"/>
          </p:cNvCxnSpPr>
          <p:nvPr/>
        </p:nvCxnSpPr>
        <p:spPr>
          <a:xfrm rot="10800000">
            <a:off x="490277" y="2512399"/>
            <a:ext cx="1144800" cy="44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3" name="Google Shape;653;g217a40404ef_0_907"/>
          <p:cNvSpPr txBox="1"/>
          <p:nvPr/>
        </p:nvSpPr>
        <p:spPr>
          <a:xfrm rot="1283801">
            <a:off x="29710" y="2525285"/>
            <a:ext cx="2216143" cy="189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4" name="Google Shape;654;g217a40404ef_0_907"/>
          <p:cNvSpPr/>
          <p:nvPr/>
        </p:nvSpPr>
        <p:spPr>
          <a:xfrm>
            <a:off x="8136252" y="24036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g217a40404ef_0_907"/>
          <p:cNvSpPr txBox="1"/>
          <p:nvPr/>
        </p:nvSpPr>
        <p:spPr>
          <a:xfrm>
            <a:off x="7528002" y="20698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6" name="Google Shape;656;g217a40404ef_0_907"/>
          <p:cNvSpPr/>
          <p:nvPr/>
        </p:nvSpPr>
        <p:spPr>
          <a:xfrm>
            <a:off x="6856602" y="3152075"/>
            <a:ext cx="228900" cy="228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g217a40404ef_0_907"/>
          <p:cNvSpPr txBox="1"/>
          <p:nvPr/>
        </p:nvSpPr>
        <p:spPr>
          <a:xfrm>
            <a:off x="5940775" y="2985875"/>
            <a:ext cx="11448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58" name="Google Shape;658;g217a40404ef_0_907"/>
          <p:cNvCxnSpPr>
            <a:stCxn id="654" idx="3"/>
            <a:endCxn id="656" idx="6"/>
          </p:cNvCxnSpPr>
          <p:nvPr/>
        </p:nvCxnSpPr>
        <p:spPr>
          <a:xfrm flipH="1">
            <a:off x="7085573" y="2599053"/>
            <a:ext cx="1084200" cy="66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9" name="Google Shape;659;g217a40404ef_0_907"/>
          <p:cNvSpPr txBox="1"/>
          <p:nvPr/>
        </p:nvSpPr>
        <p:spPr>
          <a:xfrm rot="-1840666">
            <a:off x="7112287" y="2712986"/>
            <a:ext cx="1030754" cy="189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0" name="Google Shape;660;g217a40404ef_0_907"/>
          <p:cNvSpPr/>
          <p:nvPr/>
        </p:nvSpPr>
        <p:spPr>
          <a:xfrm>
            <a:off x="8278902" y="36064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g217a40404ef_0_907"/>
          <p:cNvSpPr txBox="1"/>
          <p:nvPr/>
        </p:nvSpPr>
        <p:spPr>
          <a:xfrm>
            <a:off x="8461975" y="3606475"/>
            <a:ext cx="7440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Muslim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62" name="Google Shape;662;g217a40404ef_0_907"/>
          <p:cNvCxnSpPr>
            <a:stCxn id="654" idx="4"/>
            <a:endCxn id="660" idx="0"/>
          </p:cNvCxnSpPr>
          <p:nvPr/>
        </p:nvCxnSpPr>
        <p:spPr>
          <a:xfrm>
            <a:off x="8250702" y="2632575"/>
            <a:ext cx="142800" cy="97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3" name="Google Shape;663;g217a40404ef_0_907"/>
          <p:cNvSpPr txBox="1"/>
          <p:nvPr/>
        </p:nvSpPr>
        <p:spPr>
          <a:xfrm rot="4807752">
            <a:off x="7877967" y="2969644"/>
            <a:ext cx="1030759" cy="189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g217a40404ef_0_907"/>
          <p:cNvSpPr/>
          <p:nvPr/>
        </p:nvSpPr>
        <p:spPr>
          <a:xfrm rot="-1515812">
            <a:off x="5733844" y="2156706"/>
            <a:ext cx="2374512" cy="1538187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g217a40404ef_0_907"/>
          <p:cNvSpPr txBox="1"/>
          <p:nvPr/>
        </p:nvSpPr>
        <p:spPr>
          <a:xfrm rot="-1035494">
            <a:off x="6420892" y="2253548"/>
            <a:ext cx="877717" cy="189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Negation</a:t>
            </a:r>
            <a:endParaRPr b="1"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17a40404ef_0_955"/>
          <p:cNvSpPr txBox="1"/>
          <p:nvPr>
            <p:ph idx="1" type="body"/>
          </p:nvPr>
        </p:nvSpPr>
        <p:spPr>
          <a:xfrm>
            <a:off x="130900" y="799275"/>
            <a:ext cx="8891400" cy="9894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"</a:t>
            </a:r>
            <a:r>
              <a:rPr i="1" lang="en" sz="2000">
                <a:solidFill>
                  <a:schemeClr val="lt1"/>
                </a:solidFill>
              </a:rPr>
              <a:t>We have a problem in this country. It's called </a:t>
            </a:r>
            <a:r>
              <a:rPr b="1" i="1" lang="en" sz="2000">
                <a:solidFill>
                  <a:schemeClr val="lt1"/>
                </a:solidFill>
              </a:rPr>
              <a:t>Muslims</a:t>
            </a:r>
            <a:r>
              <a:rPr i="1" lang="en" sz="2000">
                <a:solidFill>
                  <a:schemeClr val="lt1"/>
                </a:solidFill>
              </a:rPr>
              <a:t>. You know our </a:t>
            </a:r>
            <a:r>
              <a:rPr b="1" i="1" lang="en" sz="2000">
                <a:solidFill>
                  <a:schemeClr val="lt1"/>
                </a:solidFill>
              </a:rPr>
              <a:t>current president is one</a:t>
            </a:r>
            <a:r>
              <a:rPr i="1" lang="en" sz="2000">
                <a:solidFill>
                  <a:schemeClr val="lt1"/>
                </a:solidFill>
              </a:rPr>
              <a:t>. You know he's </a:t>
            </a:r>
            <a:r>
              <a:rPr b="1" i="1" lang="en" sz="2000">
                <a:solidFill>
                  <a:schemeClr val="lt1"/>
                </a:solidFill>
              </a:rPr>
              <a:t>not even </a:t>
            </a:r>
            <a:r>
              <a:rPr i="1" lang="en" sz="2000">
                <a:solidFill>
                  <a:schemeClr val="lt1"/>
                </a:solidFill>
              </a:rPr>
              <a:t>an </a:t>
            </a:r>
            <a:r>
              <a:rPr b="1" i="1" lang="en" sz="2000">
                <a:solidFill>
                  <a:schemeClr val="lt1"/>
                </a:solidFill>
              </a:rPr>
              <a:t>American</a:t>
            </a:r>
            <a:r>
              <a:rPr i="1" lang="en" sz="2000">
                <a:solidFill>
                  <a:schemeClr val="lt1"/>
                </a:solidFill>
              </a:rPr>
              <a:t>.</a:t>
            </a:r>
            <a:r>
              <a:rPr lang="en" sz="2000">
                <a:solidFill>
                  <a:schemeClr val="lt1"/>
                </a:solidFill>
              </a:rPr>
              <a:t>" - President D.Trump audience member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71" name="Google Shape;671;g217a40404ef_0_95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Knowledge-based Methods</a:t>
            </a:r>
            <a:endParaRPr b="1" sz="3100"/>
          </a:p>
        </p:txBody>
      </p:sp>
      <p:sp>
        <p:nvSpPr>
          <p:cNvPr id="672" name="Google Shape;672;g217a40404ef_0_955"/>
          <p:cNvSpPr/>
          <p:nvPr/>
        </p:nvSpPr>
        <p:spPr>
          <a:xfrm>
            <a:off x="1627177" y="2890400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217a40404ef_0_955"/>
          <p:cNvSpPr txBox="1"/>
          <p:nvPr/>
        </p:nvSpPr>
        <p:spPr>
          <a:xfrm>
            <a:off x="1018927" y="25565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4" name="Google Shape;674;g217a40404ef_0_955"/>
          <p:cNvSpPr/>
          <p:nvPr/>
        </p:nvSpPr>
        <p:spPr>
          <a:xfrm>
            <a:off x="4314754" y="3057325"/>
            <a:ext cx="228900" cy="2289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217a40404ef_0_955"/>
          <p:cNvSpPr txBox="1"/>
          <p:nvPr/>
        </p:nvSpPr>
        <p:spPr>
          <a:xfrm>
            <a:off x="4393377" y="3171875"/>
            <a:ext cx="9945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6" name="Google Shape;676;g217a40404ef_0_955"/>
          <p:cNvCxnSpPr>
            <a:stCxn id="672" idx="6"/>
            <a:endCxn id="674" idx="2"/>
          </p:cNvCxnSpPr>
          <p:nvPr/>
        </p:nvCxnSpPr>
        <p:spPr>
          <a:xfrm>
            <a:off x="1856077" y="3004850"/>
            <a:ext cx="24588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7" name="Google Shape;677;g217a40404ef_0_955"/>
          <p:cNvSpPr txBox="1"/>
          <p:nvPr/>
        </p:nvSpPr>
        <p:spPr>
          <a:xfrm rot="217019">
            <a:off x="1977417" y="2901290"/>
            <a:ext cx="2216014" cy="189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president_of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8" name="Google Shape;678;g217a40404ef_0_955"/>
          <p:cNvSpPr/>
          <p:nvPr/>
        </p:nvSpPr>
        <p:spPr>
          <a:xfrm>
            <a:off x="721304" y="3785000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g217a40404ef_0_955"/>
          <p:cNvSpPr txBox="1"/>
          <p:nvPr/>
        </p:nvSpPr>
        <p:spPr>
          <a:xfrm>
            <a:off x="-214121" y="34511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Columbia University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g217a40404ef_0_955"/>
          <p:cNvSpPr/>
          <p:nvPr/>
        </p:nvSpPr>
        <p:spPr>
          <a:xfrm>
            <a:off x="2343104" y="3854088"/>
            <a:ext cx="228900" cy="2289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217a40404ef_0_955"/>
          <p:cNvSpPr txBox="1"/>
          <p:nvPr/>
        </p:nvSpPr>
        <p:spPr>
          <a:xfrm>
            <a:off x="2138129" y="3873888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Harvard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Law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School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82" name="Google Shape;682;g217a40404ef_0_955"/>
          <p:cNvCxnSpPr>
            <a:stCxn id="672" idx="5"/>
            <a:endCxn id="680" idx="1"/>
          </p:cNvCxnSpPr>
          <p:nvPr/>
        </p:nvCxnSpPr>
        <p:spPr>
          <a:xfrm>
            <a:off x="1822555" y="3085778"/>
            <a:ext cx="554100" cy="80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3" name="Google Shape;683;g217a40404ef_0_955"/>
          <p:cNvCxnSpPr>
            <a:stCxn id="672" idx="3"/>
            <a:endCxn id="678" idx="7"/>
          </p:cNvCxnSpPr>
          <p:nvPr/>
        </p:nvCxnSpPr>
        <p:spPr>
          <a:xfrm flipH="1">
            <a:off x="916698" y="3085778"/>
            <a:ext cx="744000" cy="73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4" name="Google Shape;684;g217a40404ef_0_955"/>
          <p:cNvSpPr txBox="1"/>
          <p:nvPr/>
        </p:nvSpPr>
        <p:spPr>
          <a:xfrm rot="3371206">
            <a:off x="1686565" y="3304845"/>
            <a:ext cx="967677" cy="1892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5" name="Google Shape;685;g217a40404ef_0_955"/>
          <p:cNvSpPr txBox="1"/>
          <p:nvPr/>
        </p:nvSpPr>
        <p:spPr>
          <a:xfrm rot="-2700676">
            <a:off x="713707" y="3244438"/>
            <a:ext cx="1079540" cy="189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graduate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6" name="Google Shape;686;g217a40404ef_0_955"/>
          <p:cNvSpPr/>
          <p:nvPr/>
        </p:nvSpPr>
        <p:spPr>
          <a:xfrm>
            <a:off x="3691704" y="2195675"/>
            <a:ext cx="228900" cy="2289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217a40404ef_0_955"/>
          <p:cNvSpPr txBox="1"/>
          <p:nvPr/>
        </p:nvSpPr>
        <p:spPr>
          <a:xfrm>
            <a:off x="3083454" y="198327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Honolulu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88" name="Google Shape;688;g217a40404ef_0_955"/>
          <p:cNvCxnSpPr>
            <a:stCxn id="672" idx="7"/>
            <a:endCxn id="686" idx="2"/>
          </p:cNvCxnSpPr>
          <p:nvPr/>
        </p:nvCxnSpPr>
        <p:spPr>
          <a:xfrm flipH="1" rot="10800000">
            <a:off x="1822555" y="2310122"/>
            <a:ext cx="1869000" cy="61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9" name="Google Shape;689;g217a40404ef_0_955"/>
          <p:cNvSpPr txBox="1"/>
          <p:nvPr/>
        </p:nvSpPr>
        <p:spPr>
          <a:xfrm rot="-1111983">
            <a:off x="1648990" y="2388508"/>
            <a:ext cx="2216127" cy="189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g217a40404ef_0_955"/>
          <p:cNvSpPr/>
          <p:nvPr/>
        </p:nvSpPr>
        <p:spPr>
          <a:xfrm>
            <a:off x="5354354" y="2195675"/>
            <a:ext cx="228900" cy="228900"/>
          </a:xfrm>
          <a:prstGeom prst="ellipse">
            <a:avLst/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217a40404ef_0_955"/>
          <p:cNvSpPr txBox="1"/>
          <p:nvPr/>
        </p:nvSpPr>
        <p:spPr>
          <a:xfrm>
            <a:off x="4746104" y="1954750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Hawai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2" name="Google Shape;692;g217a40404ef_0_955"/>
          <p:cNvCxnSpPr>
            <a:stCxn id="686" idx="6"/>
            <a:endCxn id="690" idx="2"/>
          </p:cNvCxnSpPr>
          <p:nvPr/>
        </p:nvCxnSpPr>
        <p:spPr>
          <a:xfrm>
            <a:off x="3920604" y="2310125"/>
            <a:ext cx="143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3" name="Google Shape;693;g217a40404ef_0_955"/>
          <p:cNvSpPr txBox="1"/>
          <p:nvPr/>
        </p:nvSpPr>
        <p:spPr>
          <a:xfrm rot="922">
            <a:off x="4077980" y="2120980"/>
            <a:ext cx="111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capital_of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4" name="Google Shape;694;g217a40404ef_0_955"/>
          <p:cNvCxnSpPr>
            <a:stCxn id="690" idx="3"/>
            <a:endCxn id="674" idx="7"/>
          </p:cNvCxnSpPr>
          <p:nvPr/>
        </p:nvCxnSpPr>
        <p:spPr>
          <a:xfrm flipH="1">
            <a:off x="4510076" y="2391053"/>
            <a:ext cx="877800" cy="69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5" name="Google Shape;695;g217a40404ef_0_955"/>
          <p:cNvSpPr txBox="1"/>
          <p:nvPr/>
        </p:nvSpPr>
        <p:spPr>
          <a:xfrm rot="-2306777">
            <a:off x="4331176" y="2563473"/>
            <a:ext cx="1118883" cy="18895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state_of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6" name="Google Shape;696;g217a40404ef_0_955"/>
          <p:cNvSpPr/>
          <p:nvPr/>
        </p:nvSpPr>
        <p:spPr>
          <a:xfrm>
            <a:off x="295004" y="231712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g217a40404ef_0_955"/>
          <p:cNvSpPr txBox="1"/>
          <p:nvPr/>
        </p:nvSpPr>
        <p:spPr>
          <a:xfrm>
            <a:off x="-313246" y="20273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Protestant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Christian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98" name="Google Shape;698;g217a40404ef_0_955"/>
          <p:cNvCxnSpPr>
            <a:stCxn id="685" idx="3"/>
            <a:endCxn id="696" idx="5"/>
          </p:cNvCxnSpPr>
          <p:nvPr/>
        </p:nvCxnSpPr>
        <p:spPr>
          <a:xfrm rot="10800000">
            <a:off x="490277" y="2512399"/>
            <a:ext cx="1144800" cy="44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9" name="Google Shape;699;g217a40404ef_0_955"/>
          <p:cNvSpPr txBox="1"/>
          <p:nvPr/>
        </p:nvSpPr>
        <p:spPr>
          <a:xfrm rot="1283801">
            <a:off x="29710" y="2525285"/>
            <a:ext cx="2216143" cy="189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0" name="Google Shape;700;g217a40404ef_0_955"/>
          <p:cNvSpPr/>
          <p:nvPr/>
        </p:nvSpPr>
        <p:spPr>
          <a:xfrm>
            <a:off x="8136252" y="24036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217a40404ef_0_955"/>
          <p:cNvSpPr txBox="1"/>
          <p:nvPr/>
        </p:nvSpPr>
        <p:spPr>
          <a:xfrm>
            <a:off x="7528002" y="2069825"/>
            <a:ext cx="14454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Barack 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Obama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2" name="Google Shape;702;g217a40404ef_0_955"/>
          <p:cNvSpPr/>
          <p:nvPr/>
        </p:nvSpPr>
        <p:spPr>
          <a:xfrm>
            <a:off x="6856602" y="3152075"/>
            <a:ext cx="228900" cy="2289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g217a40404ef_0_955"/>
          <p:cNvSpPr txBox="1"/>
          <p:nvPr/>
        </p:nvSpPr>
        <p:spPr>
          <a:xfrm>
            <a:off x="5940775" y="2985875"/>
            <a:ext cx="11448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United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States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America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04" name="Google Shape;704;g217a40404ef_0_955"/>
          <p:cNvCxnSpPr>
            <a:stCxn id="700" idx="3"/>
            <a:endCxn id="702" idx="6"/>
          </p:cNvCxnSpPr>
          <p:nvPr/>
        </p:nvCxnSpPr>
        <p:spPr>
          <a:xfrm flipH="1">
            <a:off x="7085573" y="2599053"/>
            <a:ext cx="1084200" cy="66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5" name="Google Shape;705;g217a40404ef_0_955"/>
          <p:cNvSpPr txBox="1"/>
          <p:nvPr/>
        </p:nvSpPr>
        <p:spPr>
          <a:xfrm rot="-1840666">
            <a:off x="7112287" y="2712986"/>
            <a:ext cx="1030754" cy="189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born_in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6" name="Google Shape;706;g217a40404ef_0_955"/>
          <p:cNvSpPr/>
          <p:nvPr/>
        </p:nvSpPr>
        <p:spPr>
          <a:xfrm>
            <a:off x="8278902" y="3606475"/>
            <a:ext cx="228900" cy="228900"/>
          </a:xfrm>
          <a:prstGeom prst="ellipse">
            <a:avLst/>
          </a:prstGeom>
          <a:solidFill>
            <a:srgbClr val="B3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217a40404ef_0_955"/>
          <p:cNvSpPr txBox="1"/>
          <p:nvPr/>
        </p:nvSpPr>
        <p:spPr>
          <a:xfrm>
            <a:off x="8461975" y="3606475"/>
            <a:ext cx="744000" cy="1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Muslim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08" name="Google Shape;708;g217a40404ef_0_955"/>
          <p:cNvCxnSpPr>
            <a:stCxn id="700" idx="4"/>
            <a:endCxn id="706" idx="0"/>
          </p:cNvCxnSpPr>
          <p:nvPr/>
        </p:nvCxnSpPr>
        <p:spPr>
          <a:xfrm>
            <a:off x="8250702" y="2632575"/>
            <a:ext cx="142800" cy="97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9" name="Google Shape;709;g217a40404ef_0_955"/>
          <p:cNvSpPr txBox="1"/>
          <p:nvPr/>
        </p:nvSpPr>
        <p:spPr>
          <a:xfrm rot="4807752">
            <a:off x="7877967" y="2969644"/>
            <a:ext cx="1030759" cy="189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10" name="Google Shape;710;g217a40404ef_0_955"/>
          <p:cNvSpPr/>
          <p:nvPr/>
        </p:nvSpPr>
        <p:spPr>
          <a:xfrm rot="-1515812">
            <a:off x="5733844" y="2156706"/>
            <a:ext cx="2374512" cy="1538187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217a40404ef_0_955"/>
          <p:cNvSpPr txBox="1"/>
          <p:nvPr/>
        </p:nvSpPr>
        <p:spPr>
          <a:xfrm rot="-1035494">
            <a:off x="6420892" y="2253548"/>
            <a:ext cx="877717" cy="189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Negation</a:t>
            </a:r>
            <a:endParaRPr b="1" sz="1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"/>
          <p:cNvSpPr txBox="1"/>
          <p:nvPr>
            <p:ph idx="1" type="body"/>
          </p:nvPr>
        </p:nvSpPr>
        <p:spPr>
          <a:xfrm>
            <a:off x="362775" y="816850"/>
            <a:ext cx="50715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Fake news propagation patterns:	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Unconfirmed news often gets renotice - exhibit multiple and periodic discussion spikes.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False news spreads further, faster and more widely than true news.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Political false news are more prominent in the propagation rather than other domains.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" sz="1400">
                <a:solidFill>
                  <a:schemeClr val="lt1"/>
                </a:solidFill>
              </a:rPr>
              <a:t>Popular fake news tweets reach 100x as many people as factually correct, and travel 6x faster.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17" name="Google Shape;717;p10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Detecting Fake News </a:t>
            </a:r>
            <a:r>
              <a:rPr b="1" lang="en" sz="3100">
                <a:solidFill>
                  <a:srgbClr val="999999"/>
                </a:solidFill>
              </a:rPr>
              <a:t>Propagation Methods</a:t>
            </a:r>
            <a:endParaRPr b="1" sz="2400">
              <a:solidFill>
                <a:srgbClr val="999999"/>
              </a:solidFill>
            </a:endParaRPr>
          </a:p>
        </p:txBody>
      </p:sp>
      <p:pic>
        <p:nvPicPr>
          <p:cNvPr id="718" name="Google Shape;7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5191" y="3049331"/>
            <a:ext cx="3738120" cy="1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0"/>
          <p:cNvPicPr preferRelativeResize="0"/>
          <p:nvPr/>
        </p:nvPicPr>
        <p:blipFill rotWithShape="1">
          <a:blip r:embed="rId4">
            <a:alphaModFix/>
          </a:blip>
          <a:srcRect b="0" l="1852" r="48999" t="0"/>
          <a:stretch/>
        </p:blipFill>
        <p:spPr>
          <a:xfrm>
            <a:off x="743535" y="3091963"/>
            <a:ext cx="3738120" cy="142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5151" y="689250"/>
            <a:ext cx="3245225" cy="195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0"/>
          <p:cNvSpPr txBox="1"/>
          <p:nvPr/>
        </p:nvSpPr>
        <p:spPr>
          <a:xfrm>
            <a:off x="5623220" y="2588527"/>
            <a:ext cx="34089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Image taken from </a:t>
            </a:r>
            <a:r>
              <a:rPr b="0" i="0" lang="en" sz="800" u="sng" cap="none" strike="noStrike">
                <a:solidFill>
                  <a:srgbClr val="0D426E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http://berkeleysciencereview.com/article/fake-news/</a:t>
            </a:r>
            <a:endParaRPr b="0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"/>
          <p:cNvSpPr txBox="1"/>
          <p:nvPr>
            <p:ph idx="1" type="body"/>
          </p:nvPr>
        </p:nvSpPr>
        <p:spPr>
          <a:xfrm>
            <a:off x="362775" y="816850"/>
            <a:ext cx="84576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Propagation based features: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User features</a:t>
            </a:r>
            <a:r>
              <a:rPr lang="en" sz="1400">
                <a:solidFill>
                  <a:schemeClr val="lt1"/>
                </a:solidFill>
              </a:rPr>
              <a:t> measure users’ characteristics and credibility.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Post features</a:t>
            </a:r>
            <a:r>
              <a:rPr lang="en" sz="1400">
                <a:solidFill>
                  <a:schemeClr val="lt1"/>
                </a:solidFill>
              </a:rPr>
              <a:t> represent users’ social responses, such as stances.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Network features</a:t>
            </a:r>
            <a:r>
              <a:rPr lang="en" sz="1400">
                <a:solidFill>
                  <a:schemeClr val="lt1"/>
                </a:solidFill>
              </a:rPr>
              <a:t> are extracted by constructing specific social networks, such as diffusion networks or co-occurrence networks.</a:t>
            </a:r>
            <a:endParaRPr sz="14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Model categories: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Stance-based models</a:t>
            </a:r>
            <a:r>
              <a:rPr lang="en" sz="1400">
                <a:solidFill>
                  <a:schemeClr val="lt1"/>
                </a:solidFill>
              </a:rPr>
              <a:t> utilize users’ opinions towards the news to infer news veracity.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Propagation-based models</a:t>
            </a:r>
            <a:r>
              <a:rPr lang="en" sz="1400">
                <a:solidFill>
                  <a:schemeClr val="lt1"/>
                </a:solidFill>
              </a:rPr>
              <a:t> apply propagation methods to model unique patterns of information spread.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27" name="Google Shape;727;p11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Detecting Fake News </a:t>
            </a:r>
            <a:r>
              <a:rPr b="1" lang="en" sz="3100">
                <a:solidFill>
                  <a:srgbClr val="999999"/>
                </a:solidFill>
              </a:rPr>
              <a:t>Propagation Methods</a:t>
            </a:r>
            <a:endParaRPr b="1" sz="24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2"/>
          <p:cNvSpPr txBox="1"/>
          <p:nvPr>
            <p:ph idx="1" type="body"/>
          </p:nvPr>
        </p:nvSpPr>
        <p:spPr>
          <a:xfrm>
            <a:off x="362775" y="816850"/>
            <a:ext cx="84576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Propagation based features: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User features</a:t>
            </a:r>
            <a:r>
              <a:rPr lang="en" sz="1400">
                <a:solidFill>
                  <a:schemeClr val="lt1"/>
                </a:solidFill>
              </a:rPr>
              <a:t> measure users’ characteristics and credibility.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Post features</a:t>
            </a:r>
            <a:r>
              <a:rPr lang="en" sz="1400">
                <a:solidFill>
                  <a:schemeClr val="lt1"/>
                </a:solidFill>
              </a:rPr>
              <a:t> represent users’ social responses, such as stances.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Network features</a:t>
            </a:r>
            <a:r>
              <a:rPr lang="en" sz="1400">
                <a:solidFill>
                  <a:schemeClr val="lt1"/>
                </a:solidFill>
              </a:rPr>
              <a:t> are extracted by constructing specific social networks, such as diffusion networks or co-occurrence networks.</a:t>
            </a:r>
            <a:endParaRPr sz="14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Model categories: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Stance-based models</a:t>
            </a:r>
            <a:r>
              <a:rPr lang="en" sz="1400">
                <a:solidFill>
                  <a:schemeClr val="lt1"/>
                </a:solidFill>
              </a:rPr>
              <a:t> utilize users’ opinions towards the news to infer news veracity.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b="1" lang="en" sz="1400">
                <a:solidFill>
                  <a:schemeClr val="lt1"/>
                </a:solidFill>
              </a:rPr>
              <a:t>Propagation-based models</a:t>
            </a:r>
            <a:r>
              <a:rPr lang="en" sz="1400">
                <a:solidFill>
                  <a:schemeClr val="lt1"/>
                </a:solidFill>
              </a:rPr>
              <a:t> apply propagation methods to model unique patterns of information spread.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</a:pPr>
            <a:r>
              <a:rPr lang="en" sz="1800">
                <a:solidFill>
                  <a:schemeClr val="lt1"/>
                </a:solidFill>
              </a:rPr>
              <a:t>User account registration time, the account verification, political bias, personality measurements and status count are the most important user characteristics to identify fake news.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33" name="Google Shape;733;p12"/>
          <p:cNvSpPr txBox="1"/>
          <p:nvPr>
            <p:ph type="title"/>
          </p:nvPr>
        </p:nvSpPr>
        <p:spPr>
          <a:xfrm>
            <a:off x="362775" y="195975"/>
            <a:ext cx="8541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Detecting Fake News </a:t>
            </a:r>
            <a:r>
              <a:rPr b="1" lang="en" sz="3100">
                <a:solidFill>
                  <a:srgbClr val="999999"/>
                </a:solidFill>
              </a:rPr>
              <a:t>Propagation Methods</a:t>
            </a:r>
            <a:endParaRPr b="1" sz="2400">
              <a:solidFill>
                <a:srgbClr val="999999"/>
              </a:solidFill>
            </a:endParaRPr>
          </a:p>
        </p:txBody>
      </p:sp>
      <p:sp>
        <p:nvSpPr>
          <p:cNvPr id="734" name="Google Shape;734;p12"/>
          <p:cNvSpPr/>
          <p:nvPr/>
        </p:nvSpPr>
        <p:spPr>
          <a:xfrm>
            <a:off x="320925" y="3137450"/>
            <a:ext cx="8541300" cy="949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17a40404ef_0_1076"/>
          <p:cNvSpPr txBox="1"/>
          <p:nvPr>
            <p:ph idx="1" type="body"/>
          </p:nvPr>
        </p:nvSpPr>
        <p:spPr>
          <a:xfrm>
            <a:off x="130900" y="799275"/>
            <a:ext cx="8891400" cy="7218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Many works, both academic and industrial, try to mitigate the problem of fake news with some promising results. </a:t>
            </a:r>
            <a:endParaRPr sz="2000"/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740" name="Google Shape;740;g217a40404ef_0_1076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/>
              <a:t>Are we winning against Fake news?</a:t>
            </a:r>
            <a:endParaRPr b="1" sz="3100"/>
          </a:p>
        </p:txBody>
      </p:sp>
      <p:pic>
        <p:nvPicPr>
          <p:cNvPr descr="Fabula-logo" id="741" name="Google Shape;741;g217a40404ef_0_10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50" y="1715675"/>
            <a:ext cx="1651000" cy="165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ically-logo" id="742" name="Google Shape;742;g217a40404ef_0_10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275" y="1715675"/>
            <a:ext cx="16510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wizer" id="743" name="Google Shape;743;g217a40404ef_0_10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8975" y="2804200"/>
            <a:ext cx="1651000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ght-of-Reply-logo" id="744" name="Google Shape;744;g217a40404ef_0_10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5500" y="2296200"/>
            <a:ext cx="165100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ctmata-logo" id="745" name="Google Shape;745;g217a40404ef_0_10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5500" y="3917500"/>
            <a:ext cx="16510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feeds-logo" id="746" name="Google Shape;746;g217a40404ef_0_10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450" y="3718600"/>
            <a:ext cx="1651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omsbury-AI" id="747" name="Google Shape;747;g217a40404ef_0_10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78100" y="1699088"/>
            <a:ext cx="1651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ke-News-Guard-logo" id="748" name="Google Shape;748;g217a40404ef_0_10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82050" y="1590375"/>
            <a:ext cx="1651000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217a40404ef_0_107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30600" y="3100050"/>
            <a:ext cx="1107950" cy="110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kerfact" id="750" name="Google Shape;750;g217a40404ef_0_107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82050" y="3170975"/>
            <a:ext cx="904600" cy="914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iB plugin" id="751" name="Google Shape;751;g217a40404ef_0_1076"/>
          <p:cNvPicPr preferRelativeResize="0"/>
          <p:nvPr/>
        </p:nvPicPr>
        <p:blipFill rotWithShape="1">
          <a:blip r:embed="rId13">
            <a:alphaModFix/>
          </a:blip>
          <a:srcRect b="0" l="12962" r="13470" t="0"/>
          <a:stretch/>
        </p:blipFill>
        <p:spPr>
          <a:xfrm>
            <a:off x="7386000" y="1590375"/>
            <a:ext cx="1564660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217a40404ef_0_107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38550" y="3170975"/>
            <a:ext cx="1457650" cy="96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217a40404ef_0_107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389193">
            <a:off x="-142225" y="1713963"/>
            <a:ext cx="7448550" cy="8953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54" name="Google Shape;754;g217a40404ef_0_107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275567">
            <a:off x="4722525" y="2067875"/>
            <a:ext cx="4097849" cy="20064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55" name="Google Shape;755;g217a40404ef_0_107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338418">
            <a:off x="303643" y="2670915"/>
            <a:ext cx="4771329" cy="1234662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56" name="Google Shape;756;g217a40404ef_0_107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308963" y="2946171"/>
            <a:ext cx="6329586" cy="12618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3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b="1" lang="en" sz="2000"/>
              <a:t>Although</a:t>
            </a:r>
            <a:r>
              <a:rPr lang="en" sz="2000"/>
              <a:t> these works make use of AI and ML as a way to automate the fact-checking process of an article.</a:t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Experts like </a:t>
            </a:r>
            <a:r>
              <a:rPr lang="en" sz="2000" u="sng"/>
              <a:t>Carnegie Mellon’s Dean Pomerleau</a:t>
            </a:r>
            <a:r>
              <a:rPr lang="en" sz="2000"/>
              <a:t> and </a:t>
            </a:r>
            <a:r>
              <a:rPr lang="en" sz="2000" u="sng"/>
              <a:t>Facebook’s Yann Lecun</a:t>
            </a:r>
            <a:r>
              <a:rPr lang="en" sz="2000"/>
              <a:t> </a:t>
            </a:r>
            <a:r>
              <a:rPr b="1" lang="en" sz="2000"/>
              <a:t>stress that the problem at hand is too complex for technology alone.</a:t>
            </a:r>
            <a:r>
              <a:rPr lang="en" sz="2000"/>
              <a:t> </a:t>
            </a:r>
            <a:endParaRPr sz="2000"/>
          </a:p>
          <a:p>
            <a:pPr indent="-355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❏"/>
            </a:pPr>
            <a:r>
              <a:rPr lang="en" sz="2000" u="sng"/>
              <a:t>Andreas Vlachos</a:t>
            </a:r>
            <a:r>
              <a:rPr lang="en" sz="2000"/>
              <a:t>, stated that, in the near future, the only solution for automated fact-checking is with </a:t>
            </a:r>
            <a:r>
              <a:rPr b="1" lang="en" sz="2000" u="sng"/>
              <a:t>human-in-the-loop</a:t>
            </a:r>
            <a:r>
              <a:rPr lang="en" sz="2000"/>
              <a:t>, "</a:t>
            </a:r>
            <a:r>
              <a:rPr i="1" lang="en" sz="2000"/>
              <a:t>because we don’t have enough fact-checking at the moment</a:t>
            </a:r>
            <a:r>
              <a:rPr lang="en" sz="2000"/>
              <a:t>".</a:t>
            </a:r>
            <a:endParaRPr sz="2000"/>
          </a:p>
        </p:txBody>
      </p:sp>
      <p:sp>
        <p:nvSpPr>
          <p:cNvPr id="762" name="Google Shape;762;p13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/>
              <a:t>Current Status on Mitigating Fake News</a:t>
            </a:r>
            <a:endParaRPr b="1" sz="31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4"/>
          <p:cNvSpPr txBox="1"/>
          <p:nvPr>
            <p:ph idx="1" type="body"/>
          </p:nvPr>
        </p:nvSpPr>
        <p:spPr>
          <a:xfrm>
            <a:off x="130900" y="799275"/>
            <a:ext cx="8891400" cy="10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It is </a:t>
            </a:r>
            <a:r>
              <a:rPr b="1" lang="en" sz="2000">
                <a:solidFill>
                  <a:schemeClr val="lt1"/>
                </a:solidFill>
              </a:rPr>
              <a:t>difficult even for trained humans</a:t>
            </a:r>
            <a:r>
              <a:rPr lang="en" sz="2000">
                <a:solidFill>
                  <a:schemeClr val="lt1"/>
                </a:solidFill>
              </a:rPr>
              <a:t> to distinguish </a:t>
            </a:r>
            <a:r>
              <a:rPr b="1" lang="en" sz="2000">
                <a:solidFill>
                  <a:schemeClr val="lt1"/>
                </a:solidFill>
              </a:rPr>
              <a:t>intentionally misleading news </a:t>
            </a:r>
            <a:r>
              <a:rPr lang="en" sz="2000">
                <a:solidFill>
                  <a:schemeClr val="lt1"/>
                </a:solidFill>
              </a:rPr>
              <a:t>from genuine </a:t>
            </a:r>
            <a:r>
              <a:rPr b="1" lang="en" sz="2000">
                <a:solidFill>
                  <a:schemeClr val="lt1"/>
                </a:solidFill>
              </a:rPr>
              <a:t>mistakes</a:t>
            </a:r>
            <a:r>
              <a:rPr lang="en" sz="2000">
                <a:solidFill>
                  <a:schemeClr val="lt1"/>
                </a:solidFill>
              </a:rPr>
              <a:t>, </a:t>
            </a:r>
            <a:r>
              <a:rPr b="1" lang="en" sz="2000">
                <a:solidFill>
                  <a:schemeClr val="lt1"/>
                </a:solidFill>
              </a:rPr>
              <a:t>satirical </a:t>
            </a:r>
            <a:r>
              <a:rPr lang="en" sz="2000">
                <a:solidFill>
                  <a:schemeClr val="lt1"/>
                </a:solidFill>
              </a:rPr>
              <a:t>pieces or even real articles that </a:t>
            </a:r>
            <a:r>
              <a:rPr b="1" lang="en" sz="2000">
                <a:solidFill>
                  <a:schemeClr val="lt1"/>
                </a:solidFill>
              </a:rPr>
              <a:t>only sound absurd</a:t>
            </a:r>
            <a:r>
              <a:rPr lang="en" sz="2000">
                <a:solidFill>
                  <a:schemeClr val="lt1"/>
                </a:solidFill>
              </a:rPr>
              <a:t>. 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Defining the criteria under which to classify news as “fake” requires </a:t>
            </a:r>
            <a:r>
              <a:rPr b="1" lang="en" sz="2000">
                <a:solidFill>
                  <a:schemeClr val="lt1"/>
                </a:solidFill>
              </a:rPr>
              <a:t>human judgement</a:t>
            </a:r>
            <a:r>
              <a:rPr lang="en" sz="2000">
                <a:solidFill>
                  <a:schemeClr val="lt1"/>
                </a:solidFill>
              </a:rPr>
              <a:t>. 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“... </a:t>
            </a:r>
            <a:r>
              <a:rPr i="1" lang="en" sz="2000">
                <a:solidFill>
                  <a:schemeClr val="lt1"/>
                </a:solidFill>
              </a:rPr>
              <a:t>would mean AI has reached human-level intelligence ...</a:t>
            </a:r>
            <a:r>
              <a:rPr lang="en" sz="2000">
                <a:solidFill>
                  <a:schemeClr val="lt1"/>
                </a:solidFill>
              </a:rPr>
              <a:t>” - Dean Pomerleau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"</a:t>
            </a:r>
            <a:r>
              <a:rPr i="1" lang="en" sz="2000">
                <a:solidFill>
                  <a:schemeClr val="lt1"/>
                </a:solidFill>
              </a:rPr>
              <a:t>It’s not just about the technical solutions, it’s about the lack of data quality</a:t>
            </a:r>
            <a:r>
              <a:rPr lang="en" sz="2000">
                <a:solidFill>
                  <a:schemeClr val="lt1"/>
                </a:solidFill>
              </a:rPr>
              <a:t>". - Chengkai  Li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768" name="Google Shape;768;p14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Current Status on Mitigating Fake News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/>
          </a:p>
        </p:txBody>
      </p:sp>
      <p:pic>
        <p:nvPicPr>
          <p:cNvPr id="769" name="Google Shape;76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25748">
            <a:off x="-60225" y="1883800"/>
            <a:ext cx="8601074" cy="12668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770" name="Google Shape;7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79729">
            <a:off x="2844127" y="2337377"/>
            <a:ext cx="5911425" cy="18355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771" name="Google Shape;77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26548">
            <a:off x="636363" y="3041850"/>
            <a:ext cx="5790911" cy="1059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772" name="Google Shape;77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25463">
            <a:off x="1759423" y="3568198"/>
            <a:ext cx="6219650" cy="855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5"/>
          <p:cNvSpPr txBox="1"/>
          <p:nvPr>
            <p:ph idx="1" type="body"/>
          </p:nvPr>
        </p:nvSpPr>
        <p:spPr>
          <a:xfrm>
            <a:off x="130900" y="799275"/>
            <a:ext cx="82911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2000"/>
              <a:buChar char="❏"/>
            </a:pPr>
            <a:r>
              <a:rPr b="1" lang="en" sz="2000"/>
              <a:t>Web browser plugin</a:t>
            </a:r>
            <a:r>
              <a:rPr lang="en" sz="2000"/>
              <a:t> that uses a </a:t>
            </a:r>
            <a:r>
              <a:rPr b="1" lang="en" sz="2000"/>
              <a:t>combination of different signals</a:t>
            </a:r>
            <a:r>
              <a:rPr lang="en" sz="2000"/>
              <a:t> into a pipeline for fake news identification.</a:t>
            </a:r>
            <a:endParaRPr sz="2000"/>
          </a:p>
        </p:txBody>
      </p:sp>
      <p:sp>
        <p:nvSpPr>
          <p:cNvPr id="778" name="Google Shape;778;p1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/>
              <a:t>Introducing “</a:t>
            </a:r>
            <a:r>
              <a:rPr b="1" i="1" lang="en" sz="3100"/>
              <a:t>Check-It</a:t>
            </a:r>
            <a:r>
              <a:rPr b="1" lang="en" sz="3100"/>
              <a:t>”</a:t>
            </a:r>
            <a:endParaRPr b="1" sz="3100"/>
          </a:p>
        </p:txBody>
      </p:sp>
      <p:pic>
        <p:nvPicPr>
          <p:cNvPr id="779" name="Google Shape;7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7525" y="63025"/>
            <a:ext cx="1172650" cy="77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5"/>
          <p:cNvPicPr preferRelativeResize="0"/>
          <p:nvPr/>
        </p:nvPicPr>
        <p:blipFill rotWithShape="1">
          <a:blip r:embed="rId4">
            <a:alphaModFix/>
          </a:blip>
          <a:srcRect b="25737" l="13157" r="14976" t="7861"/>
          <a:stretch/>
        </p:blipFill>
        <p:spPr>
          <a:xfrm>
            <a:off x="2568125" y="2200825"/>
            <a:ext cx="5794502" cy="289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5"/>
          <p:cNvPicPr preferRelativeResize="0"/>
          <p:nvPr/>
        </p:nvPicPr>
        <p:blipFill rotWithShape="1">
          <a:blip r:embed="rId5">
            <a:alphaModFix/>
          </a:blip>
          <a:srcRect b="49825" l="74425" r="3496" t="5991"/>
          <a:stretch/>
        </p:blipFill>
        <p:spPr>
          <a:xfrm>
            <a:off x="590200" y="2266949"/>
            <a:ext cx="1977926" cy="214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5"/>
          <p:cNvSpPr/>
          <p:nvPr/>
        </p:nvSpPr>
        <p:spPr>
          <a:xfrm>
            <a:off x="130900" y="2200825"/>
            <a:ext cx="588900" cy="221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15"/>
          <p:cNvSpPr/>
          <p:nvPr/>
        </p:nvSpPr>
        <p:spPr>
          <a:xfrm>
            <a:off x="484025" y="4327650"/>
            <a:ext cx="2084100" cy="12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15"/>
          <p:cNvSpPr/>
          <p:nvPr/>
        </p:nvSpPr>
        <p:spPr>
          <a:xfrm>
            <a:off x="2483550" y="2266950"/>
            <a:ext cx="89100" cy="265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15"/>
          <p:cNvSpPr/>
          <p:nvPr/>
        </p:nvSpPr>
        <p:spPr>
          <a:xfrm>
            <a:off x="-40700" y="1782450"/>
            <a:ext cx="2524200" cy="51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6"/>
          <p:cNvSpPr txBox="1"/>
          <p:nvPr>
            <p:ph idx="1" type="body"/>
          </p:nvPr>
        </p:nvSpPr>
        <p:spPr>
          <a:xfrm>
            <a:off x="130900" y="799275"/>
            <a:ext cx="82911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b="1" lang="en" sz="2000"/>
              <a:t>Web browser plugin</a:t>
            </a:r>
            <a:r>
              <a:rPr lang="en" sz="2000"/>
              <a:t> that uses a </a:t>
            </a:r>
            <a:r>
              <a:rPr b="1" lang="en" sz="2000"/>
              <a:t>combination of different signals</a:t>
            </a:r>
            <a:r>
              <a:rPr lang="en" sz="2000"/>
              <a:t> into a pipeline for fake news identification.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❏"/>
            </a:pPr>
            <a:r>
              <a:rPr b="1" lang="en" sz="2000" u="sng">
                <a:solidFill>
                  <a:schemeClr val="lt1"/>
                </a:solidFill>
              </a:rPr>
              <a:t>Objective</a:t>
            </a:r>
            <a:r>
              <a:rPr lang="en" sz="2000">
                <a:solidFill>
                  <a:schemeClr val="lt1"/>
                </a:solidFill>
              </a:rPr>
              <a:t>: Improving </a:t>
            </a:r>
            <a:r>
              <a:rPr b="1" lang="en" sz="2000">
                <a:solidFill>
                  <a:schemeClr val="lt1"/>
                </a:solidFill>
              </a:rPr>
              <a:t>critical thinking</a:t>
            </a:r>
            <a:r>
              <a:rPr lang="en" sz="2000">
                <a:solidFill>
                  <a:schemeClr val="lt1"/>
                </a:solidFill>
              </a:rPr>
              <a:t> by </a:t>
            </a:r>
            <a:r>
              <a:rPr b="1" lang="en" sz="2000">
                <a:solidFill>
                  <a:schemeClr val="lt1"/>
                </a:solidFill>
              </a:rPr>
              <a:t>accurately </a:t>
            </a:r>
            <a:r>
              <a:rPr lang="en" sz="2000">
                <a:solidFill>
                  <a:schemeClr val="lt1"/>
                </a:solidFill>
              </a:rPr>
              <a:t>warning user regarding fake news, while respecting the </a:t>
            </a:r>
            <a:r>
              <a:rPr b="1" lang="en" sz="2000">
                <a:solidFill>
                  <a:schemeClr val="lt1"/>
                </a:solidFill>
              </a:rPr>
              <a:t>user’s privacy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/>
          </a:p>
        </p:txBody>
      </p:sp>
      <p:sp>
        <p:nvSpPr>
          <p:cNvPr id="791" name="Google Shape;791;p16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/>
              <a:t>Introducing “</a:t>
            </a:r>
            <a:r>
              <a:rPr b="1" i="1" lang="en" sz="3100"/>
              <a:t>Check-It</a:t>
            </a:r>
            <a:r>
              <a:rPr b="1" lang="en" sz="3100"/>
              <a:t>”</a:t>
            </a:r>
            <a:endParaRPr b="1" sz="3100"/>
          </a:p>
        </p:txBody>
      </p:sp>
      <p:pic>
        <p:nvPicPr>
          <p:cNvPr id="792" name="Google Shape;79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7525" y="63025"/>
            <a:ext cx="1172650" cy="77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16"/>
          <p:cNvPicPr preferRelativeResize="0"/>
          <p:nvPr/>
        </p:nvPicPr>
        <p:blipFill rotWithShape="1">
          <a:blip r:embed="rId4">
            <a:alphaModFix/>
          </a:blip>
          <a:srcRect b="25737" l="13157" r="14976" t="7861"/>
          <a:stretch/>
        </p:blipFill>
        <p:spPr>
          <a:xfrm>
            <a:off x="2568125" y="2200825"/>
            <a:ext cx="5794502" cy="289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6"/>
          <p:cNvPicPr preferRelativeResize="0"/>
          <p:nvPr/>
        </p:nvPicPr>
        <p:blipFill rotWithShape="1">
          <a:blip r:embed="rId5">
            <a:alphaModFix/>
          </a:blip>
          <a:srcRect b="49825" l="74425" r="3496" t="5991"/>
          <a:stretch/>
        </p:blipFill>
        <p:spPr>
          <a:xfrm>
            <a:off x="590200" y="2266949"/>
            <a:ext cx="1977926" cy="214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6"/>
          <p:cNvSpPr/>
          <p:nvPr/>
        </p:nvSpPr>
        <p:spPr>
          <a:xfrm>
            <a:off x="705400" y="2266950"/>
            <a:ext cx="1778100" cy="20607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6"/>
          <p:cNvSpPr/>
          <p:nvPr/>
        </p:nvSpPr>
        <p:spPr>
          <a:xfrm>
            <a:off x="2705800" y="2287075"/>
            <a:ext cx="5031600" cy="2553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6"/>
          <p:cNvSpPr/>
          <p:nvPr/>
        </p:nvSpPr>
        <p:spPr>
          <a:xfrm>
            <a:off x="130900" y="2200825"/>
            <a:ext cx="570000" cy="221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16"/>
          <p:cNvSpPr/>
          <p:nvPr/>
        </p:nvSpPr>
        <p:spPr>
          <a:xfrm>
            <a:off x="484025" y="4327650"/>
            <a:ext cx="2084100" cy="12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6"/>
          <p:cNvSpPr/>
          <p:nvPr/>
        </p:nvSpPr>
        <p:spPr>
          <a:xfrm>
            <a:off x="2488000" y="2266950"/>
            <a:ext cx="84600" cy="265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17a40404ef_0_159"/>
          <p:cNvSpPr txBox="1"/>
          <p:nvPr>
            <p:ph type="ctrTitle"/>
          </p:nvPr>
        </p:nvSpPr>
        <p:spPr>
          <a:xfrm>
            <a:off x="718350" y="2511875"/>
            <a:ext cx="7707300" cy="1790700"/>
          </a:xfrm>
          <a:prstGeom prst="rect">
            <a:avLst/>
          </a:prstGeom>
        </p:spPr>
        <p:txBody>
          <a:bodyPr anchorCtr="0" anchor="b" bIns="58925" lIns="58925" spcFirstLastPara="1" rIns="58925" wrap="square" tIns="589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B7B7B7"/>
                </a:solidFill>
              </a:rPr>
              <a:t>Quiz Time</a:t>
            </a:r>
            <a:r>
              <a:rPr b="1" i="1" lang="en" sz="4800">
                <a:solidFill>
                  <a:srgbClr val="B7B7B7"/>
                </a:solidFill>
              </a:rPr>
              <a:t> </a:t>
            </a:r>
            <a:endParaRPr b="1" i="1" sz="4800">
              <a:solidFill>
                <a:srgbClr val="B7B7B7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200"/>
              <a:t>Is it Fake News </a:t>
            </a:r>
            <a:endParaRPr b="1" sz="7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/>
              <a:t>or Not?</a:t>
            </a:r>
            <a:endParaRPr b="1" sz="7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B7B7B7"/>
              </a:solidFill>
            </a:endParaRPr>
          </a:p>
        </p:txBody>
      </p:sp>
      <p:sp>
        <p:nvSpPr>
          <p:cNvPr id="107" name="Google Shape;107;g217a40404ef_0_159"/>
          <p:cNvSpPr txBox="1"/>
          <p:nvPr>
            <p:ph idx="12" type="sldNum"/>
          </p:nvPr>
        </p:nvSpPr>
        <p:spPr>
          <a:xfrm>
            <a:off x="8751041" y="4778785"/>
            <a:ext cx="171600" cy="141900"/>
          </a:xfrm>
          <a:prstGeom prst="rect">
            <a:avLst/>
          </a:prstGeom>
        </p:spPr>
        <p:txBody>
          <a:bodyPr anchorCtr="0" anchor="t" bIns="17450" lIns="17450" spcFirstLastPara="1" rIns="17450" wrap="square" tIns="174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17b6788095_0_33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High Confidence</a:t>
            </a:r>
            <a:r>
              <a:rPr lang="en" sz="2000">
                <a:solidFill>
                  <a:schemeClr val="lt1"/>
                </a:solidFill>
              </a:rPr>
              <a:t>: Accurately (high precision) labelling an article as fake, otherwise better not do it at all.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User Privacy</a:t>
            </a:r>
            <a:r>
              <a:rPr lang="en" sz="2000">
                <a:solidFill>
                  <a:schemeClr val="lt1"/>
                </a:solidFill>
              </a:rPr>
              <a:t>: Work locally on the user’s browser without external communication. All the required files (e.g. model, flaglist) should be synced with the user.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Low Response Time</a:t>
            </a:r>
            <a:r>
              <a:rPr lang="en" sz="2000">
                <a:solidFill>
                  <a:schemeClr val="lt1"/>
                </a:solidFill>
              </a:rPr>
              <a:t>: Due to all the computations being executed locally, the required resources (dictionaries, flaglist) should be efficiently loaded.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Lightweight Computations</a:t>
            </a:r>
            <a:r>
              <a:rPr lang="en" sz="2000">
                <a:solidFill>
                  <a:schemeClr val="lt1"/>
                </a:solidFill>
              </a:rPr>
              <a:t>: Use of asynchronous processing and web workers to parallelize computations.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805" name="Google Shape;805;g217b6788095_0_33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Technical Requirements</a:t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8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Architecture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811" name="Google Shape;8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16703"/>
            <a:ext cx="8839201" cy="3110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9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Flag-list Matcher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817" name="Google Shape;8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14228"/>
            <a:ext cx="8839201" cy="311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0"/>
          <p:cNvSpPr txBox="1"/>
          <p:nvPr>
            <p:ph idx="1" type="body"/>
          </p:nvPr>
        </p:nvSpPr>
        <p:spPr>
          <a:xfrm>
            <a:off x="130900" y="799275"/>
            <a:ext cx="90132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Check-it combines information from several different sources: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Flag-list Matcher </a:t>
            </a:r>
            <a:r>
              <a:rPr lang="en" sz="2000">
                <a:solidFill>
                  <a:schemeClr val="lt1"/>
                </a:solidFill>
              </a:rPr>
              <a:t>checks the domain hosting an article.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Fact-check Similarity </a:t>
            </a:r>
            <a:r>
              <a:rPr lang="en" sz="2000">
                <a:solidFill>
                  <a:schemeClr val="lt1"/>
                </a:solidFill>
              </a:rPr>
              <a:t>checks against known fact-checks.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User-Blacklist </a:t>
            </a:r>
            <a:r>
              <a:rPr lang="en" sz="2000">
                <a:solidFill>
                  <a:schemeClr val="lt1"/>
                </a:solidFill>
              </a:rPr>
              <a:t>checks the social-media users’ reputation.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Linguistic Model </a:t>
            </a:r>
            <a:r>
              <a:rPr lang="en" sz="2000">
                <a:solidFill>
                  <a:schemeClr val="lt1"/>
                </a:solidFill>
              </a:rPr>
              <a:t>checks the stylistic properties of the article’s content.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rPr lang="en" sz="2000">
                <a:solidFill>
                  <a:schemeClr val="lt1"/>
                </a:solidFill>
              </a:rPr>
              <a:t>    Developed as a Web Browser  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rPr lang="en" sz="2000">
                <a:solidFill>
                  <a:schemeClr val="lt1"/>
                </a:solidFill>
              </a:rPr>
              <a:t>    Plugin for Google Chrome 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rPr lang="en" sz="2000">
                <a:solidFill>
                  <a:schemeClr val="lt1"/>
                </a:solidFill>
              </a:rPr>
              <a:t>    and Mozilla Firefox.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ts val="900"/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823" name="Google Shape;823;p20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Fake News Detection Engine</a:t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4705575" y="2571750"/>
            <a:ext cx="3885900" cy="78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Check-it Fake News Detection Engine</a:t>
            </a:r>
            <a:endParaRPr b="0" i="0" sz="2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4711550" y="3423675"/>
            <a:ext cx="903900" cy="79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Flag-list Matcher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7687575" y="3423675"/>
            <a:ext cx="903900" cy="79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Linguistic Model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6697700" y="3423675"/>
            <a:ext cx="903900" cy="79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User-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Blacklist</a:t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5704638" y="3423675"/>
            <a:ext cx="903900" cy="796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Fact-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Check Similarity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343200" y="2571750"/>
            <a:ext cx="4244100" cy="1648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firefox" id="830" name="Google Shape;83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2100" y="2618900"/>
            <a:ext cx="712400" cy="71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hrome" id="831" name="Google Shape;83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2850" y="3396150"/>
            <a:ext cx="671650" cy="6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21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Non-exhaustive list of flagged domains based on flag-lists maintained by researchers and volunteers (e.g. </a:t>
            </a:r>
            <a:r>
              <a:rPr i="1" lang="en" sz="2000">
                <a:solidFill>
                  <a:schemeClr val="lt1"/>
                </a:solidFill>
              </a:rPr>
              <a:t>Kaggle</a:t>
            </a:r>
            <a:r>
              <a:rPr lang="en" sz="2000">
                <a:solidFill>
                  <a:schemeClr val="lt1"/>
                </a:solidFill>
              </a:rPr>
              <a:t>, </a:t>
            </a:r>
            <a:r>
              <a:rPr i="1" lang="en" sz="2000">
                <a:solidFill>
                  <a:schemeClr val="lt1"/>
                </a:solidFill>
              </a:rPr>
              <a:t>OpenSources </a:t>
            </a:r>
            <a:r>
              <a:rPr lang="en" sz="2000">
                <a:solidFill>
                  <a:schemeClr val="lt1"/>
                </a:solidFill>
              </a:rPr>
              <a:t>and </a:t>
            </a:r>
            <a:r>
              <a:rPr i="1" lang="en" sz="2000">
                <a:solidFill>
                  <a:schemeClr val="lt1"/>
                </a:solidFill>
              </a:rPr>
              <a:t>Greek-Hoaxes</a:t>
            </a:r>
            <a:r>
              <a:rPr lang="en" sz="2000">
                <a:solidFill>
                  <a:schemeClr val="lt1"/>
                </a:solidFill>
              </a:rPr>
              <a:t>):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Is the domain credible?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Has it hosted fake news before?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Has it been flagged for disinformation?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ts val="900"/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837" name="Google Shape;837;p21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Flag-list Matcher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838" name="Google Shape;8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950" y="2674475"/>
            <a:ext cx="8501875" cy="14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2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Fact-Check Similarity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844" name="Google Shape;84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163" y="1016790"/>
            <a:ext cx="8843676" cy="310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3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Cross checking every article against a list of fact-checking websites.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ts val="900"/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850" name="Google Shape;850;p23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Fact-Check Similarity</a:t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851" name="Google Shape;851;p23"/>
          <p:cNvSpPr txBox="1"/>
          <p:nvPr/>
        </p:nvSpPr>
        <p:spPr>
          <a:xfrm>
            <a:off x="2646700" y="4363600"/>
            <a:ext cx="58263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Monika Henzinger. 2006. Finding near-duplicate web pages: a large-scale evaluation of algorithms. In Proceedings of the 29th annual international ACM SIGIR conference on Research and development in information retrieval (SIGIR '06). ACM, New York, NY, USA, 284-291. DOI=http://dx.doi.org/10.1145/1148170.1148222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p23"/>
          <p:cNvPicPr preferRelativeResize="0"/>
          <p:nvPr/>
        </p:nvPicPr>
        <p:blipFill rotWithShape="1">
          <a:blip r:embed="rId3">
            <a:alphaModFix/>
          </a:blip>
          <a:srcRect b="0" l="0" r="0" t="46244"/>
          <a:stretch/>
        </p:blipFill>
        <p:spPr>
          <a:xfrm>
            <a:off x="178075" y="1315200"/>
            <a:ext cx="8844226" cy="16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23"/>
          <p:cNvSpPr/>
          <p:nvPr/>
        </p:nvSpPr>
        <p:spPr>
          <a:xfrm>
            <a:off x="6262425" y="1790775"/>
            <a:ext cx="1463700" cy="5370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23"/>
          <p:cNvSpPr txBox="1"/>
          <p:nvPr>
            <p:ph idx="1" type="body"/>
          </p:nvPr>
        </p:nvSpPr>
        <p:spPr>
          <a:xfrm>
            <a:off x="130900" y="3116400"/>
            <a:ext cx="8891400" cy="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Fact Check Similarity component utilizes Simhash LSH algorithm which is fast and with low resource requirements e.g. memory.</a:t>
            </a:r>
            <a:endParaRPr sz="20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SzPts val="900"/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24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525860"/>
              </a:buClr>
              <a:buSzPts val="2000"/>
              <a:buFont typeface="Roboto"/>
              <a:buChar char="❏"/>
            </a:pPr>
            <a:r>
              <a:rPr i="1" lang="en" sz="2000"/>
              <a:t>“</a:t>
            </a:r>
            <a:r>
              <a:rPr b="1" i="1" lang="en" sz="2000"/>
              <a:t>Fact-checking</a:t>
            </a:r>
            <a:r>
              <a:rPr i="1" lang="en" sz="2000"/>
              <a:t> is the act of checking factual assertions in non-fictional text in order to determine the veracity and correctness of the factual statements in the text”</a:t>
            </a:r>
            <a:r>
              <a:rPr lang="en" sz="2000"/>
              <a:t> - From Wikipedia</a:t>
            </a:r>
            <a:endParaRPr sz="2000"/>
          </a:p>
        </p:txBody>
      </p:sp>
      <p:sp>
        <p:nvSpPr>
          <p:cNvPr id="860" name="Google Shape;860;p24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Fact-Check Similarity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/>
          </a:p>
        </p:txBody>
      </p:sp>
      <p:pic>
        <p:nvPicPr>
          <p:cNvPr descr="Image result for snopes" id="861" name="Google Shape;86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175" y="1907475"/>
            <a:ext cx="1570350" cy="80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olitifact" id="862" name="Google Shape;862;p24"/>
          <p:cNvPicPr preferRelativeResize="0"/>
          <p:nvPr/>
        </p:nvPicPr>
        <p:blipFill rotWithShape="1">
          <a:blip r:embed="rId4">
            <a:alphaModFix/>
          </a:blip>
          <a:srcRect b="30715" l="0" r="0" t="33990"/>
          <a:stretch/>
        </p:blipFill>
        <p:spPr>
          <a:xfrm>
            <a:off x="2195400" y="2025300"/>
            <a:ext cx="2132675" cy="564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ax slayer" id="863" name="Google Shape;86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5150" y="3118275"/>
            <a:ext cx="1695750" cy="1526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ax slayer" id="864" name="Google Shape;86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72625" y="3355825"/>
            <a:ext cx="1399125" cy="1399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ctcheck" id="865" name="Google Shape;865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39075" y="2404475"/>
            <a:ext cx="1459925" cy="1459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ossipcop" id="866" name="Google Shape;866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65700" y="2707650"/>
            <a:ext cx="1399124" cy="1399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867" name="Google Shape;867;p24"/>
          <p:cNvPicPr preferRelativeResize="0"/>
          <p:nvPr/>
        </p:nvPicPr>
        <p:blipFill rotWithShape="1">
          <a:blip r:embed="rId9">
            <a:alphaModFix/>
          </a:blip>
          <a:srcRect b="25162" l="8414" r="14744" t="17865"/>
          <a:stretch/>
        </p:blipFill>
        <p:spPr>
          <a:xfrm>
            <a:off x="4572000" y="1860970"/>
            <a:ext cx="1695749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Ellinika Hoaxes" id="868" name="Google Shape;868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2849475"/>
            <a:ext cx="2424773" cy="80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ruthOrFiction.com" id="869" name="Google Shape;869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11675" y="1860975"/>
            <a:ext cx="2187329" cy="4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875" name="Google Shape;87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14228"/>
            <a:ext cx="8839201" cy="3115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6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Social media is the de-facto medium for disseminating fake news.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Popular </a:t>
            </a:r>
            <a:r>
              <a:rPr b="1" lang="en" sz="2000">
                <a:solidFill>
                  <a:schemeClr val="lt1"/>
                </a:solidFill>
              </a:rPr>
              <a:t>fake news tweets</a:t>
            </a:r>
            <a:r>
              <a:rPr lang="en" sz="2000">
                <a:solidFill>
                  <a:schemeClr val="lt1"/>
                </a:solidFill>
              </a:rPr>
              <a:t> reach </a:t>
            </a:r>
            <a:r>
              <a:rPr b="1" lang="en" sz="2000">
                <a:solidFill>
                  <a:schemeClr val="lt1"/>
                </a:solidFill>
              </a:rPr>
              <a:t>100x</a:t>
            </a:r>
            <a:r>
              <a:rPr lang="en" sz="2000">
                <a:solidFill>
                  <a:schemeClr val="lt1"/>
                </a:solidFill>
              </a:rPr>
              <a:t> as many people as </a:t>
            </a:r>
            <a:r>
              <a:rPr b="1" lang="en" sz="2000">
                <a:solidFill>
                  <a:schemeClr val="lt1"/>
                </a:solidFill>
              </a:rPr>
              <a:t>factually correct</a:t>
            </a:r>
            <a:r>
              <a:rPr lang="en" sz="2000">
                <a:solidFill>
                  <a:schemeClr val="lt1"/>
                </a:solidFill>
              </a:rPr>
              <a:t>, and travel </a:t>
            </a:r>
            <a:r>
              <a:rPr b="1" lang="en" sz="2000">
                <a:solidFill>
                  <a:schemeClr val="lt1"/>
                </a:solidFill>
              </a:rPr>
              <a:t>6x faster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81" name="Google Shape;881;p26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882" name="Google Shape;8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6550" y="1714975"/>
            <a:ext cx="3662725" cy="21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26"/>
          <p:cNvSpPr txBox="1"/>
          <p:nvPr/>
        </p:nvSpPr>
        <p:spPr>
          <a:xfrm>
            <a:off x="5246550" y="3889700"/>
            <a:ext cx="41985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Image taken from </a:t>
            </a:r>
            <a:r>
              <a:rPr b="0" i="0" lang="en" sz="900" u="sng" cap="none" strike="noStrike">
                <a:solidFill>
                  <a:srgbClr val="0D426E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http://berkeleysciencereview.com/article/fake-news/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17a40404ef_0_165"/>
          <p:cNvPicPr preferRelativeResize="0"/>
          <p:nvPr/>
        </p:nvPicPr>
        <p:blipFill rotWithShape="1">
          <a:blip r:embed="rId3">
            <a:alphaModFix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" name="Google Shape;113;g217a40404ef_0_165"/>
          <p:cNvPicPr preferRelativeResize="0"/>
          <p:nvPr/>
        </p:nvPicPr>
        <p:blipFill rotWithShape="1">
          <a:blip r:embed="rId4">
            <a:alphaModFix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17a40404ef_0_165"/>
          <p:cNvPicPr preferRelativeResize="0"/>
          <p:nvPr/>
        </p:nvPicPr>
        <p:blipFill rotWithShape="1">
          <a:blip r:embed="rId5">
            <a:alphaModFix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g217a40404ef_0_165"/>
          <p:cNvPicPr preferRelativeResize="0"/>
          <p:nvPr/>
        </p:nvPicPr>
        <p:blipFill rotWithShape="1">
          <a:blip r:embed="rId6">
            <a:alphaModFix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g217a40404ef_0_165"/>
          <p:cNvPicPr preferRelativeResize="0"/>
          <p:nvPr/>
        </p:nvPicPr>
        <p:blipFill rotWithShape="1">
          <a:blip r:embed="rId7">
            <a:alphaModFix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g217a40404ef_0_165"/>
          <p:cNvPicPr preferRelativeResize="0"/>
          <p:nvPr/>
        </p:nvPicPr>
        <p:blipFill rotWithShape="1">
          <a:blip r:embed="rId8">
            <a:alphaModFix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g217a40404ef_0_165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17a40404ef_0_165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217a40404ef_0_165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121" name="Google Shape;121;g217a40404ef_0_165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7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Social media is the de-facto medium for disseminating fake news.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Popular </a:t>
            </a:r>
            <a:r>
              <a:rPr b="1" lang="en" sz="2000">
                <a:solidFill>
                  <a:schemeClr val="lt1"/>
                </a:solidFill>
              </a:rPr>
              <a:t>fake news tweets</a:t>
            </a:r>
            <a:r>
              <a:rPr lang="en" sz="2000">
                <a:solidFill>
                  <a:schemeClr val="lt1"/>
                </a:solidFill>
              </a:rPr>
              <a:t> reach </a:t>
            </a:r>
            <a:r>
              <a:rPr b="1" lang="en" sz="2000">
                <a:solidFill>
                  <a:schemeClr val="lt1"/>
                </a:solidFill>
              </a:rPr>
              <a:t>100x</a:t>
            </a:r>
            <a:r>
              <a:rPr lang="en" sz="2000">
                <a:solidFill>
                  <a:schemeClr val="lt1"/>
                </a:solidFill>
              </a:rPr>
              <a:t> as many people as </a:t>
            </a:r>
            <a:r>
              <a:rPr b="1" lang="en" sz="2000">
                <a:solidFill>
                  <a:schemeClr val="lt1"/>
                </a:solidFill>
              </a:rPr>
              <a:t>factually correct</a:t>
            </a:r>
            <a:r>
              <a:rPr lang="en" sz="2000">
                <a:solidFill>
                  <a:schemeClr val="lt1"/>
                </a:solidFill>
              </a:rPr>
              <a:t>, and travel </a:t>
            </a:r>
            <a:r>
              <a:rPr b="1" lang="en" sz="2000">
                <a:solidFill>
                  <a:schemeClr val="lt1"/>
                </a:solidFill>
              </a:rPr>
              <a:t>6x faster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Check-It User-Blacklist module:</a:t>
            </a:r>
            <a:endParaRPr sz="20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1800">
                <a:solidFill>
                  <a:schemeClr val="lt1"/>
                </a:solidFill>
              </a:rPr>
              <a:t>Analyzes the propagation of known fake </a:t>
            </a:r>
            <a:endParaRPr sz="18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1800">
                <a:solidFill>
                  <a:schemeClr val="lt1"/>
                </a:solidFill>
              </a:rPr>
              <a:t>news articles, and generates a User-Blacklist</a:t>
            </a:r>
            <a:endParaRPr sz="18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1800">
                <a:solidFill>
                  <a:schemeClr val="lt1"/>
                </a:solidFill>
              </a:rPr>
              <a:t>with user probabilities for disseminating fake</a:t>
            </a:r>
            <a:endParaRPr sz="18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1800">
                <a:solidFill>
                  <a:schemeClr val="lt1"/>
                </a:solidFill>
              </a:rPr>
              <a:t>news.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89" name="Google Shape;889;p27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890" name="Google Shape;89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6550" y="1714975"/>
            <a:ext cx="3662725" cy="21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27"/>
          <p:cNvSpPr txBox="1"/>
          <p:nvPr/>
        </p:nvSpPr>
        <p:spPr>
          <a:xfrm>
            <a:off x="5246550" y="3889700"/>
            <a:ext cx="4198500" cy="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Image taken from </a:t>
            </a:r>
            <a:r>
              <a:rPr b="0" i="0" lang="en" sz="900" u="sng" cap="none" strike="noStrike">
                <a:solidFill>
                  <a:srgbClr val="0D426E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http://berkeleysciencereview.com/article/fake-news/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92" name="Google Shape;892;p27"/>
          <p:cNvGrpSpPr/>
          <p:nvPr/>
        </p:nvGrpSpPr>
        <p:grpSpPr>
          <a:xfrm>
            <a:off x="1334500" y="3137625"/>
            <a:ext cx="1989625" cy="1170863"/>
            <a:chOff x="673925" y="3167575"/>
            <a:chExt cx="1989625" cy="1170863"/>
          </a:xfrm>
        </p:grpSpPr>
        <p:sp>
          <p:nvSpPr>
            <p:cNvPr id="893" name="Google Shape;893;p27"/>
            <p:cNvSpPr/>
            <p:nvPr/>
          </p:nvSpPr>
          <p:spPr>
            <a:xfrm>
              <a:off x="673925" y="3238350"/>
              <a:ext cx="939600" cy="1100088"/>
            </a:xfrm>
            <a:prstGeom prst="flowChartDocumen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User Blacklist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94" name="Google Shape;894;p27"/>
            <p:cNvCxnSpPr/>
            <p:nvPr/>
          </p:nvCxnSpPr>
          <p:spPr>
            <a:xfrm>
              <a:off x="1618825" y="3302700"/>
              <a:ext cx="329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95" name="Google Shape;895;p27"/>
            <p:cNvCxnSpPr/>
            <p:nvPr/>
          </p:nvCxnSpPr>
          <p:spPr>
            <a:xfrm>
              <a:off x="1618825" y="3451250"/>
              <a:ext cx="329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96" name="Google Shape;896;p27"/>
            <p:cNvCxnSpPr/>
            <p:nvPr/>
          </p:nvCxnSpPr>
          <p:spPr>
            <a:xfrm>
              <a:off x="1618825" y="3603675"/>
              <a:ext cx="329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97" name="Google Shape;897;p27"/>
            <p:cNvCxnSpPr/>
            <p:nvPr/>
          </p:nvCxnSpPr>
          <p:spPr>
            <a:xfrm>
              <a:off x="1618825" y="4086950"/>
              <a:ext cx="329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98" name="Google Shape;898;p27"/>
            <p:cNvCxnSpPr/>
            <p:nvPr/>
          </p:nvCxnSpPr>
          <p:spPr>
            <a:xfrm>
              <a:off x="1618825" y="3942900"/>
              <a:ext cx="329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899" name="Google Shape;899;p27"/>
            <p:cNvSpPr/>
            <p:nvPr/>
          </p:nvSpPr>
          <p:spPr>
            <a:xfrm>
              <a:off x="1725975" y="3689225"/>
              <a:ext cx="28800" cy="288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1725975" y="3758888"/>
              <a:ext cx="28800" cy="288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1725975" y="3828563"/>
              <a:ext cx="28800" cy="288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 txBox="1"/>
            <p:nvPr/>
          </p:nvSpPr>
          <p:spPr>
            <a:xfrm>
              <a:off x="1947925" y="3167575"/>
              <a:ext cx="620100" cy="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USER 1: 0.8</a:t>
              </a:r>
              <a:endParaRPr b="1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3" name="Google Shape;903;p27"/>
            <p:cNvSpPr txBox="1"/>
            <p:nvPr/>
          </p:nvSpPr>
          <p:spPr>
            <a:xfrm>
              <a:off x="1947605" y="3314181"/>
              <a:ext cx="620100" cy="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USER 2: 0.5</a:t>
              </a:r>
              <a:endParaRPr b="1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4" name="Google Shape;904;p27"/>
            <p:cNvSpPr txBox="1"/>
            <p:nvPr/>
          </p:nvSpPr>
          <p:spPr>
            <a:xfrm>
              <a:off x="1947605" y="3458927"/>
              <a:ext cx="620100" cy="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USER 3: 0.2</a:t>
              </a:r>
              <a:endParaRPr b="1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5" name="Google Shape;905;p27"/>
            <p:cNvSpPr txBox="1"/>
            <p:nvPr/>
          </p:nvSpPr>
          <p:spPr>
            <a:xfrm>
              <a:off x="1939950" y="3805475"/>
              <a:ext cx="723600" cy="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USER N-1: 0.6</a:t>
              </a:r>
              <a:endParaRPr b="1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6" name="Google Shape;906;p27"/>
            <p:cNvSpPr txBox="1"/>
            <p:nvPr/>
          </p:nvSpPr>
          <p:spPr>
            <a:xfrm>
              <a:off x="1936124" y="3950230"/>
              <a:ext cx="620100" cy="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1" i="0" lang="en" sz="6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USER N: 0.4</a:t>
              </a:r>
              <a:endParaRPr b="1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28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912" name="Google Shape;912;p28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Social media is the de-facto medium for disseminating fake news.</a:t>
            </a:r>
            <a:endParaRPr sz="20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13" name="Google Shape;91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00" y="1316125"/>
            <a:ext cx="8689474" cy="1368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29"/>
          <p:cNvSpPr/>
          <p:nvPr/>
        </p:nvSpPr>
        <p:spPr>
          <a:xfrm>
            <a:off x="196800" y="2915250"/>
            <a:ext cx="8689500" cy="12648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9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920" name="Google Shape;920;p29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Social media is the de-facto medium for disseminating fake news.</a:t>
            </a:r>
            <a:endParaRPr sz="2000">
              <a:solidFill>
                <a:schemeClr val="lt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21" name="Google Shape;92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900" y="1316125"/>
            <a:ext cx="8689474" cy="1368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2" name="Google Shape;922;p29"/>
          <p:cNvGrpSpPr/>
          <p:nvPr/>
        </p:nvGrpSpPr>
        <p:grpSpPr>
          <a:xfrm>
            <a:off x="333338" y="3001375"/>
            <a:ext cx="8477325" cy="1100388"/>
            <a:chOff x="362775" y="1600675"/>
            <a:chExt cx="8477325" cy="1100388"/>
          </a:xfrm>
        </p:grpSpPr>
        <p:sp>
          <p:nvSpPr>
            <p:cNvPr id="923" name="Google Shape;923;p29"/>
            <p:cNvSpPr/>
            <p:nvPr/>
          </p:nvSpPr>
          <p:spPr>
            <a:xfrm>
              <a:off x="362775" y="1620025"/>
              <a:ext cx="1233300" cy="507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Tweets with Known Fake News Domains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362775" y="2127325"/>
              <a:ext cx="1233300" cy="515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General Tweets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25" name="Google Shape;925;p29"/>
            <p:cNvCxnSpPr>
              <a:stCxn id="923" idx="3"/>
            </p:cNvCxnSpPr>
            <p:nvPr/>
          </p:nvCxnSpPr>
          <p:spPr>
            <a:xfrm>
              <a:off x="1596075" y="1873675"/>
              <a:ext cx="526500" cy="257700"/>
            </a:xfrm>
            <a:prstGeom prst="bentConnector3">
              <a:avLst>
                <a:gd fmla="val 55591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926" name="Google Shape;926;p29"/>
            <p:cNvCxnSpPr>
              <a:stCxn id="924" idx="3"/>
            </p:cNvCxnSpPr>
            <p:nvPr/>
          </p:nvCxnSpPr>
          <p:spPr>
            <a:xfrm flipH="1" rot="10800000">
              <a:off x="1596075" y="2131075"/>
              <a:ext cx="526500" cy="253800"/>
            </a:xfrm>
            <a:prstGeom prst="bentConnector3">
              <a:avLst>
                <a:gd fmla="val 55591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27" name="Google Shape;927;p29"/>
            <p:cNvSpPr txBox="1"/>
            <p:nvPr/>
          </p:nvSpPr>
          <p:spPr>
            <a:xfrm rot="5400000">
              <a:off x="1492700" y="2036563"/>
              <a:ext cx="6243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Tweets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2122575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Fake News Matcher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3672288" y="17481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931" name="Google Shape;931;p29"/>
            <p:cNvPicPr preferRelativeResize="0"/>
            <p:nvPr/>
          </p:nvPicPr>
          <p:blipFill rotWithShape="1">
            <a:blip r:embed="rId4">
              <a:alphaModFix/>
            </a:blip>
            <a:srcRect b="29190" l="22788" r="22874" t="28534"/>
            <a:stretch/>
          </p:blipFill>
          <p:spPr>
            <a:xfrm rot="-5400000">
              <a:off x="3068474" y="1947537"/>
              <a:ext cx="756526" cy="3837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32" name="Google Shape;932;p29"/>
            <p:cNvCxnSpPr>
              <a:stCxn id="928" idx="3"/>
              <a:endCxn id="930" idx="1"/>
            </p:cNvCxnSpPr>
            <p:nvPr/>
          </p:nvCxnSpPr>
          <p:spPr>
            <a:xfrm>
              <a:off x="2971575" y="2131225"/>
              <a:ext cx="249600" cy="600"/>
            </a:xfrm>
            <a:prstGeom prst="bentConnector3">
              <a:avLst>
                <a:gd fmla="val 61799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33" name="Google Shape;933;p29"/>
            <p:cNvSpPr/>
            <p:nvPr/>
          </p:nvSpPr>
          <p:spPr>
            <a:xfrm>
              <a:off x="4809950" y="1600675"/>
              <a:ext cx="1100100" cy="11001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Timely Retweet Graph Generation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4" name="Google Shape;934;p29"/>
            <p:cNvCxnSpPr>
              <a:stCxn id="929" idx="3"/>
              <a:endCxn id="933" idx="1"/>
            </p:cNvCxnSpPr>
            <p:nvPr/>
          </p:nvCxnSpPr>
          <p:spPr>
            <a:xfrm flipH="1" rot="10800000">
              <a:off x="4521288" y="2150725"/>
              <a:ext cx="288600" cy="600"/>
            </a:xfrm>
            <a:prstGeom prst="bentConnector3">
              <a:avLst>
                <a:gd fmla="val 60211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35" name="Google Shape;935;p29"/>
            <p:cNvSpPr/>
            <p:nvPr/>
          </p:nvSpPr>
          <p:spPr>
            <a:xfrm>
              <a:off x="6148175" y="1600675"/>
              <a:ext cx="1347300" cy="11001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 Groot Probabilistic Model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6" name="Google Shape;936;p29"/>
            <p:cNvCxnSpPr>
              <a:stCxn id="933" idx="3"/>
              <a:endCxn id="935" idx="1"/>
            </p:cNvCxnSpPr>
            <p:nvPr/>
          </p:nvCxnSpPr>
          <p:spPr>
            <a:xfrm>
              <a:off x="5910050" y="2150725"/>
              <a:ext cx="238200" cy="600"/>
            </a:xfrm>
            <a:prstGeom prst="bentConnector3">
              <a:avLst>
                <a:gd fmla="val 62342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937" name="Google Shape;937;p29"/>
            <p:cNvSpPr/>
            <p:nvPr/>
          </p:nvSpPr>
          <p:spPr>
            <a:xfrm>
              <a:off x="7900500" y="1600975"/>
              <a:ext cx="939600" cy="1100088"/>
            </a:xfrm>
            <a:prstGeom prst="flowChartDocumen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User Blacklist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8" name="Google Shape;938;p29"/>
            <p:cNvCxnSpPr>
              <a:stCxn id="935" idx="3"/>
              <a:endCxn id="937" idx="1"/>
            </p:cNvCxnSpPr>
            <p:nvPr/>
          </p:nvCxnSpPr>
          <p:spPr>
            <a:xfrm>
              <a:off x="7495475" y="2150725"/>
              <a:ext cx="405000" cy="600"/>
            </a:xfrm>
            <a:prstGeom prst="bentConnector3">
              <a:avLst>
                <a:gd fmla="val 57271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939" name="Google Shape;939;p29"/>
          <p:cNvSpPr/>
          <p:nvPr/>
        </p:nvSpPr>
        <p:spPr>
          <a:xfrm>
            <a:off x="1417425" y="1454000"/>
            <a:ext cx="1054800" cy="7446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twitter feed" id="944" name="Google Shape;94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625" y="1437650"/>
            <a:ext cx="906425" cy="16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30"/>
          <p:cNvSpPr/>
          <p:nvPr/>
        </p:nvSpPr>
        <p:spPr>
          <a:xfrm>
            <a:off x="161838" y="3163125"/>
            <a:ext cx="137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Twitter Stream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30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31"/>
          <p:cNvGrpSpPr/>
          <p:nvPr/>
        </p:nvGrpSpPr>
        <p:grpSpPr>
          <a:xfrm>
            <a:off x="1790450" y="1839888"/>
            <a:ext cx="1298963" cy="806400"/>
            <a:chOff x="3221200" y="1728025"/>
            <a:chExt cx="1298963" cy="806400"/>
          </a:xfrm>
        </p:grpSpPr>
        <p:sp>
          <p:nvSpPr>
            <p:cNvPr id="952" name="Google Shape;952;p31"/>
            <p:cNvSpPr/>
            <p:nvPr/>
          </p:nvSpPr>
          <p:spPr>
            <a:xfrm>
              <a:off x="3671163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1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954" name="Google Shape;954;p31"/>
            <p:cNvPicPr preferRelativeResize="0"/>
            <p:nvPr/>
          </p:nvPicPr>
          <p:blipFill rotWithShape="1">
            <a:blip r:embed="rId3">
              <a:alphaModFix/>
            </a:blip>
            <a:srcRect b="29190" l="22788" r="22874" t="28534"/>
            <a:stretch/>
          </p:blipFill>
          <p:spPr>
            <a:xfrm rot="-5400000">
              <a:off x="3076650" y="1939371"/>
              <a:ext cx="740184" cy="383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 result for twitter feed" id="955" name="Google Shape;95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625" y="1437650"/>
            <a:ext cx="906425" cy="16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31"/>
          <p:cNvSpPr/>
          <p:nvPr/>
        </p:nvSpPr>
        <p:spPr>
          <a:xfrm>
            <a:off x="161838" y="3163125"/>
            <a:ext cx="137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Twitter Stream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31"/>
          <p:cNvSpPr/>
          <p:nvPr/>
        </p:nvSpPr>
        <p:spPr>
          <a:xfrm>
            <a:off x="1752925" y="2744825"/>
            <a:ext cx="1374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Sessionize Twitter Stream in Sliding Windows of ~ 1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8" name="Google Shape;958;p31"/>
          <p:cNvCxnSpPr>
            <a:stCxn id="955" idx="3"/>
            <a:endCxn id="953" idx="1"/>
          </p:cNvCxnSpPr>
          <p:nvPr/>
        </p:nvCxnSpPr>
        <p:spPr>
          <a:xfrm>
            <a:off x="1302050" y="2243088"/>
            <a:ext cx="488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59" name="Google Shape;959;p31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32"/>
          <p:cNvGrpSpPr/>
          <p:nvPr/>
        </p:nvGrpSpPr>
        <p:grpSpPr>
          <a:xfrm>
            <a:off x="1790450" y="1839888"/>
            <a:ext cx="1298963" cy="806400"/>
            <a:chOff x="3221200" y="1728025"/>
            <a:chExt cx="1298963" cy="806400"/>
          </a:xfrm>
        </p:grpSpPr>
        <p:sp>
          <p:nvSpPr>
            <p:cNvPr id="965" name="Google Shape;965;p32"/>
            <p:cNvSpPr/>
            <p:nvPr/>
          </p:nvSpPr>
          <p:spPr>
            <a:xfrm>
              <a:off x="3671163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2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967" name="Google Shape;967;p32"/>
            <p:cNvPicPr preferRelativeResize="0"/>
            <p:nvPr/>
          </p:nvPicPr>
          <p:blipFill rotWithShape="1">
            <a:blip r:embed="rId3">
              <a:alphaModFix/>
            </a:blip>
            <a:srcRect b="29190" l="22788" r="22874" t="28534"/>
            <a:stretch/>
          </p:blipFill>
          <p:spPr>
            <a:xfrm rot="-5400000">
              <a:off x="3076650" y="1939371"/>
              <a:ext cx="740184" cy="383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8" name="Google Shape;968;p32"/>
          <p:cNvGrpSpPr/>
          <p:nvPr/>
        </p:nvGrpSpPr>
        <p:grpSpPr>
          <a:xfrm>
            <a:off x="3629475" y="1119888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969" name="Google Shape;969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0" name="Google Shape;970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1" name="Google Shape;971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2" name="Google Shape;972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3" name="Google Shape;973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4" name="Google Shape;974;p32"/>
          <p:cNvGrpSpPr/>
          <p:nvPr/>
        </p:nvGrpSpPr>
        <p:grpSpPr>
          <a:xfrm>
            <a:off x="3600575" y="2103050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975" name="Google Shape;97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6" name="Google Shape;976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7" name="Google Shape;977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8" name="Google Shape;978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79" name="Google Shape;979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0" name="Google Shape;980;p32"/>
          <p:cNvGrpSpPr/>
          <p:nvPr/>
        </p:nvGrpSpPr>
        <p:grpSpPr>
          <a:xfrm>
            <a:off x="3629475" y="3086213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981" name="Google Shape;981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82" name="Google Shape;982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83" name="Google Shape;983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84" name="Google Shape;984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985" name="Google Shape;985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 result for twitter feed" id="986" name="Google Shape;98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625" y="1437650"/>
            <a:ext cx="906425" cy="16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32"/>
          <p:cNvSpPr/>
          <p:nvPr/>
        </p:nvSpPr>
        <p:spPr>
          <a:xfrm>
            <a:off x="161838" y="3163125"/>
            <a:ext cx="137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Twitter Stream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2"/>
          <p:cNvSpPr/>
          <p:nvPr/>
        </p:nvSpPr>
        <p:spPr>
          <a:xfrm>
            <a:off x="1752925" y="2744825"/>
            <a:ext cx="1374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Sessionize Twitter Stream in Sliding Windows of ~ 1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9" name="Google Shape;989;p32"/>
          <p:cNvCxnSpPr>
            <a:stCxn id="986" idx="3"/>
            <a:endCxn id="966" idx="1"/>
          </p:cNvCxnSpPr>
          <p:nvPr/>
        </p:nvCxnSpPr>
        <p:spPr>
          <a:xfrm>
            <a:off x="1302050" y="2243088"/>
            <a:ext cx="488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90" name="Google Shape;990;p32"/>
          <p:cNvCxnSpPr>
            <a:stCxn id="965" idx="3"/>
            <a:endCxn id="975" idx="1"/>
          </p:cNvCxnSpPr>
          <p:nvPr/>
        </p:nvCxnSpPr>
        <p:spPr>
          <a:xfrm flipH="1" rot="10800000">
            <a:off x="3089413" y="2240388"/>
            <a:ext cx="511200" cy="2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91" name="Google Shape;991;p32"/>
          <p:cNvCxnSpPr>
            <a:stCxn id="965" idx="3"/>
            <a:endCxn id="981" idx="1"/>
          </p:cNvCxnSpPr>
          <p:nvPr/>
        </p:nvCxnSpPr>
        <p:spPr>
          <a:xfrm>
            <a:off x="3089413" y="2243088"/>
            <a:ext cx="540000" cy="9804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92" name="Google Shape;992;p32"/>
          <p:cNvCxnSpPr>
            <a:stCxn id="965" idx="3"/>
            <a:endCxn id="969" idx="1"/>
          </p:cNvCxnSpPr>
          <p:nvPr/>
        </p:nvCxnSpPr>
        <p:spPr>
          <a:xfrm flipH="1" rot="10800000">
            <a:off x="3089413" y="1257288"/>
            <a:ext cx="540000" cy="9858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93" name="Google Shape;993;p32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8" name="Google Shape;998;p33"/>
          <p:cNvGrpSpPr/>
          <p:nvPr/>
        </p:nvGrpSpPr>
        <p:grpSpPr>
          <a:xfrm>
            <a:off x="1790450" y="1839888"/>
            <a:ext cx="1298963" cy="806400"/>
            <a:chOff x="3221200" y="1728025"/>
            <a:chExt cx="1298963" cy="806400"/>
          </a:xfrm>
        </p:grpSpPr>
        <p:sp>
          <p:nvSpPr>
            <p:cNvPr id="999" name="Google Shape;999;p33"/>
            <p:cNvSpPr/>
            <p:nvPr/>
          </p:nvSpPr>
          <p:spPr>
            <a:xfrm>
              <a:off x="3671163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1001" name="Google Shape;1001;p33"/>
            <p:cNvPicPr preferRelativeResize="0"/>
            <p:nvPr/>
          </p:nvPicPr>
          <p:blipFill rotWithShape="1">
            <a:blip r:embed="rId3">
              <a:alphaModFix/>
            </a:blip>
            <a:srcRect b="29190" l="22788" r="22874" t="28534"/>
            <a:stretch/>
          </p:blipFill>
          <p:spPr>
            <a:xfrm rot="-5400000">
              <a:off x="3076650" y="1939371"/>
              <a:ext cx="740184" cy="383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2" name="Google Shape;1002;p33"/>
          <p:cNvGrpSpPr/>
          <p:nvPr/>
        </p:nvGrpSpPr>
        <p:grpSpPr>
          <a:xfrm>
            <a:off x="3629475" y="1119888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003" name="Google Shape;1003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04" name="Google Shape;1004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05" name="Google Shape;1005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06" name="Google Shape;1006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07" name="Google Shape;1007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8" name="Google Shape;1008;p33"/>
          <p:cNvGrpSpPr/>
          <p:nvPr/>
        </p:nvGrpSpPr>
        <p:grpSpPr>
          <a:xfrm>
            <a:off x="3600575" y="2103050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009" name="Google Shape;1009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0" name="Google Shape;1010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1" name="Google Shape;1011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2" name="Google Shape;1012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3" name="Google Shape;1013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4" name="Google Shape;1014;p33"/>
          <p:cNvGrpSpPr/>
          <p:nvPr/>
        </p:nvGrpSpPr>
        <p:grpSpPr>
          <a:xfrm>
            <a:off x="3629475" y="3086213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015" name="Google Shape;1015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6" name="Google Shape;1016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7" name="Google Shape;1017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8" name="Google Shape;1018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19" name="Google Shape;1019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 result for twitter feed" id="1020" name="Google Shape;102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625" y="1437650"/>
            <a:ext cx="906425" cy="1610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1" name="Google Shape;1021;p33"/>
          <p:cNvGrpSpPr/>
          <p:nvPr/>
        </p:nvGrpSpPr>
        <p:grpSpPr>
          <a:xfrm>
            <a:off x="5203775" y="1949088"/>
            <a:ext cx="1199525" cy="638775"/>
            <a:chOff x="2006300" y="797088"/>
            <a:chExt cx="1199525" cy="638775"/>
          </a:xfrm>
        </p:grpSpPr>
        <p:sp>
          <p:nvSpPr>
            <p:cNvPr id="1022" name="Google Shape;1022;p33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2006300" y="9921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2525600" y="12432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27" name="Google Shape;1027;p33"/>
            <p:cNvCxnSpPr>
              <a:stCxn id="1022" idx="2"/>
              <a:endCxn id="1023" idx="7"/>
            </p:cNvCxnSpPr>
            <p:nvPr/>
          </p:nvCxnSpPr>
          <p:spPr>
            <a:xfrm flipH="1">
              <a:off x="2170650" y="955950"/>
              <a:ext cx="133800" cy="64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28" name="Google Shape;1028;p33"/>
            <p:cNvCxnSpPr>
              <a:stCxn id="1022" idx="4"/>
              <a:endCxn id="1024" idx="0"/>
            </p:cNvCxnSpPr>
            <p:nvPr/>
          </p:nvCxnSpPr>
          <p:spPr>
            <a:xfrm>
              <a:off x="2400750" y="1052250"/>
              <a:ext cx="221100" cy="191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29" name="Google Shape;1029;p33"/>
            <p:cNvCxnSpPr>
              <a:endCxn id="1025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30" name="Google Shape;1030;p33"/>
            <p:cNvCxnSpPr>
              <a:stCxn id="1026" idx="3"/>
              <a:endCxn id="1024" idx="6"/>
            </p:cNvCxnSpPr>
            <p:nvPr/>
          </p:nvCxnSpPr>
          <p:spPr>
            <a:xfrm flipH="1">
              <a:off x="2718331" y="1216644"/>
              <a:ext cx="323100" cy="123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31" name="Google Shape;1031;p33"/>
            <p:cNvCxnSpPr>
              <a:stCxn id="1026" idx="1"/>
              <a:endCxn id="1025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032" name="Google Shape;1032;p33"/>
          <p:cNvGrpSpPr/>
          <p:nvPr/>
        </p:nvGrpSpPr>
        <p:grpSpPr>
          <a:xfrm>
            <a:off x="5325875" y="2875013"/>
            <a:ext cx="1077425" cy="589812"/>
            <a:chOff x="2128400" y="797088"/>
            <a:chExt cx="1077425" cy="589812"/>
          </a:xfrm>
        </p:grpSpPr>
        <p:sp>
          <p:nvSpPr>
            <p:cNvPr id="1033" name="Google Shape;1033;p33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2400750" y="1194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2673088" y="1126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38" name="Google Shape;1038;p33"/>
            <p:cNvCxnSpPr>
              <a:stCxn id="1033" idx="4"/>
              <a:endCxn id="1034" idx="7"/>
            </p:cNvCxnSpPr>
            <p:nvPr/>
          </p:nvCxnSpPr>
          <p:spPr>
            <a:xfrm>
              <a:off x="2400750" y="1052250"/>
              <a:ext cx="164400" cy="170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39" name="Google Shape;1039;p33"/>
            <p:cNvCxnSpPr>
              <a:stCxn id="1033" idx="5"/>
              <a:endCxn id="1035" idx="0"/>
            </p:cNvCxnSpPr>
            <p:nvPr/>
          </p:nvCxnSpPr>
          <p:spPr>
            <a:xfrm>
              <a:off x="2468844" y="1024044"/>
              <a:ext cx="300600" cy="102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40" name="Google Shape;1040;p33"/>
            <p:cNvCxnSpPr>
              <a:endCxn id="1036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41" name="Google Shape;1041;p33"/>
            <p:cNvCxnSpPr>
              <a:stCxn id="1037" idx="1"/>
              <a:endCxn id="1036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42" name="Google Shape;1042;p33"/>
            <p:cNvSpPr/>
            <p:nvPr/>
          </p:nvSpPr>
          <p:spPr>
            <a:xfrm>
              <a:off x="2128400" y="1049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33"/>
          <p:cNvSpPr/>
          <p:nvPr/>
        </p:nvSpPr>
        <p:spPr>
          <a:xfrm>
            <a:off x="161838" y="3163125"/>
            <a:ext cx="137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Twitter Stream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33"/>
          <p:cNvSpPr/>
          <p:nvPr/>
        </p:nvSpPr>
        <p:spPr>
          <a:xfrm>
            <a:off x="1752925" y="2744825"/>
            <a:ext cx="1374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Sessionize Twitter Stream in Sliding Windows of ~ 1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5" name="Google Shape;1045;p33"/>
          <p:cNvCxnSpPr>
            <a:stCxn id="1020" idx="3"/>
            <a:endCxn id="1000" idx="1"/>
          </p:cNvCxnSpPr>
          <p:nvPr/>
        </p:nvCxnSpPr>
        <p:spPr>
          <a:xfrm>
            <a:off x="1302050" y="2243088"/>
            <a:ext cx="488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46" name="Google Shape;1046;p33"/>
          <p:cNvCxnSpPr>
            <a:stCxn id="999" idx="3"/>
            <a:endCxn id="1009" idx="1"/>
          </p:cNvCxnSpPr>
          <p:nvPr/>
        </p:nvCxnSpPr>
        <p:spPr>
          <a:xfrm flipH="1" rot="10800000">
            <a:off x="3089413" y="2240388"/>
            <a:ext cx="511200" cy="2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47" name="Google Shape;1047;p33"/>
          <p:cNvCxnSpPr>
            <a:stCxn id="999" idx="3"/>
            <a:endCxn id="1015" idx="1"/>
          </p:cNvCxnSpPr>
          <p:nvPr/>
        </p:nvCxnSpPr>
        <p:spPr>
          <a:xfrm>
            <a:off x="3089413" y="2243088"/>
            <a:ext cx="540000" cy="9804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48" name="Google Shape;1048;p33"/>
          <p:cNvCxnSpPr>
            <a:stCxn id="999" idx="3"/>
            <a:endCxn id="1003" idx="1"/>
          </p:cNvCxnSpPr>
          <p:nvPr/>
        </p:nvCxnSpPr>
        <p:spPr>
          <a:xfrm flipH="1" rot="10800000">
            <a:off x="3089413" y="1257288"/>
            <a:ext cx="540000" cy="9858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049" name="Google Shape;1049;p33"/>
          <p:cNvGrpSpPr/>
          <p:nvPr/>
        </p:nvGrpSpPr>
        <p:grpSpPr>
          <a:xfrm>
            <a:off x="5352850" y="901463"/>
            <a:ext cx="901375" cy="574812"/>
            <a:chOff x="2304450" y="797088"/>
            <a:chExt cx="901375" cy="574812"/>
          </a:xfrm>
        </p:grpSpPr>
        <p:sp>
          <p:nvSpPr>
            <p:cNvPr id="1050" name="Google Shape;1050;p33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2742513" y="11792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2409675" y="1179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55" name="Google Shape;1055;p33"/>
            <p:cNvCxnSpPr>
              <a:stCxn id="1050" idx="4"/>
              <a:endCxn id="1052" idx="1"/>
            </p:cNvCxnSpPr>
            <p:nvPr/>
          </p:nvCxnSpPr>
          <p:spPr>
            <a:xfrm>
              <a:off x="2400750" y="1052250"/>
              <a:ext cx="37200" cy="155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6" name="Google Shape;1056;p33"/>
            <p:cNvCxnSpPr>
              <a:endCxn id="1053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57" name="Google Shape;1057;p33"/>
            <p:cNvCxnSpPr>
              <a:stCxn id="1054" idx="1"/>
              <a:endCxn id="1053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58" name="Google Shape;1058;p33"/>
            <p:cNvSpPr/>
            <p:nvPr/>
          </p:nvSpPr>
          <p:spPr>
            <a:xfrm>
              <a:off x="2607838" y="971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9" name="Google Shape;1059;p33"/>
          <p:cNvSpPr/>
          <p:nvPr/>
        </p:nvSpPr>
        <p:spPr>
          <a:xfrm>
            <a:off x="5093813" y="3569481"/>
            <a:ext cx="13740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Retweet Graphs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33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34"/>
          <p:cNvGrpSpPr/>
          <p:nvPr/>
        </p:nvGrpSpPr>
        <p:grpSpPr>
          <a:xfrm>
            <a:off x="1790450" y="1839888"/>
            <a:ext cx="1298963" cy="806400"/>
            <a:chOff x="3221200" y="1728025"/>
            <a:chExt cx="1298963" cy="806400"/>
          </a:xfrm>
        </p:grpSpPr>
        <p:sp>
          <p:nvSpPr>
            <p:cNvPr id="1066" name="Google Shape;1066;p34"/>
            <p:cNvSpPr/>
            <p:nvPr/>
          </p:nvSpPr>
          <p:spPr>
            <a:xfrm>
              <a:off x="3671163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4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1068" name="Google Shape;1068;p34"/>
            <p:cNvPicPr preferRelativeResize="0"/>
            <p:nvPr/>
          </p:nvPicPr>
          <p:blipFill rotWithShape="1">
            <a:blip r:embed="rId3">
              <a:alphaModFix/>
            </a:blip>
            <a:srcRect b="29190" l="22788" r="22874" t="28534"/>
            <a:stretch/>
          </p:blipFill>
          <p:spPr>
            <a:xfrm rot="-5400000">
              <a:off x="3076650" y="1939371"/>
              <a:ext cx="740184" cy="383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9" name="Google Shape;1069;p34"/>
          <p:cNvGrpSpPr/>
          <p:nvPr/>
        </p:nvGrpSpPr>
        <p:grpSpPr>
          <a:xfrm>
            <a:off x="3629475" y="1119888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070" name="Google Shape;1070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71" name="Google Shape;1071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72" name="Google Shape;1072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73" name="Google Shape;1073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74" name="Google Shape;1074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5" name="Google Shape;1075;p34"/>
          <p:cNvGrpSpPr/>
          <p:nvPr/>
        </p:nvGrpSpPr>
        <p:grpSpPr>
          <a:xfrm>
            <a:off x="3600575" y="2103050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076" name="Google Shape;1076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77" name="Google Shape;1077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78" name="Google Shape;1078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79" name="Google Shape;1079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80" name="Google Shape;1080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1" name="Google Shape;1081;p34"/>
          <p:cNvGrpSpPr/>
          <p:nvPr/>
        </p:nvGrpSpPr>
        <p:grpSpPr>
          <a:xfrm>
            <a:off x="3629475" y="3086213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082" name="Google Shape;1082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83" name="Google Shape;1083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84" name="Google Shape;1084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85" name="Google Shape;1085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086" name="Google Shape;1086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 result for twitter feed" id="1087" name="Google Shape;108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625" y="1437650"/>
            <a:ext cx="906425" cy="1610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8" name="Google Shape;1088;p34"/>
          <p:cNvGrpSpPr/>
          <p:nvPr/>
        </p:nvGrpSpPr>
        <p:grpSpPr>
          <a:xfrm>
            <a:off x="5203775" y="1949088"/>
            <a:ext cx="1199525" cy="638775"/>
            <a:chOff x="2006300" y="797088"/>
            <a:chExt cx="1199525" cy="638775"/>
          </a:xfrm>
        </p:grpSpPr>
        <p:sp>
          <p:nvSpPr>
            <p:cNvPr id="1089" name="Google Shape;1089;p34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006300" y="9921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2525600" y="12432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94" name="Google Shape;1094;p34"/>
            <p:cNvCxnSpPr>
              <a:stCxn id="1089" idx="2"/>
              <a:endCxn id="1090" idx="7"/>
            </p:cNvCxnSpPr>
            <p:nvPr/>
          </p:nvCxnSpPr>
          <p:spPr>
            <a:xfrm flipH="1">
              <a:off x="2170650" y="955950"/>
              <a:ext cx="133800" cy="64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95" name="Google Shape;1095;p34"/>
            <p:cNvCxnSpPr>
              <a:stCxn id="1089" idx="4"/>
              <a:endCxn id="1091" idx="0"/>
            </p:cNvCxnSpPr>
            <p:nvPr/>
          </p:nvCxnSpPr>
          <p:spPr>
            <a:xfrm>
              <a:off x="2400750" y="1052250"/>
              <a:ext cx="221100" cy="191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96" name="Google Shape;1096;p34"/>
            <p:cNvCxnSpPr>
              <a:endCxn id="1092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97" name="Google Shape;1097;p34"/>
            <p:cNvCxnSpPr>
              <a:stCxn id="1093" idx="3"/>
              <a:endCxn id="1091" idx="6"/>
            </p:cNvCxnSpPr>
            <p:nvPr/>
          </p:nvCxnSpPr>
          <p:spPr>
            <a:xfrm flipH="1">
              <a:off x="2718331" y="1216644"/>
              <a:ext cx="323100" cy="123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98" name="Google Shape;1098;p34"/>
            <p:cNvCxnSpPr>
              <a:stCxn id="1093" idx="1"/>
              <a:endCxn id="1092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099" name="Google Shape;1099;p34"/>
          <p:cNvGrpSpPr/>
          <p:nvPr/>
        </p:nvGrpSpPr>
        <p:grpSpPr>
          <a:xfrm>
            <a:off x="5325875" y="2875013"/>
            <a:ext cx="1077425" cy="589812"/>
            <a:chOff x="2128400" y="797088"/>
            <a:chExt cx="1077425" cy="589812"/>
          </a:xfrm>
        </p:grpSpPr>
        <p:sp>
          <p:nvSpPr>
            <p:cNvPr id="1100" name="Google Shape;1100;p34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2400750" y="1194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2673088" y="1126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05" name="Google Shape;1105;p34"/>
            <p:cNvCxnSpPr>
              <a:stCxn id="1100" idx="4"/>
              <a:endCxn id="1101" idx="7"/>
            </p:cNvCxnSpPr>
            <p:nvPr/>
          </p:nvCxnSpPr>
          <p:spPr>
            <a:xfrm>
              <a:off x="2400750" y="1052250"/>
              <a:ext cx="164400" cy="170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06" name="Google Shape;1106;p34"/>
            <p:cNvCxnSpPr>
              <a:stCxn id="1100" idx="5"/>
              <a:endCxn id="1102" idx="0"/>
            </p:cNvCxnSpPr>
            <p:nvPr/>
          </p:nvCxnSpPr>
          <p:spPr>
            <a:xfrm>
              <a:off x="2468844" y="1024044"/>
              <a:ext cx="300600" cy="102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07" name="Google Shape;1107;p34"/>
            <p:cNvCxnSpPr>
              <a:endCxn id="1103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08" name="Google Shape;1108;p34"/>
            <p:cNvCxnSpPr>
              <a:stCxn id="1104" idx="1"/>
              <a:endCxn id="1103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09" name="Google Shape;1109;p34"/>
            <p:cNvSpPr/>
            <p:nvPr/>
          </p:nvSpPr>
          <p:spPr>
            <a:xfrm>
              <a:off x="2128400" y="1049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0" name="Google Shape;1110;p34"/>
          <p:cNvSpPr/>
          <p:nvPr/>
        </p:nvSpPr>
        <p:spPr>
          <a:xfrm>
            <a:off x="161838" y="3163125"/>
            <a:ext cx="137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Twitter Stream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4"/>
          <p:cNvSpPr/>
          <p:nvPr/>
        </p:nvSpPr>
        <p:spPr>
          <a:xfrm>
            <a:off x="1752925" y="2744825"/>
            <a:ext cx="1374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Sessionize Twitter Stream in Sliding Windows of ~ 1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4"/>
          <p:cNvSpPr/>
          <p:nvPr/>
        </p:nvSpPr>
        <p:spPr>
          <a:xfrm>
            <a:off x="7304325" y="1894500"/>
            <a:ext cx="1192200" cy="806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Groot’s Probabilistic Model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3" name="Google Shape;1113;p34"/>
          <p:cNvCxnSpPr>
            <a:stCxn id="1087" idx="3"/>
            <a:endCxn id="1067" idx="1"/>
          </p:cNvCxnSpPr>
          <p:nvPr/>
        </p:nvCxnSpPr>
        <p:spPr>
          <a:xfrm>
            <a:off x="1302050" y="2243088"/>
            <a:ext cx="488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14" name="Google Shape;1114;p34"/>
          <p:cNvCxnSpPr>
            <a:stCxn id="1066" idx="3"/>
            <a:endCxn id="1076" idx="1"/>
          </p:cNvCxnSpPr>
          <p:nvPr/>
        </p:nvCxnSpPr>
        <p:spPr>
          <a:xfrm flipH="1" rot="10800000">
            <a:off x="3089413" y="2240388"/>
            <a:ext cx="511200" cy="2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15" name="Google Shape;1115;p34"/>
          <p:cNvCxnSpPr>
            <a:stCxn id="1066" idx="3"/>
            <a:endCxn id="1082" idx="1"/>
          </p:cNvCxnSpPr>
          <p:nvPr/>
        </p:nvCxnSpPr>
        <p:spPr>
          <a:xfrm>
            <a:off x="3089413" y="2243088"/>
            <a:ext cx="540000" cy="9804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16" name="Google Shape;1116;p34"/>
          <p:cNvCxnSpPr>
            <a:stCxn id="1066" idx="3"/>
            <a:endCxn id="1070" idx="1"/>
          </p:cNvCxnSpPr>
          <p:nvPr/>
        </p:nvCxnSpPr>
        <p:spPr>
          <a:xfrm flipH="1" rot="10800000">
            <a:off x="3089413" y="1257288"/>
            <a:ext cx="540000" cy="9858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117" name="Google Shape;1117;p34"/>
          <p:cNvGrpSpPr/>
          <p:nvPr/>
        </p:nvGrpSpPr>
        <p:grpSpPr>
          <a:xfrm>
            <a:off x="5352850" y="901463"/>
            <a:ext cx="901375" cy="574812"/>
            <a:chOff x="2304450" y="797088"/>
            <a:chExt cx="901375" cy="574812"/>
          </a:xfrm>
        </p:grpSpPr>
        <p:sp>
          <p:nvSpPr>
            <p:cNvPr id="1118" name="Google Shape;1118;p34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4"/>
            <p:cNvSpPr/>
            <p:nvPr/>
          </p:nvSpPr>
          <p:spPr>
            <a:xfrm>
              <a:off x="2742513" y="11792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4"/>
            <p:cNvSpPr/>
            <p:nvPr/>
          </p:nvSpPr>
          <p:spPr>
            <a:xfrm>
              <a:off x="2409675" y="1179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4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4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23" name="Google Shape;1123;p34"/>
            <p:cNvCxnSpPr>
              <a:stCxn id="1118" idx="4"/>
              <a:endCxn id="1120" idx="1"/>
            </p:cNvCxnSpPr>
            <p:nvPr/>
          </p:nvCxnSpPr>
          <p:spPr>
            <a:xfrm>
              <a:off x="2400750" y="1052250"/>
              <a:ext cx="37200" cy="155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4" name="Google Shape;1124;p34"/>
            <p:cNvCxnSpPr>
              <a:endCxn id="1121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25" name="Google Shape;1125;p34"/>
            <p:cNvCxnSpPr>
              <a:stCxn id="1122" idx="1"/>
              <a:endCxn id="1121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26" name="Google Shape;1126;p34"/>
            <p:cNvSpPr/>
            <p:nvPr/>
          </p:nvSpPr>
          <p:spPr>
            <a:xfrm>
              <a:off x="2607838" y="971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7" name="Google Shape;1127;p34"/>
          <p:cNvSpPr/>
          <p:nvPr/>
        </p:nvSpPr>
        <p:spPr>
          <a:xfrm>
            <a:off x="5093813" y="3569481"/>
            <a:ext cx="13740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Retweet Graphs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8" name="Google Shape;1128;p34"/>
          <p:cNvCxnSpPr/>
          <p:nvPr/>
        </p:nvCxnSpPr>
        <p:spPr>
          <a:xfrm>
            <a:off x="6254325" y="1257175"/>
            <a:ext cx="1050000" cy="1044900"/>
          </a:xfrm>
          <a:prstGeom prst="bentConnector3">
            <a:avLst>
              <a:gd fmla="val 5657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9" name="Google Shape;1129;p34"/>
          <p:cNvCxnSpPr>
            <a:stCxn id="1104" idx="6"/>
            <a:endCxn id="1112" idx="1"/>
          </p:cNvCxnSpPr>
          <p:nvPr/>
        </p:nvCxnSpPr>
        <p:spPr>
          <a:xfrm flipH="1" rot="10800000">
            <a:off x="6403300" y="2297675"/>
            <a:ext cx="900900" cy="9288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0" name="Google Shape;1130;p34"/>
          <p:cNvCxnSpPr>
            <a:stCxn id="1093" idx="6"/>
            <a:endCxn id="1112" idx="1"/>
          </p:cNvCxnSpPr>
          <p:nvPr/>
        </p:nvCxnSpPr>
        <p:spPr>
          <a:xfrm flipH="1" rot="10800000">
            <a:off x="6403300" y="2297850"/>
            <a:ext cx="900900" cy="27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31" name="Google Shape;1131;p34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Google Shape;1136;p35"/>
          <p:cNvGrpSpPr/>
          <p:nvPr/>
        </p:nvGrpSpPr>
        <p:grpSpPr>
          <a:xfrm>
            <a:off x="1790450" y="1839888"/>
            <a:ext cx="1298963" cy="806400"/>
            <a:chOff x="3221200" y="1728025"/>
            <a:chExt cx="1298963" cy="806400"/>
          </a:xfrm>
        </p:grpSpPr>
        <p:sp>
          <p:nvSpPr>
            <p:cNvPr id="1137" name="Google Shape;1137;p35"/>
            <p:cNvSpPr/>
            <p:nvPr/>
          </p:nvSpPr>
          <p:spPr>
            <a:xfrm>
              <a:off x="3671163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1139" name="Google Shape;1139;p35"/>
            <p:cNvPicPr preferRelativeResize="0"/>
            <p:nvPr/>
          </p:nvPicPr>
          <p:blipFill rotWithShape="1">
            <a:blip r:embed="rId3">
              <a:alphaModFix/>
            </a:blip>
            <a:srcRect b="29190" l="22788" r="22874" t="28534"/>
            <a:stretch/>
          </p:blipFill>
          <p:spPr>
            <a:xfrm rot="-5400000">
              <a:off x="3076650" y="1939371"/>
              <a:ext cx="740184" cy="383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0" name="Google Shape;1140;p35"/>
          <p:cNvGrpSpPr/>
          <p:nvPr/>
        </p:nvGrpSpPr>
        <p:grpSpPr>
          <a:xfrm>
            <a:off x="3629475" y="1119888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141" name="Google Shape;1141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42" name="Google Shape;1142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43" name="Google Shape;1143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44" name="Google Shape;114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45" name="Google Shape;1145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6" name="Google Shape;1146;p35"/>
          <p:cNvGrpSpPr/>
          <p:nvPr/>
        </p:nvGrpSpPr>
        <p:grpSpPr>
          <a:xfrm>
            <a:off x="3600575" y="2103050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147" name="Google Shape;1147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48" name="Google Shape;1148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49" name="Google Shape;1149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50" name="Google Shape;1150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51" name="Google Shape;1151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2" name="Google Shape;1152;p35"/>
          <p:cNvGrpSpPr/>
          <p:nvPr/>
        </p:nvGrpSpPr>
        <p:grpSpPr>
          <a:xfrm>
            <a:off x="3629475" y="3086213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153" name="Google Shape;1153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54" name="Google Shape;115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55" name="Google Shape;1155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56" name="Google Shape;1156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157" name="Google Shape;1157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 result for twitter feed" id="1158" name="Google Shape;115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625" y="1437650"/>
            <a:ext cx="906425" cy="1610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9" name="Google Shape;1159;p35"/>
          <p:cNvGrpSpPr/>
          <p:nvPr/>
        </p:nvGrpSpPr>
        <p:grpSpPr>
          <a:xfrm>
            <a:off x="5203775" y="1949088"/>
            <a:ext cx="1199525" cy="638775"/>
            <a:chOff x="2006300" y="797088"/>
            <a:chExt cx="1199525" cy="638775"/>
          </a:xfrm>
        </p:grpSpPr>
        <p:sp>
          <p:nvSpPr>
            <p:cNvPr id="1160" name="Google Shape;1160;p35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2006300" y="9921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2525600" y="12432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65" name="Google Shape;1165;p35"/>
            <p:cNvCxnSpPr>
              <a:stCxn id="1160" idx="2"/>
              <a:endCxn id="1161" idx="7"/>
            </p:cNvCxnSpPr>
            <p:nvPr/>
          </p:nvCxnSpPr>
          <p:spPr>
            <a:xfrm flipH="1">
              <a:off x="2170650" y="955950"/>
              <a:ext cx="133800" cy="64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66" name="Google Shape;1166;p35"/>
            <p:cNvCxnSpPr>
              <a:stCxn id="1160" idx="4"/>
              <a:endCxn id="1162" idx="0"/>
            </p:cNvCxnSpPr>
            <p:nvPr/>
          </p:nvCxnSpPr>
          <p:spPr>
            <a:xfrm>
              <a:off x="2400750" y="1052250"/>
              <a:ext cx="221100" cy="191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67" name="Google Shape;1167;p35"/>
            <p:cNvCxnSpPr>
              <a:endCxn id="1163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68" name="Google Shape;1168;p35"/>
            <p:cNvCxnSpPr>
              <a:stCxn id="1164" idx="3"/>
              <a:endCxn id="1162" idx="6"/>
            </p:cNvCxnSpPr>
            <p:nvPr/>
          </p:nvCxnSpPr>
          <p:spPr>
            <a:xfrm flipH="1">
              <a:off x="2718331" y="1216644"/>
              <a:ext cx="323100" cy="123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69" name="Google Shape;1169;p35"/>
            <p:cNvCxnSpPr>
              <a:stCxn id="1164" idx="1"/>
              <a:endCxn id="1163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170" name="Google Shape;1170;p35"/>
          <p:cNvGrpSpPr/>
          <p:nvPr/>
        </p:nvGrpSpPr>
        <p:grpSpPr>
          <a:xfrm>
            <a:off x="5325875" y="2875013"/>
            <a:ext cx="1077425" cy="589812"/>
            <a:chOff x="2128400" y="797088"/>
            <a:chExt cx="1077425" cy="589812"/>
          </a:xfrm>
        </p:grpSpPr>
        <p:sp>
          <p:nvSpPr>
            <p:cNvPr id="1171" name="Google Shape;1171;p35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2400750" y="1194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2673088" y="1126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76" name="Google Shape;1176;p35"/>
            <p:cNvCxnSpPr>
              <a:stCxn id="1171" idx="4"/>
              <a:endCxn id="1172" idx="7"/>
            </p:cNvCxnSpPr>
            <p:nvPr/>
          </p:nvCxnSpPr>
          <p:spPr>
            <a:xfrm>
              <a:off x="2400750" y="1052250"/>
              <a:ext cx="164400" cy="170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77" name="Google Shape;1177;p35"/>
            <p:cNvCxnSpPr>
              <a:stCxn id="1171" idx="5"/>
              <a:endCxn id="1173" idx="0"/>
            </p:cNvCxnSpPr>
            <p:nvPr/>
          </p:nvCxnSpPr>
          <p:spPr>
            <a:xfrm>
              <a:off x="2468844" y="1024044"/>
              <a:ext cx="300600" cy="102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78" name="Google Shape;1178;p35"/>
            <p:cNvCxnSpPr>
              <a:endCxn id="1174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79" name="Google Shape;1179;p35"/>
            <p:cNvCxnSpPr>
              <a:stCxn id="1175" idx="1"/>
              <a:endCxn id="1174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80" name="Google Shape;1180;p35"/>
            <p:cNvSpPr/>
            <p:nvPr/>
          </p:nvSpPr>
          <p:spPr>
            <a:xfrm>
              <a:off x="2128400" y="1049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1" name="Google Shape;1181;p35"/>
          <p:cNvSpPr/>
          <p:nvPr/>
        </p:nvSpPr>
        <p:spPr>
          <a:xfrm>
            <a:off x="161838" y="3163125"/>
            <a:ext cx="137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Twitter Stream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5"/>
          <p:cNvSpPr/>
          <p:nvPr/>
        </p:nvSpPr>
        <p:spPr>
          <a:xfrm>
            <a:off x="1752925" y="2744825"/>
            <a:ext cx="1374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Sessionize Twitter Stream in Sliding Windows of ~ 1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35"/>
          <p:cNvSpPr/>
          <p:nvPr/>
        </p:nvSpPr>
        <p:spPr>
          <a:xfrm>
            <a:off x="7304325" y="1894500"/>
            <a:ext cx="1192200" cy="806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Groot’s Probabilistic Model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4" name="Google Shape;1184;p35"/>
          <p:cNvCxnSpPr>
            <a:stCxn id="1158" idx="3"/>
            <a:endCxn id="1138" idx="1"/>
          </p:cNvCxnSpPr>
          <p:nvPr/>
        </p:nvCxnSpPr>
        <p:spPr>
          <a:xfrm>
            <a:off x="1302050" y="2243088"/>
            <a:ext cx="488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85" name="Google Shape;1185;p35"/>
          <p:cNvCxnSpPr>
            <a:stCxn id="1137" idx="3"/>
            <a:endCxn id="1147" idx="1"/>
          </p:cNvCxnSpPr>
          <p:nvPr/>
        </p:nvCxnSpPr>
        <p:spPr>
          <a:xfrm flipH="1" rot="10800000">
            <a:off x="3089413" y="2240388"/>
            <a:ext cx="511200" cy="2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86" name="Google Shape;1186;p35"/>
          <p:cNvCxnSpPr>
            <a:stCxn id="1137" idx="3"/>
            <a:endCxn id="1153" idx="1"/>
          </p:cNvCxnSpPr>
          <p:nvPr/>
        </p:nvCxnSpPr>
        <p:spPr>
          <a:xfrm>
            <a:off x="3089413" y="2243088"/>
            <a:ext cx="540000" cy="9804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87" name="Google Shape;1187;p35"/>
          <p:cNvCxnSpPr>
            <a:stCxn id="1137" idx="3"/>
            <a:endCxn id="1141" idx="1"/>
          </p:cNvCxnSpPr>
          <p:nvPr/>
        </p:nvCxnSpPr>
        <p:spPr>
          <a:xfrm flipH="1" rot="10800000">
            <a:off x="3089413" y="1257288"/>
            <a:ext cx="540000" cy="9858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188" name="Google Shape;1188;p35"/>
          <p:cNvGrpSpPr/>
          <p:nvPr/>
        </p:nvGrpSpPr>
        <p:grpSpPr>
          <a:xfrm>
            <a:off x="5352850" y="901463"/>
            <a:ext cx="901375" cy="574812"/>
            <a:chOff x="2304450" y="797088"/>
            <a:chExt cx="901375" cy="574812"/>
          </a:xfrm>
        </p:grpSpPr>
        <p:sp>
          <p:nvSpPr>
            <p:cNvPr id="1189" name="Google Shape;1189;p35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2742513" y="11792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2409675" y="1179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94" name="Google Shape;1194;p35"/>
            <p:cNvCxnSpPr>
              <a:stCxn id="1189" idx="4"/>
              <a:endCxn id="1191" idx="1"/>
            </p:cNvCxnSpPr>
            <p:nvPr/>
          </p:nvCxnSpPr>
          <p:spPr>
            <a:xfrm>
              <a:off x="2400750" y="1052250"/>
              <a:ext cx="37200" cy="155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5" name="Google Shape;1195;p35"/>
            <p:cNvCxnSpPr>
              <a:endCxn id="1192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6" name="Google Shape;1196;p35"/>
            <p:cNvCxnSpPr>
              <a:stCxn id="1193" idx="1"/>
              <a:endCxn id="1192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97" name="Google Shape;1197;p35"/>
            <p:cNvSpPr/>
            <p:nvPr/>
          </p:nvSpPr>
          <p:spPr>
            <a:xfrm>
              <a:off x="2607838" y="971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8" name="Google Shape;1198;p35"/>
          <p:cNvSpPr/>
          <p:nvPr/>
        </p:nvSpPr>
        <p:spPr>
          <a:xfrm>
            <a:off x="5093813" y="3569481"/>
            <a:ext cx="13740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Retweet Graphs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9" name="Google Shape;1199;p35"/>
          <p:cNvCxnSpPr/>
          <p:nvPr/>
        </p:nvCxnSpPr>
        <p:spPr>
          <a:xfrm>
            <a:off x="6254325" y="1257175"/>
            <a:ext cx="1050000" cy="1044900"/>
          </a:xfrm>
          <a:prstGeom prst="bentConnector3">
            <a:avLst>
              <a:gd fmla="val 5657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0" name="Google Shape;1200;p35"/>
          <p:cNvCxnSpPr>
            <a:stCxn id="1175" idx="6"/>
            <a:endCxn id="1183" idx="1"/>
          </p:cNvCxnSpPr>
          <p:nvPr/>
        </p:nvCxnSpPr>
        <p:spPr>
          <a:xfrm flipH="1" rot="10800000">
            <a:off x="6403300" y="2297675"/>
            <a:ext cx="900900" cy="9288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1" name="Google Shape;1201;p35"/>
          <p:cNvCxnSpPr>
            <a:stCxn id="1164" idx="6"/>
            <a:endCxn id="1183" idx="1"/>
          </p:cNvCxnSpPr>
          <p:nvPr/>
        </p:nvCxnSpPr>
        <p:spPr>
          <a:xfrm flipH="1" rot="10800000">
            <a:off x="6403300" y="2297850"/>
            <a:ext cx="900900" cy="27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02" name="Google Shape;1202;p3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1203" name="Google Shape;1203;p35"/>
          <p:cNvSpPr/>
          <p:nvPr/>
        </p:nvSpPr>
        <p:spPr>
          <a:xfrm>
            <a:off x="7078575" y="734850"/>
            <a:ext cx="1725900" cy="10449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of De Groot’s Learning Model due to 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simplicity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requirements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results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36"/>
          <p:cNvGrpSpPr/>
          <p:nvPr/>
        </p:nvGrpSpPr>
        <p:grpSpPr>
          <a:xfrm>
            <a:off x="1790450" y="1839888"/>
            <a:ext cx="1298963" cy="806400"/>
            <a:chOff x="3221200" y="1728025"/>
            <a:chExt cx="1298963" cy="806400"/>
          </a:xfrm>
        </p:grpSpPr>
        <p:sp>
          <p:nvSpPr>
            <p:cNvPr id="1209" name="Google Shape;1209;p36"/>
            <p:cNvSpPr/>
            <p:nvPr/>
          </p:nvSpPr>
          <p:spPr>
            <a:xfrm>
              <a:off x="3671163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6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1211" name="Google Shape;1211;p36"/>
            <p:cNvPicPr preferRelativeResize="0"/>
            <p:nvPr/>
          </p:nvPicPr>
          <p:blipFill rotWithShape="1">
            <a:blip r:embed="rId3">
              <a:alphaModFix/>
            </a:blip>
            <a:srcRect b="29190" l="22788" r="22874" t="28534"/>
            <a:stretch/>
          </p:blipFill>
          <p:spPr>
            <a:xfrm rot="-5400000">
              <a:off x="3076650" y="1939371"/>
              <a:ext cx="740184" cy="383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2" name="Google Shape;1212;p36"/>
          <p:cNvGrpSpPr/>
          <p:nvPr/>
        </p:nvGrpSpPr>
        <p:grpSpPr>
          <a:xfrm>
            <a:off x="3629475" y="1119888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213" name="Google Shape;1213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14" name="Google Shape;1214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15" name="Google Shape;1215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16" name="Google Shape;1216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17" name="Google Shape;1217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36"/>
          <p:cNvGrpSpPr/>
          <p:nvPr/>
        </p:nvGrpSpPr>
        <p:grpSpPr>
          <a:xfrm>
            <a:off x="3600575" y="2103050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219" name="Google Shape;1219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0" name="Google Shape;1220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1" name="Google Shape;1221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2" name="Google Shape;1222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3" name="Google Shape;1223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4" name="Google Shape;1224;p36"/>
          <p:cNvGrpSpPr/>
          <p:nvPr/>
        </p:nvGrpSpPr>
        <p:grpSpPr>
          <a:xfrm>
            <a:off x="3629475" y="3086213"/>
            <a:ext cx="1374125" cy="274825"/>
            <a:chOff x="1439425" y="900250"/>
            <a:chExt cx="1374125" cy="274825"/>
          </a:xfrm>
        </p:grpSpPr>
        <p:pic>
          <p:nvPicPr>
            <p:cNvPr descr="Image result for twitter logo" id="1225" name="Google Shape;1225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394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6" name="Google Shape;1226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425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7" name="Google Shape;1227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907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8" name="Google Shape;1228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900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twitter logo" id="1229" name="Google Shape;1229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38725" y="900250"/>
              <a:ext cx="274825" cy="274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 result for twitter feed" id="1230" name="Google Shape;123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625" y="1437650"/>
            <a:ext cx="906425" cy="1610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36"/>
          <p:cNvGrpSpPr/>
          <p:nvPr/>
        </p:nvGrpSpPr>
        <p:grpSpPr>
          <a:xfrm>
            <a:off x="5203775" y="1949088"/>
            <a:ext cx="1199525" cy="638775"/>
            <a:chOff x="2006300" y="797088"/>
            <a:chExt cx="1199525" cy="638775"/>
          </a:xfrm>
        </p:grpSpPr>
        <p:sp>
          <p:nvSpPr>
            <p:cNvPr id="1232" name="Google Shape;1232;p36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2006300" y="9921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2525600" y="1243263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37" name="Google Shape;1237;p36"/>
            <p:cNvCxnSpPr>
              <a:stCxn id="1232" idx="2"/>
              <a:endCxn id="1233" idx="7"/>
            </p:cNvCxnSpPr>
            <p:nvPr/>
          </p:nvCxnSpPr>
          <p:spPr>
            <a:xfrm flipH="1">
              <a:off x="2170650" y="955950"/>
              <a:ext cx="133800" cy="64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38" name="Google Shape;1238;p36"/>
            <p:cNvCxnSpPr>
              <a:stCxn id="1232" idx="4"/>
              <a:endCxn id="1234" idx="0"/>
            </p:cNvCxnSpPr>
            <p:nvPr/>
          </p:nvCxnSpPr>
          <p:spPr>
            <a:xfrm>
              <a:off x="2400750" y="1052250"/>
              <a:ext cx="221100" cy="191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39" name="Google Shape;1239;p36"/>
            <p:cNvCxnSpPr>
              <a:endCxn id="1235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0" name="Google Shape;1240;p36"/>
            <p:cNvCxnSpPr>
              <a:stCxn id="1236" idx="3"/>
              <a:endCxn id="1234" idx="6"/>
            </p:cNvCxnSpPr>
            <p:nvPr/>
          </p:nvCxnSpPr>
          <p:spPr>
            <a:xfrm flipH="1">
              <a:off x="2718331" y="1216644"/>
              <a:ext cx="323100" cy="123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1" name="Google Shape;1241;p36"/>
            <p:cNvCxnSpPr>
              <a:stCxn id="1236" idx="1"/>
              <a:endCxn id="1235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242" name="Google Shape;1242;p36"/>
          <p:cNvGrpSpPr/>
          <p:nvPr/>
        </p:nvGrpSpPr>
        <p:grpSpPr>
          <a:xfrm>
            <a:off x="5325875" y="2875013"/>
            <a:ext cx="1077425" cy="589812"/>
            <a:chOff x="2128400" y="797088"/>
            <a:chExt cx="1077425" cy="589812"/>
          </a:xfrm>
        </p:grpSpPr>
        <p:sp>
          <p:nvSpPr>
            <p:cNvPr id="1243" name="Google Shape;1243;p36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2400750" y="1194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2673088" y="1126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48" name="Google Shape;1248;p36"/>
            <p:cNvCxnSpPr>
              <a:stCxn id="1243" idx="4"/>
              <a:endCxn id="1244" idx="7"/>
            </p:cNvCxnSpPr>
            <p:nvPr/>
          </p:nvCxnSpPr>
          <p:spPr>
            <a:xfrm>
              <a:off x="2400750" y="1052250"/>
              <a:ext cx="164400" cy="170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9" name="Google Shape;1249;p36"/>
            <p:cNvCxnSpPr>
              <a:stCxn id="1243" idx="5"/>
              <a:endCxn id="1245" idx="0"/>
            </p:cNvCxnSpPr>
            <p:nvPr/>
          </p:nvCxnSpPr>
          <p:spPr>
            <a:xfrm>
              <a:off x="2468844" y="1024044"/>
              <a:ext cx="300600" cy="1023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50" name="Google Shape;1250;p36"/>
            <p:cNvCxnSpPr>
              <a:endCxn id="1246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51" name="Google Shape;1251;p36"/>
            <p:cNvCxnSpPr>
              <a:stCxn id="1247" idx="1"/>
              <a:endCxn id="1246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52" name="Google Shape;1252;p36"/>
            <p:cNvSpPr/>
            <p:nvPr/>
          </p:nvSpPr>
          <p:spPr>
            <a:xfrm>
              <a:off x="2128400" y="1049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3" name="Google Shape;1253;p36"/>
          <p:cNvSpPr/>
          <p:nvPr/>
        </p:nvSpPr>
        <p:spPr>
          <a:xfrm>
            <a:off x="161838" y="3163125"/>
            <a:ext cx="1374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Twitter Stream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36"/>
          <p:cNvSpPr/>
          <p:nvPr/>
        </p:nvSpPr>
        <p:spPr>
          <a:xfrm>
            <a:off x="1752925" y="2744825"/>
            <a:ext cx="1374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Sessionize Twitter Stream in Sliding Windows of ~ 1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36"/>
          <p:cNvSpPr/>
          <p:nvPr/>
        </p:nvSpPr>
        <p:spPr>
          <a:xfrm>
            <a:off x="7304325" y="1894500"/>
            <a:ext cx="1192200" cy="806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Groot’s Probabilistic Model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36"/>
          <p:cNvSpPr/>
          <p:nvPr/>
        </p:nvSpPr>
        <p:spPr>
          <a:xfrm>
            <a:off x="6979600" y="2815650"/>
            <a:ext cx="2000400" cy="9036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Extract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falsity scores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The probability of a user disseminating fake news articles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7" name="Google Shape;1257;p36"/>
          <p:cNvCxnSpPr>
            <a:stCxn id="1230" idx="3"/>
            <a:endCxn id="1210" idx="1"/>
          </p:cNvCxnSpPr>
          <p:nvPr/>
        </p:nvCxnSpPr>
        <p:spPr>
          <a:xfrm>
            <a:off x="1302050" y="2243088"/>
            <a:ext cx="488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58" name="Google Shape;1258;p36"/>
          <p:cNvCxnSpPr>
            <a:stCxn id="1209" idx="3"/>
            <a:endCxn id="1219" idx="1"/>
          </p:cNvCxnSpPr>
          <p:nvPr/>
        </p:nvCxnSpPr>
        <p:spPr>
          <a:xfrm flipH="1" rot="10800000">
            <a:off x="3089413" y="2240388"/>
            <a:ext cx="511200" cy="27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59" name="Google Shape;1259;p36"/>
          <p:cNvCxnSpPr>
            <a:stCxn id="1209" idx="3"/>
            <a:endCxn id="1225" idx="1"/>
          </p:cNvCxnSpPr>
          <p:nvPr/>
        </p:nvCxnSpPr>
        <p:spPr>
          <a:xfrm>
            <a:off x="3089413" y="2243088"/>
            <a:ext cx="540000" cy="9804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60" name="Google Shape;1260;p36"/>
          <p:cNvCxnSpPr>
            <a:stCxn id="1209" idx="3"/>
            <a:endCxn id="1213" idx="1"/>
          </p:cNvCxnSpPr>
          <p:nvPr/>
        </p:nvCxnSpPr>
        <p:spPr>
          <a:xfrm flipH="1" rot="10800000">
            <a:off x="3089413" y="1257288"/>
            <a:ext cx="540000" cy="985800"/>
          </a:xfrm>
          <a:prstGeom prst="bent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261" name="Google Shape;1261;p36"/>
          <p:cNvGrpSpPr/>
          <p:nvPr/>
        </p:nvGrpSpPr>
        <p:grpSpPr>
          <a:xfrm>
            <a:off x="5352850" y="901463"/>
            <a:ext cx="901375" cy="574812"/>
            <a:chOff x="2304450" y="797088"/>
            <a:chExt cx="901375" cy="574812"/>
          </a:xfrm>
        </p:grpSpPr>
        <p:sp>
          <p:nvSpPr>
            <p:cNvPr id="1262" name="Google Shape;1262;p36"/>
            <p:cNvSpPr/>
            <p:nvPr/>
          </p:nvSpPr>
          <p:spPr>
            <a:xfrm>
              <a:off x="2304450" y="8596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6"/>
            <p:cNvSpPr/>
            <p:nvPr/>
          </p:nvSpPr>
          <p:spPr>
            <a:xfrm>
              <a:off x="2742513" y="11792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6"/>
            <p:cNvSpPr/>
            <p:nvPr/>
          </p:nvSpPr>
          <p:spPr>
            <a:xfrm>
              <a:off x="2409675" y="11793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6"/>
            <p:cNvSpPr/>
            <p:nvPr/>
          </p:nvSpPr>
          <p:spPr>
            <a:xfrm>
              <a:off x="2746850" y="797088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6"/>
            <p:cNvSpPr/>
            <p:nvPr/>
          </p:nvSpPr>
          <p:spPr>
            <a:xfrm>
              <a:off x="3013225" y="105225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67" name="Google Shape;1267;p36"/>
            <p:cNvCxnSpPr>
              <a:stCxn id="1262" idx="4"/>
              <a:endCxn id="1264" idx="1"/>
            </p:cNvCxnSpPr>
            <p:nvPr/>
          </p:nvCxnSpPr>
          <p:spPr>
            <a:xfrm>
              <a:off x="2400750" y="1052250"/>
              <a:ext cx="37200" cy="155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8" name="Google Shape;1268;p36"/>
            <p:cNvCxnSpPr>
              <a:endCxn id="1265" idx="2"/>
            </p:cNvCxnSpPr>
            <p:nvPr/>
          </p:nvCxnSpPr>
          <p:spPr>
            <a:xfrm flipH="1" rot="10800000">
              <a:off x="2496950" y="893388"/>
              <a:ext cx="249900" cy="62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69" name="Google Shape;1269;p36"/>
            <p:cNvCxnSpPr>
              <a:stCxn id="1266" idx="1"/>
              <a:endCxn id="1265" idx="5"/>
            </p:cNvCxnSpPr>
            <p:nvPr/>
          </p:nvCxnSpPr>
          <p:spPr>
            <a:xfrm rot="10800000">
              <a:off x="2911231" y="961356"/>
              <a:ext cx="130200" cy="119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70" name="Google Shape;1270;p36"/>
            <p:cNvSpPr/>
            <p:nvPr/>
          </p:nvSpPr>
          <p:spPr>
            <a:xfrm>
              <a:off x="2607838" y="971400"/>
              <a:ext cx="192600" cy="1926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1" name="Google Shape;1271;p36"/>
          <p:cNvSpPr/>
          <p:nvPr/>
        </p:nvSpPr>
        <p:spPr>
          <a:xfrm>
            <a:off x="5093813" y="3569481"/>
            <a:ext cx="13740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Retweet Graphs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2" name="Google Shape;1272;p36"/>
          <p:cNvCxnSpPr/>
          <p:nvPr/>
        </p:nvCxnSpPr>
        <p:spPr>
          <a:xfrm>
            <a:off x="6254325" y="1257175"/>
            <a:ext cx="1050000" cy="1044900"/>
          </a:xfrm>
          <a:prstGeom prst="bentConnector3">
            <a:avLst>
              <a:gd fmla="val 5657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3" name="Google Shape;1273;p36"/>
          <p:cNvCxnSpPr>
            <a:stCxn id="1247" idx="6"/>
            <a:endCxn id="1255" idx="1"/>
          </p:cNvCxnSpPr>
          <p:nvPr/>
        </p:nvCxnSpPr>
        <p:spPr>
          <a:xfrm flipH="1" rot="10800000">
            <a:off x="6403300" y="2297675"/>
            <a:ext cx="900900" cy="9288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4" name="Google Shape;1274;p36"/>
          <p:cNvCxnSpPr>
            <a:stCxn id="1236" idx="6"/>
            <a:endCxn id="1255" idx="1"/>
          </p:cNvCxnSpPr>
          <p:nvPr/>
        </p:nvCxnSpPr>
        <p:spPr>
          <a:xfrm flipH="1" rot="10800000">
            <a:off x="6403300" y="2297850"/>
            <a:ext cx="900900" cy="27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75" name="Google Shape;1275;p36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1276" name="Google Shape;1276;p36"/>
          <p:cNvSpPr/>
          <p:nvPr/>
        </p:nvSpPr>
        <p:spPr>
          <a:xfrm>
            <a:off x="7078575" y="734850"/>
            <a:ext cx="1725900" cy="10449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of De Groot’s Learning Model due to 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simplicity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requirements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results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217a40404ef_0_180"/>
          <p:cNvPicPr preferRelativeResize="0"/>
          <p:nvPr/>
        </p:nvPicPr>
        <p:blipFill rotWithShape="1">
          <a:blip r:embed="rId3">
            <a:alphaModFix amt="30000"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g217a40404ef_0_180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g217a40404ef_0_180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g217a40404ef_0_180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g217a40404ef_0_180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g217a40404ef_0_180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g217a40404ef_0_180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17a40404ef_0_180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17a40404ef_0_180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135" name="Google Shape;135;g217a40404ef_0_180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37"/>
          <p:cNvSpPr txBox="1"/>
          <p:nvPr>
            <p:ph idx="1" type="body"/>
          </p:nvPr>
        </p:nvSpPr>
        <p:spPr>
          <a:xfrm>
            <a:off x="130900" y="745950"/>
            <a:ext cx="8670000" cy="2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❏"/>
            </a:pPr>
            <a:r>
              <a:rPr lang="en" sz="2000"/>
              <a:t>After the calculation of the windows probabilities, the user flaglist is updated and </a:t>
            </a:r>
            <a:r>
              <a:rPr lang="en" sz="2000">
                <a:solidFill>
                  <a:schemeClr val="lt1"/>
                </a:solidFill>
              </a:rPr>
              <a:t>synced with the user’s file system, using the push API.</a:t>
            </a:r>
            <a:endParaRPr sz="2000"/>
          </a:p>
        </p:txBody>
      </p:sp>
      <p:grpSp>
        <p:nvGrpSpPr>
          <p:cNvPr id="1282" name="Google Shape;1282;p37"/>
          <p:cNvGrpSpPr/>
          <p:nvPr/>
        </p:nvGrpSpPr>
        <p:grpSpPr>
          <a:xfrm>
            <a:off x="362775" y="1600675"/>
            <a:ext cx="8477325" cy="1100388"/>
            <a:chOff x="362775" y="1600675"/>
            <a:chExt cx="8477325" cy="1100388"/>
          </a:xfrm>
        </p:grpSpPr>
        <p:sp>
          <p:nvSpPr>
            <p:cNvPr id="1283" name="Google Shape;1283;p37"/>
            <p:cNvSpPr/>
            <p:nvPr/>
          </p:nvSpPr>
          <p:spPr>
            <a:xfrm>
              <a:off x="362775" y="1620025"/>
              <a:ext cx="1233300" cy="507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Tweets with Known Fake News Domains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362775" y="2127325"/>
              <a:ext cx="1233300" cy="515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General Tweets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85" name="Google Shape;1285;p37"/>
            <p:cNvCxnSpPr>
              <a:stCxn id="1283" idx="3"/>
            </p:cNvCxnSpPr>
            <p:nvPr/>
          </p:nvCxnSpPr>
          <p:spPr>
            <a:xfrm>
              <a:off x="1596075" y="1873675"/>
              <a:ext cx="526500" cy="257700"/>
            </a:xfrm>
            <a:prstGeom prst="bent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286" name="Google Shape;1286;p37"/>
            <p:cNvCxnSpPr>
              <a:stCxn id="1284" idx="3"/>
            </p:cNvCxnSpPr>
            <p:nvPr/>
          </p:nvCxnSpPr>
          <p:spPr>
            <a:xfrm flipH="1" rot="10800000">
              <a:off x="1596075" y="2131075"/>
              <a:ext cx="526500" cy="253800"/>
            </a:xfrm>
            <a:prstGeom prst="bentConnector3">
              <a:avLst>
                <a:gd fmla="val 50000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87" name="Google Shape;1287;p37"/>
            <p:cNvSpPr txBox="1"/>
            <p:nvPr/>
          </p:nvSpPr>
          <p:spPr>
            <a:xfrm rot="5400000">
              <a:off x="1492700" y="2036563"/>
              <a:ext cx="6243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Tweets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2122575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Fake News Matcher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671163" y="1728025"/>
              <a:ext cx="849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Apache Spark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3221200" y="1728025"/>
              <a:ext cx="450000" cy="8064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mage result for apache spark" id="1291" name="Google Shape;1291;p37"/>
            <p:cNvPicPr preferRelativeResize="0"/>
            <p:nvPr/>
          </p:nvPicPr>
          <p:blipFill rotWithShape="1">
            <a:blip r:embed="rId3">
              <a:alphaModFix/>
            </a:blip>
            <a:srcRect b="29190" l="22788" r="22874" t="28534"/>
            <a:stretch/>
          </p:blipFill>
          <p:spPr>
            <a:xfrm rot="-5400000">
              <a:off x="3076650" y="1939371"/>
              <a:ext cx="740184" cy="3837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92" name="Google Shape;1292;p37"/>
            <p:cNvCxnSpPr>
              <a:stCxn id="1288" idx="3"/>
              <a:endCxn id="1290" idx="1"/>
            </p:cNvCxnSpPr>
            <p:nvPr/>
          </p:nvCxnSpPr>
          <p:spPr>
            <a:xfrm>
              <a:off x="2971575" y="2131225"/>
              <a:ext cx="249600" cy="600"/>
            </a:xfrm>
            <a:prstGeom prst="bentConnector3">
              <a:avLst>
                <a:gd fmla="val 50005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293" name="Google Shape;1293;p37"/>
            <p:cNvSpPr/>
            <p:nvPr/>
          </p:nvSpPr>
          <p:spPr>
            <a:xfrm>
              <a:off x="4809950" y="1600675"/>
              <a:ext cx="1100100" cy="11001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Timely Retweet Graph Generation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4" name="Google Shape;1294;p37"/>
            <p:cNvCxnSpPr>
              <a:stCxn id="1289" idx="3"/>
              <a:endCxn id="1293" idx="1"/>
            </p:cNvCxnSpPr>
            <p:nvPr/>
          </p:nvCxnSpPr>
          <p:spPr>
            <a:xfrm>
              <a:off x="4520163" y="2131225"/>
              <a:ext cx="289800" cy="19500"/>
            </a:xfrm>
            <a:prstGeom prst="bentConnector3">
              <a:avLst>
                <a:gd fmla="val 49998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295" name="Google Shape;1295;p37"/>
            <p:cNvSpPr/>
            <p:nvPr/>
          </p:nvSpPr>
          <p:spPr>
            <a:xfrm>
              <a:off x="6148175" y="1600675"/>
              <a:ext cx="1347300" cy="11001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Calculate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Fake News Dissemination Probabilities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6" name="Google Shape;1296;p37"/>
            <p:cNvCxnSpPr>
              <a:stCxn id="1293" idx="3"/>
              <a:endCxn id="1295" idx="1"/>
            </p:cNvCxnSpPr>
            <p:nvPr/>
          </p:nvCxnSpPr>
          <p:spPr>
            <a:xfrm>
              <a:off x="5910050" y="2150725"/>
              <a:ext cx="238200" cy="600"/>
            </a:xfrm>
            <a:prstGeom prst="bentConnector3">
              <a:avLst>
                <a:gd fmla="val 49984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297" name="Google Shape;1297;p37"/>
            <p:cNvSpPr/>
            <p:nvPr/>
          </p:nvSpPr>
          <p:spPr>
            <a:xfrm>
              <a:off x="7900500" y="1600975"/>
              <a:ext cx="939600" cy="1100088"/>
            </a:xfrm>
            <a:prstGeom prst="flowChartDocumen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User Blacklist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98" name="Google Shape;1298;p37"/>
            <p:cNvCxnSpPr>
              <a:stCxn id="1295" idx="3"/>
              <a:endCxn id="1297" idx="1"/>
            </p:cNvCxnSpPr>
            <p:nvPr/>
          </p:nvCxnSpPr>
          <p:spPr>
            <a:xfrm>
              <a:off x="7495475" y="2150725"/>
              <a:ext cx="405000" cy="600"/>
            </a:xfrm>
            <a:prstGeom prst="bentConnector3">
              <a:avLst>
                <a:gd fmla="val 50003" name="adj1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1299" name="Google Shape;1299;p37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38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 system run from </a:t>
            </a:r>
            <a:r>
              <a:rPr b="1" lang="en" sz="2000">
                <a:solidFill>
                  <a:schemeClr val="lt1"/>
                </a:solidFill>
              </a:rPr>
              <a:t>31</a:t>
            </a:r>
            <a:r>
              <a:rPr b="1" lang="en">
                <a:solidFill>
                  <a:schemeClr val="lt1"/>
                </a:solidFill>
              </a:rPr>
              <a:t>st </a:t>
            </a:r>
            <a:r>
              <a:rPr b="1" lang="en" sz="2000">
                <a:solidFill>
                  <a:schemeClr val="lt1"/>
                </a:solidFill>
              </a:rPr>
              <a:t>of October </a:t>
            </a:r>
            <a:r>
              <a:rPr lang="en" sz="2000">
                <a:solidFill>
                  <a:schemeClr val="lt1"/>
                </a:solidFill>
              </a:rPr>
              <a:t> to </a:t>
            </a:r>
            <a:r>
              <a:rPr b="1" lang="en" sz="2000">
                <a:solidFill>
                  <a:schemeClr val="lt1"/>
                </a:solidFill>
              </a:rPr>
              <a:t>2</a:t>
            </a:r>
            <a:r>
              <a:rPr b="1" lang="en">
                <a:solidFill>
                  <a:schemeClr val="lt1"/>
                </a:solidFill>
              </a:rPr>
              <a:t>nd</a:t>
            </a:r>
            <a:r>
              <a:rPr b="1" lang="en" sz="2000">
                <a:solidFill>
                  <a:schemeClr val="lt1"/>
                </a:solidFill>
              </a:rPr>
              <a:t> of December 2018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 run resulted in: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Tweets: </a:t>
            </a:r>
            <a:r>
              <a:rPr b="1" lang="en" sz="2000">
                <a:solidFill>
                  <a:schemeClr val="lt1"/>
                </a:solidFill>
              </a:rPr>
              <a:t>150 million tweets</a:t>
            </a:r>
            <a:r>
              <a:rPr lang="en" sz="2000">
                <a:solidFill>
                  <a:schemeClr val="lt1"/>
                </a:solidFill>
              </a:rPr>
              <a:t> (</a:t>
            </a:r>
            <a:r>
              <a:rPr b="1" lang="en" sz="2000">
                <a:solidFill>
                  <a:schemeClr val="lt1"/>
                </a:solidFill>
              </a:rPr>
              <a:t>30 million </a:t>
            </a:r>
            <a:r>
              <a:rPr lang="en" sz="2000">
                <a:solidFill>
                  <a:schemeClr val="lt1"/>
                </a:solidFill>
              </a:rPr>
              <a:t>contained fake news URLs)</a:t>
            </a:r>
            <a:endParaRPr sz="2000">
              <a:solidFill>
                <a:schemeClr val="lt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Users: </a:t>
            </a:r>
            <a:r>
              <a:rPr b="1" lang="en" sz="2000">
                <a:solidFill>
                  <a:schemeClr val="lt1"/>
                </a:solidFill>
              </a:rPr>
              <a:t>8.1 million unique users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Categorized the users based on their falsity into 4 groups of l</a:t>
            </a:r>
            <a:r>
              <a:rPr b="1" lang="en" sz="2000">
                <a:solidFill>
                  <a:schemeClr val="lt1"/>
                </a:solidFill>
              </a:rPr>
              <a:t>ow </a:t>
            </a:r>
            <a:r>
              <a:rPr lang="en" sz="2000">
                <a:solidFill>
                  <a:schemeClr val="lt1"/>
                </a:solidFill>
              </a:rPr>
              <a:t>(0-0.25)</a:t>
            </a:r>
            <a:r>
              <a:rPr b="1" lang="en" sz="2000">
                <a:solidFill>
                  <a:schemeClr val="lt1"/>
                </a:solidFill>
              </a:rPr>
              <a:t>, medium </a:t>
            </a:r>
            <a:r>
              <a:rPr lang="en" sz="2000">
                <a:solidFill>
                  <a:schemeClr val="lt1"/>
                </a:solidFill>
              </a:rPr>
              <a:t>(0.25-0.50)</a:t>
            </a:r>
            <a:r>
              <a:rPr b="1" lang="en" sz="2000">
                <a:solidFill>
                  <a:schemeClr val="lt1"/>
                </a:solidFill>
              </a:rPr>
              <a:t>, high </a:t>
            </a:r>
            <a:r>
              <a:rPr lang="en" sz="2000">
                <a:solidFill>
                  <a:schemeClr val="lt1"/>
                </a:solidFill>
              </a:rPr>
              <a:t>(0.50-0.75)</a:t>
            </a:r>
            <a:r>
              <a:rPr b="1" lang="en" sz="2000">
                <a:solidFill>
                  <a:schemeClr val="lt1"/>
                </a:solidFill>
              </a:rPr>
              <a:t> </a:t>
            </a:r>
            <a:r>
              <a:rPr lang="en" sz="2000">
                <a:solidFill>
                  <a:schemeClr val="lt1"/>
                </a:solidFill>
              </a:rPr>
              <a:t>and</a:t>
            </a:r>
            <a:r>
              <a:rPr b="1" lang="en" sz="2000">
                <a:solidFill>
                  <a:schemeClr val="lt1"/>
                </a:solidFill>
              </a:rPr>
              <a:t> ultra high </a:t>
            </a:r>
            <a:r>
              <a:rPr lang="en" sz="2000">
                <a:solidFill>
                  <a:schemeClr val="lt1"/>
                </a:solidFill>
              </a:rPr>
              <a:t>(0.75-1.0).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Then we sampled the top </a:t>
            </a:r>
            <a:r>
              <a:rPr b="1" lang="en" sz="2000">
                <a:solidFill>
                  <a:schemeClr val="lt1"/>
                </a:solidFill>
              </a:rPr>
              <a:t>1K users</a:t>
            </a:r>
            <a:r>
              <a:rPr lang="en" sz="2000">
                <a:solidFill>
                  <a:schemeClr val="lt1"/>
                </a:solidFill>
              </a:rPr>
              <a:t> from each group and analyzed their recent </a:t>
            </a:r>
            <a:r>
              <a:rPr b="1" lang="en" sz="2000">
                <a:solidFill>
                  <a:schemeClr val="lt1"/>
                </a:solidFill>
              </a:rPr>
              <a:t>3K posts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05" name="Google Shape;1305;p38"/>
          <p:cNvSpPr txBox="1"/>
          <p:nvPr>
            <p:ph type="title"/>
          </p:nvPr>
        </p:nvSpPr>
        <p:spPr>
          <a:xfrm>
            <a:off x="130900" y="158575"/>
            <a:ext cx="84606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Process</a:t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39"/>
          <p:cNvSpPr txBox="1"/>
          <p:nvPr>
            <p:ph type="title"/>
          </p:nvPr>
        </p:nvSpPr>
        <p:spPr>
          <a:xfrm>
            <a:off x="130894" y="20362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Evaluation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311" name="Google Shape;1311;p39"/>
          <p:cNvPicPr preferRelativeResize="0"/>
          <p:nvPr/>
        </p:nvPicPr>
        <p:blipFill rotWithShape="1">
          <a:blip r:embed="rId3">
            <a:alphaModFix/>
          </a:blip>
          <a:srcRect b="5470" l="5668" r="55747" t="12387"/>
          <a:stretch/>
        </p:blipFill>
        <p:spPr>
          <a:xfrm>
            <a:off x="3915825" y="846725"/>
            <a:ext cx="5054678" cy="302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39"/>
          <p:cNvSpPr txBox="1"/>
          <p:nvPr>
            <p:ph idx="1" type="body"/>
          </p:nvPr>
        </p:nvSpPr>
        <p:spPr>
          <a:xfrm>
            <a:off x="130900" y="704663"/>
            <a:ext cx="38340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Low Falsity</a:t>
            </a:r>
            <a:r>
              <a:rPr lang="en" sz="2000">
                <a:solidFill>
                  <a:schemeClr val="lt1"/>
                </a:solidFill>
              </a:rPr>
              <a:t>: Large tweeting frequency with low frequency of fake URLs.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13" name="Google Shape;1313;p39"/>
          <p:cNvSpPr/>
          <p:nvPr/>
        </p:nvSpPr>
        <p:spPr>
          <a:xfrm>
            <a:off x="6526400" y="1093600"/>
            <a:ext cx="2526000" cy="265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9"/>
          <p:cNvSpPr/>
          <p:nvPr/>
        </p:nvSpPr>
        <p:spPr>
          <a:xfrm>
            <a:off x="4113400" y="2459550"/>
            <a:ext cx="2777100" cy="1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40"/>
          <p:cNvSpPr txBox="1"/>
          <p:nvPr>
            <p:ph type="title"/>
          </p:nvPr>
        </p:nvSpPr>
        <p:spPr>
          <a:xfrm>
            <a:off x="130894" y="20362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Evaluation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320" name="Google Shape;1320;p40"/>
          <p:cNvPicPr preferRelativeResize="0"/>
          <p:nvPr/>
        </p:nvPicPr>
        <p:blipFill rotWithShape="1">
          <a:blip r:embed="rId3">
            <a:alphaModFix/>
          </a:blip>
          <a:srcRect b="5470" l="5668" r="55747" t="12387"/>
          <a:stretch/>
        </p:blipFill>
        <p:spPr>
          <a:xfrm>
            <a:off x="3915825" y="846725"/>
            <a:ext cx="5054678" cy="302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40"/>
          <p:cNvSpPr txBox="1"/>
          <p:nvPr>
            <p:ph idx="1" type="body"/>
          </p:nvPr>
        </p:nvSpPr>
        <p:spPr>
          <a:xfrm>
            <a:off x="130900" y="704663"/>
            <a:ext cx="38340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Low Falsity</a:t>
            </a:r>
            <a:r>
              <a:rPr lang="en" sz="2000">
                <a:solidFill>
                  <a:schemeClr val="lt1"/>
                </a:solidFill>
              </a:rPr>
              <a:t>: Large tweeting frequency with low frequency of fake URLs.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Medium/ High Falsity</a:t>
            </a:r>
            <a:r>
              <a:rPr lang="en" sz="2000">
                <a:solidFill>
                  <a:schemeClr val="lt1"/>
                </a:solidFill>
              </a:rPr>
              <a:t>: Rise on the frequency of tweets containing fake URLs.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22" name="Google Shape;1322;p40"/>
          <p:cNvSpPr/>
          <p:nvPr/>
        </p:nvSpPr>
        <p:spPr>
          <a:xfrm>
            <a:off x="4141600" y="2476500"/>
            <a:ext cx="4910700" cy="12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1"/>
          <p:cNvSpPr txBox="1"/>
          <p:nvPr>
            <p:ph type="title"/>
          </p:nvPr>
        </p:nvSpPr>
        <p:spPr>
          <a:xfrm>
            <a:off x="130894" y="20362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Evaluation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328" name="Google Shape;1328;p41"/>
          <p:cNvPicPr preferRelativeResize="0"/>
          <p:nvPr/>
        </p:nvPicPr>
        <p:blipFill rotWithShape="1">
          <a:blip r:embed="rId3">
            <a:alphaModFix/>
          </a:blip>
          <a:srcRect b="5470" l="5668" r="55747" t="12387"/>
          <a:stretch/>
        </p:blipFill>
        <p:spPr>
          <a:xfrm>
            <a:off x="3915825" y="846725"/>
            <a:ext cx="5054678" cy="302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41"/>
          <p:cNvSpPr txBox="1"/>
          <p:nvPr>
            <p:ph idx="1" type="body"/>
          </p:nvPr>
        </p:nvSpPr>
        <p:spPr>
          <a:xfrm>
            <a:off x="130900" y="704663"/>
            <a:ext cx="38340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Low Falsity</a:t>
            </a:r>
            <a:r>
              <a:rPr lang="en" sz="2000">
                <a:solidFill>
                  <a:schemeClr val="lt1"/>
                </a:solidFill>
              </a:rPr>
              <a:t>: Large tweeting frequency with low frequency of fake URLs.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Medium/ High Falsity</a:t>
            </a:r>
            <a:r>
              <a:rPr lang="en" sz="2000">
                <a:solidFill>
                  <a:schemeClr val="lt1"/>
                </a:solidFill>
              </a:rPr>
              <a:t>: Rise on the frequency of tweets containing fake URLs.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Ultra High Falsity</a:t>
            </a:r>
            <a:r>
              <a:rPr lang="en" sz="2000">
                <a:solidFill>
                  <a:schemeClr val="lt1"/>
                </a:solidFill>
              </a:rPr>
              <a:t>: Lower frequency, but high frequency of tweets with fake URLs. 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42"/>
          <p:cNvSpPr txBox="1"/>
          <p:nvPr>
            <p:ph type="title"/>
          </p:nvPr>
        </p:nvSpPr>
        <p:spPr>
          <a:xfrm>
            <a:off x="130894" y="20362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User-Blacklist Evaluation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335" name="Google Shape;1335;p42"/>
          <p:cNvPicPr preferRelativeResize="0"/>
          <p:nvPr/>
        </p:nvPicPr>
        <p:blipFill rotWithShape="1">
          <a:blip r:embed="rId3">
            <a:alphaModFix/>
          </a:blip>
          <a:srcRect b="5470" l="5668" r="55744" t="12387"/>
          <a:stretch/>
        </p:blipFill>
        <p:spPr>
          <a:xfrm>
            <a:off x="3915825" y="846725"/>
            <a:ext cx="5054678" cy="302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42"/>
          <p:cNvSpPr txBox="1"/>
          <p:nvPr>
            <p:ph idx="1" type="body"/>
          </p:nvPr>
        </p:nvSpPr>
        <p:spPr>
          <a:xfrm>
            <a:off x="130900" y="704663"/>
            <a:ext cx="38340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Low Falsity</a:t>
            </a:r>
            <a:r>
              <a:rPr lang="en" sz="2000">
                <a:solidFill>
                  <a:schemeClr val="lt1"/>
                </a:solidFill>
              </a:rPr>
              <a:t>: Large tweeting frequency with low frequency of fake URLs.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Medium/ High Falsity</a:t>
            </a:r>
            <a:r>
              <a:rPr lang="en" sz="2000">
                <a:solidFill>
                  <a:schemeClr val="lt1"/>
                </a:solidFill>
              </a:rPr>
              <a:t>: Rise on the frequency of tweets containing fake URLs.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lt1"/>
              </a:buClr>
              <a:buSzPts val="2000"/>
              <a:buChar char="❏"/>
            </a:pPr>
            <a:r>
              <a:rPr b="1" lang="en" sz="2000">
                <a:solidFill>
                  <a:schemeClr val="lt1"/>
                </a:solidFill>
              </a:rPr>
              <a:t>Ultra High Falsity</a:t>
            </a:r>
            <a:r>
              <a:rPr lang="en" sz="2000">
                <a:solidFill>
                  <a:schemeClr val="lt1"/>
                </a:solidFill>
              </a:rPr>
              <a:t>: Lower frequency, but high frequency of tweets with fake URLs. 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37" name="Google Shape;1337;p42"/>
          <p:cNvSpPr txBox="1"/>
          <p:nvPr/>
        </p:nvSpPr>
        <p:spPr>
          <a:xfrm>
            <a:off x="2901375" y="3987925"/>
            <a:ext cx="5243100" cy="759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Thus, the User-Blacklist consists of the users from the ultra high falsity group</a:t>
            </a:r>
            <a:endParaRPr b="0" i="0" sz="2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3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</a:t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343" name="Google Shape;134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17578"/>
            <a:ext cx="8839200" cy="310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44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 Linguistic Model checks the </a:t>
            </a:r>
            <a:r>
              <a:rPr b="1" lang="en" sz="2000">
                <a:solidFill>
                  <a:schemeClr val="lt1"/>
                </a:solidFill>
              </a:rPr>
              <a:t>linguistic features</a:t>
            </a:r>
            <a:r>
              <a:rPr lang="en" sz="2000">
                <a:solidFill>
                  <a:schemeClr val="lt1"/>
                </a:solidFill>
              </a:rPr>
              <a:t> of both </a:t>
            </a:r>
            <a:r>
              <a:rPr b="1" lang="en" sz="2000">
                <a:solidFill>
                  <a:schemeClr val="lt1"/>
                </a:solidFill>
              </a:rPr>
              <a:t>title </a:t>
            </a:r>
            <a:r>
              <a:rPr lang="en" sz="2000">
                <a:solidFill>
                  <a:schemeClr val="lt1"/>
                </a:solidFill>
              </a:rPr>
              <a:t>and </a:t>
            </a:r>
            <a:r>
              <a:rPr b="1" lang="en" sz="2000">
                <a:solidFill>
                  <a:schemeClr val="lt1"/>
                </a:solidFill>
              </a:rPr>
              <a:t>content </a:t>
            </a:r>
            <a:r>
              <a:rPr lang="en" sz="2000">
                <a:solidFill>
                  <a:schemeClr val="lt1"/>
                </a:solidFill>
              </a:rPr>
              <a:t>to determine if it is real or fake.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In order to be in-line with the high confidence requirement, during the evaluation of the model, we target </a:t>
            </a:r>
            <a:r>
              <a:rPr b="1" lang="en" sz="2000">
                <a:solidFill>
                  <a:schemeClr val="lt1"/>
                </a:solidFill>
              </a:rPr>
              <a:t>high precision (~99%)</a:t>
            </a:r>
            <a:r>
              <a:rPr lang="en" sz="20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Developed using Tensorflow (for the model training) and Tensorflow JS (for the model browser compatibility).</a:t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49" name="Google Shape;1349;p44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</a:t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45"/>
          <p:cNvSpPr txBox="1"/>
          <p:nvPr>
            <p:ph idx="1" type="body"/>
          </p:nvPr>
        </p:nvSpPr>
        <p:spPr>
          <a:xfrm>
            <a:off x="130900" y="799275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New Annotated Data are coming from various fact-checking sources (e.g. Snopes. Politifact), flagged domains and datasets.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Check-It’s Fake News Corpus is continuously updated and the model is retraining.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55" name="Google Shape;1355;p45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[Server]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356" name="Google Shape;135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150" y="2467225"/>
            <a:ext cx="8342099" cy="13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46"/>
          <p:cNvSpPr txBox="1"/>
          <p:nvPr>
            <p:ph idx="1" type="body"/>
          </p:nvPr>
        </p:nvSpPr>
        <p:spPr>
          <a:xfrm>
            <a:off x="126300" y="717875"/>
            <a:ext cx="9017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 dataset used is the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Fake News Corpus</a:t>
            </a:r>
            <a:r>
              <a:rPr lang="en" sz="2000">
                <a:solidFill>
                  <a:schemeClr val="lt1"/>
                </a:solidFill>
              </a:rPr>
              <a:t>: </a:t>
            </a:r>
            <a:endParaRPr sz="20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800">
                <a:solidFill>
                  <a:schemeClr val="lt1"/>
                </a:solidFill>
              </a:rPr>
              <a:t>Contains ~1 million fake news and ~2 million reliable news.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800">
                <a:solidFill>
                  <a:schemeClr val="lt1"/>
                </a:solidFill>
              </a:rPr>
              <a:t>Annotated from various sources e.g. opensources.co, NYTimes and WebHose.</a:t>
            </a:r>
            <a:endParaRPr sz="18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 linguistic features are grouped as follows: </a:t>
            </a:r>
            <a:endParaRPr sz="20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Part-of-Speech </a:t>
            </a:r>
            <a:r>
              <a:rPr lang="en" sz="1800">
                <a:solidFill>
                  <a:schemeClr val="lt1"/>
                </a:solidFill>
              </a:rPr>
              <a:t>(20)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Readability Indices </a:t>
            </a:r>
            <a:r>
              <a:rPr lang="en" sz="1800">
                <a:solidFill>
                  <a:schemeClr val="lt1"/>
                </a:solidFill>
              </a:rPr>
              <a:t>(10)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Psychological Processes </a:t>
            </a:r>
            <a:r>
              <a:rPr lang="en" sz="1800">
                <a:solidFill>
                  <a:schemeClr val="lt1"/>
                </a:solidFill>
              </a:rPr>
              <a:t>(23)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Vocabulary Richness </a:t>
            </a:r>
            <a:r>
              <a:rPr lang="en" sz="1800">
                <a:solidFill>
                  <a:schemeClr val="lt1"/>
                </a:solidFill>
              </a:rPr>
              <a:t>(10)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Sentiment </a:t>
            </a:r>
            <a:r>
              <a:rPr lang="en" sz="1800">
                <a:solidFill>
                  <a:schemeClr val="lt1"/>
                </a:solidFill>
              </a:rPr>
              <a:t>(5)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Syntactic </a:t>
            </a:r>
            <a:r>
              <a:rPr lang="en" sz="1800">
                <a:solidFill>
                  <a:schemeClr val="lt1"/>
                </a:solidFill>
              </a:rPr>
              <a:t>(9)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Surface </a:t>
            </a:r>
            <a:r>
              <a:rPr lang="en" sz="1800">
                <a:solidFill>
                  <a:schemeClr val="lt1"/>
                </a:solidFill>
              </a:rPr>
              <a:t>(14)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800">
                <a:solidFill>
                  <a:schemeClr val="lt1"/>
                </a:solidFill>
              </a:rPr>
              <a:t>Punctuation </a:t>
            </a:r>
            <a:r>
              <a:rPr lang="en" sz="1800">
                <a:solidFill>
                  <a:schemeClr val="lt1"/>
                </a:solidFill>
              </a:rPr>
              <a:t>(34)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62" name="Google Shape;1362;p46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Training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217a40404ef_0_195"/>
          <p:cNvPicPr preferRelativeResize="0"/>
          <p:nvPr/>
        </p:nvPicPr>
        <p:blipFill rotWithShape="1">
          <a:blip r:embed="rId3">
            <a:alphaModFix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g217a40404ef_0_195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g217a40404ef_0_195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g217a40404ef_0_195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4" name="Google Shape;144;g217a40404ef_0_195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g217a40404ef_0_195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" name="Google Shape;146;g217a40404ef_0_195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17a40404ef_0_195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17a40404ef_0_195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149" name="Google Shape;149;g217a40404ef_0_195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47"/>
          <p:cNvSpPr txBox="1"/>
          <p:nvPr>
            <p:ph idx="1" type="body"/>
          </p:nvPr>
        </p:nvSpPr>
        <p:spPr>
          <a:xfrm>
            <a:off x="126300" y="717875"/>
            <a:ext cx="9017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 dataset used is the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Fake News Corpus</a:t>
            </a:r>
            <a:r>
              <a:rPr lang="en" sz="2000">
                <a:solidFill>
                  <a:schemeClr val="lt1"/>
                </a:solidFill>
              </a:rPr>
              <a:t>: </a:t>
            </a:r>
            <a:endParaRPr sz="20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800">
                <a:solidFill>
                  <a:schemeClr val="lt1"/>
                </a:solidFill>
              </a:rPr>
              <a:t>Contains ~1 million fake news and ~2 million reliable news.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lang="en" sz="1800">
                <a:solidFill>
                  <a:schemeClr val="lt1"/>
                </a:solidFill>
              </a:rPr>
              <a:t>Annotated from various sources e.g. opensources.co, NYTimes and WebHose.</a:t>
            </a:r>
            <a:endParaRPr sz="18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The linguistic features are grouped as follows: </a:t>
            </a:r>
            <a:endParaRPr sz="20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Part-of-Speech </a:t>
            </a:r>
            <a:r>
              <a:rPr lang="en" sz="1800">
                <a:solidFill>
                  <a:schemeClr val="lt1"/>
                </a:solidFill>
              </a:rPr>
              <a:t>(20)</a:t>
            </a:r>
            <a:endParaRPr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Readability Indices </a:t>
            </a:r>
            <a:r>
              <a:rPr lang="en" sz="1800">
                <a:solidFill>
                  <a:schemeClr val="lt1"/>
                </a:solidFill>
              </a:rPr>
              <a:t>(10)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Psychological Processes </a:t>
            </a:r>
            <a:r>
              <a:rPr lang="en" sz="1800">
                <a:solidFill>
                  <a:schemeClr val="lt1"/>
                </a:solidFill>
              </a:rPr>
              <a:t>(23)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Vocabulary Richness </a:t>
            </a:r>
            <a:r>
              <a:rPr lang="en" sz="1800">
                <a:solidFill>
                  <a:schemeClr val="lt1"/>
                </a:solidFill>
              </a:rPr>
              <a:t>(10)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Sentiment </a:t>
            </a:r>
            <a:r>
              <a:rPr lang="en" sz="1800">
                <a:solidFill>
                  <a:schemeClr val="lt1"/>
                </a:solidFill>
              </a:rPr>
              <a:t>(5)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Syntactic </a:t>
            </a:r>
            <a:r>
              <a:rPr lang="en" sz="1800">
                <a:solidFill>
                  <a:schemeClr val="lt1"/>
                </a:solidFill>
              </a:rPr>
              <a:t>(9)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❏"/>
            </a:pPr>
            <a:r>
              <a:rPr b="1" lang="en" sz="1800">
                <a:solidFill>
                  <a:schemeClr val="lt1"/>
                </a:solidFill>
              </a:rPr>
              <a:t>Surface </a:t>
            </a:r>
            <a:r>
              <a:rPr lang="en" sz="1800">
                <a:solidFill>
                  <a:schemeClr val="lt1"/>
                </a:solidFill>
              </a:rPr>
              <a:t>(14)</a:t>
            </a:r>
            <a:endParaRPr b="1" sz="18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❏"/>
            </a:pPr>
            <a:r>
              <a:rPr b="1" lang="en" sz="1800">
                <a:solidFill>
                  <a:schemeClr val="lt1"/>
                </a:solidFill>
              </a:rPr>
              <a:t>Punctuation </a:t>
            </a:r>
            <a:r>
              <a:rPr lang="en" sz="1800">
                <a:solidFill>
                  <a:schemeClr val="lt1"/>
                </a:solidFill>
              </a:rPr>
              <a:t>(34)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900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68" name="Google Shape;1368;p47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Training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1369" name="Google Shape;1369;p47"/>
          <p:cNvSpPr txBox="1"/>
          <p:nvPr/>
        </p:nvSpPr>
        <p:spPr>
          <a:xfrm>
            <a:off x="4676650" y="2418650"/>
            <a:ext cx="2701800" cy="1622700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Total of </a:t>
            </a:r>
            <a:r>
              <a:rPr b="1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250 features </a:t>
            </a:r>
            <a:r>
              <a:rPr b="0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for both </a:t>
            </a:r>
            <a:r>
              <a:rPr b="1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title </a:t>
            </a:r>
            <a:r>
              <a:rPr b="0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r>
              <a:rPr b="1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content </a:t>
            </a:r>
            <a:r>
              <a:rPr b="0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 news articles</a:t>
            </a:r>
            <a:endParaRPr b="0" i="0" sz="24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Google Shape;1374;p48"/>
          <p:cNvPicPr preferRelativeResize="0"/>
          <p:nvPr/>
        </p:nvPicPr>
        <p:blipFill rotWithShape="1">
          <a:blip r:embed="rId3">
            <a:alphaModFix/>
          </a:blip>
          <a:srcRect b="0" l="546" r="0" t="0"/>
          <a:stretch/>
        </p:blipFill>
        <p:spPr>
          <a:xfrm>
            <a:off x="200400" y="794475"/>
            <a:ext cx="8787525" cy="33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48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Features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49"/>
          <p:cNvSpPr txBox="1"/>
          <p:nvPr>
            <p:ph idx="1" type="body"/>
          </p:nvPr>
        </p:nvSpPr>
        <p:spPr>
          <a:xfrm>
            <a:off x="126300" y="717875"/>
            <a:ext cx="9017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Based on requirements we need the model to be small in size: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Small size → Dimensionality reduction → Feature selection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Feature selection pipeline: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Missing Values.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Single Unique Value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Highly Correlated Features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Zero Importance Features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Low Importance Features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81" name="Google Shape;1381;p49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Features</a:t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50"/>
          <p:cNvSpPr txBox="1"/>
          <p:nvPr>
            <p:ph idx="1" type="body"/>
          </p:nvPr>
        </p:nvSpPr>
        <p:spPr>
          <a:xfrm>
            <a:off x="126300" y="717875"/>
            <a:ext cx="9017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Based on requirements we need the model to be small in size: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Small size → Dimensionality reduction → Feature selection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Feature selection pipeline: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Missing Values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Single Unique Value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Highly Correlated Features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Zero Importance Features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lphaLcPeriod"/>
            </a:pPr>
            <a:r>
              <a:rPr lang="en" sz="1800">
                <a:solidFill>
                  <a:schemeClr val="lt1"/>
                </a:solidFill>
              </a:rPr>
              <a:t>Low Importance Features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900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87" name="Google Shape;1387;p50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Features</a:t>
            </a:r>
            <a:endParaRPr b="1" sz="3100">
              <a:solidFill>
                <a:schemeClr val="lt1"/>
              </a:solidFill>
            </a:endParaRPr>
          </a:p>
        </p:txBody>
      </p:sp>
      <p:sp>
        <p:nvSpPr>
          <p:cNvPr id="1388" name="Google Shape;1388;p50"/>
          <p:cNvSpPr txBox="1"/>
          <p:nvPr/>
        </p:nvSpPr>
        <p:spPr>
          <a:xfrm>
            <a:off x="4707250" y="1659626"/>
            <a:ext cx="2701800" cy="1769400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Selected the top 20 features </a:t>
            </a:r>
            <a:r>
              <a:rPr b="0" i="0" lang="en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→ the smallest number of features with highest model performance.</a:t>
            </a:r>
            <a:endParaRPr b="0" i="0" sz="24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51"/>
          <p:cNvSpPr txBox="1"/>
          <p:nvPr>
            <p:ph idx="1" type="body"/>
          </p:nvPr>
        </p:nvSpPr>
        <p:spPr>
          <a:xfrm>
            <a:off x="126300" y="717875"/>
            <a:ext cx="70449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 sz="2000">
                <a:solidFill>
                  <a:schemeClr val="lt1"/>
                </a:solidFill>
              </a:rPr>
              <a:t>Deep Learning Model for Fake News Detection</a:t>
            </a:r>
            <a:endParaRPr sz="20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One of the most popular architectures to deal with scalar features is the </a:t>
            </a:r>
            <a:r>
              <a:rPr b="1" lang="en" sz="1800">
                <a:solidFill>
                  <a:schemeClr val="lt1"/>
                </a:solidFill>
              </a:rPr>
              <a:t>bottleneck</a:t>
            </a:r>
            <a:r>
              <a:rPr lang="en" sz="18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Bottleneck architecture has been shown to result in automatic construction of high-level features.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Model Architecture Overview: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1600">
                <a:solidFill>
                  <a:schemeClr val="lt1"/>
                </a:solidFill>
              </a:rPr>
              <a:t>Input Vector </a:t>
            </a:r>
            <a:r>
              <a:rPr lang="en" sz="1600">
                <a:solidFill>
                  <a:schemeClr val="lt1"/>
                </a:solidFill>
              </a:rPr>
              <a:t>→ </a:t>
            </a:r>
            <a:r>
              <a:rPr b="1" lang="en" sz="1600">
                <a:solidFill>
                  <a:schemeClr val="lt1"/>
                </a:solidFill>
              </a:rPr>
              <a:t>Batch Normalization </a:t>
            </a:r>
            <a:r>
              <a:rPr lang="en" sz="1600">
                <a:solidFill>
                  <a:schemeClr val="lt1"/>
                </a:solidFill>
              </a:rPr>
              <a:t>→ </a:t>
            </a:r>
            <a:r>
              <a:rPr b="1" lang="en" sz="1600">
                <a:solidFill>
                  <a:schemeClr val="lt1"/>
                </a:solidFill>
              </a:rPr>
              <a:t>Bottleneck </a:t>
            </a:r>
            <a:r>
              <a:rPr lang="en" sz="1600">
                <a:solidFill>
                  <a:schemeClr val="lt1"/>
                </a:solidFill>
              </a:rPr>
              <a:t>(dense layers of 512, 256, 128, 64 and 32 neurons) → </a:t>
            </a:r>
            <a:r>
              <a:rPr b="1" lang="en" sz="1600">
                <a:solidFill>
                  <a:schemeClr val="lt1"/>
                </a:solidFill>
              </a:rPr>
              <a:t>Classification layer</a:t>
            </a:r>
            <a:r>
              <a:rPr lang="en" sz="1600">
                <a:solidFill>
                  <a:schemeClr val="lt1"/>
                </a:solidFill>
              </a:rPr>
              <a:t>, one neuron per class is used with softmax activation function.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94" name="Google Shape;1394;p51"/>
          <p:cNvSpPr txBox="1"/>
          <p:nvPr>
            <p:ph type="title"/>
          </p:nvPr>
        </p:nvSpPr>
        <p:spPr>
          <a:xfrm>
            <a:off x="130900" y="158575"/>
            <a:ext cx="8646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Architecture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24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  <p:pic>
        <p:nvPicPr>
          <p:cNvPr id="1395" name="Google Shape;139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8475" y="846416"/>
            <a:ext cx="1614463" cy="339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52"/>
          <p:cNvSpPr txBox="1"/>
          <p:nvPr>
            <p:ph idx="1" type="body"/>
          </p:nvPr>
        </p:nvSpPr>
        <p:spPr>
          <a:xfrm>
            <a:off x="126300" y="717875"/>
            <a:ext cx="9017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Apart from Fake News Corpus, we trained on two other datasets to compare to the state-of-the-art: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Buzzfeed </a:t>
            </a:r>
            <a:r>
              <a:rPr lang="en" sz="1800">
                <a:solidFill>
                  <a:schemeClr val="lt1"/>
                </a:solidFill>
              </a:rPr>
              <a:t>(BF): </a:t>
            </a:r>
            <a:r>
              <a:rPr b="1" lang="en" sz="1800">
                <a:solidFill>
                  <a:schemeClr val="lt1"/>
                </a:solidFill>
              </a:rPr>
              <a:t>182 </a:t>
            </a:r>
            <a:r>
              <a:rPr lang="en" sz="1800">
                <a:solidFill>
                  <a:schemeClr val="lt1"/>
                </a:solidFill>
              </a:rPr>
              <a:t>news articles with </a:t>
            </a:r>
            <a:r>
              <a:rPr b="1" lang="en" sz="1800">
                <a:solidFill>
                  <a:schemeClr val="lt1"/>
                </a:solidFill>
              </a:rPr>
              <a:t>91 fake</a:t>
            </a:r>
            <a:r>
              <a:rPr lang="en" sz="1800">
                <a:solidFill>
                  <a:schemeClr val="lt1"/>
                </a:solidFill>
              </a:rPr>
              <a:t> and </a:t>
            </a:r>
            <a:r>
              <a:rPr b="1" lang="en" sz="1800">
                <a:solidFill>
                  <a:schemeClr val="lt1"/>
                </a:solidFill>
              </a:rPr>
              <a:t>91 real</a:t>
            </a:r>
            <a:r>
              <a:rPr lang="en" sz="18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Politifact </a:t>
            </a:r>
            <a:r>
              <a:rPr lang="en" sz="1800">
                <a:solidFill>
                  <a:schemeClr val="lt1"/>
                </a:solidFill>
              </a:rPr>
              <a:t>(PF): </a:t>
            </a:r>
            <a:r>
              <a:rPr b="1" lang="en" sz="1800">
                <a:solidFill>
                  <a:schemeClr val="lt1"/>
                </a:solidFill>
              </a:rPr>
              <a:t>240 </a:t>
            </a:r>
            <a:r>
              <a:rPr lang="en" sz="1800">
                <a:solidFill>
                  <a:schemeClr val="lt1"/>
                </a:solidFill>
              </a:rPr>
              <a:t>news articles with </a:t>
            </a:r>
            <a:r>
              <a:rPr b="1" lang="en" sz="1800">
                <a:solidFill>
                  <a:schemeClr val="lt1"/>
                </a:solidFill>
              </a:rPr>
              <a:t>120 fake</a:t>
            </a:r>
            <a:r>
              <a:rPr lang="en" sz="1800">
                <a:solidFill>
                  <a:schemeClr val="lt1"/>
                </a:solidFill>
              </a:rPr>
              <a:t> and </a:t>
            </a:r>
            <a:r>
              <a:rPr b="1" lang="en" sz="1800">
                <a:solidFill>
                  <a:schemeClr val="lt1"/>
                </a:solidFill>
              </a:rPr>
              <a:t>120 real</a:t>
            </a:r>
            <a:r>
              <a:rPr lang="en" sz="1800">
                <a:solidFill>
                  <a:schemeClr val="lt1"/>
                </a:solidFill>
              </a:rPr>
              <a:t>.</a:t>
            </a:r>
            <a:endParaRPr sz="2000">
              <a:solidFill>
                <a:schemeClr val="lt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lang="en" sz="2000">
                <a:solidFill>
                  <a:schemeClr val="lt1"/>
                </a:solidFill>
              </a:rPr>
              <a:t>We compared our system against 3 state-of-the-art works: 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Shu et al. 2018</a:t>
            </a:r>
            <a:r>
              <a:rPr lang="en" sz="1800">
                <a:solidFill>
                  <a:schemeClr val="lt1"/>
                </a:solidFill>
              </a:rPr>
              <a:t>: Trained SVM classifiers over BF and PF datasets with LIWC and Rhetorical Structure Theory (RST) features.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Shu et al. 2018b</a:t>
            </a:r>
            <a:r>
              <a:rPr lang="en" sz="1800">
                <a:solidFill>
                  <a:schemeClr val="lt1"/>
                </a:solidFill>
              </a:rPr>
              <a:t>: Trained different models including SVM, Logistic Regression (LR), Naive Bayes (NB) and a Convolutional Neural Network (CNN).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Potthast et al. 2017</a:t>
            </a:r>
            <a:r>
              <a:rPr lang="en" sz="1800">
                <a:solidFill>
                  <a:schemeClr val="lt1"/>
                </a:solidFill>
              </a:rPr>
              <a:t>: Trained 4 Random Forest (RF) on style and topic of articles, two being generic and two including political orientation.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401" name="Google Shape;1401;p52"/>
          <p:cNvSpPr txBox="1"/>
          <p:nvPr>
            <p:ph type="title"/>
          </p:nvPr>
        </p:nvSpPr>
        <p:spPr>
          <a:xfrm>
            <a:off x="130900" y="158575"/>
            <a:ext cx="8883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Evaluation</a:t>
            </a:r>
            <a:endParaRPr b="1" sz="3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53"/>
          <p:cNvSpPr txBox="1"/>
          <p:nvPr>
            <p:ph idx="1" type="body"/>
          </p:nvPr>
        </p:nvSpPr>
        <p:spPr>
          <a:xfrm>
            <a:off x="126300" y="717875"/>
            <a:ext cx="90177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r>
              <a:rPr b="1" lang="en" sz="1400">
                <a:solidFill>
                  <a:schemeClr val="lt1"/>
                </a:solidFill>
              </a:rPr>
              <a:t>Note</a:t>
            </a:r>
            <a:r>
              <a:rPr lang="en" sz="1400">
                <a:solidFill>
                  <a:schemeClr val="lt1"/>
                </a:solidFill>
              </a:rPr>
              <a:t>: For a </a:t>
            </a:r>
            <a:r>
              <a:rPr b="1" lang="en" sz="1400">
                <a:solidFill>
                  <a:schemeClr val="lt1"/>
                </a:solidFill>
              </a:rPr>
              <a:t>fair comparison</a:t>
            </a:r>
            <a:r>
              <a:rPr lang="en" sz="1400">
                <a:solidFill>
                  <a:schemeClr val="lt1"/>
                </a:solidFill>
              </a:rPr>
              <a:t> we chose </a:t>
            </a:r>
            <a:r>
              <a:rPr b="1" lang="en" sz="1400">
                <a:solidFill>
                  <a:schemeClr val="lt1"/>
                </a:solidFill>
              </a:rPr>
              <a:t>baselines </a:t>
            </a:r>
            <a:r>
              <a:rPr lang="en" sz="1400">
                <a:solidFill>
                  <a:schemeClr val="lt1"/>
                </a:solidFill>
              </a:rPr>
              <a:t>that </a:t>
            </a:r>
            <a:r>
              <a:rPr b="1" lang="en" sz="1400">
                <a:solidFill>
                  <a:schemeClr val="lt1"/>
                </a:solidFill>
              </a:rPr>
              <a:t>only </a:t>
            </a:r>
            <a:r>
              <a:rPr lang="en" sz="1400">
                <a:solidFill>
                  <a:schemeClr val="lt1"/>
                </a:solidFill>
              </a:rPr>
              <a:t>consider </a:t>
            </a:r>
            <a:r>
              <a:rPr b="1" lang="en" sz="1400">
                <a:solidFill>
                  <a:schemeClr val="lt1"/>
                </a:solidFill>
              </a:rPr>
              <a:t>news contents</a:t>
            </a:r>
            <a:r>
              <a:rPr lang="en" sz="1400">
                <a:solidFill>
                  <a:schemeClr val="lt1"/>
                </a:solidFill>
              </a:rPr>
              <a:t>.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407" name="Google Shape;1407;p53"/>
          <p:cNvSpPr txBox="1"/>
          <p:nvPr>
            <p:ph type="title"/>
          </p:nvPr>
        </p:nvSpPr>
        <p:spPr>
          <a:xfrm>
            <a:off x="130900" y="158575"/>
            <a:ext cx="8883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Check-it Module - Linguistic Model Evaluation</a:t>
            </a:r>
            <a:endParaRPr b="1" sz="3100">
              <a:solidFill>
                <a:schemeClr val="lt1"/>
              </a:solidFill>
            </a:endParaRPr>
          </a:p>
        </p:txBody>
      </p:sp>
      <p:graphicFrame>
        <p:nvGraphicFramePr>
          <p:cNvPr id="1408" name="Google Shape;1408;p53"/>
          <p:cNvGraphicFramePr/>
          <p:nvPr/>
        </p:nvGraphicFramePr>
        <p:xfrm>
          <a:off x="130913" y="1005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{882EB024-70C0-495E-8CDA-97A7C8D3BFBB}</a:tableStyleId>
              </a:tblPr>
              <a:tblGrid>
                <a:gridCol w="1015125"/>
                <a:gridCol w="754925"/>
                <a:gridCol w="555925"/>
                <a:gridCol w="571225"/>
                <a:gridCol w="563550"/>
                <a:gridCol w="5712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Reference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Model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Acc.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P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R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F1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</a:tr>
              <a:tr h="3197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Shu et al. 2018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SVM</a:t>
                      </a:r>
                      <a:r>
                        <a:rPr baseline="-25000" lang="en" sz="1100" u="none" cap="none" strike="noStrike"/>
                        <a:t>LIWC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0.610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0.602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0.561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0.555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2738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SVM</a:t>
                      </a:r>
                      <a:r>
                        <a:rPr baseline="-25000" lang="en" sz="1100" u="none" cap="none" strike="noStrike"/>
                        <a:t>RST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0.655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0.683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0.628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0.623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243250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Potthast et al. 2017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GRF</a:t>
                      </a:r>
                      <a:r>
                        <a:rPr baseline="-25000" lang="en" sz="1100" u="none" cap="none" strike="noStrike"/>
                        <a:t>STYLE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0.550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0.520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0.525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0.520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1743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GRF</a:t>
                      </a:r>
                      <a:r>
                        <a:rPr baseline="-25000" lang="en" sz="1100" u="none" cap="none" strike="noStrike"/>
                        <a:t>TOPIC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0.520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0.515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0.515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0.510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1054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ORF</a:t>
                      </a:r>
                      <a:r>
                        <a:rPr baseline="-25000" lang="en" sz="1100" u="none" cap="none" strike="noStrike"/>
                        <a:t>STYLE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0.550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0.535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0.540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0.535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2508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ORF</a:t>
                      </a:r>
                      <a:r>
                        <a:rPr baseline="-25000" lang="en" sz="1100" u="none" cap="none" strike="noStrike"/>
                        <a:t>TOPIC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0.580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0.555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0.555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0.560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Check-It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DNN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0.703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0.713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0.703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0.700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09" name="Google Shape;1409;p53"/>
          <p:cNvSpPr txBox="1"/>
          <p:nvPr>
            <p:ph type="title"/>
          </p:nvPr>
        </p:nvSpPr>
        <p:spPr>
          <a:xfrm>
            <a:off x="130900" y="3823955"/>
            <a:ext cx="40320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r>
              <a:rPr lang="en">
                <a:solidFill>
                  <a:schemeClr val="lt1"/>
                </a:solidFill>
              </a:rPr>
              <a:t>Comparison of state-of-the-art on the </a:t>
            </a:r>
            <a:r>
              <a:rPr b="1" lang="en">
                <a:solidFill>
                  <a:schemeClr val="lt1"/>
                </a:solidFill>
              </a:rPr>
              <a:t>BF </a:t>
            </a:r>
            <a:r>
              <a:rPr lang="en">
                <a:solidFill>
                  <a:schemeClr val="lt1"/>
                </a:solidFill>
              </a:rPr>
              <a:t>dataset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410" name="Google Shape;1410;p53"/>
          <p:cNvGraphicFramePr/>
          <p:nvPr/>
        </p:nvGraphicFramePr>
        <p:xfrm>
          <a:off x="4780154" y="10050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{882EB024-70C0-495E-8CDA-97A7C8D3BFBB}</a:tableStyleId>
              </a:tblPr>
              <a:tblGrid>
                <a:gridCol w="932525"/>
                <a:gridCol w="811575"/>
                <a:gridCol w="609950"/>
                <a:gridCol w="698675"/>
                <a:gridCol w="593800"/>
                <a:gridCol w="601875"/>
              </a:tblGrid>
              <a:tr h="3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Reference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Model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Acc.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P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R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F1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</a:tr>
              <a:tr h="3581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Shu et al. 2018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SVM</a:t>
                      </a:r>
                      <a:r>
                        <a:rPr baseline="-25000" lang="en" sz="1100" u="none" cap="none" strike="noStrike"/>
                        <a:t>LIWC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0.571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0.595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0.533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0.544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581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SVM</a:t>
                      </a:r>
                      <a:r>
                        <a:rPr baseline="-25000" lang="en" sz="1100" u="none" cap="none" strike="noStrike"/>
                        <a:t>RST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0.637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0.621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0.667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0.615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58150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Shu et al. 2018b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SVM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0.580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0.611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0.717</a:t>
                      </a:r>
                      <a:endParaRPr b="1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0.659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581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LR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0.642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0.757</a:t>
                      </a:r>
                      <a:endParaRPr b="1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0.543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0.633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581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NB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0.617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0.674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0.630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0.651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581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CNN</a:t>
                      </a:r>
                      <a:endParaRPr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0.629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0.807</a:t>
                      </a:r>
                      <a:endParaRPr b="1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0.456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/>
                        <a:t>0.583</a:t>
                      </a:r>
                      <a:endParaRPr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38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Check-It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DNN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0.722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0.725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0.725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sng" cap="none" strike="noStrike"/>
                        <a:t>0.722</a:t>
                      </a:r>
                      <a:endParaRPr b="1" sz="1100" u="sng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11" name="Google Shape;1411;p53"/>
          <p:cNvSpPr txBox="1"/>
          <p:nvPr>
            <p:ph type="title"/>
          </p:nvPr>
        </p:nvSpPr>
        <p:spPr>
          <a:xfrm>
            <a:off x="4777401" y="3831604"/>
            <a:ext cx="42483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900"/>
              <a:buNone/>
            </a:pPr>
            <a:r>
              <a:rPr lang="en">
                <a:solidFill>
                  <a:schemeClr val="lt1"/>
                </a:solidFill>
              </a:rPr>
              <a:t>Comparison of state-of-the-art on the </a:t>
            </a:r>
            <a:r>
              <a:rPr b="1" lang="en">
                <a:solidFill>
                  <a:schemeClr val="lt1"/>
                </a:solidFill>
              </a:rPr>
              <a:t>PF </a:t>
            </a:r>
            <a:r>
              <a:rPr lang="en">
                <a:solidFill>
                  <a:schemeClr val="lt1"/>
                </a:solidFill>
              </a:rPr>
              <a:t>dataset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1412" name="Google Shape;1412;p53"/>
          <p:cNvGraphicFramePr/>
          <p:nvPr/>
        </p:nvGraphicFramePr>
        <p:xfrm>
          <a:off x="4569629" y="4211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{882EB024-70C0-495E-8CDA-97A7C8D3BFBB}</a:tableStyleId>
              </a:tblPr>
              <a:tblGrid>
                <a:gridCol w="757525"/>
                <a:gridCol w="603125"/>
                <a:gridCol w="632925"/>
                <a:gridCol w="635100"/>
                <a:gridCol w="537925"/>
              </a:tblGrid>
              <a:tr h="25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Model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Acc.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P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R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F1</a:t>
                      </a:r>
                      <a:endParaRPr b="1" sz="1100" u="none" cap="none" strike="noStrike"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</a:tr>
              <a:tr h="143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Check-It</a:t>
                      </a:r>
                      <a:endParaRPr b="1" baseline="-25000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0.96</a:t>
                      </a:r>
                      <a:endParaRPr b="1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0.95</a:t>
                      </a:r>
                      <a:endParaRPr b="1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0.97</a:t>
                      </a:r>
                      <a:endParaRPr b="1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/>
                        <a:t>0.95</a:t>
                      </a:r>
                      <a:endParaRPr b="1" sz="1100" u="none" cap="none" strike="noStrike"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13" name="Google Shape;1413;p53"/>
          <p:cNvSpPr txBox="1"/>
          <p:nvPr>
            <p:ph idx="1" type="body"/>
          </p:nvPr>
        </p:nvSpPr>
        <p:spPr>
          <a:xfrm>
            <a:off x="2897897" y="4211775"/>
            <a:ext cx="16779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1400">
                <a:solidFill>
                  <a:schemeClr val="lt1"/>
                </a:solidFill>
              </a:rPr>
              <a:t>Fake News</a:t>
            </a:r>
            <a:endParaRPr b="1" sz="14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1400">
                <a:solidFill>
                  <a:schemeClr val="lt1"/>
                </a:solidFill>
              </a:rPr>
              <a:t>Corpus </a:t>
            </a:r>
            <a:endParaRPr b="1" sz="14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1400">
                <a:solidFill>
                  <a:schemeClr val="lt1"/>
                </a:solidFill>
              </a:rPr>
              <a:t>Performance: 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54"/>
          <p:cNvSpPr txBox="1"/>
          <p:nvPr>
            <p:ph idx="1" type="body"/>
          </p:nvPr>
        </p:nvSpPr>
        <p:spPr>
          <a:xfrm>
            <a:off x="126300" y="646200"/>
            <a:ext cx="8891400" cy="3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We presented Check-It, </a:t>
            </a:r>
            <a:r>
              <a:rPr b="1" lang="en" sz="1800">
                <a:solidFill>
                  <a:schemeClr val="lt1"/>
                </a:solidFill>
              </a:rPr>
              <a:t>a web browser plugin </a:t>
            </a:r>
            <a:r>
              <a:rPr lang="en" sz="1800">
                <a:solidFill>
                  <a:schemeClr val="lt1"/>
                </a:solidFill>
              </a:rPr>
              <a:t>for </a:t>
            </a:r>
            <a:r>
              <a:rPr b="1" lang="en" sz="1800">
                <a:solidFill>
                  <a:schemeClr val="lt1"/>
                </a:solidFill>
              </a:rPr>
              <a:t>fake news detection</a:t>
            </a:r>
            <a:r>
              <a:rPr lang="en" sz="18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Check-It </a:t>
            </a:r>
            <a:r>
              <a:rPr b="1" lang="en" sz="1800">
                <a:solidFill>
                  <a:schemeClr val="lt1"/>
                </a:solidFill>
              </a:rPr>
              <a:t>empowers </a:t>
            </a:r>
            <a:r>
              <a:rPr lang="en" sz="1800">
                <a:solidFill>
                  <a:schemeClr val="lt1"/>
                </a:solidFill>
              </a:rPr>
              <a:t>users with tools to improve </a:t>
            </a:r>
            <a:r>
              <a:rPr b="1" lang="en" sz="1800">
                <a:solidFill>
                  <a:schemeClr val="lt1"/>
                </a:solidFill>
              </a:rPr>
              <a:t>critical thinking</a:t>
            </a:r>
            <a:r>
              <a:rPr lang="en" sz="18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lang="en" sz="1800">
                <a:solidFill>
                  <a:schemeClr val="lt1"/>
                </a:solidFill>
              </a:rPr>
              <a:t>It combines </a:t>
            </a:r>
            <a:r>
              <a:rPr b="1" lang="en" sz="1800">
                <a:solidFill>
                  <a:schemeClr val="lt1"/>
                </a:solidFill>
              </a:rPr>
              <a:t>several signals</a:t>
            </a:r>
            <a:r>
              <a:rPr lang="en" sz="1800">
                <a:solidFill>
                  <a:schemeClr val="lt1"/>
                </a:solidFill>
              </a:rPr>
              <a:t> in order to improve the detection performance of fake articles.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Key takeaways:</a:t>
            </a:r>
            <a:endParaRPr b="1"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Trade-off </a:t>
            </a:r>
            <a:r>
              <a:rPr lang="en" sz="1800">
                <a:solidFill>
                  <a:schemeClr val="lt1"/>
                </a:solidFill>
              </a:rPr>
              <a:t>between </a:t>
            </a:r>
            <a:r>
              <a:rPr b="1" lang="en" sz="1800">
                <a:solidFill>
                  <a:schemeClr val="lt1"/>
                </a:solidFill>
              </a:rPr>
              <a:t>local operation </a:t>
            </a:r>
            <a:r>
              <a:rPr lang="en" sz="1800">
                <a:solidFill>
                  <a:schemeClr val="lt1"/>
                </a:solidFill>
              </a:rPr>
              <a:t>and model’s </a:t>
            </a:r>
            <a:r>
              <a:rPr b="1" lang="en" sz="1800">
                <a:solidFill>
                  <a:schemeClr val="lt1"/>
                </a:solidFill>
              </a:rPr>
              <a:t>performance</a:t>
            </a:r>
            <a:r>
              <a:rPr lang="en" sz="1800">
                <a:solidFill>
                  <a:schemeClr val="lt1"/>
                </a:solidFill>
              </a:rPr>
              <a:t>.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en" sz="1800">
                <a:solidFill>
                  <a:schemeClr val="lt1"/>
                </a:solidFill>
              </a:rPr>
              <a:t>Fake News Corpus</a:t>
            </a:r>
            <a:r>
              <a:rPr lang="en" sz="1800">
                <a:solidFill>
                  <a:schemeClr val="lt1"/>
                </a:solidFill>
              </a:rPr>
              <a:t>: </a:t>
            </a:r>
            <a:r>
              <a:rPr b="1" lang="en" sz="1800">
                <a:solidFill>
                  <a:schemeClr val="lt1"/>
                </a:solidFill>
              </a:rPr>
              <a:t>Easily distinguishable </a:t>
            </a:r>
            <a:r>
              <a:rPr lang="en" sz="1800">
                <a:solidFill>
                  <a:schemeClr val="lt1"/>
                </a:solidFill>
              </a:rPr>
              <a:t>fake and real articles. Future work includes working with harder to distinguish, e.g. </a:t>
            </a:r>
            <a:r>
              <a:rPr b="1" lang="en" sz="1800">
                <a:solidFill>
                  <a:schemeClr val="lt1"/>
                </a:solidFill>
              </a:rPr>
              <a:t>GossipCop </a:t>
            </a:r>
            <a:r>
              <a:rPr lang="en" sz="1800">
                <a:solidFill>
                  <a:schemeClr val="lt1"/>
                </a:solidFill>
              </a:rPr>
              <a:t>dataset.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419" name="Google Shape;1419;p54"/>
          <p:cNvSpPr txBox="1"/>
          <p:nvPr>
            <p:ph type="title"/>
          </p:nvPr>
        </p:nvSpPr>
        <p:spPr>
          <a:xfrm>
            <a:off x="130894" y="158578"/>
            <a:ext cx="8218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b="1" lang="en" sz="3100">
                <a:solidFill>
                  <a:schemeClr val="lt1"/>
                </a:solidFill>
              </a:rPr>
              <a:t>Conclusion</a:t>
            </a:r>
            <a:endParaRPr b="1"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17a40404ef_0_210"/>
          <p:cNvPicPr preferRelativeResize="0"/>
          <p:nvPr/>
        </p:nvPicPr>
        <p:blipFill rotWithShape="1">
          <a:blip r:embed="rId3">
            <a:alphaModFix/>
          </a:blip>
          <a:srcRect b="31952" l="3871" r="45382" t="17109"/>
          <a:stretch/>
        </p:blipFill>
        <p:spPr>
          <a:xfrm>
            <a:off x="457888" y="99600"/>
            <a:ext cx="2686233" cy="21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g217a40404ef_0_210"/>
          <p:cNvPicPr preferRelativeResize="0"/>
          <p:nvPr/>
        </p:nvPicPr>
        <p:blipFill rotWithShape="1">
          <a:blip r:embed="rId4">
            <a:alphaModFix amt="30000"/>
          </a:blip>
          <a:srcRect b="44553" l="8904" r="12989" t="33390"/>
          <a:stretch/>
        </p:blipFill>
        <p:spPr>
          <a:xfrm>
            <a:off x="3185397" y="99600"/>
            <a:ext cx="5500717" cy="108726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g217a40404ef_0_210"/>
          <p:cNvPicPr preferRelativeResize="0"/>
          <p:nvPr/>
        </p:nvPicPr>
        <p:blipFill rotWithShape="1">
          <a:blip r:embed="rId5">
            <a:alphaModFix amt="30000"/>
          </a:blip>
          <a:srcRect b="68469" l="1080" r="25439" t="12857"/>
          <a:stretch/>
        </p:blipFill>
        <p:spPr>
          <a:xfrm>
            <a:off x="3185397" y="1225666"/>
            <a:ext cx="5500717" cy="9785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" name="Google Shape;157;g217a40404ef_0_210"/>
          <p:cNvPicPr preferRelativeResize="0"/>
          <p:nvPr/>
        </p:nvPicPr>
        <p:blipFill rotWithShape="1">
          <a:blip r:embed="rId6">
            <a:alphaModFix amt="30000"/>
          </a:blip>
          <a:srcRect b="27685" l="4399" r="46717" t="19184"/>
          <a:stretch/>
        </p:blipFill>
        <p:spPr>
          <a:xfrm>
            <a:off x="5791972" y="2243004"/>
            <a:ext cx="2894140" cy="223993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g217a40404ef_0_210"/>
          <p:cNvPicPr preferRelativeResize="0"/>
          <p:nvPr/>
        </p:nvPicPr>
        <p:blipFill rotWithShape="1">
          <a:blip r:embed="rId7">
            <a:alphaModFix amt="30000"/>
          </a:blip>
          <a:srcRect b="0" l="1841" r="12899" t="25155"/>
          <a:stretch/>
        </p:blipFill>
        <p:spPr>
          <a:xfrm>
            <a:off x="457888" y="2243004"/>
            <a:ext cx="2686232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g217a40404ef_0_210"/>
          <p:cNvPicPr preferRelativeResize="0"/>
          <p:nvPr/>
        </p:nvPicPr>
        <p:blipFill rotWithShape="1">
          <a:blip r:embed="rId8">
            <a:alphaModFix amt="30000"/>
          </a:blip>
          <a:srcRect b="0" l="0" r="0" t="21673"/>
          <a:stretch/>
        </p:blipFill>
        <p:spPr>
          <a:xfrm>
            <a:off x="3185399" y="2243004"/>
            <a:ext cx="2565315" cy="223993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" name="Google Shape;160;g217a40404ef_0_210"/>
          <p:cNvSpPr/>
          <p:nvPr/>
        </p:nvSpPr>
        <p:spPr>
          <a:xfrm>
            <a:off x="4938000" y="4645900"/>
            <a:ext cx="219900" cy="219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17a40404ef_0_210"/>
          <p:cNvSpPr/>
          <p:nvPr/>
        </p:nvSpPr>
        <p:spPr>
          <a:xfrm>
            <a:off x="5661250" y="4645900"/>
            <a:ext cx="219900" cy="219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17a40404ef_0_210"/>
          <p:cNvSpPr txBox="1"/>
          <p:nvPr/>
        </p:nvSpPr>
        <p:spPr>
          <a:xfrm>
            <a:off x="4704975" y="4597950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Real</a:t>
            </a:r>
            <a:endParaRPr sz="1100"/>
          </a:p>
        </p:txBody>
      </p:sp>
      <p:sp>
        <p:nvSpPr>
          <p:cNvPr id="163" name="Google Shape;163;g217a40404ef_0_210"/>
          <p:cNvSpPr txBox="1"/>
          <p:nvPr/>
        </p:nvSpPr>
        <p:spPr>
          <a:xfrm>
            <a:off x="5436075" y="4597925"/>
            <a:ext cx="1095300" cy="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Fake</a:t>
            </a:r>
            <a:endParaRPr sz="1100"/>
          </a:p>
        </p:txBody>
      </p:sp>
      <p:pic>
        <p:nvPicPr>
          <p:cNvPr id="164" name="Google Shape;164;g217a40404ef_0_210"/>
          <p:cNvPicPr preferRelativeResize="0"/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57900" y="99600"/>
            <a:ext cx="2686226" cy="21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U4CAREU">
  <a:themeElements>
    <a:clrScheme name="Custom 1">
      <a:dk1>
        <a:srgbClr val="DCDEE0"/>
      </a:dk1>
      <a:lt1>
        <a:srgbClr val="525860"/>
      </a:lt1>
      <a:dk2>
        <a:srgbClr val="18222D"/>
      </a:dk2>
      <a:lt2>
        <a:srgbClr val="53585F"/>
      </a:lt2>
      <a:accent1>
        <a:srgbClr val="F58813"/>
      </a:accent1>
      <a:accent2>
        <a:srgbClr val="FCB040"/>
      </a:accent2>
      <a:accent3>
        <a:srgbClr val="353436"/>
      </a:accent3>
      <a:accent4>
        <a:srgbClr val="363636"/>
      </a:accent4>
      <a:accent5>
        <a:srgbClr val="FB5A28"/>
      </a:accent5>
      <a:accent6>
        <a:srgbClr val="E2522A"/>
      </a:accent6>
      <a:hlink>
        <a:srgbClr val="0D426E"/>
      </a:hlink>
      <a:folHlink>
        <a:srgbClr val="0630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