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</p:sldIdLst>
  <p:sldSz cy="5143500" cx="9144000"/>
  <p:notesSz cx="6858000" cy="9144000"/>
  <p:embeddedFontLst>
    <p:embeddedFont>
      <p:font typeface="Roboto"/>
      <p:regular r:id="rId72"/>
      <p:bold r:id="rId73"/>
      <p:italic r:id="rId74"/>
      <p:boldItalic r:id="rId75"/>
    </p:embeddedFont>
    <p:embeddedFont>
      <p:font typeface="Helvetica Neue"/>
      <p:regular r:id="rId76"/>
      <p:bold r:id="rId77"/>
      <p:italic r:id="rId78"/>
      <p:boldItalic r:id="rId79"/>
    </p:embeddedFont>
    <p:embeddedFont>
      <p:font typeface="Helvetica Neue Light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D903EE-86EE-452D-A5AE-3C0E7B29D871}">
  <a:tblStyle styleId="{10D903EE-86EE-452D-A5AE-3C0E7B29D8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3" Type="http://schemas.openxmlformats.org/officeDocument/2006/relationships/font" Target="fonts/HelveticaNeueLight-boldItalic.fntdata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HelveticaNeueLight-regular.fntdata"/><Relationship Id="rId82" Type="http://schemas.openxmlformats.org/officeDocument/2006/relationships/font" Target="fonts/HelveticaNeueLight-italic.fntdata"/><Relationship Id="rId81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Roboto-bold.fntdata"/><Relationship Id="rId72" Type="http://schemas.openxmlformats.org/officeDocument/2006/relationships/font" Target="fonts/Roboto-regular.fntdata"/><Relationship Id="rId31" Type="http://schemas.openxmlformats.org/officeDocument/2006/relationships/slide" Target="slides/slide24.xml"/><Relationship Id="rId75" Type="http://schemas.openxmlformats.org/officeDocument/2006/relationships/font" Target="fonts/Roboto-boldItalic.fntdata"/><Relationship Id="rId30" Type="http://schemas.openxmlformats.org/officeDocument/2006/relationships/slide" Target="slides/slide23.xml"/><Relationship Id="rId74" Type="http://schemas.openxmlformats.org/officeDocument/2006/relationships/font" Target="fonts/Roboto-italic.fntdata"/><Relationship Id="rId33" Type="http://schemas.openxmlformats.org/officeDocument/2006/relationships/slide" Target="slides/slide26.xml"/><Relationship Id="rId77" Type="http://schemas.openxmlformats.org/officeDocument/2006/relationships/font" Target="fonts/HelveticaNeue-bold.fntdata"/><Relationship Id="rId32" Type="http://schemas.openxmlformats.org/officeDocument/2006/relationships/slide" Target="slides/slide25.xml"/><Relationship Id="rId76" Type="http://schemas.openxmlformats.org/officeDocument/2006/relationships/font" Target="fonts/HelveticaNeue-regular.fntdata"/><Relationship Id="rId35" Type="http://schemas.openxmlformats.org/officeDocument/2006/relationships/slide" Target="slides/slide28.xml"/><Relationship Id="rId79" Type="http://schemas.openxmlformats.org/officeDocument/2006/relationships/font" Target="fonts/HelveticaNeue-boldItalic.fntdata"/><Relationship Id="rId34" Type="http://schemas.openxmlformats.org/officeDocument/2006/relationships/slide" Target="slides/slide27.xml"/><Relationship Id="rId78" Type="http://schemas.openxmlformats.org/officeDocument/2006/relationships/font" Target="fonts/HelveticaNeue-italic.fntdata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9a22490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9a22490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b169c071f_0_44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b169c071f_0_44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b169c071f_0_44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b169c071f_0_44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3b169c071f_0_45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3b169c071f_0_45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b169c071f_0_47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3b169c071f_0_47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3b169c071f_0_48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3b169c071f_0_48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3b169c071f_0_50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13b169c071f_0_50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3b169c071f_0_5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3b169c071f_0_51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3b169c071f_0_5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13b169c071f_0_51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3b169c071f_0_5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3b169c071f_0_52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3b169c071f_0_52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13b169c071f_0_52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b169c071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b169c071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3b169c071f_0_52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13b169c071f_0_52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13b169c071f_0_5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13b169c071f_0_52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3b169c071f_0_52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3b169c071f_0_52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3b169c071f_0_53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3b169c071f_0_53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3b169c071f_0_53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13b169c071f_0_53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13b169c071f_0_53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13b169c071f_0_53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3b169c071f_0_53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3b169c071f_0_53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3b169c071f_0_53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13b169c071f_0_53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3b169c071f_0_54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3b169c071f_0_54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3b169c071f_0_54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3b169c071f_0_54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b169c071f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b169c071f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3b169c071f_0_54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13b169c071f_0_54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3b169c071f_0_54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3b169c071f_0_54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3b169c071f_0_54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13b169c071f_0_54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3b169c071f_0_54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13b169c071f_0_54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3b169c071f_0_55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13b169c071f_0_55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13b169c071f_0_55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13b169c071f_0_55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3b169c071f_0_55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13b169c071f_0_55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3b169c071f_0_55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13b169c071f_0_55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3b169c071f_0_56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3b169c071f_0_56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3b169c071f_0_56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13b169c071f_0_56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b169c071f_0_2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b169c071f_0_23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Social categorization</a:t>
            </a:r>
            <a:r>
              <a:rPr lang="en"/>
              <a:t>: Tendency to </a:t>
            </a:r>
            <a:r>
              <a:rPr b="1" lang="en"/>
              <a:t>categorize </a:t>
            </a:r>
            <a:r>
              <a:rPr lang="en"/>
              <a:t>individuals (including oneself) based on different </a:t>
            </a:r>
            <a:r>
              <a:rPr b="1" lang="en"/>
              <a:t>criteria</a:t>
            </a:r>
            <a:r>
              <a:rPr lang="en"/>
              <a:t>, such as </a:t>
            </a:r>
            <a:r>
              <a:rPr i="1" lang="en"/>
              <a:t>ethnicity</a:t>
            </a:r>
            <a:r>
              <a:rPr lang="en"/>
              <a:t>, </a:t>
            </a:r>
            <a:r>
              <a:rPr i="1" lang="en"/>
              <a:t>country </a:t>
            </a:r>
            <a:r>
              <a:rPr lang="en"/>
              <a:t>of origin, </a:t>
            </a:r>
            <a:r>
              <a:rPr i="1" lang="en"/>
              <a:t>religion</a:t>
            </a:r>
            <a:r>
              <a:rPr lang="en"/>
              <a:t>, </a:t>
            </a:r>
            <a:r>
              <a:rPr i="1" lang="en"/>
              <a:t>sexuality</a:t>
            </a:r>
            <a:r>
              <a:rPr lang="en"/>
              <a:t>, social </a:t>
            </a:r>
            <a:r>
              <a:rPr i="1" lang="en"/>
              <a:t>privileges </a:t>
            </a:r>
            <a:r>
              <a:rPr lang="en"/>
              <a:t>etc.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Prerequisite for social identity: Build their own identity by </a:t>
            </a:r>
            <a:r>
              <a:rPr b="1" lang="en"/>
              <a:t>classifying </a:t>
            </a:r>
            <a:r>
              <a:rPr lang="en"/>
              <a:t>themselves in a group or by </a:t>
            </a:r>
            <a:r>
              <a:rPr b="1" lang="en"/>
              <a:t>rejecting </a:t>
            </a:r>
            <a:r>
              <a:rPr lang="en"/>
              <a:t>another.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Social categories can encourage people to associate </a:t>
            </a:r>
            <a:r>
              <a:rPr b="1" lang="en"/>
              <a:t>stereotypes </a:t>
            </a:r>
            <a:r>
              <a:rPr lang="en"/>
              <a:t>to groups of people, leading to forms of </a:t>
            </a:r>
            <a:r>
              <a:rPr b="1" lang="en"/>
              <a:t>discrimination </a:t>
            </a:r>
            <a:r>
              <a:rPr lang="en"/>
              <a:t>towards people of this group.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Social identity</a:t>
            </a:r>
            <a:r>
              <a:rPr lang="en"/>
              <a:t>: Individuals </a:t>
            </a:r>
            <a:r>
              <a:rPr b="1" lang="en"/>
              <a:t>adopt </a:t>
            </a:r>
            <a:r>
              <a:rPr lang="en"/>
              <a:t>an </a:t>
            </a:r>
            <a:r>
              <a:rPr b="1" lang="en"/>
              <a:t>identity similar </a:t>
            </a:r>
            <a:r>
              <a:rPr lang="en"/>
              <a:t>to that of a </a:t>
            </a:r>
            <a:r>
              <a:rPr b="1" lang="en"/>
              <a:t>group </a:t>
            </a:r>
            <a:r>
              <a:rPr lang="en"/>
              <a:t>they </a:t>
            </a:r>
            <a:r>
              <a:rPr b="1" lang="en"/>
              <a:t>categorized </a:t>
            </a:r>
            <a:r>
              <a:rPr lang="en"/>
              <a:t>themselves as belonging to.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Individual behaviors </a:t>
            </a:r>
            <a:r>
              <a:rPr lang="en"/>
              <a:t>can </a:t>
            </a:r>
            <a:r>
              <a:rPr b="1" lang="en"/>
              <a:t>change </a:t>
            </a:r>
            <a:r>
              <a:rPr lang="en"/>
              <a:t>based on the </a:t>
            </a:r>
            <a:r>
              <a:rPr b="1" lang="en"/>
              <a:t>extent </a:t>
            </a:r>
            <a:r>
              <a:rPr lang="en"/>
              <a:t>of the </a:t>
            </a:r>
            <a:r>
              <a:rPr b="1" lang="en"/>
              <a:t>emotional attachment </a:t>
            </a:r>
            <a:r>
              <a:rPr lang="en"/>
              <a:t>to the group.</a:t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Social comparison</a:t>
            </a:r>
            <a:r>
              <a:rPr lang="en"/>
              <a:t>: Once member of a group = tendency to compare with other groups.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Maintain </a:t>
            </a:r>
            <a:r>
              <a:rPr b="1" lang="en"/>
              <a:t>pride </a:t>
            </a:r>
            <a:r>
              <a:rPr lang="en"/>
              <a:t>and </a:t>
            </a:r>
            <a:r>
              <a:rPr b="1" lang="en"/>
              <a:t>self-esteem</a:t>
            </a:r>
            <a:r>
              <a:rPr lang="en"/>
              <a:t> by </a:t>
            </a:r>
            <a:r>
              <a:rPr b="1" lang="en"/>
              <a:t>comparing favorably </a:t>
            </a:r>
            <a:r>
              <a:rPr lang="en"/>
              <a:t>with other groups.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Critical </a:t>
            </a:r>
            <a:r>
              <a:rPr lang="en"/>
              <a:t>to </a:t>
            </a:r>
            <a:r>
              <a:rPr b="1" lang="en"/>
              <a:t>understanding prejudice</a:t>
            </a:r>
            <a:r>
              <a:rPr lang="en"/>
              <a:t>, as two groups which identify themselves as </a:t>
            </a:r>
            <a:r>
              <a:rPr b="1" lang="en"/>
              <a:t>rivals</a:t>
            </a:r>
            <a:r>
              <a:rPr lang="en"/>
              <a:t>, are forced to compete to maintain their self-esteem.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Competition </a:t>
            </a:r>
            <a:r>
              <a:rPr lang="en"/>
              <a:t>and </a:t>
            </a:r>
            <a:r>
              <a:rPr b="1" lang="en"/>
              <a:t>hostility between groups </a:t>
            </a:r>
            <a:r>
              <a:rPr lang="en"/>
              <a:t>is thus not only a matter of competing for </a:t>
            </a:r>
            <a:r>
              <a:rPr b="1" lang="en"/>
              <a:t>resources</a:t>
            </a:r>
            <a:r>
              <a:rPr lang="en"/>
              <a:t>, like jobs, but also the result of competing </a:t>
            </a:r>
            <a:r>
              <a:rPr b="1" lang="en"/>
              <a:t>identities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Motivated reasoning:</a:t>
            </a:r>
            <a:r>
              <a:rPr lang="en"/>
              <a:t> individuals and groups are motivated to believe whatever confirms their opinions.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Adam Waytz </a:t>
            </a:r>
            <a:r>
              <a:rPr lang="en"/>
              <a:t>provides an explanatory example in a recent interview: “If you’re motivated to believe negative things about Hillary Clinton, you’re more likely to trust outrageous stories about her that might not be true. Over time, motivated reasoning can lead to a false social consensus”.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Fuse that sparks more polarization and conflict between groups of different beliefs. 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Tribalism/Naive realism: </a:t>
            </a:r>
            <a:r>
              <a:rPr lang="en"/>
              <a:t>tendency to believe that a group’s perception of reality is the only accurate view and that people who disagree with them are necessarily uninformed, irrational, or biased.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3b169c071f_0_56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3b169c071f_0_56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13b169c071f_0_56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13b169c071f_0_56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3b169c071f_0_56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3b169c071f_0_56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3b169c071f_0_57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13b169c071f_0_57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3b169c071f_0_57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13b169c071f_0_57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3b169c071f_0_57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13b169c071f_0_57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3b169c071f_0_57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13b169c071f_0_57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13b169c071f_0_58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13b169c071f_0_58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3b169c071f_0_58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3b169c071f_0_58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3b169c071f_0_58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13b169c071f_0_58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b169c071f_0_4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b169c071f_0_41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13b169c071f_0_58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13b169c071f_0_58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3b169c071f_0_58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3b169c071f_0_58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3b169c071f_0_59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3b169c071f_0_59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13b169c071f_0_59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13b169c071f_0_59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13b169c071f_0_59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13b169c071f_0_59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3b169c071f_0_60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13b169c071f_0_60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3b169c071f_0_60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3b169c071f_0_60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13b169c071f_0_6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13b169c071f_0_6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13b169c071f_0_6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13b169c071f_0_62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2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13b169c071f_0_63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13b169c071f_0_63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b169c071f_0_42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b169c071f_0_42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13b169c071f_0_66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13b169c071f_0_66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13b169c071f_0_66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13b169c071f_0_66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13b169c071f_0_66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13b169c071f_0_66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13b169c071f_0_66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13b169c071f_0_66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13b169c071f_0_66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13b169c071f_0_66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Considering the change in the overall results from the p value transition, we run the experiment for a series of p values, from 0.05 to 0.95.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can see that POLAR achieves better results than PaCTE in general, especially when considering lower rank list elements for the RBO (lower values of p). </a:t>
            </a:r>
            <a:br>
              <a:rPr lang="en"/>
            </a:br>
            <a:r>
              <a:rPr lang="en"/>
              <a:t>As the values of p increase, so does the RBO score of both POLAR and PaCTE.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While the values increase we can see that the RBO scores come closer to each other, with both of them converging to ~0.80 with p = 0.95 (maximum).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b169c071f_0_4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b169c071f_0_42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b169c071f_0_43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b169c071f_0_43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b169c071f_0_43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b169c071f_0_43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ircle photo">
  <p:cSld name="3 circle ph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926595" y="1508507"/>
            <a:ext cx="2126400" cy="1596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4"/>
          <p:cNvSpPr/>
          <p:nvPr>
            <p:ph idx="3" type="pic"/>
          </p:nvPr>
        </p:nvSpPr>
        <p:spPr>
          <a:xfrm>
            <a:off x="3508757" y="1508506"/>
            <a:ext cx="2126400" cy="1596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14"/>
          <p:cNvSpPr/>
          <p:nvPr>
            <p:ph idx="4" type="pic"/>
          </p:nvPr>
        </p:nvSpPr>
        <p:spPr>
          <a:xfrm>
            <a:off x="6090919" y="1511795"/>
            <a:ext cx="2126400" cy="1596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ck photo">
  <p:cSld name="Block phot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6"/>
          <p:cNvSpPr/>
          <p:nvPr>
            <p:ph idx="2" type="pic"/>
          </p:nvPr>
        </p:nvSpPr>
        <p:spPr>
          <a:xfrm>
            <a:off x="866180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16"/>
          <p:cNvSpPr/>
          <p:nvPr>
            <p:ph idx="3" type="pic"/>
          </p:nvPr>
        </p:nvSpPr>
        <p:spPr>
          <a:xfrm>
            <a:off x="2747482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" name="Google Shape;73;p16"/>
          <p:cNvSpPr/>
          <p:nvPr>
            <p:ph idx="4" type="pic"/>
          </p:nvPr>
        </p:nvSpPr>
        <p:spPr>
          <a:xfrm>
            <a:off x="4628784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p16"/>
          <p:cNvSpPr/>
          <p:nvPr>
            <p:ph idx="5" type="pic"/>
          </p:nvPr>
        </p:nvSpPr>
        <p:spPr>
          <a:xfrm>
            <a:off x="6510087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16"/>
          <p:cNvSpPr/>
          <p:nvPr>
            <p:ph idx="6" type="pic"/>
          </p:nvPr>
        </p:nvSpPr>
        <p:spPr>
          <a:xfrm>
            <a:off x="866180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Google Shape;76;p16"/>
          <p:cNvSpPr/>
          <p:nvPr>
            <p:ph idx="7" type="pic"/>
          </p:nvPr>
        </p:nvSpPr>
        <p:spPr>
          <a:xfrm>
            <a:off x="2747482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7" name="Google Shape;77;p16"/>
          <p:cNvSpPr/>
          <p:nvPr>
            <p:ph idx="8" type="pic"/>
          </p:nvPr>
        </p:nvSpPr>
        <p:spPr>
          <a:xfrm>
            <a:off x="4628784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8" name="Google Shape;78;p16"/>
          <p:cNvSpPr/>
          <p:nvPr>
            <p:ph idx="9" type="pic"/>
          </p:nvPr>
        </p:nvSpPr>
        <p:spPr>
          <a:xfrm>
            <a:off x="6510087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1143000" y="84218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1143000" y="270151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ctr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3962" y="1282526"/>
            <a:ext cx="7887300" cy="21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23962" y="3442395"/>
            <a:ext cx="78873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890736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737199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629543" y="273751"/>
            <a:ext cx="78873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629543" y="1260760"/>
            <a:ext cx="38688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629543" y="1878583"/>
            <a:ext cx="38688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3" type="body"/>
          </p:nvPr>
        </p:nvSpPr>
        <p:spPr>
          <a:xfrm>
            <a:off x="4628927" y="1260760"/>
            <a:ext cx="38877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4" type="body"/>
          </p:nvPr>
        </p:nvSpPr>
        <p:spPr>
          <a:xfrm>
            <a:off x="4628927" y="1878583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3238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500"/>
              <a:buFont typeface="Roboto"/>
              <a:buChar char="•"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400"/>
              <a:buFont typeface="Roboto"/>
              <a:buChar char="•"/>
              <a:def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Char char="•"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1" name="Google Shape;111;p24"/>
          <p:cNvSpPr/>
          <p:nvPr>
            <p:ph idx="2" type="pic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500"/>
              <a:buFont typeface="Roboto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 rot="5400000">
            <a:off x="3367656" y="-1300742"/>
            <a:ext cx="2631900" cy="7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 rot="5400000">
            <a:off x="5860580" y="1087303"/>
            <a:ext cx="33879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 rot="5400000">
            <a:off x="1697695" y="-914597"/>
            <a:ext cx="3387900" cy="6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53" name="Google Shape;53;p13"/>
          <p:cNvGrpSpPr/>
          <p:nvPr/>
        </p:nvGrpSpPr>
        <p:grpSpPr>
          <a:xfrm>
            <a:off x="-132348" y="4837297"/>
            <a:ext cx="148216" cy="23733"/>
            <a:chOff x="189045" y="262322"/>
            <a:chExt cx="210803" cy="45000"/>
          </a:xfrm>
        </p:grpSpPr>
        <p:sp>
          <p:nvSpPr>
            <p:cNvPr id="54" name="Google Shape;54;p13"/>
            <p:cNvSpPr/>
            <p:nvPr/>
          </p:nvSpPr>
          <p:spPr>
            <a:xfrm>
              <a:off x="189045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354848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descr="Image result for ucy" id="56" name="Google Shape;56;p13"/>
          <p:cNvPicPr preferRelativeResize="0"/>
          <p:nvPr/>
        </p:nvPicPr>
        <p:blipFill rotWithShape="1">
          <a:blip r:embed="rId1">
            <a:alphaModFix/>
          </a:blip>
          <a:srcRect b="17925" l="0" r="0" t="0"/>
          <a:stretch/>
        </p:blipFill>
        <p:spPr>
          <a:xfrm>
            <a:off x="2430150" y="4812473"/>
            <a:ext cx="841150" cy="2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176" y="4779909"/>
            <a:ext cx="2330833" cy="3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10162" l="0" r="0" t="6946"/>
          <a:stretch/>
        </p:blipFill>
        <p:spPr>
          <a:xfrm>
            <a:off x="5915025" y="4668230"/>
            <a:ext cx="3228975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754" y="-38251"/>
            <a:ext cx="2607284" cy="4671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hyperlink" Target="http://tiny.cc/2sdwjz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idx="1" type="subTitle"/>
          </p:nvPr>
        </p:nvSpPr>
        <p:spPr>
          <a:xfrm>
            <a:off x="669225" y="2994125"/>
            <a:ext cx="7762500" cy="1241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Demetris Paschalides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Department of Computer Science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University of Cyprus</a:t>
            </a:r>
            <a:endParaRPr sz="1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7"/>
          <p:cNvSpPr txBox="1"/>
          <p:nvPr>
            <p:ph type="ctrTitle"/>
          </p:nvPr>
        </p:nvSpPr>
        <p:spPr>
          <a:xfrm>
            <a:off x="280575" y="1046750"/>
            <a:ext cx="8539800" cy="1790700"/>
          </a:xfrm>
          <a:prstGeom prst="rect">
            <a:avLst/>
          </a:prstGeom>
        </p:spPr>
        <p:txBody>
          <a:bodyPr anchorCtr="0" anchor="b" bIns="58925" lIns="58925" spcFirstLastPara="1" rIns="58925" wrap="square" tIns="58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Helvetica Neue"/>
                <a:ea typeface="Helvetica Neue"/>
                <a:cs typeface="Helvetica Neue"/>
                <a:sym typeface="Helvetica Neue"/>
              </a:rPr>
              <a:t>Natural Language Processing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Studies and Applications</a:t>
            </a:r>
            <a:endParaRPr b="1" sz="3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 sz="2600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Towards Understanding Polarization</a:t>
            </a:r>
            <a:endParaRPr i="1" sz="2600" u="sng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6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6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6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6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2" name="Google Shape;332;p36"/>
          <p:cNvCxnSpPr>
            <a:stCxn id="326" idx="6"/>
            <a:endCxn id="327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6"/>
          <p:cNvCxnSpPr>
            <a:stCxn id="328" idx="0"/>
            <a:endCxn id="327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6"/>
          <p:cNvCxnSpPr>
            <a:stCxn id="326" idx="4"/>
            <a:endCxn id="325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6"/>
          <p:cNvCxnSpPr>
            <a:stCxn id="328" idx="2"/>
            <a:endCxn id="325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6"/>
          <p:cNvCxnSpPr>
            <a:stCxn id="327" idx="3"/>
            <a:endCxn id="325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6"/>
          <p:cNvCxnSpPr>
            <a:stCxn id="328" idx="3"/>
            <a:endCxn id="329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6"/>
          <p:cNvCxnSpPr>
            <a:stCxn id="328" idx="4"/>
            <a:endCxn id="331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36"/>
          <p:cNvCxnSpPr>
            <a:stCxn id="331" idx="0"/>
            <a:endCxn id="329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36"/>
          <p:cNvCxnSpPr>
            <a:stCxn id="330" idx="7"/>
            <a:endCxn id="329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6"/>
          <p:cNvCxnSpPr>
            <a:stCxn id="330" idx="4"/>
            <a:endCxn id="331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36"/>
          <p:cNvCxnSpPr>
            <a:stCxn id="330" idx="0"/>
            <a:endCxn id="325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36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2300">
              <a:solidFill>
                <a:srgbClr val="CCCCCC"/>
              </a:solidFill>
            </a:endParaRPr>
          </a:p>
        </p:txBody>
      </p:sp>
      <p:sp>
        <p:nvSpPr>
          <p:cNvPr id="344" name="Google Shape;344;p36"/>
          <p:cNvSpPr txBox="1"/>
          <p:nvPr>
            <p:ph idx="1" type="body"/>
          </p:nvPr>
        </p:nvSpPr>
        <p:spPr>
          <a:xfrm>
            <a:off x="362775" y="816850"/>
            <a:ext cx="8731800" cy="7296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Dipole Discussion Topic</a:t>
            </a:r>
            <a:r>
              <a:rPr lang="en" sz="1500">
                <a:solidFill>
                  <a:schemeClr val="lt1"/>
                </a:solidFill>
              </a:rPr>
              <a:t>: Topics of discussion between dipole’s conflicting fellowships.</a:t>
            </a:r>
            <a:endParaRPr sz="1500">
              <a:solidFill>
                <a:schemeClr val="lt1"/>
              </a:solidFill>
            </a:endParaRPr>
          </a:p>
          <a:p>
            <a:pPr indent="-20955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Sentiment Attitudes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rgbClr val="CC0000"/>
                </a:solidFill>
              </a:rPr>
              <a:t>Opposition (O) </a:t>
            </a:r>
            <a:r>
              <a:rPr lang="en" sz="1500">
                <a:solidFill>
                  <a:schemeClr val="lt1"/>
                </a:solidFill>
              </a:rPr>
              <a:t>or </a:t>
            </a:r>
            <a:r>
              <a:rPr b="1" lang="en" sz="1500">
                <a:solidFill>
                  <a:srgbClr val="3C78D8"/>
                </a:solidFill>
              </a:rPr>
              <a:t>Support (S) </a:t>
            </a:r>
            <a:r>
              <a:rPr lang="en" sz="1500">
                <a:solidFill>
                  <a:schemeClr val="lt1"/>
                </a:solidFill>
              </a:rPr>
              <a:t>from entities toward topics.			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51667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6"/>
          <p:cNvSpPr/>
          <p:nvPr/>
        </p:nvSpPr>
        <p:spPr>
          <a:xfrm>
            <a:off x="3719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36"/>
          <p:cNvCxnSpPr>
            <a:stCxn id="331" idx="6"/>
            <a:endCxn id="346" idx="0"/>
          </p:cNvCxnSpPr>
          <p:nvPr/>
        </p:nvCxnSpPr>
        <p:spPr>
          <a:xfrm flipH="1">
            <a:off x="127101" y="2430557"/>
            <a:ext cx="268800" cy="13638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8" name="Google Shape;348;p36"/>
          <p:cNvSpPr/>
          <p:nvPr/>
        </p:nvSpPr>
        <p:spPr>
          <a:xfrm>
            <a:off x="21725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40112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584989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7688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2" name="Google Shape;352;p36"/>
          <p:cNvCxnSpPr>
            <a:stCxn id="328" idx="5"/>
            <a:endCxn id="351" idx="0"/>
          </p:cNvCxnSpPr>
          <p:nvPr/>
        </p:nvCxnSpPr>
        <p:spPr>
          <a:xfrm flipH="1">
            <a:off x="858834" y="2608460"/>
            <a:ext cx="1350900" cy="1185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36"/>
          <p:cNvCxnSpPr>
            <a:stCxn id="329" idx="5"/>
            <a:endCxn id="349" idx="0"/>
          </p:cNvCxnSpPr>
          <p:nvPr/>
        </p:nvCxnSpPr>
        <p:spPr>
          <a:xfrm flipH="1">
            <a:off x="491193" y="2262420"/>
            <a:ext cx="531600" cy="1531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36"/>
          <p:cNvCxnSpPr>
            <a:stCxn id="325" idx="5"/>
            <a:endCxn id="355" idx="0"/>
          </p:cNvCxnSpPr>
          <p:nvPr/>
        </p:nvCxnSpPr>
        <p:spPr>
          <a:xfrm flipH="1">
            <a:off x="607756" y="2096262"/>
            <a:ext cx="1261800" cy="1698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36"/>
          <p:cNvCxnSpPr>
            <a:stCxn id="330" idx="5"/>
            <a:endCxn id="348" idx="0"/>
          </p:cNvCxnSpPr>
          <p:nvPr/>
        </p:nvCxnSpPr>
        <p:spPr>
          <a:xfrm flipH="1">
            <a:off x="307140" y="1988479"/>
            <a:ext cx="291900" cy="18057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36"/>
          <p:cNvCxnSpPr>
            <a:stCxn id="326" idx="5"/>
            <a:endCxn id="350" idx="0"/>
          </p:cNvCxnSpPr>
          <p:nvPr/>
        </p:nvCxnSpPr>
        <p:spPr>
          <a:xfrm flipH="1">
            <a:off x="675011" y="1827860"/>
            <a:ext cx="1735800" cy="19665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p36"/>
          <p:cNvSpPr/>
          <p:nvPr/>
        </p:nvSpPr>
        <p:spPr>
          <a:xfrm>
            <a:off x="51767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6"/>
          <p:cNvSpPr/>
          <p:nvPr/>
        </p:nvSpPr>
        <p:spPr>
          <a:xfrm>
            <a:off x="1067970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6"/>
          <p:cNvSpPr/>
          <p:nvPr/>
        </p:nvSpPr>
        <p:spPr>
          <a:xfrm>
            <a:off x="1053493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6"/>
          <p:cNvSpPr/>
          <p:nvPr/>
        </p:nvSpPr>
        <p:spPr>
          <a:xfrm>
            <a:off x="12335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141742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160129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177073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6"/>
          <p:cNvSpPr/>
          <p:nvPr/>
        </p:nvSpPr>
        <p:spPr>
          <a:xfrm>
            <a:off x="153398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2102426" y="3794301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6"/>
          <p:cNvSpPr/>
          <p:nvPr/>
        </p:nvSpPr>
        <p:spPr>
          <a:xfrm>
            <a:off x="2087949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6"/>
          <p:cNvSpPr/>
          <p:nvPr/>
        </p:nvSpPr>
        <p:spPr>
          <a:xfrm>
            <a:off x="2268012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2451880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263574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280518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6"/>
          <p:cNvSpPr/>
          <p:nvPr/>
        </p:nvSpPr>
        <p:spPr>
          <a:xfrm>
            <a:off x="2568435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2" name="Google Shape;372;p36"/>
          <p:cNvCxnSpPr>
            <a:stCxn id="327" idx="5"/>
            <a:endCxn id="351" idx="3"/>
          </p:cNvCxnSpPr>
          <p:nvPr/>
        </p:nvCxnSpPr>
        <p:spPr>
          <a:xfrm flipH="1">
            <a:off x="948950" y="2395374"/>
            <a:ext cx="1686300" cy="1586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36"/>
          <p:cNvSpPr/>
          <p:nvPr/>
        </p:nvSpPr>
        <p:spPr>
          <a:xfrm>
            <a:off x="91674" y="1490270"/>
            <a:ext cx="3003375" cy="1327375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374" name="Google Shape;374;p36"/>
          <p:cNvSpPr/>
          <p:nvPr/>
        </p:nvSpPr>
        <p:spPr>
          <a:xfrm>
            <a:off x="149491" y="1689545"/>
            <a:ext cx="1185900" cy="863125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375" name="Google Shape;375;p36"/>
          <p:cNvSpPr/>
          <p:nvPr/>
        </p:nvSpPr>
        <p:spPr>
          <a:xfrm>
            <a:off x="1709461" y="1562782"/>
            <a:ext cx="1244875" cy="1166700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376" name="Google Shape;376;p36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6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6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6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6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3" name="Google Shape;383;p36"/>
          <p:cNvCxnSpPr>
            <a:stCxn id="377" idx="6"/>
            <a:endCxn id="378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36"/>
          <p:cNvCxnSpPr>
            <a:stCxn id="379" idx="0"/>
            <a:endCxn id="378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36"/>
          <p:cNvCxnSpPr>
            <a:stCxn id="377" idx="4"/>
            <a:endCxn id="376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36"/>
          <p:cNvCxnSpPr>
            <a:stCxn id="379" idx="2"/>
            <a:endCxn id="376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36"/>
          <p:cNvCxnSpPr>
            <a:stCxn id="378" idx="3"/>
            <a:endCxn id="376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36"/>
          <p:cNvCxnSpPr>
            <a:stCxn id="379" idx="3"/>
            <a:endCxn id="380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36"/>
          <p:cNvCxnSpPr>
            <a:stCxn id="379" idx="4"/>
            <a:endCxn id="382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36"/>
          <p:cNvCxnSpPr>
            <a:stCxn id="382" idx="0"/>
            <a:endCxn id="380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36"/>
          <p:cNvCxnSpPr>
            <a:stCxn id="381" idx="7"/>
            <a:endCxn id="380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36"/>
          <p:cNvCxnSpPr>
            <a:stCxn id="381" idx="4"/>
            <a:endCxn id="382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36"/>
          <p:cNvCxnSpPr>
            <a:stCxn id="381" idx="0"/>
            <a:endCxn id="376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7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7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7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7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7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5" name="Google Shape;405;p37"/>
          <p:cNvCxnSpPr>
            <a:stCxn id="399" idx="6"/>
            <a:endCxn id="400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37"/>
          <p:cNvCxnSpPr>
            <a:stCxn id="401" idx="0"/>
            <a:endCxn id="400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37"/>
          <p:cNvCxnSpPr>
            <a:stCxn id="399" idx="4"/>
            <a:endCxn id="398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37"/>
          <p:cNvCxnSpPr>
            <a:stCxn id="401" idx="2"/>
            <a:endCxn id="398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37"/>
          <p:cNvCxnSpPr>
            <a:stCxn id="400" idx="3"/>
            <a:endCxn id="398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37"/>
          <p:cNvCxnSpPr>
            <a:stCxn id="401" idx="3"/>
            <a:endCxn id="402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37"/>
          <p:cNvCxnSpPr>
            <a:stCxn id="401" idx="4"/>
            <a:endCxn id="404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37"/>
          <p:cNvCxnSpPr>
            <a:stCxn id="404" idx="0"/>
            <a:endCxn id="402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7"/>
          <p:cNvCxnSpPr>
            <a:stCxn id="403" idx="7"/>
            <a:endCxn id="402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37"/>
          <p:cNvCxnSpPr>
            <a:stCxn id="403" idx="4"/>
            <a:endCxn id="404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37"/>
          <p:cNvCxnSpPr>
            <a:stCxn id="403" idx="0"/>
            <a:endCxn id="398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6" name="Google Shape;416;p37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2300">
              <a:solidFill>
                <a:srgbClr val="CCCCCC"/>
              </a:solidFill>
            </a:endParaRPr>
          </a:p>
        </p:txBody>
      </p:sp>
      <p:sp>
        <p:nvSpPr>
          <p:cNvPr id="417" name="Google Shape;417;p37"/>
          <p:cNvSpPr txBox="1"/>
          <p:nvPr>
            <p:ph idx="1" type="body"/>
          </p:nvPr>
        </p:nvSpPr>
        <p:spPr>
          <a:xfrm>
            <a:off x="362775" y="816850"/>
            <a:ext cx="8731800" cy="7296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Dipole Discussion Topic</a:t>
            </a:r>
            <a:r>
              <a:rPr lang="en" sz="1500">
                <a:solidFill>
                  <a:schemeClr val="lt1"/>
                </a:solidFill>
              </a:rPr>
              <a:t>: Topics of discussion between dipole’s conflicting fellowships.</a:t>
            </a:r>
            <a:endParaRPr sz="1500">
              <a:solidFill>
                <a:schemeClr val="lt1"/>
              </a:solidFill>
            </a:endParaRPr>
          </a:p>
          <a:p>
            <a:pPr indent="-20955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Sentiment Attitudes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rgbClr val="CC0000"/>
                </a:solidFill>
              </a:rPr>
              <a:t>Opposition (O) </a:t>
            </a:r>
            <a:r>
              <a:rPr lang="en" sz="1500">
                <a:solidFill>
                  <a:schemeClr val="lt1"/>
                </a:solidFill>
              </a:rPr>
              <a:t>or </a:t>
            </a:r>
            <a:r>
              <a:rPr b="1" lang="en" sz="1500">
                <a:solidFill>
                  <a:srgbClr val="3C78D8"/>
                </a:solidFill>
              </a:rPr>
              <a:t>Support (S) </a:t>
            </a:r>
            <a:r>
              <a:rPr lang="en" sz="1500">
                <a:solidFill>
                  <a:schemeClr val="lt1"/>
                </a:solidFill>
              </a:rPr>
              <a:t>from entities toward topics.			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51667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3719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0" name="Google Shape;420;p37"/>
          <p:cNvCxnSpPr>
            <a:stCxn id="404" idx="6"/>
            <a:endCxn id="419" idx="0"/>
          </p:cNvCxnSpPr>
          <p:nvPr/>
        </p:nvCxnSpPr>
        <p:spPr>
          <a:xfrm flipH="1">
            <a:off x="127101" y="2430557"/>
            <a:ext cx="268800" cy="13638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Google Shape;421;p37"/>
          <p:cNvSpPr/>
          <p:nvPr/>
        </p:nvSpPr>
        <p:spPr>
          <a:xfrm>
            <a:off x="21725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40112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584989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7688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5" name="Google Shape;425;p37"/>
          <p:cNvCxnSpPr>
            <a:stCxn id="401" idx="5"/>
            <a:endCxn id="424" idx="0"/>
          </p:cNvCxnSpPr>
          <p:nvPr/>
        </p:nvCxnSpPr>
        <p:spPr>
          <a:xfrm flipH="1">
            <a:off x="858834" y="2608460"/>
            <a:ext cx="1350900" cy="1185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37"/>
          <p:cNvCxnSpPr>
            <a:stCxn id="402" idx="5"/>
            <a:endCxn id="422" idx="0"/>
          </p:cNvCxnSpPr>
          <p:nvPr/>
        </p:nvCxnSpPr>
        <p:spPr>
          <a:xfrm flipH="1">
            <a:off x="491193" y="2262420"/>
            <a:ext cx="531600" cy="1531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37"/>
          <p:cNvCxnSpPr>
            <a:stCxn id="398" idx="5"/>
            <a:endCxn id="428" idx="0"/>
          </p:cNvCxnSpPr>
          <p:nvPr/>
        </p:nvCxnSpPr>
        <p:spPr>
          <a:xfrm flipH="1">
            <a:off x="607756" y="2096262"/>
            <a:ext cx="1261800" cy="1698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37"/>
          <p:cNvCxnSpPr>
            <a:stCxn id="403" idx="5"/>
            <a:endCxn id="421" idx="0"/>
          </p:cNvCxnSpPr>
          <p:nvPr/>
        </p:nvCxnSpPr>
        <p:spPr>
          <a:xfrm flipH="1">
            <a:off x="307140" y="1988479"/>
            <a:ext cx="291900" cy="18057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Google Shape;430;p37"/>
          <p:cNvCxnSpPr>
            <a:stCxn id="399" idx="5"/>
            <a:endCxn id="423" idx="0"/>
          </p:cNvCxnSpPr>
          <p:nvPr/>
        </p:nvCxnSpPr>
        <p:spPr>
          <a:xfrm flipH="1">
            <a:off x="675011" y="1827860"/>
            <a:ext cx="1735800" cy="19665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8" name="Google Shape;428;p37"/>
          <p:cNvSpPr/>
          <p:nvPr/>
        </p:nvSpPr>
        <p:spPr>
          <a:xfrm>
            <a:off x="51767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1" name="Google Shape;431;p37"/>
          <p:cNvGrpSpPr/>
          <p:nvPr/>
        </p:nvGrpSpPr>
        <p:grpSpPr>
          <a:xfrm>
            <a:off x="2994533" y="1983231"/>
            <a:ext cx="2052576" cy="1492866"/>
            <a:chOff x="2156225" y="3098900"/>
            <a:chExt cx="2292100" cy="1667075"/>
          </a:xfrm>
        </p:grpSpPr>
        <p:sp>
          <p:nvSpPr>
            <p:cNvPr id="432" name="Google Shape;432;p37"/>
            <p:cNvSpPr/>
            <p:nvPr/>
          </p:nvSpPr>
          <p:spPr>
            <a:xfrm flipH="1">
              <a:off x="2272843" y="3881975"/>
              <a:ext cx="1360682" cy="719584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CC0000">
                <a:alpha val="47490"/>
              </a:srgbClr>
            </a:solidFill>
            <a:ln>
              <a:noFill/>
            </a:ln>
          </p:spPr>
        </p:sp>
        <p:sp>
          <p:nvSpPr>
            <p:cNvPr id="433" name="Google Shape;433;p37"/>
            <p:cNvSpPr/>
            <p:nvPr/>
          </p:nvSpPr>
          <p:spPr>
            <a:xfrm flipH="1">
              <a:off x="3212368" y="3186475"/>
              <a:ext cx="1147357" cy="1358205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6D9EEB">
                <a:alpha val="50840"/>
              </a:srgbClr>
            </a:solidFill>
            <a:ln>
              <a:noFill/>
            </a:ln>
          </p:spPr>
        </p:sp>
        <p:sp>
          <p:nvSpPr>
            <p:cNvPr id="434" name="Google Shape;434;p37"/>
            <p:cNvSpPr/>
            <p:nvPr/>
          </p:nvSpPr>
          <p:spPr>
            <a:xfrm>
              <a:off x="3975675" y="3186475"/>
              <a:ext cx="460500" cy="131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2425200" y="4319875"/>
              <a:ext cx="1634400" cy="4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56225" y="3227375"/>
              <a:ext cx="354900" cy="149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7"/>
            <p:cNvSpPr txBox="1"/>
            <p:nvPr/>
          </p:nvSpPr>
          <p:spPr>
            <a:xfrm>
              <a:off x="2272792" y="4230875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37"/>
            <p:cNvSpPr txBox="1"/>
            <p:nvPr/>
          </p:nvSpPr>
          <p:spPr>
            <a:xfrm>
              <a:off x="3890654" y="4226806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3C78D8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39" name="Google Shape;439;p37"/>
            <p:cNvCxnSpPr/>
            <p:nvPr/>
          </p:nvCxnSpPr>
          <p:spPr>
            <a:xfrm>
              <a:off x="3872475" y="433108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37"/>
            <p:cNvCxnSpPr/>
            <p:nvPr/>
          </p:nvCxnSpPr>
          <p:spPr>
            <a:xfrm>
              <a:off x="3647936" y="433108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37"/>
            <p:cNvCxnSpPr/>
            <p:nvPr/>
          </p:nvCxnSpPr>
          <p:spPr>
            <a:xfrm>
              <a:off x="3430157" y="433108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37"/>
            <p:cNvCxnSpPr/>
            <p:nvPr/>
          </p:nvCxnSpPr>
          <p:spPr>
            <a:xfrm>
              <a:off x="3222297" y="4330186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37"/>
            <p:cNvCxnSpPr/>
            <p:nvPr/>
          </p:nvCxnSpPr>
          <p:spPr>
            <a:xfrm>
              <a:off x="2569856" y="433023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37"/>
            <p:cNvCxnSpPr/>
            <p:nvPr/>
          </p:nvCxnSpPr>
          <p:spPr>
            <a:xfrm>
              <a:off x="2798010" y="433023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37"/>
            <p:cNvCxnSpPr/>
            <p:nvPr/>
          </p:nvCxnSpPr>
          <p:spPr>
            <a:xfrm>
              <a:off x="3012190" y="433023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" name="Google Shape;446;p37"/>
            <p:cNvCxnSpPr/>
            <p:nvPr/>
          </p:nvCxnSpPr>
          <p:spPr>
            <a:xfrm>
              <a:off x="3213299" y="4330238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7" name="Google Shape;447;p37"/>
            <p:cNvSpPr/>
            <p:nvPr/>
          </p:nvSpPr>
          <p:spPr>
            <a:xfrm>
              <a:off x="2504775" y="3098900"/>
              <a:ext cx="1470900" cy="12246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7"/>
            <p:cNvSpPr txBox="1"/>
            <p:nvPr/>
          </p:nvSpPr>
          <p:spPr>
            <a:xfrm flipH="1" rot="5400000">
              <a:off x="3657825" y="3540127"/>
              <a:ext cx="122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Frequency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9" name="Google Shape;449;p37"/>
            <p:cNvCxnSpPr/>
            <p:nvPr/>
          </p:nvCxnSpPr>
          <p:spPr>
            <a:xfrm>
              <a:off x="3980675" y="319804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0" name="Google Shape;450;p37"/>
            <p:cNvCxnSpPr/>
            <p:nvPr/>
          </p:nvCxnSpPr>
          <p:spPr>
            <a:xfrm>
              <a:off x="3980675" y="428468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1" name="Google Shape;451;p37"/>
            <p:cNvCxnSpPr/>
            <p:nvPr/>
          </p:nvCxnSpPr>
          <p:spPr>
            <a:xfrm>
              <a:off x="3980675" y="38712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2" name="Google Shape;452;p37"/>
            <p:cNvCxnSpPr/>
            <p:nvPr/>
          </p:nvCxnSpPr>
          <p:spPr>
            <a:xfrm>
              <a:off x="3980675" y="409080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Google Shape;453;p37"/>
            <p:cNvCxnSpPr/>
            <p:nvPr/>
          </p:nvCxnSpPr>
          <p:spPr>
            <a:xfrm>
              <a:off x="3980675" y="36426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Google Shape;454;p37"/>
            <p:cNvCxnSpPr/>
            <p:nvPr/>
          </p:nvCxnSpPr>
          <p:spPr>
            <a:xfrm>
              <a:off x="3980675" y="341401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55" name="Google Shape;455;p37"/>
          <p:cNvSpPr/>
          <p:nvPr/>
        </p:nvSpPr>
        <p:spPr>
          <a:xfrm>
            <a:off x="3308652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7"/>
          <p:cNvSpPr/>
          <p:nvPr/>
        </p:nvSpPr>
        <p:spPr>
          <a:xfrm>
            <a:off x="1067970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37"/>
          <p:cNvSpPr/>
          <p:nvPr/>
        </p:nvSpPr>
        <p:spPr>
          <a:xfrm>
            <a:off x="1053493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37"/>
          <p:cNvSpPr/>
          <p:nvPr/>
        </p:nvSpPr>
        <p:spPr>
          <a:xfrm>
            <a:off x="12335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141742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37"/>
          <p:cNvSpPr/>
          <p:nvPr/>
        </p:nvSpPr>
        <p:spPr>
          <a:xfrm>
            <a:off x="160129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37"/>
          <p:cNvSpPr/>
          <p:nvPr/>
        </p:nvSpPr>
        <p:spPr>
          <a:xfrm>
            <a:off x="177073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37"/>
          <p:cNvSpPr/>
          <p:nvPr/>
        </p:nvSpPr>
        <p:spPr>
          <a:xfrm>
            <a:off x="153398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2102426" y="3794301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2087949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2268012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37"/>
          <p:cNvSpPr/>
          <p:nvPr/>
        </p:nvSpPr>
        <p:spPr>
          <a:xfrm>
            <a:off x="2451880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37"/>
          <p:cNvSpPr/>
          <p:nvPr/>
        </p:nvSpPr>
        <p:spPr>
          <a:xfrm>
            <a:off x="263574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37"/>
          <p:cNvSpPr/>
          <p:nvPr/>
        </p:nvSpPr>
        <p:spPr>
          <a:xfrm>
            <a:off x="280518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2568435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0" name="Google Shape;470;p37"/>
          <p:cNvCxnSpPr>
            <a:stCxn id="400" idx="5"/>
            <a:endCxn id="424" idx="3"/>
          </p:cNvCxnSpPr>
          <p:nvPr/>
        </p:nvCxnSpPr>
        <p:spPr>
          <a:xfrm flipH="1">
            <a:off x="948950" y="2395374"/>
            <a:ext cx="1686300" cy="1586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1" name="Google Shape;471;p37"/>
          <p:cNvSpPr/>
          <p:nvPr/>
        </p:nvSpPr>
        <p:spPr>
          <a:xfrm>
            <a:off x="91674" y="1490270"/>
            <a:ext cx="3003375" cy="1327375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472" name="Google Shape;472;p37"/>
          <p:cNvSpPr/>
          <p:nvPr/>
        </p:nvSpPr>
        <p:spPr>
          <a:xfrm>
            <a:off x="149491" y="1689545"/>
            <a:ext cx="1185900" cy="863125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473" name="Google Shape;473;p37"/>
          <p:cNvSpPr/>
          <p:nvPr/>
        </p:nvSpPr>
        <p:spPr>
          <a:xfrm>
            <a:off x="1709461" y="1562782"/>
            <a:ext cx="1244875" cy="1166700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474" name="Google Shape;474;p37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7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7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7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7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7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7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1" name="Google Shape;481;p37"/>
          <p:cNvCxnSpPr>
            <a:stCxn id="475" idx="6"/>
            <a:endCxn id="476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37"/>
          <p:cNvCxnSpPr>
            <a:stCxn id="477" idx="0"/>
            <a:endCxn id="476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37"/>
          <p:cNvCxnSpPr>
            <a:stCxn id="475" idx="4"/>
            <a:endCxn id="474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37"/>
          <p:cNvCxnSpPr>
            <a:stCxn id="477" idx="2"/>
            <a:endCxn id="474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5" name="Google Shape;485;p37"/>
          <p:cNvCxnSpPr>
            <a:stCxn id="476" idx="3"/>
            <a:endCxn id="474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6" name="Google Shape;486;p37"/>
          <p:cNvCxnSpPr>
            <a:stCxn id="477" idx="3"/>
            <a:endCxn id="478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" name="Google Shape;487;p37"/>
          <p:cNvCxnSpPr>
            <a:stCxn id="477" idx="4"/>
            <a:endCxn id="480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" name="Google Shape;488;p37"/>
          <p:cNvCxnSpPr>
            <a:stCxn id="480" idx="0"/>
            <a:endCxn id="478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37"/>
          <p:cNvCxnSpPr>
            <a:stCxn id="479" idx="7"/>
            <a:endCxn id="478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Google Shape;490;p37"/>
          <p:cNvCxnSpPr>
            <a:stCxn id="479" idx="4"/>
            <a:endCxn id="480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Google Shape;491;p37"/>
          <p:cNvCxnSpPr>
            <a:stCxn id="479" idx="0"/>
            <a:endCxn id="474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"/>
          <p:cNvSpPr/>
          <p:nvPr/>
        </p:nvSpPr>
        <p:spPr>
          <a:xfrm flipH="1">
            <a:off x="5066632" y="2468831"/>
            <a:ext cx="2327964" cy="808302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6D9EEB">
              <a:alpha val="50840"/>
            </a:srgbClr>
          </a:solidFill>
          <a:ln>
            <a:noFill/>
          </a:ln>
        </p:spPr>
      </p:sp>
      <p:sp>
        <p:nvSpPr>
          <p:cNvPr id="497" name="Google Shape;497;p38"/>
          <p:cNvSpPr/>
          <p:nvPr/>
        </p:nvSpPr>
        <p:spPr>
          <a:xfrm>
            <a:off x="6680075" y="2020375"/>
            <a:ext cx="774600" cy="125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8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2300">
              <a:solidFill>
                <a:srgbClr val="CCCCCC"/>
              </a:solidFill>
            </a:endParaRPr>
          </a:p>
        </p:txBody>
      </p:sp>
      <p:sp>
        <p:nvSpPr>
          <p:cNvPr id="499" name="Google Shape;499;p38"/>
          <p:cNvSpPr txBox="1"/>
          <p:nvPr>
            <p:ph idx="1" type="body"/>
          </p:nvPr>
        </p:nvSpPr>
        <p:spPr>
          <a:xfrm>
            <a:off x="362775" y="816850"/>
            <a:ext cx="8731800" cy="7296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Dipole Discussion Topic</a:t>
            </a:r>
            <a:r>
              <a:rPr lang="en" sz="1500">
                <a:solidFill>
                  <a:schemeClr val="lt1"/>
                </a:solidFill>
              </a:rPr>
              <a:t>: Topics of discussion between dipole’s conflicting fellowships.</a:t>
            </a:r>
            <a:endParaRPr sz="1500">
              <a:solidFill>
                <a:schemeClr val="lt1"/>
              </a:solidFill>
            </a:endParaRPr>
          </a:p>
          <a:p>
            <a:pPr indent="-20955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Sentiment Attitudes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rgbClr val="CC0000"/>
                </a:solidFill>
              </a:rPr>
              <a:t>Opposition (O) </a:t>
            </a:r>
            <a:r>
              <a:rPr lang="en" sz="1500">
                <a:solidFill>
                  <a:schemeClr val="lt1"/>
                </a:solidFill>
              </a:rPr>
              <a:t>or </a:t>
            </a:r>
            <a:r>
              <a:rPr b="1" lang="en" sz="1500">
                <a:solidFill>
                  <a:srgbClr val="3C78D8"/>
                </a:solidFill>
              </a:rPr>
              <a:t>Support (S) </a:t>
            </a:r>
            <a:r>
              <a:rPr lang="en" sz="1500">
                <a:solidFill>
                  <a:schemeClr val="lt1"/>
                </a:solidFill>
              </a:rPr>
              <a:t>from entities toward topics.			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500" name="Google Shape;500;p38"/>
          <p:cNvSpPr/>
          <p:nvPr/>
        </p:nvSpPr>
        <p:spPr>
          <a:xfrm>
            <a:off x="51667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8"/>
          <p:cNvSpPr/>
          <p:nvPr/>
        </p:nvSpPr>
        <p:spPr>
          <a:xfrm>
            <a:off x="3719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8"/>
          <p:cNvSpPr/>
          <p:nvPr/>
        </p:nvSpPr>
        <p:spPr>
          <a:xfrm>
            <a:off x="21725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8"/>
          <p:cNvSpPr/>
          <p:nvPr/>
        </p:nvSpPr>
        <p:spPr>
          <a:xfrm>
            <a:off x="40112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8"/>
          <p:cNvSpPr/>
          <p:nvPr/>
        </p:nvSpPr>
        <p:spPr>
          <a:xfrm>
            <a:off x="584989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8"/>
          <p:cNvSpPr/>
          <p:nvPr/>
        </p:nvSpPr>
        <p:spPr>
          <a:xfrm>
            <a:off x="7688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38"/>
          <p:cNvSpPr/>
          <p:nvPr/>
        </p:nvSpPr>
        <p:spPr>
          <a:xfrm>
            <a:off x="51767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8"/>
          <p:cNvSpPr/>
          <p:nvPr/>
        </p:nvSpPr>
        <p:spPr>
          <a:xfrm>
            <a:off x="1067970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38"/>
          <p:cNvSpPr/>
          <p:nvPr/>
        </p:nvSpPr>
        <p:spPr>
          <a:xfrm>
            <a:off x="1053493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38"/>
          <p:cNvSpPr/>
          <p:nvPr/>
        </p:nvSpPr>
        <p:spPr>
          <a:xfrm>
            <a:off x="12335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38"/>
          <p:cNvSpPr/>
          <p:nvPr/>
        </p:nvSpPr>
        <p:spPr>
          <a:xfrm>
            <a:off x="141742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38"/>
          <p:cNvSpPr/>
          <p:nvPr/>
        </p:nvSpPr>
        <p:spPr>
          <a:xfrm>
            <a:off x="160129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38"/>
          <p:cNvSpPr/>
          <p:nvPr/>
        </p:nvSpPr>
        <p:spPr>
          <a:xfrm>
            <a:off x="177073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38"/>
          <p:cNvSpPr/>
          <p:nvPr/>
        </p:nvSpPr>
        <p:spPr>
          <a:xfrm>
            <a:off x="153398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38"/>
          <p:cNvSpPr/>
          <p:nvPr/>
        </p:nvSpPr>
        <p:spPr>
          <a:xfrm>
            <a:off x="2102426" y="3794301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38"/>
          <p:cNvSpPr/>
          <p:nvPr/>
        </p:nvSpPr>
        <p:spPr>
          <a:xfrm>
            <a:off x="2087949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38"/>
          <p:cNvSpPr/>
          <p:nvPr/>
        </p:nvSpPr>
        <p:spPr>
          <a:xfrm>
            <a:off x="2268012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38"/>
          <p:cNvSpPr/>
          <p:nvPr/>
        </p:nvSpPr>
        <p:spPr>
          <a:xfrm>
            <a:off x="2451880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38"/>
          <p:cNvSpPr/>
          <p:nvPr/>
        </p:nvSpPr>
        <p:spPr>
          <a:xfrm>
            <a:off x="263574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38"/>
          <p:cNvSpPr/>
          <p:nvPr/>
        </p:nvSpPr>
        <p:spPr>
          <a:xfrm>
            <a:off x="280518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8"/>
          <p:cNvSpPr/>
          <p:nvPr/>
        </p:nvSpPr>
        <p:spPr>
          <a:xfrm>
            <a:off x="2568435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8"/>
          <p:cNvSpPr/>
          <p:nvPr/>
        </p:nvSpPr>
        <p:spPr>
          <a:xfrm flipH="1">
            <a:off x="4587806" y="2478368"/>
            <a:ext cx="2015704" cy="849729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522" name="Google Shape;522;p38"/>
          <p:cNvSpPr/>
          <p:nvPr/>
        </p:nvSpPr>
        <p:spPr>
          <a:xfrm>
            <a:off x="4552412" y="2097467"/>
            <a:ext cx="831900" cy="13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8"/>
          <p:cNvSpPr/>
          <p:nvPr/>
        </p:nvSpPr>
        <p:spPr>
          <a:xfrm>
            <a:off x="3308652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8"/>
          <p:cNvSpPr/>
          <p:nvPr/>
        </p:nvSpPr>
        <p:spPr>
          <a:xfrm>
            <a:off x="5380479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5" name="Google Shape;525;p38"/>
          <p:cNvCxnSpPr/>
          <p:nvPr/>
        </p:nvCxnSpPr>
        <p:spPr>
          <a:xfrm>
            <a:off x="6021275" y="3085032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Google Shape;526;p38"/>
          <p:cNvSpPr txBox="1"/>
          <p:nvPr/>
        </p:nvSpPr>
        <p:spPr>
          <a:xfrm flipH="1" rot="5400000">
            <a:off x="6411184" y="2377427"/>
            <a:ext cx="1098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Frequency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7" name="Google Shape;527;p38"/>
          <p:cNvCxnSpPr/>
          <p:nvPr/>
        </p:nvCxnSpPr>
        <p:spPr>
          <a:xfrm>
            <a:off x="6700403" y="3044281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38"/>
          <p:cNvCxnSpPr/>
          <p:nvPr/>
        </p:nvCxnSpPr>
        <p:spPr>
          <a:xfrm>
            <a:off x="6700403" y="2674025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38"/>
          <p:cNvCxnSpPr/>
          <p:nvPr/>
        </p:nvCxnSpPr>
        <p:spPr>
          <a:xfrm>
            <a:off x="6700403" y="2870662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38"/>
          <p:cNvCxnSpPr/>
          <p:nvPr/>
        </p:nvCxnSpPr>
        <p:spPr>
          <a:xfrm>
            <a:off x="6700403" y="2469314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38"/>
          <p:cNvCxnSpPr/>
          <p:nvPr/>
        </p:nvCxnSpPr>
        <p:spPr>
          <a:xfrm>
            <a:off x="6700403" y="2264598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Google Shape;532;p38"/>
          <p:cNvCxnSpPr/>
          <p:nvPr/>
        </p:nvCxnSpPr>
        <p:spPr>
          <a:xfrm>
            <a:off x="6697504" y="2071852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38"/>
          <p:cNvSpPr/>
          <p:nvPr/>
        </p:nvSpPr>
        <p:spPr>
          <a:xfrm>
            <a:off x="5307475" y="3075798"/>
            <a:ext cx="1463700" cy="3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8"/>
          <p:cNvSpPr/>
          <p:nvPr/>
        </p:nvSpPr>
        <p:spPr>
          <a:xfrm>
            <a:off x="5378735" y="1982415"/>
            <a:ext cx="1317300" cy="1096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8"/>
          <p:cNvSpPr txBox="1"/>
          <p:nvPr/>
        </p:nvSpPr>
        <p:spPr>
          <a:xfrm>
            <a:off x="6619790" y="2992455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6" name="Google Shape;536;p38"/>
          <p:cNvCxnSpPr/>
          <p:nvPr/>
        </p:nvCxnSpPr>
        <p:spPr>
          <a:xfrm>
            <a:off x="6603510" y="3085839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Google Shape;537;p38"/>
          <p:cNvCxnSpPr/>
          <p:nvPr/>
        </p:nvCxnSpPr>
        <p:spPr>
          <a:xfrm>
            <a:off x="6402435" y="3085839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38"/>
          <p:cNvCxnSpPr/>
          <p:nvPr/>
        </p:nvCxnSpPr>
        <p:spPr>
          <a:xfrm>
            <a:off x="6207414" y="3085839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38"/>
          <p:cNvCxnSpPr/>
          <p:nvPr/>
        </p:nvCxnSpPr>
        <p:spPr>
          <a:xfrm>
            <a:off x="5437014" y="3085078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38"/>
          <p:cNvCxnSpPr/>
          <p:nvPr/>
        </p:nvCxnSpPr>
        <p:spPr>
          <a:xfrm>
            <a:off x="5641326" y="3085078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38"/>
          <p:cNvCxnSpPr/>
          <p:nvPr/>
        </p:nvCxnSpPr>
        <p:spPr>
          <a:xfrm>
            <a:off x="5833125" y="3085078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38"/>
          <p:cNvCxnSpPr/>
          <p:nvPr/>
        </p:nvCxnSpPr>
        <p:spPr>
          <a:xfrm>
            <a:off x="6013218" y="3085078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3" name="Google Shape;543;p38"/>
          <p:cNvSpPr txBox="1"/>
          <p:nvPr/>
        </p:nvSpPr>
        <p:spPr>
          <a:xfrm>
            <a:off x="5170994" y="2996099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4" name="Google Shape;544;p38"/>
          <p:cNvGrpSpPr/>
          <p:nvPr/>
        </p:nvGrpSpPr>
        <p:grpSpPr>
          <a:xfrm>
            <a:off x="2994533" y="1983231"/>
            <a:ext cx="2052576" cy="1492866"/>
            <a:chOff x="2156225" y="3098900"/>
            <a:chExt cx="2292100" cy="1667075"/>
          </a:xfrm>
        </p:grpSpPr>
        <p:sp>
          <p:nvSpPr>
            <p:cNvPr id="545" name="Google Shape;545;p38"/>
            <p:cNvSpPr/>
            <p:nvPr/>
          </p:nvSpPr>
          <p:spPr>
            <a:xfrm flipH="1">
              <a:off x="2272843" y="3881975"/>
              <a:ext cx="1360682" cy="719584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CC0000">
                <a:alpha val="47490"/>
              </a:srgbClr>
            </a:solidFill>
            <a:ln>
              <a:noFill/>
            </a:ln>
          </p:spPr>
        </p:sp>
        <p:sp>
          <p:nvSpPr>
            <p:cNvPr id="546" name="Google Shape;546;p38"/>
            <p:cNvSpPr/>
            <p:nvPr/>
          </p:nvSpPr>
          <p:spPr>
            <a:xfrm flipH="1">
              <a:off x="3212368" y="3186475"/>
              <a:ext cx="1147357" cy="1358205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6D9EEB">
                <a:alpha val="50840"/>
              </a:srgbClr>
            </a:solidFill>
            <a:ln>
              <a:noFill/>
            </a:ln>
          </p:spPr>
        </p:sp>
        <p:sp>
          <p:nvSpPr>
            <p:cNvPr id="547" name="Google Shape;547;p38"/>
            <p:cNvSpPr/>
            <p:nvPr/>
          </p:nvSpPr>
          <p:spPr>
            <a:xfrm>
              <a:off x="3975675" y="3186475"/>
              <a:ext cx="460500" cy="131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2425200" y="4319875"/>
              <a:ext cx="1634400" cy="4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2156225" y="3227375"/>
              <a:ext cx="354900" cy="149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 txBox="1"/>
            <p:nvPr/>
          </p:nvSpPr>
          <p:spPr>
            <a:xfrm>
              <a:off x="2272792" y="4230875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p38"/>
            <p:cNvSpPr txBox="1"/>
            <p:nvPr/>
          </p:nvSpPr>
          <p:spPr>
            <a:xfrm>
              <a:off x="3890654" y="4226806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3C78D8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52" name="Google Shape;552;p38"/>
            <p:cNvCxnSpPr/>
            <p:nvPr/>
          </p:nvCxnSpPr>
          <p:spPr>
            <a:xfrm>
              <a:off x="3872475" y="433108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38"/>
            <p:cNvCxnSpPr/>
            <p:nvPr/>
          </p:nvCxnSpPr>
          <p:spPr>
            <a:xfrm>
              <a:off x="3647936" y="433108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38"/>
            <p:cNvCxnSpPr/>
            <p:nvPr/>
          </p:nvCxnSpPr>
          <p:spPr>
            <a:xfrm>
              <a:off x="3430157" y="433108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38"/>
            <p:cNvCxnSpPr/>
            <p:nvPr/>
          </p:nvCxnSpPr>
          <p:spPr>
            <a:xfrm>
              <a:off x="3222297" y="4330186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38"/>
            <p:cNvCxnSpPr/>
            <p:nvPr/>
          </p:nvCxnSpPr>
          <p:spPr>
            <a:xfrm>
              <a:off x="2569856" y="433023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38"/>
            <p:cNvCxnSpPr/>
            <p:nvPr/>
          </p:nvCxnSpPr>
          <p:spPr>
            <a:xfrm>
              <a:off x="2798010" y="433023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38"/>
            <p:cNvCxnSpPr/>
            <p:nvPr/>
          </p:nvCxnSpPr>
          <p:spPr>
            <a:xfrm>
              <a:off x="3012190" y="433023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38"/>
            <p:cNvCxnSpPr/>
            <p:nvPr/>
          </p:nvCxnSpPr>
          <p:spPr>
            <a:xfrm>
              <a:off x="3213299" y="4330238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0" name="Google Shape;560;p38"/>
            <p:cNvSpPr/>
            <p:nvPr/>
          </p:nvSpPr>
          <p:spPr>
            <a:xfrm>
              <a:off x="2504775" y="3098900"/>
              <a:ext cx="1470900" cy="12246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 txBox="1"/>
            <p:nvPr/>
          </p:nvSpPr>
          <p:spPr>
            <a:xfrm flipH="1" rot="5400000">
              <a:off x="3657825" y="3540127"/>
              <a:ext cx="122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Frequency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62" name="Google Shape;562;p38"/>
            <p:cNvCxnSpPr/>
            <p:nvPr/>
          </p:nvCxnSpPr>
          <p:spPr>
            <a:xfrm>
              <a:off x="3980675" y="319804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38"/>
            <p:cNvCxnSpPr/>
            <p:nvPr/>
          </p:nvCxnSpPr>
          <p:spPr>
            <a:xfrm>
              <a:off x="3980675" y="428468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38"/>
            <p:cNvCxnSpPr/>
            <p:nvPr/>
          </p:nvCxnSpPr>
          <p:spPr>
            <a:xfrm>
              <a:off x="3980675" y="38712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38"/>
            <p:cNvCxnSpPr/>
            <p:nvPr/>
          </p:nvCxnSpPr>
          <p:spPr>
            <a:xfrm>
              <a:off x="3980675" y="409080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38"/>
            <p:cNvCxnSpPr/>
            <p:nvPr/>
          </p:nvCxnSpPr>
          <p:spPr>
            <a:xfrm>
              <a:off x="3980675" y="36426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38"/>
            <p:cNvCxnSpPr/>
            <p:nvPr/>
          </p:nvCxnSpPr>
          <p:spPr>
            <a:xfrm>
              <a:off x="3980675" y="341401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8" name="Google Shape;568;p38"/>
          <p:cNvSpPr/>
          <p:nvPr/>
        </p:nvSpPr>
        <p:spPr>
          <a:xfrm>
            <a:off x="3308652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38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8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8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8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8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8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5" name="Google Shape;575;p38"/>
          <p:cNvCxnSpPr>
            <a:stCxn id="570" idx="6"/>
            <a:endCxn id="569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6" name="Google Shape;576;p38"/>
          <p:cNvCxnSpPr>
            <a:stCxn id="571" idx="0"/>
            <a:endCxn id="569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7" name="Google Shape;577;p38"/>
          <p:cNvCxnSpPr>
            <a:stCxn id="570" idx="4"/>
            <a:endCxn id="578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9" name="Google Shape;579;p38"/>
          <p:cNvCxnSpPr>
            <a:stCxn id="571" idx="2"/>
            <a:endCxn id="578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38"/>
          <p:cNvCxnSpPr>
            <a:stCxn id="569" idx="3"/>
            <a:endCxn id="578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Google Shape;581;p38"/>
          <p:cNvCxnSpPr>
            <a:stCxn id="571" idx="3"/>
            <a:endCxn id="572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38"/>
          <p:cNvCxnSpPr>
            <a:stCxn id="571" idx="4"/>
            <a:endCxn id="574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Google Shape;583;p38"/>
          <p:cNvCxnSpPr>
            <a:stCxn id="574" idx="0"/>
            <a:endCxn id="572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Google Shape;584;p38"/>
          <p:cNvCxnSpPr>
            <a:stCxn id="573" idx="7"/>
            <a:endCxn id="572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38"/>
          <p:cNvCxnSpPr>
            <a:stCxn id="573" idx="4"/>
            <a:endCxn id="574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38"/>
          <p:cNvCxnSpPr>
            <a:stCxn id="573" idx="0"/>
            <a:endCxn id="578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8" name="Google Shape;578;p38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7" name="Google Shape;587;p38"/>
          <p:cNvCxnSpPr>
            <a:stCxn id="569" idx="5"/>
            <a:endCxn id="512" idx="0"/>
          </p:cNvCxnSpPr>
          <p:nvPr/>
        </p:nvCxnSpPr>
        <p:spPr>
          <a:xfrm flipH="1">
            <a:off x="1860650" y="2395374"/>
            <a:ext cx="774600" cy="13989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8" name="Google Shape;588;p38"/>
          <p:cNvCxnSpPr>
            <a:stCxn id="572" idx="6"/>
            <a:endCxn id="509" idx="0"/>
          </p:cNvCxnSpPr>
          <p:nvPr/>
        </p:nvCxnSpPr>
        <p:spPr>
          <a:xfrm>
            <a:off x="1107391" y="2264283"/>
            <a:ext cx="216300" cy="1530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9" name="Google Shape;589;p38"/>
          <p:cNvCxnSpPr>
            <a:stCxn id="578" idx="5"/>
            <a:endCxn id="510" idx="0"/>
          </p:cNvCxnSpPr>
          <p:nvPr/>
        </p:nvCxnSpPr>
        <p:spPr>
          <a:xfrm flipH="1">
            <a:off x="1507456" y="2096262"/>
            <a:ext cx="362100" cy="1698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0" name="Google Shape;590;p38"/>
          <p:cNvCxnSpPr>
            <a:stCxn id="573" idx="6"/>
            <a:endCxn id="508" idx="0"/>
          </p:cNvCxnSpPr>
          <p:nvPr/>
        </p:nvCxnSpPr>
        <p:spPr>
          <a:xfrm>
            <a:off x="683638" y="1990342"/>
            <a:ext cx="459900" cy="18039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1" name="Google Shape;591;p38"/>
          <p:cNvCxnSpPr>
            <a:stCxn id="574" idx="6"/>
            <a:endCxn id="508" idx="1"/>
          </p:cNvCxnSpPr>
          <p:nvPr/>
        </p:nvCxnSpPr>
        <p:spPr>
          <a:xfrm>
            <a:off x="395901" y="2430557"/>
            <a:ext cx="657600" cy="1551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2" name="Google Shape;592;p38"/>
          <p:cNvSpPr/>
          <p:nvPr/>
        </p:nvSpPr>
        <p:spPr>
          <a:xfrm>
            <a:off x="91674" y="1490270"/>
            <a:ext cx="3003375" cy="1327375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593" name="Google Shape;593;p38"/>
          <p:cNvSpPr/>
          <p:nvPr/>
        </p:nvSpPr>
        <p:spPr>
          <a:xfrm>
            <a:off x="149491" y="1689545"/>
            <a:ext cx="1185900" cy="863125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594" name="Google Shape;594;p38"/>
          <p:cNvSpPr/>
          <p:nvPr/>
        </p:nvSpPr>
        <p:spPr>
          <a:xfrm>
            <a:off x="1709461" y="1562782"/>
            <a:ext cx="1244875" cy="1166700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595" name="Google Shape;595;p38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8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8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8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8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8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8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2" name="Google Shape;602;p38"/>
          <p:cNvCxnSpPr>
            <a:stCxn id="596" idx="6"/>
            <a:endCxn id="597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38"/>
          <p:cNvCxnSpPr>
            <a:stCxn id="598" idx="0"/>
            <a:endCxn id="597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38"/>
          <p:cNvCxnSpPr>
            <a:stCxn id="596" idx="4"/>
            <a:endCxn id="595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38"/>
          <p:cNvCxnSpPr>
            <a:stCxn id="598" idx="2"/>
            <a:endCxn id="595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38"/>
          <p:cNvCxnSpPr>
            <a:stCxn id="597" idx="3"/>
            <a:endCxn id="595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7" name="Google Shape;607;p38"/>
          <p:cNvCxnSpPr>
            <a:stCxn id="598" idx="3"/>
            <a:endCxn id="599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8" name="Google Shape;608;p38"/>
          <p:cNvCxnSpPr>
            <a:stCxn id="598" idx="4"/>
            <a:endCxn id="601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9" name="Google Shape;609;p38"/>
          <p:cNvCxnSpPr>
            <a:stCxn id="601" idx="0"/>
            <a:endCxn id="599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0" name="Google Shape;610;p38"/>
          <p:cNvCxnSpPr>
            <a:stCxn id="600" idx="7"/>
            <a:endCxn id="599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38"/>
          <p:cNvCxnSpPr>
            <a:stCxn id="600" idx="4"/>
            <a:endCxn id="601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2" name="Google Shape;612;p38"/>
          <p:cNvCxnSpPr>
            <a:stCxn id="600" idx="0"/>
            <a:endCxn id="595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38"/>
          <p:cNvCxnSpPr>
            <a:stCxn id="598" idx="5"/>
            <a:endCxn id="513" idx="0"/>
          </p:cNvCxnSpPr>
          <p:nvPr/>
        </p:nvCxnSpPr>
        <p:spPr>
          <a:xfrm flipH="1">
            <a:off x="1623834" y="2608460"/>
            <a:ext cx="585900" cy="1185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9"/>
          <p:cNvSpPr/>
          <p:nvPr/>
        </p:nvSpPr>
        <p:spPr>
          <a:xfrm flipH="1" rot="-1000717">
            <a:off x="7083143" y="2441765"/>
            <a:ext cx="730175" cy="995651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619" name="Google Shape;619;p39"/>
          <p:cNvSpPr/>
          <p:nvPr/>
        </p:nvSpPr>
        <p:spPr>
          <a:xfrm flipH="1">
            <a:off x="5066632" y="2468831"/>
            <a:ext cx="2327964" cy="808302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6D9EEB">
              <a:alpha val="50840"/>
            </a:srgbClr>
          </a:solidFill>
          <a:ln>
            <a:noFill/>
          </a:ln>
        </p:spPr>
      </p:sp>
      <p:sp>
        <p:nvSpPr>
          <p:cNvPr id="620" name="Google Shape;620;p39"/>
          <p:cNvSpPr/>
          <p:nvPr/>
        </p:nvSpPr>
        <p:spPr>
          <a:xfrm flipH="1">
            <a:off x="4587806" y="2478368"/>
            <a:ext cx="2015704" cy="849729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621" name="Google Shape;621;p39"/>
          <p:cNvSpPr/>
          <p:nvPr/>
        </p:nvSpPr>
        <p:spPr>
          <a:xfrm>
            <a:off x="4552412" y="2097467"/>
            <a:ext cx="831900" cy="13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9"/>
          <p:cNvSpPr/>
          <p:nvPr/>
        </p:nvSpPr>
        <p:spPr>
          <a:xfrm>
            <a:off x="3308652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39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2300">
              <a:solidFill>
                <a:srgbClr val="CCCCCC"/>
              </a:solidFill>
            </a:endParaRPr>
          </a:p>
        </p:txBody>
      </p:sp>
      <p:sp>
        <p:nvSpPr>
          <p:cNvPr id="624" name="Google Shape;624;p39"/>
          <p:cNvSpPr txBox="1"/>
          <p:nvPr>
            <p:ph idx="1" type="body"/>
          </p:nvPr>
        </p:nvSpPr>
        <p:spPr>
          <a:xfrm>
            <a:off x="362775" y="816850"/>
            <a:ext cx="8731800" cy="7296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Dipole Discussion Topic</a:t>
            </a:r>
            <a:r>
              <a:rPr lang="en" sz="1500">
                <a:solidFill>
                  <a:schemeClr val="lt1"/>
                </a:solidFill>
              </a:rPr>
              <a:t>: Topics of discussion between dipole’s conflicting fellowships.</a:t>
            </a:r>
            <a:endParaRPr sz="1500">
              <a:solidFill>
                <a:schemeClr val="lt1"/>
              </a:solidFill>
            </a:endParaRPr>
          </a:p>
          <a:p>
            <a:pPr indent="-20955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Sentiment Attitudes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rgbClr val="CC0000"/>
                </a:solidFill>
              </a:rPr>
              <a:t>Opposition (O) </a:t>
            </a:r>
            <a:r>
              <a:rPr lang="en" sz="1500">
                <a:solidFill>
                  <a:schemeClr val="lt1"/>
                </a:solidFill>
              </a:rPr>
              <a:t>or </a:t>
            </a:r>
            <a:r>
              <a:rPr b="1" lang="en" sz="1500">
                <a:solidFill>
                  <a:srgbClr val="3C78D8"/>
                </a:solidFill>
              </a:rPr>
              <a:t>Support (S) </a:t>
            </a:r>
            <a:r>
              <a:rPr lang="en" sz="1500">
                <a:solidFill>
                  <a:schemeClr val="lt1"/>
                </a:solidFill>
              </a:rPr>
              <a:t>from entities toward topics.			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625" name="Google Shape;625;p39"/>
          <p:cNvSpPr/>
          <p:nvPr/>
        </p:nvSpPr>
        <p:spPr>
          <a:xfrm>
            <a:off x="51667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39"/>
          <p:cNvSpPr/>
          <p:nvPr/>
        </p:nvSpPr>
        <p:spPr>
          <a:xfrm>
            <a:off x="3719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39"/>
          <p:cNvSpPr/>
          <p:nvPr/>
        </p:nvSpPr>
        <p:spPr>
          <a:xfrm>
            <a:off x="21725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39"/>
          <p:cNvSpPr/>
          <p:nvPr/>
        </p:nvSpPr>
        <p:spPr>
          <a:xfrm>
            <a:off x="40112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39"/>
          <p:cNvSpPr/>
          <p:nvPr/>
        </p:nvSpPr>
        <p:spPr>
          <a:xfrm>
            <a:off x="584989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39"/>
          <p:cNvSpPr/>
          <p:nvPr/>
        </p:nvSpPr>
        <p:spPr>
          <a:xfrm>
            <a:off x="7688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39"/>
          <p:cNvSpPr/>
          <p:nvPr/>
        </p:nvSpPr>
        <p:spPr>
          <a:xfrm>
            <a:off x="51767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39"/>
          <p:cNvSpPr/>
          <p:nvPr/>
        </p:nvSpPr>
        <p:spPr>
          <a:xfrm flipH="1">
            <a:off x="8225709" y="2372126"/>
            <a:ext cx="1187216" cy="909600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6D9EEB">
              <a:alpha val="50840"/>
            </a:srgbClr>
          </a:solidFill>
          <a:ln>
            <a:noFill/>
          </a:ln>
        </p:spPr>
      </p:sp>
      <p:sp>
        <p:nvSpPr>
          <p:cNvPr id="633" name="Google Shape;633;p39"/>
          <p:cNvSpPr/>
          <p:nvPr/>
        </p:nvSpPr>
        <p:spPr>
          <a:xfrm>
            <a:off x="8714254" y="1943169"/>
            <a:ext cx="7662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9"/>
          <p:cNvSpPr/>
          <p:nvPr/>
        </p:nvSpPr>
        <p:spPr>
          <a:xfrm>
            <a:off x="7325804" y="3080461"/>
            <a:ext cx="1463700" cy="3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9"/>
          <p:cNvSpPr txBox="1"/>
          <p:nvPr/>
        </p:nvSpPr>
        <p:spPr>
          <a:xfrm>
            <a:off x="8638118" y="2997118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6" name="Google Shape;636;p39"/>
          <p:cNvCxnSpPr/>
          <p:nvPr/>
        </p:nvCxnSpPr>
        <p:spPr>
          <a:xfrm>
            <a:off x="8621838" y="3090502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Google Shape;637;p39"/>
          <p:cNvCxnSpPr/>
          <p:nvPr/>
        </p:nvCxnSpPr>
        <p:spPr>
          <a:xfrm>
            <a:off x="8420764" y="3090502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8" name="Google Shape;638;p39"/>
          <p:cNvCxnSpPr/>
          <p:nvPr/>
        </p:nvCxnSpPr>
        <p:spPr>
          <a:xfrm>
            <a:off x="8225743" y="3090502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39"/>
          <p:cNvCxnSpPr/>
          <p:nvPr/>
        </p:nvCxnSpPr>
        <p:spPr>
          <a:xfrm>
            <a:off x="8039604" y="3089694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0" name="Google Shape;640;p39"/>
          <p:cNvCxnSpPr/>
          <p:nvPr/>
        </p:nvCxnSpPr>
        <p:spPr>
          <a:xfrm>
            <a:off x="7455343" y="3089741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1" name="Google Shape;641;p39"/>
          <p:cNvCxnSpPr/>
          <p:nvPr/>
        </p:nvCxnSpPr>
        <p:spPr>
          <a:xfrm>
            <a:off x="7659655" y="3089741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39"/>
          <p:cNvCxnSpPr/>
          <p:nvPr/>
        </p:nvCxnSpPr>
        <p:spPr>
          <a:xfrm>
            <a:off x="7851453" y="3089741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3" name="Google Shape;643;p39"/>
          <p:cNvCxnSpPr/>
          <p:nvPr/>
        </p:nvCxnSpPr>
        <p:spPr>
          <a:xfrm>
            <a:off x="8031546" y="3089741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4" name="Google Shape;644;p39"/>
          <p:cNvSpPr txBox="1"/>
          <p:nvPr/>
        </p:nvSpPr>
        <p:spPr>
          <a:xfrm flipH="1" rot="5400000">
            <a:off x="8429512" y="2382089"/>
            <a:ext cx="1098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Frequency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5" name="Google Shape;645;p39"/>
          <p:cNvCxnSpPr/>
          <p:nvPr/>
        </p:nvCxnSpPr>
        <p:spPr>
          <a:xfrm>
            <a:off x="8718731" y="3048944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6" name="Google Shape;646;p39"/>
          <p:cNvCxnSpPr/>
          <p:nvPr/>
        </p:nvCxnSpPr>
        <p:spPr>
          <a:xfrm>
            <a:off x="8718731" y="2678688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39"/>
          <p:cNvCxnSpPr/>
          <p:nvPr/>
        </p:nvCxnSpPr>
        <p:spPr>
          <a:xfrm>
            <a:off x="8718731" y="2875324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39"/>
          <p:cNvCxnSpPr/>
          <p:nvPr/>
        </p:nvCxnSpPr>
        <p:spPr>
          <a:xfrm>
            <a:off x="8718731" y="2473977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39"/>
          <p:cNvCxnSpPr/>
          <p:nvPr/>
        </p:nvCxnSpPr>
        <p:spPr>
          <a:xfrm>
            <a:off x="8718731" y="2269261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39"/>
          <p:cNvCxnSpPr/>
          <p:nvPr/>
        </p:nvCxnSpPr>
        <p:spPr>
          <a:xfrm>
            <a:off x="8722667" y="2076625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1" name="Google Shape;651;p39"/>
          <p:cNvSpPr/>
          <p:nvPr/>
        </p:nvSpPr>
        <p:spPr>
          <a:xfrm>
            <a:off x="7085742" y="2102121"/>
            <a:ext cx="3171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9"/>
          <p:cNvSpPr/>
          <p:nvPr/>
        </p:nvSpPr>
        <p:spPr>
          <a:xfrm>
            <a:off x="7397749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39"/>
          <p:cNvSpPr/>
          <p:nvPr/>
        </p:nvSpPr>
        <p:spPr>
          <a:xfrm>
            <a:off x="1067970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39"/>
          <p:cNvSpPr/>
          <p:nvPr/>
        </p:nvSpPr>
        <p:spPr>
          <a:xfrm>
            <a:off x="1053493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39"/>
          <p:cNvSpPr/>
          <p:nvPr/>
        </p:nvSpPr>
        <p:spPr>
          <a:xfrm>
            <a:off x="12335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39"/>
          <p:cNvSpPr/>
          <p:nvPr/>
        </p:nvSpPr>
        <p:spPr>
          <a:xfrm>
            <a:off x="141742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39"/>
          <p:cNvSpPr/>
          <p:nvPr/>
        </p:nvSpPr>
        <p:spPr>
          <a:xfrm>
            <a:off x="160129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39"/>
          <p:cNvSpPr/>
          <p:nvPr/>
        </p:nvSpPr>
        <p:spPr>
          <a:xfrm>
            <a:off x="177073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39"/>
          <p:cNvSpPr/>
          <p:nvPr/>
        </p:nvSpPr>
        <p:spPr>
          <a:xfrm>
            <a:off x="153398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39"/>
          <p:cNvSpPr/>
          <p:nvPr/>
        </p:nvSpPr>
        <p:spPr>
          <a:xfrm>
            <a:off x="2102426" y="3794301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39"/>
          <p:cNvSpPr/>
          <p:nvPr/>
        </p:nvSpPr>
        <p:spPr>
          <a:xfrm>
            <a:off x="2087949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39"/>
          <p:cNvSpPr/>
          <p:nvPr/>
        </p:nvSpPr>
        <p:spPr>
          <a:xfrm>
            <a:off x="2268012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39"/>
          <p:cNvSpPr/>
          <p:nvPr/>
        </p:nvSpPr>
        <p:spPr>
          <a:xfrm>
            <a:off x="2451880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39"/>
          <p:cNvSpPr/>
          <p:nvPr/>
        </p:nvSpPr>
        <p:spPr>
          <a:xfrm>
            <a:off x="263574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39"/>
          <p:cNvSpPr/>
          <p:nvPr/>
        </p:nvSpPr>
        <p:spPr>
          <a:xfrm>
            <a:off x="280518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39"/>
          <p:cNvSpPr/>
          <p:nvPr/>
        </p:nvSpPr>
        <p:spPr>
          <a:xfrm>
            <a:off x="2568435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39"/>
          <p:cNvSpPr/>
          <p:nvPr/>
        </p:nvSpPr>
        <p:spPr>
          <a:xfrm>
            <a:off x="5380479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39"/>
          <p:cNvSpPr/>
          <p:nvPr/>
        </p:nvSpPr>
        <p:spPr>
          <a:xfrm>
            <a:off x="6680075" y="2020383"/>
            <a:ext cx="698700" cy="125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9" name="Google Shape;669;p39"/>
          <p:cNvCxnSpPr/>
          <p:nvPr/>
        </p:nvCxnSpPr>
        <p:spPr>
          <a:xfrm>
            <a:off x="6021275" y="3085032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0" name="Google Shape;670;p39"/>
          <p:cNvSpPr txBox="1"/>
          <p:nvPr/>
        </p:nvSpPr>
        <p:spPr>
          <a:xfrm flipH="1" rot="5400000">
            <a:off x="6411184" y="2377427"/>
            <a:ext cx="1098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Frequency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1" name="Google Shape;671;p39"/>
          <p:cNvCxnSpPr/>
          <p:nvPr/>
        </p:nvCxnSpPr>
        <p:spPr>
          <a:xfrm>
            <a:off x="6700403" y="3044281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39"/>
          <p:cNvCxnSpPr/>
          <p:nvPr/>
        </p:nvCxnSpPr>
        <p:spPr>
          <a:xfrm>
            <a:off x="6700403" y="2674025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39"/>
          <p:cNvCxnSpPr/>
          <p:nvPr/>
        </p:nvCxnSpPr>
        <p:spPr>
          <a:xfrm>
            <a:off x="6700403" y="2870662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4" name="Google Shape;674;p39"/>
          <p:cNvCxnSpPr/>
          <p:nvPr/>
        </p:nvCxnSpPr>
        <p:spPr>
          <a:xfrm>
            <a:off x="6700403" y="2469314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5" name="Google Shape;675;p39"/>
          <p:cNvCxnSpPr/>
          <p:nvPr/>
        </p:nvCxnSpPr>
        <p:spPr>
          <a:xfrm>
            <a:off x="6700403" y="2264598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39"/>
          <p:cNvCxnSpPr/>
          <p:nvPr/>
        </p:nvCxnSpPr>
        <p:spPr>
          <a:xfrm>
            <a:off x="6697504" y="2071852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39"/>
          <p:cNvSpPr/>
          <p:nvPr/>
        </p:nvSpPr>
        <p:spPr>
          <a:xfrm>
            <a:off x="5307475" y="3075798"/>
            <a:ext cx="1463700" cy="3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9"/>
          <p:cNvSpPr/>
          <p:nvPr/>
        </p:nvSpPr>
        <p:spPr>
          <a:xfrm>
            <a:off x="5378735" y="1982415"/>
            <a:ext cx="1317300" cy="1096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9"/>
          <p:cNvSpPr txBox="1"/>
          <p:nvPr/>
        </p:nvSpPr>
        <p:spPr>
          <a:xfrm>
            <a:off x="6619790" y="2992455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0" name="Google Shape;680;p39"/>
          <p:cNvCxnSpPr/>
          <p:nvPr/>
        </p:nvCxnSpPr>
        <p:spPr>
          <a:xfrm>
            <a:off x="6603510" y="3085839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1" name="Google Shape;681;p39"/>
          <p:cNvCxnSpPr/>
          <p:nvPr/>
        </p:nvCxnSpPr>
        <p:spPr>
          <a:xfrm>
            <a:off x="6402435" y="3085839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2" name="Google Shape;682;p39"/>
          <p:cNvCxnSpPr/>
          <p:nvPr/>
        </p:nvCxnSpPr>
        <p:spPr>
          <a:xfrm>
            <a:off x="6207414" y="3085839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3" name="Google Shape;683;p39"/>
          <p:cNvCxnSpPr/>
          <p:nvPr/>
        </p:nvCxnSpPr>
        <p:spPr>
          <a:xfrm>
            <a:off x="5437014" y="3085078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4" name="Google Shape;684;p39"/>
          <p:cNvCxnSpPr/>
          <p:nvPr/>
        </p:nvCxnSpPr>
        <p:spPr>
          <a:xfrm>
            <a:off x="5641326" y="3085078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p39"/>
          <p:cNvCxnSpPr/>
          <p:nvPr/>
        </p:nvCxnSpPr>
        <p:spPr>
          <a:xfrm>
            <a:off x="5833125" y="3085078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6" name="Google Shape;686;p39"/>
          <p:cNvCxnSpPr/>
          <p:nvPr/>
        </p:nvCxnSpPr>
        <p:spPr>
          <a:xfrm>
            <a:off x="6013218" y="3085078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7" name="Google Shape;687;p39"/>
          <p:cNvSpPr txBox="1"/>
          <p:nvPr/>
        </p:nvSpPr>
        <p:spPr>
          <a:xfrm>
            <a:off x="5170994" y="2996099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39"/>
          <p:cNvSpPr/>
          <p:nvPr/>
        </p:nvSpPr>
        <p:spPr>
          <a:xfrm>
            <a:off x="7397063" y="1987078"/>
            <a:ext cx="1317300" cy="1096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9"/>
          <p:cNvSpPr txBox="1"/>
          <p:nvPr/>
        </p:nvSpPr>
        <p:spPr>
          <a:xfrm>
            <a:off x="7189322" y="3000761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0" name="Google Shape;690;p39"/>
          <p:cNvGrpSpPr/>
          <p:nvPr/>
        </p:nvGrpSpPr>
        <p:grpSpPr>
          <a:xfrm>
            <a:off x="2994533" y="1983231"/>
            <a:ext cx="2052576" cy="1492866"/>
            <a:chOff x="2156225" y="3098900"/>
            <a:chExt cx="2292100" cy="1667075"/>
          </a:xfrm>
        </p:grpSpPr>
        <p:sp>
          <p:nvSpPr>
            <p:cNvPr id="691" name="Google Shape;691;p39"/>
            <p:cNvSpPr/>
            <p:nvPr/>
          </p:nvSpPr>
          <p:spPr>
            <a:xfrm flipH="1">
              <a:off x="2272843" y="3881975"/>
              <a:ext cx="1360682" cy="719584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CC0000">
                <a:alpha val="47490"/>
              </a:srgbClr>
            </a:solidFill>
            <a:ln>
              <a:noFill/>
            </a:ln>
          </p:spPr>
        </p:sp>
        <p:sp>
          <p:nvSpPr>
            <p:cNvPr id="692" name="Google Shape;692;p39"/>
            <p:cNvSpPr/>
            <p:nvPr/>
          </p:nvSpPr>
          <p:spPr>
            <a:xfrm flipH="1">
              <a:off x="3212368" y="3186475"/>
              <a:ext cx="1147357" cy="1358205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6D9EEB">
                <a:alpha val="50840"/>
              </a:srgbClr>
            </a:solidFill>
            <a:ln>
              <a:noFill/>
            </a:ln>
          </p:spPr>
        </p:sp>
        <p:sp>
          <p:nvSpPr>
            <p:cNvPr id="693" name="Google Shape;693;p39"/>
            <p:cNvSpPr/>
            <p:nvPr/>
          </p:nvSpPr>
          <p:spPr>
            <a:xfrm>
              <a:off x="3975675" y="3186475"/>
              <a:ext cx="460500" cy="131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2425200" y="4319875"/>
              <a:ext cx="1634400" cy="4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2156225" y="3227375"/>
              <a:ext cx="354900" cy="149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 txBox="1"/>
            <p:nvPr/>
          </p:nvSpPr>
          <p:spPr>
            <a:xfrm>
              <a:off x="2272792" y="4230875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39"/>
            <p:cNvSpPr txBox="1"/>
            <p:nvPr/>
          </p:nvSpPr>
          <p:spPr>
            <a:xfrm>
              <a:off x="3890654" y="4226806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3C78D8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98" name="Google Shape;698;p39"/>
            <p:cNvCxnSpPr/>
            <p:nvPr/>
          </p:nvCxnSpPr>
          <p:spPr>
            <a:xfrm>
              <a:off x="3872475" y="433108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39"/>
            <p:cNvCxnSpPr/>
            <p:nvPr/>
          </p:nvCxnSpPr>
          <p:spPr>
            <a:xfrm>
              <a:off x="3647936" y="433108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39"/>
            <p:cNvCxnSpPr/>
            <p:nvPr/>
          </p:nvCxnSpPr>
          <p:spPr>
            <a:xfrm>
              <a:off x="3430157" y="433108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39"/>
            <p:cNvCxnSpPr/>
            <p:nvPr/>
          </p:nvCxnSpPr>
          <p:spPr>
            <a:xfrm>
              <a:off x="3222297" y="4330186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39"/>
            <p:cNvCxnSpPr/>
            <p:nvPr/>
          </p:nvCxnSpPr>
          <p:spPr>
            <a:xfrm>
              <a:off x="2569856" y="433023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39"/>
            <p:cNvCxnSpPr/>
            <p:nvPr/>
          </p:nvCxnSpPr>
          <p:spPr>
            <a:xfrm>
              <a:off x="2798010" y="433023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39"/>
            <p:cNvCxnSpPr/>
            <p:nvPr/>
          </p:nvCxnSpPr>
          <p:spPr>
            <a:xfrm>
              <a:off x="3012190" y="433023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39"/>
            <p:cNvCxnSpPr/>
            <p:nvPr/>
          </p:nvCxnSpPr>
          <p:spPr>
            <a:xfrm>
              <a:off x="3213299" y="4330238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6" name="Google Shape;706;p39"/>
            <p:cNvSpPr/>
            <p:nvPr/>
          </p:nvSpPr>
          <p:spPr>
            <a:xfrm>
              <a:off x="2504775" y="3098900"/>
              <a:ext cx="1470900" cy="12246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 txBox="1"/>
            <p:nvPr/>
          </p:nvSpPr>
          <p:spPr>
            <a:xfrm flipH="1" rot="5400000">
              <a:off x="3657825" y="3540127"/>
              <a:ext cx="122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Frequency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8" name="Google Shape;708;p39"/>
            <p:cNvCxnSpPr/>
            <p:nvPr/>
          </p:nvCxnSpPr>
          <p:spPr>
            <a:xfrm>
              <a:off x="3980675" y="319804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39"/>
            <p:cNvCxnSpPr/>
            <p:nvPr/>
          </p:nvCxnSpPr>
          <p:spPr>
            <a:xfrm>
              <a:off x="3980675" y="428468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39"/>
            <p:cNvCxnSpPr/>
            <p:nvPr/>
          </p:nvCxnSpPr>
          <p:spPr>
            <a:xfrm>
              <a:off x="3980675" y="38712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39"/>
            <p:cNvCxnSpPr/>
            <p:nvPr/>
          </p:nvCxnSpPr>
          <p:spPr>
            <a:xfrm>
              <a:off x="3980675" y="409080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39"/>
            <p:cNvCxnSpPr/>
            <p:nvPr/>
          </p:nvCxnSpPr>
          <p:spPr>
            <a:xfrm>
              <a:off x="3980675" y="36426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39"/>
            <p:cNvCxnSpPr/>
            <p:nvPr/>
          </p:nvCxnSpPr>
          <p:spPr>
            <a:xfrm>
              <a:off x="3980675" y="341401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14" name="Google Shape;714;p39"/>
          <p:cNvSpPr/>
          <p:nvPr/>
        </p:nvSpPr>
        <p:spPr>
          <a:xfrm>
            <a:off x="3308652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39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9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9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9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9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9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9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2" name="Google Shape;722;p39"/>
          <p:cNvCxnSpPr>
            <a:stCxn id="716" idx="6"/>
            <a:endCxn id="717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3" name="Google Shape;723;p39"/>
          <p:cNvCxnSpPr>
            <a:stCxn id="718" idx="0"/>
            <a:endCxn id="717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4" name="Google Shape;724;p39"/>
          <p:cNvCxnSpPr>
            <a:stCxn id="716" idx="4"/>
            <a:endCxn id="715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5" name="Google Shape;725;p39"/>
          <p:cNvCxnSpPr>
            <a:stCxn id="718" idx="2"/>
            <a:endCxn id="715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6" name="Google Shape;726;p39"/>
          <p:cNvCxnSpPr>
            <a:stCxn id="717" idx="3"/>
            <a:endCxn id="715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7" name="Google Shape;727;p39"/>
          <p:cNvCxnSpPr>
            <a:stCxn id="718" idx="3"/>
            <a:endCxn id="719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39"/>
          <p:cNvCxnSpPr>
            <a:stCxn id="718" idx="4"/>
            <a:endCxn id="721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9" name="Google Shape;729;p39"/>
          <p:cNvCxnSpPr>
            <a:stCxn id="721" idx="0"/>
            <a:endCxn id="719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" name="Google Shape;730;p39"/>
          <p:cNvCxnSpPr>
            <a:stCxn id="720" idx="7"/>
            <a:endCxn id="719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1" name="Google Shape;731;p39"/>
          <p:cNvCxnSpPr>
            <a:stCxn id="720" idx="4"/>
            <a:endCxn id="721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2" name="Google Shape;732;p39"/>
          <p:cNvCxnSpPr>
            <a:stCxn id="720" idx="0"/>
            <a:endCxn id="715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3" name="Google Shape;733;p39"/>
          <p:cNvCxnSpPr>
            <a:stCxn id="719" idx="6"/>
            <a:endCxn id="662" idx="0"/>
          </p:cNvCxnSpPr>
          <p:nvPr/>
        </p:nvCxnSpPr>
        <p:spPr>
          <a:xfrm>
            <a:off x="1107391" y="2264283"/>
            <a:ext cx="1250700" cy="1530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4" name="Google Shape;734;p39"/>
          <p:cNvCxnSpPr>
            <a:stCxn id="718" idx="6"/>
            <a:endCxn id="663" idx="0"/>
          </p:cNvCxnSpPr>
          <p:nvPr/>
        </p:nvCxnSpPr>
        <p:spPr>
          <a:xfrm>
            <a:off x="2294332" y="2610323"/>
            <a:ext cx="247500" cy="1184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5" name="Google Shape;735;p39"/>
          <p:cNvCxnSpPr>
            <a:stCxn id="717" idx="6"/>
            <a:endCxn id="665" idx="0"/>
          </p:cNvCxnSpPr>
          <p:nvPr/>
        </p:nvCxnSpPr>
        <p:spPr>
          <a:xfrm>
            <a:off x="2719847" y="2397237"/>
            <a:ext cx="175200" cy="1397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6" name="Google Shape;736;p39"/>
          <p:cNvCxnSpPr>
            <a:stCxn id="716" idx="6"/>
            <a:endCxn id="666" idx="0"/>
          </p:cNvCxnSpPr>
          <p:nvPr/>
        </p:nvCxnSpPr>
        <p:spPr>
          <a:xfrm>
            <a:off x="2495408" y="1829723"/>
            <a:ext cx="162900" cy="19647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7" name="Google Shape;737;p39"/>
          <p:cNvCxnSpPr>
            <a:stCxn id="720" idx="6"/>
            <a:endCxn id="661" idx="0"/>
          </p:cNvCxnSpPr>
          <p:nvPr/>
        </p:nvCxnSpPr>
        <p:spPr>
          <a:xfrm>
            <a:off x="683638" y="1990342"/>
            <a:ext cx="1494300" cy="18039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8" name="Google Shape;738;p39"/>
          <p:cNvCxnSpPr>
            <a:stCxn id="721" idx="6"/>
            <a:endCxn id="661" idx="1"/>
          </p:cNvCxnSpPr>
          <p:nvPr/>
        </p:nvCxnSpPr>
        <p:spPr>
          <a:xfrm>
            <a:off x="395901" y="2430557"/>
            <a:ext cx="1692000" cy="15513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9" name="Google Shape;739;p39"/>
          <p:cNvSpPr/>
          <p:nvPr/>
        </p:nvSpPr>
        <p:spPr>
          <a:xfrm>
            <a:off x="91674" y="1490270"/>
            <a:ext cx="3003375" cy="1327375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740" name="Google Shape;740;p39"/>
          <p:cNvSpPr/>
          <p:nvPr/>
        </p:nvSpPr>
        <p:spPr>
          <a:xfrm>
            <a:off x="149491" y="1689545"/>
            <a:ext cx="1185900" cy="863125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741" name="Google Shape;741;p39"/>
          <p:cNvSpPr/>
          <p:nvPr/>
        </p:nvSpPr>
        <p:spPr>
          <a:xfrm>
            <a:off x="1709461" y="1562782"/>
            <a:ext cx="1244875" cy="1166700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742" name="Google Shape;742;p39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9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9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9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9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9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9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9" name="Google Shape;749;p39"/>
          <p:cNvCxnSpPr>
            <a:stCxn id="743" idx="6"/>
            <a:endCxn id="744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0" name="Google Shape;750;p39"/>
          <p:cNvCxnSpPr>
            <a:stCxn id="745" idx="0"/>
            <a:endCxn id="744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1" name="Google Shape;751;p39"/>
          <p:cNvCxnSpPr>
            <a:stCxn id="743" idx="4"/>
            <a:endCxn id="742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" name="Google Shape;752;p39"/>
          <p:cNvCxnSpPr>
            <a:stCxn id="745" idx="2"/>
            <a:endCxn id="742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" name="Google Shape;753;p39"/>
          <p:cNvCxnSpPr>
            <a:stCxn id="744" idx="3"/>
            <a:endCxn id="742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4" name="Google Shape;754;p39"/>
          <p:cNvCxnSpPr>
            <a:stCxn id="745" idx="3"/>
            <a:endCxn id="746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5" name="Google Shape;755;p39"/>
          <p:cNvCxnSpPr>
            <a:stCxn id="745" idx="4"/>
            <a:endCxn id="748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6" name="Google Shape;756;p39"/>
          <p:cNvCxnSpPr>
            <a:stCxn id="748" idx="0"/>
            <a:endCxn id="746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" name="Google Shape;757;p39"/>
          <p:cNvCxnSpPr>
            <a:stCxn id="747" idx="7"/>
            <a:endCxn id="746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8" name="Google Shape;758;p39"/>
          <p:cNvCxnSpPr>
            <a:stCxn id="747" idx="4"/>
            <a:endCxn id="748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9" name="Google Shape;759;p39"/>
          <p:cNvCxnSpPr>
            <a:stCxn id="747" idx="0"/>
            <a:endCxn id="742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0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2300">
              <a:solidFill>
                <a:srgbClr val="CCCCCC"/>
              </a:solidFill>
            </a:endParaRPr>
          </a:p>
        </p:txBody>
      </p:sp>
      <p:sp>
        <p:nvSpPr>
          <p:cNvPr id="765" name="Google Shape;765;p40"/>
          <p:cNvSpPr txBox="1"/>
          <p:nvPr>
            <p:ph idx="1" type="body"/>
          </p:nvPr>
        </p:nvSpPr>
        <p:spPr>
          <a:xfrm>
            <a:off x="362775" y="816850"/>
            <a:ext cx="8731800" cy="7296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Dipole Discussion Topic</a:t>
            </a:r>
            <a:r>
              <a:rPr lang="en" sz="1500">
                <a:solidFill>
                  <a:schemeClr val="lt1"/>
                </a:solidFill>
              </a:rPr>
              <a:t>: Topics of discussion between dipole’s conflicting fellowships.</a:t>
            </a:r>
            <a:endParaRPr sz="1500">
              <a:solidFill>
                <a:schemeClr val="lt1"/>
              </a:solidFill>
            </a:endParaRPr>
          </a:p>
          <a:p>
            <a:pPr indent="-20955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Sentiment Attitudes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rgbClr val="CC0000"/>
                </a:solidFill>
              </a:rPr>
              <a:t>Opposition (O) </a:t>
            </a:r>
            <a:r>
              <a:rPr lang="en" sz="1500">
                <a:solidFill>
                  <a:schemeClr val="lt1"/>
                </a:solidFill>
              </a:rPr>
              <a:t>or </a:t>
            </a:r>
            <a:r>
              <a:rPr b="1" lang="en" sz="1500">
                <a:solidFill>
                  <a:srgbClr val="3C78D8"/>
                </a:solidFill>
              </a:rPr>
              <a:t>Support (S) </a:t>
            </a:r>
            <a:r>
              <a:rPr lang="en" sz="1500">
                <a:solidFill>
                  <a:schemeClr val="lt1"/>
                </a:solidFill>
              </a:rPr>
              <a:t>from entities toward topics.			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766" name="Google Shape;766;p40"/>
          <p:cNvSpPr/>
          <p:nvPr/>
        </p:nvSpPr>
        <p:spPr>
          <a:xfrm>
            <a:off x="51667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40"/>
          <p:cNvSpPr/>
          <p:nvPr/>
        </p:nvSpPr>
        <p:spPr>
          <a:xfrm>
            <a:off x="3719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40"/>
          <p:cNvSpPr/>
          <p:nvPr/>
        </p:nvSpPr>
        <p:spPr>
          <a:xfrm>
            <a:off x="21725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9" name="Google Shape;769;p40"/>
          <p:cNvSpPr/>
          <p:nvPr/>
        </p:nvSpPr>
        <p:spPr>
          <a:xfrm>
            <a:off x="40112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40"/>
          <p:cNvSpPr/>
          <p:nvPr/>
        </p:nvSpPr>
        <p:spPr>
          <a:xfrm>
            <a:off x="584989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40"/>
          <p:cNvSpPr/>
          <p:nvPr/>
        </p:nvSpPr>
        <p:spPr>
          <a:xfrm>
            <a:off x="7688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51767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40"/>
          <p:cNvSpPr/>
          <p:nvPr/>
        </p:nvSpPr>
        <p:spPr>
          <a:xfrm>
            <a:off x="1067970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40"/>
          <p:cNvSpPr/>
          <p:nvPr/>
        </p:nvSpPr>
        <p:spPr>
          <a:xfrm>
            <a:off x="1053493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40"/>
          <p:cNvSpPr/>
          <p:nvPr/>
        </p:nvSpPr>
        <p:spPr>
          <a:xfrm>
            <a:off x="12335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141742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7" name="Google Shape;777;p40"/>
          <p:cNvSpPr/>
          <p:nvPr/>
        </p:nvSpPr>
        <p:spPr>
          <a:xfrm>
            <a:off x="160129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8" name="Google Shape;778;p40"/>
          <p:cNvSpPr/>
          <p:nvPr/>
        </p:nvSpPr>
        <p:spPr>
          <a:xfrm>
            <a:off x="177073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40"/>
          <p:cNvSpPr/>
          <p:nvPr/>
        </p:nvSpPr>
        <p:spPr>
          <a:xfrm>
            <a:off x="153398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2102426" y="3794301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40"/>
          <p:cNvSpPr/>
          <p:nvPr/>
        </p:nvSpPr>
        <p:spPr>
          <a:xfrm>
            <a:off x="2087949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40"/>
          <p:cNvSpPr/>
          <p:nvPr/>
        </p:nvSpPr>
        <p:spPr>
          <a:xfrm>
            <a:off x="2268012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40"/>
          <p:cNvSpPr/>
          <p:nvPr/>
        </p:nvSpPr>
        <p:spPr>
          <a:xfrm>
            <a:off x="2451880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40"/>
          <p:cNvSpPr/>
          <p:nvPr/>
        </p:nvSpPr>
        <p:spPr>
          <a:xfrm>
            <a:off x="263574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40"/>
          <p:cNvSpPr/>
          <p:nvPr/>
        </p:nvSpPr>
        <p:spPr>
          <a:xfrm>
            <a:off x="280518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40"/>
          <p:cNvSpPr/>
          <p:nvPr/>
        </p:nvSpPr>
        <p:spPr>
          <a:xfrm>
            <a:off x="2568435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Google Shape;787;p40"/>
          <p:cNvSpPr/>
          <p:nvPr/>
        </p:nvSpPr>
        <p:spPr>
          <a:xfrm flipH="1" rot="-1000717">
            <a:off x="7083143" y="2441765"/>
            <a:ext cx="730175" cy="995651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788" name="Google Shape;788;p40"/>
          <p:cNvSpPr/>
          <p:nvPr/>
        </p:nvSpPr>
        <p:spPr>
          <a:xfrm flipH="1">
            <a:off x="5066632" y="2468831"/>
            <a:ext cx="2327964" cy="808302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6D9EEB">
              <a:alpha val="50840"/>
            </a:srgbClr>
          </a:solidFill>
          <a:ln>
            <a:noFill/>
          </a:ln>
        </p:spPr>
      </p:sp>
      <p:sp>
        <p:nvSpPr>
          <p:cNvPr id="789" name="Google Shape;789;p40"/>
          <p:cNvSpPr/>
          <p:nvPr/>
        </p:nvSpPr>
        <p:spPr>
          <a:xfrm flipH="1">
            <a:off x="4587806" y="2478368"/>
            <a:ext cx="2015704" cy="849729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790" name="Google Shape;790;p40"/>
          <p:cNvSpPr/>
          <p:nvPr/>
        </p:nvSpPr>
        <p:spPr>
          <a:xfrm>
            <a:off x="4552412" y="2097467"/>
            <a:ext cx="831900" cy="13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0"/>
          <p:cNvSpPr/>
          <p:nvPr/>
        </p:nvSpPr>
        <p:spPr>
          <a:xfrm>
            <a:off x="3308652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40"/>
          <p:cNvSpPr/>
          <p:nvPr/>
        </p:nvSpPr>
        <p:spPr>
          <a:xfrm flipH="1">
            <a:off x="8225709" y="2372126"/>
            <a:ext cx="1187216" cy="909600"/>
          </a:xfrm>
          <a:custGeom>
            <a:rect b="b" l="l" r="r" t="t"/>
            <a:pathLst>
              <a:path extrusionOk="0" h="37833" w="40672">
                <a:moveTo>
                  <a:pt x="2810" y="15209"/>
                </a:moveTo>
                <a:cubicBezTo>
                  <a:pt x="4630" y="9471"/>
                  <a:pt x="9482" y="840"/>
                  <a:pt x="14287" y="93"/>
                </a:cubicBezTo>
                <a:cubicBezTo>
                  <a:pt x="19092" y="-653"/>
                  <a:pt x="27490" y="4852"/>
                  <a:pt x="31642" y="10730"/>
                </a:cubicBezTo>
                <a:cubicBezTo>
                  <a:pt x="35794" y="16608"/>
                  <a:pt x="43911" y="31398"/>
                  <a:pt x="39199" y="35363"/>
                </a:cubicBezTo>
                <a:cubicBezTo>
                  <a:pt x="34487" y="39329"/>
                  <a:pt x="9435" y="37882"/>
                  <a:pt x="3370" y="34523"/>
                </a:cubicBezTo>
                <a:cubicBezTo>
                  <a:pt x="-2695" y="31164"/>
                  <a:pt x="991" y="20947"/>
                  <a:pt x="2810" y="15209"/>
                </a:cubicBezTo>
                <a:close/>
              </a:path>
            </a:pathLst>
          </a:custGeom>
          <a:solidFill>
            <a:srgbClr val="6D9EEB">
              <a:alpha val="50840"/>
            </a:srgbClr>
          </a:solidFill>
          <a:ln>
            <a:noFill/>
          </a:ln>
        </p:spPr>
      </p:sp>
      <p:sp>
        <p:nvSpPr>
          <p:cNvPr id="793" name="Google Shape;793;p40"/>
          <p:cNvSpPr/>
          <p:nvPr/>
        </p:nvSpPr>
        <p:spPr>
          <a:xfrm>
            <a:off x="8714254" y="1943169"/>
            <a:ext cx="7662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0"/>
          <p:cNvSpPr/>
          <p:nvPr/>
        </p:nvSpPr>
        <p:spPr>
          <a:xfrm>
            <a:off x="7325804" y="3080461"/>
            <a:ext cx="1463700" cy="3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0"/>
          <p:cNvSpPr txBox="1"/>
          <p:nvPr/>
        </p:nvSpPr>
        <p:spPr>
          <a:xfrm>
            <a:off x="8638118" y="2997118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6" name="Google Shape;796;p40"/>
          <p:cNvCxnSpPr/>
          <p:nvPr/>
        </p:nvCxnSpPr>
        <p:spPr>
          <a:xfrm>
            <a:off x="8621838" y="3090502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7" name="Google Shape;797;p40"/>
          <p:cNvCxnSpPr/>
          <p:nvPr/>
        </p:nvCxnSpPr>
        <p:spPr>
          <a:xfrm>
            <a:off x="8420764" y="3090502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8" name="Google Shape;798;p40"/>
          <p:cNvCxnSpPr/>
          <p:nvPr/>
        </p:nvCxnSpPr>
        <p:spPr>
          <a:xfrm>
            <a:off x="8225743" y="3090502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9" name="Google Shape;799;p40"/>
          <p:cNvCxnSpPr/>
          <p:nvPr/>
        </p:nvCxnSpPr>
        <p:spPr>
          <a:xfrm>
            <a:off x="8039604" y="3089694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0" name="Google Shape;800;p40"/>
          <p:cNvCxnSpPr/>
          <p:nvPr/>
        </p:nvCxnSpPr>
        <p:spPr>
          <a:xfrm>
            <a:off x="7455343" y="3089741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40"/>
          <p:cNvCxnSpPr/>
          <p:nvPr/>
        </p:nvCxnSpPr>
        <p:spPr>
          <a:xfrm>
            <a:off x="7659655" y="3089741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2" name="Google Shape;802;p40"/>
          <p:cNvCxnSpPr/>
          <p:nvPr/>
        </p:nvCxnSpPr>
        <p:spPr>
          <a:xfrm>
            <a:off x="7851453" y="3089741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3" name="Google Shape;803;p40"/>
          <p:cNvCxnSpPr/>
          <p:nvPr/>
        </p:nvCxnSpPr>
        <p:spPr>
          <a:xfrm>
            <a:off x="8031546" y="3089741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4" name="Google Shape;804;p40"/>
          <p:cNvSpPr txBox="1"/>
          <p:nvPr/>
        </p:nvSpPr>
        <p:spPr>
          <a:xfrm flipH="1" rot="5400000">
            <a:off x="8429512" y="2382089"/>
            <a:ext cx="1098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Frequency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5" name="Google Shape;805;p40"/>
          <p:cNvCxnSpPr/>
          <p:nvPr/>
        </p:nvCxnSpPr>
        <p:spPr>
          <a:xfrm>
            <a:off x="8718731" y="3048944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6" name="Google Shape;806;p40"/>
          <p:cNvCxnSpPr/>
          <p:nvPr/>
        </p:nvCxnSpPr>
        <p:spPr>
          <a:xfrm>
            <a:off x="8718731" y="2678688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7" name="Google Shape;807;p40"/>
          <p:cNvCxnSpPr/>
          <p:nvPr/>
        </p:nvCxnSpPr>
        <p:spPr>
          <a:xfrm>
            <a:off x="8718731" y="2875324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8" name="Google Shape;808;p40"/>
          <p:cNvCxnSpPr/>
          <p:nvPr/>
        </p:nvCxnSpPr>
        <p:spPr>
          <a:xfrm>
            <a:off x="8718731" y="2473977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9" name="Google Shape;809;p40"/>
          <p:cNvCxnSpPr/>
          <p:nvPr/>
        </p:nvCxnSpPr>
        <p:spPr>
          <a:xfrm>
            <a:off x="8718731" y="2269261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0" name="Google Shape;810;p40"/>
          <p:cNvCxnSpPr/>
          <p:nvPr/>
        </p:nvCxnSpPr>
        <p:spPr>
          <a:xfrm>
            <a:off x="8722667" y="2076625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1" name="Google Shape;811;p40"/>
          <p:cNvSpPr/>
          <p:nvPr/>
        </p:nvSpPr>
        <p:spPr>
          <a:xfrm>
            <a:off x="7085742" y="2102121"/>
            <a:ext cx="3171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0"/>
          <p:cNvSpPr/>
          <p:nvPr/>
        </p:nvSpPr>
        <p:spPr>
          <a:xfrm>
            <a:off x="7397749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3" name="Google Shape;813;p40"/>
          <p:cNvSpPr/>
          <p:nvPr/>
        </p:nvSpPr>
        <p:spPr>
          <a:xfrm>
            <a:off x="5380479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40"/>
          <p:cNvSpPr/>
          <p:nvPr/>
        </p:nvSpPr>
        <p:spPr>
          <a:xfrm>
            <a:off x="6680075" y="2020383"/>
            <a:ext cx="698700" cy="125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5" name="Google Shape;815;p40"/>
          <p:cNvCxnSpPr/>
          <p:nvPr/>
        </p:nvCxnSpPr>
        <p:spPr>
          <a:xfrm>
            <a:off x="6021275" y="3085032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6" name="Google Shape;816;p40"/>
          <p:cNvSpPr txBox="1"/>
          <p:nvPr/>
        </p:nvSpPr>
        <p:spPr>
          <a:xfrm flipH="1" rot="5400000">
            <a:off x="6411184" y="2377427"/>
            <a:ext cx="1098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Frequency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7" name="Google Shape;817;p40"/>
          <p:cNvCxnSpPr/>
          <p:nvPr/>
        </p:nvCxnSpPr>
        <p:spPr>
          <a:xfrm>
            <a:off x="6700403" y="3044281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8" name="Google Shape;818;p40"/>
          <p:cNvCxnSpPr/>
          <p:nvPr/>
        </p:nvCxnSpPr>
        <p:spPr>
          <a:xfrm>
            <a:off x="6700403" y="2674025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9" name="Google Shape;819;p40"/>
          <p:cNvCxnSpPr/>
          <p:nvPr/>
        </p:nvCxnSpPr>
        <p:spPr>
          <a:xfrm>
            <a:off x="6700403" y="2870662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0" name="Google Shape;820;p40"/>
          <p:cNvCxnSpPr/>
          <p:nvPr/>
        </p:nvCxnSpPr>
        <p:spPr>
          <a:xfrm>
            <a:off x="6700403" y="2469314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40"/>
          <p:cNvCxnSpPr/>
          <p:nvPr/>
        </p:nvCxnSpPr>
        <p:spPr>
          <a:xfrm>
            <a:off x="6700403" y="2264598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40"/>
          <p:cNvCxnSpPr/>
          <p:nvPr/>
        </p:nvCxnSpPr>
        <p:spPr>
          <a:xfrm>
            <a:off x="6697504" y="2071852"/>
            <a:ext cx="6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3" name="Google Shape;823;p40"/>
          <p:cNvSpPr/>
          <p:nvPr/>
        </p:nvSpPr>
        <p:spPr>
          <a:xfrm>
            <a:off x="5307475" y="3075798"/>
            <a:ext cx="1463700" cy="3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0"/>
          <p:cNvSpPr/>
          <p:nvPr/>
        </p:nvSpPr>
        <p:spPr>
          <a:xfrm>
            <a:off x="5378735" y="1982415"/>
            <a:ext cx="1317300" cy="1096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0"/>
          <p:cNvSpPr txBox="1"/>
          <p:nvPr/>
        </p:nvSpPr>
        <p:spPr>
          <a:xfrm>
            <a:off x="6619790" y="2992455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6" name="Google Shape;826;p40"/>
          <p:cNvCxnSpPr/>
          <p:nvPr/>
        </p:nvCxnSpPr>
        <p:spPr>
          <a:xfrm>
            <a:off x="6603510" y="3085839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7" name="Google Shape;827;p40"/>
          <p:cNvCxnSpPr/>
          <p:nvPr/>
        </p:nvCxnSpPr>
        <p:spPr>
          <a:xfrm>
            <a:off x="6402435" y="3085839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8" name="Google Shape;828;p40"/>
          <p:cNvCxnSpPr/>
          <p:nvPr/>
        </p:nvCxnSpPr>
        <p:spPr>
          <a:xfrm>
            <a:off x="6207414" y="3085839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9" name="Google Shape;829;p40"/>
          <p:cNvCxnSpPr/>
          <p:nvPr/>
        </p:nvCxnSpPr>
        <p:spPr>
          <a:xfrm>
            <a:off x="5437014" y="3085078"/>
            <a:ext cx="0" cy="158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" name="Google Shape;830;p40"/>
          <p:cNvCxnSpPr/>
          <p:nvPr/>
        </p:nvCxnSpPr>
        <p:spPr>
          <a:xfrm>
            <a:off x="5641326" y="3085078"/>
            <a:ext cx="0" cy="1581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40"/>
          <p:cNvCxnSpPr/>
          <p:nvPr/>
        </p:nvCxnSpPr>
        <p:spPr>
          <a:xfrm>
            <a:off x="5833125" y="3085078"/>
            <a:ext cx="0" cy="158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40"/>
          <p:cNvCxnSpPr/>
          <p:nvPr/>
        </p:nvCxnSpPr>
        <p:spPr>
          <a:xfrm>
            <a:off x="6013218" y="3085078"/>
            <a:ext cx="0" cy="158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3" name="Google Shape;833;p40"/>
          <p:cNvSpPr txBox="1"/>
          <p:nvPr/>
        </p:nvSpPr>
        <p:spPr>
          <a:xfrm>
            <a:off x="5170994" y="2996099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834;p40"/>
          <p:cNvSpPr/>
          <p:nvPr/>
        </p:nvSpPr>
        <p:spPr>
          <a:xfrm>
            <a:off x="7397063" y="1987078"/>
            <a:ext cx="1317300" cy="1096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0"/>
          <p:cNvSpPr txBox="1"/>
          <p:nvPr/>
        </p:nvSpPr>
        <p:spPr>
          <a:xfrm>
            <a:off x="7189322" y="3000761"/>
            <a:ext cx="24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36" name="Google Shape;836;p40"/>
          <p:cNvGrpSpPr/>
          <p:nvPr/>
        </p:nvGrpSpPr>
        <p:grpSpPr>
          <a:xfrm>
            <a:off x="2994533" y="1983231"/>
            <a:ext cx="2052576" cy="1492866"/>
            <a:chOff x="2156225" y="3098900"/>
            <a:chExt cx="2292100" cy="1667075"/>
          </a:xfrm>
        </p:grpSpPr>
        <p:sp>
          <p:nvSpPr>
            <p:cNvPr id="837" name="Google Shape;837;p40"/>
            <p:cNvSpPr/>
            <p:nvPr/>
          </p:nvSpPr>
          <p:spPr>
            <a:xfrm flipH="1">
              <a:off x="2272843" y="3881975"/>
              <a:ext cx="1360682" cy="719584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CC0000">
                <a:alpha val="47490"/>
              </a:srgbClr>
            </a:solidFill>
            <a:ln>
              <a:noFill/>
            </a:ln>
          </p:spPr>
        </p:sp>
        <p:sp>
          <p:nvSpPr>
            <p:cNvPr id="838" name="Google Shape;838;p40"/>
            <p:cNvSpPr/>
            <p:nvPr/>
          </p:nvSpPr>
          <p:spPr>
            <a:xfrm flipH="1">
              <a:off x="3212368" y="3186475"/>
              <a:ext cx="1147357" cy="1358205"/>
            </a:xfrm>
            <a:custGeom>
              <a:rect b="b" l="l" r="r" t="t"/>
              <a:pathLst>
                <a:path extrusionOk="0" h="37833" w="40672">
                  <a:moveTo>
                    <a:pt x="2810" y="15209"/>
                  </a:moveTo>
                  <a:cubicBezTo>
                    <a:pt x="4630" y="9471"/>
                    <a:pt x="9482" y="840"/>
                    <a:pt x="14287" y="93"/>
                  </a:cubicBezTo>
                  <a:cubicBezTo>
                    <a:pt x="19092" y="-653"/>
                    <a:pt x="27490" y="4852"/>
                    <a:pt x="31642" y="10730"/>
                  </a:cubicBezTo>
                  <a:cubicBezTo>
                    <a:pt x="35794" y="16608"/>
                    <a:pt x="43911" y="31398"/>
                    <a:pt x="39199" y="35363"/>
                  </a:cubicBezTo>
                  <a:cubicBezTo>
                    <a:pt x="34487" y="39329"/>
                    <a:pt x="9435" y="37882"/>
                    <a:pt x="3370" y="34523"/>
                  </a:cubicBezTo>
                  <a:cubicBezTo>
                    <a:pt x="-2695" y="31164"/>
                    <a:pt x="991" y="20947"/>
                    <a:pt x="2810" y="15209"/>
                  </a:cubicBezTo>
                  <a:close/>
                </a:path>
              </a:pathLst>
            </a:custGeom>
            <a:solidFill>
              <a:srgbClr val="6D9EEB">
                <a:alpha val="50840"/>
              </a:srgbClr>
            </a:solidFill>
            <a:ln>
              <a:noFill/>
            </a:ln>
          </p:spPr>
        </p:sp>
        <p:sp>
          <p:nvSpPr>
            <p:cNvPr id="839" name="Google Shape;839;p40"/>
            <p:cNvSpPr/>
            <p:nvPr/>
          </p:nvSpPr>
          <p:spPr>
            <a:xfrm>
              <a:off x="3975675" y="3186475"/>
              <a:ext cx="460500" cy="131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2425200" y="4319875"/>
              <a:ext cx="1634400" cy="4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2156225" y="3227375"/>
              <a:ext cx="354900" cy="149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0"/>
            <p:cNvSpPr txBox="1"/>
            <p:nvPr/>
          </p:nvSpPr>
          <p:spPr>
            <a:xfrm>
              <a:off x="2272792" y="4230875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3" name="Google Shape;843;p40"/>
            <p:cNvSpPr txBox="1"/>
            <p:nvPr/>
          </p:nvSpPr>
          <p:spPr>
            <a:xfrm>
              <a:off x="3890654" y="4226806"/>
              <a:ext cx="2775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1" lang="en" sz="1500">
                  <a:solidFill>
                    <a:srgbClr val="3C78D8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44" name="Google Shape;844;p40"/>
            <p:cNvCxnSpPr/>
            <p:nvPr/>
          </p:nvCxnSpPr>
          <p:spPr>
            <a:xfrm>
              <a:off x="3872475" y="433108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40"/>
            <p:cNvCxnSpPr/>
            <p:nvPr/>
          </p:nvCxnSpPr>
          <p:spPr>
            <a:xfrm>
              <a:off x="3647936" y="433108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40"/>
            <p:cNvCxnSpPr/>
            <p:nvPr/>
          </p:nvCxnSpPr>
          <p:spPr>
            <a:xfrm>
              <a:off x="3430157" y="433108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40"/>
            <p:cNvCxnSpPr/>
            <p:nvPr/>
          </p:nvCxnSpPr>
          <p:spPr>
            <a:xfrm>
              <a:off x="3222297" y="4330186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40"/>
            <p:cNvCxnSpPr/>
            <p:nvPr/>
          </p:nvCxnSpPr>
          <p:spPr>
            <a:xfrm>
              <a:off x="2569856" y="4330238"/>
              <a:ext cx="0" cy="1764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40"/>
            <p:cNvCxnSpPr/>
            <p:nvPr/>
          </p:nvCxnSpPr>
          <p:spPr>
            <a:xfrm>
              <a:off x="2798010" y="4330238"/>
              <a:ext cx="0" cy="1764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40"/>
            <p:cNvCxnSpPr/>
            <p:nvPr/>
          </p:nvCxnSpPr>
          <p:spPr>
            <a:xfrm>
              <a:off x="3012190" y="4330238"/>
              <a:ext cx="0" cy="1764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1" name="Google Shape;851;p40"/>
            <p:cNvCxnSpPr/>
            <p:nvPr/>
          </p:nvCxnSpPr>
          <p:spPr>
            <a:xfrm>
              <a:off x="3213299" y="4330238"/>
              <a:ext cx="0" cy="1764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52" name="Google Shape;852;p40"/>
            <p:cNvSpPr/>
            <p:nvPr/>
          </p:nvSpPr>
          <p:spPr>
            <a:xfrm>
              <a:off x="2504775" y="3098900"/>
              <a:ext cx="1470900" cy="12246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0"/>
            <p:cNvSpPr txBox="1"/>
            <p:nvPr/>
          </p:nvSpPr>
          <p:spPr>
            <a:xfrm flipH="1" rot="5400000">
              <a:off x="3657825" y="3540127"/>
              <a:ext cx="1227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Frequency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54" name="Google Shape;854;p40"/>
            <p:cNvCxnSpPr/>
            <p:nvPr/>
          </p:nvCxnSpPr>
          <p:spPr>
            <a:xfrm>
              <a:off x="3980675" y="319804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40"/>
            <p:cNvCxnSpPr/>
            <p:nvPr/>
          </p:nvCxnSpPr>
          <p:spPr>
            <a:xfrm>
              <a:off x="3980675" y="428468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40"/>
            <p:cNvCxnSpPr/>
            <p:nvPr/>
          </p:nvCxnSpPr>
          <p:spPr>
            <a:xfrm>
              <a:off x="3980675" y="38712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40"/>
            <p:cNvCxnSpPr/>
            <p:nvPr/>
          </p:nvCxnSpPr>
          <p:spPr>
            <a:xfrm>
              <a:off x="3980675" y="4090800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40"/>
            <p:cNvCxnSpPr/>
            <p:nvPr/>
          </p:nvCxnSpPr>
          <p:spPr>
            <a:xfrm>
              <a:off x="3980675" y="3642617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40"/>
            <p:cNvCxnSpPr/>
            <p:nvPr/>
          </p:nvCxnSpPr>
          <p:spPr>
            <a:xfrm>
              <a:off x="3980675" y="3414012"/>
              <a:ext cx="72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60" name="Google Shape;860;p40"/>
          <p:cNvSpPr/>
          <p:nvPr/>
        </p:nvSpPr>
        <p:spPr>
          <a:xfrm>
            <a:off x="3308652" y="1644569"/>
            <a:ext cx="1310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40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0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0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0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0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0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0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8" name="Google Shape;868;p40"/>
          <p:cNvCxnSpPr>
            <a:stCxn id="862" idx="6"/>
            <a:endCxn id="863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9" name="Google Shape;869;p40"/>
          <p:cNvCxnSpPr>
            <a:stCxn id="864" idx="0"/>
            <a:endCxn id="863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0" name="Google Shape;870;p40"/>
          <p:cNvCxnSpPr>
            <a:stCxn id="862" idx="4"/>
            <a:endCxn id="861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1" name="Google Shape;871;p40"/>
          <p:cNvCxnSpPr>
            <a:stCxn id="864" idx="2"/>
            <a:endCxn id="861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2" name="Google Shape;872;p40"/>
          <p:cNvCxnSpPr>
            <a:stCxn id="863" idx="3"/>
            <a:endCxn id="861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" name="Google Shape;873;p40"/>
          <p:cNvCxnSpPr>
            <a:stCxn id="864" idx="3"/>
            <a:endCxn id="865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4" name="Google Shape;874;p40"/>
          <p:cNvCxnSpPr>
            <a:stCxn id="864" idx="4"/>
            <a:endCxn id="867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5" name="Google Shape;875;p40"/>
          <p:cNvCxnSpPr>
            <a:stCxn id="867" idx="0"/>
            <a:endCxn id="865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6" name="Google Shape;876;p40"/>
          <p:cNvCxnSpPr>
            <a:stCxn id="866" idx="7"/>
            <a:endCxn id="865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7" name="Google Shape;877;p40"/>
          <p:cNvCxnSpPr>
            <a:stCxn id="866" idx="4"/>
            <a:endCxn id="867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8" name="Google Shape;878;p40"/>
          <p:cNvCxnSpPr>
            <a:stCxn id="866" idx="0"/>
            <a:endCxn id="861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9" name="Google Shape;879;p40"/>
          <p:cNvCxnSpPr>
            <a:stCxn id="865" idx="6"/>
            <a:endCxn id="782" idx="0"/>
          </p:cNvCxnSpPr>
          <p:nvPr/>
        </p:nvCxnSpPr>
        <p:spPr>
          <a:xfrm>
            <a:off x="1107391" y="2264283"/>
            <a:ext cx="1250700" cy="1530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0" name="Google Shape;880;p40"/>
          <p:cNvCxnSpPr>
            <a:stCxn id="864" idx="6"/>
            <a:endCxn id="783" idx="0"/>
          </p:cNvCxnSpPr>
          <p:nvPr/>
        </p:nvCxnSpPr>
        <p:spPr>
          <a:xfrm>
            <a:off x="2294332" y="2610323"/>
            <a:ext cx="247500" cy="1184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1" name="Google Shape;881;p40"/>
          <p:cNvCxnSpPr>
            <a:stCxn id="863" idx="6"/>
            <a:endCxn id="785" idx="0"/>
          </p:cNvCxnSpPr>
          <p:nvPr/>
        </p:nvCxnSpPr>
        <p:spPr>
          <a:xfrm>
            <a:off x="2719847" y="2397237"/>
            <a:ext cx="175200" cy="13971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2" name="Google Shape;882;p40"/>
          <p:cNvCxnSpPr>
            <a:stCxn id="862" idx="6"/>
            <a:endCxn id="786" idx="0"/>
          </p:cNvCxnSpPr>
          <p:nvPr/>
        </p:nvCxnSpPr>
        <p:spPr>
          <a:xfrm>
            <a:off x="2495408" y="1829723"/>
            <a:ext cx="162900" cy="19647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3" name="Google Shape;883;p40"/>
          <p:cNvCxnSpPr>
            <a:stCxn id="866" idx="6"/>
            <a:endCxn id="781" idx="0"/>
          </p:cNvCxnSpPr>
          <p:nvPr/>
        </p:nvCxnSpPr>
        <p:spPr>
          <a:xfrm>
            <a:off x="683638" y="1990342"/>
            <a:ext cx="1494300" cy="18039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4" name="Google Shape;884;p40"/>
          <p:cNvCxnSpPr>
            <a:stCxn id="867" idx="6"/>
            <a:endCxn id="781" idx="1"/>
          </p:cNvCxnSpPr>
          <p:nvPr/>
        </p:nvCxnSpPr>
        <p:spPr>
          <a:xfrm>
            <a:off x="395901" y="2430557"/>
            <a:ext cx="1692000" cy="15513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5" name="Google Shape;885;p40"/>
          <p:cNvSpPr/>
          <p:nvPr/>
        </p:nvSpPr>
        <p:spPr>
          <a:xfrm>
            <a:off x="91674" y="1490270"/>
            <a:ext cx="3003375" cy="1327375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886" name="Google Shape;886;p40"/>
          <p:cNvSpPr/>
          <p:nvPr/>
        </p:nvSpPr>
        <p:spPr>
          <a:xfrm>
            <a:off x="149491" y="1689545"/>
            <a:ext cx="1185900" cy="863125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887" name="Google Shape;887;p40"/>
          <p:cNvSpPr/>
          <p:nvPr/>
        </p:nvSpPr>
        <p:spPr>
          <a:xfrm>
            <a:off x="1709461" y="1562782"/>
            <a:ext cx="1244875" cy="1166700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888" name="Google Shape;888;p40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0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0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0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0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0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40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5" name="Google Shape;895;p40"/>
          <p:cNvCxnSpPr>
            <a:stCxn id="889" idx="6"/>
            <a:endCxn id="890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6" name="Google Shape;896;p40"/>
          <p:cNvCxnSpPr>
            <a:stCxn id="891" idx="0"/>
            <a:endCxn id="890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7" name="Google Shape;897;p40"/>
          <p:cNvCxnSpPr>
            <a:stCxn id="889" idx="4"/>
            <a:endCxn id="888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8" name="Google Shape;898;p40"/>
          <p:cNvCxnSpPr>
            <a:stCxn id="891" idx="2"/>
            <a:endCxn id="888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9" name="Google Shape;899;p40"/>
          <p:cNvCxnSpPr>
            <a:stCxn id="890" idx="3"/>
            <a:endCxn id="888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0" name="Google Shape;900;p40"/>
          <p:cNvCxnSpPr>
            <a:stCxn id="891" idx="3"/>
            <a:endCxn id="892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1" name="Google Shape;901;p40"/>
          <p:cNvCxnSpPr>
            <a:stCxn id="891" idx="4"/>
            <a:endCxn id="894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2" name="Google Shape;902;p40"/>
          <p:cNvCxnSpPr>
            <a:stCxn id="894" idx="0"/>
            <a:endCxn id="892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3" name="Google Shape;903;p40"/>
          <p:cNvCxnSpPr>
            <a:stCxn id="893" idx="7"/>
            <a:endCxn id="892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4" name="Google Shape;904;p40"/>
          <p:cNvCxnSpPr>
            <a:stCxn id="893" idx="4"/>
            <a:endCxn id="894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5" name="Google Shape;905;p40"/>
          <p:cNvCxnSpPr>
            <a:stCxn id="893" idx="0"/>
            <a:endCxn id="888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6" name="Google Shape;906;p40"/>
          <p:cNvSpPr txBox="1"/>
          <p:nvPr>
            <p:ph idx="1" type="body"/>
          </p:nvPr>
        </p:nvSpPr>
        <p:spPr>
          <a:xfrm>
            <a:off x="3132100" y="3345225"/>
            <a:ext cx="5688300" cy="824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Topic 1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chemeClr val="lt1"/>
                </a:solidFill>
              </a:rPr>
              <a:t>No Polarization</a:t>
            </a:r>
            <a:r>
              <a:rPr lang="en" sz="1500">
                <a:solidFill>
                  <a:schemeClr val="lt1"/>
                </a:solidFill>
              </a:rPr>
              <a:t> - Consensus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Topic 2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chemeClr val="lt1"/>
                </a:solidFill>
              </a:rPr>
              <a:t>No Polarization</a:t>
            </a:r>
            <a:r>
              <a:rPr lang="en" sz="1500">
                <a:solidFill>
                  <a:schemeClr val="lt1"/>
                </a:solidFill>
              </a:rPr>
              <a:t> - Balance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Topic 3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b="1" lang="en" sz="1500">
                <a:solidFill>
                  <a:schemeClr val="lt1"/>
                </a:solidFill>
              </a:rPr>
              <a:t>Polarization</a:t>
            </a:r>
            <a:r>
              <a:rPr lang="en" sz="1500">
                <a:solidFill>
                  <a:schemeClr val="lt1"/>
                </a:solidFill>
              </a:rPr>
              <a:t> - Clear separation to the extremes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1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 Framework</a:t>
            </a:r>
            <a:endParaRPr b="1" sz="3100">
              <a:solidFill>
                <a:schemeClr val="lt1"/>
              </a:solidFill>
            </a:endParaRPr>
          </a:p>
        </p:txBody>
      </p:sp>
      <p:pic>
        <p:nvPicPr>
          <p:cNvPr id="912" name="Google Shape;9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50" y="1386999"/>
            <a:ext cx="8636251" cy="198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3" name="Google Shape;913;p41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914" name="Google Shape;914;p41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1. Process News Articles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925" name="Google Shape;925;p42"/>
          <p:cNvSpPr txBox="1"/>
          <p:nvPr/>
        </p:nvSpPr>
        <p:spPr>
          <a:xfrm>
            <a:off x="166850" y="1171250"/>
            <a:ext cx="2422500" cy="25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Example News Article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“Minneapolis police officer, Derek Chauvin, has been charged with the murder of Floyd. … The Black Lives Matter movement demanded justice for the death of George Floyd from Minneapolis and president Trump, with Benjamin Crump and Erica McDonald promised to deliver. … Trump assigns National Guard to the disposal of states’ governors as riots respond similarly to Minneapolis.”</a:t>
            </a:r>
            <a:endParaRPr sz="1200"/>
          </a:p>
        </p:txBody>
      </p:sp>
      <p:sp>
        <p:nvSpPr>
          <p:cNvPr id="926" name="Google Shape;926;p42"/>
          <p:cNvSpPr/>
          <p:nvPr/>
        </p:nvSpPr>
        <p:spPr>
          <a:xfrm>
            <a:off x="2598532" y="2333600"/>
            <a:ext cx="4035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42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928" name="Google Shape;928;p42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Named Entity Recognition and Linking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3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1.1 Sentence Segmentation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939" name="Google Shape;939;p43"/>
          <p:cNvSpPr txBox="1"/>
          <p:nvPr/>
        </p:nvSpPr>
        <p:spPr>
          <a:xfrm>
            <a:off x="166850" y="1171250"/>
            <a:ext cx="2422500" cy="25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Example News Article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“Minneapolis police officer, Derek Chauvin, has been charged with the murder of Floyd. … The Black Lives Matter movement demanded justice for the death of George Floyd from Minneapolis and president Trump, with Benjamin Crump and Erica McDonald promised to deliver. … Trump assigns National Guard to the disposal of states’ governors as riots respond similarly to Minneapolis.”</a:t>
            </a:r>
            <a:endParaRPr sz="1200"/>
          </a:p>
        </p:txBody>
      </p:sp>
      <p:sp>
        <p:nvSpPr>
          <p:cNvPr id="940" name="Google Shape;940;p43"/>
          <p:cNvSpPr txBox="1"/>
          <p:nvPr/>
        </p:nvSpPr>
        <p:spPr>
          <a:xfrm>
            <a:off x="5073200" y="115025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“Minneapolis police officer, Derek Chauvin, has been charged with the murder of Floyd.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Black Lives Matter movement demanded justice for the death of George Floyd from Minneapolis and president Trump, with Benjamin Crump and Erica McDonald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Trump assigns National Guard to the disposal of states’ governors as riots respond similarly to Minneapolis.”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941" name="Google Shape;941;p43"/>
          <p:cNvSpPr/>
          <p:nvPr/>
        </p:nvSpPr>
        <p:spPr>
          <a:xfrm>
            <a:off x="2598532" y="2333600"/>
            <a:ext cx="4035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43"/>
          <p:cNvSpPr/>
          <p:nvPr/>
        </p:nvSpPr>
        <p:spPr>
          <a:xfrm>
            <a:off x="4508108" y="2335700"/>
            <a:ext cx="4035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3"/>
          <p:cNvSpPr/>
          <p:nvPr/>
        </p:nvSpPr>
        <p:spPr>
          <a:xfrm>
            <a:off x="3147125" y="1329600"/>
            <a:ext cx="12159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43"/>
          <p:cNvSpPr/>
          <p:nvPr/>
        </p:nvSpPr>
        <p:spPr>
          <a:xfrm>
            <a:off x="3239825" y="1502796"/>
            <a:ext cx="10305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Sentence Segmentation</a:t>
            </a:r>
            <a:endParaRPr b="1" sz="1000"/>
          </a:p>
        </p:txBody>
      </p:sp>
      <p:grpSp>
        <p:nvGrpSpPr>
          <p:cNvPr id="945" name="Google Shape;945;p43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946" name="Google Shape;946;p43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50" name="Google Shape;950;p43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Named Entity Recognition and Linking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951" name="Google Shape;951;p43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4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1.2 Named Entity Recognition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957" name="Google Shape;957;p44"/>
          <p:cNvSpPr txBox="1"/>
          <p:nvPr/>
        </p:nvSpPr>
        <p:spPr>
          <a:xfrm>
            <a:off x="166850" y="1171250"/>
            <a:ext cx="2422500" cy="25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Example News Article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“Minneapolis police officer, Derek Chauvin, has been charged with the murder of Floyd. … The Black Lives Matter movement demanded justice for the death of George Floyd from Minneapolis and president Trump, with Benjamin Crump and Erica McDonald promised to deliver. … Trump assigns National Guard to the disposal of states’ governors as riots respond similarly to Minneapolis.”</a:t>
            </a:r>
            <a:endParaRPr sz="1200"/>
          </a:p>
        </p:txBody>
      </p:sp>
      <p:sp>
        <p:nvSpPr>
          <p:cNvPr id="958" name="Google Shape;958;p44"/>
          <p:cNvSpPr txBox="1"/>
          <p:nvPr/>
        </p:nvSpPr>
        <p:spPr>
          <a:xfrm>
            <a:off x="5073200" y="115025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959" name="Google Shape;959;p44"/>
          <p:cNvSpPr/>
          <p:nvPr/>
        </p:nvSpPr>
        <p:spPr>
          <a:xfrm>
            <a:off x="2598532" y="2333600"/>
            <a:ext cx="4035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4"/>
          <p:cNvSpPr/>
          <p:nvPr/>
        </p:nvSpPr>
        <p:spPr>
          <a:xfrm>
            <a:off x="4508108" y="2335700"/>
            <a:ext cx="4035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4"/>
          <p:cNvSpPr/>
          <p:nvPr/>
        </p:nvSpPr>
        <p:spPr>
          <a:xfrm>
            <a:off x="3147125" y="1329600"/>
            <a:ext cx="12159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4"/>
          <p:cNvSpPr/>
          <p:nvPr/>
        </p:nvSpPr>
        <p:spPr>
          <a:xfrm>
            <a:off x="3239825" y="1502796"/>
            <a:ext cx="10305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Sentence Segmentation</a:t>
            </a:r>
            <a:endParaRPr b="1" sz="1000"/>
          </a:p>
        </p:txBody>
      </p:sp>
      <p:sp>
        <p:nvSpPr>
          <p:cNvPr id="963" name="Google Shape;963;p44"/>
          <p:cNvSpPr/>
          <p:nvPr/>
        </p:nvSpPr>
        <p:spPr>
          <a:xfrm>
            <a:off x="3239800" y="2137846"/>
            <a:ext cx="10305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Named Entity Recognition</a:t>
            </a:r>
            <a:endParaRPr b="1" sz="1000"/>
          </a:p>
        </p:txBody>
      </p:sp>
      <p:sp>
        <p:nvSpPr>
          <p:cNvPr id="964" name="Google Shape;964;p44"/>
          <p:cNvSpPr txBox="1"/>
          <p:nvPr/>
        </p:nvSpPr>
        <p:spPr>
          <a:xfrm>
            <a:off x="7445900" y="1150250"/>
            <a:ext cx="16980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grpSp>
        <p:nvGrpSpPr>
          <p:cNvPr id="965" name="Google Shape;965;p44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966" name="Google Shape;966;p44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Named Entity Recognition and Linking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5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1.3 Named Entity Linking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977" name="Google Shape;977;p45"/>
          <p:cNvSpPr txBox="1"/>
          <p:nvPr/>
        </p:nvSpPr>
        <p:spPr>
          <a:xfrm>
            <a:off x="166850" y="1171250"/>
            <a:ext cx="2422500" cy="25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Example News Article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“Minneapolis police officer, Derek Chauvin, has been charged with the murder of Floyd. … The Black Lives Matter movement demanded justice for the death of George Floyd from Minneapolis and president Trump, with Benjamin Crump and Erica McDonald promised to deliver. … Trump assigns National Guard to the disposal of states’ governors as riots respond similarly to Minneapolis.”</a:t>
            </a:r>
            <a:endParaRPr sz="1200"/>
          </a:p>
        </p:txBody>
      </p:sp>
      <p:sp>
        <p:nvSpPr>
          <p:cNvPr id="978" name="Google Shape;978;p45"/>
          <p:cNvSpPr txBox="1"/>
          <p:nvPr/>
        </p:nvSpPr>
        <p:spPr>
          <a:xfrm>
            <a:off x="5073200" y="115025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979" name="Google Shape;979;p45"/>
          <p:cNvSpPr/>
          <p:nvPr/>
        </p:nvSpPr>
        <p:spPr>
          <a:xfrm>
            <a:off x="2598532" y="2333600"/>
            <a:ext cx="4035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5"/>
          <p:cNvSpPr/>
          <p:nvPr/>
        </p:nvSpPr>
        <p:spPr>
          <a:xfrm>
            <a:off x="4508108" y="2335700"/>
            <a:ext cx="4035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5"/>
          <p:cNvSpPr/>
          <p:nvPr/>
        </p:nvSpPr>
        <p:spPr>
          <a:xfrm>
            <a:off x="3147125" y="1329600"/>
            <a:ext cx="12159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45"/>
          <p:cNvSpPr/>
          <p:nvPr/>
        </p:nvSpPr>
        <p:spPr>
          <a:xfrm>
            <a:off x="3239825" y="1502796"/>
            <a:ext cx="10305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Sentence Segmentation</a:t>
            </a:r>
            <a:endParaRPr b="1" sz="1000"/>
          </a:p>
        </p:txBody>
      </p:sp>
      <p:sp>
        <p:nvSpPr>
          <p:cNvPr id="983" name="Google Shape;983;p45"/>
          <p:cNvSpPr/>
          <p:nvPr/>
        </p:nvSpPr>
        <p:spPr>
          <a:xfrm>
            <a:off x="3239800" y="2137846"/>
            <a:ext cx="10305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Named Entity Recognition</a:t>
            </a:r>
            <a:endParaRPr b="1" sz="1000"/>
          </a:p>
        </p:txBody>
      </p:sp>
      <p:sp>
        <p:nvSpPr>
          <p:cNvPr id="984" name="Google Shape;984;p45"/>
          <p:cNvSpPr/>
          <p:nvPr/>
        </p:nvSpPr>
        <p:spPr>
          <a:xfrm>
            <a:off x="3239788" y="2772896"/>
            <a:ext cx="10305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Named Entity Linking</a:t>
            </a:r>
            <a:endParaRPr b="1" sz="1000"/>
          </a:p>
        </p:txBody>
      </p:sp>
      <p:sp>
        <p:nvSpPr>
          <p:cNvPr id="985" name="Google Shape;985;p45"/>
          <p:cNvSpPr txBox="1"/>
          <p:nvPr/>
        </p:nvSpPr>
        <p:spPr>
          <a:xfrm>
            <a:off x="7445900" y="1150250"/>
            <a:ext cx="1698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</p:txBody>
      </p:sp>
      <p:grpSp>
        <p:nvGrpSpPr>
          <p:cNvPr id="986" name="Google Shape;986;p45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987" name="Google Shape;987;p45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5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991" name="Google Shape;991;p45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Named Entity Recognition and Linking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992" name="Google Shape;992;p45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205450" y="816850"/>
            <a:ext cx="8889300" cy="35928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Polarization is becoming a major concern at a global scale: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Consequences in social cohesion and stability.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Dominant in online social networks (OSNs) and web communities.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Direct relation with </a:t>
            </a:r>
            <a:r>
              <a:rPr b="1" lang="en" sz="1700">
                <a:solidFill>
                  <a:schemeClr val="lt1"/>
                </a:solidFill>
              </a:rPr>
              <a:t>misinformation</a:t>
            </a:r>
            <a:r>
              <a:rPr lang="en" sz="1700">
                <a:solidFill>
                  <a:schemeClr val="lt1"/>
                </a:solidFill>
              </a:rPr>
              <a:t>, </a:t>
            </a:r>
            <a:r>
              <a:rPr b="1" lang="en" sz="1700">
                <a:solidFill>
                  <a:schemeClr val="lt1"/>
                </a:solidFill>
              </a:rPr>
              <a:t>media manipulation</a:t>
            </a:r>
            <a:r>
              <a:rPr lang="en" sz="1700">
                <a:solidFill>
                  <a:schemeClr val="lt1"/>
                </a:solidFill>
              </a:rPr>
              <a:t> and </a:t>
            </a:r>
            <a:r>
              <a:rPr b="1" lang="en" sz="1700">
                <a:solidFill>
                  <a:schemeClr val="lt1"/>
                </a:solidFill>
              </a:rPr>
              <a:t>hate-speech</a:t>
            </a:r>
            <a:r>
              <a:rPr lang="en" sz="1700">
                <a:solidFill>
                  <a:schemeClr val="lt1"/>
                </a:solidFill>
              </a:rPr>
              <a:t>.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33" name="Google Shape;133;p28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Introduction</a:t>
            </a:r>
            <a:endParaRPr b="1" sz="3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2. Generate Sentiment Attitude Graph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998" name="Google Shape;998;p46"/>
          <p:cNvSpPr txBox="1"/>
          <p:nvPr/>
        </p:nvSpPr>
        <p:spPr>
          <a:xfrm>
            <a:off x="146650" y="97530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999" name="Google Shape;999;p46"/>
          <p:cNvSpPr txBox="1"/>
          <p:nvPr/>
        </p:nvSpPr>
        <p:spPr>
          <a:xfrm>
            <a:off x="2519350" y="975300"/>
            <a:ext cx="1698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</p:txBody>
      </p:sp>
      <p:grpSp>
        <p:nvGrpSpPr>
          <p:cNvPr id="1000" name="Google Shape;1000;p46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001" name="Google Shape;1001;p46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6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6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004" name="Google Shape;1004;p46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005" name="Google Shape;1005;p46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006" name="Google Shape;1006;p46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2.1 Identify Entity-to-Entity Relationships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012" name="Google Shape;1012;p47"/>
          <p:cNvSpPr txBox="1"/>
          <p:nvPr/>
        </p:nvSpPr>
        <p:spPr>
          <a:xfrm>
            <a:off x="146650" y="97530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013" name="Google Shape;1013;p47"/>
          <p:cNvSpPr txBox="1"/>
          <p:nvPr/>
        </p:nvSpPr>
        <p:spPr>
          <a:xfrm>
            <a:off x="2519350" y="975300"/>
            <a:ext cx="1698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014" name="Google Shape;1014;p47"/>
          <p:cNvSpPr/>
          <p:nvPr/>
        </p:nvSpPr>
        <p:spPr>
          <a:xfrm>
            <a:off x="4068151" y="23336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7"/>
          <p:cNvSpPr/>
          <p:nvPr/>
        </p:nvSpPr>
        <p:spPr>
          <a:xfrm>
            <a:off x="4290125" y="1329600"/>
            <a:ext cx="12834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7"/>
          <p:cNvSpPr/>
          <p:nvPr/>
        </p:nvSpPr>
        <p:spPr>
          <a:xfrm>
            <a:off x="4368829" y="15028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Entity-to-Entity Relationship Extraction</a:t>
            </a:r>
            <a:endParaRPr b="1" sz="1000"/>
          </a:p>
        </p:txBody>
      </p:sp>
      <p:grpSp>
        <p:nvGrpSpPr>
          <p:cNvPr id="1017" name="Google Shape;1017;p47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018" name="Google Shape;1018;p47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8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2.1 Identify Entity-to-Entity Relationships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029" name="Google Shape;1029;p48"/>
          <p:cNvSpPr txBox="1"/>
          <p:nvPr/>
        </p:nvSpPr>
        <p:spPr>
          <a:xfrm>
            <a:off x="146650" y="97530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030" name="Google Shape;1030;p48"/>
          <p:cNvSpPr txBox="1"/>
          <p:nvPr/>
        </p:nvSpPr>
        <p:spPr>
          <a:xfrm>
            <a:off x="2519350" y="975300"/>
            <a:ext cx="1698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031" name="Google Shape;1031;p48"/>
          <p:cNvSpPr/>
          <p:nvPr/>
        </p:nvSpPr>
        <p:spPr>
          <a:xfrm>
            <a:off x="4068151" y="23336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8"/>
          <p:cNvSpPr/>
          <p:nvPr/>
        </p:nvSpPr>
        <p:spPr>
          <a:xfrm>
            <a:off x="5680005" y="23357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8"/>
          <p:cNvSpPr/>
          <p:nvPr/>
        </p:nvSpPr>
        <p:spPr>
          <a:xfrm>
            <a:off x="4290125" y="1329600"/>
            <a:ext cx="12834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34" name="Google Shape;1034;p48"/>
          <p:cNvGraphicFramePr/>
          <p:nvPr/>
        </p:nvGraphicFramePr>
        <p:xfrm>
          <a:off x="5958995" y="126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{10D903EE-86EE-452D-A5AE-3C0E7B29D871}</a:tableStyleId>
              </a:tblPr>
              <a:tblGrid>
                <a:gridCol w="1344500"/>
                <a:gridCol w="888050"/>
              </a:tblGrid>
              <a:tr h="12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1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2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2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34343"/>
                          </a:solidFill>
                        </a:rPr>
                        <a:t>...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Black Lives Matter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Black Lives Matter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5" name="Google Shape;1035;p48"/>
          <p:cNvSpPr/>
          <p:nvPr/>
        </p:nvSpPr>
        <p:spPr>
          <a:xfrm>
            <a:off x="4368829" y="15028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Entity-to-Entity Relationship Extraction</a:t>
            </a:r>
            <a:endParaRPr b="1" sz="1000"/>
          </a:p>
        </p:txBody>
      </p:sp>
      <p:grpSp>
        <p:nvGrpSpPr>
          <p:cNvPr id="1036" name="Google Shape;1036;p48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037" name="Google Shape;1037;p48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9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2.2 Calculate Entity-to-Entity Attitude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048" name="Google Shape;1048;p49"/>
          <p:cNvSpPr txBox="1"/>
          <p:nvPr/>
        </p:nvSpPr>
        <p:spPr>
          <a:xfrm>
            <a:off x="146650" y="97530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049" name="Google Shape;1049;p49"/>
          <p:cNvSpPr txBox="1"/>
          <p:nvPr/>
        </p:nvSpPr>
        <p:spPr>
          <a:xfrm>
            <a:off x="2519350" y="975300"/>
            <a:ext cx="1698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050" name="Google Shape;1050;p49"/>
          <p:cNvSpPr/>
          <p:nvPr/>
        </p:nvSpPr>
        <p:spPr>
          <a:xfrm>
            <a:off x="4068151" y="23336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9"/>
          <p:cNvSpPr/>
          <p:nvPr/>
        </p:nvSpPr>
        <p:spPr>
          <a:xfrm>
            <a:off x="5680005" y="23357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9"/>
          <p:cNvSpPr/>
          <p:nvPr/>
        </p:nvSpPr>
        <p:spPr>
          <a:xfrm>
            <a:off x="4290125" y="1329600"/>
            <a:ext cx="12834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9"/>
          <p:cNvSpPr/>
          <p:nvPr/>
        </p:nvSpPr>
        <p:spPr>
          <a:xfrm>
            <a:off x="4368829" y="15028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Entity-to-Entity Relationship Extraction</a:t>
            </a:r>
            <a:endParaRPr b="1" sz="1000"/>
          </a:p>
        </p:txBody>
      </p:sp>
      <p:graphicFrame>
        <p:nvGraphicFramePr>
          <p:cNvPr id="1054" name="Google Shape;1054;p49"/>
          <p:cNvGraphicFramePr/>
          <p:nvPr/>
        </p:nvGraphicFramePr>
        <p:xfrm>
          <a:off x="5958995" y="126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{10D903EE-86EE-452D-A5AE-3C0E7B29D871}</a:tableStyleId>
              </a:tblPr>
              <a:tblGrid>
                <a:gridCol w="1344500"/>
                <a:gridCol w="888050"/>
              </a:tblGrid>
              <a:tr h="12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1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2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2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34343"/>
                          </a:solidFill>
                        </a:rPr>
                        <a:t>...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Black Lives Matter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Black Lives Matter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5" name="Google Shape;1055;p49"/>
          <p:cNvSpPr/>
          <p:nvPr/>
        </p:nvSpPr>
        <p:spPr>
          <a:xfrm>
            <a:off x="4373079" y="21483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Sentiment Attitude Calculation</a:t>
            </a:r>
            <a:endParaRPr b="1" sz="1000"/>
          </a:p>
        </p:txBody>
      </p:sp>
      <p:grpSp>
        <p:nvGrpSpPr>
          <p:cNvPr id="1056" name="Google Shape;1056;p49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057" name="Google Shape;1057;p49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2.2 Calculate Entity-to-Entity Attitude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068" name="Google Shape;1068;p50"/>
          <p:cNvSpPr txBox="1"/>
          <p:nvPr/>
        </p:nvSpPr>
        <p:spPr>
          <a:xfrm>
            <a:off x="146650" y="97530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069" name="Google Shape;1069;p50"/>
          <p:cNvSpPr txBox="1"/>
          <p:nvPr/>
        </p:nvSpPr>
        <p:spPr>
          <a:xfrm>
            <a:off x="2519350" y="975300"/>
            <a:ext cx="1698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070" name="Google Shape;1070;p50"/>
          <p:cNvSpPr/>
          <p:nvPr/>
        </p:nvSpPr>
        <p:spPr>
          <a:xfrm>
            <a:off x="4068151" y="23336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0"/>
          <p:cNvSpPr/>
          <p:nvPr/>
        </p:nvSpPr>
        <p:spPr>
          <a:xfrm>
            <a:off x="5680005" y="23357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0"/>
          <p:cNvSpPr/>
          <p:nvPr/>
        </p:nvSpPr>
        <p:spPr>
          <a:xfrm>
            <a:off x="4290125" y="1329600"/>
            <a:ext cx="12834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50"/>
          <p:cNvSpPr/>
          <p:nvPr/>
        </p:nvSpPr>
        <p:spPr>
          <a:xfrm>
            <a:off x="4368829" y="15028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Entity-to-Entity Relationship Extraction</a:t>
            </a:r>
            <a:endParaRPr b="1" sz="1000"/>
          </a:p>
        </p:txBody>
      </p:sp>
      <p:graphicFrame>
        <p:nvGraphicFramePr>
          <p:cNvPr id="1074" name="Google Shape;1074;p50"/>
          <p:cNvGraphicFramePr/>
          <p:nvPr/>
        </p:nvGraphicFramePr>
        <p:xfrm>
          <a:off x="5958995" y="126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{10D903EE-86EE-452D-A5AE-3C0E7B29D871}</a:tableStyleId>
              </a:tblPr>
              <a:tblGrid>
                <a:gridCol w="1344500"/>
                <a:gridCol w="888050"/>
                <a:gridCol w="749400"/>
              </a:tblGrid>
              <a:tr h="12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1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2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2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Nature (</a:t>
                      </a:r>
                      <a:r>
                        <a:rPr b="1" i="1" lang="en" sz="900">
                          <a:solidFill>
                            <a:srgbClr val="434343"/>
                          </a:solidFill>
                        </a:rPr>
                        <a:t>s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sz="9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sz="9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sz="9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34343"/>
                          </a:solidFill>
                        </a:rPr>
                        <a:t>...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155CC"/>
                          </a:solidFill>
                        </a:rPr>
                        <a:t>Positive</a:t>
                      </a:r>
                      <a:endParaRPr sz="900">
                        <a:solidFill>
                          <a:srgbClr val="1155CC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Black Lives Matter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155CC"/>
                          </a:solidFill>
                        </a:rPr>
                        <a:t>Positive</a:t>
                      </a:r>
                      <a:endParaRPr sz="900">
                        <a:solidFill>
                          <a:srgbClr val="1155CC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Black Lives Matter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sz="9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5" name="Google Shape;1075;p50"/>
          <p:cNvSpPr/>
          <p:nvPr/>
        </p:nvSpPr>
        <p:spPr>
          <a:xfrm>
            <a:off x="4373079" y="21483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Sentiment Attitude Calculation</a:t>
            </a:r>
            <a:endParaRPr b="1" sz="1000"/>
          </a:p>
        </p:txBody>
      </p:sp>
      <p:grpSp>
        <p:nvGrpSpPr>
          <p:cNvPr id="1076" name="Google Shape;1076;p50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077" name="Google Shape;1077;p50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1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2.3 Populate SAG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088" name="Google Shape;1088;p51"/>
          <p:cNvSpPr txBox="1"/>
          <p:nvPr/>
        </p:nvSpPr>
        <p:spPr>
          <a:xfrm>
            <a:off x="146650" y="975300"/>
            <a:ext cx="23727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Black Lives Matter</a:t>
            </a:r>
            <a:r>
              <a:rPr lang="en" sz="1100">
                <a:solidFill>
                  <a:srgbClr val="434343"/>
                </a:solidFill>
              </a:rPr>
              <a:t> movement demanded justice for the death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from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 and president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, with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Benjamin Crump</a:t>
            </a:r>
            <a:r>
              <a:rPr lang="en" sz="1100">
                <a:solidFill>
                  <a:srgbClr val="434343"/>
                </a:solidFill>
              </a:rPr>
              <a:t> and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Erica McDonald</a:t>
            </a:r>
            <a:r>
              <a:rPr lang="en" sz="1100">
                <a:solidFill>
                  <a:srgbClr val="434343"/>
                </a:solidFill>
              </a:rPr>
              <a:t>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Donald Trump</a:t>
            </a:r>
            <a:r>
              <a:rPr lang="en" sz="1100">
                <a:solidFill>
                  <a:srgbClr val="434343"/>
                </a:solidFill>
              </a:rPr>
              <a:t> assigns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National Guard</a:t>
            </a:r>
            <a:r>
              <a:rPr lang="en" sz="1100">
                <a:solidFill>
                  <a:srgbClr val="434343"/>
                </a:solidFill>
              </a:rPr>
              <a:t> to the disposal of states’ governors as riots respond similarly to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</a:t>
            </a:r>
            <a:r>
              <a:rPr lang="en" sz="1100">
                <a:solidFill>
                  <a:srgbClr val="434343"/>
                </a:solidFill>
              </a:rPr>
              <a:t>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089" name="Google Shape;1089;p51"/>
          <p:cNvSpPr txBox="1"/>
          <p:nvPr/>
        </p:nvSpPr>
        <p:spPr>
          <a:xfrm>
            <a:off x="2519350" y="975300"/>
            <a:ext cx="1698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Named Entities V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 Police, ORG),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(Derek Chauvin,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(Black Lives Matter, ORG),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(George Floyd,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(Minneapolis, LOC),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(Benjamin Crump, PERSON),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(Erica McDonald, PERSON)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(Donald Trump, PERSON), 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</a:rPr>
              <a:t>(National Guard, ORG), (Minneapolis, LOC)</a:t>
            </a:r>
            <a:endParaRPr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</p:txBody>
      </p:sp>
      <p:sp>
        <p:nvSpPr>
          <p:cNvPr id="1090" name="Google Shape;1090;p51"/>
          <p:cNvSpPr/>
          <p:nvPr/>
        </p:nvSpPr>
        <p:spPr>
          <a:xfrm>
            <a:off x="4068151" y="23336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51"/>
          <p:cNvSpPr/>
          <p:nvPr/>
        </p:nvSpPr>
        <p:spPr>
          <a:xfrm>
            <a:off x="5680005" y="2335700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51"/>
          <p:cNvSpPr/>
          <p:nvPr/>
        </p:nvSpPr>
        <p:spPr>
          <a:xfrm>
            <a:off x="4290125" y="1329600"/>
            <a:ext cx="1283400" cy="221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51"/>
          <p:cNvSpPr/>
          <p:nvPr/>
        </p:nvSpPr>
        <p:spPr>
          <a:xfrm>
            <a:off x="4368829" y="15028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Entity-to-Entity Relationship Extraction</a:t>
            </a:r>
            <a:endParaRPr b="1" sz="1000"/>
          </a:p>
        </p:txBody>
      </p:sp>
      <p:sp>
        <p:nvSpPr>
          <p:cNvPr id="1094" name="Google Shape;1094;p51"/>
          <p:cNvSpPr/>
          <p:nvPr/>
        </p:nvSpPr>
        <p:spPr>
          <a:xfrm>
            <a:off x="4373079" y="21483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Sentiment Attitude Calculation</a:t>
            </a:r>
            <a:endParaRPr b="1" sz="1000"/>
          </a:p>
        </p:txBody>
      </p:sp>
      <p:sp>
        <p:nvSpPr>
          <p:cNvPr id="1095" name="Google Shape;1095;p51"/>
          <p:cNvSpPr/>
          <p:nvPr/>
        </p:nvSpPr>
        <p:spPr>
          <a:xfrm>
            <a:off x="4373079" y="2793800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Generate SAG</a:t>
            </a:r>
            <a:endParaRPr b="1" sz="1000"/>
          </a:p>
        </p:txBody>
      </p:sp>
      <p:pic>
        <p:nvPicPr>
          <p:cNvPr id="1096" name="Google Shape;1096;p51"/>
          <p:cNvPicPr preferRelativeResize="0"/>
          <p:nvPr/>
        </p:nvPicPr>
        <p:blipFill rotWithShape="1">
          <a:blip r:embed="rId3">
            <a:alphaModFix/>
          </a:blip>
          <a:srcRect b="3625" l="2230" r="3251" t="4343"/>
          <a:stretch/>
        </p:blipFill>
        <p:spPr>
          <a:xfrm>
            <a:off x="5868625" y="1452025"/>
            <a:ext cx="3221075" cy="1606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7" name="Google Shape;1097;p51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098" name="Google Shape;1098;p51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Extracting Entity Relationships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109" name="Google Shape;1109;p52"/>
          <p:cNvSpPr txBox="1"/>
          <p:nvPr>
            <p:ph idx="1" type="body"/>
          </p:nvPr>
        </p:nvSpPr>
        <p:spPr>
          <a:xfrm>
            <a:off x="318800" y="767900"/>
            <a:ext cx="74865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lang="en" sz="1500">
                <a:solidFill>
                  <a:schemeClr val="lt1"/>
                </a:solidFill>
              </a:rPr>
              <a:t>Calculate entity co-occurrence frequencies in sentences.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Intuition</a:t>
            </a:r>
            <a:r>
              <a:rPr lang="en" sz="1500">
                <a:solidFill>
                  <a:schemeClr val="lt1"/>
                </a:solidFill>
              </a:rPr>
              <a:t>: Higher the co-occurence freq. </a:t>
            </a:r>
            <a:r>
              <a:rPr b="1" lang="en" sz="1500">
                <a:solidFill>
                  <a:schemeClr val="lt1"/>
                </a:solidFill>
              </a:rPr>
              <a:t>→</a:t>
            </a:r>
            <a:r>
              <a:rPr lang="en" sz="1500">
                <a:solidFill>
                  <a:schemeClr val="lt1"/>
                </a:solidFill>
              </a:rPr>
              <a:t> more  probable real-life connection.</a:t>
            </a:r>
            <a:endParaRPr sz="1500">
              <a:solidFill>
                <a:schemeClr val="lt1"/>
              </a:solidFill>
            </a:endParaRPr>
          </a:p>
        </p:txBody>
      </p:sp>
      <p:grpSp>
        <p:nvGrpSpPr>
          <p:cNvPr id="1110" name="Google Shape;1110;p52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111" name="Google Shape;1111;p52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53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Extracting Entity Relationships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122" name="Google Shape;1122;p53"/>
          <p:cNvSpPr txBox="1"/>
          <p:nvPr>
            <p:ph idx="1" type="body"/>
          </p:nvPr>
        </p:nvSpPr>
        <p:spPr>
          <a:xfrm>
            <a:off x="318800" y="767900"/>
            <a:ext cx="74865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lang="en" sz="1500">
                <a:solidFill>
                  <a:schemeClr val="lt1"/>
                </a:solidFill>
              </a:rPr>
              <a:t>Calculate entity co-occurrence frequencies in sentences.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Intuition</a:t>
            </a:r>
            <a:r>
              <a:rPr lang="en" sz="1500">
                <a:solidFill>
                  <a:schemeClr val="lt1"/>
                </a:solidFill>
              </a:rPr>
              <a:t>: Higher the co-occurence freq. </a:t>
            </a:r>
            <a:r>
              <a:rPr b="1" lang="en" sz="1500">
                <a:solidFill>
                  <a:schemeClr val="lt1"/>
                </a:solidFill>
              </a:rPr>
              <a:t>→</a:t>
            </a:r>
            <a:r>
              <a:rPr lang="en" sz="1500">
                <a:solidFill>
                  <a:schemeClr val="lt1"/>
                </a:solidFill>
              </a:rPr>
              <a:t> more  probable real-life connection.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123" name="Google Shape;1123;p53"/>
          <p:cNvSpPr txBox="1"/>
          <p:nvPr/>
        </p:nvSpPr>
        <p:spPr>
          <a:xfrm>
            <a:off x="318800" y="1844086"/>
            <a:ext cx="35181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Example Sentences</a:t>
            </a:r>
            <a:endParaRPr b="1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was killed by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grpSp>
        <p:nvGrpSpPr>
          <p:cNvPr id="1124" name="Google Shape;1124;p53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125" name="Google Shape;1125;p53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3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3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128" name="Google Shape;1128;p53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129" name="Google Shape;1129;p53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130" name="Google Shape;1130;p53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54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Extracting Entity Relationships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136" name="Google Shape;1136;p54"/>
          <p:cNvSpPr txBox="1"/>
          <p:nvPr>
            <p:ph idx="1" type="body"/>
          </p:nvPr>
        </p:nvSpPr>
        <p:spPr>
          <a:xfrm>
            <a:off x="318800" y="767900"/>
            <a:ext cx="74865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lang="en" sz="1500">
                <a:solidFill>
                  <a:schemeClr val="lt1"/>
                </a:solidFill>
              </a:rPr>
              <a:t>Calculate entity co-occurrence frequencies in sentences.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Intuition</a:t>
            </a:r>
            <a:r>
              <a:rPr lang="en" sz="1500">
                <a:solidFill>
                  <a:schemeClr val="lt1"/>
                </a:solidFill>
              </a:rPr>
              <a:t>: Higher the co-occurence freq. </a:t>
            </a:r>
            <a:r>
              <a:rPr b="1" lang="en" sz="1500">
                <a:solidFill>
                  <a:schemeClr val="lt1"/>
                </a:solidFill>
              </a:rPr>
              <a:t>→</a:t>
            </a:r>
            <a:r>
              <a:rPr lang="en" sz="1500">
                <a:solidFill>
                  <a:schemeClr val="lt1"/>
                </a:solidFill>
              </a:rPr>
              <a:t> more  probable real-life connection.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137" name="Google Shape;1137;p54"/>
          <p:cNvSpPr txBox="1"/>
          <p:nvPr/>
        </p:nvSpPr>
        <p:spPr>
          <a:xfrm>
            <a:off x="318800" y="1844086"/>
            <a:ext cx="35181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Example Sentences</a:t>
            </a:r>
            <a:endParaRPr b="1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was killed by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graphicFrame>
        <p:nvGraphicFramePr>
          <p:cNvPr id="1138" name="Google Shape;1138;p54"/>
          <p:cNvGraphicFramePr/>
          <p:nvPr/>
        </p:nvGraphicFramePr>
        <p:xfrm>
          <a:off x="4864720" y="207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{10D903EE-86EE-452D-A5AE-3C0E7B29D871}</a:tableStyleId>
              </a:tblPr>
              <a:tblGrid>
                <a:gridCol w="1420050"/>
                <a:gridCol w="903975"/>
                <a:gridCol w="1134825"/>
              </a:tblGrid>
              <a:tr h="12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1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2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2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Co-oc. Frequency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2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39" name="Google Shape;1139;p54"/>
          <p:cNvSpPr/>
          <p:nvPr/>
        </p:nvSpPr>
        <p:spPr>
          <a:xfrm>
            <a:off x="4104300" y="2464575"/>
            <a:ext cx="467700" cy="2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grpSp>
        <p:nvGrpSpPr>
          <p:cNvPr id="1140" name="Google Shape;1140;p54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141" name="Google Shape;1141;p54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55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Extracting Entity Relationships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152" name="Google Shape;1152;p55"/>
          <p:cNvSpPr txBox="1"/>
          <p:nvPr>
            <p:ph idx="1" type="body"/>
          </p:nvPr>
        </p:nvSpPr>
        <p:spPr>
          <a:xfrm>
            <a:off x="318800" y="767900"/>
            <a:ext cx="74865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lang="en" sz="1500">
                <a:solidFill>
                  <a:schemeClr val="lt1"/>
                </a:solidFill>
              </a:rPr>
              <a:t>Calculate entity co-occurrence frequencies in sentences.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Intuition</a:t>
            </a:r>
            <a:r>
              <a:rPr lang="en" sz="1500">
                <a:solidFill>
                  <a:schemeClr val="lt1"/>
                </a:solidFill>
              </a:rPr>
              <a:t>: Higher the co-occurence freq. </a:t>
            </a:r>
            <a:r>
              <a:rPr b="1" lang="en" sz="1500">
                <a:solidFill>
                  <a:schemeClr val="lt1"/>
                </a:solidFill>
              </a:rPr>
              <a:t>→</a:t>
            </a:r>
            <a:r>
              <a:rPr lang="en" sz="1500">
                <a:solidFill>
                  <a:schemeClr val="lt1"/>
                </a:solidFill>
              </a:rPr>
              <a:t> more  probable real-life connection.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153" name="Google Shape;1153;p55"/>
          <p:cNvSpPr txBox="1"/>
          <p:nvPr/>
        </p:nvSpPr>
        <p:spPr>
          <a:xfrm>
            <a:off x="318800" y="1844086"/>
            <a:ext cx="35181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Example Sentences</a:t>
            </a:r>
            <a:endParaRPr b="1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was killed by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graphicFrame>
        <p:nvGraphicFramePr>
          <p:cNvPr id="1154" name="Google Shape;1154;p55"/>
          <p:cNvGraphicFramePr/>
          <p:nvPr/>
        </p:nvGraphicFramePr>
        <p:xfrm>
          <a:off x="4864720" y="207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{10D903EE-86EE-452D-A5AE-3C0E7B29D871}</a:tableStyleId>
              </a:tblPr>
              <a:tblGrid>
                <a:gridCol w="1420050"/>
                <a:gridCol w="903975"/>
                <a:gridCol w="1134825"/>
              </a:tblGrid>
              <a:tr h="12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1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Entity 2 (e</a:t>
                      </a:r>
                      <a:r>
                        <a:rPr b="1" baseline="-25000" lang="en" sz="900">
                          <a:solidFill>
                            <a:srgbClr val="434343"/>
                          </a:solidFill>
                        </a:rPr>
                        <a:t>2</a:t>
                      </a: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)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34343"/>
                          </a:solidFill>
                        </a:rPr>
                        <a:t>Co-oc. Frequency</a:t>
                      </a:r>
                      <a:endParaRPr b="1"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Derek Chauvin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George Floyd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2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George Floyd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Minneapolis Police Dpt.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Derek Chauvin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</a:rPr>
                        <a:t>1</a:t>
                      </a:r>
                      <a:endParaRPr sz="900">
                        <a:solidFill>
                          <a:srgbClr val="434343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5" name="Google Shape;1155;p55"/>
          <p:cNvSpPr/>
          <p:nvPr/>
        </p:nvSpPr>
        <p:spPr>
          <a:xfrm>
            <a:off x="4104300" y="2464575"/>
            <a:ext cx="467700" cy="28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grpSp>
        <p:nvGrpSpPr>
          <p:cNvPr id="1156" name="Google Shape;1156;p55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157" name="Google Shape;1157;p55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5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160" name="Google Shape;1160;p55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161" name="Google Shape;1161;p55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162" name="Google Shape;1162;p55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205450" y="816850"/>
            <a:ext cx="8889300" cy="35928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Polarization is becoming a major concern at a global scale: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Consequences in social cohesion and stability.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Dominant in online social networks (OSNs) and web communities.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Direct relation with </a:t>
            </a:r>
            <a:r>
              <a:rPr b="1" lang="en" sz="1700">
                <a:solidFill>
                  <a:schemeClr val="lt1"/>
                </a:solidFill>
              </a:rPr>
              <a:t>misinformation</a:t>
            </a:r>
            <a:r>
              <a:rPr lang="en" sz="1700">
                <a:solidFill>
                  <a:schemeClr val="lt1"/>
                </a:solidFill>
              </a:rPr>
              <a:t>, </a:t>
            </a:r>
            <a:r>
              <a:rPr b="1" lang="en" sz="1700">
                <a:solidFill>
                  <a:schemeClr val="lt1"/>
                </a:solidFill>
              </a:rPr>
              <a:t>media manipulation </a:t>
            </a:r>
            <a:r>
              <a:rPr lang="en" sz="1700">
                <a:solidFill>
                  <a:schemeClr val="lt1"/>
                </a:solidFill>
              </a:rPr>
              <a:t>and </a:t>
            </a:r>
            <a:r>
              <a:rPr b="1" lang="en" sz="1700">
                <a:solidFill>
                  <a:schemeClr val="lt1"/>
                </a:solidFill>
              </a:rPr>
              <a:t>hate-speech</a:t>
            </a:r>
            <a:r>
              <a:rPr lang="en" sz="1700">
                <a:solidFill>
                  <a:schemeClr val="lt1"/>
                </a:solidFill>
              </a:rPr>
              <a:t>.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Key role in shaping of events and debates: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39" name="Google Shape;139;p29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Introduction</a:t>
            </a:r>
            <a:endParaRPr b="1" sz="3100">
              <a:solidFill>
                <a:srgbClr val="999999"/>
              </a:solidFill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7317">
            <a:off x="808575" y="1798298"/>
            <a:ext cx="3838575" cy="1095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98963">
            <a:off x="4911075" y="2461381"/>
            <a:ext cx="3600450" cy="1114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2" name="Google Shape;14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97291">
            <a:off x="1325150" y="2678799"/>
            <a:ext cx="4162424" cy="981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36400">
            <a:off x="3285775" y="2126312"/>
            <a:ext cx="3829050" cy="111525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4" name="Google Shape;14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66248">
            <a:off x="3616700" y="3336949"/>
            <a:ext cx="4371975" cy="1000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5" name="Google Shape;14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12861">
            <a:off x="785437" y="3563286"/>
            <a:ext cx="4857750" cy="952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Sentiment Attitude Calculation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168" name="Google Shape;1168;p56"/>
          <p:cNvSpPr txBox="1"/>
          <p:nvPr>
            <p:ph idx="1" type="body"/>
          </p:nvPr>
        </p:nvSpPr>
        <p:spPr>
          <a:xfrm>
            <a:off x="318800" y="767900"/>
            <a:ext cx="84324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Nature of the relationship</a:t>
            </a:r>
            <a:r>
              <a:rPr lang="en" sz="1500">
                <a:solidFill>
                  <a:schemeClr val="lt1"/>
                </a:solidFill>
              </a:rPr>
              <a:t> of entity-pair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 </a:t>
            </a:r>
            <a:r>
              <a:rPr b="1" lang="en" sz="1500">
                <a:solidFill>
                  <a:schemeClr val="lt1"/>
                </a:solidFill>
              </a:rPr>
              <a:t>→ Average</a:t>
            </a:r>
            <a:r>
              <a:rPr lang="en" sz="1500">
                <a:solidFill>
                  <a:schemeClr val="lt1"/>
                </a:solidFill>
              </a:rPr>
              <a:t> of the </a:t>
            </a: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 </a:t>
            </a:r>
            <a:r>
              <a:rPr b="1" lang="en" sz="1500">
                <a:solidFill>
                  <a:schemeClr val="lt1"/>
                </a:solidFill>
              </a:rPr>
              <a:t>observations </a:t>
            </a:r>
            <a:r>
              <a:rPr lang="en" sz="1500">
                <a:solidFill>
                  <a:schemeClr val="lt1"/>
                </a:solidFill>
              </a:rPr>
              <a:t>between them.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grpSp>
        <p:nvGrpSpPr>
          <p:cNvPr id="1169" name="Google Shape;1169;p56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170" name="Google Shape;1170;p56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6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6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Sentiment Attitude Calculation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181" name="Google Shape;1181;p57"/>
          <p:cNvSpPr txBox="1"/>
          <p:nvPr>
            <p:ph idx="1" type="body"/>
          </p:nvPr>
        </p:nvSpPr>
        <p:spPr>
          <a:xfrm>
            <a:off x="318800" y="767900"/>
            <a:ext cx="84324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Nature of the relationship</a:t>
            </a:r>
            <a:r>
              <a:rPr lang="en" sz="1500">
                <a:solidFill>
                  <a:schemeClr val="lt1"/>
                </a:solidFill>
              </a:rPr>
              <a:t> of entity-pair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 </a:t>
            </a:r>
            <a:r>
              <a:rPr b="1" lang="en" sz="1500">
                <a:solidFill>
                  <a:schemeClr val="lt1"/>
                </a:solidFill>
              </a:rPr>
              <a:t>→ Average</a:t>
            </a:r>
            <a:r>
              <a:rPr lang="en" sz="1500">
                <a:solidFill>
                  <a:schemeClr val="lt1"/>
                </a:solidFill>
              </a:rPr>
              <a:t> of the </a:t>
            </a: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 </a:t>
            </a:r>
            <a:r>
              <a:rPr b="1" lang="en" sz="1500">
                <a:solidFill>
                  <a:schemeClr val="lt1"/>
                </a:solidFill>
              </a:rPr>
              <a:t>observations </a:t>
            </a:r>
            <a:r>
              <a:rPr lang="en" sz="1500">
                <a:solidFill>
                  <a:schemeClr val="lt1"/>
                </a:solidFill>
              </a:rPr>
              <a:t>between them.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: Calculated based on the sentiment score of the </a:t>
            </a:r>
            <a:r>
              <a:rPr b="1" lang="en" sz="1500">
                <a:solidFill>
                  <a:schemeClr val="lt1"/>
                </a:solidFill>
              </a:rPr>
              <a:t>syntactical dependency</a:t>
            </a:r>
            <a:r>
              <a:rPr lang="en" sz="1500">
                <a:solidFill>
                  <a:schemeClr val="lt1"/>
                </a:solidFill>
              </a:rPr>
              <a:t> path of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within a sentence.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182" name="Google Shape;1182;p57"/>
          <p:cNvSpPr txBox="1"/>
          <p:nvPr/>
        </p:nvSpPr>
        <p:spPr>
          <a:xfrm>
            <a:off x="318800" y="2529886"/>
            <a:ext cx="35181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Example Sentences</a:t>
            </a:r>
            <a:endParaRPr b="1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was killed by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grpSp>
        <p:nvGrpSpPr>
          <p:cNvPr id="1183" name="Google Shape;1183;p57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184" name="Google Shape;1184;p57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7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7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187" name="Google Shape;1187;p57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188" name="Google Shape;1188;p57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189" name="Google Shape;1189;p57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8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Sentiment Attitude Calculation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195" name="Google Shape;1195;p58"/>
          <p:cNvSpPr txBox="1"/>
          <p:nvPr>
            <p:ph idx="1" type="body"/>
          </p:nvPr>
        </p:nvSpPr>
        <p:spPr>
          <a:xfrm>
            <a:off x="318800" y="767900"/>
            <a:ext cx="84324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Nature of the relationship</a:t>
            </a:r>
            <a:r>
              <a:rPr lang="en" sz="1500">
                <a:solidFill>
                  <a:schemeClr val="lt1"/>
                </a:solidFill>
              </a:rPr>
              <a:t> of entity-pair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 </a:t>
            </a:r>
            <a:r>
              <a:rPr b="1" lang="en" sz="1500">
                <a:solidFill>
                  <a:schemeClr val="lt1"/>
                </a:solidFill>
              </a:rPr>
              <a:t>→ Average</a:t>
            </a:r>
            <a:r>
              <a:rPr lang="en" sz="1500">
                <a:solidFill>
                  <a:schemeClr val="lt1"/>
                </a:solidFill>
              </a:rPr>
              <a:t> of the </a:t>
            </a: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 </a:t>
            </a:r>
            <a:r>
              <a:rPr b="1" lang="en" sz="1500">
                <a:solidFill>
                  <a:schemeClr val="lt1"/>
                </a:solidFill>
              </a:rPr>
              <a:t>observations </a:t>
            </a:r>
            <a:r>
              <a:rPr lang="en" sz="1500">
                <a:solidFill>
                  <a:schemeClr val="lt1"/>
                </a:solidFill>
              </a:rPr>
              <a:t>between them.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: Calculated based on the sentiment score of the </a:t>
            </a:r>
            <a:r>
              <a:rPr b="1" lang="en" sz="1500">
                <a:solidFill>
                  <a:schemeClr val="lt1"/>
                </a:solidFill>
              </a:rPr>
              <a:t>syntactical dependency</a:t>
            </a:r>
            <a:r>
              <a:rPr lang="en" sz="1500">
                <a:solidFill>
                  <a:schemeClr val="lt1"/>
                </a:solidFill>
              </a:rPr>
              <a:t> path of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within a sentence.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196" name="Google Shape;1196;p58"/>
          <p:cNvPicPr preferRelativeResize="0"/>
          <p:nvPr/>
        </p:nvPicPr>
        <p:blipFill rotWithShape="1">
          <a:blip r:embed="rId3">
            <a:alphaModFix/>
          </a:blip>
          <a:srcRect b="7691" l="1275" r="627" t="12525"/>
          <a:stretch/>
        </p:blipFill>
        <p:spPr>
          <a:xfrm>
            <a:off x="4320749" y="1822397"/>
            <a:ext cx="4689999" cy="743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58"/>
          <p:cNvSpPr txBox="1"/>
          <p:nvPr/>
        </p:nvSpPr>
        <p:spPr>
          <a:xfrm>
            <a:off x="318800" y="2529886"/>
            <a:ext cx="35181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Example Sentences</a:t>
            </a:r>
            <a:endParaRPr b="1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was killed by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grpSp>
        <p:nvGrpSpPr>
          <p:cNvPr id="1198" name="Google Shape;1198;p58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199" name="Google Shape;1199;p58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8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8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202" name="Google Shape;1202;p58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203" name="Google Shape;1203;p58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204" name="Google Shape;1204;p58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9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Sentiment Attitude Calculation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210" name="Google Shape;1210;p59"/>
          <p:cNvSpPr txBox="1"/>
          <p:nvPr>
            <p:ph idx="1" type="body"/>
          </p:nvPr>
        </p:nvSpPr>
        <p:spPr>
          <a:xfrm>
            <a:off x="318800" y="767900"/>
            <a:ext cx="84324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Nature of the relationship</a:t>
            </a:r>
            <a:r>
              <a:rPr lang="en" sz="1500">
                <a:solidFill>
                  <a:schemeClr val="lt1"/>
                </a:solidFill>
              </a:rPr>
              <a:t> of entity-pair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 </a:t>
            </a:r>
            <a:r>
              <a:rPr b="1" lang="en" sz="1500">
                <a:solidFill>
                  <a:schemeClr val="lt1"/>
                </a:solidFill>
              </a:rPr>
              <a:t>→ Average</a:t>
            </a:r>
            <a:r>
              <a:rPr lang="en" sz="1500">
                <a:solidFill>
                  <a:schemeClr val="lt1"/>
                </a:solidFill>
              </a:rPr>
              <a:t> of the </a:t>
            </a: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 </a:t>
            </a:r>
            <a:r>
              <a:rPr b="1" lang="en" sz="1500">
                <a:solidFill>
                  <a:schemeClr val="lt1"/>
                </a:solidFill>
              </a:rPr>
              <a:t>observations </a:t>
            </a:r>
            <a:r>
              <a:rPr lang="en" sz="1500">
                <a:solidFill>
                  <a:schemeClr val="lt1"/>
                </a:solidFill>
              </a:rPr>
              <a:t>between them.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: Calculated based on the sentiment score of the </a:t>
            </a:r>
            <a:r>
              <a:rPr b="1" lang="en" sz="1500">
                <a:solidFill>
                  <a:schemeClr val="lt1"/>
                </a:solidFill>
              </a:rPr>
              <a:t>syntactical dependency</a:t>
            </a:r>
            <a:r>
              <a:rPr lang="en" sz="1500">
                <a:solidFill>
                  <a:schemeClr val="lt1"/>
                </a:solidFill>
              </a:rPr>
              <a:t> path of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within a sentence.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211" name="Google Shape;1211;p59"/>
          <p:cNvPicPr preferRelativeResize="0"/>
          <p:nvPr/>
        </p:nvPicPr>
        <p:blipFill rotWithShape="1">
          <a:blip r:embed="rId3">
            <a:alphaModFix/>
          </a:blip>
          <a:srcRect b="7691" l="1275" r="627" t="12525"/>
          <a:stretch/>
        </p:blipFill>
        <p:spPr>
          <a:xfrm>
            <a:off x="4320749" y="1822397"/>
            <a:ext cx="4689999" cy="743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59"/>
          <p:cNvSpPr txBox="1"/>
          <p:nvPr/>
        </p:nvSpPr>
        <p:spPr>
          <a:xfrm>
            <a:off x="4753600" y="3086529"/>
            <a:ext cx="800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Derek Chauvin</a:t>
            </a:r>
            <a:endParaRPr b="1" sz="1200"/>
          </a:p>
        </p:txBody>
      </p:sp>
      <p:sp>
        <p:nvSpPr>
          <p:cNvPr id="1213" name="Google Shape;1213;p59"/>
          <p:cNvSpPr txBox="1"/>
          <p:nvPr/>
        </p:nvSpPr>
        <p:spPr>
          <a:xfrm>
            <a:off x="7578100" y="3086525"/>
            <a:ext cx="71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George Floyd</a:t>
            </a:r>
            <a:endParaRPr b="1" sz="1200"/>
          </a:p>
        </p:txBody>
      </p:sp>
      <p:cxnSp>
        <p:nvCxnSpPr>
          <p:cNvPr id="1214" name="Google Shape;1214;p59"/>
          <p:cNvCxnSpPr>
            <a:stCxn id="1212" idx="3"/>
            <a:endCxn id="1213" idx="1"/>
          </p:cNvCxnSpPr>
          <p:nvPr/>
        </p:nvCxnSpPr>
        <p:spPr>
          <a:xfrm>
            <a:off x="5554000" y="3338379"/>
            <a:ext cx="202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5" name="Google Shape;1215;p59"/>
          <p:cNvSpPr txBox="1"/>
          <p:nvPr/>
        </p:nvSpPr>
        <p:spPr>
          <a:xfrm rot="2325">
            <a:off x="5771100" y="3000050"/>
            <a:ext cx="17745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 sz="1100">
                <a:solidFill>
                  <a:srgbClr val="434343"/>
                </a:solidFill>
              </a:rPr>
              <a:t>charged, with, murder</a:t>
            </a:r>
            <a:endParaRPr i="1" sz="1200"/>
          </a:p>
        </p:txBody>
      </p:sp>
      <p:sp>
        <p:nvSpPr>
          <p:cNvPr id="1216" name="Google Shape;1216;p59"/>
          <p:cNvSpPr txBox="1"/>
          <p:nvPr/>
        </p:nvSpPr>
        <p:spPr>
          <a:xfrm>
            <a:off x="318800" y="2529886"/>
            <a:ext cx="35181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Example Sentences</a:t>
            </a:r>
            <a:endParaRPr b="1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was killed by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217" name="Google Shape;1217;p59"/>
          <p:cNvSpPr txBox="1"/>
          <p:nvPr/>
        </p:nvSpPr>
        <p:spPr>
          <a:xfrm>
            <a:off x="5439400" y="3696129"/>
            <a:ext cx="800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Derek Chauvin</a:t>
            </a:r>
            <a:endParaRPr b="1" sz="1200"/>
          </a:p>
        </p:txBody>
      </p:sp>
      <p:sp>
        <p:nvSpPr>
          <p:cNvPr id="1218" name="Google Shape;1218;p59"/>
          <p:cNvSpPr txBox="1"/>
          <p:nvPr/>
        </p:nvSpPr>
        <p:spPr>
          <a:xfrm>
            <a:off x="8263900" y="3696125"/>
            <a:ext cx="71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George Floyd</a:t>
            </a:r>
            <a:endParaRPr b="1" sz="1200"/>
          </a:p>
        </p:txBody>
      </p:sp>
      <p:cxnSp>
        <p:nvCxnSpPr>
          <p:cNvPr id="1219" name="Google Shape;1219;p59"/>
          <p:cNvCxnSpPr>
            <a:stCxn id="1217" idx="3"/>
            <a:endCxn id="1218" idx="1"/>
          </p:cNvCxnSpPr>
          <p:nvPr/>
        </p:nvCxnSpPr>
        <p:spPr>
          <a:xfrm>
            <a:off x="6239800" y="3947979"/>
            <a:ext cx="202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0" name="Google Shape;1220;p59"/>
          <p:cNvSpPr txBox="1"/>
          <p:nvPr/>
        </p:nvSpPr>
        <p:spPr>
          <a:xfrm rot="2400">
            <a:off x="6769901" y="3609691"/>
            <a:ext cx="1289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 sz="1100">
                <a:solidFill>
                  <a:srgbClr val="434343"/>
                </a:solidFill>
              </a:rPr>
              <a:t>killed</a:t>
            </a:r>
            <a:r>
              <a:rPr lang="en" sz="1100">
                <a:solidFill>
                  <a:srgbClr val="434343"/>
                </a:solidFill>
              </a:rPr>
              <a:t>, </a:t>
            </a:r>
            <a:r>
              <a:rPr i="1" lang="en" sz="1100">
                <a:solidFill>
                  <a:srgbClr val="434343"/>
                </a:solidFill>
              </a:rPr>
              <a:t>by</a:t>
            </a:r>
            <a:endParaRPr i="1" sz="1200"/>
          </a:p>
        </p:txBody>
      </p:sp>
      <p:grpSp>
        <p:nvGrpSpPr>
          <p:cNvPr id="1221" name="Google Shape;1221;p59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222" name="Google Shape;1222;p59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9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9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225" name="Google Shape;1225;p59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226" name="Google Shape;1226;p59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227" name="Google Shape;1227;p59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Sentiment Attitude Calculation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233" name="Google Shape;1233;p60"/>
          <p:cNvSpPr txBox="1"/>
          <p:nvPr>
            <p:ph idx="1" type="body"/>
          </p:nvPr>
        </p:nvSpPr>
        <p:spPr>
          <a:xfrm>
            <a:off x="318800" y="767900"/>
            <a:ext cx="84324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Nature of the relationship</a:t>
            </a:r>
            <a:r>
              <a:rPr lang="en" sz="1500">
                <a:solidFill>
                  <a:schemeClr val="lt1"/>
                </a:solidFill>
              </a:rPr>
              <a:t> of entity-pair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 </a:t>
            </a:r>
            <a:r>
              <a:rPr b="1" lang="en" sz="1500">
                <a:solidFill>
                  <a:schemeClr val="lt1"/>
                </a:solidFill>
              </a:rPr>
              <a:t>→ Average</a:t>
            </a:r>
            <a:r>
              <a:rPr lang="en" sz="1500">
                <a:solidFill>
                  <a:schemeClr val="lt1"/>
                </a:solidFill>
              </a:rPr>
              <a:t> of the </a:t>
            </a: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 </a:t>
            </a:r>
            <a:r>
              <a:rPr b="1" lang="en" sz="1500">
                <a:solidFill>
                  <a:schemeClr val="lt1"/>
                </a:solidFill>
              </a:rPr>
              <a:t>observations </a:t>
            </a:r>
            <a:r>
              <a:rPr lang="en" sz="1500">
                <a:solidFill>
                  <a:schemeClr val="lt1"/>
                </a:solidFill>
              </a:rPr>
              <a:t>between them.</a:t>
            </a:r>
            <a:endParaRPr sz="1500">
              <a:solidFill>
                <a:schemeClr val="lt1"/>
              </a:solidFill>
            </a:endParaRPr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Sentiment Attitude</a:t>
            </a:r>
            <a:r>
              <a:rPr lang="en" sz="1500">
                <a:solidFill>
                  <a:schemeClr val="lt1"/>
                </a:solidFill>
              </a:rPr>
              <a:t>: Calculated based on the sentiment score of the </a:t>
            </a:r>
            <a:r>
              <a:rPr b="1" lang="en" sz="1500">
                <a:solidFill>
                  <a:schemeClr val="lt1"/>
                </a:solidFill>
              </a:rPr>
              <a:t>syntactical dependency</a:t>
            </a:r>
            <a:r>
              <a:rPr lang="en" sz="1500">
                <a:solidFill>
                  <a:schemeClr val="lt1"/>
                </a:solidFill>
              </a:rPr>
              <a:t> path of </a:t>
            </a:r>
            <a:r>
              <a:rPr b="1" lang="en" sz="1500">
                <a:solidFill>
                  <a:schemeClr val="lt1"/>
                </a:solidFill>
              </a:rPr>
              <a:t>e1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b="1" lang="en" sz="1500">
                <a:solidFill>
                  <a:schemeClr val="lt1"/>
                </a:solidFill>
              </a:rPr>
              <a:t>e2</a:t>
            </a:r>
            <a:r>
              <a:rPr lang="en" sz="1500">
                <a:solidFill>
                  <a:schemeClr val="lt1"/>
                </a:solidFill>
              </a:rPr>
              <a:t> within a sentence.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234" name="Google Shape;1234;p60"/>
          <p:cNvPicPr preferRelativeResize="0"/>
          <p:nvPr/>
        </p:nvPicPr>
        <p:blipFill rotWithShape="1">
          <a:blip r:embed="rId3">
            <a:alphaModFix/>
          </a:blip>
          <a:srcRect b="7691" l="1275" r="627" t="12525"/>
          <a:stretch/>
        </p:blipFill>
        <p:spPr>
          <a:xfrm>
            <a:off x="4320749" y="1822397"/>
            <a:ext cx="4689999" cy="743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60"/>
          <p:cNvSpPr txBox="1"/>
          <p:nvPr/>
        </p:nvSpPr>
        <p:spPr>
          <a:xfrm>
            <a:off x="4753600" y="3086529"/>
            <a:ext cx="800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Derek Chauvin</a:t>
            </a:r>
            <a:endParaRPr b="1" sz="1200"/>
          </a:p>
        </p:txBody>
      </p:sp>
      <p:sp>
        <p:nvSpPr>
          <p:cNvPr id="1236" name="Google Shape;1236;p60"/>
          <p:cNvSpPr txBox="1"/>
          <p:nvPr/>
        </p:nvSpPr>
        <p:spPr>
          <a:xfrm>
            <a:off x="7578100" y="3086525"/>
            <a:ext cx="71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George Floyd</a:t>
            </a:r>
            <a:endParaRPr b="1" sz="1200"/>
          </a:p>
        </p:txBody>
      </p:sp>
      <p:cxnSp>
        <p:nvCxnSpPr>
          <p:cNvPr id="1237" name="Google Shape;1237;p60"/>
          <p:cNvCxnSpPr>
            <a:stCxn id="1235" idx="3"/>
            <a:endCxn id="1236" idx="1"/>
          </p:cNvCxnSpPr>
          <p:nvPr/>
        </p:nvCxnSpPr>
        <p:spPr>
          <a:xfrm>
            <a:off x="5554000" y="3338379"/>
            <a:ext cx="202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8" name="Google Shape;1238;p60"/>
          <p:cNvSpPr txBox="1"/>
          <p:nvPr/>
        </p:nvSpPr>
        <p:spPr>
          <a:xfrm rot="2325">
            <a:off x="5771100" y="3000050"/>
            <a:ext cx="17745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 sz="1100">
                <a:solidFill>
                  <a:srgbClr val="434343"/>
                </a:solidFill>
              </a:rPr>
              <a:t>charged, with, murder</a:t>
            </a:r>
            <a:endParaRPr i="1" sz="1200"/>
          </a:p>
        </p:txBody>
      </p:sp>
      <p:sp>
        <p:nvSpPr>
          <p:cNvPr id="1239" name="Google Shape;1239;p60"/>
          <p:cNvSpPr txBox="1"/>
          <p:nvPr/>
        </p:nvSpPr>
        <p:spPr>
          <a:xfrm>
            <a:off x="5630200" y="4392675"/>
            <a:ext cx="1737900" cy="336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Sentiment Score</a:t>
            </a:r>
            <a:r>
              <a:rPr b="1" lang="en" sz="1000">
                <a:solidFill>
                  <a:srgbClr val="434343"/>
                </a:solidFill>
              </a:rPr>
              <a:t>: </a:t>
            </a:r>
            <a:r>
              <a:rPr b="1" lang="en" sz="1000">
                <a:solidFill>
                  <a:srgbClr val="FF0000"/>
                </a:solidFill>
              </a:rPr>
              <a:t>Negative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1240" name="Google Shape;1240;p60"/>
          <p:cNvSpPr txBox="1"/>
          <p:nvPr/>
        </p:nvSpPr>
        <p:spPr>
          <a:xfrm>
            <a:off x="318800" y="2529886"/>
            <a:ext cx="3518100" cy="163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Example Sentences</a:t>
            </a:r>
            <a:endParaRPr b="1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</a:rPr>
              <a:t>“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Minneapolis Police Dpt.</a:t>
            </a:r>
            <a:r>
              <a:rPr lang="en" sz="1100">
                <a:solidFill>
                  <a:srgbClr val="434343"/>
                </a:solidFill>
              </a:rPr>
              <a:t> officer,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, has been charged with the murder of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. </a:t>
            </a:r>
            <a:endParaRPr sz="1100">
              <a:solidFill>
                <a:srgbClr val="434343"/>
              </a:solidFill>
            </a:endParaRPr>
          </a:p>
          <a:p>
            <a:pPr indent="-184150" lvl="0" marL="400050" rtl="0" algn="just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</a:pP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George Floyd</a:t>
            </a:r>
            <a:r>
              <a:rPr lang="en" sz="1100">
                <a:solidFill>
                  <a:srgbClr val="434343"/>
                </a:solidFill>
              </a:rPr>
              <a:t> was killed by </a:t>
            </a:r>
            <a:r>
              <a:rPr lang="en" sz="1100">
                <a:solidFill>
                  <a:srgbClr val="434343"/>
                </a:solidFill>
                <a:highlight>
                  <a:srgbClr val="FFFF00"/>
                </a:highlight>
              </a:rPr>
              <a:t>Derek Chauvin</a:t>
            </a:r>
            <a:r>
              <a:rPr lang="en" sz="1100">
                <a:solidFill>
                  <a:srgbClr val="434343"/>
                </a:solidFill>
              </a:rPr>
              <a:t>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241" name="Google Shape;1241;p60"/>
          <p:cNvSpPr txBox="1"/>
          <p:nvPr/>
        </p:nvSpPr>
        <p:spPr>
          <a:xfrm>
            <a:off x="5439400" y="3696129"/>
            <a:ext cx="800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Derek Chauvin</a:t>
            </a:r>
            <a:endParaRPr b="1" sz="1200"/>
          </a:p>
        </p:txBody>
      </p:sp>
      <p:sp>
        <p:nvSpPr>
          <p:cNvPr id="1242" name="Google Shape;1242;p60"/>
          <p:cNvSpPr txBox="1"/>
          <p:nvPr/>
        </p:nvSpPr>
        <p:spPr>
          <a:xfrm>
            <a:off x="8263900" y="3696125"/>
            <a:ext cx="71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George Floyd</a:t>
            </a:r>
            <a:endParaRPr b="1" sz="1200"/>
          </a:p>
        </p:txBody>
      </p:sp>
      <p:cxnSp>
        <p:nvCxnSpPr>
          <p:cNvPr id="1243" name="Google Shape;1243;p60"/>
          <p:cNvCxnSpPr>
            <a:stCxn id="1241" idx="3"/>
            <a:endCxn id="1242" idx="1"/>
          </p:cNvCxnSpPr>
          <p:nvPr/>
        </p:nvCxnSpPr>
        <p:spPr>
          <a:xfrm>
            <a:off x="6239800" y="3947979"/>
            <a:ext cx="2024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60"/>
          <p:cNvSpPr txBox="1"/>
          <p:nvPr/>
        </p:nvSpPr>
        <p:spPr>
          <a:xfrm rot="2400">
            <a:off x="6769901" y="3609691"/>
            <a:ext cx="1289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 sz="1100">
                <a:solidFill>
                  <a:srgbClr val="434343"/>
                </a:solidFill>
              </a:rPr>
              <a:t>killed</a:t>
            </a:r>
            <a:r>
              <a:rPr lang="en" sz="1100">
                <a:solidFill>
                  <a:srgbClr val="434343"/>
                </a:solidFill>
              </a:rPr>
              <a:t>, </a:t>
            </a:r>
            <a:r>
              <a:rPr i="1" lang="en" sz="1100">
                <a:solidFill>
                  <a:srgbClr val="434343"/>
                </a:solidFill>
              </a:rPr>
              <a:t>by</a:t>
            </a:r>
            <a:endParaRPr i="1" sz="1200"/>
          </a:p>
        </p:txBody>
      </p:sp>
      <p:grpSp>
        <p:nvGrpSpPr>
          <p:cNvPr id="1245" name="Google Shape;1245;p60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246" name="Google Shape;1246;p60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60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60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Generate SAG 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249" name="Google Shape;1249;p60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Fellowship Dipole Generation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250" name="Google Shape;1250;p60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251" name="Google Shape;1251;p60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p61"/>
          <p:cNvPicPr preferRelativeResize="0"/>
          <p:nvPr/>
        </p:nvPicPr>
        <p:blipFill rotWithShape="1">
          <a:blip r:embed="rId3">
            <a:alphaModFix/>
          </a:blip>
          <a:srcRect b="3625" l="2230" r="3251" t="4343"/>
          <a:stretch/>
        </p:blipFill>
        <p:spPr>
          <a:xfrm>
            <a:off x="485150" y="2488736"/>
            <a:ext cx="3168673" cy="15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7" name="Google Shape;1257;p61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3.1 Extracting Entity Fellowships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258" name="Google Shape;1258;p61"/>
          <p:cNvSpPr txBox="1"/>
          <p:nvPr>
            <p:ph idx="1" type="body"/>
          </p:nvPr>
        </p:nvSpPr>
        <p:spPr>
          <a:xfrm>
            <a:off x="342225" y="885975"/>
            <a:ext cx="50040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Fellowship</a:t>
            </a:r>
            <a:r>
              <a:rPr lang="en" sz="1500">
                <a:solidFill>
                  <a:schemeClr val="lt1"/>
                </a:solidFill>
              </a:rPr>
              <a:t>: Densely connected subgraph of SAG with </a:t>
            </a:r>
            <a:r>
              <a:rPr b="1" i="1" lang="en" sz="1500">
                <a:solidFill>
                  <a:srgbClr val="4A86E8"/>
                </a:solidFill>
              </a:rPr>
              <a:t>positive</a:t>
            </a:r>
            <a:r>
              <a:rPr lang="en" sz="1500">
                <a:solidFill>
                  <a:schemeClr val="lt1"/>
                </a:solidFill>
              </a:rPr>
              <a:t> attitudes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         → Definition of </a:t>
            </a:r>
            <a:r>
              <a:rPr i="1" lang="en" sz="1500">
                <a:solidFill>
                  <a:schemeClr val="lt1"/>
                </a:solidFill>
              </a:rPr>
              <a:t>clusters</a:t>
            </a:r>
            <a:r>
              <a:rPr lang="en" sz="1500">
                <a:solidFill>
                  <a:schemeClr val="lt1"/>
                </a:solidFill>
              </a:rPr>
              <a:t> in </a:t>
            </a:r>
            <a:r>
              <a:rPr b="1" i="1" lang="en" sz="1500">
                <a:solidFill>
                  <a:schemeClr val="lt1"/>
                </a:solidFill>
              </a:rPr>
              <a:t>signed network clustering</a:t>
            </a:r>
            <a:r>
              <a:rPr lang="en" sz="1500">
                <a:solidFill>
                  <a:schemeClr val="lt1"/>
                </a:solidFill>
              </a:rPr>
              <a:t>.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59" name="Google Shape;1259;p61"/>
          <p:cNvSpPr txBox="1"/>
          <p:nvPr/>
        </p:nvSpPr>
        <p:spPr>
          <a:xfrm>
            <a:off x="5696750" y="851471"/>
            <a:ext cx="32259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Signed network clustering</a:t>
            </a:r>
            <a:r>
              <a:rPr lang="en">
                <a:solidFill>
                  <a:srgbClr val="434343"/>
                </a:solidFill>
              </a:rPr>
              <a:t>: “</a:t>
            </a:r>
            <a:r>
              <a:rPr i="1" lang="en">
                <a:solidFill>
                  <a:srgbClr val="434343"/>
                </a:solidFill>
              </a:rPr>
              <a:t>Finding clusters such that most edges within clusters are </a:t>
            </a:r>
            <a:r>
              <a:rPr b="1" i="1" lang="en">
                <a:solidFill>
                  <a:srgbClr val="3C78D8"/>
                </a:solidFill>
              </a:rPr>
              <a:t>positive</a:t>
            </a:r>
            <a:r>
              <a:rPr i="1" lang="en">
                <a:solidFill>
                  <a:srgbClr val="434343"/>
                </a:solidFill>
              </a:rPr>
              <a:t>, and most edges across clusters are </a:t>
            </a:r>
            <a:r>
              <a:rPr b="1" i="1" lang="en">
                <a:solidFill>
                  <a:srgbClr val="CC4125"/>
                </a:solidFill>
              </a:rPr>
              <a:t>negative</a:t>
            </a:r>
            <a:r>
              <a:rPr i="1" lang="en">
                <a:solidFill>
                  <a:srgbClr val="434343"/>
                </a:solidFill>
              </a:rPr>
              <a:t>.</a:t>
            </a:r>
            <a:r>
              <a:rPr lang="en">
                <a:solidFill>
                  <a:srgbClr val="434343"/>
                </a:solidFill>
              </a:rPr>
              <a:t>”</a:t>
            </a:r>
            <a:endParaRPr sz="1300"/>
          </a:p>
        </p:txBody>
      </p:sp>
      <p:grpSp>
        <p:nvGrpSpPr>
          <p:cNvPr id="1260" name="Google Shape;1260;p61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261" name="Google Shape;1261;p61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61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61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264" name="Google Shape;1264;p61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265" name="Google Shape;1265;p61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266" name="Google Shape;1266;p61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875" y="2419525"/>
            <a:ext cx="1358275" cy="8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62"/>
          <p:cNvPicPr preferRelativeResize="0"/>
          <p:nvPr/>
        </p:nvPicPr>
        <p:blipFill rotWithShape="1">
          <a:blip r:embed="rId4">
            <a:alphaModFix/>
          </a:blip>
          <a:srcRect b="3625" l="2230" r="3251" t="4343"/>
          <a:stretch/>
        </p:blipFill>
        <p:spPr>
          <a:xfrm>
            <a:off x="485150" y="2488736"/>
            <a:ext cx="3168673" cy="15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6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3.1 Extracting Entity Fellowships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274" name="Google Shape;1274;p62"/>
          <p:cNvSpPr/>
          <p:nvPr/>
        </p:nvSpPr>
        <p:spPr>
          <a:xfrm>
            <a:off x="3982412" y="2858075"/>
            <a:ext cx="11232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Entity Fellowship Extraction</a:t>
            </a:r>
            <a:endParaRPr b="1" sz="1000"/>
          </a:p>
        </p:txBody>
      </p:sp>
      <p:sp>
        <p:nvSpPr>
          <p:cNvPr id="1275" name="Google Shape;1275;p62"/>
          <p:cNvSpPr/>
          <p:nvPr/>
        </p:nvSpPr>
        <p:spPr>
          <a:xfrm>
            <a:off x="3755613" y="3053825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62"/>
          <p:cNvSpPr/>
          <p:nvPr/>
        </p:nvSpPr>
        <p:spPr>
          <a:xfrm>
            <a:off x="5193276" y="3053825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7" name="Google Shape;127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7500" y="3574800"/>
            <a:ext cx="2399750" cy="6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7475" y="2546000"/>
            <a:ext cx="2317425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62"/>
          <p:cNvSpPr txBox="1"/>
          <p:nvPr>
            <p:ph idx="1" type="body"/>
          </p:nvPr>
        </p:nvSpPr>
        <p:spPr>
          <a:xfrm>
            <a:off x="342225" y="885975"/>
            <a:ext cx="5004000" cy="10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>
                <a:solidFill>
                  <a:schemeClr val="lt1"/>
                </a:solidFill>
              </a:rPr>
              <a:t>Fellowship</a:t>
            </a:r>
            <a:r>
              <a:rPr lang="en" sz="1500">
                <a:solidFill>
                  <a:schemeClr val="lt1"/>
                </a:solidFill>
              </a:rPr>
              <a:t>: Densely connected subgraph of SAG with </a:t>
            </a:r>
            <a:r>
              <a:rPr b="1" i="1" lang="en" sz="1500">
                <a:solidFill>
                  <a:srgbClr val="4A86E8"/>
                </a:solidFill>
              </a:rPr>
              <a:t>positive</a:t>
            </a:r>
            <a:r>
              <a:rPr lang="en" sz="1500">
                <a:solidFill>
                  <a:schemeClr val="lt1"/>
                </a:solidFill>
              </a:rPr>
              <a:t> attitudes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         → Definition of </a:t>
            </a:r>
            <a:r>
              <a:rPr i="1" lang="en" sz="1500">
                <a:solidFill>
                  <a:schemeClr val="lt1"/>
                </a:solidFill>
              </a:rPr>
              <a:t>clusters</a:t>
            </a:r>
            <a:r>
              <a:rPr lang="en" sz="1500">
                <a:solidFill>
                  <a:schemeClr val="lt1"/>
                </a:solidFill>
              </a:rPr>
              <a:t> in </a:t>
            </a:r>
            <a:r>
              <a:rPr b="1" i="1" lang="en" sz="1500">
                <a:solidFill>
                  <a:schemeClr val="lt1"/>
                </a:solidFill>
              </a:rPr>
              <a:t>signed network clustering</a:t>
            </a:r>
            <a:r>
              <a:rPr lang="en" sz="1500">
                <a:solidFill>
                  <a:schemeClr val="lt1"/>
                </a:solidFill>
              </a:rPr>
              <a:t>.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80" name="Google Shape;1280;p62"/>
          <p:cNvSpPr txBox="1"/>
          <p:nvPr/>
        </p:nvSpPr>
        <p:spPr>
          <a:xfrm>
            <a:off x="5696750" y="851471"/>
            <a:ext cx="32259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Signed network clustering</a:t>
            </a:r>
            <a:r>
              <a:rPr lang="en">
                <a:solidFill>
                  <a:srgbClr val="434343"/>
                </a:solidFill>
              </a:rPr>
              <a:t>: “</a:t>
            </a:r>
            <a:r>
              <a:rPr i="1" lang="en">
                <a:solidFill>
                  <a:srgbClr val="434343"/>
                </a:solidFill>
              </a:rPr>
              <a:t>Finding clusters such that most edges within clusters are </a:t>
            </a:r>
            <a:r>
              <a:rPr b="1" i="1" lang="en">
                <a:solidFill>
                  <a:srgbClr val="3C78D8"/>
                </a:solidFill>
              </a:rPr>
              <a:t>positive</a:t>
            </a:r>
            <a:r>
              <a:rPr i="1" lang="en">
                <a:solidFill>
                  <a:srgbClr val="434343"/>
                </a:solidFill>
              </a:rPr>
              <a:t>, and most edges across clusters are </a:t>
            </a:r>
            <a:r>
              <a:rPr b="1" i="1" lang="en">
                <a:solidFill>
                  <a:srgbClr val="CC4125"/>
                </a:solidFill>
              </a:rPr>
              <a:t>negative</a:t>
            </a:r>
            <a:r>
              <a:rPr i="1" lang="en">
                <a:solidFill>
                  <a:srgbClr val="434343"/>
                </a:solidFill>
              </a:rPr>
              <a:t>.</a:t>
            </a:r>
            <a:r>
              <a:rPr lang="en">
                <a:solidFill>
                  <a:srgbClr val="434343"/>
                </a:solidFill>
              </a:rPr>
              <a:t>”</a:t>
            </a:r>
            <a:endParaRPr sz="1300"/>
          </a:p>
        </p:txBody>
      </p:sp>
      <p:grpSp>
        <p:nvGrpSpPr>
          <p:cNvPr id="1281" name="Google Shape;1281;p62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282" name="Google Shape;1282;p62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62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62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285" name="Google Shape;1285;p62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286" name="Google Shape;1286;p62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287" name="Google Shape;1287;p62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63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293" name="Google Shape;1293;p63"/>
          <p:cNvSpPr txBox="1"/>
          <p:nvPr>
            <p:ph idx="1" type="body"/>
          </p:nvPr>
        </p:nvSpPr>
        <p:spPr>
          <a:xfrm>
            <a:off x="356750" y="817000"/>
            <a:ext cx="84636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Initial Dipole Set</a:t>
            </a:r>
            <a:r>
              <a:rPr b="1" lang="en" sz="1700">
                <a:solidFill>
                  <a:schemeClr val="lt1"/>
                </a:solidFill>
              </a:rPr>
              <a:t> </a:t>
            </a:r>
            <a:r>
              <a:rPr lang="en" sz="1100">
                <a:solidFill>
                  <a:schemeClr val="lt1"/>
                </a:solidFill>
              </a:rPr>
              <a:t>→ </a:t>
            </a:r>
            <a:r>
              <a:rPr lang="en" sz="1700">
                <a:solidFill>
                  <a:schemeClr val="lt1"/>
                </a:solidFill>
              </a:rPr>
              <a:t>All possible Fellowship pairs</a:t>
            </a:r>
            <a:endParaRPr sz="1700">
              <a:solidFill>
                <a:schemeClr val="lt1"/>
              </a:solidFill>
            </a:endParaRPr>
          </a:p>
          <a:p>
            <a:pPr indent="-2222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b="1" lang="en" sz="1700">
                <a:solidFill>
                  <a:schemeClr val="lt1"/>
                </a:solidFill>
              </a:rPr>
              <a:t>Maximize</a:t>
            </a:r>
            <a:r>
              <a:rPr lang="en" sz="1700">
                <a:solidFill>
                  <a:schemeClr val="lt1"/>
                </a:solidFill>
              </a:rPr>
              <a:t> the probability of a </a:t>
            </a:r>
            <a:r>
              <a:rPr b="1" lang="en" sz="1700">
                <a:solidFill>
                  <a:schemeClr val="lt1"/>
                </a:solidFill>
              </a:rPr>
              <a:t>polarized state </a:t>
            </a:r>
            <a:r>
              <a:rPr lang="en" sz="1700">
                <a:solidFill>
                  <a:schemeClr val="lt1"/>
                </a:solidFill>
              </a:rPr>
              <a:t>using </a:t>
            </a:r>
            <a:r>
              <a:rPr b="1" lang="en" sz="1700">
                <a:solidFill>
                  <a:schemeClr val="lt1"/>
                </a:solidFill>
              </a:rPr>
              <a:t>heuristics</a:t>
            </a:r>
            <a:r>
              <a:rPr lang="en" sz="1700">
                <a:solidFill>
                  <a:schemeClr val="lt1"/>
                </a:solidFill>
              </a:rPr>
              <a:t>: 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lt1"/>
              </a:solidFill>
            </a:endParaRPr>
          </a:p>
        </p:txBody>
      </p:sp>
      <p:grpSp>
        <p:nvGrpSpPr>
          <p:cNvPr id="1294" name="Google Shape;1294;p63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295" name="Google Shape;1295;p63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63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63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298" name="Google Shape;1298;p63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299" name="Google Shape;1299;p63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300" name="Google Shape;1300;p63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301" name="Google Shape;130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750" y="3195761"/>
            <a:ext cx="1358275" cy="8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63"/>
          <p:cNvSpPr/>
          <p:nvPr/>
        </p:nvSpPr>
        <p:spPr>
          <a:xfrm>
            <a:off x="3189538" y="3551511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3" name="Google Shape;130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0" y="2875861"/>
            <a:ext cx="2061975" cy="5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075" y="3535661"/>
            <a:ext cx="2061975" cy="7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64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10" name="Google Shape;1310;p64"/>
          <p:cNvSpPr txBox="1"/>
          <p:nvPr>
            <p:ph idx="1" type="body"/>
          </p:nvPr>
        </p:nvSpPr>
        <p:spPr>
          <a:xfrm>
            <a:off x="356750" y="817000"/>
            <a:ext cx="84636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Initial Dipole Set</a:t>
            </a:r>
            <a:r>
              <a:rPr b="1" lang="en" sz="1700">
                <a:solidFill>
                  <a:schemeClr val="lt1"/>
                </a:solidFill>
              </a:rPr>
              <a:t> </a:t>
            </a:r>
            <a:r>
              <a:rPr lang="en" sz="1100">
                <a:solidFill>
                  <a:schemeClr val="lt1"/>
                </a:solidFill>
              </a:rPr>
              <a:t>→ </a:t>
            </a:r>
            <a:r>
              <a:rPr lang="en" sz="1700">
                <a:solidFill>
                  <a:schemeClr val="lt1"/>
                </a:solidFill>
              </a:rPr>
              <a:t>All possible Fellowship pairs</a:t>
            </a:r>
            <a:endParaRPr sz="1700">
              <a:solidFill>
                <a:schemeClr val="lt1"/>
              </a:solidFill>
            </a:endParaRPr>
          </a:p>
          <a:p>
            <a:pPr indent="-2222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b="1" lang="en" sz="1700">
                <a:solidFill>
                  <a:schemeClr val="lt1"/>
                </a:solidFill>
              </a:rPr>
              <a:t>Maximize</a:t>
            </a:r>
            <a:r>
              <a:rPr lang="en" sz="1700">
                <a:solidFill>
                  <a:schemeClr val="lt1"/>
                </a:solidFill>
              </a:rPr>
              <a:t> the probability of a </a:t>
            </a:r>
            <a:r>
              <a:rPr b="1" lang="en" sz="1700">
                <a:solidFill>
                  <a:schemeClr val="lt1"/>
                </a:solidFill>
              </a:rPr>
              <a:t>polarized state </a:t>
            </a:r>
            <a:r>
              <a:rPr lang="en" sz="1700">
                <a:solidFill>
                  <a:schemeClr val="lt1"/>
                </a:solidFill>
              </a:rPr>
              <a:t>using </a:t>
            </a:r>
            <a:r>
              <a:rPr b="1" lang="en" sz="1700">
                <a:solidFill>
                  <a:schemeClr val="lt1"/>
                </a:solidFill>
              </a:rPr>
              <a:t>heuristics</a:t>
            </a:r>
            <a:r>
              <a:rPr lang="en" sz="1700">
                <a:solidFill>
                  <a:schemeClr val="lt1"/>
                </a:solidFill>
              </a:rPr>
              <a:t>: 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i="1" lang="en" sz="1700">
                <a:solidFill>
                  <a:schemeClr val="lt1"/>
                </a:solidFill>
              </a:rPr>
              <a:t>Negative across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i="1" lang="en" sz="1700">
                <a:solidFill>
                  <a:schemeClr val="lt1"/>
                </a:solidFill>
              </a:rPr>
              <a:t>Frustration</a:t>
            </a:r>
            <a:r>
              <a:rPr lang="en" sz="1700">
                <a:solidFill>
                  <a:schemeClr val="lt1"/>
                </a:solidFill>
              </a:rPr>
              <a:t>.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lt1"/>
              </a:solidFill>
            </a:endParaRPr>
          </a:p>
        </p:txBody>
      </p:sp>
      <p:grpSp>
        <p:nvGrpSpPr>
          <p:cNvPr id="1311" name="Google Shape;1311;p64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312" name="Google Shape;1312;p64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64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64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315" name="Google Shape;1315;p64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316" name="Google Shape;1316;p64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317" name="Google Shape;1317;p64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318" name="Google Shape;131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750" y="3195761"/>
            <a:ext cx="1358275" cy="8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64"/>
          <p:cNvSpPr/>
          <p:nvPr/>
        </p:nvSpPr>
        <p:spPr>
          <a:xfrm>
            <a:off x="3189538" y="3551511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0" name="Google Shape;132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0" y="2875861"/>
            <a:ext cx="2061975" cy="5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075" y="3535661"/>
            <a:ext cx="2061975" cy="7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5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27" name="Google Shape;1327;p65"/>
          <p:cNvSpPr txBox="1"/>
          <p:nvPr>
            <p:ph idx="1" type="body"/>
          </p:nvPr>
        </p:nvSpPr>
        <p:spPr>
          <a:xfrm>
            <a:off x="356750" y="817000"/>
            <a:ext cx="84636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Initial Dipole Set</a:t>
            </a:r>
            <a:r>
              <a:rPr b="1" lang="en" sz="1700">
                <a:solidFill>
                  <a:schemeClr val="lt1"/>
                </a:solidFill>
              </a:rPr>
              <a:t> </a:t>
            </a:r>
            <a:r>
              <a:rPr lang="en" sz="1100">
                <a:solidFill>
                  <a:schemeClr val="lt1"/>
                </a:solidFill>
              </a:rPr>
              <a:t>→ </a:t>
            </a:r>
            <a:r>
              <a:rPr lang="en" sz="1700">
                <a:solidFill>
                  <a:schemeClr val="lt1"/>
                </a:solidFill>
              </a:rPr>
              <a:t>All possible Fellowship pairs</a:t>
            </a:r>
            <a:endParaRPr sz="1700">
              <a:solidFill>
                <a:schemeClr val="lt1"/>
              </a:solidFill>
            </a:endParaRPr>
          </a:p>
          <a:p>
            <a:pPr indent="-22225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b="1" lang="en" sz="1700">
                <a:solidFill>
                  <a:schemeClr val="lt1"/>
                </a:solidFill>
              </a:rPr>
              <a:t>Maximize</a:t>
            </a:r>
            <a:r>
              <a:rPr lang="en" sz="1700">
                <a:solidFill>
                  <a:schemeClr val="lt1"/>
                </a:solidFill>
              </a:rPr>
              <a:t> the probability of a </a:t>
            </a:r>
            <a:r>
              <a:rPr b="1" lang="en" sz="1700">
                <a:solidFill>
                  <a:schemeClr val="lt1"/>
                </a:solidFill>
              </a:rPr>
              <a:t>polarized state </a:t>
            </a:r>
            <a:r>
              <a:rPr lang="en" sz="1700">
                <a:solidFill>
                  <a:schemeClr val="lt1"/>
                </a:solidFill>
              </a:rPr>
              <a:t>using </a:t>
            </a:r>
            <a:r>
              <a:rPr b="1" lang="en" sz="1700">
                <a:solidFill>
                  <a:schemeClr val="lt1"/>
                </a:solidFill>
              </a:rPr>
              <a:t>heuristics</a:t>
            </a:r>
            <a:r>
              <a:rPr lang="en" sz="1700">
                <a:solidFill>
                  <a:schemeClr val="lt1"/>
                </a:solidFill>
              </a:rPr>
              <a:t>: 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i="1" lang="en" sz="1700">
                <a:solidFill>
                  <a:schemeClr val="lt1"/>
                </a:solidFill>
              </a:rPr>
              <a:t>Negative across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i="1" lang="en" sz="1700">
                <a:solidFill>
                  <a:schemeClr val="lt1"/>
                </a:solidFill>
              </a:rPr>
              <a:t>Frustration</a:t>
            </a:r>
            <a:r>
              <a:rPr lang="en" sz="1700">
                <a:solidFill>
                  <a:schemeClr val="lt1"/>
                </a:solidFill>
              </a:rPr>
              <a:t>.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lt1"/>
              </a:solidFill>
            </a:endParaRPr>
          </a:p>
        </p:txBody>
      </p:sp>
      <p:pic>
        <p:nvPicPr>
          <p:cNvPr id="1328" name="Google Shape;132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750" y="3195761"/>
            <a:ext cx="1358275" cy="8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65"/>
          <p:cNvSpPr/>
          <p:nvPr/>
        </p:nvSpPr>
        <p:spPr>
          <a:xfrm>
            <a:off x="3416325" y="3355761"/>
            <a:ext cx="888000" cy="580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Dipole Generation</a:t>
            </a:r>
            <a:endParaRPr b="1" sz="1000"/>
          </a:p>
        </p:txBody>
      </p:sp>
      <p:sp>
        <p:nvSpPr>
          <p:cNvPr id="1331" name="Google Shape;1331;p65"/>
          <p:cNvSpPr/>
          <p:nvPr/>
        </p:nvSpPr>
        <p:spPr>
          <a:xfrm>
            <a:off x="3189538" y="3551511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65"/>
          <p:cNvSpPr/>
          <p:nvPr/>
        </p:nvSpPr>
        <p:spPr>
          <a:xfrm>
            <a:off x="4377607" y="3551511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3" name="Google Shape;133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50" y="2875861"/>
            <a:ext cx="2061975" cy="5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075" y="3535661"/>
            <a:ext cx="2061975" cy="7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6" name="Google Shape;1336;p65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337" name="Google Shape;1337;p65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5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5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340" name="Google Shape;1340;p65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341" name="Google Shape;1341;p65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342" name="Google Shape;1342;p65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Understanding Social Polarization</a:t>
            </a:r>
            <a:endParaRPr b="1" sz="3100"/>
          </a:p>
        </p:txBody>
      </p:sp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362775" y="816850"/>
            <a:ext cx="8732100" cy="3623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b="1" lang="en" sz="1800" u="sng">
                <a:solidFill>
                  <a:schemeClr val="lt1"/>
                </a:solidFill>
              </a:rPr>
              <a:t>Social Polarization</a:t>
            </a:r>
            <a:r>
              <a:rPr lang="en" sz="1800">
                <a:solidFill>
                  <a:schemeClr val="lt1"/>
                </a:solidFill>
              </a:rPr>
              <a:t>: “</a:t>
            </a:r>
            <a:r>
              <a:rPr i="1" lang="en" sz="1800">
                <a:solidFill>
                  <a:schemeClr val="lt1"/>
                </a:solidFill>
              </a:rPr>
              <a:t>The social process whereby a social or political </a:t>
            </a:r>
            <a:r>
              <a:rPr b="1" i="1" lang="en" sz="1800">
                <a:solidFill>
                  <a:schemeClr val="lt1"/>
                </a:solidFill>
              </a:rPr>
              <a:t>group </a:t>
            </a:r>
            <a:r>
              <a:rPr i="1" lang="en" sz="1800">
                <a:solidFill>
                  <a:schemeClr val="lt1"/>
                </a:solidFill>
              </a:rPr>
              <a:t>is </a:t>
            </a:r>
            <a:r>
              <a:rPr b="1" i="1" lang="en" sz="1800">
                <a:solidFill>
                  <a:schemeClr val="lt1"/>
                </a:solidFill>
              </a:rPr>
              <a:t>segregated </a:t>
            </a:r>
            <a:r>
              <a:rPr i="1" lang="en" sz="1800">
                <a:solidFill>
                  <a:schemeClr val="lt1"/>
                </a:solidFill>
              </a:rPr>
              <a:t>into </a:t>
            </a:r>
            <a:r>
              <a:rPr b="1" i="1" lang="en" sz="1800">
                <a:solidFill>
                  <a:schemeClr val="lt1"/>
                </a:solidFill>
              </a:rPr>
              <a:t>two </a:t>
            </a:r>
            <a:r>
              <a:rPr i="1" lang="en" sz="1800">
                <a:solidFill>
                  <a:schemeClr val="lt1"/>
                </a:solidFill>
              </a:rPr>
              <a:t>or more </a:t>
            </a:r>
            <a:r>
              <a:rPr b="1" i="1" lang="en" sz="1800">
                <a:solidFill>
                  <a:schemeClr val="lt1"/>
                </a:solidFill>
              </a:rPr>
              <a:t>opposing </a:t>
            </a:r>
            <a:r>
              <a:rPr i="1" lang="en" sz="1800">
                <a:solidFill>
                  <a:schemeClr val="lt1"/>
                </a:solidFill>
              </a:rPr>
              <a:t>sub-groups with </a:t>
            </a:r>
            <a:r>
              <a:rPr b="1" i="1" lang="en" sz="1800">
                <a:solidFill>
                  <a:schemeClr val="lt1"/>
                </a:solidFill>
              </a:rPr>
              <a:t>conflicting beliefs</a:t>
            </a:r>
            <a:r>
              <a:rPr lang="en" sz="1800">
                <a:solidFill>
                  <a:schemeClr val="lt1"/>
                </a:solidFill>
              </a:rPr>
              <a:t>”.</a:t>
            </a:r>
            <a:endParaRPr sz="18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Witnessed in domains such as </a:t>
            </a:r>
            <a:r>
              <a:rPr b="1" lang="en" sz="1400">
                <a:solidFill>
                  <a:schemeClr val="lt1"/>
                </a:solidFill>
              </a:rPr>
              <a:t>political</a:t>
            </a:r>
            <a:r>
              <a:rPr lang="en" sz="1400">
                <a:solidFill>
                  <a:schemeClr val="lt1"/>
                </a:solidFill>
              </a:rPr>
              <a:t>, </a:t>
            </a:r>
            <a:r>
              <a:rPr b="1" lang="en" sz="1400">
                <a:solidFill>
                  <a:schemeClr val="lt1"/>
                </a:solidFill>
              </a:rPr>
              <a:t>public policies</a:t>
            </a:r>
            <a:r>
              <a:rPr lang="en" sz="1400">
                <a:solidFill>
                  <a:schemeClr val="lt1"/>
                </a:solidFill>
              </a:rPr>
              <a:t>, </a:t>
            </a:r>
            <a:r>
              <a:rPr b="1" lang="en" sz="1400">
                <a:solidFill>
                  <a:schemeClr val="lt1"/>
                </a:solidFill>
              </a:rPr>
              <a:t>gender</a:t>
            </a:r>
            <a:r>
              <a:rPr lang="en" sz="1400">
                <a:solidFill>
                  <a:schemeClr val="lt1"/>
                </a:solidFill>
              </a:rPr>
              <a:t>, </a:t>
            </a:r>
            <a:r>
              <a:rPr b="1" lang="en" sz="1400">
                <a:solidFill>
                  <a:schemeClr val="lt1"/>
                </a:solidFill>
              </a:rPr>
              <a:t>racial</a:t>
            </a:r>
            <a:r>
              <a:rPr lang="en" sz="1400">
                <a:solidFill>
                  <a:schemeClr val="lt1"/>
                </a:solidFill>
              </a:rPr>
              <a:t>, </a:t>
            </a:r>
            <a:r>
              <a:rPr b="1" lang="en" sz="1400">
                <a:solidFill>
                  <a:schemeClr val="lt1"/>
                </a:solidFill>
              </a:rPr>
              <a:t>sports </a:t>
            </a:r>
            <a:r>
              <a:rPr lang="en" sz="1400">
                <a:solidFill>
                  <a:schemeClr val="lt1"/>
                </a:solidFill>
              </a:rPr>
              <a:t>etc.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</a:pPr>
            <a:r>
              <a:rPr lang="en" sz="1800">
                <a:solidFill>
                  <a:schemeClr val="lt1"/>
                </a:solidFill>
              </a:rPr>
              <a:t>Explanatory theories for polarization:</a:t>
            </a:r>
            <a:endParaRPr sz="1400">
              <a:solidFill>
                <a:schemeClr val="lt1"/>
              </a:solidFill>
            </a:endParaRPr>
          </a:p>
          <a:p>
            <a:pPr indent="-203200" lvl="1" marL="5143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Social categorization</a:t>
            </a:r>
            <a:endParaRPr sz="1400">
              <a:solidFill>
                <a:schemeClr val="lt1"/>
              </a:solidFill>
            </a:endParaRPr>
          </a:p>
          <a:p>
            <a:pPr indent="-203200" lvl="1" marL="5143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Social identity</a:t>
            </a:r>
            <a:endParaRPr sz="1400">
              <a:solidFill>
                <a:schemeClr val="lt1"/>
              </a:solidFill>
            </a:endParaRPr>
          </a:p>
          <a:p>
            <a:pPr indent="-203200" lvl="1" marL="5143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Social comparison</a:t>
            </a:r>
            <a:endParaRPr sz="1400">
              <a:solidFill>
                <a:schemeClr val="lt1"/>
              </a:solidFill>
            </a:endParaRPr>
          </a:p>
          <a:p>
            <a:pPr indent="-203200" lvl="1" marL="5143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Motivated reasoning</a:t>
            </a:r>
            <a:endParaRPr sz="1400">
              <a:solidFill>
                <a:schemeClr val="lt1"/>
              </a:solidFill>
            </a:endParaRPr>
          </a:p>
          <a:p>
            <a:pPr indent="-203200" lvl="1" marL="5143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Tribalism/Naive realism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425" y="2018775"/>
            <a:ext cx="2816400" cy="16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/>
        </p:nvSpPr>
        <p:spPr>
          <a:xfrm>
            <a:off x="6140426" y="3713625"/>
            <a:ext cx="27627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Image taken from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http://tiny.cc/2sdwjz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2678796" y="2094136"/>
            <a:ext cx="172800" cy="519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2851599" y="2094125"/>
            <a:ext cx="29475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H. Tajfel  1979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3-Step Intergroup Conflict </a:t>
            </a:r>
            <a:endParaRPr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2510300" y="4156800"/>
            <a:ext cx="62079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H. Tajfel et al., “An integrative theory of intergroup conflict,” The Social Psychology of Intergroup Relations, vol. 33, no. 47, p. 74, 1979.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M. Del Vicario et al.“The spreading of misinformation online,” PNAS, vol. 113, no. 3, pp. 554–559, 2016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A. L. Schmidt et al. “Anatomy of news consumption on facebook,” PNAS, vol. 114, no. 12, pp. 3035–3039, 2017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N. Gillani et al.  “Me, my echo chamber, and i: Introspection on social media polarization,” WWW 2018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F. Zollo et al., “Debunking in a world of tribes,” PLOS ONE, vol. 12, no. 7, pp. 1–27, 07 2017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Sunstein, C. R. 2002. The Law of Group Polarization. Journal of Political Philosophy 10(2):175–195.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6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48" name="Google Shape;1348;p66"/>
          <p:cNvSpPr txBox="1"/>
          <p:nvPr>
            <p:ph idx="1" type="body"/>
          </p:nvPr>
        </p:nvSpPr>
        <p:spPr>
          <a:xfrm>
            <a:off x="356750" y="817000"/>
            <a:ext cx="84636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lang="en" sz="1700">
                <a:solidFill>
                  <a:schemeClr val="lt1"/>
                </a:solidFill>
              </a:rPr>
              <a:t>Negative across (</a:t>
            </a:r>
            <a:r>
              <a:rPr b="1" i="1" lang="en" sz="1700">
                <a:solidFill>
                  <a:schemeClr val="lt1"/>
                </a:solidFill>
              </a:rPr>
              <a:t>r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❏"/>
            </a:pPr>
            <a:r>
              <a:rPr lang="en" sz="1600">
                <a:solidFill>
                  <a:schemeClr val="lt1"/>
                </a:solidFill>
              </a:rPr>
              <a:t>Ratio of </a:t>
            </a:r>
            <a:r>
              <a:rPr b="1" lang="en" sz="1600">
                <a:solidFill>
                  <a:srgbClr val="CC0000"/>
                </a:solidFill>
              </a:rPr>
              <a:t>negative</a:t>
            </a:r>
            <a:r>
              <a:rPr lang="en" sz="1600">
                <a:solidFill>
                  <a:schemeClr val="lt1"/>
                </a:solidFill>
              </a:rPr>
              <a:t> edges connecting fellowships.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❏"/>
            </a:pPr>
            <a:r>
              <a:rPr b="1" lang="en" sz="1600">
                <a:solidFill>
                  <a:schemeClr val="lt1"/>
                </a:solidFill>
              </a:rPr>
              <a:t>Intuition</a:t>
            </a:r>
            <a:r>
              <a:rPr lang="en" sz="1600">
                <a:solidFill>
                  <a:schemeClr val="lt1"/>
                </a:solidFill>
              </a:rPr>
              <a:t>: Dipole with </a:t>
            </a:r>
            <a:r>
              <a:rPr b="1" lang="en" sz="1600">
                <a:solidFill>
                  <a:schemeClr val="lt1"/>
                </a:solidFill>
              </a:rPr>
              <a:t>higher negative across →</a:t>
            </a:r>
            <a:r>
              <a:rPr lang="en" sz="1600">
                <a:solidFill>
                  <a:schemeClr val="lt1"/>
                </a:solidFill>
              </a:rPr>
              <a:t> More likely to be </a:t>
            </a:r>
            <a:r>
              <a:rPr b="1" lang="en" sz="1600">
                <a:solidFill>
                  <a:schemeClr val="lt1"/>
                </a:solidFill>
              </a:rPr>
              <a:t>polarized</a:t>
            </a:r>
            <a:r>
              <a:rPr lang="en" sz="1600">
                <a:solidFill>
                  <a:schemeClr val="lt1"/>
                </a:solidFill>
              </a:rPr>
              <a:t>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Manual inspection: </a:t>
            </a:r>
            <a:r>
              <a:rPr b="1" lang="en" sz="1900">
                <a:solidFill>
                  <a:schemeClr val="lt1"/>
                </a:solidFill>
              </a:rPr>
              <a:t>≥</a:t>
            </a:r>
            <a:r>
              <a:rPr b="1" lang="en" sz="1600">
                <a:solidFill>
                  <a:schemeClr val="lt1"/>
                </a:solidFill>
              </a:rPr>
              <a:t> 0.5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lt1"/>
              </a:solidFill>
            </a:endParaRPr>
          </a:p>
        </p:txBody>
      </p:sp>
      <p:grpSp>
        <p:nvGrpSpPr>
          <p:cNvPr id="1349" name="Google Shape;1349;p66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350" name="Google Shape;1350;p66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6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6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353" name="Google Shape;1353;p66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354" name="Google Shape;1354;p66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356" name="Google Shape;135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6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63" name="Google Shape;1363;p67"/>
          <p:cNvSpPr txBox="1"/>
          <p:nvPr>
            <p:ph idx="1" type="body"/>
          </p:nvPr>
        </p:nvSpPr>
        <p:spPr>
          <a:xfrm>
            <a:off x="356750" y="817000"/>
            <a:ext cx="84636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lang="en" sz="1700">
                <a:solidFill>
                  <a:schemeClr val="lt1"/>
                </a:solidFill>
              </a:rPr>
              <a:t>Negative across (</a:t>
            </a:r>
            <a:r>
              <a:rPr b="1" i="1" lang="en" sz="1700">
                <a:solidFill>
                  <a:schemeClr val="lt1"/>
                </a:solidFill>
              </a:rPr>
              <a:t>r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❏"/>
            </a:pPr>
            <a:r>
              <a:rPr lang="en" sz="1600">
                <a:solidFill>
                  <a:schemeClr val="lt1"/>
                </a:solidFill>
              </a:rPr>
              <a:t>Ratio of </a:t>
            </a:r>
            <a:r>
              <a:rPr b="1" lang="en" sz="1600">
                <a:solidFill>
                  <a:srgbClr val="CC0000"/>
                </a:solidFill>
              </a:rPr>
              <a:t>negative</a:t>
            </a:r>
            <a:r>
              <a:rPr lang="en" sz="1600">
                <a:solidFill>
                  <a:schemeClr val="lt1"/>
                </a:solidFill>
              </a:rPr>
              <a:t> edges connecting fellowships.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❏"/>
            </a:pPr>
            <a:r>
              <a:rPr b="1" lang="en" sz="1600">
                <a:solidFill>
                  <a:schemeClr val="lt1"/>
                </a:solidFill>
              </a:rPr>
              <a:t>Intuition</a:t>
            </a:r>
            <a:r>
              <a:rPr lang="en" sz="1600">
                <a:solidFill>
                  <a:schemeClr val="lt1"/>
                </a:solidFill>
              </a:rPr>
              <a:t>: Dipole with </a:t>
            </a:r>
            <a:r>
              <a:rPr b="1" lang="en" sz="1600">
                <a:solidFill>
                  <a:schemeClr val="lt1"/>
                </a:solidFill>
              </a:rPr>
              <a:t>higher negative across →</a:t>
            </a:r>
            <a:r>
              <a:rPr lang="en" sz="1600">
                <a:solidFill>
                  <a:schemeClr val="lt1"/>
                </a:solidFill>
              </a:rPr>
              <a:t> More likely to be </a:t>
            </a:r>
            <a:r>
              <a:rPr b="1" lang="en" sz="1600">
                <a:solidFill>
                  <a:schemeClr val="lt1"/>
                </a:solidFill>
              </a:rPr>
              <a:t>polarized</a:t>
            </a:r>
            <a:r>
              <a:rPr lang="en" sz="1600">
                <a:solidFill>
                  <a:schemeClr val="lt1"/>
                </a:solidFill>
              </a:rPr>
              <a:t>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Manual inspection: </a:t>
            </a:r>
            <a:r>
              <a:rPr b="1" lang="en" sz="1900">
                <a:solidFill>
                  <a:schemeClr val="lt1"/>
                </a:solidFill>
              </a:rPr>
              <a:t>≥</a:t>
            </a:r>
            <a:r>
              <a:rPr b="1" lang="en" sz="1600">
                <a:solidFill>
                  <a:schemeClr val="lt1"/>
                </a:solidFill>
              </a:rPr>
              <a:t> 0.5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lt1"/>
              </a:solidFill>
            </a:endParaRPr>
          </a:p>
        </p:txBody>
      </p:sp>
      <p:sp>
        <p:nvSpPr>
          <p:cNvPr id="1364" name="Google Shape;1364;p67"/>
          <p:cNvSpPr txBox="1"/>
          <p:nvPr>
            <p:ph idx="1" type="body"/>
          </p:nvPr>
        </p:nvSpPr>
        <p:spPr>
          <a:xfrm>
            <a:off x="4395800" y="4377525"/>
            <a:ext cx="982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(3/3)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65" name="Google Shape;1365;p67"/>
          <p:cNvSpPr txBox="1"/>
          <p:nvPr>
            <p:ph idx="1" type="body"/>
          </p:nvPr>
        </p:nvSpPr>
        <p:spPr>
          <a:xfrm>
            <a:off x="6957725" y="4377525"/>
            <a:ext cx="1030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(2/2)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1366" name="Google Shape;1366;p67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367" name="Google Shape;1367;p67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67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67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370" name="Google Shape;1370;p67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371" name="Google Shape;1371;p67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372" name="Google Shape;1372;p67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373" name="Google Shape;137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68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81" name="Google Shape;1381;p68"/>
          <p:cNvSpPr txBox="1"/>
          <p:nvPr>
            <p:ph idx="1" type="body"/>
          </p:nvPr>
        </p:nvSpPr>
        <p:spPr>
          <a:xfrm>
            <a:off x="4395800" y="4377525"/>
            <a:ext cx="982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(3/3)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82" name="Google Shape;1382;p68"/>
          <p:cNvSpPr txBox="1"/>
          <p:nvPr>
            <p:ph idx="1" type="body"/>
          </p:nvPr>
        </p:nvSpPr>
        <p:spPr>
          <a:xfrm>
            <a:off x="6957725" y="4377525"/>
            <a:ext cx="1030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(2/2)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83" name="Google Shape;1383;p68"/>
          <p:cNvSpPr txBox="1"/>
          <p:nvPr>
            <p:ph idx="1" type="body"/>
          </p:nvPr>
        </p:nvSpPr>
        <p:spPr>
          <a:xfrm>
            <a:off x="356750" y="817000"/>
            <a:ext cx="43743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2.  </a:t>
            </a:r>
            <a:r>
              <a:rPr b="1" lang="en" sz="1700">
                <a:solidFill>
                  <a:schemeClr val="lt1"/>
                </a:solidFill>
              </a:rPr>
              <a:t>Frustration (</a:t>
            </a:r>
            <a:r>
              <a:rPr b="1" i="1" lang="en" sz="1700">
                <a:solidFill>
                  <a:schemeClr val="lt1"/>
                </a:solidFill>
              </a:rPr>
              <a:t>f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chemeClr val="lt1"/>
                </a:solidFill>
              </a:rPr>
              <a:t>Takes into account the </a:t>
            </a:r>
            <a:r>
              <a:rPr b="1" lang="en" sz="1400">
                <a:solidFill>
                  <a:schemeClr val="lt1"/>
                </a:solidFill>
              </a:rPr>
              <a:t>structural balance</a:t>
            </a:r>
            <a:r>
              <a:rPr lang="en" sz="1400">
                <a:solidFill>
                  <a:schemeClr val="lt1"/>
                </a:solidFill>
              </a:rPr>
              <a:t> of a dipole.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</p:txBody>
      </p:sp>
      <p:grpSp>
        <p:nvGrpSpPr>
          <p:cNvPr id="1384" name="Google Shape;1384;p68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385" name="Google Shape;1385;p68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68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68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388" name="Google Shape;1388;p68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389" name="Google Shape;1389;p68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390" name="Google Shape;1390;p68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391" name="Google Shape;139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69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398" name="Google Shape;1398;p69"/>
          <p:cNvSpPr txBox="1"/>
          <p:nvPr>
            <p:ph idx="1" type="body"/>
          </p:nvPr>
        </p:nvSpPr>
        <p:spPr>
          <a:xfrm>
            <a:off x="4395800" y="4377525"/>
            <a:ext cx="982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(3/3)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99" name="Google Shape;1399;p69"/>
          <p:cNvSpPr txBox="1"/>
          <p:nvPr>
            <p:ph idx="1" type="body"/>
          </p:nvPr>
        </p:nvSpPr>
        <p:spPr>
          <a:xfrm>
            <a:off x="6957725" y="4377525"/>
            <a:ext cx="1030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(2/2)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1400" name="Google Shape;1400;p69"/>
          <p:cNvGrpSpPr/>
          <p:nvPr/>
        </p:nvGrpSpPr>
        <p:grpSpPr>
          <a:xfrm>
            <a:off x="4511809" y="723704"/>
            <a:ext cx="4296232" cy="1959270"/>
            <a:chOff x="321319" y="1524524"/>
            <a:chExt cx="4937630" cy="2251776"/>
          </a:xfrm>
        </p:grpSpPr>
        <p:pic>
          <p:nvPicPr>
            <p:cNvPr id="1401" name="Google Shape;1401;p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050" y="1600700"/>
              <a:ext cx="4781899" cy="217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2" name="Google Shape;1402;p69"/>
            <p:cNvSpPr/>
            <p:nvPr/>
          </p:nvSpPr>
          <p:spPr>
            <a:xfrm>
              <a:off x="321319" y="1524524"/>
              <a:ext cx="363475" cy="219575"/>
            </a:xfrm>
            <a:custGeom>
              <a:rect b="b" l="l" r="r" t="t"/>
              <a:pathLst>
                <a:path extrusionOk="0" h="8783" w="14539">
                  <a:moveTo>
                    <a:pt x="132" y="7984"/>
                  </a:moveTo>
                  <a:cubicBezTo>
                    <a:pt x="-397" y="6782"/>
                    <a:pt x="3355" y="2309"/>
                    <a:pt x="5615" y="1058"/>
                  </a:cubicBezTo>
                  <a:cubicBezTo>
                    <a:pt x="7875" y="-192"/>
                    <a:pt x="12348" y="-144"/>
                    <a:pt x="13694" y="481"/>
                  </a:cubicBezTo>
                  <a:cubicBezTo>
                    <a:pt x="15041" y="1106"/>
                    <a:pt x="14512" y="3512"/>
                    <a:pt x="13694" y="4810"/>
                  </a:cubicBezTo>
                  <a:cubicBezTo>
                    <a:pt x="12877" y="6109"/>
                    <a:pt x="11049" y="7743"/>
                    <a:pt x="8789" y="8272"/>
                  </a:cubicBezTo>
                  <a:cubicBezTo>
                    <a:pt x="6529" y="8801"/>
                    <a:pt x="661" y="9186"/>
                    <a:pt x="132" y="798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403" name="Google Shape;1403;p69"/>
          <p:cNvSpPr txBox="1"/>
          <p:nvPr>
            <p:ph idx="1" type="body"/>
          </p:nvPr>
        </p:nvSpPr>
        <p:spPr>
          <a:xfrm>
            <a:off x="356750" y="817000"/>
            <a:ext cx="43743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2.  </a:t>
            </a:r>
            <a:r>
              <a:rPr b="1" lang="en" sz="1700">
                <a:solidFill>
                  <a:schemeClr val="lt1"/>
                </a:solidFill>
              </a:rPr>
              <a:t>Frustration (</a:t>
            </a:r>
            <a:r>
              <a:rPr b="1" i="1" lang="en" sz="1700">
                <a:solidFill>
                  <a:schemeClr val="lt1"/>
                </a:solidFill>
              </a:rPr>
              <a:t>f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chemeClr val="lt1"/>
                </a:solidFill>
              </a:rPr>
              <a:t>Takes into account the </a:t>
            </a:r>
            <a:r>
              <a:rPr b="1" lang="en" sz="1400">
                <a:solidFill>
                  <a:schemeClr val="lt1"/>
                </a:solidFill>
              </a:rPr>
              <a:t>structural balance</a:t>
            </a:r>
            <a:r>
              <a:rPr lang="en" sz="1400">
                <a:solidFill>
                  <a:schemeClr val="lt1"/>
                </a:solidFill>
              </a:rPr>
              <a:t> of a dipole.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</p:txBody>
      </p:sp>
      <p:grpSp>
        <p:nvGrpSpPr>
          <p:cNvPr id="1404" name="Google Shape;1404;p69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405" name="Google Shape;1405;p69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69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69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408" name="Google Shape;1408;p69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409" name="Google Shape;1409;p69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410" name="Google Shape;1410;p69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411" name="Google Shape;1411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Google Shape;141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7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18" name="Google Shape;1418;p70"/>
          <p:cNvSpPr txBox="1"/>
          <p:nvPr>
            <p:ph idx="1" type="body"/>
          </p:nvPr>
        </p:nvSpPr>
        <p:spPr>
          <a:xfrm>
            <a:off x="4395800" y="4377525"/>
            <a:ext cx="982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(3/3)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419" name="Google Shape;1419;p70"/>
          <p:cNvSpPr txBox="1"/>
          <p:nvPr>
            <p:ph idx="1" type="body"/>
          </p:nvPr>
        </p:nvSpPr>
        <p:spPr>
          <a:xfrm>
            <a:off x="6957725" y="4377525"/>
            <a:ext cx="1030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(2/2)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1420" name="Google Shape;1420;p70"/>
          <p:cNvGrpSpPr/>
          <p:nvPr/>
        </p:nvGrpSpPr>
        <p:grpSpPr>
          <a:xfrm>
            <a:off x="4511809" y="723704"/>
            <a:ext cx="4296232" cy="1959270"/>
            <a:chOff x="321319" y="1524524"/>
            <a:chExt cx="4937630" cy="2251776"/>
          </a:xfrm>
        </p:grpSpPr>
        <p:pic>
          <p:nvPicPr>
            <p:cNvPr id="1421" name="Google Shape;1421;p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050" y="1600700"/>
              <a:ext cx="4781899" cy="217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2" name="Google Shape;1422;p70"/>
            <p:cNvSpPr/>
            <p:nvPr/>
          </p:nvSpPr>
          <p:spPr>
            <a:xfrm>
              <a:off x="321319" y="1524524"/>
              <a:ext cx="363475" cy="219575"/>
            </a:xfrm>
            <a:custGeom>
              <a:rect b="b" l="l" r="r" t="t"/>
              <a:pathLst>
                <a:path extrusionOk="0" h="8783" w="14539">
                  <a:moveTo>
                    <a:pt x="132" y="7984"/>
                  </a:moveTo>
                  <a:cubicBezTo>
                    <a:pt x="-397" y="6782"/>
                    <a:pt x="3355" y="2309"/>
                    <a:pt x="5615" y="1058"/>
                  </a:cubicBezTo>
                  <a:cubicBezTo>
                    <a:pt x="7875" y="-192"/>
                    <a:pt x="12348" y="-144"/>
                    <a:pt x="13694" y="481"/>
                  </a:cubicBezTo>
                  <a:cubicBezTo>
                    <a:pt x="15041" y="1106"/>
                    <a:pt x="14512" y="3512"/>
                    <a:pt x="13694" y="4810"/>
                  </a:cubicBezTo>
                  <a:cubicBezTo>
                    <a:pt x="12877" y="6109"/>
                    <a:pt x="11049" y="7743"/>
                    <a:pt x="8789" y="8272"/>
                  </a:cubicBezTo>
                  <a:cubicBezTo>
                    <a:pt x="6529" y="8801"/>
                    <a:pt x="661" y="9186"/>
                    <a:pt x="132" y="798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423" name="Google Shape;1423;p70"/>
          <p:cNvSpPr txBox="1"/>
          <p:nvPr>
            <p:ph idx="1" type="body"/>
          </p:nvPr>
        </p:nvSpPr>
        <p:spPr>
          <a:xfrm>
            <a:off x="356750" y="817000"/>
            <a:ext cx="43743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2.  </a:t>
            </a:r>
            <a:r>
              <a:rPr b="1" lang="en" sz="1700">
                <a:solidFill>
                  <a:schemeClr val="lt1"/>
                </a:solidFill>
              </a:rPr>
              <a:t>Frustration (</a:t>
            </a:r>
            <a:r>
              <a:rPr b="1" i="1" lang="en" sz="1700">
                <a:solidFill>
                  <a:schemeClr val="lt1"/>
                </a:solidFill>
              </a:rPr>
              <a:t>f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chemeClr val="lt1"/>
                </a:solidFill>
              </a:rPr>
              <a:t>Takes into account the </a:t>
            </a:r>
            <a:r>
              <a:rPr b="1" lang="en" sz="1400">
                <a:solidFill>
                  <a:schemeClr val="lt1"/>
                </a:solidFill>
              </a:rPr>
              <a:t>structural balance</a:t>
            </a:r>
            <a:r>
              <a:rPr lang="en" sz="1400">
                <a:solidFill>
                  <a:schemeClr val="lt1"/>
                </a:solidFill>
              </a:rPr>
              <a:t> of a dipole.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b="1" lang="en" sz="1400">
                <a:solidFill>
                  <a:schemeClr val="lt1"/>
                </a:solidFill>
              </a:rPr>
              <a:t>Intuition</a:t>
            </a:r>
            <a:r>
              <a:rPr lang="en" sz="1400">
                <a:solidFill>
                  <a:schemeClr val="lt1"/>
                </a:solidFill>
              </a:rPr>
              <a:t>: A Dipole with </a:t>
            </a:r>
            <a:r>
              <a:rPr b="1" lang="en" sz="1400">
                <a:solidFill>
                  <a:schemeClr val="lt1"/>
                </a:solidFill>
              </a:rPr>
              <a:t>high structural balance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→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high polarized state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</p:txBody>
      </p:sp>
      <p:grpSp>
        <p:nvGrpSpPr>
          <p:cNvPr id="1424" name="Google Shape;1424;p70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425" name="Google Shape;1425;p70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0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431" name="Google Shape;1431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Google Shape;143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71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38" name="Google Shape;1438;p71"/>
          <p:cNvSpPr txBox="1"/>
          <p:nvPr>
            <p:ph idx="1" type="body"/>
          </p:nvPr>
        </p:nvSpPr>
        <p:spPr>
          <a:xfrm>
            <a:off x="4395800" y="4377525"/>
            <a:ext cx="982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(3/3)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439" name="Google Shape;1439;p71"/>
          <p:cNvSpPr txBox="1"/>
          <p:nvPr>
            <p:ph idx="1" type="body"/>
          </p:nvPr>
        </p:nvSpPr>
        <p:spPr>
          <a:xfrm>
            <a:off x="6957725" y="4377525"/>
            <a:ext cx="1030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(2/2)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1440" name="Google Shape;1440;p71"/>
          <p:cNvGrpSpPr/>
          <p:nvPr/>
        </p:nvGrpSpPr>
        <p:grpSpPr>
          <a:xfrm>
            <a:off x="4511809" y="723704"/>
            <a:ext cx="4296232" cy="1959270"/>
            <a:chOff x="321319" y="1524524"/>
            <a:chExt cx="4937630" cy="2251776"/>
          </a:xfrm>
        </p:grpSpPr>
        <p:pic>
          <p:nvPicPr>
            <p:cNvPr id="1441" name="Google Shape;1441;p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050" y="1600700"/>
              <a:ext cx="4781899" cy="217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2" name="Google Shape;1442;p71"/>
            <p:cNvSpPr/>
            <p:nvPr/>
          </p:nvSpPr>
          <p:spPr>
            <a:xfrm>
              <a:off x="321319" y="1524524"/>
              <a:ext cx="363475" cy="219575"/>
            </a:xfrm>
            <a:custGeom>
              <a:rect b="b" l="l" r="r" t="t"/>
              <a:pathLst>
                <a:path extrusionOk="0" h="8783" w="14539">
                  <a:moveTo>
                    <a:pt x="132" y="7984"/>
                  </a:moveTo>
                  <a:cubicBezTo>
                    <a:pt x="-397" y="6782"/>
                    <a:pt x="3355" y="2309"/>
                    <a:pt x="5615" y="1058"/>
                  </a:cubicBezTo>
                  <a:cubicBezTo>
                    <a:pt x="7875" y="-192"/>
                    <a:pt x="12348" y="-144"/>
                    <a:pt x="13694" y="481"/>
                  </a:cubicBezTo>
                  <a:cubicBezTo>
                    <a:pt x="15041" y="1106"/>
                    <a:pt x="14512" y="3512"/>
                    <a:pt x="13694" y="4810"/>
                  </a:cubicBezTo>
                  <a:cubicBezTo>
                    <a:pt x="12877" y="6109"/>
                    <a:pt x="11049" y="7743"/>
                    <a:pt x="8789" y="8272"/>
                  </a:cubicBezTo>
                  <a:cubicBezTo>
                    <a:pt x="6529" y="8801"/>
                    <a:pt x="661" y="9186"/>
                    <a:pt x="132" y="798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443" name="Google Shape;1443;p71"/>
          <p:cNvSpPr txBox="1"/>
          <p:nvPr>
            <p:ph idx="1" type="body"/>
          </p:nvPr>
        </p:nvSpPr>
        <p:spPr>
          <a:xfrm>
            <a:off x="356750" y="817000"/>
            <a:ext cx="43743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2.  </a:t>
            </a:r>
            <a:r>
              <a:rPr b="1" lang="en" sz="1700">
                <a:solidFill>
                  <a:schemeClr val="lt1"/>
                </a:solidFill>
              </a:rPr>
              <a:t>Frustration (</a:t>
            </a:r>
            <a:r>
              <a:rPr b="1" i="1" lang="en" sz="1700">
                <a:solidFill>
                  <a:schemeClr val="lt1"/>
                </a:solidFill>
              </a:rPr>
              <a:t>f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chemeClr val="lt1"/>
                </a:solidFill>
              </a:rPr>
              <a:t>Takes into account the </a:t>
            </a:r>
            <a:r>
              <a:rPr b="1" lang="en" sz="1400">
                <a:solidFill>
                  <a:schemeClr val="lt1"/>
                </a:solidFill>
              </a:rPr>
              <a:t>structural balance</a:t>
            </a:r>
            <a:r>
              <a:rPr lang="en" sz="1400">
                <a:solidFill>
                  <a:schemeClr val="lt1"/>
                </a:solidFill>
              </a:rPr>
              <a:t> of a dipole.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b="1" lang="en" sz="1400">
                <a:solidFill>
                  <a:schemeClr val="lt1"/>
                </a:solidFill>
              </a:rPr>
              <a:t>Intuition</a:t>
            </a:r>
            <a:r>
              <a:rPr lang="en" sz="1400">
                <a:solidFill>
                  <a:schemeClr val="lt1"/>
                </a:solidFill>
              </a:rPr>
              <a:t>: A Dipole with </a:t>
            </a:r>
            <a:r>
              <a:rPr b="1" lang="en" sz="1400">
                <a:solidFill>
                  <a:schemeClr val="lt1"/>
                </a:solidFill>
              </a:rPr>
              <a:t>high structural balance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→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high polarized state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Metric:</a:t>
            </a:r>
            <a:r>
              <a:rPr b="1" i="1" lang="en" sz="1400">
                <a:solidFill>
                  <a:schemeClr val="lt1"/>
                </a:solidFill>
              </a:rPr>
              <a:t> Frustration index</a:t>
            </a:r>
            <a:endParaRPr b="1" i="1" sz="14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Minimum number</a:t>
            </a:r>
            <a:r>
              <a:rPr lang="en" sz="1400">
                <a:solidFill>
                  <a:schemeClr val="lt1"/>
                </a:solidFill>
              </a:rPr>
              <a:t> of </a:t>
            </a:r>
            <a:r>
              <a:rPr b="1" lang="en" sz="1400">
                <a:solidFill>
                  <a:schemeClr val="lt1"/>
                </a:solidFill>
              </a:rPr>
              <a:t>edges </a:t>
            </a:r>
            <a:r>
              <a:rPr lang="en" sz="1400">
                <a:solidFill>
                  <a:schemeClr val="lt1"/>
                </a:solidFill>
              </a:rPr>
              <a:t>whose </a:t>
            </a:r>
            <a:r>
              <a:rPr b="1" lang="en" sz="1400">
                <a:solidFill>
                  <a:schemeClr val="lt1"/>
                </a:solidFill>
              </a:rPr>
              <a:t>removal </a:t>
            </a:r>
            <a:r>
              <a:rPr lang="en" sz="1400">
                <a:solidFill>
                  <a:schemeClr val="lt1"/>
                </a:solidFill>
              </a:rPr>
              <a:t>results in </a:t>
            </a:r>
            <a:r>
              <a:rPr b="1" lang="en" sz="1400">
                <a:solidFill>
                  <a:schemeClr val="lt1"/>
                </a:solidFill>
              </a:rPr>
              <a:t>balance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Normalized </a:t>
            </a:r>
            <a:r>
              <a:rPr lang="en" sz="1400">
                <a:solidFill>
                  <a:schemeClr val="lt1"/>
                </a:solidFill>
              </a:rPr>
              <a:t>between 0 to 1, with </a:t>
            </a:r>
            <a:r>
              <a:rPr b="1" lang="en" sz="1400">
                <a:solidFill>
                  <a:schemeClr val="lt1"/>
                </a:solidFill>
              </a:rPr>
              <a:t>0</a:t>
            </a:r>
            <a:r>
              <a:rPr lang="en" sz="1400">
                <a:solidFill>
                  <a:schemeClr val="lt1"/>
                </a:solidFill>
              </a:rPr>
              <a:t> being totally </a:t>
            </a:r>
            <a:r>
              <a:rPr b="1" lang="en" sz="1400">
                <a:solidFill>
                  <a:schemeClr val="lt1"/>
                </a:solidFill>
              </a:rPr>
              <a:t>imbalanced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lang="en" sz="1400">
                <a:solidFill>
                  <a:schemeClr val="lt1"/>
                </a:solidFill>
              </a:rPr>
              <a:t>1 perfectly balanced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</p:txBody>
      </p:sp>
      <p:grpSp>
        <p:nvGrpSpPr>
          <p:cNvPr id="1444" name="Google Shape;1444;p71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445" name="Google Shape;1445;p71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1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1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448" name="Google Shape;1448;p71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449" name="Google Shape;1449;p71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450" name="Google Shape;1450;p71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451" name="Google Shape;1451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6" name="Google Shape;145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7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58" name="Google Shape;1458;p72"/>
          <p:cNvSpPr txBox="1"/>
          <p:nvPr>
            <p:ph idx="1" type="body"/>
          </p:nvPr>
        </p:nvSpPr>
        <p:spPr>
          <a:xfrm>
            <a:off x="4395800" y="4377525"/>
            <a:ext cx="982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(3/3)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459" name="Google Shape;1459;p72"/>
          <p:cNvSpPr txBox="1"/>
          <p:nvPr>
            <p:ph idx="1" type="body"/>
          </p:nvPr>
        </p:nvSpPr>
        <p:spPr>
          <a:xfrm>
            <a:off x="6957725" y="4377525"/>
            <a:ext cx="1030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(2/2)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1460" name="Google Shape;1460;p72"/>
          <p:cNvGrpSpPr/>
          <p:nvPr/>
        </p:nvGrpSpPr>
        <p:grpSpPr>
          <a:xfrm>
            <a:off x="4511809" y="723704"/>
            <a:ext cx="4296232" cy="1959270"/>
            <a:chOff x="321319" y="1524524"/>
            <a:chExt cx="4937630" cy="2251776"/>
          </a:xfrm>
        </p:grpSpPr>
        <p:pic>
          <p:nvPicPr>
            <p:cNvPr id="1461" name="Google Shape;1461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050" y="1600700"/>
              <a:ext cx="4781899" cy="217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2" name="Google Shape;1462;p72"/>
            <p:cNvSpPr/>
            <p:nvPr/>
          </p:nvSpPr>
          <p:spPr>
            <a:xfrm>
              <a:off x="321319" y="1524524"/>
              <a:ext cx="363475" cy="219575"/>
            </a:xfrm>
            <a:custGeom>
              <a:rect b="b" l="l" r="r" t="t"/>
              <a:pathLst>
                <a:path extrusionOk="0" h="8783" w="14539">
                  <a:moveTo>
                    <a:pt x="132" y="7984"/>
                  </a:moveTo>
                  <a:cubicBezTo>
                    <a:pt x="-397" y="6782"/>
                    <a:pt x="3355" y="2309"/>
                    <a:pt x="5615" y="1058"/>
                  </a:cubicBezTo>
                  <a:cubicBezTo>
                    <a:pt x="7875" y="-192"/>
                    <a:pt x="12348" y="-144"/>
                    <a:pt x="13694" y="481"/>
                  </a:cubicBezTo>
                  <a:cubicBezTo>
                    <a:pt x="15041" y="1106"/>
                    <a:pt x="14512" y="3512"/>
                    <a:pt x="13694" y="4810"/>
                  </a:cubicBezTo>
                  <a:cubicBezTo>
                    <a:pt x="12877" y="6109"/>
                    <a:pt x="11049" y="7743"/>
                    <a:pt x="8789" y="8272"/>
                  </a:cubicBezTo>
                  <a:cubicBezTo>
                    <a:pt x="6529" y="8801"/>
                    <a:pt x="661" y="9186"/>
                    <a:pt x="132" y="798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463" name="Google Shape;1463;p72"/>
          <p:cNvSpPr txBox="1"/>
          <p:nvPr>
            <p:ph idx="1" type="body"/>
          </p:nvPr>
        </p:nvSpPr>
        <p:spPr>
          <a:xfrm>
            <a:off x="356750" y="817000"/>
            <a:ext cx="43743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2.  </a:t>
            </a:r>
            <a:r>
              <a:rPr b="1" lang="en" sz="1700">
                <a:solidFill>
                  <a:schemeClr val="lt1"/>
                </a:solidFill>
              </a:rPr>
              <a:t>Frustration (</a:t>
            </a:r>
            <a:r>
              <a:rPr b="1" i="1" lang="en" sz="1700">
                <a:solidFill>
                  <a:schemeClr val="lt1"/>
                </a:solidFill>
              </a:rPr>
              <a:t>f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chemeClr val="lt1"/>
                </a:solidFill>
              </a:rPr>
              <a:t>Takes into account the </a:t>
            </a:r>
            <a:r>
              <a:rPr b="1" lang="en" sz="1400">
                <a:solidFill>
                  <a:schemeClr val="lt1"/>
                </a:solidFill>
              </a:rPr>
              <a:t>structural balance</a:t>
            </a:r>
            <a:r>
              <a:rPr lang="en" sz="1400">
                <a:solidFill>
                  <a:schemeClr val="lt1"/>
                </a:solidFill>
              </a:rPr>
              <a:t> of a dipole.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b="1" lang="en" sz="1400">
                <a:solidFill>
                  <a:schemeClr val="lt1"/>
                </a:solidFill>
              </a:rPr>
              <a:t>Intuition</a:t>
            </a:r>
            <a:r>
              <a:rPr lang="en" sz="1400">
                <a:solidFill>
                  <a:schemeClr val="lt1"/>
                </a:solidFill>
              </a:rPr>
              <a:t>: A Dipole with </a:t>
            </a:r>
            <a:r>
              <a:rPr b="1" lang="en" sz="1400">
                <a:solidFill>
                  <a:schemeClr val="lt1"/>
                </a:solidFill>
              </a:rPr>
              <a:t>high structural balance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→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high polarized state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Metric:</a:t>
            </a:r>
            <a:r>
              <a:rPr b="1" i="1" lang="en" sz="1400">
                <a:solidFill>
                  <a:schemeClr val="lt1"/>
                </a:solidFill>
              </a:rPr>
              <a:t> Frustration index</a:t>
            </a:r>
            <a:endParaRPr b="1" i="1" sz="14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Minimum number</a:t>
            </a:r>
            <a:r>
              <a:rPr lang="en" sz="1400">
                <a:solidFill>
                  <a:schemeClr val="lt1"/>
                </a:solidFill>
              </a:rPr>
              <a:t> of </a:t>
            </a:r>
            <a:r>
              <a:rPr b="1" lang="en" sz="1400">
                <a:solidFill>
                  <a:schemeClr val="lt1"/>
                </a:solidFill>
              </a:rPr>
              <a:t>edges </a:t>
            </a:r>
            <a:r>
              <a:rPr lang="en" sz="1400">
                <a:solidFill>
                  <a:schemeClr val="lt1"/>
                </a:solidFill>
              </a:rPr>
              <a:t>whose </a:t>
            </a:r>
            <a:r>
              <a:rPr b="1" lang="en" sz="1400">
                <a:solidFill>
                  <a:schemeClr val="lt1"/>
                </a:solidFill>
              </a:rPr>
              <a:t>removal </a:t>
            </a:r>
            <a:r>
              <a:rPr lang="en" sz="1400">
                <a:solidFill>
                  <a:schemeClr val="lt1"/>
                </a:solidFill>
              </a:rPr>
              <a:t>results in </a:t>
            </a:r>
            <a:r>
              <a:rPr b="1" lang="en" sz="1400">
                <a:solidFill>
                  <a:schemeClr val="lt1"/>
                </a:solidFill>
              </a:rPr>
              <a:t>balance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Normalized </a:t>
            </a:r>
            <a:r>
              <a:rPr lang="en" sz="1400">
                <a:solidFill>
                  <a:schemeClr val="lt1"/>
                </a:solidFill>
              </a:rPr>
              <a:t>between 0 to 1, with </a:t>
            </a:r>
            <a:r>
              <a:rPr b="1" lang="en" sz="1400">
                <a:solidFill>
                  <a:schemeClr val="lt1"/>
                </a:solidFill>
              </a:rPr>
              <a:t>0</a:t>
            </a:r>
            <a:r>
              <a:rPr lang="en" sz="1400">
                <a:solidFill>
                  <a:schemeClr val="lt1"/>
                </a:solidFill>
              </a:rPr>
              <a:t> being totally </a:t>
            </a:r>
            <a:r>
              <a:rPr b="1" lang="en" sz="1400">
                <a:solidFill>
                  <a:schemeClr val="lt1"/>
                </a:solidFill>
              </a:rPr>
              <a:t>imbalanced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lang="en" sz="1400">
                <a:solidFill>
                  <a:schemeClr val="lt1"/>
                </a:solidFill>
              </a:rPr>
              <a:t>1 perfectly balanced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400">
                <a:solidFill>
                  <a:schemeClr val="lt1"/>
                </a:solidFill>
              </a:rPr>
              <a:t>Manual inspection: </a:t>
            </a:r>
            <a:r>
              <a:rPr b="1" lang="en" sz="1700">
                <a:solidFill>
                  <a:schemeClr val="lt1"/>
                </a:solidFill>
              </a:rPr>
              <a:t>≥</a:t>
            </a:r>
            <a:r>
              <a:rPr b="1" lang="en" sz="1400">
                <a:solidFill>
                  <a:schemeClr val="lt1"/>
                </a:solidFill>
              </a:rPr>
              <a:t> 0.7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</p:txBody>
      </p:sp>
      <p:grpSp>
        <p:nvGrpSpPr>
          <p:cNvPr id="1464" name="Google Shape;1464;p72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465" name="Google Shape;1465;p72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2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2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468" name="Google Shape;1468;p72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469" name="Google Shape;1469;p72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470" name="Google Shape;1470;p72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471" name="Google Shape;147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Google Shape;147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521" y="2845361"/>
            <a:ext cx="2719125" cy="1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73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3.2 Generating Fellowship Dipoles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78" name="Google Shape;1478;p73"/>
          <p:cNvSpPr txBox="1"/>
          <p:nvPr>
            <p:ph idx="1" type="body"/>
          </p:nvPr>
        </p:nvSpPr>
        <p:spPr>
          <a:xfrm>
            <a:off x="4395800" y="4377525"/>
            <a:ext cx="982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(3/3)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f : </a:t>
            </a:r>
            <a:r>
              <a:rPr lang="en" sz="1100">
                <a:solidFill>
                  <a:schemeClr val="lt1"/>
                </a:solidFill>
              </a:rPr>
              <a:t>1.0 (0/11)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479" name="Google Shape;1479;p73"/>
          <p:cNvSpPr txBox="1"/>
          <p:nvPr>
            <p:ph idx="1" type="body"/>
          </p:nvPr>
        </p:nvSpPr>
        <p:spPr>
          <a:xfrm>
            <a:off x="6957725" y="4377525"/>
            <a:ext cx="1030500" cy="6492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r : </a:t>
            </a:r>
            <a:r>
              <a:rPr lang="en" sz="1100">
                <a:solidFill>
                  <a:schemeClr val="lt1"/>
                </a:solidFill>
              </a:rPr>
              <a:t>1.0 (2/2)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f : </a:t>
            </a:r>
            <a:r>
              <a:rPr lang="en" sz="1100">
                <a:solidFill>
                  <a:schemeClr val="lt1"/>
                </a:solidFill>
              </a:rPr>
              <a:t>1.0 (0/8)</a:t>
            </a:r>
            <a:endParaRPr sz="1100">
              <a:solidFill>
                <a:schemeClr val="lt1"/>
              </a:solidFill>
            </a:endParaRPr>
          </a:p>
        </p:txBody>
      </p:sp>
      <p:grpSp>
        <p:nvGrpSpPr>
          <p:cNvPr id="1480" name="Google Shape;1480;p73"/>
          <p:cNvGrpSpPr/>
          <p:nvPr/>
        </p:nvGrpSpPr>
        <p:grpSpPr>
          <a:xfrm>
            <a:off x="4511809" y="723704"/>
            <a:ext cx="4296232" cy="1959270"/>
            <a:chOff x="321319" y="1524524"/>
            <a:chExt cx="4937630" cy="2251776"/>
          </a:xfrm>
        </p:grpSpPr>
        <p:pic>
          <p:nvPicPr>
            <p:cNvPr id="1481" name="Google Shape;1481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050" y="1600700"/>
              <a:ext cx="4781899" cy="217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2" name="Google Shape;1482;p73"/>
            <p:cNvSpPr/>
            <p:nvPr/>
          </p:nvSpPr>
          <p:spPr>
            <a:xfrm>
              <a:off x="321319" y="1524524"/>
              <a:ext cx="363475" cy="219575"/>
            </a:xfrm>
            <a:custGeom>
              <a:rect b="b" l="l" r="r" t="t"/>
              <a:pathLst>
                <a:path extrusionOk="0" h="8783" w="14539">
                  <a:moveTo>
                    <a:pt x="132" y="7984"/>
                  </a:moveTo>
                  <a:cubicBezTo>
                    <a:pt x="-397" y="6782"/>
                    <a:pt x="3355" y="2309"/>
                    <a:pt x="5615" y="1058"/>
                  </a:cubicBezTo>
                  <a:cubicBezTo>
                    <a:pt x="7875" y="-192"/>
                    <a:pt x="12348" y="-144"/>
                    <a:pt x="13694" y="481"/>
                  </a:cubicBezTo>
                  <a:cubicBezTo>
                    <a:pt x="15041" y="1106"/>
                    <a:pt x="14512" y="3512"/>
                    <a:pt x="13694" y="4810"/>
                  </a:cubicBezTo>
                  <a:cubicBezTo>
                    <a:pt x="12877" y="6109"/>
                    <a:pt x="11049" y="7743"/>
                    <a:pt x="8789" y="8272"/>
                  </a:cubicBezTo>
                  <a:cubicBezTo>
                    <a:pt x="6529" y="8801"/>
                    <a:pt x="661" y="9186"/>
                    <a:pt x="132" y="798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483" name="Google Shape;1483;p73"/>
          <p:cNvSpPr txBox="1"/>
          <p:nvPr>
            <p:ph idx="1" type="body"/>
          </p:nvPr>
        </p:nvSpPr>
        <p:spPr>
          <a:xfrm>
            <a:off x="356750" y="817000"/>
            <a:ext cx="4374300" cy="2669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2.  </a:t>
            </a:r>
            <a:r>
              <a:rPr b="1" lang="en" sz="1700">
                <a:solidFill>
                  <a:schemeClr val="lt1"/>
                </a:solidFill>
              </a:rPr>
              <a:t>Frustration (</a:t>
            </a:r>
            <a:r>
              <a:rPr b="1" i="1" lang="en" sz="1700">
                <a:solidFill>
                  <a:schemeClr val="lt1"/>
                </a:solidFill>
              </a:rPr>
              <a:t>f</a:t>
            </a:r>
            <a:r>
              <a:rPr b="1" lang="en" sz="1700">
                <a:solidFill>
                  <a:schemeClr val="lt1"/>
                </a:solidFill>
              </a:rPr>
              <a:t>) Heuristic</a:t>
            </a:r>
            <a:endParaRPr b="1" sz="17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lang="en" sz="1400">
                <a:solidFill>
                  <a:schemeClr val="lt1"/>
                </a:solidFill>
              </a:rPr>
              <a:t>Takes into account the </a:t>
            </a:r>
            <a:r>
              <a:rPr b="1" lang="en" sz="1400">
                <a:solidFill>
                  <a:schemeClr val="lt1"/>
                </a:solidFill>
              </a:rPr>
              <a:t>structural balance</a:t>
            </a:r>
            <a:r>
              <a:rPr lang="en" sz="1400">
                <a:solidFill>
                  <a:schemeClr val="lt1"/>
                </a:solidFill>
              </a:rPr>
              <a:t> of a dipole.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❏"/>
            </a:pPr>
            <a:r>
              <a:rPr b="1" lang="en" sz="1400">
                <a:solidFill>
                  <a:schemeClr val="lt1"/>
                </a:solidFill>
              </a:rPr>
              <a:t>Intuition</a:t>
            </a:r>
            <a:r>
              <a:rPr lang="en" sz="1400">
                <a:solidFill>
                  <a:schemeClr val="lt1"/>
                </a:solidFill>
              </a:rPr>
              <a:t>: A Dipole with </a:t>
            </a:r>
            <a:r>
              <a:rPr b="1" lang="en" sz="1400">
                <a:solidFill>
                  <a:schemeClr val="lt1"/>
                </a:solidFill>
              </a:rPr>
              <a:t>high structural balance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→</a:t>
            </a:r>
            <a:r>
              <a:rPr lang="en" sz="1400">
                <a:solidFill>
                  <a:schemeClr val="lt1"/>
                </a:solidFill>
              </a:rPr>
              <a:t> </a:t>
            </a:r>
            <a:r>
              <a:rPr b="1" lang="en" sz="1400">
                <a:solidFill>
                  <a:schemeClr val="lt1"/>
                </a:solidFill>
              </a:rPr>
              <a:t>high polarized state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Metric:</a:t>
            </a:r>
            <a:r>
              <a:rPr b="1" i="1" lang="en" sz="1400">
                <a:solidFill>
                  <a:schemeClr val="lt1"/>
                </a:solidFill>
              </a:rPr>
              <a:t> Frustration index</a:t>
            </a:r>
            <a:endParaRPr b="1" i="1" sz="14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Minimum number</a:t>
            </a:r>
            <a:r>
              <a:rPr lang="en" sz="1400">
                <a:solidFill>
                  <a:schemeClr val="lt1"/>
                </a:solidFill>
              </a:rPr>
              <a:t> of </a:t>
            </a:r>
            <a:r>
              <a:rPr b="1" lang="en" sz="1400">
                <a:solidFill>
                  <a:schemeClr val="lt1"/>
                </a:solidFill>
              </a:rPr>
              <a:t>edges </a:t>
            </a:r>
            <a:r>
              <a:rPr lang="en" sz="1400">
                <a:solidFill>
                  <a:schemeClr val="lt1"/>
                </a:solidFill>
              </a:rPr>
              <a:t>whose </a:t>
            </a:r>
            <a:r>
              <a:rPr b="1" lang="en" sz="1400">
                <a:solidFill>
                  <a:schemeClr val="lt1"/>
                </a:solidFill>
              </a:rPr>
              <a:t>removal </a:t>
            </a:r>
            <a:r>
              <a:rPr lang="en" sz="1400">
                <a:solidFill>
                  <a:schemeClr val="lt1"/>
                </a:solidFill>
              </a:rPr>
              <a:t>results in </a:t>
            </a:r>
            <a:r>
              <a:rPr b="1" lang="en" sz="1400">
                <a:solidFill>
                  <a:schemeClr val="lt1"/>
                </a:solidFill>
              </a:rPr>
              <a:t>balance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Normalized </a:t>
            </a:r>
            <a:r>
              <a:rPr lang="en" sz="1400">
                <a:solidFill>
                  <a:schemeClr val="lt1"/>
                </a:solidFill>
              </a:rPr>
              <a:t>between 0 to 1, with </a:t>
            </a:r>
            <a:r>
              <a:rPr b="1" lang="en" sz="1400">
                <a:solidFill>
                  <a:schemeClr val="lt1"/>
                </a:solidFill>
              </a:rPr>
              <a:t>0</a:t>
            </a:r>
            <a:r>
              <a:rPr lang="en" sz="1400">
                <a:solidFill>
                  <a:schemeClr val="lt1"/>
                </a:solidFill>
              </a:rPr>
              <a:t> being totally </a:t>
            </a:r>
            <a:r>
              <a:rPr b="1" lang="en" sz="1400">
                <a:solidFill>
                  <a:schemeClr val="lt1"/>
                </a:solidFill>
              </a:rPr>
              <a:t>imbalanced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lang="en" sz="1400">
                <a:solidFill>
                  <a:schemeClr val="lt1"/>
                </a:solidFill>
              </a:rPr>
              <a:t>1 perfectly balanced</a:t>
            </a:r>
            <a:r>
              <a:rPr lang="en" sz="1400">
                <a:solidFill>
                  <a:schemeClr val="lt1"/>
                </a:solidFill>
              </a:rPr>
              <a:t>.</a:t>
            </a:r>
            <a:endParaRPr sz="14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400">
                <a:solidFill>
                  <a:schemeClr val="lt1"/>
                </a:solidFill>
              </a:rPr>
              <a:t>Manual inspection: </a:t>
            </a:r>
            <a:r>
              <a:rPr b="1" lang="en" sz="1700">
                <a:solidFill>
                  <a:schemeClr val="lt1"/>
                </a:solidFill>
              </a:rPr>
              <a:t>≥</a:t>
            </a:r>
            <a:r>
              <a:rPr b="1" lang="en" sz="1400">
                <a:solidFill>
                  <a:schemeClr val="lt1"/>
                </a:solidFill>
              </a:rPr>
              <a:t> 0.7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</p:txBody>
      </p:sp>
      <p:grpSp>
        <p:nvGrpSpPr>
          <p:cNvPr id="1484" name="Google Shape;1484;p73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485" name="Google Shape;1485;p73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3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3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488" name="Google Shape;1488;p73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Fellowship Dipole Generation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  <p:sp>
          <p:nvSpPr>
            <p:cNvPr id="1489" name="Google Shape;1489;p73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490" name="Google Shape;1490;p73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Polarizing Topic Extraction</a:t>
              </a:r>
              <a:endParaRPr b="1" sz="1000">
                <a:solidFill>
                  <a:srgbClr val="F6B26B"/>
                </a:solidFill>
              </a:endParaRPr>
            </a:p>
          </p:txBody>
        </p:sp>
      </p:grpSp>
      <p:pic>
        <p:nvPicPr>
          <p:cNvPr id="1491" name="Google Shape;1491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3922" y="2940033"/>
            <a:ext cx="2185775" cy="1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74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4.1 </a:t>
            </a:r>
            <a:r>
              <a:rPr b="1" lang="en" sz="3100">
                <a:solidFill>
                  <a:schemeClr val="lt1"/>
                </a:solidFill>
              </a:rPr>
              <a:t>Dipole Topic Ex</a:t>
            </a:r>
            <a:r>
              <a:rPr b="1" lang="en" sz="3100">
                <a:solidFill>
                  <a:schemeClr val="lt1"/>
                </a:solidFill>
              </a:rPr>
              <a:t>traction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497" name="Google Shape;1497;p74"/>
          <p:cNvSpPr txBox="1"/>
          <p:nvPr>
            <p:ph idx="1" type="body"/>
          </p:nvPr>
        </p:nvSpPr>
        <p:spPr>
          <a:xfrm>
            <a:off x="269875" y="879425"/>
            <a:ext cx="8801400" cy="704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700">
                <a:solidFill>
                  <a:schemeClr val="lt1"/>
                </a:solidFill>
              </a:rPr>
              <a:t>Topics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b="1" lang="en" sz="1700">
                <a:solidFill>
                  <a:schemeClr val="lt1"/>
                </a:solidFill>
              </a:rPr>
              <a:t>Semantically </a:t>
            </a:r>
            <a:r>
              <a:rPr lang="en" sz="1700">
                <a:solidFill>
                  <a:schemeClr val="lt1"/>
                </a:solidFill>
              </a:rPr>
              <a:t>similar </a:t>
            </a:r>
            <a:r>
              <a:rPr b="1" lang="en" sz="1700">
                <a:solidFill>
                  <a:schemeClr val="lt1"/>
                </a:solidFill>
              </a:rPr>
              <a:t>Noun Phrases</a:t>
            </a:r>
            <a:r>
              <a:rPr lang="en" sz="1700">
                <a:solidFill>
                  <a:schemeClr val="lt1"/>
                </a:solidFill>
              </a:rPr>
              <a:t> (NPs)</a:t>
            </a:r>
            <a:endParaRPr sz="1700">
              <a:solidFill>
                <a:schemeClr val="lt1"/>
              </a:solidFill>
            </a:endParaRPr>
          </a:p>
          <a:p>
            <a:pPr indent="-20955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b="1" lang="en" sz="1600">
                <a:solidFill>
                  <a:schemeClr val="lt1"/>
                </a:solidFill>
              </a:rPr>
              <a:t>Noun-phrase</a:t>
            </a:r>
            <a:r>
              <a:rPr lang="en" sz="1600">
                <a:solidFill>
                  <a:schemeClr val="lt1"/>
                </a:solidFill>
              </a:rPr>
              <a:t>: Phrases that include nouns </a:t>
            </a:r>
            <a:r>
              <a:rPr b="1" lang="en" sz="1400">
                <a:solidFill>
                  <a:schemeClr val="lt1"/>
                </a:solidFill>
              </a:rPr>
              <a:t>→ </a:t>
            </a:r>
            <a:r>
              <a:rPr lang="en" sz="1600">
                <a:solidFill>
                  <a:schemeClr val="lt1"/>
                </a:solidFill>
              </a:rPr>
              <a:t>Important in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lt1"/>
                </a:solidFill>
              </a:rPr>
              <a:t>understanding context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grpSp>
        <p:nvGrpSpPr>
          <p:cNvPr id="1498" name="Google Shape;1498;p74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499" name="Google Shape;1499;p74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4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4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502" name="Google Shape;1502;p74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503" name="Google Shape;1503;p74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504" name="Google Shape;1504;p74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75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4.1 </a:t>
            </a:r>
            <a:r>
              <a:rPr b="1" lang="en" sz="3100">
                <a:solidFill>
                  <a:schemeClr val="lt1"/>
                </a:solidFill>
              </a:rPr>
              <a:t>Dipole Topic Ex</a:t>
            </a:r>
            <a:r>
              <a:rPr b="1" lang="en" sz="3100">
                <a:solidFill>
                  <a:schemeClr val="lt1"/>
                </a:solidFill>
              </a:rPr>
              <a:t>traction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510" name="Google Shape;1510;p75"/>
          <p:cNvSpPr txBox="1"/>
          <p:nvPr>
            <p:ph idx="1" type="body"/>
          </p:nvPr>
        </p:nvSpPr>
        <p:spPr>
          <a:xfrm>
            <a:off x="269875" y="879425"/>
            <a:ext cx="8801400" cy="704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700">
                <a:solidFill>
                  <a:schemeClr val="lt1"/>
                </a:solidFill>
              </a:rPr>
              <a:t>Topics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b="1" lang="en" sz="1700">
                <a:solidFill>
                  <a:schemeClr val="lt1"/>
                </a:solidFill>
              </a:rPr>
              <a:t>Semantically </a:t>
            </a:r>
            <a:r>
              <a:rPr lang="en" sz="1700">
                <a:solidFill>
                  <a:schemeClr val="lt1"/>
                </a:solidFill>
              </a:rPr>
              <a:t>similar </a:t>
            </a:r>
            <a:r>
              <a:rPr b="1" lang="en" sz="1700">
                <a:solidFill>
                  <a:schemeClr val="lt1"/>
                </a:solidFill>
              </a:rPr>
              <a:t>Noun Phrases</a:t>
            </a:r>
            <a:r>
              <a:rPr lang="en" sz="1700">
                <a:solidFill>
                  <a:schemeClr val="lt1"/>
                </a:solidFill>
              </a:rPr>
              <a:t> (NPs)</a:t>
            </a:r>
            <a:endParaRPr sz="1700">
              <a:solidFill>
                <a:schemeClr val="lt1"/>
              </a:solidFill>
            </a:endParaRPr>
          </a:p>
          <a:p>
            <a:pPr indent="-20955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b="1" lang="en" sz="1600">
                <a:solidFill>
                  <a:schemeClr val="lt1"/>
                </a:solidFill>
              </a:rPr>
              <a:t>Noun-phrase</a:t>
            </a:r>
            <a:r>
              <a:rPr lang="en" sz="1600">
                <a:solidFill>
                  <a:schemeClr val="lt1"/>
                </a:solidFill>
              </a:rPr>
              <a:t>: Phrases that include nouns </a:t>
            </a:r>
            <a:r>
              <a:rPr b="1" lang="en" sz="1400">
                <a:solidFill>
                  <a:schemeClr val="lt1"/>
                </a:solidFill>
              </a:rPr>
              <a:t>→ </a:t>
            </a:r>
            <a:r>
              <a:rPr lang="en" sz="1600">
                <a:solidFill>
                  <a:schemeClr val="lt1"/>
                </a:solidFill>
              </a:rPr>
              <a:t>Important in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lt1"/>
                </a:solidFill>
              </a:rPr>
              <a:t>understanding context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grpSp>
        <p:nvGrpSpPr>
          <p:cNvPr id="1511" name="Google Shape;1511;p75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512" name="Google Shape;1512;p75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5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5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515" name="Google Shape;1515;p75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516" name="Google Shape;1516;p75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517" name="Google Shape;1517;p75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  <p:sp>
        <p:nvSpPr>
          <p:cNvPr id="1518" name="Google Shape;1518;p75"/>
          <p:cNvSpPr txBox="1"/>
          <p:nvPr/>
        </p:nvSpPr>
        <p:spPr>
          <a:xfrm>
            <a:off x="839125" y="1736325"/>
            <a:ext cx="33918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</a:rPr>
              <a:t>Article Sentences S</a:t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“Minneapolis Police Dpt. officer, Derek Chauvin, has been charged with </a:t>
            </a:r>
            <a:r>
              <a:rPr lang="en" sz="1100">
                <a:solidFill>
                  <a:srgbClr val="434343"/>
                </a:solidFill>
                <a:highlight>
                  <a:srgbClr val="B6D7A8"/>
                </a:highlight>
              </a:rPr>
              <a:t>the murder</a:t>
            </a:r>
            <a:r>
              <a:rPr lang="en" sz="1100">
                <a:solidFill>
                  <a:srgbClr val="434343"/>
                </a:solidFill>
              </a:rPr>
              <a:t> of George Floyd.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The Black Lives Matter movement demanded </a:t>
            </a:r>
            <a:r>
              <a:rPr lang="en" sz="1100">
                <a:solidFill>
                  <a:srgbClr val="434343"/>
                </a:solidFill>
                <a:highlight>
                  <a:srgbClr val="B6D7A8"/>
                </a:highlight>
              </a:rPr>
              <a:t>justice</a:t>
            </a:r>
            <a:r>
              <a:rPr lang="en" sz="1100">
                <a:solidFill>
                  <a:srgbClr val="434343"/>
                </a:solidFill>
              </a:rPr>
              <a:t> for </a:t>
            </a:r>
            <a:r>
              <a:rPr lang="en" sz="1100">
                <a:solidFill>
                  <a:srgbClr val="434343"/>
                </a:solidFill>
                <a:highlight>
                  <a:srgbClr val="B6D7A8"/>
                </a:highlight>
              </a:rPr>
              <a:t>the death</a:t>
            </a:r>
            <a:r>
              <a:rPr lang="en" sz="1100">
                <a:solidFill>
                  <a:srgbClr val="434343"/>
                </a:solidFill>
              </a:rPr>
              <a:t> of George Floyd from Minneapolis and president Donald Trump, with Benjamin Crump and Erica McDonald promised to deliver. 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</a:rPr>
              <a:t>Donald Trump assigns National Guard to </a:t>
            </a:r>
            <a:r>
              <a:rPr lang="en" sz="1100">
                <a:solidFill>
                  <a:srgbClr val="434343"/>
                </a:solidFill>
                <a:highlight>
                  <a:srgbClr val="B6D7A8"/>
                </a:highlight>
              </a:rPr>
              <a:t>the disposal</a:t>
            </a:r>
            <a:r>
              <a:rPr lang="en" sz="1100">
                <a:solidFill>
                  <a:srgbClr val="434343"/>
                </a:solidFill>
              </a:rPr>
              <a:t> of </a:t>
            </a:r>
            <a:r>
              <a:rPr lang="en" sz="1100">
                <a:solidFill>
                  <a:srgbClr val="434343"/>
                </a:solidFill>
                <a:highlight>
                  <a:srgbClr val="B6D7A8"/>
                </a:highlight>
              </a:rPr>
              <a:t>states’ governors</a:t>
            </a:r>
            <a:r>
              <a:rPr lang="en" sz="1100">
                <a:solidFill>
                  <a:srgbClr val="434343"/>
                </a:solidFill>
              </a:rPr>
              <a:t> as </a:t>
            </a:r>
            <a:r>
              <a:rPr lang="en" sz="1100">
                <a:solidFill>
                  <a:srgbClr val="434343"/>
                </a:solidFill>
                <a:highlight>
                  <a:srgbClr val="B6D7A8"/>
                </a:highlight>
              </a:rPr>
              <a:t>riots respond</a:t>
            </a:r>
            <a:r>
              <a:rPr lang="en" sz="1100">
                <a:solidFill>
                  <a:srgbClr val="434343"/>
                </a:solidFill>
              </a:rPr>
              <a:t> similarly to Minneapolis.”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519" name="Google Shape;1519;p75"/>
          <p:cNvSpPr txBox="1"/>
          <p:nvPr/>
        </p:nvSpPr>
        <p:spPr>
          <a:xfrm>
            <a:off x="5790200" y="2549738"/>
            <a:ext cx="70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murder</a:t>
            </a:r>
            <a:endParaRPr b="1" sz="1900"/>
          </a:p>
        </p:txBody>
      </p:sp>
      <p:sp>
        <p:nvSpPr>
          <p:cNvPr id="1520" name="Google Shape;1520;p75"/>
          <p:cNvSpPr txBox="1"/>
          <p:nvPr/>
        </p:nvSpPr>
        <p:spPr>
          <a:xfrm>
            <a:off x="6004575" y="2802838"/>
            <a:ext cx="70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death</a:t>
            </a:r>
            <a:endParaRPr b="1" sz="1900"/>
          </a:p>
        </p:txBody>
      </p:sp>
      <p:sp>
        <p:nvSpPr>
          <p:cNvPr id="1521" name="Google Shape;1521;p75"/>
          <p:cNvSpPr txBox="1"/>
          <p:nvPr/>
        </p:nvSpPr>
        <p:spPr>
          <a:xfrm>
            <a:off x="6866375" y="2527463"/>
            <a:ext cx="90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riots respond</a:t>
            </a:r>
            <a:endParaRPr b="1" sz="1900"/>
          </a:p>
        </p:txBody>
      </p:sp>
      <p:sp>
        <p:nvSpPr>
          <p:cNvPr id="1522" name="Google Shape;1522;p75"/>
          <p:cNvSpPr txBox="1"/>
          <p:nvPr/>
        </p:nvSpPr>
        <p:spPr>
          <a:xfrm>
            <a:off x="6446975" y="3339688"/>
            <a:ext cx="90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justice</a:t>
            </a:r>
            <a:endParaRPr b="1" sz="1900"/>
          </a:p>
        </p:txBody>
      </p:sp>
      <p:sp>
        <p:nvSpPr>
          <p:cNvPr id="1523" name="Google Shape;1523;p75"/>
          <p:cNvSpPr/>
          <p:nvPr/>
        </p:nvSpPr>
        <p:spPr>
          <a:xfrm>
            <a:off x="5719934" y="2547335"/>
            <a:ext cx="995475" cy="681750"/>
          </a:xfrm>
          <a:custGeom>
            <a:rect b="b" l="l" r="r" t="t"/>
            <a:pathLst>
              <a:path extrusionOk="0" h="27270" w="39819">
                <a:moveTo>
                  <a:pt x="14066" y="584"/>
                </a:moveTo>
                <a:cubicBezTo>
                  <a:pt x="9057" y="1307"/>
                  <a:pt x="1104" y="3785"/>
                  <a:pt x="123" y="7090"/>
                </a:cubicBezTo>
                <a:cubicBezTo>
                  <a:pt x="-858" y="10395"/>
                  <a:pt x="6010" y="17057"/>
                  <a:pt x="8179" y="20414"/>
                </a:cubicBezTo>
                <a:cubicBezTo>
                  <a:pt x="10348" y="23771"/>
                  <a:pt x="7973" y="27076"/>
                  <a:pt x="13137" y="27231"/>
                </a:cubicBezTo>
                <a:cubicBezTo>
                  <a:pt x="18301" y="27386"/>
                  <a:pt x="36324" y="25424"/>
                  <a:pt x="39164" y="21344"/>
                </a:cubicBezTo>
                <a:cubicBezTo>
                  <a:pt x="42004" y="17264"/>
                  <a:pt x="34361" y="6213"/>
                  <a:pt x="30178" y="2753"/>
                </a:cubicBezTo>
                <a:cubicBezTo>
                  <a:pt x="25995" y="-707"/>
                  <a:pt x="19075" y="-139"/>
                  <a:pt x="14066" y="584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524" name="Google Shape;1524;p75"/>
          <p:cNvSpPr/>
          <p:nvPr/>
        </p:nvSpPr>
        <p:spPr>
          <a:xfrm>
            <a:off x="6822631" y="2550072"/>
            <a:ext cx="919575" cy="563200"/>
          </a:xfrm>
          <a:custGeom>
            <a:rect b="b" l="l" r="r" t="t"/>
            <a:pathLst>
              <a:path extrusionOk="0" h="22528" w="36783">
                <a:moveTo>
                  <a:pt x="6587" y="2040"/>
                </a:moveTo>
                <a:cubicBezTo>
                  <a:pt x="4108" y="4312"/>
                  <a:pt x="-1469" y="10716"/>
                  <a:pt x="390" y="14124"/>
                </a:cubicBezTo>
                <a:cubicBezTo>
                  <a:pt x="2249" y="17532"/>
                  <a:pt x="11907" y="22335"/>
                  <a:pt x="17742" y="22490"/>
                </a:cubicBezTo>
                <a:cubicBezTo>
                  <a:pt x="23578" y="22645"/>
                  <a:pt x="32718" y="17688"/>
                  <a:pt x="35403" y="15054"/>
                </a:cubicBezTo>
                <a:cubicBezTo>
                  <a:pt x="38088" y="12420"/>
                  <a:pt x="36178" y="8237"/>
                  <a:pt x="33854" y="6688"/>
                </a:cubicBezTo>
                <a:cubicBezTo>
                  <a:pt x="31530" y="5139"/>
                  <a:pt x="24559" y="6791"/>
                  <a:pt x="21460" y="5758"/>
                </a:cubicBezTo>
                <a:cubicBezTo>
                  <a:pt x="18362" y="4725"/>
                  <a:pt x="17742" y="1111"/>
                  <a:pt x="15263" y="491"/>
                </a:cubicBezTo>
                <a:cubicBezTo>
                  <a:pt x="12784" y="-129"/>
                  <a:pt x="9066" y="-232"/>
                  <a:pt x="6587" y="2040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525" name="Google Shape;1525;p75"/>
          <p:cNvSpPr/>
          <p:nvPr/>
        </p:nvSpPr>
        <p:spPr>
          <a:xfrm>
            <a:off x="6328724" y="3315336"/>
            <a:ext cx="960450" cy="450800"/>
          </a:xfrm>
          <a:custGeom>
            <a:rect b="b" l="l" r="r" t="t"/>
            <a:pathLst>
              <a:path extrusionOk="0" h="18032" w="38418">
                <a:moveTo>
                  <a:pt x="34332" y="539"/>
                </a:moveTo>
                <a:cubicBezTo>
                  <a:pt x="29323" y="-545"/>
                  <a:pt x="12333" y="177"/>
                  <a:pt x="6756" y="2088"/>
                </a:cubicBezTo>
                <a:cubicBezTo>
                  <a:pt x="1179" y="3999"/>
                  <a:pt x="-1506" y="9369"/>
                  <a:pt x="869" y="12003"/>
                </a:cubicBezTo>
                <a:cubicBezTo>
                  <a:pt x="3245" y="14637"/>
                  <a:pt x="15019" y="18458"/>
                  <a:pt x="21009" y="17890"/>
                </a:cubicBezTo>
                <a:cubicBezTo>
                  <a:pt x="26999" y="17322"/>
                  <a:pt x="34591" y="11487"/>
                  <a:pt x="36811" y="8595"/>
                </a:cubicBezTo>
                <a:cubicBezTo>
                  <a:pt x="39032" y="5703"/>
                  <a:pt x="39341" y="1624"/>
                  <a:pt x="34332" y="539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526" name="Google Shape;1526;p75"/>
          <p:cNvSpPr/>
          <p:nvPr/>
        </p:nvSpPr>
        <p:spPr>
          <a:xfrm>
            <a:off x="4719375" y="2825950"/>
            <a:ext cx="446100" cy="3231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205450" y="816850"/>
            <a:ext cx="8889300" cy="35928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❏"/>
            </a:pPr>
            <a:r>
              <a:rPr b="1" lang="en" sz="1700">
                <a:solidFill>
                  <a:schemeClr val="lt1"/>
                </a:solidFill>
              </a:rPr>
              <a:t>Framework requirements:</a:t>
            </a:r>
            <a:endParaRPr b="1" sz="1700">
              <a:solidFill>
                <a:schemeClr val="lt1"/>
              </a:solidFill>
            </a:endParaRPr>
          </a:p>
          <a:p>
            <a:pPr indent="-215900" lvl="1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A</a:t>
            </a:r>
            <a:r>
              <a:rPr lang="en" sz="1600">
                <a:solidFill>
                  <a:schemeClr val="lt1"/>
                </a:solidFill>
              </a:rPr>
              <a:t>pplicable in </a:t>
            </a:r>
            <a:r>
              <a:rPr b="1" lang="en" sz="1600">
                <a:solidFill>
                  <a:schemeClr val="lt1"/>
                </a:solidFill>
              </a:rPr>
              <a:t>any domain</a:t>
            </a:r>
            <a:r>
              <a:rPr lang="en" sz="1600">
                <a:solidFill>
                  <a:schemeClr val="lt1"/>
                </a:solidFill>
              </a:rPr>
              <a:t> e.g. political, economical, cultural.</a:t>
            </a:r>
            <a:endParaRPr sz="1600">
              <a:solidFill>
                <a:schemeClr val="lt1"/>
              </a:solidFill>
            </a:endParaRPr>
          </a:p>
          <a:p>
            <a:pPr indent="-215900" lvl="1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Does </a:t>
            </a:r>
            <a:r>
              <a:rPr b="1" lang="en" sz="1600">
                <a:solidFill>
                  <a:schemeClr val="lt1"/>
                </a:solidFill>
              </a:rPr>
              <a:t>NOT </a:t>
            </a:r>
            <a:r>
              <a:rPr lang="en" sz="1600">
                <a:solidFill>
                  <a:schemeClr val="lt1"/>
                </a:solidFill>
              </a:rPr>
              <a:t>require prior</a:t>
            </a:r>
            <a:r>
              <a:rPr b="1" lang="en" sz="1600">
                <a:solidFill>
                  <a:schemeClr val="lt1"/>
                </a:solidFill>
              </a:rPr>
              <a:t> domain-specific knowledge</a:t>
            </a:r>
            <a:r>
              <a:rPr lang="en" sz="1600">
                <a:solidFill>
                  <a:schemeClr val="lt1"/>
                </a:solidFill>
              </a:rPr>
              <a:t> about topics.</a:t>
            </a:r>
            <a:endParaRPr sz="1600">
              <a:solidFill>
                <a:schemeClr val="lt1"/>
              </a:solidFill>
            </a:endParaRPr>
          </a:p>
          <a:p>
            <a:pPr indent="-215900" lvl="1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lang="en" sz="1600">
                <a:solidFill>
                  <a:schemeClr val="lt1"/>
                </a:solidFill>
              </a:rPr>
              <a:t>Identify topics</a:t>
            </a:r>
            <a:r>
              <a:rPr lang="en" sz="1600">
                <a:solidFill>
                  <a:schemeClr val="lt1"/>
                </a:solidFill>
              </a:rPr>
              <a:t>, and </a:t>
            </a:r>
            <a:r>
              <a:rPr b="1" lang="en" sz="1600">
                <a:solidFill>
                  <a:schemeClr val="lt1"/>
                </a:solidFill>
              </a:rPr>
              <a:t>quantify</a:t>
            </a:r>
            <a:r>
              <a:rPr lang="en" sz="1600">
                <a:solidFill>
                  <a:schemeClr val="lt1"/>
                </a:solidFill>
              </a:rPr>
              <a:t> their </a:t>
            </a:r>
            <a:r>
              <a:rPr b="1" lang="en" sz="1600">
                <a:solidFill>
                  <a:schemeClr val="lt1"/>
                </a:solidFill>
              </a:rPr>
              <a:t>polarization</a:t>
            </a:r>
            <a:r>
              <a:rPr lang="en" sz="1600">
                <a:solidFill>
                  <a:schemeClr val="lt1"/>
                </a:solidFill>
              </a:rPr>
              <a:t>.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b="1" lang="en" sz="1700">
                <a:solidFill>
                  <a:schemeClr val="lt1"/>
                </a:solidFill>
              </a:rPr>
              <a:t>Focus on News Media</a:t>
            </a:r>
            <a:r>
              <a:rPr lang="en" sz="1700">
                <a:solidFill>
                  <a:schemeClr val="lt1"/>
                </a:solidFill>
              </a:rPr>
              <a:t>: </a:t>
            </a:r>
            <a:endParaRPr b="1" sz="1700" u="sng">
              <a:solidFill>
                <a:schemeClr val="lt1"/>
              </a:solidFill>
            </a:endParaRPr>
          </a:p>
          <a:p>
            <a:pPr indent="-215900" lvl="1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b="1" lang="en" sz="1600">
                <a:solidFill>
                  <a:schemeClr val="lt1"/>
                </a:solidFill>
              </a:rPr>
              <a:t>Formal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lang="en" sz="1600">
                <a:solidFill>
                  <a:schemeClr val="lt1"/>
                </a:solidFill>
              </a:rPr>
              <a:t>richer </a:t>
            </a:r>
            <a:r>
              <a:rPr lang="en" sz="1600">
                <a:solidFill>
                  <a:schemeClr val="lt1"/>
                </a:solidFill>
              </a:rPr>
              <a:t>and more </a:t>
            </a:r>
            <a:r>
              <a:rPr b="1" lang="en" sz="1600">
                <a:solidFill>
                  <a:schemeClr val="lt1"/>
                </a:solidFill>
              </a:rPr>
              <a:t>reliable </a:t>
            </a:r>
            <a:r>
              <a:rPr lang="en" sz="1600">
                <a:solidFill>
                  <a:schemeClr val="lt1"/>
                </a:solidFill>
              </a:rPr>
              <a:t>source of information.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" sz="1700">
                <a:solidFill>
                  <a:schemeClr val="lt1"/>
                </a:solidFill>
              </a:rPr>
              <a:t>Quantify polarization in</a:t>
            </a:r>
            <a:r>
              <a:rPr b="1" lang="en" sz="1700">
                <a:solidFill>
                  <a:schemeClr val="lt1"/>
                </a:solidFill>
              </a:rPr>
              <a:t> multiple spectrums</a:t>
            </a:r>
            <a:r>
              <a:rPr lang="en" sz="1700">
                <a:solidFill>
                  <a:schemeClr val="lt1"/>
                </a:solidFill>
              </a:rPr>
              <a:t>:</a:t>
            </a:r>
            <a:endParaRPr sz="1700">
              <a:solidFill>
                <a:schemeClr val="lt1"/>
              </a:solidFill>
            </a:endParaRPr>
          </a:p>
          <a:p>
            <a:pPr indent="-215900" lvl="1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Polarization </a:t>
            </a:r>
            <a:r>
              <a:rPr b="1" lang="en" sz="1600">
                <a:solidFill>
                  <a:schemeClr val="lt1"/>
                </a:solidFill>
              </a:rPr>
              <a:t>ALSO </a:t>
            </a:r>
            <a:r>
              <a:rPr lang="en" sz="1600">
                <a:solidFill>
                  <a:schemeClr val="lt1"/>
                </a:solidFill>
              </a:rPr>
              <a:t>exists outside the political spectrum (</a:t>
            </a:r>
            <a:r>
              <a:rPr b="1" i="1" lang="en" sz="1600">
                <a:solidFill>
                  <a:srgbClr val="3C78D8"/>
                </a:solidFill>
              </a:rPr>
              <a:t>Left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lang="en" sz="1600">
                <a:solidFill>
                  <a:schemeClr val="lt1"/>
                </a:solidFill>
              </a:rPr>
              <a:t>-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i="1" lang="en" sz="1600">
                <a:solidFill>
                  <a:srgbClr val="E06666"/>
                </a:solidFill>
              </a:rPr>
              <a:t>Right</a:t>
            </a:r>
            <a:r>
              <a:rPr lang="en" sz="1600">
                <a:solidFill>
                  <a:schemeClr val="lt1"/>
                </a:solidFill>
              </a:rPr>
              <a:t>).</a:t>
            </a:r>
            <a:endParaRPr sz="1600">
              <a:solidFill>
                <a:schemeClr val="lt1"/>
              </a:solidFill>
            </a:endParaRPr>
          </a:p>
          <a:p>
            <a:pPr indent="-215900" lvl="1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Most existing approaches </a:t>
            </a:r>
            <a:r>
              <a:rPr b="1" lang="en" sz="1600">
                <a:solidFill>
                  <a:schemeClr val="lt1"/>
                </a:solidFill>
              </a:rPr>
              <a:t>→</a:t>
            </a:r>
            <a:r>
              <a:rPr lang="en" sz="1600">
                <a:solidFill>
                  <a:schemeClr val="lt1"/>
                </a:solidFill>
              </a:rPr>
              <a:t> define polarization between Democrats and Republicans</a:t>
            </a:r>
            <a:endParaRPr sz="1600">
              <a:solidFill>
                <a:schemeClr val="lt1"/>
              </a:solidFill>
            </a:endParaRPr>
          </a:p>
          <a:p>
            <a:pPr indent="-215900" lvl="2" marL="68580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Pre-defined spectrum and conflicting communities.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Requirements</a:t>
            </a:r>
            <a:endParaRPr b="1" sz="31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7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4.1 </a:t>
            </a:r>
            <a:r>
              <a:rPr b="1" lang="en" sz="3100">
                <a:solidFill>
                  <a:schemeClr val="lt1"/>
                </a:solidFill>
              </a:rPr>
              <a:t>Dipole Topic Ex</a:t>
            </a:r>
            <a:r>
              <a:rPr b="1" lang="en" sz="3100">
                <a:solidFill>
                  <a:schemeClr val="lt1"/>
                </a:solidFill>
              </a:rPr>
              <a:t>traction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532" name="Google Shape;1532;p76"/>
          <p:cNvSpPr txBox="1"/>
          <p:nvPr>
            <p:ph idx="1" type="body"/>
          </p:nvPr>
        </p:nvSpPr>
        <p:spPr>
          <a:xfrm>
            <a:off x="269875" y="879425"/>
            <a:ext cx="8801400" cy="704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700">
                <a:solidFill>
                  <a:schemeClr val="lt1"/>
                </a:solidFill>
              </a:rPr>
              <a:t>Topics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b="1" lang="en" sz="1700">
                <a:solidFill>
                  <a:schemeClr val="lt1"/>
                </a:solidFill>
              </a:rPr>
              <a:t>Semantically </a:t>
            </a:r>
            <a:r>
              <a:rPr lang="en" sz="1700">
                <a:solidFill>
                  <a:schemeClr val="lt1"/>
                </a:solidFill>
              </a:rPr>
              <a:t>similar </a:t>
            </a:r>
            <a:r>
              <a:rPr b="1" lang="en" sz="1700">
                <a:solidFill>
                  <a:schemeClr val="lt1"/>
                </a:solidFill>
              </a:rPr>
              <a:t>Noun Phrases</a:t>
            </a:r>
            <a:r>
              <a:rPr lang="en" sz="1700">
                <a:solidFill>
                  <a:schemeClr val="lt1"/>
                </a:solidFill>
              </a:rPr>
              <a:t> (NPs)</a:t>
            </a:r>
            <a:endParaRPr sz="1700">
              <a:solidFill>
                <a:schemeClr val="lt1"/>
              </a:solidFill>
            </a:endParaRPr>
          </a:p>
          <a:p>
            <a:pPr indent="-20955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b="1" lang="en" sz="1600">
                <a:solidFill>
                  <a:schemeClr val="lt1"/>
                </a:solidFill>
              </a:rPr>
              <a:t>Noun-phrase</a:t>
            </a:r>
            <a:r>
              <a:rPr lang="en" sz="1600">
                <a:solidFill>
                  <a:schemeClr val="lt1"/>
                </a:solidFill>
              </a:rPr>
              <a:t>: Phrases that include nouns </a:t>
            </a:r>
            <a:r>
              <a:rPr b="1" lang="en" sz="1400">
                <a:solidFill>
                  <a:schemeClr val="lt1"/>
                </a:solidFill>
              </a:rPr>
              <a:t>→ </a:t>
            </a:r>
            <a:r>
              <a:rPr lang="en" sz="1600">
                <a:solidFill>
                  <a:schemeClr val="lt1"/>
                </a:solidFill>
              </a:rPr>
              <a:t>Important in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lt1"/>
                </a:solidFill>
              </a:rPr>
              <a:t>understanding context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533" name="Google Shape;153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72" y="2156657"/>
            <a:ext cx="2185775" cy="13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76"/>
          <p:cNvSpPr/>
          <p:nvPr/>
        </p:nvSpPr>
        <p:spPr>
          <a:xfrm>
            <a:off x="2281088" y="2808929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5" name="Google Shape;1535;p76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536" name="Google Shape;1536;p76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6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6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539" name="Google Shape;1539;p76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540" name="Google Shape;1540;p76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541" name="Google Shape;1541;p76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7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4.1 </a:t>
            </a:r>
            <a:r>
              <a:rPr b="1" lang="en" sz="3100">
                <a:solidFill>
                  <a:schemeClr val="lt1"/>
                </a:solidFill>
              </a:rPr>
              <a:t>Dipole Topic Ex</a:t>
            </a:r>
            <a:r>
              <a:rPr b="1" lang="en" sz="3100">
                <a:solidFill>
                  <a:schemeClr val="lt1"/>
                </a:solidFill>
              </a:rPr>
              <a:t>traction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547" name="Google Shape;1547;p77"/>
          <p:cNvSpPr txBox="1"/>
          <p:nvPr>
            <p:ph idx="1" type="body"/>
          </p:nvPr>
        </p:nvSpPr>
        <p:spPr>
          <a:xfrm>
            <a:off x="269875" y="879425"/>
            <a:ext cx="8801400" cy="704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700">
                <a:solidFill>
                  <a:schemeClr val="lt1"/>
                </a:solidFill>
              </a:rPr>
              <a:t>Topics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b="1" lang="en" sz="1700">
                <a:solidFill>
                  <a:schemeClr val="lt1"/>
                </a:solidFill>
              </a:rPr>
              <a:t>Semantically </a:t>
            </a:r>
            <a:r>
              <a:rPr lang="en" sz="1700">
                <a:solidFill>
                  <a:schemeClr val="lt1"/>
                </a:solidFill>
              </a:rPr>
              <a:t>similar </a:t>
            </a:r>
            <a:r>
              <a:rPr b="1" lang="en" sz="1700">
                <a:solidFill>
                  <a:schemeClr val="lt1"/>
                </a:solidFill>
              </a:rPr>
              <a:t>Noun Phrases</a:t>
            </a:r>
            <a:r>
              <a:rPr lang="en" sz="1700">
                <a:solidFill>
                  <a:schemeClr val="lt1"/>
                </a:solidFill>
              </a:rPr>
              <a:t> (NPs)</a:t>
            </a:r>
            <a:endParaRPr sz="1700">
              <a:solidFill>
                <a:schemeClr val="lt1"/>
              </a:solidFill>
            </a:endParaRPr>
          </a:p>
          <a:p>
            <a:pPr indent="-20955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b="1" lang="en" sz="1600">
                <a:solidFill>
                  <a:schemeClr val="lt1"/>
                </a:solidFill>
              </a:rPr>
              <a:t>Noun-phrase</a:t>
            </a:r>
            <a:r>
              <a:rPr lang="en" sz="1600">
                <a:solidFill>
                  <a:schemeClr val="lt1"/>
                </a:solidFill>
              </a:rPr>
              <a:t>: Phrases that include nouns </a:t>
            </a:r>
            <a:r>
              <a:rPr b="1" lang="en" sz="1400">
                <a:solidFill>
                  <a:schemeClr val="lt1"/>
                </a:solidFill>
              </a:rPr>
              <a:t>→ </a:t>
            </a:r>
            <a:r>
              <a:rPr lang="en" sz="1600">
                <a:solidFill>
                  <a:schemeClr val="lt1"/>
                </a:solidFill>
              </a:rPr>
              <a:t>Important in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lt1"/>
                </a:solidFill>
              </a:rPr>
              <a:t>understanding context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548" name="Google Shape;154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72" y="2156657"/>
            <a:ext cx="2185775" cy="13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77"/>
          <p:cNvSpPr/>
          <p:nvPr/>
        </p:nvSpPr>
        <p:spPr>
          <a:xfrm>
            <a:off x="2281088" y="2808929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77"/>
          <p:cNvSpPr/>
          <p:nvPr/>
        </p:nvSpPr>
        <p:spPr>
          <a:xfrm>
            <a:off x="2467572" y="2686334"/>
            <a:ext cx="708000" cy="44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Extract Dipole’s NPs</a:t>
            </a:r>
            <a:endParaRPr b="1" sz="1000"/>
          </a:p>
        </p:txBody>
      </p:sp>
      <p:cxnSp>
        <p:nvCxnSpPr>
          <p:cNvPr id="1551" name="Google Shape;1551;p77"/>
          <p:cNvCxnSpPr>
            <a:stCxn id="1550" idx="3"/>
            <a:endCxn id="1552" idx="1"/>
          </p:cNvCxnSpPr>
          <p:nvPr/>
        </p:nvCxnSpPr>
        <p:spPr>
          <a:xfrm>
            <a:off x="3175572" y="2909384"/>
            <a:ext cx="15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553" name="Google Shape;1553;p77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554" name="Google Shape;1554;p77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7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7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557" name="Google Shape;1557;p77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558" name="Google Shape;1558;p77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559" name="Google Shape;1559;p77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rt (@bertsesame) | Twitter" id="1564" name="Google Shape;156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00" y="3585550"/>
            <a:ext cx="934500" cy="9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78"/>
          <p:cNvSpPr/>
          <p:nvPr/>
        </p:nvSpPr>
        <p:spPr>
          <a:xfrm>
            <a:off x="269675" y="3574975"/>
            <a:ext cx="5825100" cy="934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78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4.1 </a:t>
            </a:r>
            <a:r>
              <a:rPr b="1" lang="en" sz="3100">
                <a:solidFill>
                  <a:schemeClr val="lt1"/>
                </a:solidFill>
              </a:rPr>
              <a:t>Dipole Topic Ex</a:t>
            </a:r>
            <a:r>
              <a:rPr b="1" lang="en" sz="3100">
                <a:solidFill>
                  <a:schemeClr val="lt1"/>
                </a:solidFill>
              </a:rPr>
              <a:t>traction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567" name="Google Shape;1567;p78"/>
          <p:cNvSpPr txBox="1"/>
          <p:nvPr>
            <p:ph idx="1" type="body"/>
          </p:nvPr>
        </p:nvSpPr>
        <p:spPr>
          <a:xfrm>
            <a:off x="269875" y="879425"/>
            <a:ext cx="8801400" cy="704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700">
                <a:solidFill>
                  <a:schemeClr val="lt1"/>
                </a:solidFill>
              </a:rPr>
              <a:t>Topics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b="1" lang="en" sz="1700">
                <a:solidFill>
                  <a:schemeClr val="lt1"/>
                </a:solidFill>
              </a:rPr>
              <a:t>Semantically </a:t>
            </a:r>
            <a:r>
              <a:rPr lang="en" sz="1700">
                <a:solidFill>
                  <a:schemeClr val="lt1"/>
                </a:solidFill>
              </a:rPr>
              <a:t>similar </a:t>
            </a:r>
            <a:r>
              <a:rPr b="1" lang="en" sz="1700">
                <a:solidFill>
                  <a:schemeClr val="lt1"/>
                </a:solidFill>
              </a:rPr>
              <a:t>Noun Phrases</a:t>
            </a:r>
            <a:r>
              <a:rPr lang="en" sz="1700">
                <a:solidFill>
                  <a:schemeClr val="lt1"/>
                </a:solidFill>
              </a:rPr>
              <a:t> (NPs)</a:t>
            </a:r>
            <a:endParaRPr sz="1700">
              <a:solidFill>
                <a:schemeClr val="lt1"/>
              </a:solidFill>
            </a:endParaRPr>
          </a:p>
          <a:p>
            <a:pPr indent="-20955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b="1" lang="en" sz="1600">
                <a:solidFill>
                  <a:schemeClr val="lt1"/>
                </a:solidFill>
              </a:rPr>
              <a:t>Noun-phrase</a:t>
            </a:r>
            <a:r>
              <a:rPr lang="en" sz="1600">
                <a:solidFill>
                  <a:schemeClr val="lt1"/>
                </a:solidFill>
              </a:rPr>
              <a:t>: Phrases that include nouns </a:t>
            </a:r>
            <a:r>
              <a:rPr b="1" lang="en" sz="1400">
                <a:solidFill>
                  <a:schemeClr val="lt1"/>
                </a:solidFill>
              </a:rPr>
              <a:t>→ </a:t>
            </a:r>
            <a:r>
              <a:rPr lang="en" sz="1600">
                <a:solidFill>
                  <a:schemeClr val="lt1"/>
                </a:solidFill>
              </a:rPr>
              <a:t>Important in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lt1"/>
                </a:solidFill>
              </a:rPr>
              <a:t>understanding context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568" name="Google Shape;156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872" y="2156657"/>
            <a:ext cx="2185775" cy="13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78"/>
          <p:cNvSpPr/>
          <p:nvPr/>
        </p:nvSpPr>
        <p:spPr>
          <a:xfrm>
            <a:off x="2281088" y="2808929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78"/>
          <p:cNvSpPr/>
          <p:nvPr/>
        </p:nvSpPr>
        <p:spPr>
          <a:xfrm>
            <a:off x="2467572" y="2686334"/>
            <a:ext cx="708000" cy="44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Extract Dipole’s NPs</a:t>
            </a:r>
            <a:endParaRPr b="1" sz="1000"/>
          </a:p>
        </p:txBody>
      </p:sp>
      <p:sp>
        <p:nvSpPr>
          <p:cNvPr id="1571" name="Google Shape;1571;p78"/>
          <p:cNvSpPr/>
          <p:nvPr/>
        </p:nvSpPr>
        <p:spPr>
          <a:xfrm>
            <a:off x="3329265" y="2686335"/>
            <a:ext cx="1161000" cy="446100"/>
          </a:xfrm>
          <a:prstGeom prst="rect">
            <a:avLst/>
          </a:prstGeom>
          <a:noFill/>
          <a:ln cap="flat" cmpd="sng" w="9525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Encode NPs with BERT</a:t>
            </a:r>
            <a:endParaRPr b="1" sz="1000"/>
          </a:p>
        </p:txBody>
      </p:sp>
      <p:cxnSp>
        <p:nvCxnSpPr>
          <p:cNvPr id="1572" name="Google Shape;1572;p78"/>
          <p:cNvCxnSpPr>
            <a:stCxn id="1570" idx="3"/>
            <a:endCxn id="1571" idx="1"/>
          </p:cNvCxnSpPr>
          <p:nvPr/>
        </p:nvCxnSpPr>
        <p:spPr>
          <a:xfrm>
            <a:off x="3175572" y="2909384"/>
            <a:ext cx="15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3" name="Google Shape;1573;p78"/>
          <p:cNvCxnSpPr>
            <a:stCxn id="1571" idx="3"/>
            <a:endCxn id="1574" idx="1"/>
          </p:cNvCxnSpPr>
          <p:nvPr/>
        </p:nvCxnSpPr>
        <p:spPr>
          <a:xfrm>
            <a:off x="4490265" y="2909385"/>
            <a:ext cx="15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5" name="Google Shape;1575;p78"/>
          <p:cNvSpPr txBox="1"/>
          <p:nvPr>
            <p:ph idx="1" type="body"/>
          </p:nvPr>
        </p:nvSpPr>
        <p:spPr>
          <a:xfrm>
            <a:off x="1248325" y="3567425"/>
            <a:ext cx="5047800" cy="934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BERT </a:t>
            </a:r>
            <a:r>
              <a:rPr lang="en">
                <a:solidFill>
                  <a:schemeClr val="lt1"/>
                </a:solidFill>
              </a:rPr>
              <a:t>- Bidirectional Encoder Representations from Transformers</a:t>
            </a:r>
            <a:endParaRPr>
              <a:solidFill>
                <a:schemeClr val="lt1"/>
              </a:solidFill>
            </a:endParaRPr>
          </a:p>
          <a:p>
            <a:pPr indent="-16510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❏"/>
            </a:pPr>
            <a:r>
              <a:rPr lang="en">
                <a:solidFill>
                  <a:schemeClr val="lt1"/>
                </a:solidFill>
              </a:rPr>
              <a:t>Pre-trained </a:t>
            </a:r>
            <a:r>
              <a:rPr b="1" lang="en">
                <a:solidFill>
                  <a:schemeClr val="lt1"/>
                </a:solidFill>
              </a:rPr>
              <a:t>context-base word  embeddings</a:t>
            </a:r>
            <a:r>
              <a:rPr lang="en">
                <a:solidFill>
                  <a:schemeClr val="lt1"/>
                </a:solidFill>
              </a:rPr>
              <a:t> developed by Google.</a:t>
            </a:r>
            <a:endParaRPr>
              <a:solidFill>
                <a:schemeClr val="lt1"/>
              </a:solidFill>
            </a:endParaRPr>
          </a:p>
          <a:p>
            <a:pPr indent="-16510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❏"/>
            </a:pPr>
            <a:r>
              <a:rPr b="1" lang="en">
                <a:solidFill>
                  <a:schemeClr val="lt1"/>
                </a:solidFill>
              </a:rPr>
              <a:t>State-of-the-art</a:t>
            </a:r>
            <a:r>
              <a:rPr lang="en">
                <a:solidFill>
                  <a:schemeClr val="lt1"/>
                </a:solidFill>
              </a:rPr>
              <a:t> results across NLP tasks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grpSp>
        <p:nvGrpSpPr>
          <p:cNvPr id="1576" name="Google Shape;1576;p78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577" name="Google Shape;1577;p78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8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8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580" name="Google Shape;1580;p78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581" name="Google Shape;1581;p78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582" name="Google Shape;1582;p78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rt (@bertsesame) | Twitter" id="1587" name="Google Shape;158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00" y="3585550"/>
            <a:ext cx="934500" cy="9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79"/>
          <p:cNvSpPr/>
          <p:nvPr/>
        </p:nvSpPr>
        <p:spPr>
          <a:xfrm>
            <a:off x="269675" y="3574975"/>
            <a:ext cx="5825100" cy="934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79"/>
          <p:cNvSpPr/>
          <p:nvPr/>
        </p:nvSpPr>
        <p:spPr>
          <a:xfrm>
            <a:off x="6821810" y="3110645"/>
            <a:ext cx="870000" cy="8700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79"/>
          <p:cNvSpPr/>
          <p:nvPr/>
        </p:nvSpPr>
        <p:spPr>
          <a:xfrm>
            <a:off x="7173117" y="1825526"/>
            <a:ext cx="520200" cy="5202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79"/>
          <p:cNvSpPr/>
          <p:nvPr/>
        </p:nvSpPr>
        <p:spPr>
          <a:xfrm>
            <a:off x="6796725" y="2337510"/>
            <a:ext cx="655500" cy="655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79"/>
          <p:cNvSpPr/>
          <p:nvPr/>
        </p:nvSpPr>
        <p:spPr>
          <a:xfrm>
            <a:off x="5904486" y="2424135"/>
            <a:ext cx="782400" cy="7824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79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4.1 </a:t>
            </a:r>
            <a:r>
              <a:rPr b="1" lang="en" sz="3100">
                <a:solidFill>
                  <a:schemeClr val="lt1"/>
                </a:solidFill>
              </a:rPr>
              <a:t>Dipole Topic Ex</a:t>
            </a:r>
            <a:r>
              <a:rPr b="1" lang="en" sz="3100">
                <a:solidFill>
                  <a:schemeClr val="lt1"/>
                </a:solidFill>
              </a:rPr>
              <a:t>traction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594" name="Google Shape;1594;p79"/>
          <p:cNvSpPr txBox="1"/>
          <p:nvPr>
            <p:ph idx="1" type="body"/>
          </p:nvPr>
        </p:nvSpPr>
        <p:spPr>
          <a:xfrm>
            <a:off x="269875" y="879425"/>
            <a:ext cx="8801400" cy="704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700">
                <a:solidFill>
                  <a:schemeClr val="lt1"/>
                </a:solidFill>
              </a:rPr>
              <a:t>Topics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b="1" lang="en" sz="1700">
                <a:solidFill>
                  <a:schemeClr val="lt1"/>
                </a:solidFill>
              </a:rPr>
              <a:t>Semantically </a:t>
            </a:r>
            <a:r>
              <a:rPr lang="en" sz="1700">
                <a:solidFill>
                  <a:schemeClr val="lt1"/>
                </a:solidFill>
              </a:rPr>
              <a:t>similar </a:t>
            </a:r>
            <a:r>
              <a:rPr b="1" lang="en" sz="1700">
                <a:solidFill>
                  <a:schemeClr val="lt1"/>
                </a:solidFill>
              </a:rPr>
              <a:t>Noun Phrases</a:t>
            </a:r>
            <a:r>
              <a:rPr lang="en" sz="1700">
                <a:solidFill>
                  <a:schemeClr val="lt1"/>
                </a:solidFill>
              </a:rPr>
              <a:t> (NPs)</a:t>
            </a:r>
            <a:endParaRPr sz="1700">
              <a:solidFill>
                <a:schemeClr val="lt1"/>
              </a:solidFill>
            </a:endParaRPr>
          </a:p>
          <a:p>
            <a:pPr indent="-20955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b="1" lang="en" sz="1600">
                <a:solidFill>
                  <a:schemeClr val="lt1"/>
                </a:solidFill>
              </a:rPr>
              <a:t>Noun-phrase</a:t>
            </a:r>
            <a:r>
              <a:rPr lang="en" sz="1600">
                <a:solidFill>
                  <a:schemeClr val="lt1"/>
                </a:solidFill>
              </a:rPr>
              <a:t>: Phrases that include nouns </a:t>
            </a:r>
            <a:r>
              <a:rPr b="1" lang="en" sz="1400">
                <a:solidFill>
                  <a:schemeClr val="lt1"/>
                </a:solidFill>
              </a:rPr>
              <a:t>→ </a:t>
            </a:r>
            <a:r>
              <a:rPr lang="en" sz="1600">
                <a:solidFill>
                  <a:schemeClr val="lt1"/>
                </a:solidFill>
              </a:rPr>
              <a:t>Important in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lt1"/>
                </a:solidFill>
              </a:rPr>
              <a:t>understanding context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595" name="Google Shape;159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872" y="2156657"/>
            <a:ext cx="2185775" cy="13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p79"/>
          <p:cNvSpPr/>
          <p:nvPr/>
        </p:nvSpPr>
        <p:spPr>
          <a:xfrm>
            <a:off x="2281088" y="2808929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79"/>
          <p:cNvSpPr/>
          <p:nvPr/>
        </p:nvSpPr>
        <p:spPr>
          <a:xfrm>
            <a:off x="2467572" y="2686334"/>
            <a:ext cx="708000" cy="44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Extract Dipole’s NPs</a:t>
            </a:r>
            <a:endParaRPr b="1" sz="1000"/>
          </a:p>
        </p:txBody>
      </p:sp>
      <p:sp>
        <p:nvSpPr>
          <p:cNvPr id="1598" name="Google Shape;1598;p79"/>
          <p:cNvSpPr/>
          <p:nvPr/>
        </p:nvSpPr>
        <p:spPr>
          <a:xfrm>
            <a:off x="3329265" y="2686335"/>
            <a:ext cx="1161000" cy="446100"/>
          </a:xfrm>
          <a:prstGeom prst="rect">
            <a:avLst/>
          </a:prstGeom>
          <a:noFill/>
          <a:ln cap="flat" cmpd="sng" w="9525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Encode NPs with BERT</a:t>
            </a:r>
            <a:endParaRPr b="1" sz="1000"/>
          </a:p>
        </p:txBody>
      </p:sp>
      <p:cxnSp>
        <p:nvCxnSpPr>
          <p:cNvPr id="1599" name="Google Shape;1599;p79"/>
          <p:cNvCxnSpPr>
            <a:stCxn id="1597" idx="3"/>
            <a:endCxn id="1598" idx="1"/>
          </p:cNvCxnSpPr>
          <p:nvPr/>
        </p:nvCxnSpPr>
        <p:spPr>
          <a:xfrm>
            <a:off x="3175572" y="2909384"/>
            <a:ext cx="15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0" name="Google Shape;1600;p79"/>
          <p:cNvCxnSpPr>
            <a:stCxn id="1598" idx="3"/>
            <a:endCxn id="1601" idx="1"/>
          </p:cNvCxnSpPr>
          <p:nvPr/>
        </p:nvCxnSpPr>
        <p:spPr>
          <a:xfrm>
            <a:off x="4490265" y="2909385"/>
            <a:ext cx="15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1" name="Google Shape;1601;p79"/>
          <p:cNvSpPr/>
          <p:nvPr/>
        </p:nvSpPr>
        <p:spPr>
          <a:xfrm>
            <a:off x="4642955" y="2686335"/>
            <a:ext cx="870000" cy="446100"/>
          </a:xfrm>
          <a:prstGeom prst="rect">
            <a:avLst/>
          </a:prstGeom>
          <a:noFill/>
          <a:ln cap="flat" cmpd="sng" w="9525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Apply Clustering</a:t>
            </a:r>
            <a:endParaRPr b="1" sz="1000"/>
          </a:p>
        </p:txBody>
      </p:sp>
      <p:sp>
        <p:nvSpPr>
          <p:cNvPr id="1602" name="Google Shape;1602;p79"/>
          <p:cNvSpPr/>
          <p:nvPr/>
        </p:nvSpPr>
        <p:spPr>
          <a:xfrm>
            <a:off x="5551696" y="2814735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79"/>
          <p:cNvSpPr txBox="1"/>
          <p:nvPr>
            <p:ph idx="1" type="body"/>
          </p:nvPr>
        </p:nvSpPr>
        <p:spPr>
          <a:xfrm>
            <a:off x="1248325" y="3567425"/>
            <a:ext cx="5047800" cy="934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BERT </a:t>
            </a:r>
            <a:r>
              <a:rPr lang="en">
                <a:solidFill>
                  <a:schemeClr val="lt1"/>
                </a:solidFill>
              </a:rPr>
              <a:t>- Bidirectional Encoder Representations from Transformers</a:t>
            </a:r>
            <a:endParaRPr>
              <a:solidFill>
                <a:schemeClr val="lt1"/>
              </a:solidFill>
            </a:endParaRPr>
          </a:p>
          <a:p>
            <a:pPr indent="-16510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❏"/>
            </a:pPr>
            <a:r>
              <a:rPr lang="en">
                <a:solidFill>
                  <a:schemeClr val="lt1"/>
                </a:solidFill>
              </a:rPr>
              <a:t>Pre-trained </a:t>
            </a:r>
            <a:r>
              <a:rPr b="1" lang="en">
                <a:solidFill>
                  <a:schemeClr val="lt1"/>
                </a:solidFill>
              </a:rPr>
              <a:t>context-base word  embeddings</a:t>
            </a:r>
            <a:r>
              <a:rPr lang="en">
                <a:solidFill>
                  <a:schemeClr val="lt1"/>
                </a:solidFill>
              </a:rPr>
              <a:t> developed by Google.</a:t>
            </a:r>
            <a:endParaRPr>
              <a:solidFill>
                <a:schemeClr val="lt1"/>
              </a:solidFill>
            </a:endParaRPr>
          </a:p>
          <a:p>
            <a:pPr indent="-16510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❏"/>
            </a:pPr>
            <a:r>
              <a:rPr b="1" lang="en">
                <a:solidFill>
                  <a:schemeClr val="lt1"/>
                </a:solidFill>
              </a:rPr>
              <a:t>State-of-the-art</a:t>
            </a:r>
            <a:r>
              <a:rPr lang="en">
                <a:solidFill>
                  <a:schemeClr val="lt1"/>
                </a:solidFill>
              </a:rPr>
              <a:t> results across NLP tasks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604" name="Google Shape;1604;p79"/>
          <p:cNvSpPr txBox="1"/>
          <p:nvPr/>
        </p:nvSpPr>
        <p:spPr>
          <a:xfrm>
            <a:off x="5884475" y="2621660"/>
            <a:ext cx="12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5" name="Google Shape;1605;p79"/>
          <p:cNvSpPr txBox="1"/>
          <p:nvPr/>
        </p:nvSpPr>
        <p:spPr>
          <a:xfrm>
            <a:off x="7108475" y="1928897"/>
            <a:ext cx="122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900">
                <a:latin typeface="Roboto"/>
                <a:ea typeface="Roboto"/>
                <a:cs typeface="Roboto"/>
                <a:sym typeface="Roboto"/>
              </a:rPr>
              <a:t>2</a:t>
            </a:r>
            <a:endParaRPr b="1" i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79"/>
          <p:cNvSpPr txBox="1"/>
          <p:nvPr/>
        </p:nvSpPr>
        <p:spPr>
          <a:xfrm>
            <a:off x="6775350" y="3341660"/>
            <a:ext cx="12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1500">
                <a:latin typeface="Roboto"/>
                <a:ea typeface="Roboto"/>
                <a:cs typeface="Roboto"/>
                <a:sym typeface="Roboto"/>
              </a:rPr>
              <a:t>3</a:t>
            </a:r>
            <a:endParaRPr b="1" i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7" name="Google Shape;1607;p79"/>
          <p:cNvSpPr txBox="1"/>
          <p:nvPr/>
        </p:nvSpPr>
        <p:spPr>
          <a:xfrm>
            <a:off x="6775350" y="2486172"/>
            <a:ext cx="122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1000">
                <a:latin typeface="Roboto"/>
                <a:ea typeface="Roboto"/>
                <a:cs typeface="Roboto"/>
                <a:sym typeface="Roboto"/>
              </a:rPr>
              <a:t>N</a:t>
            </a:r>
            <a:endParaRPr b="1" i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8" name="Google Shape;1608;p79"/>
          <p:cNvSpPr/>
          <p:nvPr/>
        </p:nvSpPr>
        <p:spPr>
          <a:xfrm>
            <a:off x="6415063" y="1998231"/>
            <a:ext cx="446100" cy="4461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79"/>
          <p:cNvSpPr txBox="1"/>
          <p:nvPr/>
        </p:nvSpPr>
        <p:spPr>
          <a:xfrm>
            <a:off x="6350414" y="2101592"/>
            <a:ext cx="122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700">
                <a:latin typeface="Roboto"/>
                <a:ea typeface="Roboto"/>
                <a:cs typeface="Roboto"/>
                <a:sym typeface="Roboto"/>
              </a:rPr>
              <a:t>4</a:t>
            </a:r>
            <a:endParaRPr b="1" i="1" sz="7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0" name="Google Shape;1610;p79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611" name="Google Shape;1611;p79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9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9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614" name="Google Shape;1614;p79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615" name="Google Shape;1615;p79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616" name="Google Shape;1616;p79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rt (@bertsesame) | Twitter" id="1621" name="Google Shape;162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00" y="3585550"/>
            <a:ext cx="934500" cy="9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80"/>
          <p:cNvSpPr/>
          <p:nvPr/>
        </p:nvSpPr>
        <p:spPr>
          <a:xfrm>
            <a:off x="269675" y="3574975"/>
            <a:ext cx="5825100" cy="934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80"/>
          <p:cNvSpPr/>
          <p:nvPr/>
        </p:nvSpPr>
        <p:spPr>
          <a:xfrm>
            <a:off x="6821810" y="3110645"/>
            <a:ext cx="870000" cy="8700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80"/>
          <p:cNvSpPr/>
          <p:nvPr/>
        </p:nvSpPr>
        <p:spPr>
          <a:xfrm>
            <a:off x="7173117" y="1825526"/>
            <a:ext cx="520200" cy="5202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80"/>
          <p:cNvSpPr/>
          <p:nvPr/>
        </p:nvSpPr>
        <p:spPr>
          <a:xfrm>
            <a:off x="6796725" y="2337510"/>
            <a:ext cx="655500" cy="655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80"/>
          <p:cNvSpPr/>
          <p:nvPr/>
        </p:nvSpPr>
        <p:spPr>
          <a:xfrm>
            <a:off x="5904486" y="2424135"/>
            <a:ext cx="782400" cy="7824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8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4.1 </a:t>
            </a:r>
            <a:r>
              <a:rPr b="1" lang="en" sz="3100">
                <a:solidFill>
                  <a:schemeClr val="lt1"/>
                </a:solidFill>
              </a:rPr>
              <a:t>Dipole Topic Ex</a:t>
            </a:r>
            <a:r>
              <a:rPr b="1" lang="en" sz="3100">
                <a:solidFill>
                  <a:schemeClr val="lt1"/>
                </a:solidFill>
              </a:rPr>
              <a:t>traction</a:t>
            </a:r>
            <a:endParaRPr b="1" sz="3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628" name="Google Shape;1628;p80"/>
          <p:cNvSpPr txBox="1"/>
          <p:nvPr>
            <p:ph idx="1" type="body"/>
          </p:nvPr>
        </p:nvSpPr>
        <p:spPr>
          <a:xfrm>
            <a:off x="269875" y="879425"/>
            <a:ext cx="8801400" cy="7044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❏"/>
            </a:pPr>
            <a:r>
              <a:rPr b="1" lang="en" sz="1700">
                <a:solidFill>
                  <a:schemeClr val="lt1"/>
                </a:solidFill>
              </a:rPr>
              <a:t>Topics</a:t>
            </a:r>
            <a:r>
              <a:rPr lang="en" sz="1800">
                <a:solidFill>
                  <a:schemeClr val="lt1"/>
                </a:solidFill>
              </a:rPr>
              <a:t>: </a:t>
            </a:r>
            <a:r>
              <a:rPr b="1" lang="en" sz="1700">
                <a:solidFill>
                  <a:schemeClr val="lt1"/>
                </a:solidFill>
              </a:rPr>
              <a:t>Semantically </a:t>
            </a:r>
            <a:r>
              <a:rPr lang="en" sz="1700">
                <a:solidFill>
                  <a:schemeClr val="lt1"/>
                </a:solidFill>
              </a:rPr>
              <a:t>similar </a:t>
            </a:r>
            <a:r>
              <a:rPr b="1" lang="en" sz="1700">
                <a:solidFill>
                  <a:schemeClr val="lt1"/>
                </a:solidFill>
              </a:rPr>
              <a:t>Noun Phrases</a:t>
            </a:r>
            <a:r>
              <a:rPr lang="en" sz="1700">
                <a:solidFill>
                  <a:schemeClr val="lt1"/>
                </a:solidFill>
              </a:rPr>
              <a:t> (NPs)</a:t>
            </a:r>
            <a:endParaRPr sz="1700">
              <a:solidFill>
                <a:schemeClr val="lt1"/>
              </a:solidFill>
            </a:endParaRPr>
          </a:p>
          <a:p>
            <a:pPr indent="-20955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</a:pPr>
            <a:r>
              <a:rPr b="1" lang="en" sz="1600">
                <a:solidFill>
                  <a:schemeClr val="lt1"/>
                </a:solidFill>
              </a:rPr>
              <a:t>Noun-phrase</a:t>
            </a:r>
            <a:r>
              <a:rPr lang="en" sz="1600">
                <a:solidFill>
                  <a:schemeClr val="lt1"/>
                </a:solidFill>
              </a:rPr>
              <a:t>: Phrases that include nouns </a:t>
            </a:r>
            <a:r>
              <a:rPr b="1" lang="en" sz="1400">
                <a:solidFill>
                  <a:schemeClr val="lt1"/>
                </a:solidFill>
              </a:rPr>
              <a:t>→ </a:t>
            </a:r>
            <a:r>
              <a:rPr lang="en" sz="1600">
                <a:solidFill>
                  <a:schemeClr val="lt1"/>
                </a:solidFill>
              </a:rPr>
              <a:t>Important in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b="1" lang="en" sz="1600" u="sng">
                <a:solidFill>
                  <a:schemeClr val="lt1"/>
                </a:solidFill>
              </a:rPr>
              <a:t>understanding context</a:t>
            </a:r>
            <a:endParaRPr sz="16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629" name="Google Shape;162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872" y="2156657"/>
            <a:ext cx="2185775" cy="13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80"/>
          <p:cNvSpPr/>
          <p:nvPr/>
        </p:nvSpPr>
        <p:spPr>
          <a:xfrm>
            <a:off x="2281088" y="2808929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80"/>
          <p:cNvSpPr/>
          <p:nvPr/>
        </p:nvSpPr>
        <p:spPr>
          <a:xfrm>
            <a:off x="2467572" y="2686334"/>
            <a:ext cx="708000" cy="44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Extract Dipole’s NPs</a:t>
            </a:r>
            <a:endParaRPr b="1" sz="1000"/>
          </a:p>
        </p:txBody>
      </p:sp>
      <p:sp>
        <p:nvSpPr>
          <p:cNvPr id="1632" name="Google Shape;1632;p80"/>
          <p:cNvSpPr/>
          <p:nvPr/>
        </p:nvSpPr>
        <p:spPr>
          <a:xfrm>
            <a:off x="3329265" y="2686335"/>
            <a:ext cx="1161000" cy="446100"/>
          </a:xfrm>
          <a:prstGeom prst="rect">
            <a:avLst/>
          </a:prstGeom>
          <a:noFill/>
          <a:ln cap="flat" cmpd="sng" w="9525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Encode NPs with BERT</a:t>
            </a:r>
            <a:endParaRPr b="1" sz="1000"/>
          </a:p>
        </p:txBody>
      </p:sp>
      <p:cxnSp>
        <p:nvCxnSpPr>
          <p:cNvPr id="1633" name="Google Shape;1633;p80"/>
          <p:cNvCxnSpPr>
            <a:stCxn id="1631" idx="3"/>
            <a:endCxn id="1632" idx="1"/>
          </p:cNvCxnSpPr>
          <p:nvPr/>
        </p:nvCxnSpPr>
        <p:spPr>
          <a:xfrm>
            <a:off x="3175572" y="2909384"/>
            <a:ext cx="15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4" name="Google Shape;1634;p80"/>
          <p:cNvCxnSpPr>
            <a:stCxn id="1632" idx="3"/>
            <a:endCxn id="1635" idx="1"/>
          </p:cNvCxnSpPr>
          <p:nvPr/>
        </p:nvCxnSpPr>
        <p:spPr>
          <a:xfrm>
            <a:off x="4490265" y="2909385"/>
            <a:ext cx="15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5" name="Google Shape;1635;p80"/>
          <p:cNvSpPr/>
          <p:nvPr/>
        </p:nvSpPr>
        <p:spPr>
          <a:xfrm>
            <a:off x="4642955" y="2686335"/>
            <a:ext cx="870000" cy="446100"/>
          </a:xfrm>
          <a:prstGeom prst="rect">
            <a:avLst/>
          </a:prstGeom>
          <a:noFill/>
          <a:ln cap="flat" cmpd="sng" w="9525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Apply Clustering</a:t>
            </a:r>
            <a:endParaRPr b="1" sz="1000"/>
          </a:p>
        </p:txBody>
      </p:sp>
      <p:sp>
        <p:nvSpPr>
          <p:cNvPr id="1636" name="Google Shape;1636;p80"/>
          <p:cNvSpPr/>
          <p:nvPr/>
        </p:nvSpPr>
        <p:spPr>
          <a:xfrm>
            <a:off x="5551696" y="2814735"/>
            <a:ext cx="153000" cy="189300"/>
          </a:xfrm>
          <a:prstGeom prst="rightArrow">
            <a:avLst>
              <a:gd fmla="val 33465" name="adj1"/>
              <a:gd fmla="val 6025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80"/>
          <p:cNvSpPr/>
          <p:nvPr/>
        </p:nvSpPr>
        <p:spPr>
          <a:xfrm>
            <a:off x="7786825" y="2381536"/>
            <a:ext cx="1056000" cy="890700"/>
          </a:xfrm>
          <a:prstGeom prst="rect">
            <a:avLst/>
          </a:prstGeom>
          <a:noFill/>
          <a:ln cap="flat" cmpd="sng" w="9525">
            <a:solidFill>
              <a:srgbClr val="1822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Clusters 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= 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Dipole Discussion Topics</a:t>
            </a:r>
            <a:endParaRPr b="1" sz="1000"/>
          </a:p>
        </p:txBody>
      </p:sp>
      <p:sp>
        <p:nvSpPr>
          <p:cNvPr id="1638" name="Google Shape;1638;p80"/>
          <p:cNvSpPr txBox="1"/>
          <p:nvPr>
            <p:ph idx="1" type="body"/>
          </p:nvPr>
        </p:nvSpPr>
        <p:spPr>
          <a:xfrm>
            <a:off x="1248325" y="3567425"/>
            <a:ext cx="5047800" cy="9345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BERT </a:t>
            </a:r>
            <a:r>
              <a:rPr lang="en">
                <a:solidFill>
                  <a:schemeClr val="lt1"/>
                </a:solidFill>
              </a:rPr>
              <a:t>- Bidirectional Encoder Representations from Transformers</a:t>
            </a:r>
            <a:endParaRPr>
              <a:solidFill>
                <a:schemeClr val="lt1"/>
              </a:solidFill>
            </a:endParaRPr>
          </a:p>
          <a:p>
            <a:pPr indent="-16510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❏"/>
            </a:pPr>
            <a:r>
              <a:rPr lang="en">
                <a:solidFill>
                  <a:schemeClr val="lt1"/>
                </a:solidFill>
              </a:rPr>
              <a:t>Pre-trained </a:t>
            </a:r>
            <a:r>
              <a:rPr b="1" lang="en">
                <a:solidFill>
                  <a:schemeClr val="lt1"/>
                </a:solidFill>
              </a:rPr>
              <a:t>context-base word  embeddings</a:t>
            </a:r>
            <a:r>
              <a:rPr lang="en">
                <a:solidFill>
                  <a:schemeClr val="lt1"/>
                </a:solidFill>
              </a:rPr>
              <a:t> developed by Google.</a:t>
            </a:r>
            <a:endParaRPr>
              <a:solidFill>
                <a:schemeClr val="lt1"/>
              </a:solidFill>
            </a:endParaRPr>
          </a:p>
          <a:p>
            <a:pPr indent="-165100" lvl="0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❏"/>
            </a:pPr>
            <a:r>
              <a:rPr b="1" lang="en">
                <a:solidFill>
                  <a:schemeClr val="lt1"/>
                </a:solidFill>
              </a:rPr>
              <a:t>State-of-the-art</a:t>
            </a:r>
            <a:r>
              <a:rPr lang="en">
                <a:solidFill>
                  <a:schemeClr val="lt1"/>
                </a:solidFill>
              </a:rPr>
              <a:t> results across NLP tasks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639" name="Google Shape;1639;p80"/>
          <p:cNvSpPr txBox="1"/>
          <p:nvPr/>
        </p:nvSpPr>
        <p:spPr>
          <a:xfrm>
            <a:off x="5884475" y="2621660"/>
            <a:ext cx="12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0" name="Google Shape;1640;p80"/>
          <p:cNvSpPr txBox="1"/>
          <p:nvPr/>
        </p:nvSpPr>
        <p:spPr>
          <a:xfrm>
            <a:off x="7108475" y="1928897"/>
            <a:ext cx="122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900">
                <a:latin typeface="Roboto"/>
                <a:ea typeface="Roboto"/>
                <a:cs typeface="Roboto"/>
                <a:sym typeface="Roboto"/>
              </a:rPr>
              <a:t>2</a:t>
            </a:r>
            <a:endParaRPr b="1" i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1" name="Google Shape;1641;p80"/>
          <p:cNvSpPr txBox="1"/>
          <p:nvPr/>
        </p:nvSpPr>
        <p:spPr>
          <a:xfrm>
            <a:off x="6775350" y="3341660"/>
            <a:ext cx="12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1500">
                <a:latin typeface="Roboto"/>
                <a:ea typeface="Roboto"/>
                <a:cs typeface="Roboto"/>
                <a:sym typeface="Roboto"/>
              </a:rPr>
              <a:t>3</a:t>
            </a:r>
            <a:endParaRPr b="1" i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2" name="Google Shape;1642;p80"/>
          <p:cNvSpPr txBox="1"/>
          <p:nvPr/>
        </p:nvSpPr>
        <p:spPr>
          <a:xfrm>
            <a:off x="6775350" y="2486172"/>
            <a:ext cx="122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1000">
                <a:latin typeface="Roboto"/>
                <a:ea typeface="Roboto"/>
                <a:cs typeface="Roboto"/>
                <a:sym typeface="Roboto"/>
              </a:rPr>
              <a:t>N</a:t>
            </a:r>
            <a:endParaRPr b="1" i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3" name="Google Shape;1643;p80"/>
          <p:cNvSpPr/>
          <p:nvPr/>
        </p:nvSpPr>
        <p:spPr>
          <a:xfrm>
            <a:off x="6415063" y="1998231"/>
            <a:ext cx="446100" cy="4461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80"/>
          <p:cNvSpPr txBox="1"/>
          <p:nvPr/>
        </p:nvSpPr>
        <p:spPr>
          <a:xfrm>
            <a:off x="6350414" y="2101592"/>
            <a:ext cx="122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Roboto"/>
                <a:ea typeface="Roboto"/>
                <a:cs typeface="Roboto"/>
                <a:sym typeface="Roboto"/>
              </a:rPr>
              <a:t>Cluster </a:t>
            </a:r>
            <a:r>
              <a:rPr b="1" i="1" lang="en" sz="700">
                <a:latin typeface="Roboto"/>
                <a:ea typeface="Roboto"/>
                <a:cs typeface="Roboto"/>
                <a:sym typeface="Roboto"/>
              </a:rPr>
              <a:t>4</a:t>
            </a:r>
            <a:endParaRPr b="1" i="1" sz="7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45" name="Google Shape;1645;p80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646" name="Google Shape;1646;p80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80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80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649" name="Google Shape;1649;p80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650" name="Google Shape;1650;p80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651" name="Google Shape;1651;p80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81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4.2 Quantifying Topic Polarization</a:t>
            </a:r>
            <a:endParaRPr b="1" sz="3100">
              <a:solidFill>
                <a:schemeClr val="lt1"/>
              </a:solidFill>
            </a:endParaRPr>
          </a:p>
        </p:txBody>
      </p:sp>
      <p:grpSp>
        <p:nvGrpSpPr>
          <p:cNvPr id="1657" name="Google Shape;1657;p81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658" name="Google Shape;1658;p81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81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81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661" name="Google Shape;1661;p81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662" name="Google Shape;1662;p81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663" name="Google Shape;1663;p81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  <p:sp>
        <p:nvSpPr>
          <p:cNvPr id="1664" name="Google Shape;1664;p81"/>
          <p:cNvSpPr txBox="1"/>
          <p:nvPr>
            <p:ph idx="1" type="body"/>
          </p:nvPr>
        </p:nvSpPr>
        <p:spPr>
          <a:xfrm>
            <a:off x="269875" y="879425"/>
            <a:ext cx="8778600" cy="16923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3200" lvl="1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Polarization Index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lang="en" sz="1400">
                <a:solidFill>
                  <a:schemeClr val="lt1"/>
                </a:solidFill>
              </a:rPr>
              <a:t>: “</a:t>
            </a:r>
            <a:r>
              <a:rPr i="1" lang="en" sz="1400">
                <a:solidFill>
                  <a:schemeClr val="lt1"/>
                </a:solidFill>
              </a:rPr>
              <a:t>a population is perfectly polarized when divided into two groups of the same size and with opposite attitudes</a:t>
            </a:r>
            <a:r>
              <a:rPr lang="en" sz="1400">
                <a:solidFill>
                  <a:schemeClr val="lt1"/>
                </a:solidFill>
              </a:rPr>
              <a:t>”.</a:t>
            </a:r>
            <a:endParaRPr sz="1400">
              <a:solidFill>
                <a:schemeClr val="lt1"/>
              </a:solidFill>
            </a:endParaRPr>
          </a:p>
          <a:p>
            <a:pPr indent="-203200" lvl="1" marL="2857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=1</a:t>
            </a:r>
            <a:r>
              <a:rPr lang="en" sz="1400">
                <a:solidFill>
                  <a:schemeClr val="lt1"/>
                </a:solidFill>
              </a:rPr>
              <a:t> if attitudes are </a:t>
            </a:r>
            <a:r>
              <a:rPr b="1" lang="en" sz="1400">
                <a:solidFill>
                  <a:schemeClr val="lt1"/>
                </a:solidFill>
              </a:rPr>
              <a:t>perfectly polarized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=0</a:t>
            </a:r>
            <a:r>
              <a:rPr lang="en" sz="1400">
                <a:solidFill>
                  <a:schemeClr val="lt1"/>
                </a:solidFill>
              </a:rPr>
              <a:t> if </a:t>
            </a:r>
            <a:r>
              <a:rPr b="1" lang="en" sz="1400">
                <a:solidFill>
                  <a:schemeClr val="lt1"/>
                </a:solidFill>
              </a:rPr>
              <a:t>not polarized</a:t>
            </a:r>
            <a:r>
              <a:rPr lang="en" sz="1400">
                <a:solidFill>
                  <a:schemeClr val="lt1"/>
                </a:solidFill>
              </a:rPr>
              <a:t> at all.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82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4.2 Quantifying Topic Polarization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670" name="Google Shape;1670;p82"/>
          <p:cNvSpPr txBox="1"/>
          <p:nvPr>
            <p:ph idx="1" type="body"/>
          </p:nvPr>
        </p:nvSpPr>
        <p:spPr>
          <a:xfrm>
            <a:off x="269875" y="879425"/>
            <a:ext cx="8778600" cy="16923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3200" lvl="1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Polarization Index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lang="en" sz="1400">
                <a:solidFill>
                  <a:schemeClr val="lt1"/>
                </a:solidFill>
              </a:rPr>
              <a:t>: “</a:t>
            </a:r>
            <a:r>
              <a:rPr i="1" lang="en" sz="1400">
                <a:solidFill>
                  <a:schemeClr val="lt1"/>
                </a:solidFill>
              </a:rPr>
              <a:t>a population is perfectly polarized when divided into two groups of the same size and with opposite attitudes</a:t>
            </a:r>
            <a:r>
              <a:rPr lang="en" sz="1400">
                <a:solidFill>
                  <a:schemeClr val="lt1"/>
                </a:solidFill>
              </a:rPr>
              <a:t>”.</a:t>
            </a:r>
            <a:endParaRPr sz="1400">
              <a:solidFill>
                <a:schemeClr val="lt1"/>
              </a:solidFill>
            </a:endParaRPr>
          </a:p>
          <a:p>
            <a:pPr indent="-203200" lvl="1" marL="2857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=1</a:t>
            </a:r>
            <a:r>
              <a:rPr lang="en" sz="1400">
                <a:solidFill>
                  <a:schemeClr val="lt1"/>
                </a:solidFill>
              </a:rPr>
              <a:t> if attitudes are </a:t>
            </a:r>
            <a:r>
              <a:rPr b="1" lang="en" sz="1400">
                <a:solidFill>
                  <a:schemeClr val="lt1"/>
                </a:solidFill>
              </a:rPr>
              <a:t>perfectly polarized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=0</a:t>
            </a:r>
            <a:r>
              <a:rPr lang="en" sz="1400">
                <a:solidFill>
                  <a:schemeClr val="lt1"/>
                </a:solidFill>
              </a:rPr>
              <a:t> if </a:t>
            </a:r>
            <a:r>
              <a:rPr b="1" lang="en" sz="1400">
                <a:solidFill>
                  <a:schemeClr val="lt1"/>
                </a:solidFill>
              </a:rPr>
              <a:t>not polarized</a:t>
            </a:r>
            <a:r>
              <a:rPr lang="en" sz="1400">
                <a:solidFill>
                  <a:schemeClr val="lt1"/>
                </a:solidFill>
              </a:rPr>
              <a:t> at all.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71" name="Google Shape;1671;p82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82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82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82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82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82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82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8" name="Google Shape;1678;p82"/>
          <p:cNvCxnSpPr>
            <a:stCxn id="1672" idx="6"/>
            <a:endCxn id="1673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9" name="Google Shape;1679;p82"/>
          <p:cNvCxnSpPr>
            <a:stCxn id="1674" idx="0"/>
            <a:endCxn id="1673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0" name="Google Shape;1680;p82"/>
          <p:cNvCxnSpPr>
            <a:stCxn id="1672" idx="4"/>
            <a:endCxn id="1671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1" name="Google Shape;1681;p82"/>
          <p:cNvCxnSpPr>
            <a:stCxn id="1674" idx="2"/>
            <a:endCxn id="1671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2" name="Google Shape;1682;p82"/>
          <p:cNvCxnSpPr>
            <a:stCxn id="1673" idx="3"/>
            <a:endCxn id="1671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3" name="Google Shape;1683;p82"/>
          <p:cNvCxnSpPr>
            <a:stCxn id="1674" idx="3"/>
            <a:endCxn id="1675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4" name="Google Shape;1684;p82"/>
          <p:cNvCxnSpPr>
            <a:stCxn id="1674" idx="4"/>
            <a:endCxn id="1677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5" name="Google Shape;1685;p82"/>
          <p:cNvCxnSpPr>
            <a:stCxn id="1677" idx="0"/>
            <a:endCxn id="1675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6" name="Google Shape;1686;p82"/>
          <p:cNvCxnSpPr>
            <a:stCxn id="1676" idx="7"/>
            <a:endCxn id="1675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7" name="Google Shape;1687;p82"/>
          <p:cNvCxnSpPr>
            <a:stCxn id="1676" idx="4"/>
            <a:endCxn id="1677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8" name="Google Shape;1688;p82"/>
          <p:cNvCxnSpPr>
            <a:stCxn id="1676" idx="0"/>
            <a:endCxn id="1671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9" name="Google Shape;1689;p82"/>
          <p:cNvSpPr/>
          <p:nvPr/>
        </p:nvSpPr>
        <p:spPr>
          <a:xfrm>
            <a:off x="331526" y="4331315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0" name="Google Shape;1690;p82"/>
          <p:cNvSpPr/>
          <p:nvPr/>
        </p:nvSpPr>
        <p:spPr>
          <a:xfrm>
            <a:off x="318794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1" name="Google Shape;1691;p82"/>
          <p:cNvCxnSpPr>
            <a:stCxn id="1677" idx="6"/>
            <a:endCxn id="1690" idx="0"/>
          </p:cNvCxnSpPr>
          <p:nvPr/>
        </p:nvCxnSpPr>
        <p:spPr>
          <a:xfrm flipH="1">
            <a:off x="397965" y="3131853"/>
            <a:ext cx="236400" cy="1199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2" name="Google Shape;1692;p82"/>
          <p:cNvSpPr/>
          <p:nvPr/>
        </p:nvSpPr>
        <p:spPr>
          <a:xfrm>
            <a:off x="47716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3" name="Google Shape;1693;p82"/>
          <p:cNvSpPr/>
          <p:nvPr/>
        </p:nvSpPr>
        <p:spPr>
          <a:xfrm>
            <a:off x="63887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4" name="Google Shape;1694;p82"/>
          <p:cNvSpPr/>
          <p:nvPr/>
        </p:nvSpPr>
        <p:spPr>
          <a:xfrm>
            <a:off x="800583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5" name="Google Shape;1695;p82"/>
          <p:cNvSpPr/>
          <p:nvPr/>
        </p:nvSpPr>
        <p:spPr>
          <a:xfrm>
            <a:off x="962295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6" name="Google Shape;1696;p82"/>
          <p:cNvCxnSpPr>
            <a:stCxn id="1674" idx="5"/>
            <a:endCxn id="1695" idx="0"/>
          </p:cNvCxnSpPr>
          <p:nvPr/>
        </p:nvCxnSpPr>
        <p:spPr>
          <a:xfrm flipH="1">
            <a:off x="1041346" y="3288346"/>
            <a:ext cx="1188300" cy="1043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7" name="Google Shape;1697;p82"/>
          <p:cNvCxnSpPr>
            <a:stCxn id="1675" idx="5"/>
            <a:endCxn id="1693" idx="0"/>
          </p:cNvCxnSpPr>
          <p:nvPr/>
        </p:nvCxnSpPr>
        <p:spPr>
          <a:xfrm flipH="1">
            <a:off x="718032" y="2984004"/>
            <a:ext cx="467700" cy="134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8" name="Google Shape;1698;p82"/>
          <p:cNvCxnSpPr>
            <a:stCxn id="1671" idx="5"/>
            <a:endCxn id="1699" idx="0"/>
          </p:cNvCxnSpPr>
          <p:nvPr/>
        </p:nvCxnSpPr>
        <p:spPr>
          <a:xfrm flipH="1">
            <a:off x="820460" y="2837868"/>
            <a:ext cx="1110000" cy="14934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0" name="Google Shape;1700;p82"/>
          <p:cNvCxnSpPr>
            <a:stCxn id="1676" idx="5"/>
            <a:endCxn id="1692" idx="0"/>
          </p:cNvCxnSpPr>
          <p:nvPr/>
        </p:nvCxnSpPr>
        <p:spPr>
          <a:xfrm flipH="1">
            <a:off x="556241" y="2743073"/>
            <a:ext cx="256800" cy="1588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1" name="Google Shape;1701;p82"/>
          <p:cNvCxnSpPr>
            <a:stCxn id="1672" idx="5"/>
            <a:endCxn id="1694" idx="0"/>
          </p:cNvCxnSpPr>
          <p:nvPr/>
        </p:nvCxnSpPr>
        <p:spPr>
          <a:xfrm flipH="1">
            <a:off x="879793" y="2601808"/>
            <a:ext cx="1526700" cy="17295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9" name="Google Shape;1699;p82"/>
          <p:cNvSpPr/>
          <p:nvPr/>
        </p:nvSpPr>
        <p:spPr>
          <a:xfrm>
            <a:off x="74138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2" name="Google Shape;1702;p82"/>
          <p:cNvSpPr/>
          <p:nvPr/>
        </p:nvSpPr>
        <p:spPr>
          <a:xfrm>
            <a:off x="121263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3" name="Google Shape;1703;p82"/>
          <p:cNvSpPr/>
          <p:nvPr/>
        </p:nvSpPr>
        <p:spPr>
          <a:xfrm>
            <a:off x="1370998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4" name="Google Shape;1704;p82"/>
          <p:cNvSpPr/>
          <p:nvPr/>
        </p:nvSpPr>
        <p:spPr>
          <a:xfrm>
            <a:off x="153271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5" name="Google Shape;1705;p82"/>
          <p:cNvSpPr/>
          <p:nvPr/>
        </p:nvSpPr>
        <p:spPr>
          <a:xfrm>
            <a:off x="169442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6" name="Google Shape;1706;p82"/>
          <p:cNvSpPr/>
          <p:nvPr/>
        </p:nvSpPr>
        <p:spPr>
          <a:xfrm>
            <a:off x="2135168" y="4331304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7" name="Google Shape;1707;p82"/>
          <p:cNvSpPr/>
          <p:nvPr/>
        </p:nvSpPr>
        <p:spPr>
          <a:xfrm>
            <a:off x="2122436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8" name="Google Shape;1708;p82"/>
          <p:cNvSpPr/>
          <p:nvPr/>
        </p:nvSpPr>
        <p:spPr>
          <a:xfrm>
            <a:off x="2280802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9" name="Google Shape;1709;p82"/>
          <p:cNvSpPr/>
          <p:nvPr/>
        </p:nvSpPr>
        <p:spPr>
          <a:xfrm>
            <a:off x="244251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0" name="Google Shape;1710;p82"/>
          <p:cNvSpPr/>
          <p:nvPr/>
        </p:nvSpPr>
        <p:spPr>
          <a:xfrm>
            <a:off x="2604225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1" name="Google Shape;1711;p82"/>
          <p:cNvSpPr/>
          <p:nvPr/>
        </p:nvSpPr>
        <p:spPr>
          <a:xfrm>
            <a:off x="2753248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2" name="Google Shape;1712;p82"/>
          <p:cNvSpPr/>
          <p:nvPr/>
        </p:nvSpPr>
        <p:spPr>
          <a:xfrm>
            <a:off x="254502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3" name="Google Shape;1713;p82"/>
          <p:cNvCxnSpPr>
            <a:stCxn id="1673" idx="5"/>
            <a:endCxn id="1695" idx="3"/>
          </p:cNvCxnSpPr>
          <p:nvPr/>
        </p:nvCxnSpPr>
        <p:spPr>
          <a:xfrm flipH="1">
            <a:off x="1120687" y="3100937"/>
            <a:ext cx="1483200" cy="13953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4" name="Google Shape;1714;p82"/>
          <p:cNvSpPr/>
          <p:nvPr/>
        </p:nvSpPr>
        <p:spPr>
          <a:xfrm>
            <a:off x="366712" y="2304909"/>
            <a:ext cx="2641468" cy="1167426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1715" name="Google Shape;1715;p82"/>
          <p:cNvSpPr/>
          <p:nvPr/>
        </p:nvSpPr>
        <p:spPr>
          <a:xfrm>
            <a:off x="417562" y="2480171"/>
            <a:ext cx="1042999" cy="759118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1716" name="Google Shape;1716;p82"/>
          <p:cNvSpPr/>
          <p:nvPr/>
        </p:nvSpPr>
        <p:spPr>
          <a:xfrm>
            <a:off x="1789556" y="2368683"/>
            <a:ext cx="1094868" cy="1026113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cxnSp>
        <p:nvCxnSpPr>
          <p:cNvPr id="1717" name="Google Shape;1717;p82"/>
          <p:cNvCxnSpPr>
            <a:stCxn id="1718" idx="6"/>
            <a:endCxn id="1719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0" name="Google Shape;1720;p82"/>
          <p:cNvCxnSpPr>
            <a:stCxn id="1721" idx="0"/>
            <a:endCxn id="1719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2" name="Google Shape;1722;p82"/>
          <p:cNvCxnSpPr>
            <a:stCxn id="1718" idx="4"/>
            <a:endCxn id="1723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4" name="Google Shape;1724;p82"/>
          <p:cNvCxnSpPr>
            <a:stCxn id="1721" idx="2"/>
            <a:endCxn id="1723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5" name="Google Shape;1725;p82"/>
          <p:cNvCxnSpPr>
            <a:stCxn id="1719" idx="3"/>
            <a:endCxn id="1723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6" name="Google Shape;1726;p82"/>
          <p:cNvCxnSpPr>
            <a:stCxn id="1721" idx="3"/>
            <a:endCxn id="1727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8" name="Google Shape;1728;p82"/>
          <p:cNvCxnSpPr>
            <a:stCxn id="1721" idx="4"/>
            <a:endCxn id="1729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0" name="Google Shape;1730;p82"/>
          <p:cNvCxnSpPr>
            <a:stCxn id="1729" idx="0"/>
            <a:endCxn id="1727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1" name="Google Shape;1731;p82"/>
          <p:cNvCxnSpPr>
            <a:stCxn id="1732" idx="7"/>
            <a:endCxn id="1727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3" name="Google Shape;1733;p82"/>
          <p:cNvCxnSpPr>
            <a:stCxn id="1732" idx="4"/>
            <a:endCxn id="1729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4" name="Google Shape;1734;p82"/>
          <p:cNvCxnSpPr>
            <a:stCxn id="1732" idx="0"/>
            <a:endCxn id="1723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35" name="Google Shape;1735;p82"/>
          <p:cNvGrpSpPr/>
          <p:nvPr/>
        </p:nvGrpSpPr>
        <p:grpSpPr>
          <a:xfrm>
            <a:off x="634274" y="2603315"/>
            <a:ext cx="2197999" cy="1892803"/>
            <a:chOff x="851376" y="2662098"/>
            <a:chExt cx="2499146" cy="2152135"/>
          </a:xfrm>
        </p:grpSpPr>
        <p:cxnSp>
          <p:nvCxnSpPr>
            <p:cNvPr id="1736" name="Google Shape;1736;p82"/>
            <p:cNvCxnSpPr/>
            <p:nvPr/>
          </p:nvCxnSpPr>
          <p:spPr>
            <a:xfrm>
              <a:off x="1562866" y="3096658"/>
              <a:ext cx="1250700" cy="15300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37" name="Google Shape;1737;p82"/>
            <p:cNvCxnSpPr/>
            <p:nvPr/>
          </p:nvCxnSpPr>
          <p:spPr>
            <a:xfrm>
              <a:off x="2749807" y="3442698"/>
              <a:ext cx="247500" cy="1184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38" name="Google Shape;1738;p82"/>
            <p:cNvCxnSpPr/>
            <p:nvPr/>
          </p:nvCxnSpPr>
          <p:spPr>
            <a:xfrm>
              <a:off x="3175322" y="3229612"/>
              <a:ext cx="175200" cy="1397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39" name="Google Shape;1739;p82"/>
            <p:cNvCxnSpPr/>
            <p:nvPr/>
          </p:nvCxnSpPr>
          <p:spPr>
            <a:xfrm>
              <a:off x="2950883" y="2662098"/>
              <a:ext cx="162900" cy="19647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0" name="Google Shape;1740;p82"/>
            <p:cNvCxnSpPr/>
            <p:nvPr/>
          </p:nvCxnSpPr>
          <p:spPr>
            <a:xfrm>
              <a:off x="1139113" y="2822717"/>
              <a:ext cx="1494300" cy="18039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1" name="Google Shape;1741;p82"/>
            <p:cNvCxnSpPr/>
            <p:nvPr/>
          </p:nvCxnSpPr>
          <p:spPr>
            <a:xfrm>
              <a:off x="851376" y="3262932"/>
              <a:ext cx="1692000" cy="15513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723" name="Google Shape;1723;p82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82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82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82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82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82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82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82"/>
          <p:cNvSpPr/>
          <p:nvPr/>
        </p:nvSpPr>
        <p:spPr>
          <a:xfrm>
            <a:off x="5092378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Distributions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3" name="Google Shape;1743;p82"/>
          <p:cNvSpPr/>
          <p:nvPr/>
        </p:nvSpPr>
        <p:spPr>
          <a:xfrm>
            <a:off x="2988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Populations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4" name="Google Shape;1744;p82"/>
          <p:cNvSpPr/>
          <p:nvPr/>
        </p:nvSpPr>
        <p:spPr>
          <a:xfrm>
            <a:off x="7179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Polarization Index </a:t>
            </a:r>
            <a:r>
              <a:rPr b="1" i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45" name="Google Shape;1745;p82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746" name="Google Shape;1746;p82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82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82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749" name="Google Shape;1749;p82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750" name="Google Shape;1750;p82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751" name="Google Shape;1751;p82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83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4.2 Quantifying Topic Polarization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757" name="Google Shape;1757;p83"/>
          <p:cNvSpPr txBox="1"/>
          <p:nvPr>
            <p:ph idx="1" type="body"/>
          </p:nvPr>
        </p:nvSpPr>
        <p:spPr>
          <a:xfrm>
            <a:off x="269875" y="879425"/>
            <a:ext cx="8778600" cy="16923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3200" lvl="1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Polarization Index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lang="en" sz="1400">
                <a:solidFill>
                  <a:schemeClr val="lt1"/>
                </a:solidFill>
              </a:rPr>
              <a:t>: “</a:t>
            </a:r>
            <a:r>
              <a:rPr i="1" lang="en" sz="1400">
                <a:solidFill>
                  <a:schemeClr val="lt1"/>
                </a:solidFill>
              </a:rPr>
              <a:t>a population is perfectly polarized when divided into two groups of the same size and with opposite attitudes</a:t>
            </a:r>
            <a:r>
              <a:rPr lang="en" sz="1400">
                <a:solidFill>
                  <a:schemeClr val="lt1"/>
                </a:solidFill>
              </a:rPr>
              <a:t>”.</a:t>
            </a:r>
            <a:endParaRPr sz="1400">
              <a:solidFill>
                <a:schemeClr val="lt1"/>
              </a:solidFill>
            </a:endParaRPr>
          </a:p>
          <a:p>
            <a:pPr indent="-203200" lvl="1" marL="2857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=1</a:t>
            </a:r>
            <a:r>
              <a:rPr lang="en" sz="1400">
                <a:solidFill>
                  <a:schemeClr val="lt1"/>
                </a:solidFill>
              </a:rPr>
              <a:t> if attitudes are </a:t>
            </a:r>
            <a:r>
              <a:rPr b="1" lang="en" sz="1400">
                <a:solidFill>
                  <a:schemeClr val="lt1"/>
                </a:solidFill>
              </a:rPr>
              <a:t>perfectly polarized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=0</a:t>
            </a:r>
            <a:r>
              <a:rPr lang="en" sz="1400">
                <a:solidFill>
                  <a:schemeClr val="lt1"/>
                </a:solidFill>
              </a:rPr>
              <a:t> if </a:t>
            </a:r>
            <a:r>
              <a:rPr b="1" lang="en" sz="1400">
                <a:solidFill>
                  <a:schemeClr val="lt1"/>
                </a:solidFill>
              </a:rPr>
              <a:t>not polarized</a:t>
            </a:r>
            <a:r>
              <a:rPr lang="en" sz="1400">
                <a:solidFill>
                  <a:schemeClr val="lt1"/>
                </a:solidFill>
              </a:rPr>
              <a:t> at all.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58" name="Google Shape;1758;p83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83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83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83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83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83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83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5" name="Google Shape;1765;p83"/>
          <p:cNvCxnSpPr>
            <a:stCxn id="1759" idx="6"/>
            <a:endCxn id="1760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6" name="Google Shape;1766;p83"/>
          <p:cNvCxnSpPr>
            <a:stCxn id="1761" idx="0"/>
            <a:endCxn id="1760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7" name="Google Shape;1767;p83"/>
          <p:cNvCxnSpPr>
            <a:stCxn id="1759" idx="4"/>
            <a:endCxn id="1758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8" name="Google Shape;1768;p83"/>
          <p:cNvCxnSpPr>
            <a:stCxn id="1761" idx="2"/>
            <a:endCxn id="1758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9" name="Google Shape;1769;p83"/>
          <p:cNvCxnSpPr>
            <a:stCxn id="1760" idx="3"/>
            <a:endCxn id="1758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0" name="Google Shape;1770;p83"/>
          <p:cNvCxnSpPr>
            <a:stCxn id="1761" idx="3"/>
            <a:endCxn id="1762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1" name="Google Shape;1771;p83"/>
          <p:cNvCxnSpPr>
            <a:stCxn id="1761" idx="4"/>
            <a:endCxn id="1764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2" name="Google Shape;1772;p83"/>
          <p:cNvCxnSpPr>
            <a:stCxn id="1764" idx="0"/>
            <a:endCxn id="1762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3" name="Google Shape;1773;p83"/>
          <p:cNvCxnSpPr>
            <a:stCxn id="1763" idx="7"/>
            <a:endCxn id="1762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4" name="Google Shape;1774;p83"/>
          <p:cNvCxnSpPr>
            <a:stCxn id="1763" idx="4"/>
            <a:endCxn id="1764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5" name="Google Shape;1775;p83"/>
          <p:cNvCxnSpPr>
            <a:stCxn id="1763" idx="0"/>
            <a:endCxn id="1758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6" name="Google Shape;1776;p83"/>
          <p:cNvSpPr/>
          <p:nvPr/>
        </p:nvSpPr>
        <p:spPr>
          <a:xfrm>
            <a:off x="331526" y="4331315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7" name="Google Shape;1777;p83"/>
          <p:cNvSpPr/>
          <p:nvPr/>
        </p:nvSpPr>
        <p:spPr>
          <a:xfrm>
            <a:off x="318794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8" name="Google Shape;1778;p83"/>
          <p:cNvCxnSpPr>
            <a:stCxn id="1764" idx="6"/>
            <a:endCxn id="1777" idx="0"/>
          </p:cNvCxnSpPr>
          <p:nvPr/>
        </p:nvCxnSpPr>
        <p:spPr>
          <a:xfrm flipH="1">
            <a:off x="397965" y="3131853"/>
            <a:ext cx="236400" cy="1199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9" name="Google Shape;1779;p83"/>
          <p:cNvSpPr/>
          <p:nvPr/>
        </p:nvSpPr>
        <p:spPr>
          <a:xfrm>
            <a:off x="47716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0" name="Google Shape;1780;p83"/>
          <p:cNvSpPr/>
          <p:nvPr/>
        </p:nvSpPr>
        <p:spPr>
          <a:xfrm>
            <a:off x="63887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1" name="Google Shape;1781;p83"/>
          <p:cNvSpPr/>
          <p:nvPr/>
        </p:nvSpPr>
        <p:spPr>
          <a:xfrm>
            <a:off x="800583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2" name="Google Shape;1782;p83"/>
          <p:cNvSpPr/>
          <p:nvPr/>
        </p:nvSpPr>
        <p:spPr>
          <a:xfrm>
            <a:off x="962295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3" name="Google Shape;1783;p83"/>
          <p:cNvCxnSpPr>
            <a:stCxn id="1761" idx="5"/>
            <a:endCxn id="1782" idx="0"/>
          </p:cNvCxnSpPr>
          <p:nvPr/>
        </p:nvCxnSpPr>
        <p:spPr>
          <a:xfrm flipH="1">
            <a:off x="1041346" y="3288346"/>
            <a:ext cx="1188300" cy="1043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4" name="Google Shape;1784;p83"/>
          <p:cNvCxnSpPr>
            <a:stCxn id="1762" idx="5"/>
            <a:endCxn id="1780" idx="0"/>
          </p:cNvCxnSpPr>
          <p:nvPr/>
        </p:nvCxnSpPr>
        <p:spPr>
          <a:xfrm flipH="1">
            <a:off x="718032" y="2984004"/>
            <a:ext cx="467700" cy="134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5" name="Google Shape;1785;p83"/>
          <p:cNvCxnSpPr>
            <a:stCxn id="1758" idx="5"/>
            <a:endCxn id="1786" idx="0"/>
          </p:cNvCxnSpPr>
          <p:nvPr/>
        </p:nvCxnSpPr>
        <p:spPr>
          <a:xfrm flipH="1">
            <a:off x="820460" y="2837868"/>
            <a:ext cx="1110000" cy="14934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7" name="Google Shape;1787;p83"/>
          <p:cNvCxnSpPr>
            <a:stCxn id="1763" idx="5"/>
            <a:endCxn id="1779" idx="0"/>
          </p:cNvCxnSpPr>
          <p:nvPr/>
        </p:nvCxnSpPr>
        <p:spPr>
          <a:xfrm flipH="1">
            <a:off x="556241" y="2743073"/>
            <a:ext cx="256800" cy="1588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8" name="Google Shape;1788;p83"/>
          <p:cNvCxnSpPr>
            <a:stCxn id="1759" idx="5"/>
            <a:endCxn id="1781" idx="0"/>
          </p:cNvCxnSpPr>
          <p:nvPr/>
        </p:nvCxnSpPr>
        <p:spPr>
          <a:xfrm flipH="1">
            <a:off x="879793" y="2601808"/>
            <a:ext cx="1526700" cy="17295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6" name="Google Shape;1786;p83"/>
          <p:cNvSpPr/>
          <p:nvPr/>
        </p:nvSpPr>
        <p:spPr>
          <a:xfrm>
            <a:off x="74138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83"/>
          <p:cNvSpPr/>
          <p:nvPr/>
        </p:nvSpPr>
        <p:spPr>
          <a:xfrm>
            <a:off x="121263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0" name="Google Shape;1790;p83"/>
          <p:cNvSpPr/>
          <p:nvPr/>
        </p:nvSpPr>
        <p:spPr>
          <a:xfrm>
            <a:off x="1370998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1" name="Google Shape;1791;p83"/>
          <p:cNvSpPr/>
          <p:nvPr/>
        </p:nvSpPr>
        <p:spPr>
          <a:xfrm>
            <a:off x="153271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83"/>
          <p:cNvSpPr/>
          <p:nvPr/>
        </p:nvSpPr>
        <p:spPr>
          <a:xfrm>
            <a:off x="169442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83"/>
          <p:cNvSpPr/>
          <p:nvPr/>
        </p:nvSpPr>
        <p:spPr>
          <a:xfrm>
            <a:off x="2135168" y="4331304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4" name="Google Shape;1794;p83"/>
          <p:cNvSpPr/>
          <p:nvPr/>
        </p:nvSpPr>
        <p:spPr>
          <a:xfrm>
            <a:off x="2122436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5" name="Google Shape;1795;p83"/>
          <p:cNvSpPr/>
          <p:nvPr/>
        </p:nvSpPr>
        <p:spPr>
          <a:xfrm>
            <a:off x="2280802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83"/>
          <p:cNvSpPr/>
          <p:nvPr/>
        </p:nvSpPr>
        <p:spPr>
          <a:xfrm>
            <a:off x="244251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7" name="Google Shape;1797;p83"/>
          <p:cNvSpPr/>
          <p:nvPr/>
        </p:nvSpPr>
        <p:spPr>
          <a:xfrm>
            <a:off x="2604225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8" name="Google Shape;1798;p83"/>
          <p:cNvSpPr/>
          <p:nvPr/>
        </p:nvSpPr>
        <p:spPr>
          <a:xfrm>
            <a:off x="2753248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9" name="Google Shape;1799;p83"/>
          <p:cNvSpPr/>
          <p:nvPr/>
        </p:nvSpPr>
        <p:spPr>
          <a:xfrm>
            <a:off x="254502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0" name="Google Shape;1800;p83"/>
          <p:cNvCxnSpPr>
            <a:stCxn id="1760" idx="5"/>
            <a:endCxn id="1782" idx="3"/>
          </p:cNvCxnSpPr>
          <p:nvPr/>
        </p:nvCxnSpPr>
        <p:spPr>
          <a:xfrm flipH="1">
            <a:off x="1120687" y="3100937"/>
            <a:ext cx="1483200" cy="13953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1" name="Google Shape;1801;p83"/>
          <p:cNvSpPr/>
          <p:nvPr/>
        </p:nvSpPr>
        <p:spPr>
          <a:xfrm>
            <a:off x="366712" y="2304909"/>
            <a:ext cx="2641468" cy="1167426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1802" name="Google Shape;1802;p83"/>
          <p:cNvSpPr/>
          <p:nvPr/>
        </p:nvSpPr>
        <p:spPr>
          <a:xfrm>
            <a:off x="417562" y="2480171"/>
            <a:ext cx="1042999" cy="759118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1803" name="Google Shape;1803;p83"/>
          <p:cNvSpPr/>
          <p:nvPr/>
        </p:nvSpPr>
        <p:spPr>
          <a:xfrm>
            <a:off x="1789556" y="2368683"/>
            <a:ext cx="1094868" cy="1026113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cxnSp>
        <p:nvCxnSpPr>
          <p:cNvPr id="1804" name="Google Shape;1804;p83"/>
          <p:cNvCxnSpPr>
            <a:stCxn id="1805" idx="6"/>
            <a:endCxn id="1806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7" name="Google Shape;1807;p83"/>
          <p:cNvCxnSpPr>
            <a:stCxn id="1808" idx="0"/>
            <a:endCxn id="1806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9" name="Google Shape;1809;p83"/>
          <p:cNvCxnSpPr>
            <a:stCxn id="1805" idx="4"/>
            <a:endCxn id="1810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1" name="Google Shape;1811;p83"/>
          <p:cNvCxnSpPr>
            <a:stCxn id="1808" idx="2"/>
            <a:endCxn id="1810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2" name="Google Shape;1812;p83"/>
          <p:cNvCxnSpPr>
            <a:stCxn id="1806" idx="3"/>
            <a:endCxn id="1810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3" name="Google Shape;1813;p83"/>
          <p:cNvCxnSpPr>
            <a:stCxn id="1808" idx="3"/>
            <a:endCxn id="1814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5" name="Google Shape;1815;p83"/>
          <p:cNvCxnSpPr>
            <a:stCxn id="1808" idx="4"/>
            <a:endCxn id="1816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7" name="Google Shape;1817;p83"/>
          <p:cNvCxnSpPr>
            <a:stCxn id="1816" idx="0"/>
            <a:endCxn id="1814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8" name="Google Shape;1818;p83"/>
          <p:cNvCxnSpPr>
            <a:stCxn id="1819" idx="7"/>
            <a:endCxn id="1814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0" name="Google Shape;1820;p83"/>
          <p:cNvCxnSpPr>
            <a:stCxn id="1819" idx="4"/>
            <a:endCxn id="1816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1" name="Google Shape;1821;p83"/>
          <p:cNvCxnSpPr>
            <a:stCxn id="1819" idx="0"/>
            <a:endCxn id="1810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22" name="Google Shape;1822;p83"/>
          <p:cNvGrpSpPr/>
          <p:nvPr/>
        </p:nvGrpSpPr>
        <p:grpSpPr>
          <a:xfrm>
            <a:off x="634274" y="2603315"/>
            <a:ext cx="2197999" cy="1892803"/>
            <a:chOff x="851376" y="2662098"/>
            <a:chExt cx="2499146" cy="2152135"/>
          </a:xfrm>
        </p:grpSpPr>
        <p:cxnSp>
          <p:nvCxnSpPr>
            <p:cNvPr id="1823" name="Google Shape;1823;p83"/>
            <p:cNvCxnSpPr/>
            <p:nvPr/>
          </p:nvCxnSpPr>
          <p:spPr>
            <a:xfrm>
              <a:off x="1562866" y="3096658"/>
              <a:ext cx="1250700" cy="15300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24" name="Google Shape;1824;p83"/>
            <p:cNvCxnSpPr/>
            <p:nvPr/>
          </p:nvCxnSpPr>
          <p:spPr>
            <a:xfrm>
              <a:off x="2749807" y="3442698"/>
              <a:ext cx="247500" cy="1184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25" name="Google Shape;1825;p83"/>
            <p:cNvCxnSpPr/>
            <p:nvPr/>
          </p:nvCxnSpPr>
          <p:spPr>
            <a:xfrm>
              <a:off x="3175322" y="3229612"/>
              <a:ext cx="175200" cy="1397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26" name="Google Shape;1826;p83"/>
            <p:cNvCxnSpPr/>
            <p:nvPr/>
          </p:nvCxnSpPr>
          <p:spPr>
            <a:xfrm>
              <a:off x="2950883" y="2662098"/>
              <a:ext cx="162900" cy="19647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27" name="Google Shape;1827;p83"/>
            <p:cNvCxnSpPr/>
            <p:nvPr/>
          </p:nvCxnSpPr>
          <p:spPr>
            <a:xfrm>
              <a:off x="1139113" y="2822717"/>
              <a:ext cx="1494300" cy="18039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28" name="Google Shape;1828;p83"/>
            <p:cNvCxnSpPr/>
            <p:nvPr/>
          </p:nvCxnSpPr>
          <p:spPr>
            <a:xfrm>
              <a:off x="851376" y="3262932"/>
              <a:ext cx="1692000" cy="15513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810" name="Google Shape;1810;p83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83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83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83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83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83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83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83"/>
          <p:cNvSpPr/>
          <p:nvPr/>
        </p:nvSpPr>
        <p:spPr>
          <a:xfrm>
            <a:off x="5092378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Distributions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0" name="Google Shape;1830;p83"/>
          <p:cNvSpPr/>
          <p:nvPr/>
        </p:nvSpPr>
        <p:spPr>
          <a:xfrm>
            <a:off x="2988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Populations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1" name="Google Shape;1831;p83"/>
          <p:cNvSpPr/>
          <p:nvPr/>
        </p:nvSpPr>
        <p:spPr>
          <a:xfrm>
            <a:off x="7179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Polarization Index </a:t>
            </a:r>
            <a:r>
              <a:rPr b="1" i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2" name="Google Shape;1832;p83"/>
          <p:cNvSpPr/>
          <p:nvPr/>
        </p:nvSpPr>
        <p:spPr>
          <a:xfrm>
            <a:off x="3401781" y="2190851"/>
            <a:ext cx="1092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3" name="Google Shape;1833;p83"/>
          <p:cNvSpPr/>
          <p:nvPr/>
        </p:nvSpPr>
        <p:spPr>
          <a:xfrm>
            <a:off x="3398121" y="3587976"/>
            <a:ext cx="1092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4" name="Google Shape;1834;p83"/>
          <p:cNvSpPr txBox="1"/>
          <p:nvPr/>
        </p:nvSpPr>
        <p:spPr>
          <a:xfrm>
            <a:off x="3365825" y="2476200"/>
            <a:ext cx="3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5" name="Google Shape;1835;p83"/>
          <p:cNvSpPr txBox="1"/>
          <p:nvPr/>
        </p:nvSpPr>
        <p:spPr>
          <a:xfrm>
            <a:off x="3528313" y="2741525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3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6" name="Google Shape;1836;p83"/>
          <p:cNvSpPr txBox="1"/>
          <p:nvPr/>
        </p:nvSpPr>
        <p:spPr>
          <a:xfrm>
            <a:off x="3725488" y="26398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7" name="Google Shape;1837;p83"/>
          <p:cNvSpPr txBox="1"/>
          <p:nvPr/>
        </p:nvSpPr>
        <p:spPr>
          <a:xfrm>
            <a:off x="3917363" y="2480175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3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8" name="Google Shape;1838;p83"/>
          <p:cNvSpPr txBox="1"/>
          <p:nvPr/>
        </p:nvSpPr>
        <p:spPr>
          <a:xfrm>
            <a:off x="4134275" y="2731563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9" name="Google Shape;1839;p83"/>
          <p:cNvSpPr txBox="1"/>
          <p:nvPr/>
        </p:nvSpPr>
        <p:spPr>
          <a:xfrm>
            <a:off x="3917363" y="2849000"/>
            <a:ext cx="3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2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0" name="Google Shape;1840;p83"/>
          <p:cNvSpPr txBox="1"/>
          <p:nvPr/>
        </p:nvSpPr>
        <p:spPr>
          <a:xfrm>
            <a:off x="4227463" y="243347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1" name="Google Shape;1841;p83"/>
          <p:cNvSpPr txBox="1"/>
          <p:nvPr/>
        </p:nvSpPr>
        <p:spPr>
          <a:xfrm>
            <a:off x="3365825" y="3924000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2" name="Google Shape;1842;p83"/>
          <p:cNvSpPr txBox="1"/>
          <p:nvPr/>
        </p:nvSpPr>
        <p:spPr>
          <a:xfrm>
            <a:off x="3680713" y="40369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3" name="Google Shape;1843;p83"/>
          <p:cNvSpPr txBox="1"/>
          <p:nvPr/>
        </p:nvSpPr>
        <p:spPr>
          <a:xfrm>
            <a:off x="3954088" y="40114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4" name="Google Shape;1844;p83"/>
          <p:cNvSpPr txBox="1"/>
          <p:nvPr/>
        </p:nvSpPr>
        <p:spPr>
          <a:xfrm>
            <a:off x="4134275" y="4179363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5" name="Google Shape;1845;p83"/>
          <p:cNvSpPr txBox="1"/>
          <p:nvPr/>
        </p:nvSpPr>
        <p:spPr>
          <a:xfrm>
            <a:off x="4227463" y="388127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6" name="Google Shape;1846;p83"/>
          <p:cNvSpPr txBox="1"/>
          <p:nvPr/>
        </p:nvSpPr>
        <p:spPr>
          <a:xfrm>
            <a:off x="3680713" y="37321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7" name="Google Shape;1847;p83"/>
          <p:cNvSpPr/>
          <p:nvPr/>
        </p:nvSpPr>
        <p:spPr>
          <a:xfrm>
            <a:off x="3231100" y="2478690"/>
            <a:ext cx="1373071" cy="730951"/>
          </a:xfrm>
          <a:custGeom>
            <a:rect b="b" l="l" r="r" t="t"/>
            <a:pathLst>
              <a:path extrusionOk="0" h="25024" w="50462">
                <a:moveTo>
                  <a:pt x="49728" y="5654"/>
                </a:moveTo>
                <a:cubicBezTo>
                  <a:pt x="48334" y="2504"/>
                  <a:pt x="44047" y="387"/>
                  <a:pt x="38883" y="77"/>
                </a:cubicBezTo>
                <a:cubicBezTo>
                  <a:pt x="33719" y="-233"/>
                  <a:pt x="24475" y="3072"/>
                  <a:pt x="18743" y="3795"/>
                </a:cubicBezTo>
                <a:cubicBezTo>
                  <a:pt x="13011" y="4518"/>
                  <a:pt x="7537" y="3485"/>
                  <a:pt x="4490" y="4414"/>
                </a:cubicBezTo>
                <a:cubicBezTo>
                  <a:pt x="1443" y="5344"/>
                  <a:pt x="-932" y="6015"/>
                  <a:pt x="462" y="9372"/>
                </a:cubicBezTo>
                <a:cubicBezTo>
                  <a:pt x="1856" y="12729"/>
                  <a:pt x="9448" y="22593"/>
                  <a:pt x="12856" y="24555"/>
                </a:cubicBezTo>
                <a:cubicBezTo>
                  <a:pt x="16264" y="26517"/>
                  <a:pt x="17969" y="21301"/>
                  <a:pt x="20912" y="21146"/>
                </a:cubicBezTo>
                <a:cubicBezTo>
                  <a:pt x="23856" y="20991"/>
                  <a:pt x="26128" y="23987"/>
                  <a:pt x="30517" y="23625"/>
                </a:cubicBezTo>
                <a:cubicBezTo>
                  <a:pt x="34907" y="23264"/>
                  <a:pt x="44047" y="21972"/>
                  <a:pt x="47249" y="18977"/>
                </a:cubicBezTo>
                <a:cubicBezTo>
                  <a:pt x="50451" y="15982"/>
                  <a:pt x="51122" y="8804"/>
                  <a:pt x="49728" y="5654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848" name="Google Shape;1848;p83"/>
          <p:cNvSpPr/>
          <p:nvPr/>
        </p:nvSpPr>
        <p:spPr>
          <a:xfrm>
            <a:off x="3309118" y="3958810"/>
            <a:ext cx="1274000" cy="615175"/>
          </a:xfrm>
          <a:custGeom>
            <a:rect b="b" l="l" r="r" t="t"/>
            <a:pathLst>
              <a:path extrusionOk="0" h="24607" w="50960">
                <a:moveTo>
                  <a:pt x="39292" y="911"/>
                </a:moveTo>
                <a:cubicBezTo>
                  <a:pt x="36297" y="1376"/>
                  <a:pt x="34385" y="4422"/>
                  <a:pt x="31545" y="4319"/>
                </a:cubicBezTo>
                <a:cubicBezTo>
                  <a:pt x="28705" y="4216"/>
                  <a:pt x="26381" y="498"/>
                  <a:pt x="22250" y="291"/>
                </a:cubicBezTo>
                <a:cubicBezTo>
                  <a:pt x="18119" y="85"/>
                  <a:pt x="10320" y="963"/>
                  <a:pt x="6757" y="3080"/>
                </a:cubicBezTo>
                <a:cubicBezTo>
                  <a:pt x="3194" y="5197"/>
                  <a:pt x="-2022" y="9432"/>
                  <a:pt x="870" y="12995"/>
                </a:cubicBezTo>
                <a:cubicBezTo>
                  <a:pt x="3762" y="16558"/>
                  <a:pt x="19048" y="23426"/>
                  <a:pt x="24109" y="24459"/>
                </a:cubicBezTo>
                <a:cubicBezTo>
                  <a:pt x="29170" y="25492"/>
                  <a:pt x="28601" y="19502"/>
                  <a:pt x="31235" y="19192"/>
                </a:cubicBezTo>
                <a:cubicBezTo>
                  <a:pt x="33869" y="18882"/>
                  <a:pt x="36813" y="23013"/>
                  <a:pt x="39911" y="22600"/>
                </a:cubicBezTo>
                <a:cubicBezTo>
                  <a:pt x="43010" y="22187"/>
                  <a:pt x="48225" y="20225"/>
                  <a:pt x="49826" y="16713"/>
                </a:cubicBezTo>
                <a:cubicBezTo>
                  <a:pt x="51427" y="13201"/>
                  <a:pt x="51273" y="4164"/>
                  <a:pt x="49517" y="1530"/>
                </a:cubicBezTo>
                <a:cubicBezTo>
                  <a:pt x="47761" y="-1104"/>
                  <a:pt x="42287" y="446"/>
                  <a:pt x="39292" y="91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  <p:grpSp>
        <p:nvGrpSpPr>
          <p:cNvPr id="1849" name="Google Shape;1849;p83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1850" name="Google Shape;1850;p83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83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83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1853" name="Google Shape;1853;p83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1854" name="Google Shape;1854;p83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1855" name="Google Shape;1855;p83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84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4.2 Quantifying Topic Polarization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861" name="Google Shape;1861;p84"/>
          <p:cNvSpPr txBox="1"/>
          <p:nvPr>
            <p:ph idx="1" type="body"/>
          </p:nvPr>
        </p:nvSpPr>
        <p:spPr>
          <a:xfrm>
            <a:off x="269875" y="879425"/>
            <a:ext cx="8778600" cy="16923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3200" lvl="1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Polarization Index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lang="en" sz="1400">
                <a:solidFill>
                  <a:schemeClr val="lt1"/>
                </a:solidFill>
              </a:rPr>
              <a:t>: “</a:t>
            </a:r>
            <a:r>
              <a:rPr i="1" lang="en" sz="1400">
                <a:solidFill>
                  <a:schemeClr val="lt1"/>
                </a:solidFill>
              </a:rPr>
              <a:t>a population is perfectly polarized when divided into two groups of the same size and with opposite attitudes</a:t>
            </a:r>
            <a:r>
              <a:rPr lang="en" sz="1400">
                <a:solidFill>
                  <a:schemeClr val="lt1"/>
                </a:solidFill>
              </a:rPr>
              <a:t>”.</a:t>
            </a:r>
            <a:endParaRPr sz="1400">
              <a:solidFill>
                <a:schemeClr val="lt1"/>
              </a:solidFill>
            </a:endParaRPr>
          </a:p>
          <a:p>
            <a:pPr indent="-203200" lvl="1" marL="2857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=1</a:t>
            </a:r>
            <a:r>
              <a:rPr lang="en" sz="1400">
                <a:solidFill>
                  <a:schemeClr val="lt1"/>
                </a:solidFill>
              </a:rPr>
              <a:t> if attitudes are </a:t>
            </a:r>
            <a:r>
              <a:rPr b="1" lang="en" sz="1400">
                <a:solidFill>
                  <a:schemeClr val="lt1"/>
                </a:solidFill>
              </a:rPr>
              <a:t>perfectly polarized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=0</a:t>
            </a:r>
            <a:r>
              <a:rPr lang="en" sz="1400">
                <a:solidFill>
                  <a:schemeClr val="lt1"/>
                </a:solidFill>
              </a:rPr>
              <a:t> if </a:t>
            </a:r>
            <a:r>
              <a:rPr b="1" lang="en" sz="1400">
                <a:solidFill>
                  <a:schemeClr val="lt1"/>
                </a:solidFill>
              </a:rPr>
              <a:t>not polarized</a:t>
            </a:r>
            <a:r>
              <a:rPr lang="en" sz="1400">
                <a:solidFill>
                  <a:schemeClr val="lt1"/>
                </a:solidFill>
              </a:rPr>
              <a:t> at all.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grpSp>
        <p:nvGrpSpPr>
          <p:cNvPr id="1862" name="Google Shape;1862;p84"/>
          <p:cNvGrpSpPr/>
          <p:nvPr/>
        </p:nvGrpSpPr>
        <p:grpSpPr>
          <a:xfrm>
            <a:off x="5197453" y="2190851"/>
            <a:ext cx="1711053" cy="1543114"/>
            <a:chOff x="1276432" y="2744976"/>
            <a:chExt cx="1711053" cy="1543114"/>
          </a:xfrm>
        </p:grpSpPr>
        <p:grpSp>
          <p:nvGrpSpPr>
            <p:cNvPr id="1863" name="Google Shape;1863;p84"/>
            <p:cNvGrpSpPr/>
            <p:nvPr/>
          </p:nvGrpSpPr>
          <p:grpSpPr>
            <a:xfrm>
              <a:off x="1276432" y="3027419"/>
              <a:ext cx="1711053" cy="1260671"/>
              <a:chOff x="2156225" y="3098900"/>
              <a:chExt cx="2292100" cy="1688775"/>
            </a:xfrm>
          </p:grpSpPr>
          <p:sp>
            <p:nvSpPr>
              <p:cNvPr id="1864" name="Google Shape;1864;p84"/>
              <p:cNvSpPr/>
              <p:nvPr/>
            </p:nvSpPr>
            <p:spPr>
              <a:xfrm flipH="1">
                <a:off x="2272843" y="3881975"/>
                <a:ext cx="1360682" cy="719584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CC0000">
                  <a:alpha val="47490"/>
                </a:srgbClr>
              </a:solidFill>
              <a:ln>
                <a:noFill/>
              </a:ln>
            </p:spPr>
          </p:sp>
          <p:sp>
            <p:nvSpPr>
              <p:cNvPr id="1865" name="Google Shape;1865;p84"/>
              <p:cNvSpPr/>
              <p:nvPr/>
            </p:nvSpPr>
            <p:spPr>
              <a:xfrm flipH="1">
                <a:off x="3212368" y="3186475"/>
                <a:ext cx="1147357" cy="1358205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6D9EEB">
                  <a:alpha val="50840"/>
                </a:srgbClr>
              </a:solidFill>
              <a:ln>
                <a:noFill/>
              </a:ln>
            </p:spPr>
          </p:sp>
          <p:sp>
            <p:nvSpPr>
              <p:cNvPr id="1866" name="Google Shape;1866;p84"/>
              <p:cNvSpPr/>
              <p:nvPr/>
            </p:nvSpPr>
            <p:spPr>
              <a:xfrm>
                <a:off x="3975675" y="3186475"/>
                <a:ext cx="460500" cy="1313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84"/>
              <p:cNvSpPr/>
              <p:nvPr/>
            </p:nvSpPr>
            <p:spPr>
              <a:xfrm>
                <a:off x="2425200" y="4319875"/>
                <a:ext cx="1634400" cy="446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84"/>
              <p:cNvSpPr/>
              <p:nvPr/>
            </p:nvSpPr>
            <p:spPr>
              <a:xfrm>
                <a:off x="2156225" y="3227375"/>
                <a:ext cx="354900" cy="1495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84"/>
              <p:cNvSpPr txBox="1"/>
              <p:nvPr/>
            </p:nvSpPr>
            <p:spPr>
              <a:xfrm>
                <a:off x="2170715" y="4230875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CC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0" name="Google Shape;1870;p84"/>
              <p:cNvSpPr txBox="1"/>
              <p:nvPr/>
            </p:nvSpPr>
            <p:spPr>
              <a:xfrm>
                <a:off x="3890654" y="4226806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3C78D8"/>
                    </a:solidFill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871" name="Google Shape;1871;p84"/>
              <p:cNvCxnSpPr/>
              <p:nvPr/>
            </p:nvCxnSpPr>
            <p:spPr>
              <a:xfrm>
                <a:off x="3872475" y="4331088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2" name="Google Shape;1872;p84"/>
              <p:cNvCxnSpPr/>
              <p:nvPr/>
            </p:nvCxnSpPr>
            <p:spPr>
              <a:xfrm>
                <a:off x="3647936" y="4331088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3" name="Google Shape;1873;p84"/>
              <p:cNvCxnSpPr/>
              <p:nvPr/>
            </p:nvCxnSpPr>
            <p:spPr>
              <a:xfrm>
                <a:off x="3430157" y="4331088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4" name="Google Shape;1874;p84"/>
              <p:cNvCxnSpPr/>
              <p:nvPr/>
            </p:nvCxnSpPr>
            <p:spPr>
              <a:xfrm>
                <a:off x="3222297" y="4330186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5" name="Google Shape;1875;p84"/>
              <p:cNvCxnSpPr/>
              <p:nvPr/>
            </p:nvCxnSpPr>
            <p:spPr>
              <a:xfrm>
                <a:off x="2569856" y="4330238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6" name="Google Shape;1876;p84"/>
              <p:cNvCxnSpPr/>
              <p:nvPr/>
            </p:nvCxnSpPr>
            <p:spPr>
              <a:xfrm>
                <a:off x="2798010" y="4330238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7" name="Google Shape;1877;p84"/>
              <p:cNvCxnSpPr/>
              <p:nvPr/>
            </p:nvCxnSpPr>
            <p:spPr>
              <a:xfrm>
                <a:off x="3012190" y="4330238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8" name="Google Shape;1878;p84"/>
              <p:cNvCxnSpPr/>
              <p:nvPr/>
            </p:nvCxnSpPr>
            <p:spPr>
              <a:xfrm>
                <a:off x="3213299" y="4330238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79" name="Google Shape;1879;p84"/>
              <p:cNvSpPr/>
              <p:nvPr/>
            </p:nvSpPr>
            <p:spPr>
              <a:xfrm>
                <a:off x="2504775" y="3098900"/>
                <a:ext cx="1470900" cy="12246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84"/>
              <p:cNvSpPr txBox="1"/>
              <p:nvPr/>
            </p:nvSpPr>
            <p:spPr>
              <a:xfrm flipH="1" rot="5400000">
                <a:off x="3657825" y="3540127"/>
                <a:ext cx="1227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Frequency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881" name="Google Shape;1881;p84"/>
              <p:cNvCxnSpPr/>
              <p:nvPr/>
            </p:nvCxnSpPr>
            <p:spPr>
              <a:xfrm>
                <a:off x="3980675" y="3198042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2" name="Google Shape;1882;p84"/>
              <p:cNvCxnSpPr/>
              <p:nvPr/>
            </p:nvCxnSpPr>
            <p:spPr>
              <a:xfrm>
                <a:off x="3980675" y="4284680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3" name="Google Shape;1883;p84"/>
              <p:cNvCxnSpPr/>
              <p:nvPr/>
            </p:nvCxnSpPr>
            <p:spPr>
              <a:xfrm>
                <a:off x="3980675" y="387121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4" name="Google Shape;1884;p84"/>
              <p:cNvCxnSpPr/>
              <p:nvPr/>
            </p:nvCxnSpPr>
            <p:spPr>
              <a:xfrm>
                <a:off x="3980675" y="4090800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5" name="Google Shape;1885;p84"/>
              <p:cNvCxnSpPr/>
              <p:nvPr/>
            </p:nvCxnSpPr>
            <p:spPr>
              <a:xfrm>
                <a:off x="3980675" y="364261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6" name="Google Shape;1886;p84"/>
              <p:cNvCxnSpPr/>
              <p:nvPr/>
            </p:nvCxnSpPr>
            <p:spPr>
              <a:xfrm>
                <a:off x="3980675" y="3414012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887" name="Google Shape;1887;p84"/>
            <p:cNvSpPr/>
            <p:nvPr/>
          </p:nvSpPr>
          <p:spPr>
            <a:xfrm>
              <a:off x="1538160" y="2744976"/>
              <a:ext cx="10926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Topic </a:t>
              </a:r>
              <a:r>
                <a:rPr b="1" i="1" lang="en" sz="1200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88" name="Google Shape;1888;p84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84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84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1" name="Google Shape;1891;p84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84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84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84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5" name="Google Shape;1895;p84"/>
          <p:cNvCxnSpPr>
            <a:stCxn id="1889" idx="6"/>
            <a:endCxn id="1890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6" name="Google Shape;1896;p84"/>
          <p:cNvCxnSpPr>
            <a:stCxn id="1891" idx="0"/>
            <a:endCxn id="1890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7" name="Google Shape;1897;p84"/>
          <p:cNvCxnSpPr>
            <a:stCxn id="1889" idx="4"/>
            <a:endCxn id="1888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8" name="Google Shape;1898;p84"/>
          <p:cNvCxnSpPr>
            <a:stCxn id="1891" idx="2"/>
            <a:endCxn id="1888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9" name="Google Shape;1899;p84"/>
          <p:cNvCxnSpPr>
            <a:stCxn id="1890" idx="3"/>
            <a:endCxn id="1888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0" name="Google Shape;1900;p84"/>
          <p:cNvCxnSpPr>
            <a:stCxn id="1891" idx="3"/>
            <a:endCxn id="1892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1" name="Google Shape;1901;p84"/>
          <p:cNvCxnSpPr>
            <a:stCxn id="1891" idx="4"/>
            <a:endCxn id="1894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2" name="Google Shape;1902;p84"/>
          <p:cNvCxnSpPr>
            <a:stCxn id="1894" idx="0"/>
            <a:endCxn id="1892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3" name="Google Shape;1903;p84"/>
          <p:cNvCxnSpPr>
            <a:stCxn id="1893" idx="7"/>
            <a:endCxn id="1892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4" name="Google Shape;1904;p84"/>
          <p:cNvCxnSpPr>
            <a:stCxn id="1893" idx="4"/>
            <a:endCxn id="1894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5" name="Google Shape;1905;p84"/>
          <p:cNvCxnSpPr>
            <a:stCxn id="1893" idx="0"/>
            <a:endCxn id="1888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6" name="Google Shape;1906;p84"/>
          <p:cNvSpPr/>
          <p:nvPr/>
        </p:nvSpPr>
        <p:spPr>
          <a:xfrm>
            <a:off x="331526" y="4331315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7" name="Google Shape;1907;p84"/>
          <p:cNvSpPr/>
          <p:nvPr/>
        </p:nvSpPr>
        <p:spPr>
          <a:xfrm>
            <a:off x="318794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8" name="Google Shape;1908;p84"/>
          <p:cNvCxnSpPr>
            <a:stCxn id="1894" idx="6"/>
            <a:endCxn id="1907" idx="0"/>
          </p:cNvCxnSpPr>
          <p:nvPr/>
        </p:nvCxnSpPr>
        <p:spPr>
          <a:xfrm flipH="1">
            <a:off x="397965" y="3131853"/>
            <a:ext cx="236400" cy="1199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9" name="Google Shape;1909;p84"/>
          <p:cNvSpPr/>
          <p:nvPr/>
        </p:nvSpPr>
        <p:spPr>
          <a:xfrm>
            <a:off x="47716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0" name="Google Shape;1910;p84"/>
          <p:cNvSpPr/>
          <p:nvPr/>
        </p:nvSpPr>
        <p:spPr>
          <a:xfrm>
            <a:off x="63887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1" name="Google Shape;1911;p84"/>
          <p:cNvSpPr/>
          <p:nvPr/>
        </p:nvSpPr>
        <p:spPr>
          <a:xfrm>
            <a:off x="800583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2" name="Google Shape;1912;p84"/>
          <p:cNvSpPr/>
          <p:nvPr/>
        </p:nvSpPr>
        <p:spPr>
          <a:xfrm>
            <a:off x="962295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3" name="Google Shape;1913;p84"/>
          <p:cNvCxnSpPr>
            <a:stCxn id="1891" idx="5"/>
            <a:endCxn id="1912" idx="0"/>
          </p:cNvCxnSpPr>
          <p:nvPr/>
        </p:nvCxnSpPr>
        <p:spPr>
          <a:xfrm flipH="1">
            <a:off x="1041346" y="3288346"/>
            <a:ext cx="1188300" cy="1043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4" name="Google Shape;1914;p84"/>
          <p:cNvCxnSpPr>
            <a:stCxn id="1892" idx="5"/>
            <a:endCxn id="1910" idx="0"/>
          </p:cNvCxnSpPr>
          <p:nvPr/>
        </p:nvCxnSpPr>
        <p:spPr>
          <a:xfrm flipH="1">
            <a:off x="718032" y="2984004"/>
            <a:ext cx="467700" cy="134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5" name="Google Shape;1915;p84"/>
          <p:cNvCxnSpPr>
            <a:stCxn id="1888" idx="5"/>
            <a:endCxn id="1916" idx="0"/>
          </p:cNvCxnSpPr>
          <p:nvPr/>
        </p:nvCxnSpPr>
        <p:spPr>
          <a:xfrm flipH="1">
            <a:off x="820460" y="2837868"/>
            <a:ext cx="1110000" cy="14934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7" name="Google Shape;1917;p84"/>
          <p:cNvCxnSpPr>
            <a:stCxn id="1893" idx="5"/>
            <a:endCxn id="1909" idx="0"/>
          </p:cNvCxnSpPr>
          <p:nvPr/>
        </p:nvCxnSpPr>
        <p:spPr>
          <a:xfrm flipH="1">
            <a:off x="556241" y="2743073"/>
            <a:ext cx="256800" cy="1588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8" name="Google Shape;1918;p84"/>
          <p:cNvCxnSpPr>
            <a:stCxn id="1889" idx="5"/>
            <a:endCxn id="1911" idx="0"/>
          </p:cNvCxnSpPr>
          <p:nvPr/>
        </p:nvCxnSpPr>
        <p:spPr>
          <a:xfrm flipH="1">
            <a:off x="879793" y="2601808"/>
            <a:ext cx="1526700" cy="17295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6" name="Google Shape;1916;p84"/>
          <p:cNvSpPr/>
          <p:nvPr/>
        </p:nvSpPr>
        <p:spPr>
          <a:xfrm>
            <a:off x="74138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9" name="Google Shape;1919;p84"/>
          <p:cNvSpPr/>
          <p:nvPr/>
        </p:nvSpPr>
        <p:spPr>
          <a:xfrm>
            <a:off x="121263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0" name="Google Shape;1920;p84"/>
          <p:cNvSpPr/>
          <p:nvPr/>
        </p:nvSpPr>
        <p:spPr>
          <a:xfrm>
            <a:off x="1370998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1" name="Google Shape;1921;p84"/>
          <p:cNvSpPr/>
          <p:nvPr/>
        </p:nvSpPr>
        <p:spPr>
          <a:xfrm>
            <a:off x="153271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2" name="Google Shape;1922;p84"/>
          <p:cNvSpPr/>
          <p:nvPr/>
        </p:nvSpPr>
        <p:spPr>
          <a:xfrm>
            <a:off x="169442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3" name="Google Shape;1923;p84"/>
          <p:cNvSpPr/>
          <p:nvPr/>
        </p:nvSpPr>
        <p:spPr>
          <a:xfrm>
            <a:off x="2135168" y="4331304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4" name="Google Shape;1924;p84"/>
          <p:cNvSpPr/>
          <p:nvPr/>
        </p:nvSpPr>
        <p:spPr>
          <a:xfrm>
            <a:off x="2122436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5" name="Google Shape;1925;p84"/>
          <p:cNvSpPr/>
          <p:nvPr/>
        </p:nvSpPr>
        <p:spPr>
          <a:xfrm>
            <a:off x="2280802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6" name="Google Shape;1926;p84"/>
          <p:cNvSpPr/>
          <p:nvPr/>
        </p:nvSpPr>
        <p:spPr>
          <a:xfrm>
            <a:off x="244251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7" name="Google Shape;1927;p84"/>
          <p:cNvSpPr/>
          <p:nvPr/>
        </p:nvSpPr>
        <p:spPr>
          <a:xfrm>
            <a:off x="2604225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8" name="Google Shape;1928;p84"/>
          <p:cNvSpPr/>
          <p:nvPr/>
        </p:nvSpPr>
        <p:spPr>
          <a:xfrm>
            <a:off x="2753248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9" name="Google Shape;1929;p84"/>
          <p:cNvSpPr/>
          <p:nvPr/>
        </p:nvSpPr>
        <p:spPr>
          <a:xfrm>
            <a:off x="254502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0" name="Google Shape;1930;p84"/>
          <p:cNvCxnSpPr>
            <a:stCxn id="1890" idx="5"/>
            <a:endCxn id="1912" idx="3"/>
          </p:cNvCxnSpPr>
          <p:nvPr/>
        </p:nvCxnSpPr>
        <p:spPr>
          <a:xfrm flipH="1">
            <a:off x="1120687" y="3100937"/>
            <a:ext cx="1483200" cy="13953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1" name="Google Shape;1931;p84"/>
          <p:cNvSpPr/>
          <p:nvPr/>
        </p:nvSpPr>
        <p:spPr>
          <a:xfrm>
            <a:off x="366712" y="2304909"/>
            <a:ext cx="2641468" cy="1167426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1932" name="Google Shape;1932;p84"/>
          <p:cNvSpPr/>
          <p:nvPr/>
        </p:nvSpPr>
        <p:spPr>
          <a:xfrm>
            <a:off x="417562" y="2480171"/>
            <a:ext cx="1042999" cy="759118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1933" name="Google Shape;1933;p84"/>
          <p:cNvSpPr/>
          <p:nvPr/>
        </p:nvSpPr>
        <p:spPr>
          <a:xfrm>
            <a:off x="1789556" y="2368683"/>
            <a:ext cx="1094868" cy="1026113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cxnSp>
        <p:nvCxnSpPr>
          <p:cNvPr id="1934" name="Google Shape;1934;p84"/>
          <p:cNvCxnSpPr>
            <a:stCxn id="1935" idx="6"/>
            <a:endCxn id="1936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7" name="Google Shape;1937;p84"/>
          <p:cNvCxnSpPr>
            <a:stCxn id="1938" idx="0"/>
            <a:endCxn id="1936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9" name="Google Shape;1939;p84"/>
          <p:cNvCxnSpPr>
            <a:stCxn id="1935" idx="4"/>
            <a:endCxn id="1940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1" name="Google Shape;1941;p84"/>
          <p:cNvCxnSpPr>
            <a:stCxn id="1938" idx="2"/>
            <a:endCxn id="1940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2" name="Google Shape;1942;p84"/>
          <p:cNvCxnSpPr>
            <a:stCxn id="1936" idx="3"/>
            <a:endCxn id="1940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3" name="Google Shape;1943;p84"/>
          <p:cNvCxnSpPr>
            <a:stCxn id="1938" idx="3"/>
            <a:endCxn id="1944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5" name="Google Shape;1945;p84"/>
          <p:cNvCxnSpPr>
            <a:stCxn id="1938" idx="4"/>
            <a:endCxn id="1946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7" name="Google Shape;1947;p84"/>
          <p:cNvCxnSpPr>
            <a:stCxn id="1946" idx="0"/>
            <a:endCxn id="1944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8" name="Google Shape;1948;p84"/>
          <p:cNvCxnSpPr>
            <a:stCxn id="1949" idx="7"/>
            <a:endCxn id="1944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0" name="Google Shape;1950;p84"/>
          <p:cNvCxnSpPr>
            <a:stCxn id="1949" idx="4"/>
            <a:endCxn id="1946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1" name="Google Shape;1951;p84"/>
          <p:cNvCxnSpPr>
            <a:stCxn id="1949" idx="0"/>
            <a:endCxn id="1940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52" name="Google Shape;1952;p84"/>
          <p:cNvGrpSpPr/>
          <p:nvPr/>
        </p:nvGrpSpPr>
        <p:grpSpPr>
          <a:xfrm>
            <a:off x="5049686" y="3587976"/>
            <a:ext cx="2142339" cy="1564429"/>
            <a:chOff x="6141020" y="2744976"/>
            <a:chExt cx="2142339" cy="1564429"/>
          </a:xfrm>
        </p:grpSpPr>
        <p:grpSp>
          <p:nvGrpSpPr>
            <p:cNvPr id="1953" name="Google Shape;1953;p84"/>
            <p:cNvGrpSpPr/>
            <p:nvPr/>
          </p:nvGrpSpPr>
          <p:grpSpPr>
            <a:xfrm>
              <a:off x="6141020" y="2993944"/>
              <a:ext cx="2142339" cy="1315461"/>
              <a:chOff x="6350081" y="1413924"/>
              <a:chExt cx="2869844" cy="1762172"/>
            </a:xfrm>
          </p:grpSpPr>
          <p:sp>
            <p:nvSpPr>
              <p:cNvPr id="1954" name="Google Shape;1954;p84"/>
              <p:cNvSpPr/>
              <p:nvPr/>
            </p:nvSpPr>
            <p:spPr>
              <a:xfrm flipH="1" rot="-1000476">
                <a:off x="6539600" y="1649239"/>
                <a:ext cx="815393" cy="1440167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CC0000">
                  <a:alpha val="47490"/>
                </a:srgbClr>
              </a:solidFill>
              <a:ln>
                <a:noFill/>
              </a:ln>
            </p:spPr>
          </p:sp>
          <p:sp>
            <p:nvSpPr>
              <p:cNvPr id="1955" name="Google Shape;1955;p84"/>
              <p:cNvSpPr/>
              <p:nvPr/>
            </p:nvSpPr>
            <p:spPr>
              <a:xfrm flipH="1">
                <a:off x="7818821" y="1502625"/>
                <a:ext cx="1325704" cy="1406063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6D9EEB">
                  <a:alpha val="50840"/>
                </a:srgbClr>
              </a:solidFill>
              <a:ln>
                <a:noFill/>
              </a:ln>
            </p:spPr>
          </p:sp>
          <p:sp>
            <p:nvSpPr>
              <p:cNvPr id="1956" name="Google Shape;1956;p84"/>
              <p:cNvSpPr/>
              <p:nvPr/>
            </p:nvSpPr>
            <p:spPr>
              <a:xfrm>
                <a:off x="8364325" y="1413924"/>
                <a:ext cx="855600" cy="1542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84"/>
              <p:cNvSpPr/>
              <p:nvPr/>
            </p:nvSpPr>
            <p:spPr>
              <a:xfrm>
                <a:off x="6813850" y="2683932"/>
                <a:ext cx="1634400" cy="446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84"/>
              <p:cNvSpPr txBox="1"/>
              <p:nvPr/>
            </p:nvSpPr>
            <p:spPr>
              <a:xfrm>
                <a:off x="8279304" y="2590863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3C78D8"/>
                    </a:solidFill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959" name="Google Shape;1959;p84"/>
              <p:cNvCxnSpPr/>
              <p:nvPr/>
            </p:nvCxnSpPr>
            <p:spPr>
              <a:xfrm>
                <a:off x="8261125" y="2695144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0" name="Google Shape;1960;p84"/>
              <p:cNvCxnSpPr/>
              <p:nvPr/>
            </p:nvCxnSpPr>
            <p:spPr>
              <a:xfrm>
                <a:off x="8036586" y="2695144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1" name="Google Shape;1961;p84"/>
              <p:cNvCxnSpPr/>
              <p:nvPr/>
            </p:nvCxnSpPr>
            <p:spPr>
              <a:xfrm>
                <a:off x="7818807" y="2695144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2" name="Google Shape;1962;p84"/>
              <p:cNvCxnSpPr/>
              <p:nvPr/>
            </p:nvCxnSpPr>
            <p:spPr>
              <a:xfrm>
                <a:off x="7610947" y="2694243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3" name="Google Shape;1963;p84"/>
              <p:cNvCxnSpPr/>
              <p:nvPr/>
            </p:nvCxnSpPr>
            <p:spPr>
              <a:xfrm>
                <a:off x="6958506" y="2694294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4" name="Google Shape;1964;p84"/>
              <p:cNvCxnSpPr/>
              <p:nvPr/>
            </p:nvCxnSpPr>
            <p:spPr>
              <a:xfrm>
                <a:off x="7186660" y="2694294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5" name="Google Shape;1965;p84"/>
              <p:cNvCxnSpPr/>
              <p:nvPr/>
            </p:nvCxnSpPr>
            <p:spPr>
              <a:xfrm>
                <a:off x="7400840" y="2694294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6" name="Google Shape;1966;p84"/>
              <p:cNvCxnSpPr/>
              <p:nvPr/>
            </p:nvCxnSpPr>
            <p:spPr>
              <a:xfrm>
                <a:off x="7601949" y="2694294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67" name="Google Shape;1967;p84"/>
              <p:cNvSpPr txBox="1"/>
              <p:nvPr/>
            </p:nvSpPr>
            <p:spPr>
              <a:xfrm flipH="1" rot="5400000">
                <a:off x="8046475" y="1904184"/>
                <a:ext cx="1227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Frequency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968" name="Google Shape;1968;p84"/>
              <p:cNvCxnSpPr/>
              <p:nvPr/>
            </p:nvCxnSpPr>
            <p:spPr>
              <a:xfrm>
                <a:off x="8369325" y="264873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9" name="Google Shape;1969;p84"/>
              <p:cNvCxnSpPr/>
              <p:nvPr/>
            </p:nvCxnSpPr>
            <p:spPr>
              <a:xfrm>
                <a:off x="8369325" y="2235274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0" name="Google Shape;1970;p84"/>
              <p:cNvCxnSpPr/>
              <p:nvPr/>
            </p:nvCxnSpPr>
            <p:spPr>
              <a:xfrm>
                <a:off x="8369325" y="245485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1" name="Google Shape;1971;p84"/>
              <p:cNvCxnSpPr/>
              <p:nvPr/>
            </p:nvCxnSpPr>
            <p:spPr>
              <a:xfrm>
                <a:off x="8369325" y="2006674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2" name="Google Shape;1972;p84"/>
              <p:cNvCxnSpPr/>
              <p:nvPr/>
            </p:nvCxnSpPr>
            <p:spPr>
              <a:xfrm>
                <a:off x="8369325" y="1778069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3" name="Google Shape;1973;p84"/>
              <p:cNvCxnSpPr/>
              <p:nvPr/>
            </p:nvCxnSpPr>
            <p:spPr>
              <a:xfrm>
                <a:off x="8373719" y="1562954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74" name="Google Shape;1974;p84"/>
              <p:cNvSpPr/>
              <p:nvPr/>
            </p:nvSpPr>
            <p:spPr>
              <a:xfrm>
                <a:off x="6545775" y="1591425"/>
                <a:ext cx="354000" cy="1542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84"/>
              <p:cNvSpPr/>
              <p:nvPr/>
            </p:nvSpPr>
            <p:spPr>
              <a:xfrm>
                <a:off x="6893425" y="1462957"/>
                <a:ext cx="1470900" cy="12246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84"/>
              <p:cNvSpPr txBox="1"/>
              <p:nvPr/>
            </p:nvSpPr>
            <p:spPr>
              <a:xfrm>
                <a:off x="6559365" y="2594932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CC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977" name="Google Shape;1977;p84"/>
            <p:cNvSpPr/>
            <p:nvPr/>
          </p:nvSpPr>
          <p:spPr>
            <a:xfrm>
              <a:off x="6546855" y="2744976"/>
              <a:ext cx="10926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Topic </a:t>
              </a:r>
              <a:r>
                <a:rPr b="1" i="1" lang="en" sz="1200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8" name="Google Shape;1978;p84"/>
          <p:cNvGrpSpPr/>
          <p:nvPr/>
        </p:nvGrpSpPr>
        <p:grpSpPr>
          <a:xfrm>
            <a:off x="634274" y="2603315"/>
            <a:ext cx="2197999" cy="1892803"/>
            <a:chOff x="851376" y="2662098"/>
            <a:chExt cx="2499146" cy="2152135"/>
          </a:xfrm>
        </p:grpSpPr>
        <p:cxnSp>
          <p:nvCxnSpPr>
            <p:cNvPr id="1979" name="Google Shape;1979;p84"/>
            <p:cNvCxnSpPr/>
            <p:nvPr/>
          </p:nvCxnSpPr>
          <p:spPr>
            <a:xfrm>
              <a:off x="1562866" y="3096658"/>
              <a:ext cx="1250700" cy="15300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80" name="Google Shape;1980;p84"/>
            <p:cNvCxnSpPr/>
            <p:nvPr/>
          </p:nvCxnSpPr>
          <p:spPr>
            <a:xfrm>
              <a:off x="2749807" y="3442698"/>
              <a:ext cx="247500" cy="1184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81" name="Google Shape;1981;p84"/>
            <p:cNvCxnSpPr/>
            <p:nvPr/>
          </p:nvCxnSpPr>
          <p:spPr>
            <a:xfrm>
              <a:off x="3175322" y="3229612"/>
              <a:ext cx="175200" cy="1397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82" name="Google Shape;1982;p84"/>
            <p:cNvCxnSpPr/>
            <p:nvPr/>
          </p:nvCxnSpPr>
          <p:spPr>
            <a:xfrm>
              <a:off x="2950883" y="2662098"/>
              <a:ext cx="162900" cy="19647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83" name="Google Shape;1983;p84"/>
            <p:cNvCxnSpPr/>
            <p:nvPr/>
          </p:nvCxnSpPr>
          <p:spPr>
            <a:xfrm>
              <a:off x="1139113" y="2822717"/>
              <a:ext cx="1494300" cy="18039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84" name="Google Shape;1984;p84"/>
            <p:cNvCxnSpPr/>
            <p:nvPr/>
          </p:nvCxnSpPr>
          <p:spPr>
            <a:xfrm>
              <a:off x="851376" y="3262932"/>
              <a:ext cx="1692000" cy="15513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940" name="Google Shape;1940;p84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84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84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84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84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84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84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84"/>
          <p:cNvSpPr/>
          <p:nvPr/>
        </p:nvSpPr>
        <p:spPr>
          <a:xfrm>
            <a:off x="5092378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Distributions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6" name="Google Shape;1986;p84"/>
          <p:cNvSpPr/>
          <p:nvPr/>
        </p:nvSpPr>
        <p:spPr>
          <a:xfrm>
            <a:off x="2988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Populations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7" name="Google Shape;1987;p84"/>
          <p:cNvSpPr/>
          <p:nvPr/>
        </p:nvSpPr>
        <p:spPr>
          <a:xfrm>
            <a:off x="7179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Polarization Index </a:t>
            </a:r>
            <a:r>
              <a:rPr b="1" i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8" name="Google Shape;1988;p84"/>
          <p:cNvSpPr/>
          <p:nvPr/>
        </p:nvSpPr>
        <p:spPr>
          <a:xfrm>
            <a:off x="3401781" y="2190851"/>
            <a:ext cx="1092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9" name="Google Shape;1989;p84"/>
          <p:cNvSpPr/>
          <p:nvPr/>
        </p:nvSpPr>
        <p:spPr>
          <a:xfrm>
            <a:off x="3398121" y="3587976"/>
            <a:ext cx="1092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0" name="Google Shape;1990;p84"/>
          <p:cNvSpPr txBox="1"/>
          <p:nvPr/>
        </p:nvSpPr>
        <p:spPr>
          <a:xfrm>
            <a:off x="3365825" y="2476200"/>
            <a:ext cx="3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1" name="Google Shape;1991;p84"/>
          <p:cNvSpPr txBox="1"/>
          <p:nvPr/>
        </p:nvSpPr>
        <p:spPr>
          <a:xfrm>
            <a:off x="3528313" y="2741525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3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2" name="Google Shape;1992;p84"/>
          <p:cNvSpPr txBox="1"/>
          <p:nvPr/>
        </p:nvSpPr>
        <p:spPr>
          <a:xfrm>
            <a:off x="3725488" y="26398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3" name="Google Shape;1993;p84"/>
          <p:cNvSpPr txBox="1"/>
          <p:nvPr/>
        </p:nvSpPr>
        <p:spPr>
          <a:xfrm>
            <a:off x="3917363" y="2480175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3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4" name="Google Shape;1994;p84"/>
          <p:cNvSpPr txBox="1"/>
          <p:nvPr/>
        </p:nvSpPr>
        <p:spPr>
          <a:xfrm>
            <a:off x="4134275" y="2731563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5" name="Google Shape;1995;p84"/>
          <p:cNvSpPr txBox="1"/>
          <p:nvPr/>
        </p:nvSpPr>
        <p:spPr>
          <a:xfrm>
            <a:off x="3917363" y="2849000"/>
            <a:ext cx="3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2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6" name="Google Shape;1996;p84"/>
          <p:cNvSpPr txBox="1"/>
          <p:nvPr/>
        </p:nvSpPr>
        <p:spPr>
          <a:xfrm>
            <a:off x="4227463" y="243347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7" name="Google Shape;1997;p84"/>
          <p:cNvSpPr txBox="1"/>
          <p:nvPr/>
        </p:nvSpPr>
        <p:spPr>
          <a:xfrm>
            <a:off x="3365825" y="3924000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8" name="Google Shape;1998;p84"/>
          <p:cNvSpPr txBox="1"/>
          <p:nvPr/>
        </p:nvSpPr>
        <p:spPr>
          <a:xfrm>
            <a:off x="3680713" y="40369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9" name="Google Shape;1999;p84"/>
          <p:cNvSpPr txBox="1"/>
          <p:nvPr/>
        </p:nvSpPr>
        <p:spPr>
          <a:xfrm>
            <a:off x="3954088" y="40114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0" name="Google Shape;2000;p84"/>
          <p:cNvSpPr txBox="1"/>
          <p:nvPr/>
        </p:nvSpPr>
        <p:spPr>
          <a:xfrm>
            <a:off x="4134275" y="4179363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1" name="Google Shape;2001;p84"/>
          <p:cNvSpPr txBox="1"/>
          <p:nvPr/>
        </p:nvSpPr>
        <p:spPr>
          <a:xfrm>
            <a:off x="4227463" y="388127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2" name="Google Shape;2002;p84"/>
          <p:cNvSpPr txBox="1"/>
          <p:nvPr/>
        </p:nvSpPr>
        <p:spPr>
          <a:xfrm>
            <a:off x="3680713" y="37321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84"/>
          <p:cNvSpPr/>
          <p:nvPr/>
        </p:nvSpPr>
        <p:spPr>
          <a:xfrm>
            <a:off x="3231100" y="2478690"/>
            <a:ext cx="1373071" cy="730951"/>
          </a:xfrm>
          <a:custGeom>
            <a:rect b="b" l="l" r="r" t="t"/>
            <a:pathLst>
              <a:path extrusionOk="0" h="25024" w="50462">
                <a:moveTo>
                  <a:pt x="49728" y="5654"/>
                </a:moveTo>
                <a:cubicBezTo>
                  <a:pt x="48334" y="2504"/>
                  <a:pt x="44047" y="387"/>
                  <a:pt x="38883" y="77"/>
                </a:cubicBezTo>
                <a:cubicBezTo>
                  <a:pt x="33719" y="-233"/>
                  <a:pt x="24475" y="3072"/>
                  <a:pt x="18743" y="3795"/>
                </a:cubicBezTo>
                <a:cubicBezTo>
                  <a:pt x="13011" y="4518"/>
                  <a:pt x="7537" y="3485"/>
                  <a:pt x="4490" y="4414"/>
                </a:cubicBezTo>
                <a:cubicBezTo>
                  <a:pt x="1443" y="5344"/>
                  <a:pt x="-932" y="6015"/>
                  <a:pt x="462" y="9372"/>
                </a:cubicBezTo>
                <a:cubicBezTo>
                  <a:pt x="1856" y="12729"/>
                  <a:pt x="9448" y="22593"/>
                  <a:pt x="12856" y="24555"/>
                </a:cubicBezTo>
                <a:cubicBezTo>
                  <a:pt x="16264" y="26517"/>
                  <a:pt x="17969" y="21301"/>
                  <a:pt x="20912" y="21146"/>
                </a:cubicBezTo>
                <a:cubicBezTo>
                  <a:pt x="23856" y="20991"/>
                  <a:pt x="26128" y="23987"/>
                  <a:pt x="30517" y="23625"/>
                </a:cubicBezTo>
                <a:cubicBezTo>
                  <a:pt x="34907" y="23264"/>
                  <a:pt x="44047" y="21972"/>
                  <a:pt x="47249" y="18977"/>
                </a:cubicBezTo>
                <a:cubicBezTo>
                  <a:pt x="50451" y="15982"/>
                  <a:pt x="51122" y="8804"/>
                  <a:pt x="49728" y="5654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2004" name="Google Shape;2004;p84"/>
          <p:cNvSpPr/>
          <p:nvPr/>
        </p:nvSpPr>
        <p:spPr>
          <a:xfrm>
            <a:off x="3309118" y="3958810"/>
            <a:ext cx="1274000" cy="615175"/>
          </a:xfrm>
          <a:custGeom>
            <a:rect b="b" l="l" r="r" t="t"/>
            <a:pathLst>
              <a:path extrusionOk="0" h="24607" w="50960">
                <a:moveTo>
                  <a:pt x="39292" y="911"/>
                </a:moveTo>
                <a:cubicBezTo>
                  <a:pt x="36297" y="1376"/>
                  <a:pt x="34385" y="4422"/>
                  <a:pt x="31545" y="4319"/>
                </a:cubicBezTo>
                <a:cubicBezTo>
                  <a:pt x="28705" y="4216"/>
                  <a:pt x="26381" y="498"/>
                  <a:pt x="22250" y="291"/>
                </a:cubicBezTo>
                <a:cubicBezTo>
                  <a:pt x="18119" y="85"/>
                  <a:pt x="10320" y="963"/>
                  <a:pt x="6757" y="3080"/>
                </a:cubicBezTo>
                <a:cubicBezTo>
                  <a:pt x="3194" y="5197"/>
                  <a:pt x="-2022" y="9432"/>
                  <a:pt x="870" y="12995"/>
                </a:cubicBezTo>
                <a:cubicBezTo>
                  <a:pt x="3762" y="16558"/>
                  <a:pt x="19048" y="23426"/>
                  <a:pt x="24109" y="24459"/>
                </a:cubicBezTo>
                <a:cubicBezTo>
                  <a:pt x="29170" y="25492"/>
                  <a:pt x="28601" y="19502"/>
                  <a:pt x="31235" y="19192"/>
                </a:cubicBezTo>
                <a:cubicBezTo>
                  <a:pt x="33869" y="18882"/>
                  <a:pt x="36813" y="23013"/>
                  <a:pt x="39911" y="22600"/>
                </a:cubicBezTo>
                <a:cubicBezTo>
                  <a:pt x="43010" y="22187"/>
                  <a:pt x="48225" y="20225"/>
                  <a:pt x="49826" y="16713"/>
                </a:cubicBezTo>
                <a:cubicBezTo>
                  <a:pt x="51427" y="13201"/>
                  <a:pt x="51273" y="4164"/>
                  <a:pt x="49517" y="1530"/>
                </a:cubicBezTo>
                <a:cubicBezTo>
                  <a:pt x="47761" y="-1104"/>
                  <a:pt x="42287" y="446"/>
                  <a:pt x="39292" y="91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  <p:grpSp>
        <p:nvGrpSpPr>
          <p:cNvPr id="2005" name="Google Shape;2005;p84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2006" name="Google Shape;2006;p84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84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84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2009" name="Google Shape;2009;p84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2010" name="Google Shape;2010;p84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2011" name="Google Shape;2011;p84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85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4.2 Quantifying Topic Polarization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2017" name="Google Shape;2017;p85"/>
          <p:cNvSpPr txBox="1"/>
          <p:nvPr>
            <p:ph idx="1" type="body"/>
          </p:nvPr>
        </p:nvSpPr>
        <p:spPr>
          <a:xfrm>
            <a:off x="269875" y="879425"/>
            <a:ext cx="8778600" cy="16923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3200" lvl="1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lang="en" sz="1400">
                <a:solidFill>
                  <a:schemeClr val="lt1"/>
                </a:solidFill>
              </a:rPr>
              <a:t>Polarization Index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lang="en" sz="1400">
                <a:solidFill>
                  <a:schemeClr val="lt1"/>
                </a:solidFill>
              </a:rPr>
              <a:t>: “</a:t>
            </a:r>
            <a:r>
              <a:rPr i="1" lang="en" sz="1400">
                <a:solidFill>
                  <a:schemeClr val="lt1"/>
                </a:solidFill>
              </a:rPr>
              <a:t>a population is perfectly polarized when divided into two groups of the same size and with opposite attitudes</a:t>
            </a:r>
            <a:r>
              <a:rPr lang="en" sz="1400">
                <a:solidFill>
                  <a:schemeClr val="lt1"/>
                </a:solidFill>
              </a:rPr>
              <a:t>”.</a:t>
            </a:r>
            <a:endParaRPr sz="1400">
              <a:solidFill>
                <a:schemeClr val="lt1"/>
              </a:solidFill>
            </a:endParaRPr>
          </a:p>
          <a:p>
            <a:pPr indent="-203200" lvl="1" marL="2857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=1</a:t>
            </a:r>
            <a:r>
              <a:rPr lang="en" sz="1400">
                <a:solidFill>
                  <a:schemeClr val="lt1"/>
                </a:solidFill>
              </a:rPr>
              <a:t> if attitudes are </a:t>
            </a:r>
            <a:r>
              <a:rPr b="1" lang="en" sz="1400">
                <a:solidFill>
                  <a:schemeClr val="lt1"/>
                </a:solidFill>
              </a:rPr>
              <a:t>perfectly polarized</a:t>
            </a:r>
            <a:r>
              <a:rPr lang="en" sz="1400">
                <a:solidFill>
                  <a:schemeClr val="lt1"/>
                </a:solidFill>
              </a:rPr>
              <a:t>, and </a:t>
            </a:r>
            <a:r>
              <a:rPr b="1" i="1" lang="en" sz="1400">
                <a:solidFill>
                  <a:schemeClr val="lt1"/>
                </a:solidFill>
              </a:rPr>
              <a:t>μ</a:t>
            </a:r>
            <a:r>
              <a:rPr b="1" lang="en" sz="1400">
                <a:solidFill>
                  <a:schemeClr val="lt1"/>
                </a:solidFill>
              </a:rPr>
              <a:t>=0</a:t>
            </a:r>
            <a:r>
              <a:rPr lang="en" sz="1400">
                <a:solidFill>
                  <a:schemeClr val="lt1"/>
                </a:solidFill>
              </a:rPr>
              <a:t> if </a:t>
            </a:r>
            <a:r>
              <a:rPr b="1" lang="en" sz="1400">
                <a:solidFill>
                  <a:schemeClr val="lt1"/>
                </a:solidFill>
              </a:rPr>
              <a:t>not polarized</a:t>
            </a:r>
            <a:r>
              <a:rPr lang="en" sz="1400">
                <a:solidFill>
                  <a:schemeClr val="lt1"/>
                </a:solidFill>
              </a:rPr>
              <a:t> at all.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grpSp>
        <p:nvGrpSpPr>
          <p:cNvPr id="2018" name="Google Shape;2018;p85"/>
          <p:cNvGrpSpPr/>
          <p:nvPr/>
        </p:nvGrpSpPr>
        <p:grpSpPr>
          <a:xfrm>
            <a:off x="5197453" y="2190851"/>
            <a:ext cx="1711053" cy="1543114"/>
            <a:chOff x="1276432" y="2744976"/>
            <a:chExt cx="1711053" cy="1543114"/>
          </a:xfrm>
        </p:grpSpPr>
        <p:grpSp>
          <p:nvGrpSpPr>
            <p:cNvPr id="2019" name="Google Shape;2019;p85"/>
            <p:cNvGrpSpPr/>
            <p:nvPr/>
          </p:nvGrpSpPr>
          <p:grpSpPr>
            <a:xfrm>
              <a:off x="1276432" y="3027419"/>
              <a:ext cx="1711053" cy="1260671"/>
              <a:chOff x="2156225" y="3098900"/>
              <a:chExt cx="2292100" cy="1688775"/>
            </a:xfrm>
          </p:grpSpPr>
          <p:sp>
            <p:nvSpPr>
              <p:cNvPr id="2020" name="Google Shape;2020;p85"/>
              <p:cNvSpPr/>
              <p:nvPr/>
            </p:nvSpPr>
            <p:spPr>
              <a:xfrm flipH="1">
                <a:off x="2272843" y="3881975"/>
                <a:ext cx="1360682" cy="719584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CC0000">
                  <a:alpha val="47490"/>
                </a:srgbClr>
              </a:solidFill>
              <a:ln>
                <a:noFill/>
              </a:ln>
            </p:spPr>
          </p:sp>
          <p:sp>
            <p:nvSpPr>
              <p:cNvPr id="2021" name="Google Shape;2021;p85"/>
              <p:cNvSpPr/>
              <p:nvPr/>
            </p:nvSpPr>
            <p:spPr>
              <a:xfrm flipH="1">
                <a:off x="3212368" y="3186475"/>
                <a:ext cx="1147357" cy="1358205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6D9EEB">
                  <a:alpha val="50840"/>
                </a:srgbClr>
              </a:solidFill>
              <a:ln>
                <a:noFill/>
              </a:ln>
            </p:spPr>
          </p:sp>
          <p:sp>
            <p:nvSpPr>
              <p:cNvPr id="2022" name="Google Shape;2022;p85"/>
              <p:cNvSpPr/>
              <p:nvPr/>
            </p:nvSpPr>
            <p:spPr>
              <a:xfrm>
                <a:off x="3975675" y="3186475"/>
                <a:ext cx="460500" cy="1313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85"/>
              <p:cNvSpPr/>
              <p:nvPr/>
            </p:nvSpPr>
            <p:spPr>
              <a:xfrm>
                <a:off x="2425200" y="4319875"/>
                <a:ext cx="1634400" cy="446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85"/>
              <p:cNvSpPr/>
              <p:nvPr/>
            </p:nvSpPr>
            <p:spPr>
              <a:xfrm>
                <a:off x="2156225" y="3227375"/>
                <a:ext cx="354900" cy="1495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85"/>
              <p:cNvSpPr txBox="1"/>
              <p:nvPr/>
            </p:nvSpPr>
            <p:spPr>
              <a:xfrm>
                <a:off x="2170715" y="4230875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CC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26" name="Google Shape;2026;p85"/>
              <p:cNvSpPr txBox="1"/>
              <p:nvPr/>
            </p:nvSpPr>
            <p:spPr>
              <a:xfrm>
                <a:off x="3890654" y="4226806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3C78D8"/>
                    </a:solidFill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027" name="Google Shape;2027;p85"/>
              <p:cNvCxnSpPr/>
              <p:nvPr/>
            </p:nvCxnSpPr>
            <p:spPr>
              <a:xfrm>
                <a:off x="3872475" y="4331088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8" name="Google Shape;2028;p85"/>
              <p:cNvCxnSpPr/>
              <p:nvPr/>
            </p:nvCxnSpPr>
            <p:spPr>
              <a:xfrm>
                <a:off x="3647936" y="4331088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9" name="Google Shape;2029;p85"/>
              <p:cNvCxnSpPr/>
              <p:nvPr/>
            </p:nvCxnSpPr>
            <p:spPr>
              <a:xfrm>
                <a:off x="3430157" y="4331088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0" name="Google Shape;2030;p85"/>
              <p:cNvCxnSpPr/>
              <p:nvPr/>
            </p:nvCxnSpPr>
            <p:spPr>
              <a:xfrm>
                <a:off x="3222297" y="4330186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1" name="Google Shape;2031;p85"/>
              <p:cNvCxnSpPr/>
              <p:nvPr/>
            </p:nvCxnSpPr>
            <p:spPr>
              <a:xfrm>
                <a:off x="2569856" y="4330238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2" name="Google Shape;2032;p85"/>
              <p:cNvCxnSpPr/>
              <p:nvPr/>
            </p:nvCxnSpPr>
            <p:spPr>
              <a:xfrm>
                <a:off x="2798010" y="4330238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3" name="Google Shape;2033;p85"/>
              <p:cNvCxnSpPr/>
              <p:nvPr/>
            </p:nvCxnSpPr>
            <p:spPr>
              <a:xfrm>
                <a:off x="3012190" y="4330238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4" name="Google Shape;2034;p85"/>
              <p:cNvCxnSpPr/>
              <p:nvPr/>
            </p:nvCxnSpPr>
            <p:spPr>
              <a:xfrm>
                <a:off x="3213299" y="4330238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35" name="Google Shape;2035;p85"/>
              <p:cNvSpPr/>
              <p:nvPr/>
            </p:nvSpPr>
            <p:spPr>
              <a:xfrm>
                <a:off x="2504775" y="3098900"/>
                <a:ext cx="1470900" cy="12246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85"/>
              <p:cNvSpPr txBox="1"/>
              <p:nvPr/>
            </p:nvSpPr>
            <p:spPr>
              <a:xfrm flipH="1" rot="5400000">
                <a:off x="3657825" y="3540127"/>
                <a:ext cx="1227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Frequency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037" name="Google Shape;2037;p85"/>
              <p:cNvCxnSpPr/>
              <p:nvPr/>
            </p:nvCxnSpPr>
            <p:spPr>
              <a:xfrm>
                <a:off x="3980675" y="3198042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8" name="Google Shape;2038;p85"/>
              <p:cNvCxnSpPr/>
              <p:nvPr/>
            </p:nvCxnSpPr>
            <p:spPr>
              <a:xfrm>
                <a:off x="3980675" y="4284680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9" name="Google Shape;2039;p85"/>
              <p:cNvCxnSpPr/>
              <p:nvPr/>
            </p:nvCxnSpPr>
            <p:spPr>
              <a:xfrm>
                <a:off x="3980675" y="387121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0" name="Google Shape;2040;p85"/>
              <p:cNvCxnSpPr/>
              <p:nvPr/>
            </p:nvCxnSpPr>
            <p:spPr>
              <a:xfrm>
                <a:off x="3980675" y="4090800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1" name="Google Shape;2041;p85"/>
              <p:cNvCxnSpPr/>
              <p:nvPr/>
            </p:nvCxnSpPr>
            <p:spPr>
              <a:xfrm>
                <a:off x="3980675" y="364261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2" name="Google Shape;2042;p85"/>
              <p:cNvCxnSpPr/>
              <p:nvPr/>
            </p:nvCxnSpPr>
            <p:spPr>
              <a:xfrm>
                <a:off x="3980675" y="3414012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43" name="Google Shape;2043;p85"/>
            <p:cNvSpPr/>
            <p:nvPr/>
          </p:nvSpPr>
          <p:spPr>
            <a:xfrm>
              <a:off x="1538160" y="2744976"/>
              <a:ext cx="10926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Topic </a:t>
              </a:r>
              <a:r>
                <a:rPr b="1" i="1" lang="en" sz="1200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4" name="Google Shape;2044;p85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85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85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85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85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85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85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51" name="Google Shape;2051;p85"/>
          <p:cNvCxnSpPr>
            <a:stCxn id="2045" idx="6"/>
            <a:endCxn id="2046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2" name="Google Shape;2052;p85"/>
          <p:cNvCxnSpPr>
            <a:stCxn id="2047" idx="0"/>
            <a:endCxn id="2046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3" name="Google Shape;2053;p85"/>
          <p:cNvCxnSpPr>
            <a:stCxn id="2045" idx="4"/>
            <a:endCxn id="2044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4" name="Google Shape;2054;p85"/>
          <p:cNvCxnSpPr>
            <a:stCxn id="2047" idx="2"/>
            <a:endCxn id="2044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5" name="Google Shape;2055;p85"/>
          <p:cNvCxnSpPr>
            <a:stCxn id="2046" idx="3"/>
            <a:endCxn id="2044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6" name="Google Shape;2056;p85"/>
          <p:cNvCxnSpPr>
            <a:stCxn id="2047" idx="3"/>
            <a:endCxn id="2048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7" name="Google Shape;2057;p85"/>
          <p:cNvCxnSpPr>
            <a:stCxn id="2047" idx="4"/>
            <a:endCxn id="2050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8" name="Google Shape;2058;p85"/>
          <p:cNvCxnSpPr>
            <a:stCxn id="2050" idx="0"/>
            <a:endCxn id="2048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9" name="Google Shape;2059;p85"/>
          <p:cNvCxnSpPr>
            <a:stCxn id="2049" idx="7"/>
            <a:endCxn id="2048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0" name="Google Shape;2060;p85"/>
          <p:cNvCxnSpPr>
            <a:stCxn id="2049" idx="4"/>
            <a:endCxn id="2050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1" name="Google Shape;2061;p85"/>
          <p:cNvCxnSpPr>
            <a:stCxn id="2049" idx="0"/>
            <a:endCxn id="2044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2" name="Google Shape;2062;p85"/>
          <p:cNvSpPr/>
          <p:nvPr/>
        </p:nvSpPr>
        <p:spPr>
          <a:xfrm>
            <a:off x="331526" y="4331315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3" name="Google Shape;2063;p85"/>
          <p:cNvSpPr/>
          <p:nvPr/>
        </p:nvSpPr>
        <p:spPr>
          <a:xfrm>
            <a:off x="318794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64" name="Google Shape;2064;p85"/>
          <p:cNvCxnSpPr>
            <a:stCxn id="2050" idx="6"/>
            <a:endCxn id="2063" idx="0"/>
          </p:cNvCxnSpPr>
          <p:nvPr/>
        </p:nvCxnSpPr>
        <p:spPr>
          <a:xfrm flipH="1">
            <a:off x="397965" y="3131853"/>
            <a:ext cx="236400" cy="11994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5" name="Google Shape;2065;p85"/>
          <p:cNvSpPr/>
          <p:nvPr/>
        </p:nvSpPr>
        <p:spPr>
          <a:xfrm>
            <a:off x="47716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6" name="Google Shape;2066;p85"/>
          <p:cNvSpPr/>
          <p:nvPr/>
        </p:nvSpPr>
        <p:spPr>
          <a:xfrm>
            <a:off x="63887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7" name="Google Shape;2067;p85"/>
          <p:cNvSpPr/>
          <p:nvPr/>
        </p:nvSpPr>
        <p:spPr>
          <a:xfrm>
            <a:off x="800583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8" name="Google Shape;2068;p85"/>
          <p:cNvSpPr/>
          <p:nvPr/>
        </p:nvSpPr>
        <p:spPr>
          <a:xfrm>
            <a:off x="962295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69" name="Google Shape;2069;p85"/>
          <p:cNvCxnSpPr>
            <a:stCxn id="2047" idx="5"/>
            <a:endCxn id="2068" idx="0"/>
          </p:cNvCxnSpPr>
          <p:nvPr/>
        </p:nvCxnSpPr>
        <p:spPr>
          <a:xfrm flipH="1">
            <a:off x="1041346" y="3288346"/>
            <a:ext cx="1188300" cy="1043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0" name="Google Shape;2070;p85"/>
          <p:cNvCxnSpPr>
            <a:stCxn id="2048" idx="5"/>
            <a:endCxn id="2066" idx="0"/>
          </p:cNvCxnSpPr>
          <p:nvPr/>
        </p:nvCxnSpPr>
        <p:spPr>
          <a:xfrm flipH="1">
            <a:off x="718032" y="2984004"/>
            <a:ext cx="467700" cy="134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1" name="Google Shape;2071;p85"/>
          <p:cNvCxnSpPr>
            <a:stCxn id="2044" idx="5"/>
            <a:endCxn id="2072" idx="0"/>
          </p:cNvCxnSpPr>
          <p:nvPr/>
        </p:nvCxnSpPr>
        <p:spPr>
          <a:xfrm flipH="1">
            <a:off x="820460" y="2837868"/>
            <a:ext cx="1110000" cy="14934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3" name="Google Shape;2073;p85"/>
          <p:cNvCxnSpPr>
            <a:stCxn id="2049" idx="5"/>
            <a:endCxn id="2065" idx="0"/>
          </p:cNvCxnSpPr>
          <p:nvPr/>
        </p:nvCxnSpPr>
        <p:spPr>
          <a:xfrm flipH="1">
            <a:off x="556241" y="2743073"/>
            <a:ext cx="256800" cy="1588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4" name="Google Shape;2074;p85"/>
          <p:cNvCxnSpPr>
            <a:stCxn id="2045" idx="5"/>
            <a:endCxn id="2067" idx="0"/>
          </p:cNvCxnSpPr>
          <p:nvPr/>
        </p:nvCxnSpPr>
        <p:spPr>
          <a:xfrm flipH="1">
            <a:off x="879793" y="2601808"/>
            <a:ext cx="1526700" cy="17295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2" name="Google Shape;2072;p85"/>
          <p:cNvSpPr/>
          <p:nvPr/>
        </p:nvSpPr>
        <p:spPr>
          <a:xfrm>
            <a:off x="74138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5" name="Google Shape;2075;p85"/>
          <p:cNvSpPr/>
          <p:nvPr/>
        </p:nvSpPr>
        <p:spPr>
          <a:xfrm>
            <a:off x="121263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6" name="Google Shape;2076;p85"/>
          <p:cNvSpPr/>
          <p:nvPr/>
        </p:nvSpPr>
        <p:spPr>
          <a:xfrm>
            <a:off x="1370998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7" name="Google Shape;2077;p85"/>
          <p:cNvSpPr/>
          <p:nvPr/>
        </p:nvSpPr>
        <p:spPr>
          <a:xfrm>
            <a:off x="1532710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8" name="Google Shape;2078;p85"/>
          <p:cNvSpPr/>
          <p:nvPr/>
        </p:nvSpPr>
        <p:spPr>
          <a:xfrm>
            <a:off x="1694422" y="4331310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9" name="Google Shape;2079;p85"/>
          <p:cNvSpPr/>
          <p:nvPr/>
        </p:nvSpPr>
        <p:spPr>
          <a:xfrm>
            <a:off x="2135168" y="4331304"/>
            <a:ext cx="773100" cy="32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0" name="Google Shape;2080;p85"/>
          <p:cNvSpPr/>
          <p:nvPr/>
        </p:nvSpPr>
        <p:spPr>
          <a:xfrm>
            <a:off x="2122436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1" name="Google Shape;2081;p85"/>
          <p:cNvSpPr/>
          <p:nvPr/>
        </p:nvSpPr>
        <p:spPr>
          <a:xfrm>
            <a:off x="2280802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2" name="Google Shape;2082;p85"/>
          <p:cNvSpPr/>
          <p:nvPr/>
        </p:nvSpPr>
        <p:spPr>
          <a:xfrm>
            <a:off x="244251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3" name="Google Shape;2083;p85"/>
          <p:cNvSpPr/>
          <p:nvPr/>
        </p:nvSpPr>
        <p:spPr>
          <a:xfrm>
            <a:off x="2604225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4" name="Google Shape;2084;p85"/>
          <p:cNvSpPr/>
          <p:nvPr/>
        </p:nvSpPr>
        <p:spPr>
          <a:xfrm>
            <a:off x="2753248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5" name="Google Shape;2085;p85"/>
          <p:cNvSpPr/>
          <p:nvPr/>
        </p:nvSpPr>
        <p:spPr>
          <a:xfrm>
            <a:off x="2545024" y="4331299"/>
            <a:ext cx="1584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86" name="Google Shape;2086;p85"/>
          <p:cNvCxnSpPr>
            <a:stCxn id="2046" idx="5"/>
            <a:endCxn id="2068" idx="3"/>
          </p:cNvCxnSpPr>
          <p:nvPr/>
        </p:nvCxnSpPr>
        <p:spPr>
          <a:xfrm flipH="1">
            <a:off x="1120687" y="3100937"/>
            <a:ext cx="1483200" cy="13953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7" name="Google Shape;2087;p85"/>
          <p:cNvSpPr/>
          <p:nvPr/>
        </p:nvSpPr>
        <p:spPr>
          <a:xfrm>
            <a:off x="366712" y="2304909"/>
            <a:ext cx="2641468" cy="1167426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2088" name="Google Shape;2088;p85"/>
          <p:cNvSpPr/>
          <p:nvPr/>
        </p:nvSpPr>
        <p:spPr>
          <a:xfrm>
            <a:off x="417562" y="2480171"/>
            <a:ext cx="1042999" cy="759118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2089" name="Google Shape;2089;p85"/>
          <p:cNvSpPr/>
          <p:nvPr/>
        </p:nvSpPr>
        <p:spPr>
          <a:xfrm>
            <a:off x="1789556" y="2368683"/>
            <a:ext cx="1094868" cy="1026113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cxnSp>
        <p:nvCxnSpPr>
          <p:cNvPr id="2090" name="Google Shape;2090;p85"/>
          <p:cNvCxnSpPr>
            <a:stCxn id="2091" idx="6"/>
            <a:endCxn id="2092" idx="2"/>
          </p:cNvCxnSpPr>
          <p:nvPr/>
        </p:nvCxnSpPr>
        <p:spPr>
          <a:xfrm>
            <a:off x="2480881" y="2603418"/>
            <a:ext cx="126900" cy="318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3" name="Google Shape;2093;p85"/>
          <p:cNvCxnSpPr>
            <a:stCxn id="2094" idx="0"/>
            <a:endCxn id="2092" idx="4"/>
          </p:cNvCxnSpPr>
          <p:nvPr/>
        </p:nvCxnSpPr>
        <p:spPr>
          <a:xfrm flipH="1" rot="10800000">
            <a:off x="2359385" y="3047106"/>
            <a:ext cx="192900" cy="11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5" name="Google Shape;2095;p85"/>
          <p:cNvCxnSpPr>
            <a:stCxn id="2091" idx="4"/>
            <a:endCxn id="2096" idx="0"/>
          </p:cNvCxnSpPr>
          <p:nvPr/>
        </p:nvCxnSpPr>
        <p:spPr>
          <a:xfrm flipH="1">
            <a:off x="2060131" y="2548068"/>
            <a:ext cx="294900" cy="16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7" name="Google Shape;2097;p85"/>
          <p:cNvCxnSpPr>
            <a:stCxn id="2094" idx="2"/>
            <a:endCxn id="2096" idx="6"/>
          </p:cNvCxnSpPr>
          <p:nvPr/>
        </p:nvCxnSpPr>
        <p:spPr>
          <a:xfrm rot="10800000">
            <a:off x="2004935" y="2839356"/>
            <a:ext cx="228600" cy="269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8" name="Google Shape;2098;p85"/>
          <p:cNvCxnSpPr>
            <a:stCxn id="2092" idx="3"/>
            <a:endCxn id="2096" idx="7"/>
          </p:cNvCxnSpPr>
          <p:nvPr/>
        </p:nvCxnSpPr>
        <p:spPr>
          <a:xfrm rot="10800000">
            <a:off x="2058736" y="2788009"/>
            <a:ext cx="495300" cy="1848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9" name="Google Shape;2099;p85"/>
          <p:cNvCxnSpPr>
            <a:stCxn id="2094" idx="3"/>
            <a:endCxn id="2100" idx="7"/>
          </p:cNvCxnSpPr>
          <p:nvPr/>
        </p:nvCxnSpPr>
        <p:spPr>
          <a:xfrm rot="10800000">
            <a:off x="1313995" y="2934018"/>
            <a:ext cx="865800" cy="22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1" name="Google Shape;2101;p85"/>
          <p:cNvCxnSpPr>
            <a:stCxn id="2094" idx="4"/>
            <a:endCxn id="2102" idx="7"/>
          </p:cNvCxnSpPr>
          <p:nvPr/>
        </p:nvCxnSpPr>
        <p:spPr>
          <a:xfrm rot="10800000">
            <a:off x="688085" y="3080406"/>
            <a:ext cx="1490100" cy="15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3" name="Google Shape;2103;p85"/>
          <p:cNvCxnSpPr>
            <a:stCxn id="2102" idx="0"/>
            <a:endCxn id="2100" idx="4"/>
          </p:cNvCxnSpPr>
          <p:nvPr/>
        </p:nvCxnSpPr>
        <p:spPr>
          <a:xfrm flipH="1" rot="10800000">
            <a:off x="689715" y="2930403"/>
            <a:ext cx="444600" cy="75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4" name="Google Shape;2104;p85"/>
          <p:cNvCxnSpPr>
            <a:stCxn id="2105" idx="7"/>
            <a:endCxn id="2100" idx="2"/>
          </p:cNvCxnSpPr>
          <p:nvPr/>
        </p:nvCxnSpPr>
        <p:spPr>
          <a:xfrm>
            <a:off x="941168" y="2693222"/>
            <a:ext cx="248400" cy="11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6" name="Google Shape;2106;p85"/>
          <p:cNvCxnSpPr>
            <a:stCxn id="2105" idx="4"/>
            <a:endCxn id="2102" idx="2"/>
          </p:cNvCxnSpPr>
          <p:nvPr/>
        </p:nvCxnSpPr>
        <p:spPr>
          <a:xfrm flipH="1">
            <a:off x="563879" y="2689333"/>
            <a:ext cx="197700" cy="261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7" name="Google Shape;2107;p85"/>
          <p:cNvCxnSpPr>
            <a:stCxn id="2105" idx="0"/>
            <a:endCxn id="2096" idx="3"/>
          </p:cNvCxnSpPr>
          <p:nvPr/>
        </p:nvCxnSpPr>
        <p:spPr>
          <a:xfrm>
            <a:off x="942779" y="2618833"/>
            <a:ext cx="937800" cy="9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08" name="Google Shape;2108;p85"/>
          <p:cNvGrpSpPr/>
          <p:nvPr/>
        </p:nvGrpSpPr>
        <p:grpSpPr>
          <a:xfrm>
            <a:off x="5049686" y="3587976"/>
            <a:ext cx="2142339" cy="1564429"/>
            <a:chOff x="6141020" y="2744976"/>
            <a:chExt cx="2142339" cy="1564429"/>
          </a:xfrm>
        </p:grpSpPr>
        <p:grpSp>
          <p:nvGrpSpPr>
            <p:cNvPr id="2109" name="Google Shape;2109;p85"/>
            <p:cNvGrpSpPr/>
            <p:nvPr/>
          </p:nvGrpSpPr>
          <p:grpSpPr>
            <a:xfrm>
              <a:off x="6141020" y="2993944"/>
              <a:ext cx="2142339" cy="1315461"/>
              <a:chOff x="6350081" y="1413924"/>
              <a:chExt cx="2869844" cy="1762172"/>
            </a:xfrm>
          </p:grpSpPr>
          <p:sp>
            <p:nvSpPr>
              <p:cNvPr id="2110" name="Google Shape;2110;p85"/>
              <p:cNvSpPr/>
              <p:nvPr/>
            </p:nvSpPr>
            <p:spPr>
              <a:xfrm flipH="1" rot="-1000476">
                <a:off x="6539600" y="1649239"/>
                <a:ext cx="815393" cy="1440167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CC0000">
                  <a:alpha val="47490"/>
                </a:srgbClr>
              </a:solidFill>
              <a:ln>
                <a:noFill/>
              </a:ln>
            </p:spPr>
          </p:sp>
          <p:sp>
            <p:nvSpPr>
              <p:cNvPr id="2111" name="Google Shape;2111;p85"/>
              <p:cNvSpPr/>
              <p:nvPr/>
            </p:nvSpPr>
            <p:spPr>
              <a:xfrm flipH="1">
                <a:off x="7818821" y="1502625"/>
                <a:ext cx="1325704" cy="1406063"/>
              </a:xfrm>
              <a:custGeom>
                <a:rect b="b" l="l" r="r" t="t"/>
                <a:pathLst>
                  <a:path extrusionOk="0" h="37833" w="40672">
                    <a:moveTo>
                      <a:pt x="2810" y="15209"/>
                    </a:moveTo>
                    <a:cubicBezTo>
                      <a:pt x="4630" y="9471"/>
                      <a:pt x="9482" y="840"/>
                      <a:pt x="14287" y="93"/>
                    </a:cubicBezTo>
                    <a:cubicBezTo>
                      <a:pt x="19092" y="-653"/>
                      <a:pt x="27490" y="4852"/>
                      <a:pt x="31642" y="10730"/>
                    </a:cubicBezTo>
                    <a:cubicBezTo>
                      <a:pt x="35794" y="16608"/>
                      <a:pt x="43911" y="31398"/>
                      <a:pt x="39199" y="35363"/>
                    </a:cubicBezTo>
                    <a:cubicBezTo>
                      <a:pt x="34487" y="39329"/>
                      <a:pt x="9435" y="37882"/>
                      <a:pt x="3370" y="34523"/>
                    </a:cubicBezTo>
                    <a:cubicBezTo>
                      <a:pt x="-2695" y="31164"/>
                      <a:pt x="991" y="20947"/>
                      <a:pt x="2810" y="15209"/>
                    </a:cubicBezTo>
                    <a:close/>
                  </a:path>
                </a:pathLst>
              </a:custGeom>
              <a:solidFill>
                <a:srgbClr val="6D9EEB">
                  <a:alpha val="50840"/>
                </a:srgbClr>
              </a:solidFill>
              <a:ln>
                <a:noFill/>
              </a:ln>
            </p:spPr>
          </p:sp>
          <p:sp>
            <p:nvSpPr>
              <p:cNvPr id="2112" name="Google Shape;2112;p85"/>
              <p:cNvSpPr/>
              <p:nvPr/>
            </p:nvSpPr>
            <p:spPr>
              <a:xfrm>
                <a:off x="8364325" y="1413924"/>
                <a:ext cx="855600" cy="1542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85"/>
              <p:cNvSpPr/>
              <p:nvPr/>
            </p:nvSpPr>
            <p:spPr>
              <a:xfrm>
                <a:off x="6813850" y="2683932"/>
                <a:ext cx="1634400" cy="446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85"/>
              <p:cNvSpPr txBox="1"/>
              <p:nvPr/>
            </p:nvSpPr>
            <p:spPr>
              <a:xfrm>
                <a:off x="8279304" y="2590863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3C78D8"/>
                    </a:solidFill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115" name="Google Shape;2115;p85"/>
              <p:cNvCxnSpPr/>
              <p:nvPr/>
            </p:nvCxnSpPr>
            <p:spPr>
              <a:xfrm>
                <a:off x="8261125" y="2695144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6" name="Google Shape;2116;p85"/>
              <p:cNvCxnSpPr/>
              <p:nvPr/>
            </p:nvCxnSpPr>
            <p:spPr>
              <a:xfrm>
                <a:off x="8036586" y="2695144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7" name="Google Shape;2117;p85"/>
              <p:cNvCxnSpPr/>
              <p:nvPr/>
            </p:nvCxnSpPr>
            <p:spPr>
              <a:xfrm>
                <a:off x="7818807" y="2695144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8" name="Google Shape;2118;p85"/>
              <p:cNvCxnSpPr/>
              <p:nvPr/>
            </p:nvCxnSpPr>
            <p:spPr>
              <a:xfrm>
                <a:off x="7610947" y="2694243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C78D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9" name="Google Shape;2119;p85"/>
              <p:cNvCxnSpPr/>
              <p:nvPr/>
            </p:nvCxnSpPr>
            <p:spPr>
              <a:xfrm>
                <a:off x="6958506" y="2694294"/>
                <a:ext cx="0" cy="176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0" name="Google Shape;2120;p85"/>
              <p:cNvCxnSpPr/>
              <p:nvPr/>
            </p:nvCxnSpPr>
            <p:spPr>
              <a:xfrm>
                <a:off x="7186660" y="2694294"/>
                <a:ext cx="0" cy="176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1" name="Google Shape;2121;p85"/>
              <p:cNvCxnSpPr/>
              <p:nvPr/>
            </p:nvCxnSpPr>
            <p:spPr>
              <a:xfrm>
                <a:off x="7400840" y="2694294"/>
                <a:ext cx="0" cy="17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2" name="Google Shape;2122;p85"/>
              <p:cNvCxnSpPr/>
              <p:nvPr/>
            </p:nvCxnSpPr>
            <p:spPr>
              <a:xfrm>
                <a:off x="7601949" y="2694294"/>
                <a:ext cx="0" cy="176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23" name="Google Shape;2123;p85"/>
              <p:cNvSpPr txBox="1"/>
              <p:nvPr/>
            </p:nvSpPr>
            <p:spPr>
              <a:xfrm flipH="1" rot="5400000">
                <a:off x="8046475" y="1904184"/>
                <a:ext cx="1227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Frequency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124" name="Google Shape;2124;p85"/>
              <p:cNvCxnSpPr/>
              <p:nvPr/>
            </p:nvCxnSpPr>
            <p:spPr>
              <a:xfrm>
                <a:off x="8369325" y="264873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5" name="Google Shape;2125;p85"/>
              <p:cNvCxnSpPr/>
              <p:nvPr/>
            </p:nvCxnSpPr>
            <p:spPr>
              <a:xfrm>
                <a:off x="8369325" y="2235274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6" name="Google Shape;2126;p85"/>
              <p:cNvCxnSpPr/>
              <p:nvPr/>
            </p:nvCxnSpPr>
            <p:spPr>
              <a:xfrm>
                <a:off x="8369325" y="2454857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7" name="Google Shape;2127;p85"/>
              <p:cNvCxnSpPr/>
              <p:nvPr/>
            </p:nvCxnSpPr>
            <p:spPr>
              <a:xfrm>
                <a:off x="8369325" y="2006674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8" name="Google Shape;2128;p85"/>
              <p:cNvCxnSpPr/>
              <p:nvPr/>
            </p:nvCxnSpPr>
            <p:spPr>
              <a:xfrm>
                <a:off x="8369325" y="1778069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9" name="Google Shape;2129;p85"/>
              <p:cNvCxnSpPr/>
              <p:nvPr/>
            </p:nvCxnSpPr>
            <p:spPr>
              <a:xfrm>
                <a:off x="8373719" y="1562954"/>
                <a:ext cx="7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30" name="Google Shape;2130;p85"/>
              <p:cNvSpPr/>
              <p:nvPr/>
            </p:nvSpPr>
            <p:spPr>
              <a:xfrm>
                <a:off x="6545775" y="1591425"/>
                <a:ext cx="354000" cy="1542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85"/>
              <p:cNvSpPr/>
              <p:nvPr/>
            </p:nvSpPr>
            <p:spPr>
              <a:xfrm>
                <a:off x="6893425" y="1462957"/>
                <a:ext cx="1470900" cy="12246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85"/>
              <p:cNvSpPr txBox="1"/>
              <p:nvPr/>
            </p:nvSpPr>
            <p:spPr>
              <a:xfrm>
                <a:off x="6559365" y="2594932"/>
                <a:ext cx="277500" cy="55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b="1" lang="en" sz="1500">
                    <a:solidFill>
                      <a:srgbClr val="CC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133" name="Google Shape;2133;p85"/>
            <p:cNvSpPr/>
            <p:nvPr/>
          </p:nvSpPr>
          <p:spPr>
            <a:xfrm>
              <a:off x="6546855" y="2744976"/>
              <a:ext cx="10926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Topic </a:t>
              </a:r>
              <a:r>
                <a:rPr b="1" i="1" lang="en" sz="1200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4" name="Google Shape;2134;p85"/>
          <p:cNvGrpSpPr/>
          <p:nvPr/>
        </p:nvGrpSpPr>
        <p:grpSpPr>
          <a:xfrm>
            <a:off x="634274" y="2603315"/>
            <a:ext cx="2197999" cy="1892803"/>
            <a:chOff x="851376" y="2662098"/>
            <a:chExt cx="2499146" cy="2152135"/>
          </a:xfrm>
        </p:grpSpPr>
        <p:cxnSp>
          <p:nvCxnSpPr>
            <p:cNvPr id="2135" name="Google Shape;2135;p85"/>
            <p:cNvCxnSpPr/>
            <p:nvPr/>
          </p:nvCxnSpPr>
          <p:spPr>
            <a:xfrm>
              <a:off x="1562866" y="3096658"/>
              <a:ext cx="1250700" cy="15300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6" name="Google Shape;2136;p85"/>
            <p:cNvCxnSpPr/>
            <p:nvPr/>
          </p:nvCxnSpPr>
          <p:spPr>
            <a:xfrm>
              <a:off x="2749807" y="3442698"/>
              <a:ext cx="247500" cy="1184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7" name="Google Shape;2137;p85"/>
            <p:cNvCxnSpPr/>
            <p:nvPr/>
          </p:nvCxnSpPr>
          <p:spPr>
            <a:xfrm>
              <a:off x="3175322" y="3229612"/>
              <a:ext cx="175200" cy="13971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8" name="Google Shape;2138;p85"/>
            <p:cNvCxnSpPr/>
            <p:nvPr/>
          </p:nvCxnSpPr>
          <p:spPr>
            <a:xfrm>
              <a:off x="2950883" y="2662098"/>
              <a:ext cx="162900" cy="1964700"/>
            </a:xfrm>
            <a:prstGeom prst="straightConnector1">
              <a:avLst/>
            </a:prstGeom>
            <a:noFill/>
            <a:ln cap="flat" cmpd="sng" w="38100">
              <a:solidFill>
                <a:srgbClr val="3C78D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9" name="Google Shape;2139;p85"/>
            <p:cNvCxnSpPr/>
            <p:nvPr/>
          </p:nvCxnSpPr>
          <p:spPr>
            <a:xfrm>
              <a:off x="1139113" y="2822717"/>
              <a:ext cx="1494300" cy="18039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40" name="Google Shape;2140;p85"/>
            <p:cNvCxnSpPr/>
            <p:nvPr/>
          </p:nvCxnSpPr>
          <p:spPr>
            <a:xfrm>
              <a:off x="851376" y="3262932"/>
              <a:ext cx="1692000" cy="155130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096" name="Google Shape;2096;p85"/>
          <p:cNvSpPr/>
          <p:nvPr/>
        </p:nvSpPr>
        <p:spPr>
          <a:xfrm rot="4124420">
            <a:off x="1872382" y="2651662"/>
            <a:ext cx="194432" cy="194432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85"/>
          <p:cNvSpPr/>
          <p:nvPr/>
        </p:nvSpPr>
        <p:spPr>
          <a:xfrm rot="4124420">
            <a:off x="2348415" y="2415603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85"/>
          <p:cNvSpPr/>
          <p:nvPr/>
        </p:nvSpPr>
        <p:spPr>
          <a:xfrm rot="4124420">
            <a:off x="2545810" y="2914731"/>
            <a:ext cx="194432" cy="194432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85"/>
          <p:cNvSpPr/>
          <p:nvPr/>
        </p:nvSpPr>
        <p:spPr>
          <a:xfrm rot="4124420">
            <a:off x="2171569" y="3102141"/>
            <a:ext cx="194432" cy="194432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85"/>
          <p:cNvSpPr/>
          <p:nvPr/>
        </p:nvSpPr>
        <p:spPr>
          <a:xfrm rot="4124420">
            <a:off x="1127654" y="2797799"/>
            <a:ext cx="194432" cy="194432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85"/>
          <p:cNvSpPr/>
          <p:nvPr/>
        </p:nvSpPr>
        <p:spPr>
          <a:xfrm rot="4124420">
            <a:off x="754963" y="2556867"/>
            <a:ext cx="194432" cy="194432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85"/>
          <p:cNvSpPr/>
          <p:nvPr/>
        </p:nvSpPr>
        <p:spPr>
          <a:xfrm rot="4124420">
            <a:off x="501899" y="2944037"/>
            <a:ext cx="194432" cy="194432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85"/>
          <p:cNvSpPr/>
          <p:nvPr/>
        </p:nvSpPr>
        <p:spPr>
          <a:xfrm>
            <a:off x="5092378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Distributions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2" name="Google Shape;2142;p85"/>
          <p:cNvSpPr/>
          <p:nvPr/>
        </p:nvSpPr>
        <p:spPr>
          <a:xfrm>
            <a:off x="2988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Attitude Populations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3" name="Google Shape;2143;p85"/>
          <p:cNvSpPr/>
          <p:nvPr/>
        </p:nvSpPr>
        <p:spPr>
          <a:xfrm>
            <a:off x="7179500" y="1840779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Polarization Index </a:t>
            </a:r>
            <a:r>
              <a:rPr b="1" i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μ</a:t>
            </a:r>
            <a:endParaRPr b="1" i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4" name="Google Shape;2144;p85"/>
          <p:cNvSpPr/>
          <p:nvPr/>
        </p:nvSpPr>
        <p:spPr>
          <a:xfrm>
            <a:off x="3401781" y="2190851"/>
            <a:ext cx="1092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5" name="Google Shape;2145;p85"/>
          <p:cNvSpPr/>
          <p:nvPr/>
        </p:nvSpPr>
        <p:spPr>
          <a:xfrm>
            <a:off x="3398121" y="3587976"/>
            <a:ext cx="1092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b="1"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b="1"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6" name="Google Shape;2146;p85"/>
          <p:cNvSpPr txBox="1"/>
          <p:nvPr/>
        </p:nvSpPr>
        <p:spPr>
          <a:xfrm>
            <a:off x="3365825" y="2476200"/>
            <a:ext cx="3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7" name="Google Shape;2147;p85"/>
          <p:cNvSpPr txBox="1"/>
          <p:nvPr/>
        </p:nvSpPr>
        <p:spPr>
          <a:xfrm>
            <a:off x="3528313" y="2741525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3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8" name="Google Shape;2148;p85"/>
          <p:cNvSpPr txBox="1"/>
          <p:nvPr/>
        </p:nvSpPr>
        <p:spPr>
          <a:xfrm>
            <a:off x="3725488" y="26398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9" name="Google Shape;2149;p85"/>
          <p:cNvSpPr txBox="1"/>
          <p:nvPr/>
        </p:nvSpPr>
        <p:spPr>
          <a:xfrm>
            <a:off x="3917363" y="2480175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3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0" name="Google Shape;2150;p85"/>
          <p:cNvSpPr txBox="1"/>
          <p:nvPr/>
        </p:nvSpPr>
        <p:spPr>
          <a:xfrm>
            <a:off x="4134275" y="2731563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1" name="Google Shape;2151;p85"/>
          <p:cNvSpPr txBox="1"/>
          <p:nvPr/>
        </p:nvSpPr>
        <p:spPr>
          <a:xfrm>
            <a:off x="3917363" y="2849000"/>
            <a:ext cx="3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2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2" name="Google Shape;2152;p85"/>
          <p:cNvSpPr txBox="1"/>
          <p:nvPr/>
        </p:nvSpPr>
        <p:spPr>
          <a:xfrm>
            <a:off x="4227463" y="243347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3" name="Google Shape;2153;p85"/>
          <p:cNvSpPr txBox="1"/>
          <p:nvPr/>
        </p:nvSpPr>
        <p:spPr>
          <a:xfrm>
            <a:off x="3365825" y="3924000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4" name="Google Shape;2154;p85"/>
          <p:cNvSpPr txBox="1"/>
          <p:nvPr/>
        </p:nvSpPr>
        <p:spPr>
          <a:xfrm>
            <a:off x="3680713" y="40369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5" name="Google Shape;2155;p85"/>
          <p:cNvSpPr txBox="1"/>
          <p:nvPr/>
        </p:nvSpPr>
        <p:spPr>
          <a:xfrm>
            <a:off x="3954088" y="40114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6" name="Google Shape;2156;p85"/>
          <p:cNvSpPr txBox="1"/>
          <p:nvPr/>
        </p:nvSpPr>
        <p:spPr>
          <a:xfrm>
            <a:off x="4134275" y="4179363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7" name="Google Shape;2157;p85"/>
          <p:cNvSpPr txBox="1"/>
          <p:nvPr/>
        </p:nvSpPr>
        <p:spPr>
          <a:xfrm>
            <a:off x="4227463" y="388127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8" name="Google Shape;2158;p85"/>
          <p:cNvSpPr txBox="1"/>
          <p:nvPr/>
        </p:nvSpPr>
        <p:spPr>
          <a:xfrm>
            <a:off x="3680713" y="3732125"/>
            <a:ext cx="3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_</a:t>
            </a:r>
            <a:endParaRPr b="1" sz="18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9" name="Google Shape;2159;p85"/>
          <p:cNvSpPr/>
          <p:nvPr/>
        </p:nvSpPr>
        <p:spPr>
          <a:xfrm>
            <a:off x="3231100" y="2478690"/>
            <a:ext cx="1373071" cy="730951"/>
          </a:xfrm>
          <a:custGeom>
            <a:rect b="b" l="l" r="r" t="t"/>
            <a:pathLst>
              <a:path extrusionOk="0" h="25024" w="50462">
                <a:moveTo>
                  <a:pt x="49728" y="5654"/>
                </a:moveTo>
                <a:cubicBezTo>
                  <a:pt x="48334" y="2504"/>
                  <a:pt x="44047" y="387"/>
                  <a:pt x="38883" y="77"/>
                </a:cubicBezTo>
                <a:cubicBezTo>
                  <a:pt x="33719" y="-233"/>
                  <a:pt x="24475" y="3072"/>
                  <a:pt x="18743" y="3795"/>
                </a:cubicBezTo>
                <a:cubicBezTo>
                  <a:pt x="13011" y="4518"/>
                  <a:pt x="7537" y="3485"/>
                  <a:pt x="4490" y="4414"/>
                </a:cubicBezTo>
                <a:cubicBezTo>
                  <a:pt x="1443" y="5344"/>
                  <a:pt x="-932" y="6015"/>
                  <a:pt x="462" y="9372"/>
                </a:cubicBezTo>
                <a:cubicBezTo>
                  <a:pt x="1856" y="12729"/>
                  <a:pt x="9448" y="22593"/>
                  <a:pt x="12856" y="24555"/>
                </a:cubicBezTo>
                <a:cubicBezTo>
                  <a:pt x="16264" y="26517"/>
                  <a:pt x="17969" y="21301"/>
                  <a:pt x="20912" y="21146"/>
                </a:cubicBezTo>
                <a:cubicBezTo>
                  <a:pt x="23856" y="20991"/>
                  <a:pt x="26128" y="23987"/>
                  <a:pt x="30517" y="23625"/>
                </a:cubicBezTo>
                <a:cubicBezTo>
                  <a:pt x="34907" y="23264"/>
                  <a:pt x="44047" y="21972"/>
                  <a:pt x="47249" y="18977"/>
                </a:cubicBezTo>
                <a:cubicBezTo>
                  <a:pt x="50451" y="15982"/>
                  <a:pt x="51122" y="8804"/>
                  <a:pt x="49728" y="5654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2160" name="Google Shape;2160;p85"/>
          <p:cNvSpPr/>
          <p:nvPr/>
        </p:nvSpPr>
        <p:spPr>
          <a:xfrm>
            <a:off x="3309118" y="3958810"/>
            <a:ext cx="1274000" cy="615175"/>
          </a:xfrm>
          <a:custGeom>
            <a:rect b="b" l="l" r="r" t="t"/>
            <a:pathLst>
              <a:path extrusionOk="0" h="24607" w="50960">
                <a:moveTo>
                  <a:pt x="39292" y="911"/>
                </a:moveTo>
                <a:cubicBezTo>
                  <a:pt x="36297" y="1376"/>
                  <a:pt x="34385" y="4422"/>
                  <a:pt x="31545" y="4319"/>
                </a:cubicBezTo>
                <a:cubicBezTo>
                  <a:pt x="28705" y="4216"/>
                  <a:pt x="26381" y="498"/>
                  <a:pt x="22250" y="291"/>
                </a:cubicBezTo>
                <a:cubicBezTo>
                  <a:pt x="18119" y="85"/>
                  <a:pt x="10320" y="963"/>
                  <a:pt x="6757" y="3080"/>
                </a:cubicBezTo>
                <a:cubicBezTo>
                  <a:pt x="3194" y="5197"/>
                  <a:pt x="-2022" y="9432"/>
                  <a:pt x="870" y="12995"/>
                </a:cubicBezTo>
                <a:cubicBezTo>
                  <a:pt x="3762" y="16558"/>
                  <a:pt x="19048" y="23426"/>
                  <a:pt x="24109" y="24459"/>
                </a:cubicBezTo>
                <a:cubicBezTo>
                  <a:pt x="29170" y="25492"/>
                  <a:pt x="28601" y="19502"/>
                  <a:pt x="31235" y="19192"/>
                </a:cubicBezTo>
                <a:cubicBezTo>
                  <a:pt x="33869" y="18882"/>
                  <a:pt x="36813" y="23013"/>
                  <a:pt x="39911" y="22600"/>
                </a:cubicBezTo>
                <a:cubicBezTo>
                  <a:pt x="43010" y="22187"/>
                  <a:pt x="48225" y="20225"/>
                  <a:pt x="49826" y="16713"/>
                </a:cubicBezTo>
                <a:cubicBezTo>
                  <a:pt x="51427" y="13201"/>
                  <a:pt x="51273" y="4164"/>
                  <a:pt x="49517" y="1530"/>
                </a:cubicBezTo>
                <a:cubicBezTo>
                  <a:pt x="47761" y="-1104"/>
                  <a:pt x="42287" y="446"/>
                  <a:pt x="39292" y="91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2161" name="Google Shape;2161;p85"/>
          <p:cNvSpPr/>
          <p:nvPr/>
        </p:nvSpPr>
        <p:spPr>
          <a:xfrm>
            <a:off x="7152577" y="4213891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μ = 1.0</a:t>
            </a:r>
            <a:endParaRPr b="1" i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2" name="Google Shape;2162;p85"/>
          <p:cNvSpPr/>
          <p:nvPr/>
        </p:nvSpPr>
        <p:spPr>
          <a:xfrm>
            <a:off x="7219307" y="2766091"/>
            <a:ext cx="19212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μ = 0.26</a:t>
            </a:r>
            <a:endParaRPr b="1" i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63" name="Google Shape;2163;p85"/>
          <p:cNvGrpSpPr/>
          <p:nvPr/>
        </p:nvGrpSpPr>
        <p:grpSpPr>
          <a:xfrm>
            <a:off x="839129" y="0"/>
            <a:ext cx="7535700" cy="189308"/>
            <a:chOff x="1336679" y="0"/>
            <a:chExt cx="7535700" cy="189308"/>
          </a:xfrm>
        </p:grpSpPr>
        <p:sp>
          <p:nvSpPr>
            <p:cNvPr id="2164" name="Google Shape;2164;p85"/>
            <p:cNvSpPr/>
            <p:nvPr/>
          </p:nvSpPr>
          <p:spPr>
            <a:xfrm>
              <a:off x="78898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85"/>
            <p:cNvSpPr/>
            <p:nvPr/>
          </p:nvSpPr>
          <p:spPr>
            <a:xfrm>
              <a:off x="1336679" y="8"/>
              <a:ext cx="982500" cy="189300"/>
            </a:xfrm>
            <a:prstGeom prst="roundRect">
              <a:avLst>
                <a:gd fmla="val 16667" name="adj"/>
              </a:avLst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85"/>
            <p:cNvSpPr/>
            <p:nvPr/>
          </p:nvSpPr>
          <p:spPr>
            <a:xfrm>
              <a:off x="3900196" y="0"/>
              <a:ext cx="1103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Generate SAG </a:t>
              </a:r>
              <a:endParaRPr b="1" sz="1000">
                <a:solidFill>
                  <a:srgbClr val="F6B26B"/>
                </a:solidFill>
              </a:endParaRPr>
            </a:p>
          </p:txBody>
        </p:sp>
        <p:sp>
          <p:nvSpPr>
            <p:cNvPr id="2167" name="Google Shape;2167;p85"/>
            <p:cNvSpPr/>
            <p:nvPr/>
          </p:nvSpPr>
          <p:spPr>
            <a:xfrm>
              <a:off x="5003296" y="0"/>
              <a:ext cx="19842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2"/>
                  </a:solidFill>
                </a:rPr>
                <a:t>Fellowship Dipole Generation</a:t>
              </a:r>
              <a:endParaRPr b="1" sz="1000">
                <a:solidFill>
                  <a:schemeClr val="accent2"/>
                </a:solidFill>
              </a:endParaRPr>
            </a:p>
          </p:txBody>
        </p:sp>
        <p:sp>
          <p:nvSpPr>
            <p:cNvPr id="2168" name="Google Shape;2168;p85"/>
            <p:cNvSpPr/>
            <p:nvPr/>
          </p:nvSpPr>
          <p:spPr>
            <a:xfrm>
              <a:off x="1349296" y="0"/>
              <a:ext cx="25509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6B26B"/>
                  </a:solidFill>
                </a:rPr>
                <a:t>Named Entity Recognition and Linking</a:t>
              </a:r>
              <a:endParaRPr b="1" sz="1000" u="sng">
                <a:solidFill>
                  <a:srgbClr val="EA9999"/>
                </a:solidFill>
              </a:endParaRPr>
            </a:p>
          </p:txBody>
        </p:sp>
        <p:sp>
          <p:nvSpPr>
            <p:cNvPr id="2169" name="Google Shape;2169;p85"/>
            <p:cNvSpPr/>
            <p:nvPr/>
          </p:nvSpPr>
          <p:spPr>
            <a:xfrm>
              <a:off x="6987496" y="0"/>
              <a:ext cx="1850100" cy="189300"/>
            </a:xfrm>
            <a:prstGeom prst="rect">
              <a:avLst/>
            </a:prstGeom>
            <a:solidFill>
              <a:srgbClr val="525860"/>
            </a:solidFill>
            <a:ln cap="flat" cmpd="sng" w="9525">
              <a:solidFill>
                <a:srgbClr val="5258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 u="sng">
                  <a:solidFill>
                    <a:schemeClr val="accent1"/>
                  </a:solidFill>
                </a:rPr>
                <a:t>Polarizing Topic Extraction</a:t>
              </a:r>
              <a:endParaRPr b="1" sz="1000" u="sng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/>
          <p:nvPr/>
        </p:nvSpPr>
        <p:spPr>
          <a:xfrm>
            <a:off x="1201000" y="1717363"/>
            <a:ext cx="332100" cy="332100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/>
          <p:nvPr/>
        </p:nvSpPr>
        <p:spPr>
          <a:xfrm>
            <a:off x="1412973" y="961881"/>
            <a:ext cx="332100" cy="332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/>
          <p:nvPr/>
        </p:nvSpPr>
        <p:spPr>
          <a:xfrm>
            <a:off x="2327800" y="965700"/>
            <a:ext cx="332100" cy="332100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2"/>
          <p:cNvSpPr/>
          <p:nvPr/>
        </p:nvSpPr>
        <p:spPr>
          <a:xfrm>
            <a:off x="2399350" y="1668813"/>
            <a:ext cx="332100" cy="332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/>
          <p:nvPr/>
        </p:nvSpPr>
        <p:spPr>
          <a:xfrm>
            <a:off x="1490025" y="3000875"/>
            <a:ext cx="332100" cy="332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421425" y="3379825"/>
            <a:ext cx="332100" cy="3321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2024325" y="3760675"/>
            <a:ext cx="332100" cy="3321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32"/>
          <p:cNvCxnSpPr>
            <a:stCxn id="168" idx="6"/>
            <a:endCxn id="169" idx="2"/>
          </p:cNvCxnSpPr>
          <p:nvPr/>
        </p:nvCxnSpPr>
        <p:spPr>
          <a:xfrm>
            <a:off x="1745073" y="1127931"/>
            <a:ext cx="582600" cy="3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32"/>
          <p:cNvCxnSpPr>
            <a:stCxn id="170" idx="0"/>
            <a:endCxn id="169" idx="4"/>
          </p:cNvCxnSpPr>
          <p:nvPr/>
        </p:nvCxnSpPr>
        <p:spPr>
          <a:xfrm rot="10800000">
            <a:off x="2494000" y="1297713"/>
            <a:ext cx="71400" cy="371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32"/>
          <p:cNvCxnSpPr>
            <a:stCxn id="168" idx="3"/>
            <a:endCxn id="167" idx="0"/>
          </p:cNvCxnSpPr>
          <p:nvPr/>
        </p:nvCxnSpPr>
        <p:spPr>
          <a:xfrm flipH="1">
            <a:off x="1367108" y="1245346"/>
            <a:ext cx="94500" cy="471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32"/>
          <p:cNvCxnSpPr>
            <a:stCxn id="170" idx="2"/>
            <a:endCxn id="167" idx="6"/>
          </p:cNvCxnSpPr>
          <p:nvPr/>
        </p:nvCxnSpPr>
        <p:spPr>
          <a:xfrm flipH="1">
            <a:off x="1533250" y="1834863"/>
            <a:ext cx="866100" cy="48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2"/>
          <p:cNvCxnSpPr>
            <a:stCxn id="169" idx="3"/>
            <a:endCxn id="167" idx="7"/>
          </p:cNvCxnSpPr>
          <p:nvPr/>
        </p:nvCxnSpPr>
        <p:spPr>
          <a:xfrm flipH="1">
            <a:off x="1484535" y="1249165"/>
            <a:ext cx="891900" cy="516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2"/>
          <p:cNvCxnSpPr>
            <a:stCxn id="170" idx="3"/>
            <a:endCxn id="171" idx="7"/>
          </p:cNvCxnSpPr>
          <p:nvPr/>
        </p:nvCxnSpPr>
        <p:spPr>
          <a:xfrm flipH="1">
            <a:off x="1773585" y="1952278"/>
            <a:ext cx="674400" cy="109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2"/>
          <p:cNvCxnSpPr>
            <a:stCxn id="170" idx="4"/>
            <a:endCxn id="173" idx="0"/>
          </p:cNvCxnSpPr>
          <p:nvPr/>
        </p:nvCxnSpPr>
        <p:spPr>
          <a:xfrm flipH="1">
            <a:off x="2190400" y="2000913"/>
            <a:ext cx="375000" cy="175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32"/>
          <p:cNvCxnSpPr>
            <a:stCxn id="173" idx="1"/>
            <a:endCxn id="171" idx="5"/>
          </p:cNvCxnSpPr>
          <p:nvPr/>
        </p:nvCxnSpPr>
        <p:spPr>
          <a:xfrm rot="10800000">
            <a:off x="1773560" y="3284310"/>
            <a:ext cx="299400" cy="525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2"/>
          <p:cNvCxnSpPr>
            <a:stCxn id="172" idx="7"/>
            <a:endCxn id="171" idx="2"/>
          </p:cNvCxnSpPr>
          <p:nvPr/>
        </p:nvCxnSpPr>
        <p:spPr>
          <a:xfrm flipH="1" rot="10800000">
            <a:off x="704890" y="3166860"/>
            <a:ext cx="785100" cy="261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32"/>
          <p:cNvCxnSpPr>
            <a:stCxn id="172" idx="6"/>
            <a:endCxn id="173" idx="2"/>
          </p:cNvCxnSpPr>
          <p:nvPr/>
        </p:nvCxnSpPr>
        <p:spPr>
          <a:xfrm>
            <a:off x="753525" y="3545875"/>
            <a:ext cx="1270800" cy="381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32"/>
          <p:cNvCxnSpPr>
            <a:stCxn id="172" idx="0"/>
            <a:endCxn id="167" idx="4"/>
          </p:cNvCxnSpPr>
          <p:nvPr/>
        </p:nvCxnSpPr>
        <p:spPr>
          <a:xfrm flipH="1" rot="10800000">
            <a:off x="587475" y="2049325"/>
            <a:ext cx="779700" cy="1330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32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3100"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251425" y="866092"/>
            <a:ext cx="4959300" cy="101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: Real-world object with abstract or physical existence: </a:t>
            </a:r>
            <a:endParaRPr>
              <a:solidFill>
                <a:schemeClr val="lt1"/>
              </a:solidFill>
            </a:endParaRPr>
          </a:p>
          <a:p>
            <a:pPr indent="-190500" lvl="1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</a:pPr>
            <a:r>
              <a:rPr b="1" lang="en">
                <a:solidFill>
                  <a:schemeClr val="lt1"/>
                </a:solidFill>
              </a:rPr>
              <a:t>ID</a:t>
            </a:r>
            <a:r>
              <a:rPr lang="en">
                <a:solidFill>
                  <a:schemeClr val="lt1"/>
                </a:solidFill>
              </a:rPr>
              <a:t>: A unique identifier of the entity</a:t>
            </a:r>
            <a:endParaRPr>
              <a:solidFill>
                <a:schemeClr val="lt1"/>
              </a:solidFill>
            </a:endParaRPr>
          </a:p>
          <a:p>
            <a:pPr indent="-1968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</a:pPr>
            <a:r>
              <a:rPr b="1" lang="en">
                <a:solidFill>
                  <a:schemeClr val="lt1"/>
                </a:solidFill>
              </a:rPr>
              <a:t>Type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b="1" i="1" lang="en" sz="1000">
                <a:solidFill>
                  <a:srgbClr val="CC4125"/>
                </a:solidFill>
              </a:rPr>
              <a:t>PERSON</a:t>
            </a:r>
            <a:r>
              <a:rPr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F6B26B"/>
                </a:solidFill>
              </a:rPr>
              <a:t>NATIONALITY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93C47D"/>
                </a:solidFill>
              </a:rPr>
              <a:t>RELIGION</a:t>
            </a:r>
            <a:r>
              <a:rPr i="1" lang="en" sz="1000">
                <a:solidFill>
                  <a:schemeClr val="lt1"/>
                </a:solidFill>
              </a:rPr>
              <a:t>,  </a:t>
            </a:r>
            <a:r>
              <a:rPr b="1" i="1" lang="en" sz="1000">
                <a:solidFill>
                  <a:srgbClr val="6D9EEB"/>
                </a:solidFill>
              </a:rPr>
              <a:t>ORGANIZATION 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8E7CC3"/>
                </a:solidFill>
              </a:rPr>
              <a:t>LOCATION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A64D79"/>
                </a:solidFill>
              </a:rPr>
              <a:t>PRODUCT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274E13"/>
                </a:solidFill>
              </a:rPr>
              <a:t>EVENT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134F5C"/>
                </a:solidFill>
              </a:rPr>
              <a:t>LAW</a:t>
            </a:r>
            <a:r>
              <a:rPr b="1" i="1" lang="en" sz="1000">
                <a:solidFill>
                  <a:schemeClr val="lt1"/>
                </a:solidFill>
              </a:rPr>
              <a:t>,</a:t>
            </a:r>
            <a:r>
              <a:rPr i="1" lang="en" sz="1000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chemeClr val="lt1"/>
                </a:solidFill>
              </a:rPr>
              <a:t>or</a:t>
            </a:r>
            <a:r>
              <a:rPr i="1" lang="en" sz="1000">
                <a:solidFill>
                  <a:schemeClr val="lt1"/>
                </a:solidFill>
              </a:rPr>
              <a:t> </a:t>
            </a:r>
            <a:r>
              <a:rPr b="1" i="1" lang="en" sz="1000">
                <a:solidFill>
                  <a:srgbClr val="7F6000"/>
                </a:solidFill>
              </a:rPr>
              <a:t>LEGISLATION</a:t>
            </a:r>
            <a:r>
              <a:rPr lang="en" sz="1000">
                <a:solidFill>
                  <a:schemeClr val="lt1"/>
                </a:solidFill>
              </a:rPr>
              <a:t>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251425" y="2151046"/>
            <a:ext cx="4959300" cy="33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 Relationship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with </a:t>
            </a:r>
            <a:r>
              <a:rPr b="1" i="1" lang="en" sz="1400">
                <a:solidFill>
                  <a:srgbClr val="3C78D8"/>
                </a:solidFill>
              </a:rPr>
              <a:t>positive</a:t>
            </a:r>
            <a:r>
              <a:rPr i="1" lang="en" sz="1400">
                <a:solidFill>
                  <a:srgbClr val="3C78D8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or </a:t>
            </a:r>
            <a:r>
              <a:rPr b="1" i="1" lang="en" sz="1400">
                <a:solidFill>
                  <a:srgbClr val="CC4125"/>
                </a:solidFill>
              </a:rPr>
              <a:t>negative </a:t>
            </a:r>
            <a:r>
              <a:rPr lang="en">
                <a:solidFill>
                  <a:schemeClr val="lt1"/>
                </a:solidFill>
              </a:rPr>
              <a:t>nature.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32"/>
          <p:cNvSpPr/>
          <p:nvPr/>
        </p:nvSpPr>
        <p:spPr>
          <a:xfrm rot="5904935">
            <a:off x="279699" y="1206462"/>
            <a:ext cx="332076" cy="332076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/>
          <p:nvPr/>
        </p:nvSpPr>
        <p:spPr>
          <a:xfrm rot="5904935">
            <a:off x="189117" y="1901420"/>
            <a:ext cx="332076" cy="332076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" name="Google Shape;190;p32"/>
          <p:cNvCxnSpPr>
            <a:stCxn id="188" idx="6"/>
            <a:endCxn id="189" idx="2"/>
          </p:cNvCxnSpPr>
          <p:nvPr/>
        </p:nvCxnSpPr>
        <p:spPr>
          <a:xfrm flipH="1">
            <a:off x="379437" y="1536750"/>
            <a:ext cx="42000" cy="366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32"/>
          <p:cNvCxnSpPr>
            <a:stCxn id="168" idx="2"/>
            <a:endCxn id="188" idx="0"/>
          </p:cNvCxnSpPr>
          <p:nvPr/>
        </p:nvCxnSpPr>
        <p:spPr>
          <a:xfrm flipH="1">
            <a:off x="609873" y="1127931"/>
            <a:ext cx="803100" cy="26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32"/>
          <p:cNvCxnSpPr>
            <a:stCxn id="167" idx="2"/>
            <a:endCxn id="189" idx="0"/>
          </p:cNvCxnSpPr>
          <p:nvPr/>
        </p:nvCxnSpPr>
        <p:spPr>
          <a:xfrm flipH="1">
            <a:off x="519400" y="1883413"/>
            <a:ext cx="681600" cy="208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32"/>
          <p:cNvCxnSpPr>
            <a:stCxn id="169" idx="6"/>
            <a:endCxn id="186" idx="1"/>
          </p:cNvCxnSpPr>
          <p:nvPr/>
        </p:nvCxnSpPr>
        <p:spPr>
          <a:xfrm>
            <a:off x="2659900" y="1131750"/>
            <a:ext cx="591600" cy="240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32"/>
          <p:cNvCxnSpPr>
            <a:endCxn id="187" idx="1"/>
          </p:cNvCxnSpPr>
          <p:nvPr/>
        </p:nvCxnSpPr>
        <p:spPr>
          <a:xfrm flipH="1" rot="10800000">
            <a:off x="2442325" y="2317096"/>
            <a:ext cx="809100" cy="28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86"/>
          <p:cNvSpPr txBox="1"/>
          <p:nvPr>
            <p:ph idx="1" type="body"/>
          </p:nvPr>
        </p:nvSpPr>
        <p:spPr>
          <a:xfrm>
            <a:off x="362775" y="740650"/>
            <a:ext cx="8686200" cy="3548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Compare the topic ranked list with the ground truth and the PaCTE approach</a:t>
            </a:r>
            <a:endParaRPr sz="1600">
              <a:solidFill>
                <a:schemeClr val="lt1"/>
              </a:solidFill>
            </a:endParaRPr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PaCTE Evaluation Methodology:</a:t>
            </a:r>
            <a:endParaRPr sz="16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Quantitative evaluation on the effectiveness of capturing the topical polarization of a list of topics.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175" name="Google Shape;2175;p86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 Evaluation</a:t>
            </a:r>
            <a:endParaRPr b="1" sz="3100">
              <a:solidFill>
                <a:schemeClr val="lt1"/>
              </a:solidFill>
            </a:endParaRPr>
          </a:p>
        </p:txBody>
      </p:sp>
      <p:pic>
        <p:nvPicPr>
          <p:cNvPr id="2176" name="Google Shape;217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00" y="2068663"/>
            <a:ext cx="60388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7" name="Google Shape;2177;p86"/>
          <p:cNvSpPr txBox="1"/>
          <p:nvPr/>
        </p:nvSpPr>
        <p:spPr>
          <a:xfrm>
            <a:off x="5839725" y="1951200"/>
            <a:ext cx="33042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3675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Roboto"/>
              <a:buChar char="■"/>
            </a:pP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authors identified the top-3 most polarizing topics between Liberal and Conservative source pairs</a:t>
            </a:r>
            <a:endParaRPr sz="12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3675" lvl="1" marL="5715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Roboto"/>
              <a:buChar char="■"/>
            </a:pP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Recall@3 for main evaluation metric on finding top-3 GT polarizing topics.</a:t>
            </a:r>
            <a:endParaRPr sz="12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8" name="Google Shape;2178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485" y="3543453"/>
            <a:ext cx="24479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87"/>
          <p:cNvSpPr txBox="1"/>
          <p:nvPr>
            <p:ph idx="1" type="body"/>
          </p:nvPr>
        </p:nvSpPr>
        <p:spPr>
          <a:xfrm>
            <a:off x="327846" y="2447525"/>
            <a:ext cx="8686200" cy="18120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The average recall@3 over the nine news source pairs is </a:t>
            </a:r>
            <a:r>
              <a:rPr b="1" lang="en" sz="1600">
                <a:solidFill>
                  <a:schemeClr val="lt1"/>
                </a:solidFill>
              </a:rPr>
              <a:t>0.26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lang="en" sz="1600">
                <a:solidFill>
                  <a:schemeClr val="lt1"/>
                </a:solidFill>
              </a:rPr>
              <a:t>0.51</a:t>
            </a:r>
            <a:r>
              <a:rPr lang="en" sz="1600">
                <a:solidFill>
                  <a:schemeClr val="lt1"/>
                </a:solidFill>
              </a:rPr>
              <a:t> and </a:t>
            </a:r>
            <a:r>
              <a:rPr b="1" lang="en" sz="1600" u="sng">
                <a:solidFill>
                  <a:schemeClr val="lt1"/>
                </a:solidFill>
              </a:rPr>
              <a:t>0.49</a:t>
            </a:r>
            <a:r>
              <a:rPr lang="en" sz="1600">
                <a:solidFill>
                  <a:schemeClr val="lt1"/>
                </a:solidFill>
              </a:rPr>
              <a:t> for </a:t>
            </a:r>
            <a:r>
              <a:rPr b="1" lang="en" sz="1600">
                <a:solidFill>
                  <a:schemeClr val="lt1"/>
                </a:solidFill>
              </a:rPr>
              <a:t>LOE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b="1" lang="en" sz="1600">
                <a:solidFill>
                  <a:schemeClr val="lt1"/>
                </a:solidFill>
              </a:rPr>
              <a:t>PaCTE </a:t>
            </a:r>
            <a:r>
              <a:rPr lang="en" sz="1600">
                <a:solidFill>
                  <a:schemeClr val="lt1"/>
                </a:solidFill>
              </a:rPr>
              <a:t>and </a:t>
            </a:r>
            <a:r>
              <a:rPr b="1" lang="en" sz="1600" u="sng">
                <a:solidFill>
                  <a:schemeClr val="lt1"/>
                </a:solidFill>
              </a:rPr>
              <a:t>POLAR</a:t>
            </a:r>
            <a:r>
              <a:rPr b="1" lang="en" sz="1600">
                <a:solidFill>
                  <a:schemeClr val="lt1"/>
                </a:solidFill>
              </a:rPr>
              <a:t> </a:t>
            </a:r>
            <a:r>
              <a:rPr lang="en" sz="1600">
                <a:solidFill>
                  <a:schemeClr val="lt1"/>
                </a:solidFill>
              </a:rPr>
              <a:t>respectively. </a:t>
            </a:r>
            <a:endParaRPr sz="1600">
              <a:solidFill>
                <a:schemeClr val="lt1"/>
              </a:solidFill>
            </a:endParaRPr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Note that recall@3 corresponds to the raw overlap of the top-3 polarizing topics, and </a:t>
            </a:r>
            <a:r>
              <a:rPr b="1" lang="en" sz="1600" u="sng">
                <a:solidFill>
                  <a:schemeClr val="lt1"/>
                </a:solidFill>
              </a:rPr>
              <a:t>DOES NOT CONSIDER</a:t>
            </a:r>
            <a:r>
              <a:rPr b="1" lang="en" sz="1600">
                <a:solidFill>
                  <a:schemeClr val="lt1"/>
                </a:solidFill>
              </a:rPr>
              <a:t> the polarization ranking</a:t>
            </a:r>
            <a:r>
              <a:rPr lang="en" sz="1600">
                <a:solidFill>
                  <a:schemeClr val="lt1"/>
                </a:solidFill>
              </a:rPr>
              <a:t> at all. </a:t>
            </a:r>
            <a:endParaRPr sz="1600">
              <a:solidFill>
                <a:schemeClr val="lt1"/>
              </a:solidFill>
            </a:endParaRPr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In the </a:t>
            </a:r>
            <a:r>
              <a:rPr b="1" lang="en" sz="1600">
                <a:solidFill>
                  <a:schemeClr val="lt1"/>
                </a:solidFill>
              </a:rPr>
              <a:t>POLAR </a:t>
            </a:r>
            <a:r>
              <a:rPr lang="en" sz="1600">
                <a:solidFill>
                  <a:schemeClr val="lt1"/>
                </a:solidFill>
              </a:rPr>
              <a:t>evaluation methodology, we </a:t>
            </a:r>
            <a:r>
              <a:rPr b="1" lang="en" sz="1600">
                <a:solidFill>
                  <a:schemeClr val="lt1"/>
                </a:solidFill>
              </a:rPr>
              <a:t>incorporate the rankings of the topics’ polarization</a:t>
            </a:r>
            <a:r>
              <a:rPr lang="en" sz="1600">
                <a:solidFill>
                  <a:schemeClr val="lt1"/>
                </a:solidFill>
              </a:rPr>
              <a:t>, as well as look into </a:t>
            </a:r>
            <a:r>
              <a:rPr b="1" lang="en" sz="1600" u="sng">
                <a:solidFill>
                  <a:schemeClr val="lt1"/>
                </a:solidFill>
              </a:rPr>
              <a:t>all the topics</a:t>
            </a:r>
            <a:r>
              <a:rPr lang="en" sz="1600">
                <a:solidFill>
                  <a:schemeClr val="lt1"/>
                </a:solidFill>
              </a:rPr>
              <a:t>, not limited to the top-3.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184" name="Google Shape;2184;p87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PaCTE vs. POLAR Recall@3</a:t>
            </a:r>
            <a:endParaRPr b="1" sz="3100">
              <a:solidFill>
                <a:schemeClr val="lt1"/>
              </a:solidFill>
            </a:endParaRPr>
          </a:p>
        </p:txBody>
      </p:sp>
      <p:pic>
        <p:nvPicPr>
          <p:cNvPr id="2185" name="Google Shape;218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60" y="789301"/>
            <a:ext cx="7450800" cy="16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88"/>
          <p:cNvSpPr txBox="1"/>
          <p:nvPr>
            <p:ph idx="1" type="body"/>
          </p:nvPr>
        </p:nvSpPr>
        <p:spPr>
          <a:xfrm>
            <a:off x="362775" y="740650"/>
            <a:ext cx="8686200" cy="3548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Compare the aggregated GT polarizing topic list with the lists from PaCTE and POLAR.</a:t>
            </a:r>
            <a:endParaRPr sz="1600">
              <a:solidFill>
                <a:schemeClr val="lt1"/>
              </a:solidFill>
            </a:endParaRPr>
          </a:p>
          <a:p>
            <a:pPr indent="-203200" lvl="1" marL="5715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400">
                <a:solidFill>
                  <a:schemeClr val="lt1"/>
                </a:solidFill>
              </a:rPr>
              <a:t>Generate the aggregated rank list by averaging polarization scores for each topic and sorting them.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191" name="Google Shape;2191;p88"/>
          <p:cNvSpPr txBox="1"/>
          <p:nvPr/>
        </p:nvSpPr>
        <p:spPr>
          <a:xfrm>
            <a:off x="5593650" y="1450325"/>
            <a:ext cx="35502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6525" lvl="1" marL="5143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Roboto"/>
              <a:buChar char="■"/>
            </a:pP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a ranking evaluation metric, either </a:t>
            </a:r>
            <a:r>
              <a:rPr b="1" lang="en" sz="125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Pearson Correlation Ranking</a:t>
            </a: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or </a:t>
            </a:r>
            <a:r>
              <a:rPr b="1" lang="en" sz="125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Ranked Bias Overlap (RBO)</a:t>
            </a: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36525" lvl="1" marL="5143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Roboto"/>
              <a:buChar char="■"/>
            </a:pPr>
            <a:r>
              <a:rPr b="1"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Pearson</a:t>
            </a: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 Defacto metric for comparing ranks</a:t>
            </a:r>
            <a:b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Quite sensitive metric</a:t>
            </a:r>
            <a:b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Large penalties even with small errors.</a:t>
            </a:r>
            <a:endParaRPr sz="12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36525" lvl="1" marL="5143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Roboto"/>
              <a:buChar char="■"/>
            </a:pPr>
            <a:r>
              <a:rPr b="1"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RBO </a:t>
            </a: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addresses this sensitivity by testing the overlap between different ranks of the lists provided, while accepting a parameter </a:t>
            </a:r>
            <a:r>
              <a:rPr i="1"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indicating the weight on the top-k elements. </a:t>
            </a:r>
            <a:endParaRPr sz="12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36525" lvl="1" marL="5143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Roboto"/>
              <a:buChar char="■"/>
            </a:pPr>
            <a:r>
              <a:rPr lang="en" sz="12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small ranking gaps </a:t>
            </a: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→ RBO</a:t>
            </a:r>
            <a:endParaRPr sz="12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2" name="Google Shape;2192;p88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Topic Rank Lists for GT, POLAR, and PaCTE</a:t>
            </a:r>
            <a:endParaRPr b="1" sz="3100">
              <a:solidFill>
                <a:schemeClr val="lt1"/>
              </a:solidFill>
            </a:endParaRPr>
          </a:p>
        </p:txBody>
      </p:sp>
      <p:pic>
        <p:nvPicPr>
          <p:cNvPr id="2193" name="Google Shape;219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75" y="1566987"/>
            <a:ext cx="5791814" cy="29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89"/>
          <p:cNvSpPr txBox="1"/>
          <p:nvPr>
            <p:ph idx="1" type="body"/>
          </p:nvPr>
        </p:nvSpPr>
        <p:spPr>
          <a:xfrm>
            <a:off x="362775" y="768475"/>
            <a:ext cx="8686200" cy="17040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Comparing the all-source aggregated lists, we get for </a:t>
            </a:r>
            <a:r>
              <a:rPr b="1" lang="en" sz="1600">
                <a:solidFill>
                  <a:schemeClr val="lt1"/>
                </a:solidFill>
              </a:rPr>
              <a:t>GT-PaCTE</a:t>
            </a:r>
            <a:r>
              <a:rPr lang="en" sz="1600">
                <a:solidFill>
                  <a:schemeClr val="lt1"/>
                </a:solidFill>
              </a:rPr>
              <a:t>  an RBO score of </a:t>
            </a:r>
            <a:r>
              <a:rPr b="1" lang="en" sz="1600">
                <a:solidFill>
                  <a:schemeClr val="lt1"/>
                </a:solidFill>
              </a:rPr>
              <a:t>0.445</a:t>
            </a:r>
            <a:r>
              <a:rPr lang="en" sz="1600">
                <a:solidFill>
                  <a:schemeClr val="lt1"/>
                </a:solidFill>
              </a:rPr>
              <a:t> and for the </a:t>
            </a:r>
            <a:r>
              <a:rPr b="1" lang="en" sz="1600">
                <a:solidFill>
                  <a:schemeClr val="lt1"/>
                </a:solidFill>
              </a:rPr>
              <a:t>GT-POLAR </a:t>
            </a:r>
            <a:r>
              <a:rPr lang="en" sz="1600">
                <a:solidFill>
                  <a:schemeClr val="lt1"/>
                </a:solidFill>
              </a:rPr>
              <a:t>an RBO score of </a:t>
            </a:r>
            <a:r>
              <a:rPr b="1" lang="en" sz="1600">
                <a:solidFill>
                  <a:schemeClr val="lt1"/>
                </a:solidFill>
              </a:rPr>
              <a:t>0.443</a:t>
            </a:r>
            <a:r>
              <a:rPr lang="en" sz="1600">
                <a:solidFill>
                  <a:schemeClr val="lt1"/>
                </a:solidFill>
              </a:rPr>
              <a:t>. </a:t>
            </a:r>
            <a:endParaRPr sz="1600">
              <a:solidFill>
                <a:schemeClr val="lt1"/>
              </a:solidFill>
            </a:endParaRPr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Also compare the source-pair ranked list of PaCTE and POLAR with the GT (sim. to PaCTE).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199" name="Google Shape;2199;p89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Comparing Rank Lists @3</a:t>
            </a:r>
            <a:endParaRPr b="1" sz="3100">
              <a:solidFill>
                <a:schemeClr val="lt1"/>
              </a:solidFill>
            </a:endParaRPr>
          </a:p>
        </p:txBody>
      </p:sp>
      <p:pic>
        <p:nvPicPr>
          <p:cNvPr id="2200" name="Google Shape;220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32" y="1869899"/>
            <a:ext cx="7837926" cy="17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1" name="Google Shape;2201;p89"/>
          <p:cNvSpPr txBox="1"/>
          <p:nvPr>
            <p:ph idx="1" type="body"/>
          </p:nvPr>
        </p:nvSpPr>
        <p:spPr>
          <a:xfrm>
            <a:off x="355600" y="3418004"/>
            <a:ext cx="8686200" cy="1088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The above table presents RBO scores for top-3 ranked elements.</a:t>
            </a:r>
            <a:endParaRPr sz="1600">
              <a:solidFill>
                <a:schemeClr val="lt1"/>
              </a:solidFill>
            </a:endParaRPr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POLAR outperforms PaCTE in 5/9 pairs, whereas PaCTE is better in 2/7, and the two have equal performances in 2/7 source pairs.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90"/>
          <p:cNvSpPr txBox="1"/>
          <p:nvPr>
            <p:ph idx="1" type="body"/>
          </p:nvPr>
        </p:nvSpPr>
        <p:spPr>
          <a:xfrm>
            <a:off x="362775" y="768475"/>
            <a:ext cx="8686200" cy="17040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Looking past the top-3, if we include the rest of the rank list elements, POLAR is able to outperform the overall PaCTE performance compared to the GT rank list.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207" name="Google Shape;2207;p90"/>
          <p:cNvSpPr txBox="1"/>
          <p:nvPr>
            <p:ph type="title"/>
          </p:nvPr>
        </p:nvSpPr>
        <p:spPr>
          <a:xfrm>
            <a:off x="362769" y="182078"/>
            <a:ext cx="82188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Comparing Rank Lists 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2208" name="Google Shape;2208;p90"/>
          <p:cNvSpPr txBox="1"/>
          <p:nvPr>
            <p:ph idx="1" type="body"/>
          </p:nvPr>
        </p:nvSpPr>
        <p:spPr>
          <a:xfrm>
            <a:off x="355600" y="2960800"/>
            <a:ext cx="8218800" cy="17733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32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b="1" lang="en" sz="1400">
                <a:solidFill>
                  <a:schemeClr val="lt1"/>
                </a:solidFill>
              </a:rPr>
              <a:t>PaCTE </a:t>
            </a:r>
            <a:r>
              <a:rPr lang="en" sz="1400">
                <a:solidFill>
                  <a:schemeClr val="lt1"/>
                </a:solidFill>
              </a:rPr>
              <a:t>overall RBO score is </a:t>
            </a:r>
            <a:r>
              <a:rPr b="1" lang="en" sz="1400">
                <a:solidFill>
                  <a:schemeClr val="lt1"/>
                </a:solidFill>
              </a:rPr>
              <a:t>0.66</a:t>
            </a:r>
            <a:r>
              <a:rPr lang="en" sz="1400">
                <a:solidFill>
                  <a:schemeClr val="lt1"/>
                </a:solidFill>
              </a:rPr>
              <a:t>, whereas </a:t>
            </a:r>
            <a:r>
              <a:rPr b="1" lang="en" sz="1400" u="sng">
                <a:solidFill>
                  <a:schemeClr val="lt1"/>
                </a:solidFill>
              </a:rPr>
              <a:t>POLAR</a:t>
            </a:r>
            <a:r>
              <a:rPr b="1" lang="en" sz="1400">
                <a:solidFill>
                  <a:schemeClr val="lt1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score is </a:t>
            </a:r>
            <a:r>
              <a:rPr b="1" lang="en" sz="1400" u="sng">
                <a:solidFill>
                  <a:schemeClr val="lt1"/>
                </a:solidFill>
              </a:rPr>
              <a:t>0.69</a:t>
            </a:r>
            <a:r>
              <a:rPr lang="en" sz="1400">
                <a:solidFill>
                  <a:schemeClr val="lt1"/>
                </a:solidFill>
              </a:rPr>
              <a:t>. </a:t>
            </a:r>
            <a:endParaRPr sz="1400">
              <a:solidFill>
                <a:schemeClr val="lt1"/>
              </a:solidFill>
            </a:endParaRPr>
          </a:p>
          <a:p>
            <a:pPr indent="-2032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Test the impact of RBO’s </a:t>
            </a:r>
            <a:r>
              <a:rPr i="1" lang="en" sz="1400">
                <a:solidFill>
                  <a:schemeClr val="lt1"/>
                </a:solidFill>
              </a:rPr>
              <a:t>p</a:t>
            </a:r>
            <a:r>
              <a:rPr lang="en" sz="1400">
                <a:solidFill>
                  <a:schemeClr val="lt1"/>
                </a:solidFill>
              </a:rPr>
              <a:t> value transition → run 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the experiment p values of 0.05 to 0.95.</a:t>
            </a:r>
            <a:endParaRPr sz="1400">
              <a:solidFill>
                <a:schemeClr val="lt1"/>
              </a:solidFill>
            </a:endParaRPr>
          </a:p>
          <a:p>
            <a:pPr indent="-2032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</a:pPr>
            <a:r>
              <a:rPr lang="en" sz="1400">
                <a:solidFill>
                  <a:schemeClr val="lt1"/>
                </a:solidFill>
              </a:rPr>
              <a:t>POLAR achieves better results than PaCTE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especially in lower rank list elements.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2209" name="Google Shape;220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00" y="1422425"/>
            <a:ext cx="7844663" cy="17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0250" y="3422150"/>
            <a:ext cx="3543574" cy="12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/>
          <p:nvPr/>
        </p:nvSpPr>
        <p:spPr>
          <a:xfrm>
            <a:off x="1201000" y="1717363"/>
            <a:ext cx="332100" cy="332100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1412973" y="961881"/>
            <a:ext cx="332100" cy="332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3"/>
          <p:cNvSpPr/>
          <p:nvPr/>
        </p:nvSpPr>
        <p:spPr>
          <a:xfrm>
            <a:off x="2327800" y="965700"/>
            <a:ext cx="332100" cy="332100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/>
          <p:nvPr/>
        </p:nvSpPr>
        <p:spPr>
          <a:xfrm>
            <a:off x="2399350" y="1668813"/>
            <a:ext cx="332100" cy="332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/>
          <p:nvPr/>
        </p:nvSpPr>
        <p:spPr>
          <a:xfrm>
            <a:off x="1490025" y="3000875"/>
            <a:ext cx="332100" cy="332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421425" y="3379825"/>
            <a:ext cx="332100" cy="3321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3"/>
          <p:cNvSpPr/>
          <p:nvPr/>
        </p:nvSpPr>
        <p:spPr>
          <a:xfrm>
            <a:off x="2024325" y="3760675"/>
            <a:ext cx="332100" cy="3321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33"/>
          <p:cNvCxnSpPr>
            <a:stCxn id="200" idx="6"/>
            <a:endCxn id="201" idx="2"/>
          </p:cNvCxnSpPr>
          <p:nvPr/>
        </p:nvCxnSpPr>
        <p:spPr>
          <a:xfrm>
            <a:off x="1745073" y="1127931"/>
            <a:ext cx="582600" cy="3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3"/>
          <p:cNvCxnSpPr>
            <a:stCxn id="202" idx="0"/>
            <a:endCxn id="201" idx="4"/>
          </p:cNvCxnSpPr>
          <p:nvPr/>
        </p:nvCxnSpPr>
        <p:spPr>
          <a:xfrm rot="10800000">
            <a:off x="2494000" y="1297713"/>
            <a:ext cx="71400" cy="371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33"/>
          <p:cNvCxnSpPr>
            <a:stCxn id="200" idx="3"/>
            <a:endCxn id="199" idx="0"/>
          </p:cNvCxnSpPr>
          <p:nvPr/>
        </p:nvCxnSpPr>
        <p:spPr>
          <a:xfrm flipH="1">
            <a:off x="1367108" y="1245346"/>
            <a:ext cx="94500" cy="471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33"/>
          <p:cNvCxnSpPr>
            <a:stCxn id="202" idx="2"/>
            <a:endCxn id="199" idx="6"/>
          </p:cNvCxnSpPr>
          <p:nvPr/>
        </p:nvCxnSpPr>
        <p:spPr>
          <a:xfrm flipH="1">
            <a:off x="1533250" y="1834863"/>
            <a:ext cx="866100" cy="48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33"/>
          <p:cNvCxnSpPr>
            <a:stCxn id="201" idx="3"/>
            <a:endCxn id="199" idx="7"/>
          </p:cNvCxnSpPr>
          <p:nvPr/>
        </p:nvCxnSpPr>
        <p:spPr>
          <a:xfrm flipH="1">
            <a:off x="1484535" y="1249165"/>
            <a:ext cx="891900" cy="516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33"/>
          <p:cNvCxnSpPr>
            <a:stCxn id="202" idx="3"/>
            <a:endCxn id="203" idx="7"/>
          </p:cNvCxnSpPr>
          <p:nvPr/>
        </p:nvCxnSpPr>
        <p:spPr>
          <a:xfrm flipH="1">
            <a:off x="1773585" y="1952278"/>
            <a:ext cx="674400" cy="109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3"/>
          <p:cNvCxnSpPr>
            <a:stCxn id="202" idx="4"/>
            <a:endCxn id="205" idx="0"/>
          </p:cNvCxnSpPr>
          <p:nvPr/>
        </p:nvCxnSpPr>
        <p:spPr>
          <a:xfrm flipH="1">
            <a:off x="2190400" y="2000913"/>
            <a:ext cx="375000" cy="175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3"/>
          <p:cNvCxnSpPr>
            <a:stCxn id="205" idx="1"/>
            <a:endCxn id="203" idx="5"/>
          </p:cNvCxnSpPr>
          <p:nvPr/>
        </p:nvCxnSpPr>
        <p:spPr>
          <a:xfrm rot="10800000">
            <a:off x="1773560" y="3284310"/>
            <a:ext cx="299400" cy="525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33"/>
          <p:cNvCxnSpPr>
            <a:stCxn id="204" idx="7"/>
            <a:endCxn id="203" idx="2"/>
          </p:cNvCxnSpPr>
          <p:nvPr/>
        </p:nvCxnSpPr>
        <p:spPr>
          <a:xfrm flipH="1" rot="10800000">
            <a:off x="704890" y="3166860"/>
            <a:ext cx="785100" cy="261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33"/>
          <p:cNvCxnSpPr>
            <a:stCxn id="204" idx="6"/>
            <a:endCxn id="205" idx="2"/>
          </p:cNvCxnSpPr>
          <p:nvPr/>
        </p:nvCxnSpPr>
        <p:spPr>
          <a:xfrm>
            <a:off x="753525" y="3545875"/>
            <a:ext cx="1270800" cy="381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3"/>
          <p:cNvCxnSpPr>
            <a:stCxn id="204" idx="0"/>
            <a:endCxn id="199" idx="4"/>
          </p:cNvCxnSpPr>
          <p:nvPr/>
        </p:nvCxnSpPr>
        <p:spPr>
          <a:xfrm flipH="1" rot="10800000">
            <a:off x="587475" y="2049325"/>
            <a:ext cx="779700" cy="1330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33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3100"/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3251425" y="866092"/>
            <a:ext cx="4959300" cy="101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: Real-world object with abstract or physical existence: </a:t>
            </a:r>
            <a:endParaRPr>
              <a:solidFill>
                <a:schemeClr val="lt1"/>
              </a:solidFill>
            </a:endParaRPr>
          </a:p>
          <a:p>
            <a:pPr indent="-190500" lvl="1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</a:pPr>
            <a:r>
              <a:rPr b="1" lang="en">
                <a:solidFill>
                  <a:schemeClr val="lt1"/>
                </a:solidFill>
              </a:rPr>
              <a:t>ID</a:t>
            </a:r>
            <a:r>
              <a:rPr lang="en">
                <a:solidFill>
                  <a:schemeClr val="lt1"/>
                </a:solidFill>
              </a:rPr>
              <a:t>: A unique identifier of the entity</a:t>
            </a:r>
            <a:endParaRPr>
              <a:solidFill>
                <a:schemeClr val="lt1"/>
              </a:solidFill>
            </a:endParaRPr>
          </a:p>
          <a:p>
            <a:pPr indent="-1968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</a:pPr>
            <a:r>
              <a:rPr b="1" lang="en">
                <a:solidFill>
                  <a:schemeClr val="lt1"/>
                </a:solidFill>
              </a:rPr>
              <a:t>Type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b="1" i="1" lang="en" sz="1000">
                <a:solidFill>
                  <a:srgbClr val="CC4125"/>
                </a:solidFill>
              </a:rPr>
              <a:t>PERSON</a:t>
            </a:r>
            <a:r>
              <a:rPr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F6B26B"/>
                </a:solidFill>
              </a:rPr>
              <a:t>NATIONALITY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93C47D"/>
                </a:solidFill>
              </a:rPr>
              <a:t>RELIGION</a:t>
            </a:r>
            <a:r>
              <a:rPr i="1" lang="en" sz="1000">
                <a:solidFill>
                  <a:schemeClr val="lt1"/>
                </a:solidFill>
              </a:rPr>
              <a:t>,  </a:t>
            </a:r>
            <a:r>
              <a:rPr b="1" i="1" lang="en" sz="1000">
                <a:solidFill>
                  <a:srgbClr val="6D9EEB"/>
                </a:solidFill>
              </a:rPr>
              <a:t>ORGANIZATION 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8E7CC3"/>
                </a:solidFill>
              </a:rPr>
              <a:t>LOCATION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A64D79"/>
                </a:solidFill>
              </a:rPr>
              <a:t>PRODUCT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274E13"/>
                </a:solidFill>
              </a:rPr>
              <a:t>EVENT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134F5C"/>
                </a:solidFill>
              </a:rPr>
              <a:t>LAW</a:t>
            </a:r>
            <a:r>
              <a:rPr b="1" i="1" lang="en" sz="1000">
                <a:solidFill>
                  <a:schemeClr val="lt1"/>
                </a:solidFill>
              </a:rPr>
              <a:t>,</a:t>
            </a:r>
            <a:r>
              <a:rPr i="1" lang="en" sz="1000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chemeClr val="lt1"/>
                </a:solidFill>
              </a:rPr>
              <a:t>or</a:t>
            </a:r>
            <a:r>
              <a:rPr i="1" lang="en" sz="1000">
                <a:solidFill>
                  <a:schemeClr val="lt1"/>
                </a:solidFill>
              </a:rPr>
              <a:t> </a:t>
            </a:r>
            <a:r>
              <a:rPr b="1" i="1" lang="en" sz="1000">
                <a:solidFill>
                  <a:srgbClr val="7F6000"/>
                </a:solidFill>
              </a:rPr>
              <a:t>LEGISLATION</a:t>
            </a:r>
            <a:r>
              <a:rPr lang="en" sz="1000">
                <a:solidFill>
                  <a:schemeClr val="lt1"/>
                </a:solidFill>
              </a:rPr>
              <a:t>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3251425" y="2151046"/>
            <a:ext cx="4959300" cy="33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 Relationship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with </a:t>
            </a:r>
            <a:r>
              <a:rPr b="1" i="1" lang="en" sz="1400">
                <a:solidFill>
                  <a:srgbClr val="3C78D8"/>
                </a:solidFill>
              </a:rPr>
              <a:t>positive</a:t>
            </a:r>
            <a:r>
              <a:rPr i="1" lang="en" sz="1400">
                <a:solidFill>
                  <a:srgbClr val="3C78D8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or </a:t>
            </a:r>
            <a:r>
              <a:rPr b="1" i="1" lang="en" sz="1400">
                <a:solidFill>
                  <a:srgbClr val="CC4125"/>
                </a:solidFill>
              </a:rPr>
              <a:t>negative </a:t>
            </a:r>
            <a:r>
              <a:rPr lang="en">
                <a:solidFill>
                  <a:schemeClr val="lt1"/>
                </a:solidFill>
              </a:rPr>
              <a:t>nature.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3249875" y="2754825"/>
            <a:ext cx="3314100" cy="5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 Fellowship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: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Community described by the (mostly) </a:t>
            </a:r>
            <a:r>
              <a:rPr b="1" i="1" lang="en" sz="1400">
                <a:solidFill>
                  <a:srgbClr val="3C78D8"/>
                </a:solidFill>
              </a:rPr>
              <a:t>positive</a:t>
            </a:r>
            <a:r>
              <a:rPr i="1" lang="en" sz="1400">
                <a:solidFill>
                  <a:srgbClr val="3C78D8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entity</a:t>
            </a:r>
            <a:r>
              <a:rPr b="1" lang="en" sz="1400">
                <a:solidFill>
                  <a:srgbClr val="3C78D8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relationships.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1" name="Google Shape;221;p33"/>
          <p:cNvSpPr/>
          <p:nvPr/>
        </p:nvSpPr>
        <p:spPr>
          <a:xfrm rot="5904935">
            <a:off x="279699" y="1206462"/>
            <a:ext cx="332076" cy="332076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3"/>
          <p:cNvSpPr/>
          <p:nvPr/>
        </p:nvSpPr>
        <p:spPr>
          <a:xfrm rot="5904935">
            <a:off x="189117" y="1901420"/>
            <a:ext cx="332076" cy="332076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Google Shape;223;p33"/>
          <p:cNvCxnSpPr>
            <a:stCxn id="221" idx="6"/>
            <a:endCxn id="222" idx="2"/>
          </p:cNvCxnSpPr>
          <p:nvPr/>
        </p:nvCxnSpPr>
        <p:spPr>
          <a:xfrm flipH="1">
            <a:off x="379437" y="1536750"/>
            <a:ext cx="42000" cy="366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3"/>
          <p:cNvCxnSpPr>
            <a:stCxn id="200" idx="2"/>
            <a:endCxn id="221" idx="0"/>
          </p:cNvCxnSpPr>
          <p:nvPr/>
        </p:nvCxnSpPr>
        <p:spPr>
          <a:xfrm flipH="1">
            <a:off x="609873" y="1127931"/>
            <a:ext cx="803100" cy="26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3"/>
          <p:cNvCxnSpPr>
            <a:stCxn id="199" idx="2"/>
            <a:endCxn id="222" idx="0"/>
          </p:cNvCxnSpPr>
          <p:nvPr/>
        </p:nvCxnSpPr>
        <p:spPr>
          <a:xfrm flipH="1">
            <a:off x="519400" y="1883413"/>
            <a:ext cx="681600" cy="208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3"/>
          <p:cNvCxnSpPr>
            <a:stCxn id="201" idx="6"/>
            <a:endCxn id="218" idx="1"/>
          </p:cNvCxnSpPr>
          <p:nvPr/>
        </p:nvCxnSpPr>
        <p:spPr>
          <a:xfrm>
            <a:off x="2659900" y="1131750"/>
            <a:ext cx="591600" cy="240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3"/>
          <p:cNvCxnSpPr>
            <a:endCxn id="219" idx="1"/>
          </p:cNvCxnSpPr>
          <p:nvPr/>
        </p:nvCxnSpPr>
        <p:spPr>
          <a:xfrm flipH="1" rot="10800000">
            <a:off x="2442325" y="2317096"/>
            <a:ext cx="809100" cy="28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8" name="Google Shape;228;p33"/>
          <p:cNvSpPr/>
          <p:nvPr/>
        </p:nvSpPr>
        <p:spPr>
          <a:xfrm>
            <a:off x="300900" y="2890050"/>
            <a:ext cx="2386200" cy="1441175"/>
          </a:xfrm>
          <a:custGeom>
            <a:rect b="b" l="l" r="r" t="t"/>
            <a:pathLst>
              <a:path extrusionOk="0" h="57647" w="106018">
                <a:moveTo>
                  <a:pt x="66555" y="284"/>
                </a:moveTo>
                <a:cubicBezTo>
                  <a:pt x="60117" y="937"/>
                  <a:pt x="48268" y="4623"/>
                  <a:pt x="37724" y="7842"/>
                </a:cubicBezTo>
                <a:cubicBezTo>
                  <a:pt x="27181" y="11061"/>
                  <a:pt x="8519" y="14094"/>
                  <a:pt x="3294" y="19599"/>
                </a:cubicBezTo>
                <a:cubicBezTo>
                  <a:pt x="-1931" y="25104"/>
                  <a:pt x="-858" y="37327"/>
                  <a:pt x="6373" y="40872"/>
                </a:cubicBezTo>
                <a:cubicBezTo>
                  <a:pt x="13604" y="44418"/>
                  <a:pt x="35904" y="39286"/>
                  <a:pt x="46681" y="40872"/>
                </a:cubicBezTo>
                <a:cubicBezTo>
                  <a:pt x="57458" y="42458"/>
                  <a:pt x="62357" y="47731"/>
                  <a:pt x="71034" y="50390"/>
                </a:cubicBezTo>
                <a:cubicBezTo>
                  <a:pt x="79712" y="53049"/>
                  <a:pt x="93101" y="59907"/>
                  <a:pt x="98746" y="56828"/>
                </a:cubicBezTo>
                <a:cubicBezTo>
                  <a:pt x="104391" y="53749"/>
                  <a:pt x="107937" y="37280"/>
                  <a:pt x="104904" y="31915"/>
                </a:cubicBezTo>
                <a:cubicBezTo>
                  <a:pt x="101872" y="26550"/>
                  <a:pt x="85310" y="29302"/>
                  <a:pt x="80551" y="24637"/>
                </a:cubicBezTo>
                <a:cubicBezTo>
                  <a:pt x="75792" y="19972"/>
                  <a:pt x="78685" y="7982"/>
                  <a:pt x="76352" y="3923"/>
                </a:cubicBezTo>
                <a:cubicBezTo>
                  <a:pt x="74019" y="-136"/>
                  <a:pt x="72993" y="-369"/>
                  <a:pt x="66555" y="284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229" name="Google Shape;229;p33"/>
          <p:cNvSpPr/>
          <p:nvPr/>
        </p:nvSpPr>
        <p:spPr>
          <a:xfrm>
            <a:off x="105625" y="1112174"/>
            <a:ext cx="644025" cy="1233381"/>
          </a:xfrm>
          <a:custGeom>
            <a:rect b="b" l="l" r="r" t="t"/>
            <a:pathLst>
              <a:path extrusionOk="0" h="52179" w="25761">
                <a:moveTo>
                  <a:pt x="9771" y="1979"/>
                </a:moveTo>
                <a:cubicBezTo>
                  <a:pt x="6319" y="3332"/>
                  <a:pt x="1654" y="4172"/>
                  <a:pt x="534" y="8697"/>
                </a:cubicBezTo>
                <a:cubicBezTo>
                  <a:pt x="-586" y="13223"/>
                  <a:pt x="3100" y="23534"/>
                  <a:pt x="3053" y="29132"/>
                </a:cubicBezTo>
                <a:cubicBezTo>
                  <a:pt x="3006" y="34731"/>
                  <a:pt x="-1006" y="38463"/>
                  <a:pt x="254" y="42288"/>
                </a:cubicBezTo>
                <a:cubicBezTo>
                  <a:pt x="1514" y="46114"/>
                  <a:pt x="6552" y="52832"/>
                  <a:pt x="10611" y="52085"/>
                </a:cubicBezTo>
                <a:cubicBezTo>
                  <a:pt x="14670" y="51339"/>
                  <a:pt x="22694" y="42614"/>
                  <a:pt x="24607" y="37809"/>
                </a:cubicBezTo>
                <a:cubicBezTo>
                  <a:pt x="26520" y="33004"/>
                  <a:pt x="21901" y="27872"/>
                  <a:pt x="22087" y="23253"/>
                </a:cubicBezTo>
                <a:cubicBezTo>
                  <a:pt x="22274" y="18634"/>
                  <a:pt x="25866" y="13876"/>
                  <a:pt x="25726" y="10097"/>
                </a:cubicBezTo>
                <a:cubicBezTo>
                  <a:pt x="25586" y="6318"/>
                  <a:pt x="23907" y="1933"/>
                  <a:pt x="21248" y="580"/>
                </a:cubicBezTo>
                <a:cubicBezTo>
                  <a:pt x="18589" y="-773"/>
                  <a:pt x="13223" y="626"/>
                  <a:pt x="9771" y="1979"/>
                </a:cubicBezTo>
                <a:close/>
              </a:path>
            </a:pathLst>
          </a:custGeom>
          <a:solidFill>
            <a:srgbClr val="53585F">
              <a:alpha val="49160"/>
            </a:srgbClr>
          </a:solidFill>
          <a:ln>
            <a:noFill/>
          </a:ln>
        </p:spPr>
      </p:sp>
      <p:sp>
        <p:nvSpPr>
          <p:cNvPr id="230" name="Google Shape;230;p33"/>
          <p:cNvSpPr/>
          <p:nvPr/>
        </p:nvSpPr>
        <p:spPr>
          <a:xfrm>
            <a:off x="1099664" y="850834"/>
            <a:ext cx="1791075" cy="1335750"/>
          </a:xfrm>
          <a:custGeom>
            <a:rect b="b" l="l" r="r" t="t"/>
            <a:pathLst>
              <a:path extrusionOk="0" h="53430" w="71643">
                <a:moveTo>
                  <a:pt x="16195" y="677"/>
                </a:moveTo>
                <a:cubicBezTo>
                  <a:pt x="12323" y="2543"/>
                  <a:pt x="7845" y="8841"/>
                  <a:pt x="5559" y="14113"/>
                </a:cubicBezTo>
                <a:cubicBezTo>
                  <a:pt x="3273" y="19385"/>
                  <a:pt x="3179" y="26663"/>
                  <a:pt x="2479" y="32308"/>
                </a:cubicBezTo>
                <a:cubicBezTo>
                  <a:pt x="1779" y="37953"/>
                  <a:pt x="-1812" y="44484"/>
                  <a:pt x="1360" y="47983"/>
                </a:cubicBezTo>
                <a:cubicBezTo>
                  <a:pt x="4533" y="51482"/>
                  <a:pt x="14563" y="53815"/>
                  <a:pt x="21514" y="53302"/>
                </a:cubicBezTo>
                <a:cubicBezTo>
                  <a:pt x="28465" y="52789"/>
                  <a:pt x="36490" y="45557"/>
                  <a:pt x="43068" y="44904"/>
                </a:cubicBezTo>
                <a:cubicBezTo>
                  <a:pt x="49646" y="44251"/>
                  <a:pt x="56270" y="49756"/>
                  <a:pt x="60982" y="49383"/>
                </a:cubicBezTo>
                <a:cubicBezTo>
                  <a:pt x="65694" y="49010"/>
                  <a:pt x="70126" y="46491"/>
                  <a:pt x="71339" y="42665"/>
                </a:cubicBezTo>
                <a:cubicBezTo>
                  <a:pt x="72552" y="38839"/>
                  <a:pt x="68913" y="32261"/>
                  <a:pt x="68260" y="26429"/>
                </a:cubicBezTo>
                <a:cubicBezTo>
                  <a:pt x="67607" y="20597"/>
                  <a:pt x="68821" y="12060"/>
                  <a:pt x="67421" y="7675"/>
                </a:cubicBezTo>
                <a:cubicBezTo>
                  <a:pt x="66022" y="3290"/>
                  <a:pt x="63362" y="584"/>
                  <a:pt x="59863" y="117"/>
                </a:cubicBezTo>
                <a:cubicBezTo>
                  <a:pt x="56364" y="-349"/>
                  <a:pt x="51606" y="4410"/>
                  <a:pt x="46427" y="4876"/>
                </a:cubicBezTo>
                <a:cubicBezTo>
                  <a:pt x="41249" y="5343"/>
                  <a:pt x="33831" y="3616"/>
                  <a:pt x="28792" y="2916"/>
                </a:cubicBezTo>
                <a:cubicBezTo>
                  <a:pt x="23753" y="2216"/>
                  <a:pt x="20067" y="-1189"/>
                  <a:pt x="16195" y="677"/>
                </a:cubicBezTo>
                <a:close/>
              </a:path>
            </a:pathLst>
          </a:custGeom>
          <a:solidFill>
            <a:srgbClr val="53585F">
              <a:alpha val="44130"/>
            </a:srgbClr>
          </a:solidFill>
          <a:ln>
            <a:noFill/>
          </a:ln>
        </p:spPr>
      </p:sp>
      <p:cxnSp>
        <p:nvCxnSpPr>
          <p:cNvPr id="231" name="Google Shape;231;p33"/>
          <p:cNvCxnSpPr>
            <a:endCxn id="220" idx="1"/>
          </p:cNvCxnSpPr>
          <p:nvPr/>
        </p:nvCxnSpPr>
        <p:spPr>
          <a:xfrm flipH="1" rot="10800000">
            <a:off x="2050475" y="3012225"/>
            <a:ext cx="1199400" cy="353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105625" y="738000"/>
            <a:ext cx="2941760" cy="3785575"/>
          </a:xfrm>
          <a:custGeom>
            <a:rect b="b" l="l" r="r" t="t"/>
            <a:pathLst>
              <a:path extrusionOk="0" h="151423" w="120342">
                <a:moveTo>
                  <a:pt x="58631" y="711"/>
                </a:moveTo>
                <a:cubicBezTo>
                  <a:pt x="54292" y="2904"/>
                  <a:pt x="47808" y="8129"/>
                  <a:pt x="44356" y="15827"/>
                </a:cubicBezTo>
                <a:cubicBezTo>
                  <a:pt x="40904" y="23525"/>
                  <a:pt x="41463" y="36448"/>
                  <a:pt x="37917" y="46898"/>
                </a:cubicBezTo>
                <a:cubicBezTo>
                  <a:pt x="34371" y="57348"/>
                  <a:pt x="29054" y="68871"/>
                  <a:pt x="23082" y="78528"/>
                </a:cubicBezTo>
                <a:cubicBezTo>
                  <a:pt x="17111" y="88185"/>
                  <a:pt x="5447" y="96350"/>
                  <a:pt x="2088" y="104841"/>
                </a:cubicBezTo>
                <a:cubicBezTo>
                  <a:pt x="-1271" y="113332"/>
                  <a:pt x="-58" y="123829"/>
                  <a:pt x="2928" y="129474"/>
                </a:cubicBezTo>
                <a:cubicBezTo>
                  <a:pt x="5914" y="135119"/>
                  <a:pt x="11372" y="136658"/>
                  <a:pt x="20003" y="138711"/>
                </a:cubicBezTo>
                <a:cubicBezTo>
                  <a:pt x="28634" y="140764"/>
                  <a:pt x="43703" y="140064"/>
                  <a:pt x="54713" y="141790"/>
                </a:cubicBezTo>
                <a:cubicBezTo>
                  <a:pt x="65723" y="143516"/>
                  <a:pt x="76919" y="147855"/>
                  <a:pt x="86063" y="149068"/>
                </a:cubicBezTo>
                <a:cubicBezTo>
                  <a:pt x="95207" y="150281"/>
                  <a:pt x="104538" y="153687"/>
                  <a:pt x="109577" y="149068"/>
                </a:cubicBezTo>
                <a:cubicBezTo>
                  <a:pt x="114616" y="144449"/>
                  <a:pt x="117228" y="128494"/>
                  <a:pt x="116295" y="121356"/>
                </a:cubicBezTo>
                <a:cubicBezTo>
                  <a:pt x="115362" y="114218"/>
                  <a:pt x="107804" y="111652"/>
                  <a:pt x="103978" y="106240"/>
                </a:cubicBezTo>
                <a:cubicBezTo>
                  <a:pt x="100152" y="100828"/>
                  <a:pt x="93434" y="95836"/>
                  <a:pt x="93341" y="88885"/>
                </a:cubicBezTo>
                <a:cubicBezTo>
                  <a:pt x="93248" y="81934"/>
                  <a:pt x="99219" y="70878"/>
                  <a:pt x="103418" y="64533"/>
                </a:cubicBezTo>
                <a:cubicBezTo>
                  <a:pt x="107617" y="58188"/>
                  <a:pt x="115781" y="55809"/>
                  <a:pt x="118534" y="50817"/>
                </a:cubicBezTo>
                <a:cubicBezTo>
                  <a:pt x="121287" y="45825"/>
                  <a:pt x="120074" y="40879"/>
                  <a:pt x="119934" y="34581"/>
                </a:cubicBezTo>
                <a:cubicBezTo>
                  <a:pt x="119794" y="28283"/>
                  <a:pt x="118954" y="18020"/>
                  <a:pt x="117694" y="13028"/>
                </a:cubicBezTo>
                <a:cubicBezTo>
                  <a:pt x="116434" y="8036"/>
                  <a:pt x="114989" y="6730"/>
                  <a:pt x="112376" y="4630"/>
                </a:cubicBezTo>
                <a:cubicBezTo>
                  <a:pt x="109764" y="2531"/>
                  <a:pt x="106405" y="571"/>
                  <a:pt x="102019" y="431"/>
                </a:cubicBezTo>
                <a:cubicBezTo>
                  <a:pt x="97634" y="291"/>
                  <a:pt x="91335" y="3417"/>
                  <a:pt x="86063" y="3790"/>
                </a:cubicBezTo>
                <a:cubicBezTo>
                  <a:pt x="80791" y="4163"/>
                  <a:pt x="74960" y="3184"/>
                  <a:pt x="70388" y="2671"/>
                </a:cubicBezTo>
                <a:cubicBezTo>
                  <a:pt x="65816" y="2158"/>
                  <a:pt x="62970" y="-1482"/>
                  <a:pt x="58631" y="711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237" name="Google Shape;237;p34"/>
          <p:cNvSpPr/>
          <p:nvPr/>
        </p:nvSpPr>
        <p:spPr>
          <a:xfrm>
            <a:off x="1201000" y="1717363"/>
            <a:ext cx="332100" cy="332100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1412973" y="961881"/>
            <a:ext cx="332100" cy="332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2327800" y="965700"/>
            <a:ext cx="332100" cy="332100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2399350" y="1668813"/>
            <a:ext cx="332100" cy="332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1490025" y="3000875"/>
            <a:ext cx="332100" cy="3321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421425" y="3379825"/>
            <a:ext cx="332100" cy="3321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2024325" y="3760675"/>
            <a:ext cx="332100" cy="3321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4"/>
          <p:cNvCxnSpPr>
            <a:stCxn id="238" idx="6"/>
            <a:endCxn id="239" idx="2"/>
          </p:cNvCxnSpPr>
          <p:nvPr/>
        </p:nvCxnSpPr>
        <p:spPr>
          <a:xfrm>
            <a:off x="1745073" y="1127931"/>
            <a:ext cx="582600" cy="3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4"/>
          <p:cNvCxnSpPr>
            <a:stCxn id="240" idx="0"/>
            <a:endCxn id="239" idx="4"/>
          </p:cNvCxnSpPr>
          <p:nvPr/>
        </p:nvCxnSpPr>
        <p:spPr>
          <a:xfrm rot="10800000">
            <a:off x="2494000" y="1297713"/>
            <a:ext cx="71400" cy="371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4"/>
          <p:cNvCxnSpPr>
            <a:stCxn id="238" idx="3"/>
            <a:endCxn id="237" idx="0"/>
          </p:cNvCxnSpPr>
          <p:nvPr/>
        </p:nvCxnSpPr>
        <p:spPr>
          <a:xfrm flipH="1">
            <a:off x="1367108" y="1245346"/>
            <a:ext cx="94500" cy="471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4"/>
          <p:cNvCxnSpPr>
            <a:stCxn id="240" idx="2"/>
            <a:endCxn id="237" idx="6"/>
          </p:cNvCxnSpPr>
          <p:nvPr/>
        </p:nvCxnSpPr>
        <p:spPr>
          <a:xfrm flipH="1">
            <a:off x="1533250" y="1834863"/>
            <a:ext cx="866100" cy="48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4"/>
          <p:cNvCxnSpPr>
            <a:stCxn id="239" idx="3"/>
            <a:endCxn id="237" idx="7"/>
          </p:cNvCxnSpPr>
          <p:nvPr/>
        </p:nvCxnSpPr>
        <p:spPr>
          <a:xfrm flipH="1">
            <a:off x="1484535" y="1249165"/>
            <a:ext cx="891900" cy="516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4"/>
          <p:cNvCxnSpPr>
            <a:stCxn id="240" idx="3"/>
            <a:endCxn id="241" idx="7"/>
          </p:cNvCxnSpPr>
          <p:nvPr/>
        </p:nvCxnSpPr>
        <p:spPr>
          <a:xfrm flipH="1">
            <a:off x="1773585" y="1952278"/>
            <a:ext cx="674400" cy="109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4"/>
          <p:cNvCxnSpPr>
            <a:stCxn id="240" idx="4"/>
            <a:endCxn id="243" idx="0"/>
          </p:cNvCxnSpPr>
          <p:nvPr/>
        </p:nvCxnSpPr>
        <p:spPr>
          <a:xfrm flipH="1">
            <a:off x="2190400" y="2000913"/>
            <a:ext cx="375000" cy="175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4"/>
          <p:cNvCxnSpPr>
            <a:stCxn id="243" idx="1"/>
            <a:endCxn id="241" idx="5"/>
          </p:cNvCxnSpPr>
          <p:nvPr/>
        </p:nvCxnSpPr>
        <p:spPr>
          <a:xfrm rot="10800000">
            <a:off x="1773560" y="3284310"/>
            <a:ext cx="299400" cy="525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4"/>
          <p:cNvCxnSpPr>
            <a:stCxn id="242" idx="7"/>
            <a:endCxn id="241" idx="2"/>
          </p:cNvCxnSpPr>
          <p:nvPr/>
        </p:nvCxnSpPr>
        <p:spPr>
          <a:xfrm flipH="1" rot="10800000">
            <a:off x="704890" y="3166860"/>
            <a:ext cx="785100" cy="261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34"/>
          <p:cNvCxnSpPr>
            <a:stCxn id="242" idx="6"/>
            <a:endCxn id="243" idx="2"/>
          </p:cNvCxnSpPr>
          <p:nvPr/>
        </p:nvCxnSpPr>
        <p:spPr>
          <a:xfrm>
            <a:off x="753525" y="3545875"/>
            <a:ext cx="1270800" cy="381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34"/>
          <p:cNvCxnSpPr>
            <a:stCxn id="242" idx="0"/>
            <a:endCxn id="237" idx="4"/>
          </p:cNvCxnSpPr>
          <p:nvPr/>
        </p:nvCxnSpPr>
        <p:spPr>
          <a:xfrm flipH="1" rot="10800000">
            <a:off x="587475" y="2049325"/>
            <a:ext cx="779700" cy="1330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34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3100"/>
          </a:p>
        </p:txBody>
      </p:sp>
      <p:sp>
        <p:nvSpPr>
          <p:cNvPr id="256" name="Google Shape;256;p34"/>
          <p:cNvSpPr txBox="1"/>
          <p:nvPr>
            <p:ph idx="1" type="body"/>
          </p:nvPr>
        </p:nvSpPr>
        <p:spPr>
          <a:xfrm>
            <a:off x="3251425" y="866092"/>
            <a:ext cx="4959300" cy="101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: Real-world object with abstract or physical existence: </a:t>
            </a:r>
            <a:endParaRPr>
              <a:solidFill>
                <a:schemeClr val="lt1"/>
              </a:solidFill>
            </a:endParaRPr>
          </a:p>
          <a:p>
            <a:pPr indent="-190500" lvl="1" marL="228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</a:pPr>
            <a:r>
              <a:rPr b="1" lang="en">
                <a:solidFill>
                  <a:schemeClr val="lt1"/>
                </a:solidFill>
              </a:rPr>
              <a:t>ID</a:t>
            </a:r>
            <a:r>
              <a:rPr lang="en">
                <a:solidFill>
                  <a:schemeClr val="lt1"/>
                </a:solidFill>
              </a:rPr>
              <a:t>: A unique identifier of the entity</a:t>
            </a:r>
            <a:endParaRPr>
              <a:solidFill>
                <a:schemeClr val="lt1"/>
              </a:solidFill>
            </a:endParaRPr>
          </a:p>
          <a:p>
            <a:pPr indent="-1968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</a:pPr>
            <a:r>
              <a:rPr b="1" lang="en">
                <a:solidFill>
                  <a:schemeClr val="lt1"/>
                </a:solidFill>
              </a:rPr>
              <a:t>Type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b="1" i="1" lang="en" sz="1000">
                <a:solidFill>
                  <a:srgbClr val="CC4125"/>
                </a:solidFill>
              </a:rPr>
              <a:t>PERSON</a:t>
            </a:r>
            <a:r>
              <a:rPr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F6B26B"/>
                </a:solidFill>
              </a:rPr>
              <a:t>NATIONALITY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93C47D"/>
                </a:solidFill>
              </a:rPr>
              <a:t>RELIGION</a:t>
            </a:r>
            <a:r>
              <a:rPr i="1" lang="en" sz="1000">
                <a:solidFill>
                  <a:schemeClr val="lt1"/>
                </a:solidFill>
              </a:rPr>
              <a:t>,  </a:t>
            </a:r>
            <a:r>
              <a:rPr b="1" i="1" lang="en" sz="1000">
                <a:solidFill>
                  <a:srgbClr val="6D9EEB"/>
                </a:solidFill>
              </a:rPr>
              <a:t>ORGANIZATION 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8E7CC3"/>
                </a:solidFill>
              </a:rPr>
              <a:t>LOCATION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A64D79"/>
                </a:solidFill>
              </a:rPr>
              <a:t>PRODUCT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274E13"/>
                </a:solidFill>
              </a:rPr>
              <a:t>EVENT</a:t>
            </a:r>
            <a:r>
              <a:rPr i="1" lang="en" sz="1000">
                <a:solidFill>
                  <a:schemeClr val="lt1"/>
                </a:solidFill>
              </a:rPr>
              <a:t>, </a:t>
            </a:r>
            <a:r>
              <a:rPr b="1" i="1" lang="en" sz="1000">
                <a:solidFill>
                  <a:srgbClr val="134F5C"/>
                </a:solidFill>
              </a:rPr>
              <a:t>LAW</a:t>
            </a:r>
            <a:r>
              <a:rPr b="1" i="1" lang="en" sz="1000">
                <a:solidFill>
                  <a:schemeClr val="lt1"/>
                </a:solidFill>
              </a:rPr>
              <a:t>,</a:t>
            </a:r>
            <a:r>
              <a:rPr i="1" lang="en" sz="1000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chemeClr val="lt1"/>
                </a:solidFill>
              </a:rPr>
              <a:t>or</a:t>
            </a:r>
            <a:r>
              <a:rPr i="1" lang="en" sz="1000">
                <a:solidFill>
                  <a:schemeClr val="lt1"/>
                </a:solidFill>
              </a:rPr>
              <a:t> </a:t>
            </a:r>
            <a:r>
              <a:rPr b="1" i="1" lang="en" sz="1000">
                <a:solidFill>
                  <a:srgbClr val="7F6000"/>
                </a:solidFill>
              </a:rPr>
              <a:t>LEGISLATION</a:t>
            </a:r>
            <a:r>
              <a:rPr lang="en" sz="1000">
                <a:solidFill>
                  <a:schemeClr val="lt1"/>
                </a:solidFill>
              </a:rPr>
              <a:t>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7" name="Google Shape;257;p34"/>
          <p:cNvSpPr txBox="1"/>
          <p:nvPr>
            <p:ph idx="1" type="body"/>
          </p:nvPr>
        </p:nvSpPr>
        <p:spPr>
          <a:xfrm>
            <a:off x="3251425" y="2151046"/>
            <a:ext cx="4959300" cy="33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 Relationship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with </a:t>
            </a:r>
            <a:r>
              <a:rPr b="1" i="1" lang="en" sz="1400">
                <a:solidFill>
                  <a:srgbClr val="3C78D8"/>
                </a:solidFill>
              </a:rPr>
              <a:t>positive</a:t>
            </a:r>
            <a:r>
              <a:rPr i="1" lang="en" sz="1400">
                <a:solidFill>
                  <a:srgbClr val="3C78D8"/>
                </a:solidFill>
              </a:rPr>
              <a:t> </a:t>
            </a:r>
            <a:r>
              <a:rPr lang="en" sz="1400">
                <a:solidFill>
                  <a:schemeClr val="lt1"/>
                </a:solidFill>
              </a:rPr>
              <a:t>or </a:t>
            </a:r>
            <a:r>
              <a:rPr b="1" i="1" lang="en" sz="1400">
                <a:solidFill>
                  <a:srgbClr val="CC4125"/>
                </a:solidFill>
              </a:rPr>
              <a:t>negative </a:t>
            </a:r>
            <a:r>
              <a:rPr lang="en">
                <a:solidFill>
                  <a:schemeClr val="lt1"/>
                </a:solidFill>
              </a:rPr>
              <a:t>nature.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3249875" y="2754825"/>
            <a:ext cx="3314100" cy="5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Entity Fellowship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: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Community described by the (mostly) </a:t>
            </a:r>
            <a:r>
              <a:rPr b="1" i="1" lang="en" sz="1400">
                <a:solidFill>
                  <a:srgbClr val="3C78D8"/>
                </a:solidFill>
              </a:rPr>
              <a:t>positive</a:t>
            </a:r>
            <a:r>
              <a:rPr i="1" lang="en" sz="1400">
                <a:solidFill>
                  <a:srgbClr val="3C78D8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entity</a:t>
            </a:r>
            <a:r>
              <a:rPr b="1" lang="en" sz="1400">
                <a:solidFill>
                  <a:srgbClr val="3C78D8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relationships.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3249875" y="3616600"/>
            <a:ext cx="3314100" cy="69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Fellowship Dipole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: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Fellowship Pair with (mostly) </a:t>
            </a:r>
            <a:r>
              <a:rPr b="1" i="1" lang="en" sz="1400">
                <a:solidFill>
                  <a:srgbClr val="CC4125"/>
                </a:solidFill>
              </a:rPr>
              <a:t>negative </a:t>
            </a:r>
            <a:r>
              <a:rPr lang="en">
                <a:solidFill>
                  <a:schemeClr val="lt1"/>
                </a:solidFill>
              </a:rPr>
              <a:t>relationships between them.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34"/>
          <p:cNvSpPr/>
          <p:nvPr/>
        </p:nvSpPr>
        <p:spPr>
          <a:xfrm rot="5904935">
            <a:off x="279699" y="1206462"/>
            <a:ext cx="332076" cy="332076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"/>
          <p:cNvSpPr/>
          <p:nvPr/>
        </p:nvSpPr>
        <p:spPr>
          <a:xfrm rot="5904935">
            <a:off x="189117" y="1901420"/>
            <a:ext cx="332076" cy="332076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Google Shape;262;p34"/>
          <p:cNvCxnSpPr>
            <a:stCxn id="260" idx="6"/>
            <a:endCxn id="261" idx="2"/>
          </p:cNvCxnSpPr>
          <p:nvPr/>
        </p:nvCxnSpPr>
        <p:spPr>
          <a:xfrm flipH="1">
            <a:off x="379437" y="1536750"/>
            <a:ext cx="42000" cy="3666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4"/>
          <p:cNvCxnSpPr>
            <a:stCxn id="238" idx="2"/>
            <a:endCxn id="260" idx="0"/>
          </p:cNvCxnSpPr>
          <p:nvPr/>
        </p:nvCxnSpPr>
        <p:spPr>
          <a:xfrm flipH="1">
            <a:off x="609873" y="1127931"/>
            <a:ext cx="803100" cy="26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4"/>
          <p:cNvCxnSpPr>
            <a:stCxn id="237" idx="2"/>
            <a:endCxn id="261" idx="0"/>
          </p:cNvCxnSpPr>
          <p:nvPr/>
        </p:nvCxnSpPr>
        <p:spPr>
          <a:xfrm flipH="1">
            <a:off x="519400" y="1883413"/>
            <a:ext cx="681600" cy="208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4"/>
          <p:cNvCxnSpPr>
            <a:stCxn id="239" idx="6"/>
            <a:endCxn id="256" idx="1"/>
          </p:cNvCxnSpPr>
          <p:nvPr/>
        </p:nvCxnSpPr>
        <p:spPr>
          <a:xfrm>
            <a:off x="2659900" y="1131750"/>
            <a:ext cx="591600" cy="240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4"/>
          <p:cNvCxnSpPr>
            <a:endCxn id="257" idx="1"/>
          </p:cNvCxnSpPr>
          <p:nvPr/>
        </p:nvCxnSpPr>
        <p:spPr>
          <a:xfrm flipH="1" rot="10800000">
            <a:off x="2442325" y="2317096"/>
            <a:ext cx="809100" cy="28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67" name="Google Shape;267;p34"/>
          <p:cNvSpPr/>
          <p:nvPr/>
        </p:nvSpPr>
        <p:spPr>
          <a:xfrm>
            <a:off x="300900" y="2890050"/>
            <a:ext cx="2386200" cy="1441175"/>
          </a:xfrm>
          <a:custGeom>
            <a:rect b="b" l="l" r="r" t="t"/>
            <a:pathLst>
              <a:path extrusionOk="0" h="57647" w="106018">
                <a:moveTo>
                  <a:pt x="66555" y="284"/>
                </a:moveTo>
                <a:cubicBezTo>
                  <a:pt x="60117" y="937"/>
                  <a:pt x="48268" y="4623"/>
                  <a:pt x="37724" y="7842"/>
                </a:cubicBezTo>
                <a:cubicBezTo>
                  <a:pt x="27181" y="11061"/>
                  <a:pt x="8519" y="14094"/>
                  <a:pt x="3294" y="19599"/>
                </a:cubicBezTo>
                <a:cubicBezTo>
                  <a:pt x="-1931" y="25104"/>
                  <a:pt x="-858" y="37327"/>
                  <a:pt x="6373" y="40872"/>
                </a:cubicBezTo>
                <a:cubicBezTo>
                  <a:pt x="13604" y="44418"/>
                  <a:pt x="35904" y="39286"/>
                  <a:pt x="46681" y="40872"/>
                </a:cubicBezTo>
                <a:cubicBezTo>
                  <a:pt x="57458" y="42458"/>
                  <a:pt x="62357" y="47731"/>
                  <a:pt x="71034" y="50390"/>
                </a:cubicBezTo>
                <a:cubicBezTo>
                  <a:pt x="79712" y="53049"/>
                  <a:pt x="93101" y="59907"/>
                  <a:pt x="98746" y="56828"/>
                </a:cubicBezTo>
                <a:cubicBezTo>
                  <a:pt x="104391" y="53749"/>
                  <a:pt x="107937" y="37280"/>
                  <a:pt x="104904" y="31915"/>
                </a:cubicBezTo>
                <a:cubicBezTo>
                  <a:pt x="101872" y="26550"/>
                  <a:pt x="85310" y="29302"/>
                  <a:pt x="80551" y="24637"/>
                </a:cubicBezTo>
                <a:cubicBezTo>
                  <a:pt x="75792" y="19972"/>
                  <a:pt x="78685" y="7982"/>
                  <a:pt x="76352" y="3923"/>
                </a:cubicBezTo>
                <a:cubicBezTo>
                  <a:pt x="74019" y="-136"/>
                  <a:pt x="72993" y="-369"/>
                  <a:pt x="66555" y="284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268" name="Google Shape;268;p34"/>
          <p:cNvSpPr/>
          <p:nvPr/>
        </p:nvSpPr>
        <p:spPr>
          <a:xfrm>
            <a:off x="105625" y="1112174"/>
            <a:ext cx="644025" cy="1233381"/>
          </a:xfrm>
          <a:custGeom>
            <a:rect b="b" l="l" r="r" t="t"/>
            <a:pathLst>
              <a:path extrusionOk="0" h="52179" w="25761">
                <a:moveTo>
                  <a:pt x="9771" y="1979"/>
                </a:moveTo>
                <a:cubicBezTo>
                  <a:pt x="6319" y="3332"/>
                  <a:pt x="1654" y="4172"/>
                  <a:pt x="534" y="8697"/>
                </a:cubicBezTo>
                <a:cubicBezTo>
                  <a:pt x="-586" y="13223"/>
                  <a:pt x="3100" y="23534"/>
                  <a:pt x="3053" y="29132"/>
                </a:cubicBezTo>
                <a:cubicBezTo>
                  <a:pt x="3006" y="34731"/>
                  <a:pt x="-1006" y="38463"/>
                  <a:pt x="254" y="42288"/>
                </a:cubicBezTo>
                <a:cubicBezTo>
                  <a:pt x="1514" y="46114"/>
                  <a:pt x="6552" y="52832"/>
                  <a:pt x="10611" y="52085"/>
                </a:cubicBezTo>
                <a:cubicBezTo>
                  <a:pt x="14670" y="51339"/>
                  <a:pt x="22694" y="42614"/>
                  <a:pt x="24607" y="37809"/>
                </a:cubicBezTo>
                <a:cubicBezTo>
                  <a:pt x="26520" y="33004"/>
                  <a:pt x="21901" y="27872"/>
                  <a:pt x="22087" y="23253"/>
                </a:cubicBezTo>
                <a:cubicBezTo>
                  <a:pt x="22274" y="18634"/>
                  <a:pt x="25866" y="13876"/>
                  <a:pt x="25726" y="10097"/>
                </a:cubicBezTo>
                <a:cubicBezTo>
                  <a:pt x="25586" y="6318"/>
                  <a:pt x="23907" y="1933"/>
                  <a:pt x="21248" y="580"/>
                </a:cubicBezTo>
                <a:cubicBezTo>
                  <a:pt x="18589" y="-773"/>
                  <a:pt x="13223" y="626"/>
                  <a:pt x="9771" y="1979"/>
                </a:cubicBezTo>
                <a:close/>
              </a:path>
            </a:pathLst>
          </a:custGeom>
          <a:solidFill>
            <a:srgbClr val="53585F">
              <a:alpha val="49160"/>
            </a:srgbClr>
          </a:solidFill>
          <a:ln>
            <a:noFill/>
          </a:ln>
        </p:spPr>
      </p:sp>
      <p:sp>
        <p:nvSpPr>
          <p:cNvPr id="269" name="Google Shape;269;p34"/>
          <p:cNvSpPr/>
          <p:nvPr/>
        </p:nvSpPr>
        <p:spPr>
          <a:xfrm>
            <a:off x="1099664" y="850834"/>
            <a:ext cx="1791075" cy="1335750"/>
          </a:xfrm>
          <a:custGeom>
            <a:rect b="b" l="l" r="r" t="t"/>
            <a:pathLst>
              <a:path extrusionOk="0" h="53430" w="71643">
                <a:moveTo>
                  <a:pt x="16195" y="677"/>
                </a:moveTo>
                <a:cubicBezTo>
                  <a:pt x="12323" y="2543"/>
                  <a:pt x="7845" y="8841"/>
                  <a:pt x="5559" y="14113"/>
                </a:cubicBezTo>
                <a:cubicBezTo>
                  <a:pt x="3273" y="19385"/>
                  <a:pt x="3179" y="26663"/>
                  <a:pt x="2479" y="32308"/>
                </a:cubicBezTo>
                <a:cubicBezTo>
                  <a:pt x="1779" y="37953"/>
                  <a:pt x="-1812" y="44484"/>
                  <a:pt x="1360" y="47983"/>
                </a:cubicBezTo>
                <a:cubicBezTo>
                  <a:pt x="4533" y="51482"/>
                  <a:pt x="14563" y="53815"/>
                  <a:pt x="21514" y="53302"/>
                </a:cubicBezTo>
                <a:cubicBezTo>
                  <a:pt x="28465" y="52789"/>
                  <a:pt x="36490" y="45557"/>
                  <a:pt x="43068" y="44904"/>
                </a:cubicBezTo>
                <a:cubicBezTo>
                  <a:pt x="49646" y="44251"/>
                  <a:pt x="56270" y="49756"/>
                  <a:pt x="60982" y="49383"/>
                </a:cubicBezTo>
                <a:cubicBezTo>
                  <a:pt x="65694" y="49010"/>
                  <a:pt x="70126" y="46491"/>
                  <a:pt x="71339" y="42665"/>
                </a:cubicBezTo>
                <a:cubicBezTo>
                  <a:pt x="72552" y="38839"/>
                  <a:pt x="68913" y="32261"/>
                  <a:pt x="68260" y="26429"/>
                </a:cubicBezTo>
                <a:cubicBezTo>
                  <a:pt x="67607" y="20597"/>
                  <a:pt x="68821" y="12060"/>
                  <a:pt x="67421" y="7675"/>
                </a:cubicBezTo>
                <a:cubicBezTo>
                  <a:pt x="66022" y="3290"/>
                  <a:pt x="63362" y="584"/>
                  <a:pt x="59863" y="117"/>
                </a:cubicBezTo>
                <a:cubicBezTo>
                  <a:pt x="56364" y="-349"/>
                  <a:pt x="51606" y="4410"/>
                  <a:pt x="46427" y="4876"/>
                </a:cubicBezTo>
                <a:cubicBezTo>
                  <a:pt x="41249" y="5343"/>
                  <a:pt x="33831" y="3616"/>
                  <a:pt x="28792" y="2916"/>
                </a:cubicBezTo>
                <a:cubicBezTo>
                  <a:pt x="23753" y="2216"/>
                  <a:pt x="20067" y="-1189"/>
                  <a:pt x="16195" y="677"/>
                </a:cubicBezTo>
                <a:close/>
              </a:path>
            </a:pathLst>
          </a:custGeom>
          <a:solidFill>
            <a:srgbClr val="53585F">
              <a:alpha val="44130"/>
            </a:srgbClr>
          </a:solidFill>
          <a:ln>
            <a:noFill/>
          </a:ln>
        </p:spPr>
      </p:sp>
      <p:cxnSp>
        <p:nvCxnSpPr>
          <p:cNvPr id="270" name="Google Shape;270;p34"/>
          <p:cNvCxnSpPr>
            <a:endCxn id="258" idx="1"/>
          </p:cNvCxnSpPr>
          <p:nvPr/>
        </p:nvCxnSpPr>
        <p:spPr>
          <a:xfrm flipH="1" rot="10800000">
            <a:off x="2050475" y="3012225"/>
            <a:ext cx="1199400" cy="353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4"/>
          <p:cNvCxnSpPr>
            <a:endCxn id="259" idx="1"/>
          </p:cNvCxnSpPr>
          <p:nvPr/>
        </p:nvCxnSpPr>
        <p:spPr>
          <a:xfrm flipH="1" rot="10800000">
            <a:off x="2939075" y="3962200"/>
            <a:ext cx="310800" cy="10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91674" y="1490270"/>
            <a:ext cx="3003375" cy="1327375"/>
          </a:xfrm>
          <a:custGeom>
            <a:rect b="b" l="l" r="r" t="t"/>
            <a:pathLst>
              <a:path extrusionOk="0" h="53095" w="120135">
                <a:moveTo>
                  <a:pt x="34422" y="9354"/>
                </a:moveTo>
                <a:cubicBezTo>
                  <a:pt x="27497" y="7719"/>
                  <a:pt x="25477" y="4929"/>
                  <a:pt x="21149" y="5314"/>
                </a:cubicBezTo>
                <a:cubicBezTo>
                  <a:pt x="16821" y="5699"/>
                  <a:pt x="11867" y="6757"/>
                  <a:pt x="8452" y="11662"/>
                </a:cubicBezTo>
                <a:cubicBezTo>
                  <a:pt x="5037" y="16568"/>
                  <a:pt x="1575" y="28880"/>
                  <a:pt x="661" y="34747"/>
                </a:cubicBezTo>
                <a:cubicBezTo>
                  <a:pt x="-253" y="40614"/>
                  <a:pt x="-637" y="45039"/>
                  <a:pt x="2970" y="46866"/>
                </a:cubicBezTo>
                <a:cubicBezTo>
                  <a:pt x="6577" y="48694"/>
                  <a:pt x="17590" y="46626"/>
                  <a:pt x="22303" y="45712"/>
                </a:cubicBezTo>
                <a:cubicBezTo>
                  <a:pt x="27016" y="44798"/>
                  <a:pt x="23842" y="41816"/>
                  <a:pt x="31248" y="41383"/>
                </a:cubicBezTo>
                <a:cubicBezTo>
                  <a:pt x="38654" y="40950"/>
                  <a:pt x="59239" y="41720"/>
                  <a:pt x="66741" y="43115"/>
                </a:cubicBezTo>
                <a:cubicBezTo>
                  <a:pt x="74244" y="44510"/>
                  <a:pt x="73378" y="48116"/>
                  <a:pt x="76263" y="49751"/>
                </a:cubicBezTo>
                <a:cubicBezTo>
                  <a:pt x="79149" y="51386"/>
                  <a:pt x="78620" y="53599"/>
                  <a:pt x="84054" y="52926"/>
                </a:cubicBezTo>
                <a:cubicBezTo>
                  <a:pt x="89489" y="52253"/>
                  <a:pt x="102859" y="50089"/>
                  <a:pt x="108870" y="45712"/>
                </a:cubicBezTo>
                <a:cubicBezTo>
                  <a:pt x="114882" y="41336"/>
                  <a:pt x="120171" y="31957"/>
                  <a:pt x="120123" y="26667"/>
                </a:cubicBezTo>
                <a:cubicBezTo>
                  <a:pt x="120075" y="21377"/>
                  <a:pt x="111226" y="17818"/>
                  <a:pt x="108581" y="13971"/>
                </a:cubicBezTo>
                <a:cubicBezTo>
                  <a:pt x="105936" y="10124"/>
                  <a:pt x="106321" y="5892"/>
                  <a:pt x="104253" y="3583"/>
                </a:cubicBezTo>
                <a:cubicBezTo>
                  <a:pt x="102185" y="1275"/>
                  <a:pt x="102089" y="-361"/>
                  <a:pt x="96173" y="120"/>
                </a:cubicBezTo>
                <a:cubicBezTo>
                  <a:pt x="90258" y="601"/>
                  <a:pt x="74339" y="3967"/>
                  <a:pt x="68760" y="6468"/>
                </a:cubicBezTo>
                <a:cubicBezTo>
                  <a:pt x="63181" y="8969"/>
                  <a:pt x="68424" y="14644"/>
                  <a:pt x="62701" y="15125"/>
                </a:cubicBezTo>
                <a:cubicBezTo>
                  <a:pt x="56978" y="15606"/>
                  <a:pt x="41347" y="10989"/>
                  <a:pt x="34422" y="9354"/>
                </a:cubicBezTo>
                <a:close/>
              </a:path>
            </a:pathLst>
          </a:custGeom>
          <a:solidFill>
            <a:srgbClr val="CC0000">
              <a:alpha val="47490"/>
            </a:srgbClr>
          </a:solidFill>
          <a:ln>
            <a:noFill/>
          </a:ln>
        </p:spPr>
      </p:sp>
      <p:sp>
        <p:nvSpPr>
          <p:cNvPr id="277" name="Google Shape;277;p35"/>
          <p:cNvSpPr/>
          <p:nvPr/>
        </p:nvSpPr>
        <p:spPr>
          <a:xfrm>
            <a:off x="149491" y="1689545"/>
            <a:ext cx="1185900" cy="863125"/>
          </a:xfrm>
          <a:custGeom>
            <a:rect b="b" l="l" r="r" t="t"/>
            <a:pathLst>
              <a:path extrusionOk="0" h="34525" w="47436">
                <a:moveTo>
                  <a:pt x="16239" y="229"/>
                </a:moveTo>
                <a:cubicBezTo>
                  <a:pt x="10372" y="1720"/>
                  <a:pt x="6091" y="12781"/>
                  <a:pt x="3542" y="18119"/>
                </a:cubicBezTo>
                <a:cubicBezTo>
                  <a:pt x="993" y="23457"/>
                  <a:pt x="-1267" y="29613"/>
                  <a:pt x="945" y="32258"/>
                </a:cubicBezTo>
                <a:cubicBezTo>
                  <a:pt x="3157" y="34903"/>
                  <a:pt x="12536" y="34808"/>
                  <a:pt x="16816" y="33990"/>
                </a:cubicBezTo>
                <a:cubicBezTo>
                  <a:pt x="21096" y="33173"/>
                  <a:pt x="22010" y="28796"/>
                  <a:pt x="26627" y="27353"/>
                </a:cubicBezTo>
                <a:cubicBezTo>
                  <a:pt x="31244" y="25910"/>
                  <a:pt x="41151" y="27113"/>
                  <a:pt x="44517" y="25333"/>
                </a:cubicBezTo>
                <a:cubicBezTo>
                  <a:pt x="47884" y="23554"/>
                  <a:pt x="47788" y="19369"/>
                  <a:pt x="46826" y="16676"/>
                </a:cubicBezTo>
                <a:cubicBezTo>
                  <a:pt x="45864" y="13983"/>
                  <a:pt x="43844" y="11915"/>
                  <a:pt x="38746" y="9174"/>
                </a:cubicBezTo>
                <a:cubicBezTo>
                  <a:pt x="33648" y="6433"/>
                  <a:pt x="22106" y="-1262"/>
                  <a:pt x="16239" y="229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278" name="Google Shape;278;p35"/>
          <p:cNvSpPr/>
          <p:nvPr/>
        </p:nvSpPr>
        <p:spPr>
          <a:xfrm>
            <a:off x="1709461" y="1562782"/>
            <a:ext cx="1244875" cy="1166700"/>
          </a:xfrm>
          <a:custGeom>
            <a:rect b="b" l="l" r="r" t="t"/>
            <a:pathLst>
              <a:path extrusionOk="0" h="46668" w="49795">
                <a:moveTo>
                  <a:pt x="25403" y="971"/>
                </a:moveTo>
                <a:cubicBezTo>
                  <a:pt x="20450" y="2270"/>
                  <a:pt x="10542" y="5396"/>
                  <a:pt x="6358" y="9051"/>
                </a:cubicBezTo>
                <a:cubicBezTo>
                  <a:pt x="2174" y="12706"/>
                  <a:pt x="-808" y="18621"/>
                  <a:pt x="298" y="22901"/>
                </a:cubicBezTo>
                <a:cubicBezTo>
                  <a:pt x="1404" y="27181"/>
                  <a:pt x="10398" y="30837"/>
                  <a:pt x="12995" y="34732"/>
                </a:cubicBezTo>
                <a:cubicBezTo>
                  <a:pt x="15592" y="38628"/>
                  <a:pt x="12081" y="45024"/>
                  <a:pt x="15880" y="46274"/>
                </a:cubicBezTo>
                <a:cubicBezTo>
                  <a:pt x="19679" y="47525"/>
                  <a:pt x="30259" y="45072"/>
                  <a:pt x="35790" y="42235"/>
                </a:cubicBezTo>
                <a:cubicBezTo>
                  <a:pt x="41321" y="39398"/>
                  <a:pt x="47188" y="33098"/>
                  <a:pt x="49064" y="29250"/>
                </a:cubicBezTo>
                <a:cubicBezTo>
                  <a:pt x="50940" y="25403"/>
                  <a:pt x="48679" y="22228"/>
                  <a:pt x="47044" y="19150"/>
                </a:cubicBezTo>
                <a:cubicBezTo>
                  <a:pt x="45409" y="16072"/>
                  <a:pt x="41081" y="13764"/>
                  <a:pt x="39253" y="10782"/>
                </a:cubicBezTo>
                <a:cubicBezTo>
                  <a:pt x="37426" y="7800"/>
                  <a:pt x="38387" y="2895"/>
                  <a:pt x="36079" y="1260"/>
                </a:cubicBezTo>
                <a:cubicBezTo>
                  <a:pt x="33771" y="-375"/>
                  <a:pt x="30357" y="-327"/>
                  <a:pt x="25403" y="971"/>
                </a:cubicBezTo>
                <a:close/>
              </a:path>
            </a:pathLst>
          </a:custGeom>
          <a:solidFill>
            <a:srgbClr val="53585F">
              <a:alpha val="45810"/>
            </a:srgbClr>
          </a:solidFill>
          <a:ln>
            <a:noFill/>
          </a:ln>
        </p:spPr>
      </p:sp>
      <p:sp>
        <p:nvSpPr>
          <p:cNvPr id="279" name="Google Shape;279;p35"/>
          <p:cNvSpPr/>
          <p:nvPr/>
        </p:nvSpPr>
        <p:spPr>
          <a:xfrm rot="4125694">
            <a:off x="1803545" y="1884516"/>
            <a:ext cx="221118" cy="221118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"/>
          <p:cNvSpPr/>
          <p:nvPr/>
        </p:nvSpPr>
        <p:spPr>
          <a:xfrm rot="4125694">
            <a:off x="2344799" y="1616113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5"/>
          <p:cNvSpPr/>
          <p:nvPr/>
        </p:nvSpPr>
        <p:spPr>
          <a:xfrm rot="4125694">
            <a:off x="2569238" y="2183628"/>
            <a:ext cx="221118" cy="221118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5"/>
          <p:cNvSpPr/>
          <p:nvPr/>
        </p:nvSpPr>
        <p:spPr>
          <a:xfrm rot="4125694">
            <a:off x="2143723" y="2396714"/>
            <a:ext cx="221118" cy="221118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5"/>
          <p:cNvSpPr/>
          <p:nvPr/>
        </p:nvSpPr>
        <p:spPr>
          <a:xfrm rot="4125694">
            <a:off x="956782" y="2050674"/>
            <a:ext cx="221118" cy="221118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5"/>
          <p:cNvSpPr/>
          <p:nvPr/>
        </p:nvSpPr>
        <p:spPr>
          <a:xfrm rot="4125694">
            <a:off x="533029" y="1776733"/>
            <a:ext cx="221118" cy="221118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5"/>
          <p:cNvSpPr/>
          <p:nvPr/>
        </p:nvSpPr>
        <p:spPr>
          <a:xfrm rot="4125694">
            <a:off x="245292" y="2216948"/>
            <a:ext cx="221118" cy="221118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6" name="Google Shape;286;p35"/>
          <p:cNvCxnSpPr>
            <a:stCxn id="280" idx="6"/>
            <a:endCxn id="281" idx="2"/>
          </p:cNvCxnSpPr>
          <p:nvPr/>
        </p:nvCxnSpPr>
        <p:spPr>
          <a:xfrm>
            <a:off x="2495408" y="1829723"/>
            <a:ext cx="144300" cy="361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5"/>
          <p:cNvCxnSpPr>
            <a:stCxn id="282" idx="0"/>
            <a:endCxn id="281" idx="4"/>
          </p:cNvCxnSpPr>
          <p:nvPr/>
        </p:nvCxnSpPr>
        <p:spPr>
          <a:xfrm flipH="1" rot="10800000">
            <a:off x="2357332" y="2334323"/>
            <a:ext cx="219300" cy="1329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5"/>
          <p:cNvCxnSpPr>
            <a:stCxn id="280" idx="4"/>
            <a:endCxn id="279" idx="0"/>
          </p:cNvCxnSpPr>
          <p:nvPr/>
        </p:nvCxnSpPr>
        <p:spPr>
          <a:xfrm flipH="1">
            <a:off x="2017208" y="1766723"/>
            <a:ext cx="335100" cy="18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5"/>
          <p:cNvCxnSpPr>
            <a:stCxn id="282" idx="2"/>
            <a:endCxn id="279" idx="6"/>
          </p:cNvCxnSpPr>
          <p:nvPr/>
        </p:nvCxnSpPr>
        <p:spPr>
          <a:xfrm rot="10800000">
            <a:off x="1954132" y="2098223"/>
            <a:ext cx="260100" cy="306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5"/>
          <p:cNvCxnSpPr>
            <a:stCxn id="281" idx="3"/>
            <a:endCxn id="279" idx="7"/>
          </p:cNvCxnSpPr>
          <p:nvPr/>
        </p:nvCxnSpPr>
        <p:spPr>
          <a:xfrm rot="10800000">
            <a:off x="2015210" y="2039639"/>
            <a:ext cx="563400" cy="210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5"/>
          <p:cNvCxnSpPr>
            <a:stCxn id="282" idx="3"/>
            <a:endCxn id="283" idx="7"/>
          </p:cNvCxnSpPr>
          <p:nvPr/>
        </p:nvCxnSpPr>
        <p:spPr>
          <a:xfrm rot="10800000">
            <a:off x="1168495" y="2205925"/>
            <a:ext cx="984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5"/>
          <p:cNvCxnSpPr>
            <a:stCxn id="282" idx="4"/>
            <a:endCxn id="285" idx="7"/>
          </p:cNvCxnSpPr>
          <p:nvPr/>
        </p:nvCxnSpPr>
        <p:spPr>
          <a:xfrm rot="10800000">
            <a:off x="457132" y="2372123"/>
            <a:ext cx="1694100" cy="17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5"/>
          <p:cNvCxnSpPr>
            <a:stCxn id="285" idx="0"/>
            <a:endCxn id="283" idx="4"/>
          </p:cNvCxnSpPr>
          <p:nvPr/>
        </p:nvCxnSpPr>
        <p:spPr>
          <a:xfrm flipH="1" rot="10800000">
            <a:off x="458901" y="2201357"/>
            <a:ext cx="505500" cy="86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35"/>
          <p:cNvCxnSpPr>
            <a:stCxn id="284" idx="7"/>
            <a:endCxn id="283" idx="2"/>
          </p:cNvCxnSpPr>
          <p:nvPr/>
        </p:nvCxnSpPr>
        <p:spPr>
          <a:xfrm>
            <a:off x="744775" y="1931840"/>
            <a:ext cx="282600" cy="126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35"/>
          <p:cNvCxnSpPr>
            <a:stCxn id="284" idx="4"/>
            <a:endCxn id="285" idx="2"/>
          </p:cNvCxnSpPr>
          <p:nvPr/>
        </p:nvCxnSpPr>
        <p:spPr>
          <a:xfrm flipH="1">
            <a:off x="315838" y="1927342"/>
            <a:ext cx="224700" cy="297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5"/>
          <p:cNvCxnSpPr>
            <a:stCxn id="284" idx="0"/>
            <a:endCxn id="279" idx="3"/>
          </p:cNvCxnSpPr>
          <p:nvPr/>
        </p:nvCxnSpPr>
        <p:spPr>
          <a:xfrm>
            <a:off x="746638" y="1847242"/>
            <a:ext cx="1066200" cy="10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5"/>
          <p:cNvSpPr txBox="1"/>
          <p:nvPr>
            <p:ph type="title"/>
          </p:nvPr>
        </p:nvSpPr>
        <p:spPr>
          <a:xfrm>
            <a:off x="362775" y="182075"/>
            <a:ext cx="8457600" cy="4461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</a:rPr>
              <a:t>Polarization Data Model</a:t>
            </a:r>
            <a:endParaRPr b="1" sz="2300">
              <a:solidFill>
                <a:srgbClr val="CCCCCC"/>
              </a:solidFill>
            </a:endParaRPr>
          </a:p>
        </p:txBody>
      </p:sp>
      <p:sp>
        <p:nvSpPr>
          <p:cNvPr id="298" name="Google Shape;298;p35"/>
          <p:cNvSpPr txBox="1"/>
          <p:nvPr>
            <p:ph idx="1" type="body"/>
          </p:nvPr>
        </p:nvSpPr>
        <p:spPr>
          <a:xfrm>
            <a:off x="362775" y="816850"/>
            <a:ext cx="8731800" cy="7296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209550" lvl="1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❏"/>
            </a:pPr>
            <a:r>
              <a:rPr b="1" lang="en" sz="1500" u="sng">
                <a:solidFill>
                  <a:schemeClr val="lt1"/>
                </a:solidFill>
              </a:rPr>
              <a:t>Dipole Discussion Topic</a:t>
            </a:r>
            <a:r>
              <a:rPr lang="en" sz="1500">
                <a:solidFill>
                  <a:schemeClr val="lt1"/>
                </a:solidFill>
              </a:rPr>
              <a:t>: Topics of discussion between dipole’s conflicting fellowships.			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299" name="Google Shape;299;p35"/>
          <p:cNvSpPr/>
          <p:nvPr/>
        </p:nvSpPr>
        <p:spPr>
          <a:xfrm>
            <a:off x="51667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1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5"/>
          <p:cNvSpPr/>
          <p:nvPr/>
        </p:nvSpPr>
        <p:spPr>
          <a:xfrm>
            <a:off x="3719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5"/>
          <p:cNvSpPr/>
          <p:nvPr/>
        </p:nvSpPr>
        <p:spPr>
          <a:xfrm>
            <a:off x="21725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5"/>
          <p:cNvSpPr/>
          <p:nvPr/>
        </p:nvSpPr>
        <p:spPr>
          <a:xfrm>
            <a:off x="40112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5"/>
          <p:cNvSpPr/>
          <p:nvPr/>
        </p:nvSpPr>
        <p:spPr>
          <a:xfrm>
            <a:off x="584989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7688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51767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1067970" y="3794313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1053493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1233557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1417424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160129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1770732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1533980" y="3794308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35"/>
          <p:cNvSpPr/>
          <p:nvPr/>
        </p:nvSpPr>
        <p:spPr>
          <a:xfrm>
            <a:off x="2102426" y="3794301"/>
            <a:ext cx="879000" cy="37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Topic </a:t>
            </a: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5"/>
          <p:cNvSpPr/>
          <p:nvPr/>
        </p:nvSpPr>
        <p:spPr>
          <a:xfrm>
            <a:off x="2087949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2268012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2451880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263574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2805188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2568435" y="3794296"/>
            <a:ext cx="18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5"/>
          <p:cNvSpPr/>
          <p:nvPr/>
        </p:nvSpPr>
        <p:spPr>
          <a:xfrm rot="5400000">
            <a:off x="1040150" y="2947913"/>
            <a:ext cx="747900" cy="361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Discuss</a:t>
            </a:r>
            <a:endParaRPr b="1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U4CAREU">
  <a:themeElements>
    <a:clrScheme name="Custom 1">
      <a:dk1>
        <a:srgbClr val="DCDEE0"/>
      </a:dk1>
      <a:lt1>
        <a:srgbClr val="525860"/>
      </a:lt1>
      <a:dk2>
        <a:srgbClr val="18222D"/>
      </a:dk2>
      <a:lt2>
        <a:srgbClr val="53585F"/>
      </a:lt2>
      <a:accent1>
        <a:srgbClr val="F58813"/>
      </a:accent1>
      <a:accent2>
        <a:srgbClr val="FCB040"/>
      </a:accent2>
      <a:accent3>
        <a:srgbClr val="353436"/>
      </a:accent3>
      <a:accent4>
        <a:srgbClr val="363636"/>
      </a:accent4>
      <a:accent5>
        <a:srgbClr val="FB5A28"/>
      </a:accent5>
      <a:accent6>
        <a:srgbClr val="E2522A"/>
      </a:accent6>
      <a:hlink>
        <a:srgbClr val="0D426E"/>
      </a:hlink>
      <a:folHlink>
        <a:srgbClr val="0630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