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notesSlides/notesSlide1.xml" ContentType="application/vnd.openxmlformats-officedocument.presentationml.notesSlide+xml"/>
  <Override PartName="/ppt/media/image9.jpeg" ContentType="image/jpeg"/>
  <Override PartName="/ppt/media/image10.jpeg" ContentType="image/jpeg"/>
  <Override PartName="/ppt/media/image1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3.jpeg" ContentType="image/jpeg"/>
  <Override PartName="/ppt/media/image14.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5.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6.jpeg" ContentType="image/jpeg"/>
  <Override PartName="/ppt/notesSlides/notesSlide14.xml" ContentType="application/vnd.openxmlformats-officedocument.presentationml.notesSlide+xml"/>
  <Override PartName="/ppt/media/image17.jpeg" ContentType="image/jpeg"/>
  <Override PartName="/ppt/notesSlides/notesSlide15.xml" ContentType="application/vnd.openxmlformats-officedocument.presentationml.notesSlide+xml"/>
  <Override PartName="/ppt/media/image18.jpeg" ContentType="image/jpeg"/>
  <Override PartName="/ppt/media/image19.jpeg" ContentType="image/jpeg"/>
  <Override PartName="/ppt/media/image20.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21.jpeg" ContentType="image/jpeg"/>
  <Override PartName="/ppt/media/image22.jpeg" ContentType="image/jpeg"/>
  <Override PartName="/ppt/charts/chart1.xml" ContentType="application/vnd.openxmlformats-officedocument.drawingml.chart+xml"/>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notesSlides/notesSlide21.xml" ContentType="application/vnd.openxmlformats-officedocument.presentationml.notesSlide+xml"/>
  <Override PartName="/ppt/media/image33.jpeg" ContentType="image/jpeg"/>
  <Override PartName="/ppt/media/image34.jpeg" ContentType="image/jpeg"/>
  <Override PartName="/ppt/notesSlides/notesSlide22.xml" ContentType="application/vnd.openxmlformats-officedocument.presentationml.notesSlide+xml"/>
  <Override PartName="/ppt/media/image35.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36.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37.jpe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notesSlides/notesSlide37.xml" ContentType="application/vnd.openxmlformats-officedocument.presentationml.notesSlide+xml"/>
  <Override PartName="/ppt/notesSlides/notesSlide3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28" r:id="rId280"/>
    <p:sldId id="529" r:id="rId281"/>
    <p:sldId id="530" r:id="rId282"/>
    <p:sldId id="531" r:id="rId283"/>
    <p:sldId id="532" r:id="rId284"/>
    <p:sldId id="533" r:id="rId285"/>
    <p:sldId id="534" r:id="rId286"/>
    <p:sldId id="535" r:id="rId287"/>
    <p:sldId id="536" r:id="rId288"/>
    <p:sldId id="537" r:id="rId289"/>
    <p:sldId id="538" r:id="rId290"/>
    <p:sldId id="539" r:id="rId291"/>
    <p:sldId id="540" r:id="rId292"/>
    <p:sldId id="541" r:id="rId293"/>
    <p:sldId id="542" r:id="rId294"/>
    <p:sldId id="543" r:id="rId295"/>
    <p:sldId id="544" r:id="rId296"/>
    <p:sldId id="545" r:id="rId297"/>
    <p:sldId id="546" r:id="rId298"/>
    <p:sldId id="547" r:id="rId299"/>
    <p:sldId id="548" r:id="rId300"/>
    <p:sldId id="549" r:id="rId301"/>
    <p:sldId id="550" r:id="rId302"/>
    <p:sldId id="551" r:id="rId303"/>
    <p:sldId id="552" r:id="rId304"/>
    <p:sldId id="553" r:id="rId305"/>
    <p:sldId id="554" r:id="rId306"/>
    <p:sldId id="555" r:id="rId307"/>
    <p:sldId id="556" r:id="rId308"/>
    <p:sldId id="557" r:id="rId309"/>
    <p:sldId id="558" r:id="rId310"/>
    <p:sldId id="559" r:id="rId311"/>
    <p:sldId id="560" r:id="rId312"/>
    <p:sldId id="561" r:id="rId313"/>
    <p:sldId id="562" r:id="rId314"/>
    <p:sldId id="563" r:id="rId315"/>
    <p:sldId id="564" r:id="rId316"/>
    <p:sldId id="565" r:id="rId317"/>
    <p:sldId id="566" r:id="rId318"/>
    <p:sldId id="567" r:id="rId319"/>
    <p:sldId id="568" r:id="rId320"/>
    <p:sldId id="569" r:id="rId321"/>
    <p:sldId id="570" r:id="rId322"/>
    <p:sldId id="571" r:id="rId323"/>
    <p:sldId id="572" r:id="rId324"/>
    <p:sldId id="573" r:id="rId325"/>
    <p:sldId id="574" r:id="rId326"/>
    <p:sldId id="575" r:id="rId327"/>
    <p:sldId id="576" r:id="rId328"/>
    <p:sldId id="577" r:id="rId329"/>
    <p:sldId id="578" r:id="rId330"/>
    <p:sldId id="579" r:id="rId331"/>
    <p:sldId id="580" r:id="rId332"/>
    <p:sldId id="581" r:id="rId333"/>
    <p:sldId id="582" r:id="rId334"/>
    <p:sldId id="583" r:id="rId335"/>
    <p:sldId id="584" r:id="rId336"/>
    <p:sldId id="585" r:id="rId337"/>
    <p:sldId id="586" r:id="rId338"/>
    <p:sldId id="587" r:id="rId339"/>
    <p:sldId id="588" r:id="rId340"/>
    <p:sldId id="589" r:id="rId341"/>
    <p:sldId id="590" r:id="rId342"/>
    <p:sldId id="591" r:id="rId343"/>
    <p:sldId id="592" r:id="rId344"/>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CECB"/>
          </a:solidFill>
        </a:fill>
      </a:tcStyle>
    </a:wholeTbl>
    <a:band2H>
      <a:tcTxStyle b="def" i="def"/>
      <a:tcStyle>
        <a:tcBdr/>
        <a:fill>
          <a:solidFill>
            <a:srgbClr val="FBE8E7"/>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CECB"/>
          </a:solidFill>
        </a:fill>
      </a:tcStyle>
    </a:wholeTbl>
    <a:band2H>
      <a:tcTxStyle b="def" i="def"/>
      <a:tcStyle>
        <a:tcBdr/>
        <a:fill>
          <a:solidFill>
            <a:srgbClr val="F2E8E7"/>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BCA"/>
          </a:solidFill>
        </a:fill>
      </a:tcStyle>
    </a:wholeTbl>
    <a:band2H>
      <a:tcTxStyle b="def" i="def"/>
      <a:tcStyle>
        <a:tcBdr/>
        <a:fill>
          <a:solidFill>
            <a:srgbClr val="F2E7E6"/>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mazon Ember Light"/>
          <a:ea typeface="Amazon Ember Light"/>
          <a:cs typeface="Amazon Ember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mazon Ember Light"/>
          <a:ea typeface="Amazon Ember Light"/>
          <a:cs typeface="Amazon Ember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mazon Ember Light"/>
          <a:ea typeface="Amazon Ember Light"/>
          <a:cs typeface="Amazon Ember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mazon Ember Light"/>
          <a:ea typeface="Amazon Ember Light"/>
          <a:cs typeface="Amazon Ember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280" Type="http://schemas.openxmlformats.org/officeDocument/2006/relationships/slide" Target="slides/slide273.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 Id="rId285" Type="http://schemas.openxmlformats.org/officeDocument/2006/relationships/slide" Target="slides/slide278.xml"/><Relationship Id="rId286" Type="http://schemas.openxmlformats.org/officeDocument/2006/relationships/slide" Target="slides/slide279.xml"/><Relationship Id="rId287" Type="http://schemas.openxmlformats.org/officeDocument/2006/relationships/slide" Target="slides/slide280.xml"/><Relationship Id="rId288" Type="http://schemas.openxmlformats.org/officeDocument/2006/relationships/slide" Target="slides/slide281.xml"/><Relationship Id="rId289" Type="http://schemas.openxmlformats.org/officeDocument/2006/relationships/slide" Target="slides/slide282.xml"/><Relationship Id="rId290" Type="http://schemas.openxmlformats.org/officeDocument/2006/relationships/slide" Target="slides/slide283.xml"/><Relationship Id="rId291" Type="http://schemas.openxmlformats.org/officeDocument/2006/relationships/slide" Target="slides/slide284.xml"/><Relationship Id="rId292" Type="http://schemas.openxmlformats.org/officeDocument/2006/relationships/slide" Target="slides/slide285.xml"/><Relationship Id="rId293" Type="http://schemas.openxmlformats.org/officeDocument/2006/relationships/slide" Target="slides/slide286.xml"/><Relationship Id="rId294" Type="http://schemas.openxmlformats.org/officeDocument/2006/relationships/slide" Target="slides/slide287.xml"/><Relationship Id="rId295" Type="http://schemas.openxmlformats.org/officeDocument/2006/relationships/slide" Target="slides/slide288.xml"/><Relationship Id="rId296" Type="http://schemas.openxmlformats.org/officeDocument/2006/relationships/slide" Target="slides/slide289.xml"/><Relationship Id="rId297" Type="http://schemas.openxmlformats.org/officeDocument/2006/relationships/slide" Target="slides/slide290.xml"/><Relationship Id="rId298" Type="http://schemas.openxmlformats.org/officeDocument/2006/relationships/slide" Target="slides/slide291.xml"/><Relationship Id="rId299" Type="http://schemas.openxmlformats.org/officeDocument/2006/relationships/slide" Target="slides/slide292.xml"/><Relationship Id="rId300" Type="http://schemas.openxmlformats.org/officeDocument/2006/relationships/slide" Target="slides/slide293.xml"/><Relationship Id="rId301" Type="http://schemas.openxmlformats.org/officeDocument/2006/relationships/slide" Target="slides/slide294.xml"/><Relationship Id="rId302" Type="http://schemas.openxmlformats.org/officeDocument/2006/relationships/slide" Target="slides/slide295.xml"/><Relationship Id="rId303" Type="http://schemas.openxmlformats.org/officeDocument/2006/relationships/slide" Target="slides/slide296.xml"/><Relationship Id="rId304" Type="http://schemas.openxmlformats.org/officeDocument/2006/relationships/slide" Target="slides/slide297.xml"/><Relationship Id="rId305" Type="http://schemas.openxmlformats.org/officeDocument/2006/relationships/slide" Target="slides/slide298.xml"/><Relationship Id="rId306" Type="http://schemas.openxmlformats.org/officeDocument/2006/relationships/slide" Target="slides/slide299.xml"/><Relationship Id="rId307" Type="http://schemas.openxmlformats.org/officeDocument/2006/relationships/slide" Target="slides/slide300.xml"/><Relationship Id="rId308" Type="http://schemas.openxmlformats.org/officeDocument/2006/relationships/slide" Target="slides/slide301.xml"/><Relationship Id="rId309" Type="http://schemas.openxmlformats.org/officeDocument/2006/relationships/slide" Target="slides/slide302.xml"/><Relationship Id="rId310" Type="http://schemas.openxmlformats.org/officeDocument/2006/relationships/slide" Target="slides/slide303.xml"/><Relationship Id="rId311" Type="http://schemas.openxmlformats.org/officeDocument/2006/relationships/slide" Target="slides/slide304.xml"/><Relationship Id="rId312" Type="http://schemas.openxmlformats.org/officeDocument/2006/relationships/slide" Target="slides/slide305.xml"/><Relationship Id="rId313" Type="http://schemas.openxmlformats.org/officeDocument/2006/relationships/slide" Target="slides/slide306.xml"/><Relationship Id="rId314" Type="http://schemas.openxmlformats.org/officeDocument/2006/relationships/slide" Target="slides/slide307.xml"/><Relationship Id="rId315" Type="http://schemas.openxmlformats.org/officeDocument/2006/relationships/slide" Target="slides/slide308.xml"/><Relationship Id="rId316" Type="http://schemas.openxmlformats.org/officeDocument/2006/relationships/slide" Target="slides/slide309.xml"/><Relationship Id="rId317" Type="http://schemas.openxmlformats.org/officeDocument/2006/relationships/slide" Target="slides/slide310.xml"/><Relationship Id="rId318" Type="http://schemas.openxmlformats.org/officeDocument/2006/relationships/slide" Target="slides/slide311.xml"/><Relationship Id="rId319" Type="http://schemas.openxmlformats.org/officeDocument/2006/relationships/slide" Target="slides/slide312.xml"/><Relationship Id="rId320" Type="http://schemas.openxmlformats.org/officeDocument/2006/relationships/slide" Target="slides/slide313.xml"/><Relationship Id="rId321" Type="http://schemas.openxmlformats.org/officeDocument/2006/relationships/slide" Target="slides/slide314.xml"/><Relationship Id="rId322" Type="http://schemas.openxmlformats.org/officeDocument/2006/relationships/slide" Target="slides/slide315.xml"/><Relationship Id="rId323" Type="http://schemas.openxmlformats.org/officeDocument/2006/relationships/slide" Target="slides/slide316.xml"/><Relationship Id="rId324" Type="http://schemas.openxmlformats.org/officeDocument/2006/relationships/slide" Target="slides/slide317.xml"/><Relationship Id="rId325" Type="http://schemas.openxmlformats.org/officeDocument/2006/relationships/slide" Target="slides/slide318.xml"/><Relationship Id="rId326" Type="http://schemas.openxmlformats.org/officeDocument/2006/relationships/slide" Target="slides/slide319.xml"/><Relationship Id="rId327" Type="http://schemas.openxmlformats.org/officeDocument/2006/relationships/slide" Target="slides/slide320.xml"/><Relationship Id="rId328" Type="http://schemas.openxmlformats.org/officeDocument/2006/relationships/slide" Target="slides/slide321.xml"/><Relationship Id="rId329" Type="http://schemas.openxmlformats.org/officeDocument/2006/relationships/slide" Target="slides/slide322.xml"/><Relationship Id="rId330" Type="http://schemas.openxmlformats.org/officeDocument/2006/relationships/slide" Target="slides/slide323.xml"/><Relationship Id="rId331" Type="http://schemas.openxmlformats.org/officeDocument/2006/relationships/slide" Target="slides/slide324.xml"/><Relationship Id="rId332" Type="http://schemas.openxmlformats.org/officeDocument/2006/relationships/slide" Target="slides/slide325.xml"/><Relationship Id="rId333" Type="http://schemas.openxmlformats.org/officeDocument/2006/relationships/slide" Target="slides/slide326.xml"/><Relationship Id="rId334" Type="http://schemas.openxmlformats.org/officeDocument/2006/relationships/slide" Target="slides/slide327.xml"/><Relationship Id="rId335" Type="http://schemas.openxmlformats.org/officeDocument/2006/relationships/slide" Target="slides/slide328.xml"/><Relationship Id="rId336" Type="http://schemas.openxmlformats.org/officeDocument/2006/relationships/slide" Target="slides/slide329.xml"/><Relationship Id="rId337" Type="http://schemas.openxmlformats.org/officeDocument/2006/relationships/slide" Target="slides/slide330.xml"/><Relationship Id="rId338" Type="http://schemas.openxmlformats.org/officeDocument/2006/relationships/slide" Target="slides/slide331.xml"/><Relationship Id="rId339" Type="http://schemas.openxmlformats.org/officeDocument/2006/relationships/slide" Target="slides/slide332.xml"/><Relationship Id="rId340" Type="http://schemas.openxmlformats.org/officeDocument/2006/relationships/slide" Target="slides/slide333.xml"/><Relationship Id="rId341" Type="http://schemas.openxmlformats.org/officeDocument/2006/relationships/slide" Target="slides/slide334.xml"/><Relationship Id="rId342" Type="http://schemas.openxmlformats.org/officeDocument/2006/relationships/slide" Target="slides/slide335.xml"/><Relationship Id="rId343" Type="http://schemas.openxmlformats.org/officeDocument/2006/relationships/slide" Target="slides/slide336.xml"/><Relationship Id="rId344" Type="http://schemas.openxmlformats.org/officeDocument/2006/relationships/slide" Target="slides/slide337.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000" u="none">
                <a:solidFill>
                  <a:srgbClr val="000000"/>
                </a:solidFill>
                <a:latin typeface="Century Gothic"/>
              </a:defRPr>
            </a:pPr>
            <a:r>
              <a:rPr b="0" i="0" strike="noStrike" sz="1000" u="none">
                <a:solidFill>
                  <a:srgbClr val="000000"/>
                </a:solidFill>
                <a:latin typeface="Century Gothic"/>
              </a:rPr>
              <a:t>Series 1</a:t>
            </a:r>
          </a:p>
        </c:rich>
      </c:tx>
      <c:layout>
        <c:manualLayout>
          <c:xMode val="edge"/>
          <c:yMode val="edge"/>
          <c:x val="0.470708"/>
          <c:y val="0"/>
          <c:w val="0.0585838"/>
          <c:h val="0.0312238"/>
        </c:manualLayout>
      </c:layout>
      <c:overlay val="1"/>
      <c:spPr>
        <a:noFill/>
        <a:effectLst/>
      </c:spPr>
    </c:title>
    <c:autoTitleDeleted val="1"/>
    <c:plotArea>
      <c:layout>
        <c:manualLayout>
          <c:layoutTarget val="inner"/>
          <c:xMode val="edge"/>
          <c:yMode val="edge"/>
          <c:x val="0.17789"/>
          <c:y val="0.0312238"/>
          <c:w val="0.807435"/>
          <c:h val="0.914305"/>
        </c:manualLayout>
      </c:layout>
      <c:barChart>
        <c:barDir val="bar"/>
        <c:grouping val="clustered"/>
        <c:varyColors val="0"/>
        <c:ser>
          <c:idx val="0"/>
          <c:order val="0"/>
          <c:tx>
            <c:v>Series 1</c:v>
          </c:tx>
          <c:spPr>
            <a:solidFill>
              <a:srgbClr val="0099FF"/>
            </a:solidFill>
            <a:ln w="38100" cap="flat">
              <a:solidFill>
                <a:srgbClr val="FFFFFF"/>
              </a:solidFill>
              <a:prstDash val="solid"/>
              <a:round/>
            </a:ln>
            <a:effectLst>
              <a:outerShdw sx="100000" sy="100000" kx="0" ky="0" algn="tl" rotWithShape="1" blurRad="38100" dist="20000" dir="5400000">
                <a:srgbClr val="000000">
                  <a:alpha val="38000"/>
                </a:srgbClr>
              </a:outerShdw>
            </a:effectLst>
          </c:spPr>
          <c:invertIfNegative val="0"/>
          <c:dPt>
            <c:idx val="0"/>
            <c:spPr>
              <a:solidFill>
                <a:srgbClr val="0099FF"/>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1"/>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2"/>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3"/>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4"/>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5"/>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6"/>
            <c:spPr>
              <a:solidFill>
                <a:srgbClr val="002060"/>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7"/>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8"/>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9"/>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10"/>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11"/>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Pt>
            <c:idx val="12"/>
            <c:spPr>
              <a:solidFill>
                <a:srgbClr val="003366"/>
              </a:solidFill>
              <a:ln w="38100" cap="flat">
                <a:solidFill>
                  <a:srgbClr val="FFFFFF"/>
                </a:solidFill>
                <a:prstDash val="solid"/>
                <a:round/>
              </a:ln>
              <a:effectLst>
                <a:outerShdw sx="100000" sy="100000" kx="0" ky="0" algn="tl" rotWithShape="1" blurRad="38100" dist="20000" dir="5400000">
                  <a:srgbClr val="000000">
                    <a:alpha val="38000"/>
                  </a:srgbClr>
                </a:outerShdw>
              </a:effectLst>
            </c:spPr>
          </c:dPt>
          <c:dLbls>
            <c:dLbl>
              <c:idx val="0"/>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1"/>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2"/>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3"/>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4"/>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5"/>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6"/>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7"/>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8"/>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9"/>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10"/>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11"/>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dLbl>
              <c:idx val="12"/>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dLbl>
            <c:numFmt formatCode="0" sourceLinked="0"/>
            <c:txPr>
              <a:bodyPr/>
              <a:lstStyle/>
              <a:p>
                <a:pPr>
                  <a:defRPr b="0" i="0" strike="noStrike" sz="1000" u="none">
                    <a:solidFill>
                      <a:srgbClr val="000000"/>
                    </a:solidFill>
                    <a:latin typeface="Century Gothic"/>
                  </a:defRPr>
                </a:pPr>
              </a:p>
            </c:txPr>
            <c:dLblPos val="outEnd"/>
            <c:showLegendKey val="0"/>
            <c:showVal val="0"/>
            <c:showCatName val="0"/>
            <c:showSerName val="0"/>
            <c:showPercent val="0"/>
            <c:showBubbleSize val="0"/>
            <c:showLeaderLines val="0"/>
          </c:dLbls>
          <c:cat>
            <c:strLit>
              <c:ptCount val="13"/>
              <c:pt idx="0">
                <c:v>Israel</c:v>
              </c:pt>
              <c:pt idx="1">
                <c:v>United States</c:v>
              </c:pt>
              <c:pt idx="2">
                <c:v>Norway</c:v>
              </c:pt>
              <c:pt idx="3">
                <c:v>Sweden</c:v>
              </c:pt>
              <c:pt idx="4">
                <c:v>Switzerland</c:v>
              </c:pt>
              <c:pt idx="5">
                <c:v>Finland</c:v>
              </c:pt>
              <c:pt idx="6">
                <c:v>Denmark</c:v>
              </c:pt>
              <c:pt idx="7">
                <c:v>France</c:v>
              </c:pt>
              <c:pt idx="8">
                <c:v>Britain</c:v>
              </c:pt>
              <c:pt idx="9">
                <c:v>Ireland</c:v>
              </c:pt>
              <c:pt idx="10">
                <c:v>Netherlands</c:v>
              </c:pt>
              <c:pt idx="11">
                <c:v>Belgium</c:v>
              </c:pt>
              <c:pt idx="12">
                <c:v>Austria</c:v>
              </c:pt>
            </c:strLit>
          </c:cat>
          <c:val>
            <c:numLit>
              <c:ptCount val="13"/>
              <c:pt idx="0">
                <c:v>170.000000</c:v>
              </c:pt>
              <c:pt idx="1">
                <c:v>75.000000</c:v>
              </c:pt>
              <c:pt idx="2">
                <c:v>50.000000</c:v>
              </c:pt>
              <c:pt idx="3">
                <c:v>36.000000</c:v>
              </c:pt>
              <c:pt idx="4">
                <c:v>30.000000</c:v>
              </c:pt>
              <c:pt idx="5">
                <c:v>26.000000</c:v>
              </c:pt>
              <c:pt idx="6">
                <c:v>19.000000</c:v>
              </c:pt>
              <c:pt idx="7">
                <c:v>18.000000</c:v>
              </c:pt>
              <c:pt idx="8">
                <c:v>18.000000</c:v>
              </c:pt>
              <c:pt idx="9">
                <c:v>11.000000</c:v>
              </c:pt>
              <c:pt idx="10">
                <c:v>10.000000</c:v>
              </c:pt>
              <c:pt idx="11">
                <c:v>8.000000</c:v>
              </c:pt>
              <c:pt idx="12">
                <c:v>5.000000</c:v>
              </c:pt>
            </c:numLit>
          </c:val>
        </c:ser>
        <c:gapWidth val="33"/>
        <c:overlap val="35"/>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prstDash val="solid"/>
            <a:miter lim="400000"/>
          </a:ln>
        </c:spPr>
        <c:txPr>
          <a:bodyPr rot="0"/>
          <a:lstStyle/>
          <a:p>
            <a:pPr>
              <a:defRPr b="1" i="0" strike="noStrike" sz="1300" u="none">
                <a:solidFill>
                  <a:srgbClr val="000000"/>
                </a:solidFill>
                <a:latin typeface="Century Gothic"/>
              </a:defRPr>
            </a:pPr>
          </a:p>
        </c:txPr>
        <c:crossAx val="2094734553"/>
        <c:crosses val="autoZero"/>
        <c:auto val="1"/>
        <c:lblAlgn val="ctr"/>
        <c:noMultiLvlLbl val="1"/>
      </c:catAx>
      <c:valAx>
        <c:axId val="2094734553"/>
        <c:scaling>
          <c:orientation val="minMax"/>
          <c:max val="175"/>
        </c:scaling>
        <c:delete val="0"/>
        <c:axPos val="b"/>
        <c:majorGridlines>
          <c:spPr>
            <a:ln w="12700" cap="flat">
              <a:solidFill>
                <a:srgbClr val="888888"/>
              </a:solidFill>
              <a:prstDash val="solid"/>
              <a:round/>
            </a:ln>
          </c:spPr>
        </c:majorGridlines>
        <c:numFmt formatCode="0" sourceLinked="0"/>
        <c:majorTickMark val="none"/>
        <c:minorTickMark val="none"/>
        <c:tickLblPos val="high"/>
        <c:spPr>
          <a:ln w="12700" cap="flat">
            <a:noFill/>
            <a:prstDash val="solid"/>
            <a:miter lim="400000"/>
          </a:ln>
        </c:spPr>
        <c:txPr>
          <a:bodyPr rot="0"/>
          <a:lstStyle/>
          <a:p>
            <a:pPr>
              <a:defRPr b="0" i="0" strike="noStrike" sz="1000" u="none">
                <a:solidFill>
                  <a:srgbClr val="000000"/>
                </a:solidFill>
                <a:latin typeface="Century Gothic"/>
              </a:defRPr>
            </a:pPr>
          </a:p>
        </c:txPr>
        <c:crossAx val="2094734552"/>
        <c:crosses val="autoZero"/>
        <c:crossBetween val="between"/>
        <c:majorUnit val="43.75"/>
        <c:minorUnit val="21.87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54" name="Shape 454"/>
          <p:cNvSpPr/>
          <p:nvPr>
            <p:ph type="sldImg"/>
          </p:nvPr>
        </p:nvSpPr>
        <p:spPr>
          <a:xfrm>
            <a:off x="1143000" y="685800"/>
            <a:ext cx="4572000" cy="3429000"/>
          </a:xfrm>
          <a:prstGeom prst="rect">
            <a:avLst/>
          </a:prstGeom>
        </p:spPr>
        <p:txBody>
          <a:bodyPr/>
          <a:lstStyle/>
          <a:p>
            <a:pPr/>
          </a:p>
        </p:txBody>
      </p:sp>
      <p:sp>
        <p:nvSpPr>
          <p:cNvPr id="455" name="Shape 4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5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60.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61.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63.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7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83.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85.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93.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0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208.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210.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211.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243.xml"/><Relationship Id="rId2" Type="http://schemas.openxmlformats.org/officeDocument/2006/relationships/notesMaster" Target="../notesMasters/notesMaster1.xml"/><Relationship Id="rId3" Type="http://schemas.openxmlformats.org/officeDocument/2006/relationships/hyperlink" Target="https://www.epo.org/learning-events/materials/inventors-handbook/risk/exploitation.html" TargetMode="External"/></Relationships>

</file>

<file path=ppt/notesSlides/_rels/notesSlide34.xml.rels><?xml version="1.0" encoding="UTF-8"?>
<Relationships xmlns="http://schemas.openxmlformats.org/package/2006/relationships"><Relationship Id="rId1" Type="http://schemas.openxmlformats.org/officeDocument/2006/relationships/slide" Target="../slides/slide24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254.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263.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15.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3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r>
              <a:t>https://hbr.org/2015/12/what-is-disruptive-innovation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Shape 977"/>
          <p:cNvSpPr/>
          <p:nvPr>
            <p:ph type="sldImg"/>
          </p:nvPr>
        </p:nvSpPr>
        <p:spPr>
          <a:prstGeom prst="rect">
            <a:avLst/>
          </a:prstGeom>
        </p:spPr>
        <p:txBody>
          <a:bodyPr/>
          <a:lstStyle/>
          <a:p>
            <a:pPr/>
          </a:p>
        </p:txBody>
      </p:sp>
      <p:sp>
        <p:nvSpPr>
          <p:cNvPr id="978" name="Shape 978"/>
          <p:cNvSpPr/>
          <p:nvPr>
            <p:ph type="body" sz="quarter" idx="1"/>
          </p:nvPr>
        </p:nvSpPr>
        <p:spPr>
          <a:prstGeom prst="rect">
            <a:avLst/>
          </a:prstGeom>
        </p:spPr>
        <p:txBody>
          <a:bodyPr/>
          <a:lstStyle/>
          <a:p>
            <a:pPr/>
            <a:r>
              <a:t>Coordinated the activities of some six thousand leading American scientists in the application of science to warfare. During the was channeled funding to US Universities</a:t>
            </a:r>
          </a:p>
          <a:p>
            <a:pPr/>
            <a:r>
              <a:t>Wiesner: MIT President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Shape 983"/>
          <p:cNvSpPr/>
          <p:nvPr>
            <p:ph type="sldImg"/>
          </p:nvPr>
        </p:nvSpPr>
        <p:spPr>
          <a:prstGeom prst="rect">
            <a:avLst/>
          </a:prstGeom>
        </p:spPr>
        <p:txBody>
          <a:bodyPr/>
          <a:lstStyle/>
          <a:p>
            <a:pPr/>
          </a:p>
        </p:txBody>
      </p:sp>
      <p:sp>
        <p:nvSpPr>
          <p:cNvPr id="984" name="Shape 984"/>
          <p:cNvSpPr/>
          <p:nvPr>
            <p:ph type="body" sz="quarter" idx="1"/>
          </p:nvPr>
        </p:nvSpPr>
        <p:spPr>
          <a:prstGeom prst="rect">
            <a:avLst/>
          </a:prstGeom>
        </p:spPr>
        <p:txBody>
          <a:bodyPr/>
          <a:lstStyle/>
          <a:p>
            <a:pPr/>
            <a:r>
              <a:t>National system of support for scientific research founded in three principles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Shape 994"/>
          <p:cNvSpPr/>
          <p:nvPr>
            <p:ph type="sldImg"/>
          </p:nvPr>
        </p:nvSpPr>
        <p:spPr>
          <a:prstGeom prst="rect">
            <a:avLst/>
          </a:prstGeom>
        </p:spPr>
        <p:txBody>
          <a:bodyPr/>
          <a:lstStyle/>
          <a:p>
            <a:pPr/>
          </a:p>
        </p:txBody>
      </p:sp>
      <p:sp>
        <p:nvSpPr>
          <p:cNvPr id="995" name="Shape 995"/>
          <p:cNvSpPr/>
          <p:nvPr>
            <p:ph type="body" sz="quarter" idx="1"/>
          </p:nvPr>
        </p:nvSpPr>
        <p:spPr>
          <a:prstGeom prst="rect">
            <a:avLst/>
          </a:prstGeom>
        </p:spPr>
        <p:txBody>
          <a:bodyPr/>
          <a:lstStyle/>
          <a:p>
            <a:pPr/>
            <a:r>
              <a:t>of the world-class research university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Shape 1001"/>
          <p:cNvSpPr/>
          <p:nvPr>
            <p:ph type="sldImg"/>
          </p:nvPr>
        </p:nvSpPr>
        <p:spPr>
          <a:prstGeom prst="rect">
            <a:avLst/>
          </a:prstGeom>
        </p:spPr>
        <p:txBody>
          <a:bodyPr/>
          <a:lstStyle/>
          <a:p>
            <a:pPr/>
          </a:p>
        </p:txBody>
      </p:sp>
      <p:sp>
        <p:nvSpPr>
          <p:cNvPr id="1002" name="Shape 1002"/>
          <p:cNvSpPr/>
          <p:nvPr>
            <p:ph type="body" sz="quarter" idx="1"/>
          </p:nvPr>
        </p:nvSpPr>
        <p:spPr>
          <a:prstGeom prst="rect">
            <a:avLst/>
          </a:prstGeom>
        </p:spPr>
        <p:txBody>
          <a:bodyPr/>
          <a:lstStyle/>
          <a:p>
            <a:pPr/>
            <a:r>
              <a:t>The way to get new ideas is to notice anomalies: what seems strange, or missing, or broken? You can see anomalies in everyday life (much of standup comedy is based on this), but the best place to look for them is at the frontiers of knowledge.</a:t>
            </a:r>
          </a:p>
          <a:p>
            <a:pPr/>
          </a:p>
          <a:p>
            <a:pPr/>
            <a:r>
              <a:t>Knowledge grows fractally. From a distance its edges look smooth, but when you learn enough to get close to one, you'll notice it's full of gaps. These gaps will seem obvious; it will seem inexplicable that no one has tried x or wondered about y. In the best case, exploring such gaps yields whole new fractal buds.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Shape 1013"/>
          <p:cNvSpPr/>
          <p:nvPr>
            <p:ph type="sldImg"/>
          </p:nvPr>
        </p:nvSpPr>
        <p:spPr>
          <a:prstGeom prst="rect">
            <a:avLst/>
          </a:prstGeom>
        </p:spPr>
        <p:txBody>
          <a:bodyPr/>
          <a:lstStyle/>
          <a:p>
            <a:pPr/>
          </a:p>
        </p:txBody>
      </p:sp>
      <p:sp>
        <p:nvSpPr>
          <p:cNvPr id="1014" name="Shape 1014"/>
          <p:cNvSpPr/>
          <p:nvPr>
            <p:ph type="body" sz="quarter" idx="1"/>
          </p:nvPr>
        </p:nvSpPr>
        <p:spPr>
          <a:prstGeom prst="rect">
            <a:avLst/>
          </a:prstGeom>
        </p:spPr>
        <p:txBody>
          <a:bodyPr/>
          <a:lstStyle/>
          <a:p>
            <a:pPr/>
            <a:r>
              <a:t>https://www.bloomberg.com/news/articles/2018-09-10/alibaba-chairman-ma-s-letter-to-staff-on-retirement-full-text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Shape 1021"/>
          <p:cNvSpPr/>
          <p:nvPr>
            <p:ph type="sldImg"/>
          </p:nvPr>
        </p:nvSpPr>
        <p:spPr>
          <a:prstGeom prst="rect">
            <a:avLst/>
          </a:prstGeom>
        </p:spPr>
        <p:txBody>
          <a:bodyPr/>
          <a:lstStyle/>
          <a:p>
            <a:pPr/>
          </a:p>
        </p:txBody>
      </p:sp>
      <p:sp>
        <p:nvSpPr>
          <p:cNvPr id="1022" name="Shape 1022"/>
          <p:cNvSpPr/>
          <p:nvPr>
            <p:ph type="body" sz="quarter" idx="1"/>
          </p:nvPr>
        </p:nvSpPr>
        <p:spPr>
          <a:prstGeom prst="rect">
            <a:avLst/>
          </a:prstGeom>
        </p:spPr>
        <p:txBody>
          <a:bodyPr/>
          <a:lstStyle/>
          <a:p>
            <a:pPr/>
            <a:r>
              <a:t>Apple established in 1976</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Shape 1115"/>
          <p:cNvSpPr/>
          <p:nvPr>
            <p:ph type="sldImg"/>
          </p:nvPr>
        </p:nvSpPr>
        <p:spPr>
          <a:prstGeom prst="rect">
            <a:avLst/>
          </a:prstGeom>
        </p:spPr>
        <p:txBody>
          <a:bodyPr/>
          <a:lstStyle/>
          <a:p>
            <a:pPr/>
          </a:p>
        </p:txBody>
      </p:sp>
      <p:sp>
        <p:nvSpPr>
          <p:cNvPr id="1116" name="Shape 1116"/>
          <p:cNvSpPr/>
          <p:nvPr>
            <p:ph type="body" sz="quarter" idx="1"/>
          </p:nvPr>
        </p:nvSpPr>
        <p:spPr>
          <a:prstGeom prst="rect">
            <a:avLst/>
          </a:prstGeom>
        </p:spPr>
        <p:txBody>
          <a:bodyPr/>
          <a:lstStyle/>
          <a:p>
            <a:pPr/>
            <a:r>
              <a:t>HIGH RISK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9" name="Shape 1209"/>
          <p:cNvSpPr/>
          <p:nvPr>
            <p:ph type="sldImg"/>
          </p:nvPr>
        </p:nvSpPr>
        <p:spPr>
          <a:prstGeom prst="rect">
            <a:avLst/>
          </a:prstGeom>
        </p:spPr>
        <p:txBody>
          <a:bodyPr/>
          <a:lstStyle/>
          <a:p>
            <a:pPr/>
          </a:p>
        </p:txBody>
      </p:sp>
      <p:sp>
        <p:nvSpPr>
          <p:cNvPr id="1210" name="Shape 1210"/>
          <p:cNvSpPr/>
          <p:nvPr>
            <p:ph type="body" sz="quarter" idx="1"/>
          </p:nvPr>
        </p:nvSpPr>
        <p:spPr>
          <a:prstGeom prst="rect">
            <a:avLst/>
          </a:prstGeom>
        </p:spPr>
        <p:txBody>
          <a:bodyPr/>
          <a:lstStyle/>
          <a:p>
            <a:pPr/>
            <a:r>
              <a:t>100sM$ Cornell in Qatar, Sorbonne in Abu Dhabi</a:t>
            </a:r>
          </a:p>
          <a:p>
            <a:pPr/>
            <a:r>
              <a:t>KAUST: $10B endowment</a:t>
            </a:r>
          </a:p>
          <a:p>
            <a:pPr/>
            <a:r>
              <a:t>C9 - China’s Ivy League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Shape 1222"/>
          <p:cNvSpPr/>
          <p:nvPr>
            <p:ph type="sldImg"/>
          </p:nvPr>
        </p:nvSpPr>
        <p:spPr>
          <a:prstGeom prst="rect">
            <a:avLst/>
          </a:prstGeom>
        </p:spPr>
        <p:txBody>
          <a:bodyPr/>
          <a:lstStyle/>
          <a:p>
            <a:pPr/>
          </a:p>
        </p:txBody>
      </p:sp>
      <p:sp>
        <p:nvSpPr>
          <p:cNvPr id="1223" name="Shape 1223"/>
          <p:cNvSpPr/>
          <p:nvPr>
            <p:ph type="body" sz="quarter" idx="1"/>
          </p:nvPr>
        </p:nvSpPr>
        <p:spPr>
          <a:prstGeom prst="rect">
            <a:avLst/>
          </a:prstGeom>
        </p:spPr>
        <p:txBody>
          <a:bodyPr/>
          <a:lstStyle/>
          <a:p>
            <a:pPr/>
            <a:r>
              <a:t>2/12-8/12 survey: 83 individuals from 23 countries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9" name="Shape 1239"/>
          <p:cNvSpPr/>
          <p:nvPr>
            <p:ph type="sldImg"/>
          </p:nvPr>
        </p:nvSpPr>
        <p:spPr>
          <a:prstGeom prst="rect">
            <a:avLst/>
          </a:prstGeom>
        </p:spPr>
        <p:txBody>
          <a:bodyPr/>
          <a:lstStyle/>
          <a:p>
            <a:pPr/>
          </a:p>
        </p:txBody>
      </p:sp>
      <p:sp>
        <p:nvSpPr>
          <p:cNvPr id="1240" name="Shape 1240"/>
          <p:cNvSpPr/>
          <p:nvPr>
            <p:ph type="body" sz="quarter" idx="1"/>
          </p:nvPr>
        </p:nvSpPr>
        <p:spPr>
          <a:prstGeom prst="rect">
            <a:avLst/>
          </a:prstGeom>
        </p:spPr>
        <p:txBody>
          <a:bodyPr/>
          <a:lstStyle/>
          <a:p>
            <a:pPr/>
            <a:r>
              <a:t>1. University senior management: Strong university leadership and governance, actively promoting a clear and prominent E&amp;I agenda that is responsive to the regional and national entrepreneurial environment. </a:t>
            </a:r>
          </a:p>
          <a:p>
            <a:pPr/>
            <a:r>
              <a:t>2. University departments: An academic culture that acknowledges, supports and rewards E&amp;I enquiry within a cross-disciplinary context, helping to nurture influential disciplinary-based role models, curricular and co- curricular activities, and champions for institutional change. </a:t>
            </a:r>
          </a:p>
          <a:p>
            <a:pPr/>
            <a:r>
              <a:t>3. University-led E&amp;I activity: Distributed responsibility for E&amp;I delivery across multiple university agencies, with a range of support services and participation routes for both students and staff throughout each stage of their personal entrepreneurial growth. </a:t>
            </a:r>
          </a:p>
          <a:p>
            <a:pPr/>
            <a:r>
              <a:t>4. Student-led E&amp;I activity: An empowered, cohesive, inventive, bold and well-connected student-led entrepreneurial community, benefitting from sustained low-level funding, seasoned entrepreneurial mentors and direct connections to university senior management. </a:t>
            </a:r>
          </a:p>
          <a:p>
            <a:pPr/>
            <a:r>
              <a:t>5. External E&amp;I community: Robust relationships built on trust and mutual benefit between the university and the regional/national E&amp;I community, with a platform for these individuals to play a visible and influential role in university life.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2018 Turing Award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7" name="Shape 1277"/>
          <p:cNvSpPr/>
          <p:nvPr>
            <p:ph type="sldImg"/>
          </p:nvPr>
        </p:nvSpPr>
        <p:spPr>
          <a:prstGeom prst="rect">
            <a:avLst/>
          </a:prstGeom>
        </p:spPr>
        <p:txBody>
          <a:bodyPr/>
          <a:lstStyle/>
          <a:p>
            <a:pPr/>
          </a:p>
        </p:txBody>
      </p:sp>
      <p:sp>
        <p:nvSpPr>
          <p:cNvPr id="1278" name="Shape 1278"/>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“Which universities would you identify as having created/supported highly effective technology innovation ecosystems despite a challenging environment?”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2" name="Shape 1422"/>
          <p:cNvSpPr/>
          <p:nvPr>
            <p:ph type="sldImg"/>
          </p:nvPr>
        </p:nvSpPr>
        <p:spPr>
          <a:prstGeom prst="rect">
            <a:avLst/>
          </a:prstGeom>
        </p:spPr>
        <p:txBody>
          <a:bodyPr/>
          <a:lstStyle/>
          <a:p>
            <a:pPr/>
          </a:p>
        </p:txBody>
      </p:sp>
      <p:sp>
        <p:nvSpPr>
          <p:cNvPr id="1423" name="Shape 1423"/>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This practice is perhaps best personified by “The Cloner”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7" name="Shape 1437"/>
          <p:cNvSpPr/>
          <p:nvPr>
            <p:ph type="sldImg"/>
          </p:nvPr>
        </p:nvSpPr>
        <p:spPr>
          <a:prstGeom prst="rect">
            <a:avLst/>
          </a:prstGeom>
        </p:spPr>
        <p:txBody>
          <a:bodyPr/>
          <a:lstStyle/>
          <a:p>
            <a:pPr/>
          </a:p>
        </p:txBody>
      </p:sp>
      <p:sp>
        <p:nvSpPr>
          <p:cNvPr id="1438" name="Shape 1438"/>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How did this happen?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3" name="Shape 1443"/>
          <p:cNvSpPr/>
          <p:nvPr>
            <p:ph type="sldImg"/>
          </p:nvPr>
        </p:nvSpPr>
        <p:spPr>
          <a:prstGeom prst="rect">
            <a:avLst/>
          </a:prstGeom>
        </p:spPr>
        <p:txBody>
          <a:bodyPr/>
          <a:lstStyle/>
          <a:p>
            <a:pPr/>
          </a:p>
        </p:txBody>
      </p:sp>
      <p:sp>
        <p:nvSpPr>
          <p:cNvPr id="1444" name="Shape 1444"/>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How did this happen?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3" name="Shape 1453"/>
          <p:cNvSpPr/>
          <p:nvPr>
            <p:ph type="sldImg"/>
          </p:nvPr>
        </p:nvSpPr>
        <p:spPr>
          <a:prstGeom prst="rect">
            <a:avLst/>
          </a:prstGeom>
        </p:spPr>
        <p:txBody>
          <a:bodyPr/>
          <a:lstStyle/>
          <a:p>
            <a:pPr/>
          </a:p>
        </p:txBody>
      </p:sp>
      <p:sp>
        <p:nvSpPr>
          <p:cNvPr id="1454" name="Shape 1454"/>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Chinese CEO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7" name="Shape 1507"/>
          <p:cNvSpPr/>
          <p:nvPr>
            <p:ph type="sldImg"/>
          </p:nvPr>
        </p:nvSpPr>
        <p:spPr>
          <a:prstGeom prst="rect">
            <a:avLst/>
          </a:prstGeom>
        </p:spPr>
        <p:txBody>
          <a:bodyPr/>
          <a:lstStyle/>
          <a:p>
            <a:pPr/>
          </a:p>
        </p:txBody>
      </p:sp>
      <p:sp>
        <p:nvSpPr>
          <p:cNvPr id="1508" name="Shape 1508"/>
          <p:cNvSpPr/>
          <p:nvPr>
            <p:ph type="body" sz="quarter" idx="1"/>
          </p:nvPr>
        </p:nvSpPr>
        <p:spPr>
          <a:prstGeom prst="rect">
            <a:avLst/>
          </a:prstGeom>
        </p:spPr>
        <p:txBody>
          <a:bodyPr/>
          <a:lstStyle/>
          <a:p>
            <a:pPr/>
            <a:r>
              <a:t>Though invention has traditionally been associated with manufactured products, it is now better understood that new wealth has always been created primarily from new knowledge, or novel uses of existing knowledge.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2" name="Shape 1542"/>
          <p:cNvSpPr/>
          <p:nvPr>
            <p:ph type="sldImg"/>
          </p:nvPr>
        </p:nvSpPr>
        <p:spPr>
          <a:prstGeom prst="rect">
            <a:avLst/>
          </a:prstGeom>
        </p:spPr>
        <p:txBody>
          <a:bodyPr/>
          <a:lstStyle/>
          <a:p>
            <a:pPr/>
          </a:p>
        </p:txBody>
      </p:sp>
      <p:sp>
        <p:nvSpPr>
          <p:cNvPr id="1543" name="Shape 1543"/>
          <p:cNvSpPr/>
          <p:nvPr>
            <p:ph type="body" sz="quarter" idx="1"/>
          </p:nvPr>
        </p:nvSpPr>
        <p:spPr>
          <a:prstGeom prst="rect">
            <a:avLst/>
          </a:prstGeom>
        </p:spPr>
        <p:txBody>
          <a:bodyPr/>
          <a:lstStyle/>
          <a:p>
            <a:pPr/>
            <a:r>
              <a:t>More in Part 5</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2" name="Shape 1552"/>
          <p:cNvSpPr/>
          <p:nvPr>
            <p:ph type="sldImg"/>
          </p:nvPr>
        </p:nvSpPr>
        <p:spPr>
          <a:prstGeom prst="rect">
            <a:avLst/>
          </a:prstGeom>
        </p:spPr>
        <p:txBody>
          <a:bodyPr/>
          <a:lstStyle/>
          <a:p>
            <a:pPr/>
          </a:p>
        </p:txBody>
      </p:sp>
      <p:sp>
        <p:nvSpPr>
          <p:cNvPr id="1553" name="Shape 1553"/>
          <p:cNvSpPr/>
          <p:nvPr>
            <p:ph type="body" sz="quarter" idx="1"/>
          </p:nvPr>
        </p:nvSpPr>
        <p:spPr>
          <a:prstGeom prst="rect">
            <a:avLst/>
          </a:prstGeom>
        </p:spPr>
        <p:txBody>
          <a:bodyPr/>
          <a:lstStyle/>
          <a:p>
            <a:pPr/>
            <a:r>
              <a:t>(see The patenting process later)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4" name="Shape 1584"/>
          <p:cNvSpPr/>
          <p:nvPr>
            <p:ph type="sldImg"/>
          </p:nvPr>
        </p:nvSpPr>
        <p:spPr>
          <a:prstGeom prst="rect">
            <a:avLst/>
          </a:prstGeom>
        </p:spPr>
        <p:txBody>
          <a:bodyPr/>
          <a:lstStyle/>
          <a:p>
            <a:pPr/>
          </a:p>
        </p:txBody>
      </p:sp>
      <p:sp>
        <p:nvSpPr>
          <p:cNvPr id="1585" name="Shape 1585"/>
          <p:cNvSpPr/>
          <p:nvPr>
            <p:ph type="body" sz="quarter" idx="1"/>
          </p:nvPr>
        </p:nvSpPr>
        <p:spPr>
          <a:prstGeom prst="rect">
            <a:avLst/>
          </a:prstGeom>
        </p:spPr>
        <p:txBody>
          <a:bodyPr/>
          <a:lstStyle/>
          <a:p>
            <a:pPr/>
            <a:r>
              <a:t>A prehistoric cave painting can be prior art. A piece of technology that is centuries old can be prior art. A previously described idea that cannot possibly work can be prior art. Anything can be prior art.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9" name="Shape 1639"/>
          <p:cNvSpPr/>
          <p:nvPr>
            <p:ph type="sldImg"/>
          </p:nvPr>
        </p:nvSpPr>
        <p:spPr>
          <a:prstGeom prst="rect">
            <a:avLst/>
          </a:prstGeom>
        </p:spPr>
        <p:txBody>
          <a:bodyPr/>
          <a:lstStyle/>
          <a:p>
            <a:pPr/>
          </a:p>
        </p:txBody>
      </p:sp>
      <p:sp>
        <p:nvSpPr>
          <p:cNvPr id="1640" name="Shape 1640"/>
          <p:cNvSpPr/>
          <p:nvPr>
            <p:ph type="body" sz="quarter" idx="1"/>
          </p:nvPr>
        </p:nvSpPr>
        <p:spPr>
          <a:prstGeom prst="rect">
            <a:avLst/>
          </a:prstGeom>
        </p:spPr>
        <p:txBody>
          <a:bodyPr/>
          <a:lstStyle/>
          <a:p>
            <a:pPr/>
            <a:r>
              <a:t>https://www.epo.org/learning-events/materials/inventors-handbook/novelty/searching.html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2018 Turing Award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9" name="Shape 1649"/>
          <p:cNvSpPr/>
          <p:nvPr>
            <p:ph type="sldImg"/>
          </p:nvPr>
        </p:nvSpPr>
        <p:spPr>
          <a:prstGeom prst="rect">
            <a:avLst/>
          </a:prstGeom>
        </p:spPr>
        <p:txBody>
          <a:bodyPr/>
          <a:lstStyle/>
          <a:p>
            <a:pPr/>
          </a:p>
        </p:txBody>
      </p:sp>
      <p:sp>
        <p:nvSpPr>
          <p:cNvPr id="1650" name="Shape 1650"/>
          <p:cNvSpPr/>
          <p:nvPr>
            <p:ph type="body" sz="quarter" idx="1"/>
          </p:nvPr>
        </p:nvSpPr>
        <p:spPr>
          <a:prstGeom prst="rect">
            <a:avLst/>
          </a:prstGeom>
        </p:spPr>
        <p:txBody>
          <a:bodyPr/>
          <a:lstStyle/>
          <a:p>
            <a:pPr/>
            <a:r>
              <a:t>(People who have retired from relevant careers can be valuable sources of information, as their experience may go back much further than current practitioners!)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9" name="Shape 1659"/>
          <p:cNvSpPr/>
          <p:nvPr>
            <p:ph type="sldImg"/>
          </p:nvPr>
        </p:nvSpPr>
        <p:spPr>
          <a:prstGeom prst="rect">
            <a:avLst/>
          </a:prstGeom>
        </p:spPr>
        <p:txBody>
          <a:bodyPr/>
          <a:lstStyle/>
          <a:p>
            <a:pPr/>
          </a:p>
        </p:txBody>
      </p:sp>
      <p:sp>
        <p:nvSpPr>
          <p:cNvPr id="1660" name="Shape 1660"/>
          <p:cNvSpPr/>
          <p:nvPr>
            <p:ph type="body" sz="quarter" idx="1"/>
          </p:nvPr>
        </p:nvSpPr>
        <p:spPr>
          <a:prstGeom prst="rect">
            <a:avLst/>
          </a:prstGeom>
        </p:spPr>
        <p:txBody>
          <a:bodyPr/>
          <a:lstStyle/>
          <a:p>
            <a:pPr/>
            <a:r>
              <a:t>A thorough and well-recorded search is essential - because how else do you prove an absence of prior art?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5" name="Shape 1665"/>
          <p:cNvSpPr/>
          <p:nvPr>
            <p:ph type="sldImg"/>
          </p:nvPr>
        </p:nvSpPr>
        <p:spPr>
          <a:prstGeom prst="rect">
            <a:avLst/>
          </a:prstGeom>
        </p:spPr>
        <p:txBody>
          <a:bodyPr/>
          <a:lstStyle/>
          <a:p>
            <a:pPr/>
          </a:p>
        </p:txBody>
      </p:sp>
      <p:sp>
        <p:nvSpPr>
          <p:cNvPr id="1666" name="Shape 1666"/>
          <p:cNvSpPr/>
          <p:nvPr>
            <p:ph type="body" sz="quarter" idx="1"/>
          </p:nvPr>
        </p:nvSpPr>
        <p:spPr>
          <a:prstGeom prst="rect">
            <a:avLst/>
          </a:prstGeom>
        </p:spPr>
        <p:txBody>
          <a:bodyPr/>
          <a:lstStyle/>
          <a:p>
            <a:pPr/>
            <a:r>
              <a:t>For example: to find ventilator(s), ventilate(s), ventilated, ventilating and ventilation all at the same time, just key in ventilat*.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8" name="Shape 1798"/>
          <p:cNvSpPr/>
          <p:nvPr>
            <p:ph type="sldImg"/>
          </p:nvPr>
        </p:nvSpPr>
        <p:spPr>
          <a:prstGeom prst="rect">
            <a:avLst/>
          </a:prstGeom>
        </p:spPr>
        <p:txBody>
          <a:bodyPr/>
          <a:lstStyle/>
          <a:p>
            <a:pPr/>
          </a:p>
        </p:txBody>
      </p:sp>
      <p:sp>
        <p:nvSpPr>
          <p:cNvPr id="1799" name="Shape 1799"/>
          <p:cNvSpPr/>
          <p:nvPr>
            <p:ph type="body" sz="quarter" idx="1"/>
          </p:nvPr>
        </p:nvSpPr>
        <p:spPr>
          <a:prstGeom prst="rect">
            <a:avLst/>
          </a:prstGeom>
        </p:spPr>
        <p:txBody>
          <a:bodyPr/>
          <a:lstStyle/>
          <a:p>
            <a:pPr/>
            <a:r>
              <a:t>More: </a:t>
            </a:r>
            <a:r>
              <a:rPr u="sng">
                <a:solidFill>
                  <a:schemeClr val="accent5"/>
                </a:solidFill>
                <a:uFill>
                  <a:solidFill>
                    <a:schemeClr val="accent5"/>
                  </a:solidFill>
                </a:uFill>
                <a:hlinkClick r:id="rId3" invalidUrl="" action="" tgtFrame="" tooltip="" history="1" highlightClick="0" endSnd="0"/>
              </a:rPr>
              <a:t>https://www.epo.org/learning-events/materials/inventors-handbook/risk/exploitation.html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4" name="Shape 1824"/>
          <p:cNvSpPr/>
          <p:nvPr>
            <p:ph type="sldImg"/>
          </p:nvPr>
        </p:nvSpPr>
        <p:spPr>
          <a:prstGeom prst="rect">
            <a:avLst/>
          </a:prstGeom>
        </p:spPr>
        <p:txBody>
          <a:bodyPr/>
          <a:lstStyle/>
          <a:p>
            <a:pPr/>
          </a:p>
        </p:txBody>
      </p:sp>
      <p:sp>
        <p:nvSpPr>
          <p:cNvPr id="1825" name="Shape 1825"/>
          <p:cNvSpPr/>
          <p:nvPr>
            <p:ph type="body" sz="quarter" idx="1"/>
          </p:nvPr>
        </p:nvSpPr>
        <p:spPr>
          <a:prstGeom prst="rect">
            <a:avLst/>
          </a:prstGeom>
        </p:spPr>
        <p:txBody>
          <a:bodyPr/>
          <a:lstStyle/>
          <a:p>
            <a:pPr/>
            <a:r>
              <a:t>‘Recitals’ or ‘Whereas’ clauses in an agreement throw light on the background of an agreement and help in the interpretation of the purpose and the objective of an agreement. This includes the introduction to the agreement setting forth the parties to the agreement and their relevant businesses as well as the context explaining the events that led to the agreement.</a:t>
            </a:r>
          </a:p>
          <a:p>
            <a:pPr/>
          </a:p>
          <a:p>
            <a:pPr/>
            <a:r>
              <a:t>In a license agreement, just like any other agreement the purpose of a recital clause is to introduce the parties signing the agreement, the subject matter i.e what is going to be licensed under the agreement, and the intention of the licensor to grant a license to the licensee(s) in accordance to the terms of the agreement.</a:t>
            </a:r>
          </a:p>
          <a:p>
            <a:pPr/>
          </a:p>
          <a:p>
            <a:pPr/>
            <a:r>
              <a:t>For example in a trademark license agreement, the recital clause should look like-</a:t>
            </a:r>
          </a:p>
          <a:p>
            <a:pPr/>
          </a:p>
          <a:p>
            <a:pPr/>
            <a:r>
              <a:t>WHEREAS, Licensor is involved in the business of (Insert the relevant business) and is the lawful and registered owner of the trademark (Insert the trademark)</a:t>
            </a:r>
          </a:p>
          <a:p>
            <a:pPr/>
          </a:p>
          <a:p>
            <a:pPr/>
            <a:r>
              <a:t>WHEREAS, the Licensee is engaged in (Insert the relevant business) and desires to obtain the license to use the trademark owned by the Licensor and the Licensor agrees to grant to the Licensee the said license subject to the terms and conditions of the agreement.</a:t>
            </a:r>
          </a:p>
          <a:p>
            <a:pPr/>
          </a:p>
          <a:p>
            <a:pPr/>
            <a:r>
              <a:t>Here the terms and conditions of the grant of the license should be elaborately set out in the body of the agreement and the idea of the recital clause is just to give a background to the agreement. This is however only a blanket clause and needs to be modified on a case-to-case basis.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0" name="Shape 1850"/>
          <p:cNvSpPr/>
          <p:nvPr>
            <p:ph type="sldImg"/>
          </p:nvPr>
        </p:nvSpPr>
        <p:spPr>
          <a:prstGeom prst="rect">
            <a:avLst/>
          </a:prstGeom>
        </p:spPr>
        <p:txBody>
          <a:bodyPr/>
          <a:lstStyle/>
          <a:p>
            <a:pPr/>
          </a:p>
        </p:txBody>
      </p:sp>
      <p:sp>
        <p:nvSpPr>
          <p:cNvPr id="1851" name="Shape 1851"/>
          <p:cNvSpPr/>
          <p:nvPr>
            <p:ph type="body" sz="quarter" idx="1"/>
          </p:nvPr>
        </p:nvSpPr>
        <p:spPr>
          <a:prstGeom prst="rect">
            <a:avLst/>
          </a:prstGeom>
        </p:spPr>
        <p:txBody>
          <a:bodyPr/>
          <a:lstStyle/>
          <a:p>
            <a:pPr/>
            <a:r>
              <a:t>https://www.iprhelpdesk.eu/sites/default/files/newsdocuments/bulletin/01/IP-H_b01_titel.html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8" name="Shape 1888"/>
          <p:cNvSpPr/>
          <p:nvPr>
            <p:ph type="sldImg"/>
          </p:nvPr>
        </p:nvSpPr>
        <p:spPr>
          <a:prstGeom prst="rect">
            <a:avLst/>
          </a:prstGeom>
        </p:spPr>
        <p:txBody>
          <a:bodyPr/>
          <a:lstStyle/>
          <a:p>
            <a:pPr/>
          </a:p>
        </p:txBody>
      </p:sp>
      <p:sp>
        <p:nvSpPr>
          <p:cNvPr id="1889" name="Shape 1889"/>
          <p:cNvSpPr/>
          <p:nvPr>
            <p:ph type="body" sz="quarter" idx="1"/>
          </p:nvPr>
        </p:nvSpPr>
        <p:spPr>
          <a:prstGeom prst="rect">
            <a:avLst/>
          </a:prstGeom>
        </p:spPr>
        <p:txBody>
          <a:bodyPr/>
          <a:lstStyle/>
          <a:p>
            <a:pPr/>
            <a:r>
              <a:t>minimum viable product, so MVP.</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5" name="Shape 2095"/>
          <p:cNvSpPr/>
          <p:nvPr>
            <p:ph type="sldImg"/>
          </p:nvPr>
        </p:nvSpPr>
        <p:spPr>
          <a:prstGeom prst="rect">
            <a:avLst/>
          </a:prstGeom>
        </p:spPr>
        <p:txBody>
          <a:bodyPr/>
          <a:lstStyle/>
          <a:p>
            <a:pPr/>
          </a:p>
        </p:txBody>
      </p:sp>
      <p:sp>
        <p:nvSpPr>
          <p:cNvPr id="2096" name="Shape 2096"/>
          <p:cNvSpPr/>
          <p:nvPr>
            <p:ph type="body" sz="quarter" idx="1"/>
          </p:nvPr>
        </p:nvSpPr>
        <p:spPr>
          <a:prstGeom prst="rect">
            <a:avLst/>
          </a:prstGeom>
        </p:spPr>
        <p:txBody>
          <a:bodyPr/>
          <a:lstStyle/>
          <a:p>
            <a:pPr/>
            <a:r>
              <a:t>https://www.epo.org/learning-events/materials/inventors-handbook/protection/patents.html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6" name="Shape 2156"/>
          <p:cNvSpPr/>
          <p:nvPr>
            <p:ph type="sldImg"/>
          </p:nvPr>
        </p:nvSpPr>
        <p:spPr>
          <a:prstGeom prst="rect">
            <a:avLst/>
          </a:prstGeom>
        </p:spPr>
        <p:txBody>
          <a:bodyPr/>
          <a:lstStyle/>
          <a:p>
            <a:pPr/>
          </a:p>
        </p:txBody>
      </p:sp>
      <p:sp>
        <p:nvSpPr>
          <p:cNvPr id="2157" name="Shape 2157"/>
          <p:cNvSpPr/>
          <p:nvPr>
            <p:ph type="body" sz="quarter" idx="1"/>
          </p:nvPr>
        </p:nvSpPr>
        <p:spPr>
          <a:prstGeom prst="rect">
            <a:avLst/>
          </a:prstGeom>
        </p:spPr>
        <p:txBody>
          <a:bodyPr/>
          <a:lstStyle/>
          <a:p>
            <a:pPr/>
            <a:r>
              <a:t>https://www.epo.org/learning-events/materials/inventors-handbook/protection/strategy.html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hape 639"/>
          <p:cNvSpPr/>
          <p:nvPr>
            <p:ph type="sldImg"/>
          </p:nvPr>
        </p:nvSpPr>
        <p:spPr>
          <a:prstGeom prst="rect">
            <a:avLst/>
          </a:prstGeom>
        </p:spPr>
        <p:txBody>
          <a:bodyPr/>
          <a:lstStyle/>
          <a:p>
            <a:pPr/>
          </a:p>
        </p:txBody>
      </p:sp>
      <p:sp>
        <p:nvSpPr>
          <p:cNvPr id="640" name="Shape 640"/>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2018 Turing Award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hape 741"/>
          <p:cNvSpPr/>
          <p:nvPr>
            <p:ph type="sldImg"/>
          </p:nvPr>
        </p:nvSpPr>
        <p:spPr>
          <a:prstGeom prst="rect">
            <a:avLst/>
          </a:prstGeom>
        </p:spPr>
        <p:txBody>
          <a:bodyPr/>
          <a:lstStyle/>
          <a:p>
            <a:pPr/>
          </a:p>
        </p:txBody>
      </p:sp>
      <p:sp>
        <p:nvSpPr>
          <p:cNvPr id="742" name="Shape 742"/>
          <p:cNvSpPr/>
          <p:nvPr>
            <p:ph type="body" sz="quarter" idx="1"/>
          </p:nvPr>
        </p:nvSpPr>
        <p:spPr>
          <a:prstGeom prst="rect">
            <a:avLst/>
          </a:prstGeom>
        </p:spPr>
        <p:txBody>
          <a:bodyPr/>
          <a:lstStyle/>
          <a:p>
            <a:pPr/>
            <a:r>
              <a:t>Proteins are the building blocks of life, they underpin every biological process in every living thing. </a:t>
            </a:r>
          </a:p>
          <a:p>
            <a:pPr/>
            <a:r>
              <a:t>A protein’s shape is closely linked with its function: thus, knowing a protein’s structure unlocks a greater understanding of what it does and how it works.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a:r>
              <a:t>In many cases, there is a discrepancy between the institutions we need and the ones we have.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Shape 915"/>
          <p:cNvSpPr/>
          <p:nvPr>
            <p:ph type="sldImg"/>
          </p:nvPr>
        </p:nvSpPr>
        <p:spPr>
          <a:prstGeom prst="rect">
            <a:avLst/>
          </a:prstGeom>
        </p:spPr>
        <p:txBody>
          <a:bodyPr/>
          <a:lstStyle/>
          <a:p>
            <a:pPr/>
          </a:p>
        </p:txBody>
      </p:sp>
      <p:sp>
        <p:nvSpPr>
          <p:cNvPr id="916" name="Shape 916"/>
          <p:cNvSpPr/>
          <p:nvPr>
            <p:ph type="body" sz="quarter" idx="1"/>
          </p:nvPr>
        </p:nvSpPr>
        <p:spPr>
          <a:prstGeom prst="rect">
            <a:avLst/>
          </a:prstGeom>
        </p:spPr>
        <p:txBody>
          <a:bodyPr/>
          <a:lstStyle/>
          <a:p>
            <a:pPr/>
            <a:r>
              <a:t>These examples have taught us some key lessons - derived from the examples of Silicon Valley, Stanford - Kendall Square and MIT, Harvard, Boston U demonstrate that…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Shape 932"/>
          <p:cNvSpPr/>
          <p:nvPr>
            <p:ph type="sldImg"/>
          </p:nvPr>
        </p:nvSpPr>
        <p:spPr>
          <a:prstGeom prst="rect">
            <a:avLst/>
          </a:prstGeom>
        </p:spPr>
        <p:txBody>
          <a:bodyPr/>
          <a:lstStyle/>
          <a:p>
            <a:pPr/>
          </a:p>
        </p:txBody>
      </p:sp>
      <p:sp>
        <p:nvSpPr>
          <p:cNvPr id="933" name="Shape 933"/>
          <p:cNvSpPr/>
          <p:nvPr>
            <p:ph type="body" sz="quarter" idx="1"/>
          </p:nvPr>
        </p:nvSpPr>
        <p:spPr>
          <a:prstGeom prst="rect">
            <a:avLst/>
          </a:prstGeom>
        </p:spPr>
        <p:txBody>
          <a:bodyPr/>
          <a:lstStyle/>
          <a:p>
            <a:pPr/>
            <a:r>
              <a:t>There are two economies, often confused: the operating economy, in which companies make and sell products and services, and the betting economy, in which wealthy people bet on which companies will win and which will lose in the beauty contest that stock markets have become. In the operating economy, the measure of success is, as Nick Hanauer and Eric Beinhocker memorably put it, “the solution to human problems.” Companies compete to solve those problems more effectively and earn a profit thereby. Along the way, they employ people productively, create valuable new goods and services, and contribute to their communities.</a:t>
            </a:r>
          </a:p>
          <a:p>
            <a:pPr/>
            <a:r>
              <a:t>In the betting economy, the measure of success is stock price, the higher the better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Shape 969"/>
          <p:cNvSpPr/>
          <p:nvPr>
            <p:ph type="sldImg"/>
          </p:nvPr>
        </p:nvSpPr>
        <p:spPr>
          <a:prstGeom prst="rect">
            <a:avLst/>
          </a:prstGeom>
        </p:spPr>
        <p:txBody>
          <a:bodyPr/>
          <a:lstStyle/>
          <a:p>
            <a:pPr/>
          </a:p>
        </p:txBody>
      </p:sp>
      <p:sp>
        <p:nvSpPr>
          <p:cNvPr id="970" name="Shape 970"/>
          <p:cNvSpPr/>
          <p:nvPr>
            <p:ph type="body" sz="quarter" idx="1"/>
          </p:nvPr>
        </p:nvSpPr>
        <p:spPr>
          <a:prstGeom prst="rect">
            <a:avLst/>
          </a:prstGeom>
        </p:spPr>
        <p:txBody>
          <a:bodyPr/>
          <a:lstStyle/>
          <a:p>
            <a:pPr/>
            <a:r>
              <a:t>Apr 3, 1944 Jan 23, 1984</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tif"/></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2.tif"/><Relationship Id="rId5" Type="http://schemas.openxmlformats.org/officeDocument/2006/relationships/image" Target="../media/image4.tif"/></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tif"/><Relationship Id="rId4" Type="http://schemas.openxmlformats.org/officeDocument/2006/relationships/image" Target="../media/image2.tif"/><Relationship Id="rId5"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tif"/><Relationship Id="rId4" Type="http://schemas.openxmlformats.org/officeDocument/2006/relationships/image" Target="../media/image1.png"/><Relationship Id="rId5" Type="http://schemas.openxmlformats.org/officeDocument/2006/relationships/image" Target="../media/image2.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tif"/><Relationship Id="rId4" Type="http://schemas.openxmlformats.org/officeDocument/2006/relationships/image" Target="../media/image1.png"/><Relationship Id="rId5" Type="http://schemas.openxmlformats.org/officeDocument/2006/relationships/image" Target="../media/image2.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tif"/><Relationship Id="rId4" Type="http://schemas.openxmlformats.org/officeDocument/2006/relationships/image" Target="../media/image1.png"/><Relationship Id="rId5" Type="http://schemas.openxmlformats.org/officeDocument/2006/relationships/image" Target="../media/image2.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tif"/><Relationship Id="rId4" Type="http://schemas.openxmlformats.org/officeDocument/2006/relationships/image" Target="../media/image1.png"/><Relationship Id="rId5" Type="http://schemas.openxmlformats.org/officeDocument/2006/relationships/image" Target="../media/image2.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2.tif"/></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ti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rontSlide">
    <p:bg>
      <p:bgPr>
        <a:solidFill>
          <a:srgbClr val="DDDDDD"/>
        </a:solidFill>
      </p:bgPr>
    </p:bg>
    <p:spTree>
      <p:nvGrpSpPr>
        <p:cNvPr id="1" name=""/>
        <p:cNvGrpSpPr/>
        <p:nvPr/>
      </p:nvGrpSpPr>
      <p:grpSpPr>
        <a:xfrm>
          <a:off x="0" y="0"/>
          <a:ext cx="0" cy="0"/>
          <a:chOff x="0" y="0"/>
          <a:chExt cx="0" cy="0"/>
        </a:xfrm>
      </p:grpSpPr>
      <p:sp>
        <p:nvSpPr>
          <p:cNvPr id="17" name="Rectangle 11"/>
          <p:cNvSpPr/>
          <p:nvPr/>
        </p:nvSpPr>
        <p:spPr>
          <a:xfrm>
            <a:off x="478" y="359"/>
            <a:ext cx="9143044"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8" name="Title Text"/>
          <p:cNvSpPr txBox="1"/>
          <p:nvPr>
            <p:ph type="title"/>
          </p:nvPr>
        </p:nvSpPr>
        <p:spPr>
          <a:xfrm>
            <a:off x="263514" y="1827851"/>
            <a:ext cx="8209691" cy="2401165"/>
          </a:xfrm>
          <a:prstGeom prst="rect">
            <a:avLst/>
          </a:prstGeom>
        </p:spPr>
        <p:txBody>
          <a:bodyPr lIns="50794" tIns="50794" rIns="50794" bIns="50794"/>
          <a:lstStyle>
            <a:lvl1pPr algn="ctr">
              <a:defRPr sz="4200">
                <a:solidFill>
                  <a:srgbClr val="FFD479"/>
                </a:solidFill>
              </a:defRPr>
            </a:lvl1pPr>
          </a:lstStyle>
          <a:p>
            <a:pPr/>
            <a:r>
              <a:t>Title Text</a:t>
            </a:r>
          </a:p>
        </p:txBody>
      </p:sp>
      <p:pic>
        <p:nvPicPr>
          <p:cNvPr id="19" name="LogoCSEn.png" descr="LogoCSEn.png"/>
          <p:cNvPicPr>
            <a:picLocks noChangeAspect="1"/>
          </p:cNvPicPr>
          <p:nvPr/>
        </p:nvPicPr>
        <p:blipFill>
          <a:blip r:embed="rId2">
            <a:extLst/>
          </a:blip>
          <a:stretch>
            <a:fillRect/>
          </a:stretch>
        </p:blipFill>
        <p:spPr>
          <a:xfrm>
            <a:off x="128357" y="6367305"/>
            <a:ext cx="1660361" cy="348143"/>
          </a:xfrm>
          <a:prstGeom prst="rect">
            <a:avLst/>
          </a:prstGeom>
          <a:ln w="12700">
            <a:miter lim="400000"/>
          </a:ln>
        </p:spPr>
      </p:pic>
      <p:sp>
        <p:nvSpPr>
          <p:cNvPr id="20" name="Rectangle"/>
          <p:cNvSpPr/>
          <p:nvPr/>
        </p:nvSpPr>
        <p:spPr>
          <a:xfrm>
            <a:off x="114767" y="114647"/>
            <a:ext cx="8914466" cy="6628705"/>
          </a:xfrm>
          <a:prstGeom prst="rect">
            <a:avLst/>
          </a:prstGeom>
          <a:ln w="12700">
            <a:solidFill>
              <a:srgbClr val="FF9300"/>
            </a:solidFill>
          </a:ln>
        </p:spPr>
        <p:txBody>
          <a:bodyPr lIns="45713" tIns="45713" rIns="45713" bIns="45713"/>
          <a:lstStyle/>
          <a:p>
            <a:pPr algn="ctr">
              <a:defRPr sz="4000">
                <a:latin typeface="Helvetica Neue"/>
                <a:ea typeface="Helvetica Neue"/>
                <a:cs typeface="Helvetica Neue"/>
                <a:sym typeface="Helvetica Neue"/>
              </a:defRPr>
            </a:pPr>
          </a:p>
        </p:txBody>
      </p:sp>
      <p:sp>
        <p:nvSpPr>
          <p:cNvPr id="21" name="Rectangle 12"/>
          <p:cNvSpPr txBox="1"/>
          <p:nvPr/>
        </p:nvSpPr>
        <p:spPr>
          <a:xfrm>
            <a:off x="7544548" y="156006"/>
            <a:ext cx="138134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9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pic>
        <p:nvPicPr>
          <p:cNvPr id="22" name="Picture 10" descr="Picture 10"/>
          <p:cNvPicPr>
            <a:picLocks noChangeAspect="1"/>
          </p:cNvPicPr>
          <p:nvPr/>
        </p:nvPicPr>
        <p:blipFill>
          <a:blip r:embed="rId3">
            <a:extLst/>
          </a:blip>
          <a:stretch>
            <a:fillRect/>
          </a:stretch>
        </p:blipFill>
        <p:spPr>
          <a:xfrm>
            <a:off x="1927820" y="6367305"/>
            <a:ext cx="528269" cy="348061"/>
          </a:xfrm>
          <a:prstGeom prst="rect">
            <a:avLst/>
          </a:prstGeom>
          <a:ln w="12700">
            <a:miter lim="400000"/>
          </a:ln>
        </p:spPr>
      </p:pic>
      <p:sp>
        <p:nvSpPr>
          <p:cNvPr id="23" name="Slide Number"/>
          <p:cNvSpPr txBox="1"/>
          <p:nvPr>
            <p:ph type="sldNum" sz="quarter" idx="2"/>
          </p:nvPr>
        </p:nvSpPr>
        <p:spPr>
          <a:xfrm>
            <a:off x="55077" y="6547790"/>
            <a:ext cx="256527" cy="275453"/>
          </a:xfrm>
          <a:prstGeom prst="rect">
            <a:avLst/>
          </a:prstGeom>
        </p:spPr>
        <p:txBody>
          <a:bodyPr lIns="45713" tIns="45713" rIns="45713" bIns="45713"/>
          <a:lstStyle>
            <a:lvl1pPr>
              <a:defRPr sz="12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xamQuestions">
    <p:spTree>
      <p:nvGrpSpPr>
        <p:cNvPr id="1" name=""/>
        <p:cNvGrpSpPr/>
        <p:nvPr/>
      </p:nvGrpSpPr>
      <p:grpSpPr>
        <a:xfrm>
          <a:off x="0" y="0"/>
          <a:ext cx="0" cy="0"/>
          <a:chOff x="0" y="0"/>
          <a:chExt cx="0" cy="0"/>
        </a:xfrm>
      </p:grpSpPr>
      <p:sp>
        <p:nvSpPr>
          <p:cNvPr id="129" name="Rectangle 11"/>
          <p:cNvSpPr/>
          <p:nvPr/>
        </p:nvSpPr>
        <p:spPr>
          <a:xfrm>
            <a:off x="-3543" y="-1"/>
            <a:ext cx="2844206" cy="6858001"/>
          </a:xfrm>
          <a:prstGeom prst="rect">
            <a:avLst/>
          </a:prstGeom>
          <a:solidFill>
            <a:srgbClr val="232F3E"/>
          </a:solidFill>
          <a:ln w="12700">
            <a:miter lim="400000"/>
          </a:ln>
        </p:spPr>
        <p:txBody>
          <a:bodyPr lIns="34289" tIns="34289" rIns="34289" bIns="34289" anchor="ctr"/>
          <a:lstStyle/>
          <a:p>
            <a:pPr algn="ctr" defTabSz="457200">
              <a:defRPr>
                <a:solidFill>
                  <a:srgbClr val="FFFFFF"/>
                </a:solidFill>
                <a:latin typeface="Century Gothic"/>
                <a:ea typeface="Century Gothic"/>
                <a:cs typeface="Century Gothic"/>
                <a:sym typeface="Century Gothic"/>
              </a:defRPr>
            </a:pPr>
          </a:p>
        </p:txBody>
      </p:sp>
      <p:sp>
        <p:nvSpPr>
          <p:cNvPr id="130" name="Body Level One…"/>
          <p:cNvSpPr txBox="1"/>
          <p:nvPr>
            <p:ph type="body" idx="1"/>
          </p:nvPr>
        </p:nvSpPr>
        <p:spPr>
          <a:xfrm>
            <a:off x="2971337" y="183326"/>
            <a:ext cx="5829453" cy="6313548"/>
          </a:xfrm>
          <a:prstGeom prst="rect">
            <a:avLst/>
          </a:prstGeom>
        </p:spPr>
        <p:txBody>
          <a:bodyPr/>
          <a:lstStyle>
            <a:lvl2pPr>
              <a:defRPr>
                <a:solidFill>
                  <a:srgbClr val="5E5E5E"/>
                </a:solidFill>
              </a:defRPr>
            </a:lvl2pPr>
            <a:lvl3pPr>
              <a:defRPr>
                <a:solidFill>
                  <a:srgbClr val="919191"/>
                </a:solidFill>
              </a:defRPr>
            </a:lvl3pPr>
            <a:lvl4pPr>
              <a:defRPr>
                <a:solidFill>
                  <a:srgbClr val="919191"/>
                </a:solidFill>
              </a:defRPr>
            </a:lvl4pPr>
            <a:lvl5pPr>
              <a:defRPr>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31" name="M. Dikaiakos, C4E/UCY"/>
          <p:cNvSpPr txBox="1"/>
          <p:nvPr/>
        </p:nvSpPr>
        <p:spPr>
          <a:xfrm>
            <a:off x="7784228" y="6629275"/>
            <a:ext cx="1220944"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132" name="Title Text"/>
          <p:cNvSpPr txBox="1"/>
          <p:nvPr>
            <p:ph type="title"/>
          </p:nvPr>
        </p:nvSpPr>
        <p:spPr>
          <a:xfrm>
            <a:off x="42387" y="285745"/>
            <a:ext cx="2752345" cy="1263771"/>
          </a:xfrm>
          <a:prstGeom prst="rect">
            <a:avLst/>
          </a:prstGeom>
        </p:spPr>
        <p:txBody>
          <a:bodyPr/>
          <a:lstStyle>
            <a:lvl1pPr algn="ctr">
              <a:defRPr sz="4300">
                <a:solidFill>
                  <a:srgbClr val="FFD479"/>
                </a:solidFill>
              </a:defRPr>
            </a:lvl1pPr>
          </a:lstStyle>
          <a:p>
            <a:pPr/>
            <a:r>
              <a:t>Title Text</a:t>
            </a:r>
          </a:p>
        </p:txBody>
      </p:sp>
      <p:pic>
        <p:nvPicPr>
          <p:cNvPr id="133" name="Picture 12" descr="Picture 12"/>
          <p:cNvPicPr>
            <a:picLocks noChangeAspect="1"/>
          </p:cNvPicPr>
          <p:nvPr/>
        </p:nvPicPr>
        <p:blipFill>
          <a:blip r:embed="rId2">
            <a:extLst/>
          </a:blip>
          <a:srcRect l="39689" t="3207" r="5228" b="21597"/>
          <a:stretch>
            <a:fillRect/>
          </a:stretch>
        </p:blipFill>
        <p:spPr>
          <a:xfrm>
            <a:off x="229224" y="4728408"/>
            <a:ext cx="2609347" cy="2137223"/>
          </a:xfrm>
          <a:prstGeom prst="rect">
            <a:avLst/>
          </a:prstGeom>
          <a:ln w="12700">
            <a:miter lim="400000"/>
          </a:ln>
        </p:spPr>
      </p:pic>
      <p:pic>
        <p:nvPicPr>
          <p:cNvPr id="134" name="LogoCSEn.png" descr="LogoCSEn.png"/>
          <p:cNvPicPr>
            <a:picLocks noChangeAspect="1"/>
          </p:cNvPicPr>
          <p:nvPr/>
        </p:nvPicPr>
        <p:blipFill>
          <a:blip r:embed="rId3">
            <a:extLst/>
          </a:blip>
          <a:stretch>
            <a:fillRect/>
          </a:stretch>
        </p:blipFill>
        <p:spPr>
          <a:xfrm>
            <a:off x="211137" y="6304114"/>
            <a:ext cx="1660535" cy="348179"/>
          </a:xfrm>
          <a:prstGeom prst="rect">
            <a:avLst/>
          </a:prstGeom>
          <a:ln w="12700">
            <a:miter lim="400000"/>
          </a:ln>
        </p:spPr>
      </p:pic>
      <p:pic>
        <p:nvPicPr>
          <p:cNvPr id="135" name="Image" descr="Image"/>
          <p:cNvPicPr>
            <a:picLocks noChangeAspect="1"/>
          </p:cNvPicPr>
          <p:nvPr/>
        </p:nvPicPr>
        <p:blipFill>
          <a:blip r:embed="rId4">
            <a:extLst/>
          </a:blip>
          <a:stretch>
            <a:fillRect/>
          </a:stretch>
        </p:blipFill>
        <p:spPr>
          <a:xfrm>
            <a:off x="588297" y="2598737"/>
            <a:ext cx="1660526" cy="1660526"/>
          </a:xfrm>
          <a:prstGeom prst="rect">
            <a:avLst/>
          </a:prstGeom>
          <a:ln w="12700">
            <a:miter lim="400000"/>
          </a:ln>
        </p:spPr>
      </p:pic>
      <p:sp>
        <p:nvSpPr>
          <p:cNvPr id="136" name="Slide Number"/>
          <p:cNvSpPr txBox="1"/>
          <p:nvPr>
            <p:ph type="sldNum" sz="quarter" idx="2"/>
          </p:nvPr>
        </p:nvSpPr>
        <p:spPr>
          <a:xfrm>
            <a:off x="62438" y="6553075"/>
            <a:ext cx="273057" cy="281937"/>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WW">
    <p:spTree>
      <p:nvGrpSpPr>
        <p:cNvPr id="1" name=""/>
        <p:cNvGrpSpPr/>
        <p:nvPr/>
      </p:nvGrpSpPr>
      <p:grpSpPr>
        <a:xfrm>
          <a:off x="0" y="0"/>
          <a:ext cx="0" cy="0"/>
          <a:chOff x="0" y="0"/>
          <a:chExt cx="0" cy="0"/>
        </a:xfrm>
      </p:grpSpPr>
      <p:sp>
        <p:nvSpPr>
          <p:cNvPr id="143" name="Rectangle 11"/>
          <p:cNvSpPr/>
          <p:nvPr/>
        </p:nvSpPr>
        <p:spPr>
          <a:xfrm>
            <a:off x="-3063" y="360"/>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44" name="Body Level One…"/>
          <p:cNvSpPr txBox="1"/>
          <p:nvPr>
            <p:ph type="body" idx="1"/>
          </p:nvPr>
        </p:nvSpPr>
        <p:spPr>
          <a:xfrm>
            <a:off x="2945626" y="74150"/>
            <a:ext cx="5828841" cy="6312885"/>
          </a:xfrm>
          <a:prstGeom prst="rect">
            <a:avLst/>
          </a:prstGeom>
        </p:spPr>
        <p:txBody>
          <a:bodyPr lIns="50794" tIns="50794" rIns="50794" bIns="50794" anchor="ctr"/>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45"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46" name="Title Text"/>
          <p:cNvSpPr txBox="1"/>
          <p:nvPr>
            <p:ph type="title"/>
          </p:nvPr>
        </p:nvSpPr>
        <p:spPr>
          <a:xfrm>
            <a:off x="42862" y="311954"/>
            <a:ext cx="2752057" cy="1263639"/>
          </a:xfrm>
          <a:prstGeom prst="rect">
            <a:avLst/>
          </a:prstGeom>
        </p:spPr>
        <p:txBody>
          <a:bodyPr lIns="50794" tIns="50794" rIns="50794" bIns="50794"/>
          <a:lstStyle>
            <a:lvl1pPr algn="ctr">
              <a:defRPr>
                <a:solidFill>
                  <a:srgbClr val="FFD479"/>
                </a:solidFill>
              </a:defRPr>
            </a:lvl1pPr>
          </a:lstStyle>
          <a:p>
            <a:pPr/>
            <a:r>
              <a:t>Title Text</a:t>
            </a:r>
          </a:p>
        </p:txBody>
      </p:sp>
      <p:pic>
        <p:nvPicPr>
          <p:cNvPr id="147"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148" name="LogoCSEn.png" descr="LogoCSEn.png"/>
          <p:cNvPicPr>
            <a:picLocks noChangeAspect="1"/>
          </p:cNvPicPr>
          <p:nvPr/>
        </p:nvPicPr>
        <p:blipFill>
          <a:blip r:embed="rId3">
            <a:extLst/>
          </a:blip>
          <a:stretch>
            <a:fillRect/>
          </a:stretch>
        </p:blipFill>
        <p:spPr>
          <a:xfrm>
            <a:off x="33688" y="6468569"/>
            <a:ext cx="1660361" cy="348142"/>
          </a:xfrm>
          <a:prstGeom prst="rect">
            <a:avLst/>
          </a:prstGeom>
          <a:ln w="12700">
            <a:miter lim="400000"/>
          </a:ln>
        </p:spPr>
      </p:pic>
      <p:pic>
        <p:nvPicPr>
          <p:cNvPr id="149" name="Image" descr="Image"/>
          <p:cNvPicPr>
            <a:picLocks noChangeAspect="1"/>
          </p:cNvPicPr>
          <p:nvPr/>
        </p:nvPicPr>
        <p:blipFill>
          <a:blip r:embed="rId4">
            <a:extLst/>
          </a:blip>
          <a:stretch>
            <a:fillRect/>
          </a:stretch>
        </p:blipFill>
        <p:spPr>
          <a:xfrm>
            <a:off x="-132666" y="5640795"/>
            <a:ext cx="1993233" cy="742578"/>
          </a:xfrm>
          <a:prstGeom prst="rect">
            <a:avLst/>
          </a:prstGeom>
          <a:ln w="12700">
            <a:miter lim="400000"/>
          </a:ln>
        </p:spPr>
      </p:pic>
      <p:grpSp>
        <p:nvGrpSpPr>
          <p:cNvPr id="152" name="Group"/>
          <p:cNvGrpSpPr/>
          <p:nvPr/>
        </p:nvGrpSpPr>
        <p:grpSpPr>
          <a:xfrm>
            <a:off x="771190" y="2781300"/>
            <a:ext cx="1295401" cy="1295400"/>
            <a:chOff x="0" y="0"/>
            <a:chExt cx="1295400" cy="1295400"/>
          </a:xfrm>
        </p:grpSpPr>
        <p:sp>
          <p:nvSpPr>
            <p:cNvPr id="150" name="Circle"/>
            <p:cNvSpPr/>
            <p:nvPr/>
          </p:nvSpPr>
          <p:spPr>
            <a:xfrm>
              <a:off x="12700" y="12700"/>
              <a:ext cx="1270000" cy="1270000"/>
            </a:xfrm>
            <a:prstGeom prst="ellipse">
              <a:avLst/>
            </a:prstGeom>
            <a:solidFill>
              <a:srgbClr val="FFD479"/>
            </a:solidFill>
            <a:ln w="12700" cap="flat">
              <a:noFill/>
              <a:miter lim="400000"/>
            </a:ln>
            <a:effectLst/>
          </p:spPr>
          <p:txBody>
            <a:bodyPr wrap="square" lIns="45719" tIns="45719" rIns="45719" bIns="45719" numCol="1" anchor="ctr">
              <a:noAutofit/>
            </a:bodyPr>
            <a:lstStyle/>
            <a:p>
              <a:pPr/>
            </a:p>
          </p:txBody>
        </p:sp>
        <p:pic>
          <p:nvPicPr>
            <p:cNvPr id="151" name="Image" descr="Image"/>
            <p:cNvPicPr>
              <a:picLocks noChangeAspect="1"/>
            </p:cNvPicPr>
            <p:nvPr/>
          </p:nvPicPr>
          <p:blipFill>
            <a:blip r:embed="rId5">
              <a:extLst/>
            </a:blip>
            <a:stretch>
              <a:fillRect/>
            </a:stretch>
          </p:blipFill>
          <p:spPr>
            <a:xfrm>
              <a:off x="0" y="0"/>
              <a:ext cx="1295400" cy="1295400"/>
            </a:xfrm>
            <a:prstGeom prst="rect">
              <a:avLst/>
            </a:prstGeom>
            <a:ln w="12700" cap="flat">
              <a:noFill/>
              <a:miter lim="400000"/>
            </a:ln>
            <a:effectLst/>
          </p:spPr>
        </p:pic>
      </p:grpSp>
      <p:sp>
        <p:nvSpPr>
          <p:cNvPr id="153"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ojectDeliverables">
    <p:spTree>
      <p:nvGrpSpPr>
        <p:cNvPr id="1" name=""/>
        <p:cNvGrpSpPr/>
        <p:nvPr/>
      </p:nvGrpSpPr>
      <p:grpSpPr>
        <a:xfrm>
          <a:off x="0" y="0"/>
          <a:ext cx="0" cy="0"/>
          <a:chOff x="0" y="0"/>
          <a:chExt cx="0" cy="0"/>
        </a:xfrm>
      </p:grpSpPr>
      <p:sp>
        <p:nvSpPr>
          <p:cNvPr id="160"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61"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62" name="Title Text"/>
          <p:cNvSpPr txBox="1"/>
          <p:nvPr>
            <p:ph type="title"/>
          </p:nvPr>
        </p:nvSpPr>
        <p:spPr>
          <a:xfrm>
            <a:off x="243078" y="235280"/>
            <a:ext cx="2116898" cy="1263639"/>
          </a:xfrm>
          <a:prstGeom prst="rect">
            <a:avLst/>
          </a:prstGeom>
        </p:spPr>
        <p:txBody>
          <a:bodyPr lIns="50794" tIns="50794" rIns="50794" bIns="50794"/>
          <a:lstStyle>
            <a:lvl1pPr algn="ctr">
              <a:defRPr b="0" sz="3000">
                <a:solidFill>
                  <a:srgbClr val="FFD479"/>
                </a:solidFill>
              </a:defRPr>
            </a:lvl1pPr>
          </a:lstStyle>
          <a:p>
            <a:pPr/>
            <a:r>
              <a:t>Title Text</a:t>
            </a:r>
          </a:p>
        </p:txBody>
      </p:sp>
      <p:pic>
        <p:nvPicPr>
          <p:cNvPr id="163"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164" name="Body Level Two…"/>
          <p:cNvSpPr txBox="1"/>
          <p:nvPr>
            <p:ph type="body" idx="21"/>
          </p:nvPr>
        </p:nvSpPr>
        <p:spPr>
          <a:xfrm>
            <a:off x="2876030" y="136000"/>
            <a:ext cx="5828841" cy="6312884"/>
          </a:xfrm>
          <a:prstGeom prst="rect">
            <a:avLst/>
          </a:prstGeom>
        </p:spPr>
        <p:txBody>
          <a:bodyPr lIns="50794" tIns="50794" rIns="50794" bIns="50794" anchor="ctr"/>
          <a:lstStyle/>
          <a:p>
            <a:pPr marL="260648" indent="-209848">
              <a:defRPr sz="3000"/>
            </a:pPr>
            <a:r>
              <a:t>Body Level Two</a:t>
            </a:r>
          </a:p>
          <a:p>
            <a:pPr marL="480422" indent="-301897">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pic>
        <p:nvPicPr>
          <p:cNvPr id="165" name="Picture 12" descr="Picture 12"/>
          <p:cNvPicPr>
            <a:picLocks noChangeAspect="1"/>
          </p:cNvPicPr>
          <p:nvPr/>
        </p:nvPicPr>
        <p:blipFill>
          <a:blip r:embed="rId3">
            <a:extLst/>
          </a:blip>
          <a:stretch>
            <a:fillRect/>
          </a:stretch>
        </p:blipFill>
        <p:spPr>
          <a:xfrm>
            <a:off x="365794" y="2460679"/>
            <a:ext cx="1871466" cy="1663525"/>
          </a:xfrm>
          <a:prstGeom prst="rect">
            <a:avLst/>
          </a:prstGeom>
          <a:ln>
            <a:solidFill>
              <a:schemeClr val="accent1"/>
            </a:solidFill>
          </a:ln>
        </p:spPr>
      </p:pic>
      <p:pic>
        <p:nvPicPr>
          <p:cNvPr id="166" name="Image" descr="Image"/>
          <p:cNvPicPr>
            <a:picLocks noChangeAspect="1"/>
          </p:cNvPicPr>
          <p:nvPr/>
        </p:nvPicPr>
        <p:blipFill>
          <a:blip r:embed="rId4">
            <a:extLst/>
          </a:blip>
          <a:stretch>
            <a:fillRect/>
          </a:stretch>
        </p:blipFill>
        <p:spPr>
          <a:xfrm>
            <a:off x="-5330" y="6479594"/>
            <a:ext cx="934266" cy="348061"/>
          </a:xfrm>
          <a:prstGeom prst="rect">
            <a:avLst/>
          </a:prstGeom>
          <a:ln w="12700">
            <a:miter lim="400000"/>
          </a:ln>
        </p:spPr>
      </p:pic>
      <p:pic>
        <p:nvPicPr>
          <p:cNvPr id="167" name="LogoCSEn.png" descr="LogoCSEn.png"/>
          <p:cNvPicPr>
            <a:picLocks noChangeAspect="1"/>
          </p:cNvPicPr>
          <p:nvPr/>
        </p:nvPicPr>
        <p:blipFill>
          <a:blip r:embed="rId5">
            <a:extLst/>
          </a:blip>
          <a:stretch>
            <a:fillRect/>
          </a:stretch>
        </p:blipFill>
        <p:spPr>
          <a:xfrm>
            <a:off x="915746" y="6479594"/>
            <a:ext cx="1660361" cy="348143"/>
          </a:xfrm>
          <a:prstGeom prst="rect">
            <a:avLst/>
          </a:prstGeom>
          <a:ln w="12700">
            <a:miter lim="400000"/>
          </a:ln>
        </p:spPr>
      </p:pic>
      <p:sp>
        <p:nvSpPr>
          <p:cNvPr id="168"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iscussion">
    <p:spTree>
      <p:nvGrpSpPr>
        <p:cNvPr id="1" name=""/>
        <p:cNvGrpSpPr/>
        <p:nvPr/>
      </p:nvGrpSpPr>
      <p:grpSpPr>
        <a:xfrm>
          <a:off x="0" y="0"/>
          <a:ext cx="0" cy="0"/>
          <a:chOff x="0" y="0"/>
          <a:chExt cx="0" cy="0"/>
        </a:xfrm>
      </p:grpSpPr>
      <p:sp>
        <p:nvSpPr>
          <p:cNvPr id="175"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76" name="Body Level One…"/>
          <p:cNvSpPr txBox="1"/>
          <p:nvPr>
            <p:ph type="body" idx="1"/>
          </p:nvPr>
        </p:nvSpPr>
        <p:spPr>
          <a:xfrm>
            <a:off x="2971505" y="183667"/>
            <a:ext cx="5828841"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77"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78" name="Title Text"/>
          <p:cNvSpPr txBox="1"/>
          <p:nvPr>
            <p:ph type="title"/>
          </p:nvPr>
        </p:nvSpPr>
        <p:spPr>
          <a:xfrm>
            <a:off x="42862" y="286075"/>
            <a:ext cx="2752057" cy="1263638"/>
          </a:xfrm>
          <a:prstGeom prst="rect">
            <a:avLst/>
          </a:prstGeom>
        </p:spPr>
        <p:txBody>
          <a:bodyPr lIns="50794" tIns="50794" rIns="50794" bIns="50794"/>
          <a:lstStyle>
            <a:lvl1pPr algn="ctr">
              <a:defRPr>
                <a:solidFill>
                  <a:srgbClr val="FFD479"/>
                </a:solidFill>
              </a:defRPr>
            </a:lvl1pPr>
          </a:lstStyle>
          <a:p>
            <a:pPr/>
            <a:r>
              <a:t>Title Text</a:t>
            </a:r>
          </a:p>
        </p:txBody>
      </p:sp>
      <p:pic>
        <p:nvPicPr>
          <p:cNvPr id="179"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182" name="Picture 1"/>
          <p:cNvGrpSpPr/>
          <p:nvPr/>
        </p:nvGrpSpPr>
        <p:grpSpPr>
          <a:xfrm>
            <a:off x="715111" y="2636330"/>
            <a:ext cx="1407559" cy="1407558"/>
            <a:chOff x="0" y="0"/>
            <a:chExt cx="1407557" cy="1407557"/>
          </a:xfrm>
        </p:grpSpPr>
        <p:sp>
          <p:nvSpPr>
            <p:cNvPr id="180" name="Square"/>
            <p:cNvSpPr/>
            <p:nvPr/>
          </p:nvSpPr>
          <p:spPr>
            <a:xfrm>
              <a:off x="0" y="0"/>
              <a:ext cx="1407558" cy="1407558"/>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181" name="image18.png" descr="image18.png"/>
            <p:cNvPicPr>
              <a:picLocks noChangeAspect="1"/>
            </p:cNvPicPr>
            <p:nvPr/>
          </p:nvPicPr>
          <p:blipFill>
            <a:blip r:embed="rId3">
              <a:extLst/>
            </a:blip>
            <a:stretch>
              <a:fillRect/>
            </a:stretch>
          </p:blipFill>
          <p:spPr>
            <a:xfrm>
              <a:off x="0" y="0"/>
              <a:ext cx="1407558" cy="1407558"/>
            </a:xfrm>
            <a:prstGeom prst="rect">
              <a:avLst/>
            </a:prstGeom>
            <a:ln w="12700" cap="flat">
              <a:noFill/>
              <a:miter lim="400000"/>
            </a:ln>
            <a:effectLst/>
          </p:spPr>
        </p:pic>
      </p:grpSp>
      <p:pic>
        <p:nvPicPr>
          <p:cNvPr id="183"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184"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185"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CTS">
    <p:spTree>
      <p:nvGrpSpPr>
        <p:cNvPr id="1" name=""/>
        <p:cNvGrpSpPr/>
        <p:nvPr/>
      </p:nvGrpSpPr>
      <p:grpSpPr>
        <a:xfrm>
          <a:off x="0" y="0"/>
          <a:ext cx="0" cy="0"/>
          <a:chOff x="0" y="0"/>
          <a:chExt cx="0" cy="0"/>
        </a:xfrm>
      </p:grpSpPr>
      <p:sp>
        <p:nvSpPr>
          <p:cNvPr id="192"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93"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94" name="Title Text"/>
          <p:cNvSpPr txBox="1"/>
          <p:nvPr>
            <p:ph type="title"/>
          </p:nvPr>
        </p:nvSpPr>
        <p:spPr>
          <a:xfrm>
            <a:off x="243078" y="235280"/>
            <a:ext cx="2116898" cy="1263639"/>
          </a:xfrm>
          <a:prstGeom prst="rect">
            <a:avLst/>
          </a:prstGeom>
        </p:spPr>
        <p:txBody>
          <a:bodyPr lIns="50794" tIns="50794" rIns="50794" bIns="50794"/>
          <a:lstStyle>
            <a:lvl1pPr algn="ctr">
              <a:defRPr b="0" sz="3000">
                <a:solidFill>
                  <a:srgbClr val="FFD479"/>
                </a:solidFill>
              </a:defRPr>
            </a:lvl1pPr>
          </a:lstStyle>
          <a:p>
            <a:pPr/>
            <a:r>
              <a:t>Title Text</a:t>
            </a:r>
          </a:p>
        </p:txBody>
      </p:sp>
      <p:pic>
        <p:nvPicPr>
          <p:cNvPr id="195"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196" name="Body Level Two…"/>
          <p:cNvSpPr txBox="1"/>
          <p:nvPr>
            <p:ph type="body" idx="21"/>
          </p:nvPr>
        </p:nvSpPr>
        <p:spPr>
          <a:xfrm>
            <a:off x="2876030" y="136000"/>
            <a:ext cx="5828841" cy="6312884"/>
          </a:xfrm>
          <a:prstGeom prst="rect">
            <a:avLst/>
          </a:prstGeom>
        </p:spPr>
        <p:txBody>
          <a:bodyPr lIns="50794" tIns="50794" rIns="50794" bIns="50794" anchor="ctr"/>
          <a:lstStyle/>
          <a:p>
            <a:pPr marL="260648" indent="-209848">
              <a:defRPr sz="3000"/>
            </a:pPr>
            <a:r>
              <a:t>Body Level Two</a:t>
            </a:r>
          </a:p>
          <a:p>
            <a:pPr marL="480422" indent="-301897">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grpSp>
        <p:nvGrpSpPr>
          <p:cNvPr id="199" name="Picture 7"/>
          <p:cNvGrpSpPr/>
          <p:nvPr/>
        </p:nvGrpSpPr>
        <p:grpSpPr>
          <a:xfrm>
            <a:off x="794397" y="2919750"/>
            <a:ext cx="1014260" cy="1352347"/>
            <a:chOff x="0" y="0"/>
            <a:chExt cx="1014259" cy="1352345"/>
          </a:xfrm>
        </p:grpSpPr>
        <p:sp>
          <p:nvSpPr>
            <p:cNvPr id="197" name="Rectangle"/>
            <p:cNvSpPr/>
            <p:nvPr/>
          </p:nvSpPr>
          <p:spPr>
            <a:xfrm>
              <a:off x="56469" y="208795"/>
              <a:ext cx="918109" cy="843909"/>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198" name="image16.png" descr="image16.png"/>
            <p:cNvPicPr>
              <a:picLocks noChangeAspect="1"/>
            </p:cNvPicPr>
            <p:nvPr/>
          </p:nvPicPr>
          <p:blipFill>
            <a:blip r:embed="rId3">
              <a:extLst/>
            </a:blip>
            <a:stretch>
              <a:fillRect/>
            </a:stretch>
          </p:blipFill>
          <p:spPr>
            <a:xfrm>
              <a:off x="0" y="0"/>
              <a:ext cx="1014260" cy="1352346"/>
            </a:xfrm>
            <a:prstGeom prst="rect">
              <a:avLst/>
            </a:prstGeom>
            <a:ln w="12700" cap="flat">
              <a:noFill/>
              <a:miter lim="400000"/>
            </a:ln>
            <a:effectLst/>
          </p:spPr>
        </p:pic>
      </p:grpSp>
      <p:pic>
        <p:nvPicPr>
          <p:cNvPr id="200" name="LogoCSEn.png" descr="LogoCSEn.png"/>
          <p:cNvPicPr>
            <a:picLocks noChangeAspect="1"/>
          </p:cNvPicPr>
          <p:nvPr/>
        </p:nvPicPr>
        <p:blipFill>
          <a:blip r:embed="rId4">
            <a:extLst/>
          </a:blip>
          <a:stretch>
            <a:fillRect/>
          </a:stretch>
        </p:blipFill>
        <p:spPr>
          <a:xfrm>
            <a:off x="1039572" y="6499598"/>
            <a:ext cx="1504391" cy="315439"/>
          </a:xfrm>
          <a:prstGeom prst="rect">
            <a:avLst/>
          </a:prstGeom>
          <a:ln w="12700">
            <a:miter lim="400000"/>
          </a:ln>
        </p:spPr>
      </p:pic>
      <p:pic>
        <p:nvPicPr>
          <p:cNvPr id="201" name="Image" descr="Image"/>
          <p:cNvPicPr>
            <a:picLocks noChangeAspect="1"/>
          </p:cNvPicPr>
          <p:nvPr/>
        </p:nvPicPr>
        <p:blipFill>
          <a:blip r:embed="rId5">
            <a:extLst/>
          </a:blip>
          <a:stretch>
            <a:fillRect/>
          </a:stretch>
        </p:blipFill>
        <p:spPr>
          <a:xfrm>
            <a:off x="-8839" y="6466894"/>
            <a:ext cx="934266" cy="348061"/>
          </a:xfrm>
          <a:prstGeom prst="rect">
            <a:avLst/>
          </a:prstGeom>
          <a:ln w="12700">
            <a:miter lim="400000"/>
          </a:ln>
        </p:spPr>
      </p:pic>
      <p:sp>
        <p:nvSpPr>
          <p:cNvPr id="202"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ding">
    <p:spTree>
      <p:nvGrpSpPr>
        <p:cNvPr id="1" name=""/>
        <p:cNvGrpSpPr/>
        <p:nvPr/>
      </p:nvGrpSpPr>
      <p:grpSpPr>
        <a:xfrm>
          <a:off x="0" y="0"/>
          <a:ext cx="0" cy="0"/>
          <a:chOff x="0" y="0"/>
          <a:chExt cx="0" cy="0"/>
        </a:xfrm>
      </p:grpSpPr>
      <p:sp>
        <p:nvSpPr>
          <p:cNvPr id="209"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10"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11" name="Title Text"/>
          <p:cNvSpPr txBox="1"/>
          <p:nvPr>
            <p:ph type="title"/>
          </p:nvPr>
        </p:nvSpPr>
        <p:spPr>
          <a:xfrm>
            <a:off x="243078" y="235280"/>
            <a:ext cx="2116898" cy="1263639"/>
          </a:xfrm>
          <a:prstGeom prst="rect">
            <a:avLst/>
          </a:prstGeom>
        </p:spPr>
        <p:txBody>
          <a:bodyPr lIns="50794" tIns="50794" rIns="50794" bIns="50794"/>
          <a:lstStyle>
            <a:lvl1pPr algn="ctr">
              <a:defRPr b="0" sz="3000">
                <a:solidFill>
                  <a:srgbClr val="FFD479"/>
                </a:solidFill>
              </a:defRPr>
            </a:lvl1pPr>
          </a:lstStyle>
          <a:p>
            <a:pPr/>
            <a:r>
              <a:t>Title Text</a:t>
            </a:r>
          </a:p>
        </p:txBody>
      </p:sp>
      <p:pic>
        <p:nvPicPr>
          <p:cNvPr id="212"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213" name="Body Level Two…"/>
          <p:cNvSpPr txBox="1"/>
          <p:nvPr>
            <p:ph type="body" idx="21"/>
          </p:nvPr>
        </p:nvSpPr>
        <p:spPr>
          <a:xfrm>
            <a:off x="2876030" y="136000"/>
            <a:ext cx="5828841" cy="6312884"/>
          </a:xfrm>
          <a:prstGeom prst="rect">
            <a:avLst/>
          </a:prstGeom>
        </p:spPr>
        <p:txBody>
          <a:bodyPr lIns="50794" tIns="50794" rIns="50794" bIns="50794" anchor="ctr"/>
          <a:lstStyle/>
          <a:p>
            <a:pPr marL="260648" indent="-209848">
              <a:defRPr sz="3000"/>
            </a:pPr>
            <a:r>
              <a:t>Body Level Two</a:t>
            </a:r>
          </a:p>
          <a:p>
            <a:pPr marL="480422" indent="-301897">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pic>
        <p:nvPicPr>
          <p:cNvPr id="214" name="Picture 10" descr="Picture 10"/>
          <p:cNvPicPr>
            <a:picLocks noChangeAspect="1"/>
          </p:cNvPicPr>
          <p:nvPr/>
        </p:nvPicPr>
        <p:blipFill>
          <a:blip r:embed="rId3">
            <a:extLst/>
          </a:blip>
          <a:stretch>
            <a:fillRect/>
          </a:stretch>
        </p:blipFill>
        <p:spPr>
          <a:xfrm>
            <a:off x="709493" y="2771609"/>
            <a:ext cx="986086" cy="1314782"/>
          </a:xfrm>
          <a:prstGeom prst="rect">
            <a:avLst/>
          </a:prstGeom>
          <a:ln w="12700">
            <a:miter lim="400000"/>
          </a:ln>
        </p:spPr>
      </p:pic>
      <p:pic>
        <p:nvPicPr>
          <p:cNvPr id="215"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16"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17"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valuation">
    <p:spTree>
      <p:nvGrpSpPr>
        <p:cNvPr id="1" name=""/>
        <p:cNvGrpSpPr/>
        <p:nvPr/>
      </p:nvGrpSpPr>
      <p:grpSpPr>
        <a:xfrm>
          <a:off x="0" y="0"/>
          <a:ext cx="0" cy="0"/>
          <a:chOff x="0" y="0"/>
          <a:chExt cx="0" cy="0"/>
        </a:xfrm>
      </p:grpSpPr>
      <p:sp>
        <p:nvSpPr>
          <p:cNvPr id="224"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25"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26" name="Title Text"/>
          <p:cNvSpPr txBox="1"/>
          <p:nvPr>
            <p:ph type="title"/>
          </p:nvPr>
        </p:nvSpPr>
        <p:spPr>
          <a:xfrm>
            <a:off x="243078" y="235280"/>
            <a:ext cx="2116898" cy="1263639"/>
          </a:xfrm>
          <a:prstGeom prst="rect">
            <a:avLst/>
          </a:prstGeom>
        </p:spPr>
        <p:txBody>
          <a:bodyPr lIns="50794" tIns="50794" rIns="50794" bIns="50794"/>
          <a:lstStyle>
            <a:lvl1pPr algn="ctr">
              <a:defRPr b="0" sz="3000">
                <a:solidFill>
                  <a:srgbClr val="FFD479"/>
                </a:solidFill>
              </a:defRPr>
            </a:lvl1pPr>
          </a:lstStyle>
          <a:p>
            <a:pPr/>
            <a:r>
              <a:t>Title Text</a:t>
            </a:r>
          </a:p>
        </p:txBody>
      </p:sp>
      <p:pic>
        <p:nvPicPr>
          <p:cNvPr id="227"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228" name="Body Level Two…"/>
          <p:cNvSpPr txBox="1"/>
          <p:nvPr>
            <p:ph type="body" idx="21"/>
          </p:nvPr>
        </p:nvSpPr>
        <p:spPr>
          <a:xfrm>
            <a:off x="2876030" y="136000"/>
            <a:ext cx="5828841" cy="6312884"/>
          </a:xfrm>
          <a:prstGeom prst="rect">
            <a:avLst/>
          </a:prstGeom>
        </p:spPr>
        <p:txBody>
          <a:bodyPr lIns="50794" tIns="50794" rIns="50794" bIns="50794"/>
          <a:lstStyle/>
          <a:p>
            <a:pPr marL="260648" indent="-209848">
              <a:defRPr sz="3000"/>
            </a:pPr>
            <a:r>
              <a:t>Body Level Two</a:t>
            </a:r>
          </a:p>
          <a:p>
            <a:pPr marL="480422" indent="-301897">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grpSp>
        <p:nvGrpSpPr>
          <p:cNvPr id="231" name="Group"/>
          <p:cNvGrpSpPr/>
          <p:nvPr/>
        </p:nvGrpSpPr>
        <p:grpSpPr>
          <a:xfrm>
            <a:off x="709437" y="2836909"/>
            <a:ext cx="1184180" cy="1184181"/>
            <a:chOff x="0" y="0"/>
            <a:chExt cx="1184179" cy="1184179"/>
          </a:xfrm>
        </p:grpSpPr>
        <p:sp>
          <p:nvSpPr>
            <p:cNvPr id="229" name="Square"/>
            <p:cNvSpPr/>
            <p:nvPr/>
          </p:nvSpPr>
          <p:spPr>
            <a:xfrm>
              <a:off x="0" y="0"/>
              <a:ext cx="1184180" cy="1184180"/>
            </a:xfrm>
            <a:prstGeom prst="rect">
              <a:avLst/>
            </a:prstGeom>
            <a:solidFill>
              <a:srgbClr val="FFD479"/>
            </a:solidFill>
            <a:ln w="3175" cap="flat">
              <a:noFill/>
              <a:miter lim="400000"/>
            </a:ln>
            <a:effectLst/>
          </p:spPr>
          <p:txBody>
            <a:bodyPr wrap="square" lIns="45713" tIns="45713" rIns="45713" bIns="45713" numCol="1" anchor="t">
              <a:noAutofit/>
            </a:bodyPr>
            <a:lstStyle/>
            <a:p>
              <a:pPr algn="ctr">
                <a:defRPr sz="4000">
                  <a:latin typeface="Helvetica Neue"/>
                  <a:ea typeface="Helvetica Neue"/>
                  <a:cs typeface="Helvetica Neue"/>
                  <a:sym typeface="Helvetica Neue"/>
                </a:defRPr>
              </a:pPr>
            </a:p>
          </p:txBody>
        </p:sp>
        <p:pic>
          <p:nvPicPr>
            <p:cNvPr id="230" name="Image" descr="Image"/>
            <p:cNvPicPr>
              <a:picLocks noChangeAspect="1"/>
            </p:cNvPicPr>
            <p:nvPr/>
          </p:nvPicPr>
          <p:blipFill>
            <a:blip r:embed="rId3">
              <a:extLst/>
            </a:blip>
            <a:stretch>
              <a:fillRect/>
            </a:stretch>
          </p:blipFill>
          <p:spPr>
            <a:xfrm>
              <a:off x="48987" y="48987"/>
              <a:ext cx="1086206" cy="1086206"/>
            </a:xfrm>
            <a:prstGeom prst="rect">
              <a:avLst/>
            </a:prstGeom>
            <a:ln w="3175" cap="flat">
              <a:noFill/>
              <a:round/>
            </a:ln>
            <a:effectLst/>
          </p:spPr>
        </p:pic>
      </p:grpSp>
      <p:pic>
        <p:nvPicPr>
          <p:cNvPr id="232"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33"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34"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achingMethods">
    <p:spTree>
      <p:nvGrpSpPr>
        <p:cNvPr id="1" name=""/>
        <p:cNvGrpSpPr/>
        <p:nvPr/>
      </p:nvGrpSpPr>
      <p:grpSpPr>
        <a:xfrm>
          <a:off x="0" y="0"/>
          <a:ext cx="0" cy="0"/>
          <a:chOff x="0" y="0"/>
          <a:chExt cx="0" cy="0"/>
        </a:xfrm>
      </p:grpSpPr>
      <p:sp>
        <p:nvSpPr>
          <p:cNvPr id="241"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42"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43"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44" name="Title Text"/>
          <p:cNvSpPr txBox="1"/>
          <p:nvPr>
            <p:ph type="title"/>
          </p:nvPr>
        </p:nvSpPr>
        <p:spPr>
          <a:xfrm>
            <a:off x="42862" y="286075"/>
            <a:ext cx="2752057" cy="1263638"/>
          </a:xfrm>
          <a:prstGeom prst="rect">
            <a:avLst/>
          </a:prstGeom>
        </p:spPr>
        <p:txBody>
          <a:bodyPr lIns="50794" tIns="50794" rIns="50794" bIns="50794"/>
          <a:lstStyle>
            <a:lvl1pPr algn="ctr">
              <a:defRPr>
                <a:solidFill>
                  <a:srgbClr val="FFD479"/>
                </a:solidFill>
              </a:defRPr>
            </a:lvl1pPr>
          </a:lstStyle>
          <a:p>
            <a:pPr/>
            <a:r>
              <a:t>Title Text</a:t>
            </a:r>
          </a:p>
        </p:txBody>
      </p:sp>
      <p:pic>
        <p:nvPicPr>
          <p:cNvPr id="245"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248" name="Picture 7"/>
          <p:cNvGrpSpPr/>
          <p:nvPr/>
        </p:nvGrpSpPr>
        <p:grpSpPr>
          <a:xfrm>
            <a:off x="762000" y="3177032"/>
            <a:ext cx="1219200" cy="1625601"/>
            <a:chOff x="0" y="0"/>
            <a:chExt cx="1219200" cy="1625600"/>
          </a:xfrm>
        </p:grpSpPr>
        <p:sp>
          <p:nvSpPr>
            <p:cNvPr id="246" name="Rectangle"/>
            <p:cNvSpPr/>
            <p:nvPr/>
          </p:nvSpPr>
          <p:spPr>
            <a:xfrm>
              <a:off x="0" y="0"/>
              <a:ext cx="1219200" cy="1625600"/>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247" name="image12.png" descr="image12.png"/>
            <p:cNvPicPr>
              <a:picLocks noChangeAspect="1"/>
            </p:cNvPicPr>
            <p:nvPr/>
          </p:nvPicPr>
          <p:blipFill>
            <a:blip r:embed="rId3">
              <a:extLst/>
            </a:blip>
            <a:stretch>
              <a:fillRect/>
            </a:stretch>
          </p:blipFill>
          <p:spPr>
            <a:xfrm>
              <a:off x="0" y="0"/>
              <a:ext cx="1219200" cy="1625600"/>
            </a:xfrm>
            <a:prstGeom prst="rect">
              <a:avLst/>
            </a:prstGeom>
            <a:ln w="12700" cap="flat">
              <a:noFill/>
              <a:miter lim="400000"/>
            </a:ln>
            <a:effectLst/>
          </p:spPr>
        </p:pic>
      </p:grpSp>
      <p:pic>
        <p:nvPicPr>
          <p:cNvPr id="249"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50"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51"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utline">
    <p:spTree>
      <p:nvGrpSpPr>
        <p:cNvPr id="1" name=""/>
        <p:cNvGrpSpPr/>
        <p:nvPr/>
      </p:nvGrpSpPr>
      <p:grpSpPr>
        <a:xfrm>
          <a:off x="0" y="0"/>
          <a:ext cx="0" cy="0"/>
          <a:chOff x="0" y="0"/>
          <a:chExt cx="0" cy="0"/>
        </a:xfrm>
      </p:grpSpPr>
      <p:sp>
        <p:nvSpPr>
          <p:cNvPr id="258" name="Rectangle 11"/>
          <p:cNvSpPr/>
          <p:nvPr/>
        </p:nvSpPr>
        <p:spPr>
          <a:xfrm>
            <a:off x="-3063" y="359"/>
            <a:ext cx="286673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59" name="Body Level One…"/>
          <p:cNvSpPr txBox="1"/>
          <p:nvPr>
            <p:ph type="body" idx="1"/>
          </p:nvPr>
        </p:nvSpPr>
        <p:spPr>
          <a:xfrm>
            <a:off x="2894638" y="23470"/>
            <a:ext cx="6133375" cy="6539630"/>
          </a:xfrm>
          <a:prstGeom prst="rect">
            <a:avLst/>
          </a:prstGeom>
        </p:spPr>
        <p:txBody>
          <a:bodyPr lIns="50794" tIns="50794" rIns="50794" bIns="50794" anchor="ctr"/>
          <a:lstStyle>
            <a:lvl1pPr marL="256917" indent="-206117">
              <a:defRPr sz="2600"/>
            </a:lvl1pPr>
            <a:lvl2pPr marL="635984" indent="-318484">
              <a:defRPr sz="2400">
                <a:solidFill>
                  <a:srgbClr val="5E5E5E"/>
                </a:solidFill>
              </a:defRPr>
            </a:lvl2pPr>
            <a:lvl3pPr marL="1058635" indent="-391885">
              <a:defRPr sz="2400">
                <a:solidFill>
                  <a:srgbClr val="919191"/>
                </a:solidFill>
              </a:defRPr>
            </a:lvl3pPr>
            <a:lvl4pPr marL="1426823" indent="-412411">
              <a:defRPr sz="2000">
                <a:solidFill>
                  <a:srgbClr val="919191"/>
                </a:solidFill>
              </a:defRPr>
            </a:lvl4pPr>
            <a:lvl5pPr marL="1768400" indent="-406325">
              <a:defRPr sz="18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60"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61" name="Title Text"/>
          <p:cNvSpPr txBox="1"/>
          <p:nvPr>
            <p:ph type="title"/>
          </p:nvPr>
        </p:nvSpPr>
        <p:spPr>
          <a:xfrm>
            <a:off x="54274" y="352329"/>
            <a:ext cx="2752056" cy="1263638"/>
          </a:xfrm>
          <a:prstGeom prst="rect">
            <a:avLst/>
          </a:prstGeom>
        </p:spPr>
        <p:txBody>
          <a:bodyPr lIns="50794" tIns="50794" rIns="50794" bIns="50794"/>
          <a:lstStyle>
            <a:lvl1pPr algn="ctr">
              <a:defRPr sz="3600">
                <a:solidFill>
                  <a:srgbClr val="FFD479"/>
                </a:solidFill>
              </a:defRPr>
            </a:lvl1pPr>
          </a:lstStyle>
          <a:p>
            <a:pPr/>
            <a:r>
              <a:t>Title Text</a:t>
            </a:r>
          </a:p>
        </p:txBody>
      </p:sp>
      <p:pic>
        <p:nvPicPr>
          <p:cNvPr id="262" name="Picture 12" descr="Picture 12"/>
          <p:cNvPicPr>
            <a:picLocks noChangeAspect="1"/>
          </p:cNvPicPr>
          <p:nvPr/>
        </p:nvPicPr>
        <p:blipFill>
          <a:blip r:embed="rId2">
            <a:extLst/>
          </a:blip>
          <a:srcRect l="39689" t="3207" r="5228" b="21597"/>
          <a:stretch>
            <a:fillRect/>
          </a:stretch>
        </p:blipFill>
        <p:spPr>
          <a:xfrm>
            <a:off x="247873" y="4665470"/>
            <a:ext cx="2609073" cy="2136998"/>
          </a:xfrm>
          <a:prstGeom prst="rect">
            <a:avLst/>
          </a:prstGeom>
          <a:ln w="12700">
            <a:miter lim="400000"/>
          </a:ln>
        </p:spPr>
      </p:pic>
      <p:grpSp>
        <p:nvGrpSpPr>
          <p:cNvPr id="265" name="Group"/>
          <p:cNvGrpSpPr/>
          <p:nvPr/>
        </p:nvGrpSpPr>
        <p:grpSpPr>
          <a:xfrm>
            <a:off x="600142" y="2830240"/>
            <a:ext cx="1660321" cy="1686008"/>
            <a:chOff x="0" y="0"/>
            <a:chExt cx="1660319" cy="1686006"/>
          </a:xfrm>
        </p:grpSpPr>
        <p:sp>
          <p:nvSpPr>
            <p:cNvPr id="263" name="Rectangle"/>
            <p:cNvSpPr/>
            <p:nvPr/>
          </p:nvSpPr>
          <p:spPr>
            <a:xfrm>
              <a:off x="235029" y="261991"/>
              <a:ext cx="1190066" cy="1161935"/>
            </a:xfrm>
            <a:prstGeom prst="rect">
              <a:avLst/>
            </a:prstGeom>
            <a:solidFill>
              <a:srgbClr val="FFD479"/>
            </a:solidFill>
            <a:ln w="3175" cap="flat">
              <a:solidFill>
                <a:srgbClr val="000000"/>
              </a:solidFill>
              <a:prstDash val="solid"/>
              <a:round/>
            </a:ln>
            <a:effectLst/>
          </p:spPr>
          <p:txBody>
            <a:bodyPr wrap="square" lIns="46079" tIns="46079" rIns="46079" bIns="46079" numCol="1" anchor="ctr">
              <a:noAutofit/>
            </a:bodyPr>
            <a:lstStyle/>
            <a:p>
              <a:pPr marL="40639" marR="40639" defTabSz="910175">
                <a:defRPr sz="2200">
                  <a:uFill>
                    <a:solidFill>
                      <a:srgbClr val="000000"/>
                    </a:solidFill>
                  </a:uFill>
                  <a:latin typeface="Times New Roman"/>
                  <a:ea typeface="Times New Roman"/>
                  <a:cs typeface="Times New Roman"/>
                  <a:sym typeface="Times New Roman"/>
                </a:defRPr>
              </a:pPr>
            </a:p>
          </p:txBody>
        </p:sp>
        <p:pic>
          <p:nvPicPr>
            <p:cNvPr id="264" name="Image" descr="Image"/>
            <p:cNvPicPr>
              <a:picLocks noChangeAspect="1"/>
            </p:cNvPicPr>
            <p:nvPr/>
          </p:nvPicPr>
          <p:blipFill>
            <a:blip r:embed="rId3">
              <a:extLst/>
            </a:blip>
            <a:srcRect l="23390" t="22978" r="23390" b="22978"/>
            <a:stretch>
              <a:fillRect/>
            </a:stretch>
          </p:blipFill>
          <p:spPr>
            <a:xfrm>
              <a:off x="0" y="0"/>
              <a:ext cx="1660320" cy="1686007"/>
            </a:xfrm>
            <a:prstGeom prst="rect">
              <a:avLst/>
            </a:prstGeom>
            <a:ln w="3175" cap="flat">
              <a:noFill/>
              <a:round/>
            </a:ln>
            <a:effectLst/>
          </p:spPr>
        </p:pic>
      </p:grpSp>
      <p:pic>
        <p:nvPicPr>
          <p:cNvPr id="266"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267"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268"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deos">
    <p:spTree>
      <p:nvGrpSpPr>
        <p:cNvPr id="1" name=""/>
        <p:cNvGrpSpPr/>
        <p:nvPr/>
      </p:nvGrpSpPr>
      <p:grpSpPr>
        <a:xfrm>
          <a:off x="0" y="0"/>
          <a:ext cx="0" cy="0"/>
          <a:chOff x="0" y="0"/>
          <a:chExt cx="0" cy="0"/>
        </a:xfrm>
      </p:grpSpPr>
      <p:sp>
        <p:nvSpPr>
          <p:cNvPr id="275"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76" name="Body Level One…"/>
          <p:cNvSpPr txBox="1"/>
          <p:nvPr>
            <p:ph type="body" idx="1"/>
          </p:nvPr>
        </p:nvSpPr>
        <p:spPr>
          <a:xfrm>
            <a:off x="3022075" y="130962"/>
            <a:ext cx="5962698"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77"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78" name="Title Text"/>
          <p:cNvSpPr txBox="1"/>
          <p:nvPr>
            <p:ph type="title"/>
          </p:nvPr>
        </p:nvSpPr>
        <p:spPr>
          <a:xfrm>
            <a:off x="42862" y="265847"/>
            <a:ext cx="2752057" cy="1263639"/>
          </a:xfrm>
          <a:prstGeom prst="rect">
            <a:avLst/>
          </a:prstGeom>
        </p:spPr>
        <p:txBody>
          <a:bodyPr lIns="50794" tIns="50794" rIns="50794" bIns="50794"/>
          <a:lstStyle>
            <a:lvl1pPr algn="ctr">
              <a:defRPr sz="3600">
                <a:solidFill>
                  <a:srgbClr val="FFD479"/>
                </a:solidFill>
              </a:defRPr>
            </a:lvl1pPr>
          </a:lstStyle>
          <a:p>
            <a:pPr/>
            <a:r>
              <a:t>Title Text</a:t>
            </a:r>
          </a:p>
        </p:txBody>
      </p:sp>
      <p:pic>
        <p:nvPicPr>
          <p:cNvPr id="279"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282" name="Group"/>
          <p:cNvGrpSpPr/>
          <p:nvPr/>
        </p:nvGrpSpPr>
        <p:grpSpPr>
          <a:xfrm>
            <a:off x="901491" y="2819323"/>
            <a:ext cx="1034799" cy="1379732"/>
            <a:chOff x="0" y="0"/>
            <a:chExt cx="1034798" cy="1379731"/>
          </a:xfrm>
        </p:grpSpPr>
        <p:sp>
          <p:nvSpPr>
            <p:cNvPr id="280" name="Rectangle"/>
            <p:cNvSpPr/>
            <p:nvPr/>
          </p:nvSpPr>
          <p:spPr>
            <a:xfrm>
              <a:off x="70046" y="173287"/>
              <a:ext cx="894706" cy="1033158"/>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281" name="image10.png" descr="image10.png"/>
            <p:cNvPicPr>
              <a:picLocks noChangeAspect="1"/>
            </p:cNvPicPr>
            <p:nvPr/>
          </p:nvPicPr>
          <p:blipFill>
            <a:blip r:embed="rId3">
              <a:extLst/>
            </a:blip>
            <a:stretch>
              <a:fillRect/>
            </a:stretch>
          </p:blipFill>
          <p:spPr>
            <a:xfrm>
              <a:off x="0" y="0"/>
              <a:ext cx="1034799" cy="1379732"/>
            </a:xfrm>
            <a:prstGeom prst="rect">
              <a:avLst/>
            </a:prstGeom>
            <a:ln w="12700" cap="flat">
              <a:noFill/>
              <a:miter lim="400000"/>
            </a:ln>
            <a:effectLst/>
          </p:spPr>
        </p:pic>
      </p:grpSp>
      <p:pic>
        <p:nvPicPr>
          <p:cNvPr id="283"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284"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285"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bg>
      <p:bgPr>
        <a:solidFill>
          <a:srgbClr val="DDDDDD"/>
        </a:solidFill>
      </p:bgPr>
    </p:bg>
    <p:spTree>
      <p:nvGrpSpPr>
        <p:cNvPr id="1" name=""/>
        <p:cNvGrpSpPr/>
        <p:nvPr/>
      </p:nvGrpSpPr>
      <p:grpSpPr>
        <a:xfrm>
          <a:off x="0" y="0"/>
          <a:ext cx="0" cy="0"/>
          <a:chOff x="0" y="0"/>
          <a:chExt cx="0" cy="0"/>
        </a:xfrm>
      </p:grpSpPr>
      <p:sp>
        <p:nvSpPr>
          <p:cNvPr id="30" name="Rectangle 11"/>
          <p:cNvSpPr/>
          <p:nvPr/>
        </p:nvSpPr>
        <p:spPr>
          <a:xfrm>
            <a:off x="478" y="359"/>
            <a:ext cx="9143044"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1" name="Title Text"/>
          <p:cNvSpPr txBox="1"/>
          <p:nvPr>
            <p:ph type="title"/>
          </p:nvPr>
        </p:nvSpPr>
        <p:spPr>
          <a:xfrm>
            <a:off x="200020" y="2881395"/>
            <a:ext cx="8209692" cy="1095210"/>
          </a:xfrm>
          <a:prstGeom prst="rect">
            <a:avLst/>
          </a:prstGeom>
        </p:spPr>
        <p:txBody>
          <a:bodyPr lIns="50794" tIns="50794" rIns="50794" bIns="50794"/>
          <a:lstStyle>
            <a:lvl1pPr>
              <a:defRPr b="0" sz="4200">
                <a:solidFill>
                  <a:srgbClr val="FFD479"/>
                </a:solidFill>
              </a:defRPr>
            </a:lvl1pPr>
          </a:lstStyle>
          <a:p>
            <a:pPr/>
            <a:r>
              <a:t>Title Text</a:t>
            </a:r>
          </a:p>
        </p:txBody>
      </p:sp>
      <p:pic>
        <p:nvPicPr>
          <p:cNvPr id="32" name="LogoCSEn.png" descr="LogoCSEn.png"/>
          <p:cNvPicPr>
            <a:picLocks noChangeAspect="1"/>
          </p:cNvPicPr>
          <p:nvPr/>
        </p:nvPicPr>
        <p:blipFill>
          <a:blip r:embed="rId2">
            <a:extLst/>
          </a:blip>
          <a:stretch>
            <a:fillRect/>
          </a:stretch>
        </p:blipFill>
        <p:spPr>
          <a:xfrm>
            <a:off x="128357" y="6367305"/>
            <a:ext cx="1660361" cy="348143"/>
          </a:xfrm>
          <a:prstGeom prst="rect">
            <a:avLst/>
          </a:prstGeom>
          <a:ln w="12700">
            <a:miter lim="400000"/>
          </a:ln>
        </p:spPr>
      </p:pic>
      <p:sp>
        <p:nvSpPr>
          <p:cNvPr id="33" name="Title Text"/>
          <p:cNvSpPr txBox="1"/>
          <p:nvPr>
            <p:ph type="body" sz="quarter" idx="21"/>
          </p:nvPr>
        </p:nvSpPr>
        <p:spPr>
          <a:xfrm>
            <a:off x="200020" y="1928995"/>
            <a:ext cx="8209692" cy="1095210"/>
          </a:xfrm>
          <a:prstGeom prst="rect">
            <a:avLst/>
          </a:prstGeom>
        </p:spPr>
        <p:txBody>
          <a:bodyPr lIns="50794" tIns="50794" rIns="50794" bIns="50794" anchor="ctr"/>
          <a:lstStyle>
            <a:lvl1pPr marL="0" indent="39687">
              <a:spcBef>
                <a:spcPts val="0"/>
              </a:spcBef>
              <a:buSzTx/>
              <a:buFontTx/>
              <a:buNone/>
              <a:defRPr sz="2200">
                <a:solidFill>
                  <a:srgbClr val="FFD479"/>
                </a:solidFill>
              </a:defRPr>
            </a:lvl1pPr>
          </a:lstStyle>
          <a:p>
            <a:pPr/>
            <a:r>
              <a:t>Title Text</a:t>
            </a:r>
          </a:p>
        </p:txBody>
      </p:sp>
      <p:sp>
        <p:nvSpPr>
          <p:cNvPr id="34" name="Rectangle"/>
          <p:cNvSpPr/>
          <p:nvPr/>
        </p:nvSpPr>
        <p:spPr>
          <a:xfrm>
            <a:off x="114767" y="114647"/>
            <a:ext cx="8914466" cy="6628705"/>
          </a:xfrm>
          <a:prstGeom prst="rect">
            <a:avLst/>
          </a:prstGeom>
          <a:ln w="12700">
            <a:solidFill>
              <a:srgbClr val="FF9300"/>
            </a:solidFill>
          </a:ln>
        </p:spPr>
        <p:txBody>
          <a:bodyPr lIns="45713" tIns="45713" rIns="45713" bIns="45713"/>
          <a:lstStyle/>
          <a:p>
            <a:pPr algn="ctr">
              <a:defRPr sz="4000">
                <a:latin typeface="Helvetica Neue"/>
                <a:ea typeface="Helvetica Neue"/>
                <a:cs typeface="Helvetica Neue"/>
                <a:sym typeface="Helvetica Neue"/>
              </a:defRPr>
            </a:pPr>
          </a:p>
        </p:txBody>
      </p:sp>
      <p:sp>
        <p:nvSpPr>
          <p:cNvPr id="35" name="Rectangle 12"/>
          <p:cNvSpPr txBox="1"/>
          <p:nvPr/>
        </p:nvSpPr>
        <p:spPr>
          <a:xfrm>
            <a:off x="7544548" y="156006"/>
            <a:ext cx="138134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9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
        <p:nvSpPr>
          <p:cNvPr id="36" name="Slide Number"/>
          <p:cNvSpPr txBox="1"/>
          <p:nvPr>
            <p:ph type="sldNum" sz="quarter" idx="2"/>
          </p:nvPr>
        </p:nvSpPr>
        <p:spPr>
          <a:xfrm>
            <a:off x="55077" y="6547790"/>
            <a:ext cx="256527" cy="275453"/>
          </a:xfrm>
          <a:prstGeom prst="rect">
            <a:avLst/>
          </a:prstGeom>
        </p:spPr>
        <p:txBody>
          <a:bodyPr lIns="45713" tIns="45713" rIns="45713" bIns="45713"/>
          <a:lstStyle>
            <a:lvl1pPr>
              <a:defRPr sz="12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adings">
    <p:spTree>
      <p:nvGrpSpPr>
        <p:cNvPr id="1" name=""/>
        <p:cNvGrpSpPr/>
        <p:nvPr/>
      </p:nvGrpSpPr>
      <p:grpSpPr>
        <a:xfrm>
          <a:off x="0" y="0"/>
          <a:ext cx="0" cy="0"/>
          <a:chOff x="0" y="0"/>
          <a:chExt cx="0" cy="0"/>
        </a:xfrm>
      </p:grpSpPr>
      <p:sp>
        <p:nvSpPr>
          <p:cNvPr id="292"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93"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94"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95" name="Title Text"/>
          <p:cNvSpPr txBox="1"/>
          <p:nvPr>
            <p:ph type="title"/>
          </p:nvPr>
        </p:nvSpPr>
        <p:spPr>
          <a:xfrm>
            <a:off x="42862" y="286075"/>
            <a:ext cx="2752057" cy="1263638"/>
          </a:xfrm>
          <a:prstGeom prst="rect">
            <a:avLst/>
          </a:prstGeom>
        </p:spPr>
        <p:txBody>
          <a:bodyPr lIns="50794" tIns="50794" rIns="50794" bIns="50794"/>
          <a:lstStyle>
            <a:lvl1pPr algn="ctr">
              <a:defRPr>
                <a:solidFill>
                  <a:srgbClr val="FFD479"/>
                </a:solidFill>
              </a:defRPr>
            </a:lvl1pPr>
          </a:lstStyle>
          <a:p>
            <a:pPr/>
            <a:r>
              <a:t>Title Text</a:t>
            </a:r>
          </a:p>
        </p:txBody>
      </p:sp>
      <p:pic>
        <p:nvPicPr>
          <p:cNvPr id="296"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297" name="Image" descr="Image"/>
          <p:cNvPicPr>
            <a:picLocks noChangeAspect="1"/>
          </p:cNvPicPr>
          <p:nvPr/>
        </p:nvPicPr>
        <p:blipFill>
          <a:blip r:embed="rId3">
            <a:extLst/>
          </a:blip>
          <a:srcRect l="0" t="0" r="0" b="0"/>
          <a:stretch>
            <a:fillRect/>
          </a:stretch>
        </p:blipFill>
        <p:spPr>
          <a:xfrm>
            <a:off x="718850" y="2505120"/>
            <a:ext cx="1400081" cy="1400081"/>
          </a:xfrm>
          <a:prstGeom prst="rect">
            <a:avLst/>
          </a:prstGeom>
          <a:ln w="12700">
            <a:miter lim="400000"/>
          </a:ln>
        </p:spPr>
      </p:pic>
      <p:pic>
        <p:nvPicPr>
          <p:cNvPr id="298"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299"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00"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earningObjectives">
    <p:spTree>
      <p:nvGrpSpPr>
        <p:cNvPr id="1" name=""/>
        <p:cNvGrpSpPr/>
        <p:nvPr/>
      </p:nvGrpSpPr>
      <p:grpSpPr>
        <a:xfrm>
          <a:off x="0" y="0"/>
          <a:ext cx="0" cy="0"/>
          <a:chOff x="0" y="0"/>
          <a:chExt cx="0" cy="0"/>
        </a:xfrm>
      </p:grpSpPr>
      <p:sp>
        <p:nvSpPr>
          <p:cNvPr id="307"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08"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309"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10" name="Title Text"/>
          <p:cNvSpPr txBox="1"/>
          <p:nvPr>
            <p:ph type="title"/>
          </p:nvPr>
        </p:nvSpPr>
        <p:spPr>
          <a:xfrm>
            <a:off x="42862" y="286075"/>
            <a:ext cx="2752057" cy="1263638"/>
          </a:xfrm>
          <a:prstGeom prst="rect">
            <a:avLst/>
          </a:prstGeom>
        </p:spPr>
        <p:txBody>
          <a:bodyPr lIns="50794" tIns="50794" rIns="50794" bIns="50794"/>
          <a:lstStyle>
            <a:lvl1pPr algn="ctr">
              <a:defRPr>
                <a:solidFill>
                  <a:srgbClr val="FFD479"/>
                </a:solidFill>
              </a:defRPr>
            </a:lvl1pPr>
          </a:lstStyle>
          <a:p>
            <a:pPr/>
            <a:r>
              <a:t>Title Text</a:t>
            </a:r>
          </a:p>
        </p:txBody>
      </p:sp>
      <p:pic>
        <p:nvPicPr>
          <p:cNvPr id="311"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312" name="Image" descr="Image"/>
          <p:cNvPicPr>
            <a:picLocks noChangeAspect="1"/>
          </p:cNvPicPr>
          <p:nvPr/>
        </p:nvPicPr>
        <p:blipFill>
          <a:blip r:embed="rId3">
            <a:extLst/>
          </a:blip>
          <a:stretch>
            <a:fillRect/>
          </a:stretch>
        </p:blipFill>
        <p:spPr>
          <a:xfrm>
            <a:off x="481091" y="2468188"/>
            <a:ext cx="1921624" cy="1921624"/>
          </a:xfrm>
          <a:prstGeom prst="rect">
            <a:avLst/>
          </a:prstGeom>
          <a:ln w="12700">
            <a:miter lim="400000"/>
          </a:ln>
        </p:spPr>
      </p:pic>
      <p:pic>
        <p:nvPicPr>
          <p:cNvPr id="313"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314"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15"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tour">
    <p:spTree>
      <p:nvGrpSpPr>
        <p:cNvPr id="1" name=""/>
        <p:cNvGrpSpPr/>
        <p:nvPr/>
      </p:nvGrpSpPr>
      <p:grpSpPr>
        <a:xfrm>
          <a:off x="0" y="0"/>
          <a:ext cx="0" cy="0"/>
          <a:chOff x="0" y="0"/>
          <a:chExt cx="0" cy="0"/>
        </a:xfrm>
      </p:grpSpPr>
      <p:sp>
        <p:nvSpPr>
          <p:cNvPr id="322"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23" name="Body Level One…"/>
          <p:cNvSpPr txBox="1"/>
          <p:nvPr>
            <p:ph type="body" idx="1"/>
          </p:nvPr>
        </p:nvSpPr>
        <p:spPr>
          <a:xfrm>
            <a:off x="3022075" y="130962"/>
            <a:ext cx="5962698"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324"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25" name="Title Text"/>
          <p:cNvSpPr txBox="1"/>
          <p:nvPr>
            <p:ph type="title"/>
          </p:nvPr>
        </p:nvSpPr>
        <p:spPr>
          <a:xfrm>
            <a:off x="42862" y="265847"/>
            <a:ext cx="2752057" cy="1263639"/>
          </a:xfrm>
          <a:prstGeom prst="rect">
            <a:avLst/>
          </a:prstGeom>
        </p:spPr>
        <p:txBody>
          <a:bodyPr lIns="50794" tIns="50794" rIns="50794" bIns="50794"/>
          <a:lstStyle>
            <a:lvl1pPr algn="ctr">
              <a:defRPr sz="3600">
                <a:solidFill>
                  <a:srgbClr val="FFD479"/>
                </a:solidFill>
              </a:defRPr>
            </a:lvl1pPr>
          </a:lstStyle>
          <a:p>
            <a:pPr/>
            <a:r>
              <a:t>Title Text</a:t>
            </a:r>
          </a:p>
        </p:txBody>
      </p:sp>
      <p:pic>
        <p:nvPicPr>
          <p:cNvPr id="326"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329" name="Group"/>
          <p:cNvGrpSpPr/>
          <p:nvPr/>
        </p:nvGrpSpPr>
        <p:grpSpPr>
          <a:xfrm>
            <a:off x="588730" y="2719338"/>
            <a:ext cx="1660321" cy="1660321"/>
            <a:chOff x="0" y="0"/>
            <a:chExt cx="1660319" cy="1660319"/>
          </a:xfrm>
        </p:grpSpPr>
        <p:sp>
          <p:nvSpPr>
            <p:cNvPr id="327" name="Square"/>
            <p:cNvSpPr/>
            <p:nvPr/>
          </p:nvSpPr>
          <p:spPr>
            <a:xfrm rot="18960000">
              <a:off x="254159" y="254159"/>
              <a:ext cx="1152002" cy="1152002"/>
            </a:xfrm>
            <a:prstGeom prst="rect">
              <a:avLst/>
            </a:prstGeom>
            <a:solidFill>
              <a:srgbClr val="FFD479"/>
            </a:solidFill>
            <a:ln w="3175" cap="flat">
              <a:solidFill>
                <a:srgbClr val="000000"/>
              </a:solidFill>
              <a:prstDash val="solid"/>
              <a:round/>
            </a:ln>
            <a:effectLst/>
          </p:spPr>
          <p:txBody>
            <a:bodyPr wrap="square" lIns="46079" tIns="46079" rIns="46079" bIns="46079" numCol="1" anchor="ctr">
              <a:noAutofit/>
            </a:bodyPr>
            <a:lstStyle/>
            <a:p>
              <a:pPr marL="40639" marR="40639" defTabSz="910175">
                <a:defRPr sz="2200">
                  <a:uFill>
                    <a:solidFill>
                      <a:srgbClr val="000000"/>
                    </a:solidFill>
                  </a:uFill>
                  <a:latin typeface="Times New Roman"/>
                  <a:ea typeface="Times New Roman"/>
                  <a:cs typeface="Times New Roman"/>
                  <a:sym typeface="Times New Roman"/>
                </a:defRPr>
              </a:pPr>
            </a:p>
          </p:txBody>
        </p:sp>
        <p:pic>
          <p:nvPicPr>
            <p:cNvPr id="328" name="Image" descr="Image"/>
            <p:cNvPicPr>
              <a:picLocks noChangeAspect="1"/>
            </p:cNvPicPr>
            <p:nvPr/>
          </p:nvPicPr>
          <p:blipFill>
            <a:blip r:embed="rId3">
              <a:extLst/>
            </a:blip>
            <a:stretch>
              <a:fillRect/>
            </a:stretch>
          </p:blipFill>
          <p:spPr>
            <a:xfrm>
              <a:off x="0" y="0"/>
              <a:ext cx="1660320" cy="1660320"/>
            </a:xfrm>
            <a:prstGeom prst="rect">
              <a:avLst/>
            </a:prstGeom>
            <a:ln w="3175" cap="flat">
              <a:noFill/>
              <a:round/>
            </a:ln>
            <a:effectLst/>
          </p:spPr>
        </p:pic>
      </p:grpSp>
      <p:pic>
        <p:nvPicPr>
          <p:cNvPr id="330"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331"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32"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adingAssignment">
    <p:spTree>
      <p:nvGrpSpPr>
        <p:cNvPr id="1" name=""/>
        <p:cNvGrpSpPr/>
        <p:nvPr/>
      </p:nvGrpSpPr>
      <p:grpSpPr>
        <a:xfrm>
          <a:off x="0" y="0"/>
          <a:ext cx="0" cy="0"/>
          <a:chOff x="0" y="0"/>
          <a:chExt cx="0" cy="0"/>
        </a:xfrm>
      </p:grpSpPr>
      <p:sp>
        <p:nvSpPr>
          <p:cNvPr id="339"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40" name="Body Level One…"/>
          <p:cNvSpPr txBox="1"/>
          <p:nvPr>
            <p:ph type="body" idx="1"/>
          </p:nvPr>
        </p:nvSpPr>
        <p:spPr>
          <a:xfrm>
            <a:off x="2971505" y="183667"/>
            <a:ext cx="5828841"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341"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42" name="Title Text"/>
          <p:cNvSpPr txBox="1"/>
          <p:nvPr>
            <p:ph type="title"/>
          </p:nvPr>
        </p:nvSpPr>
        <p:spPr>
          <a:xfrm>
            <a:off x="42862" y="286075"/>
            <a:ext cx="2752057" cy="1263638"/>
          </a:xfrm>
          <a:prstGeom prst="rect">
            <a:avLst/>
          </a:prstGeom>
        </p:spPr>
        <p:txBody>
          <a:bodyPr lIns="50794" tIns="50794" rIns="50794" bIns="50794"/>
          <a:lstStyle>
            <a:lvl1pPr algn="ctr">
              <a:defRPr>
                <a:solidFill>
                  <a:srgbClr val="FFD479"/>
                </a:solidFill>
              </a:defRPr>
            </a:lvl1pPr>
          </a:lstStyle>
          <a:p>
            <a:pPr/>
            <a:r>
              <a:t>Title Text</a:t>
            </a:r>
          </a:p>
        </p:txBody>
      </p:sp>
      <p:pic>
        <p:nvPicPr>
          <p:cNvPr id="343"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346" name="Picture 1"/>
          <p:cNvGrpSpPr/>
          <p:nvPr/>
        </p:nvGrpSpPr>
        <p:grpSpPr>
          <a:xfrm>
            <a:off x="750702" y="2671921"/>
            <a:ext cx="1336378" cy="1336377"/>
            <a:chOff x="0" y="0"/>
            <a:chExt cx="1336376" cy="1336376"/>
          </a:xfrm>
        </p:grpSpPr>
        <p:sp>
          <p:nvSpPr>
            <p:cNvPr id="344" name="Square"/>
            <p:cNvSpPr/>
            <p:nvPr/>
          </p:nvSpPr>
          <p:spPr>
            <a:xfrm>
              <a:off x="0" y="0"/>
              <a:ext cx="1336377" cy="1336377"/>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345" name="image11.png" descr="image11.png"/>
            <p:cNvPicPr>
              <a:picLocks noChangeAspect="1"/>
            </p:cNvPicPr>
            <p:nvPr/>
          </p:nvPicPr>
          <p:blipFill>
            <a:blip r:embed="rId3">
              <a:extLst/>
            </a:blip>
            <a:stretch>
              <a:fillRect/>
            </a:stretch>
          </p:blipFill>
          <p:spPr>
            <a:xfrm>
              <a:off x="0" y="0"/>
              <a:ext cx="1336377" cy="1336377"/>
            </a:xfrm>
            <a:prstGeom prst="rect">
              <a:avLst/>
            </a:prstGeom>
            <a:ln w="12700" cap="flat">
              <a:noFill/>
              <a:miter lim="400000"/>
            </a:ln>
            <a:effectLst/>
          </p:spPr>
        </p:pic>
      </p:grpSp>
      <p:pic>
        <p:nvPicPr>
          <p:cNvPr id="347"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348"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49"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HandsOnDemo">
    <p:spTree>
      <p:nvGrpSpPr>
        <p:cNvPr id="1" name=""/>
        <p:cNvGrpSpPr/>
        <p:nvPr/>
      </p:nvGrpSpPr>
      <p:grpSpPr>
        <a:xfrm>
          <a:off x="0" y="0"/>
          <a:ext cx="0" cy="0"/>
          <a:chOff x="0" y="0"/>
          <a:chExt cx="0" cy="0"/>
        </a:xfrm>
      </p:grpSpPr>
      <p:sp>
        <p:nvSpPr>
          <p:cNvPr id="356"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57"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58" name="Title Text"/>
          <p:cNvSpPr txBox="1"/>
          <p:nvPr>
            <p:ph type="title"/>
          </p:nvPr>
        </p:nvSpPr>
        <p:spPr>
          <a:xfrm>
            <a:off x="243078" y="235280"/>
            <a:ext cx="2116898" cy="1263639"/>
          </a:xfrm>
          <a:prstGeom prst="rect">
            <a:avLst/>
          </a:prstGeom>
        </p:spPr>
        <p:txBody>
          <a:bodyPr lIns="50794" tIns="50794" rIns="50794" bIns="50794"/>
          <a:lstStyle>
            <a:lvl1pPr algn="ctr">
              <a:defRPr b="0" sz="3000">
                <a:solidFill>
                  <a:srgbClr val="FFD479"/>
                </a:solidFill>
              </a:defRPr>
            </a:lvl1pPr>
          </a:lstStyle>
          <a:p>
            <a:pPr/>
            <a:r>
              <a:t>Title Text</a:t>
            </a:r>
          </a:p>
        </p:txBody>
      </p:sp>
      <p:pic>
        <p:nvPicPr>
          <p:cNvPr id="359"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grpSp>
        <p:nvGrpSpPr>
          <p:cNvPr id="362" name="Group"/>
          <p:cNvGrpSpPr/>
          <p:nvPr/>
        </p:nvGrpSpPr>
        <p:grpSpPr>
          <a:xfrm>
            <a:off x="709437" y="2608220"/>
            <a:ext cx="1184180" cy="1184181"/>
            <a:chOff x="0" y="0"/>
            <a:chExt cx="1184179" cy="1184179"/>
          </a:xfrm>
        </p:grpSpPr>
        <p:sp>
          <p:nvSpPr>
            <p:cNvPr id="360" name="Square"/>
            <p:cNvSpPr/>
            <p:nvPr/>
          </p:nvSpPr>
          <p:spPr>
            <a:xfrm>
              <a:off x="0" y="0"/>
              <a:ext cx="1184180" cy="1184180"/>
            </a:xfrm>
            <a:prstGeom prst="rect">
              <a:avLst/>
            </a:prstGeom>
            <a:solidFill>
              <a:srgbClr val="FFD479"/>
            </a:solidFill>
            <a:ln w="3175" cap="flat">
              <a:noFill/>
              <a:miter lim="400000"/>
            </a:ln>
            <a:effectLst/>
          </p:spPr>
          <p:txBody>
            <a:bodyPr wrap="square" lIns="45713" tIns="45713" rIns="45713" bIns="45713" numCol="1" anchor="t">
              <a:noAutofit/>
            </a:bodyPr>
            <a:lstStyle/>
            <a:p>
              <a:pPr algn="ctr">
                <a:defRPr sz="4000">
                  <a:latin typeface="Helvetica Neue"/>
                  <a:ea typeface="Helvetica Neue"/>
                  <a:cs typeface="Helvetica Neue"/>
                  <a:sym typeface="Helvetica Neue"/>
                </a:defRPr>
              </a:pPr>
            </a:p>
          </p:txBody>
        </p:sp>
        <p:pic>
          <p:nvPicPr>
            <p:cNvPr id="361" name="Image" descr="Image"/>
            <p:cNvPicPr>
              <a:picLocks noChangeAspect="1"/>
            </p:cNvPicPr>
            <p:nvPr/>
          </p:nvPicPr>
          <p:blipFill>
            <a:blip r:embed="rId3">
              <a:extLst/>
            </a:blip>
            <a:srcRect l="0" t="0" r="0" b="0"/>
            <a:stretch>
              <a:fillRect/>
            </a:stretch>
          </p:blipFill>
          <p:spPr>
            <a:xfrm flipH="1">
              <a:off x="2848" y="2960"/>
              <a:ext cx="1178372" cy="1178372"/>
            </a:xfrm>
            <a:prstGeom prst="rect">
              <a:avLst/>
            </a:prstGeom>
            <a:ln w="12700" cap="flat">
              <a:noFill/>
              <a:miter lim="400000"/>
            </a:ln>
            <a:effectLst/>
          </p:spPr>
        </p:pic>
      </p:grpSp>
      <p:sp>
        <p:nvSpPr>
          <p:cNvPr id="363" name="Body Level Two…"/>
          <p:cNvSpPr txBox="1"/>
          <p:nvPr>
            <p:ph type="body" idx="21"/>
          </p:nvPr>
        </p:nvSpPr>
        <p:spPr>
          <a:xfrm>
            <a:off x="2768326" y="43869"/>
            <a:ext cx="5828841" cy="6312884"/>
          </a:xfrm>
          <a:prstGeom prst="rect">
            <a:avLst/>
          </a:prstGeom>
        </p:spPr>
        <p:txBody>
          <a:bodyPr lIns="50794" tIns="50794" rIns="50794" bIns="50794"/>
          <a:lstStyle/>
          <a:p>
            <a:pPr marL="260648" indent="-209848">
              <a:defRPr sz="3000"/>
            </a:pPr>
            <a:r>
              <a:t>Body Level Two</a:t>
            </a:r>
          </a:p>
          <a:p>
            <a:pPr marL="480422" indent="-301897">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pic>
        <p:nvPicPr>
          <p:cNvPr id="364" name="LogoCSEn.png" descr="LogoCSEn.png"/>
          <p:cNvPicPr>
            <a:picLocks noChangeAspect="1"/>
          </p:cNvPicPr>
          <p:nvPr/>
        </p:nvPicPr>
        <p:blipFill>
          <a:blip r:embed="rId4">
            <a:extLst/>
          </a:blip>
          <a:stretch>
            <a:fillRect/>
          </a:stretch>
        </p:blipFill>
        <p:spPr>
          <a:xfrm>
            <a:off x="995222" y="6524904"/>
            <a:ext cx="1489319" cy="312278"/>
          </a:xfrm>
          <a:prstGeom prst="rect">
            <a:avLst/>
          </a:prstGeom>
          <a:ln w="12700">
            <a:miter lim="400000"/>
          </a:ln>
        </p:spPr>
      </p:pic>
      <p:pic>
        <p:nvPicPr>
          <p:cNvPr id="365" name="Image" descr="Image"/>
          <p:cNvPicPr>
            <a:picLocks noChangeAspect="1"/>
          </p:cNvPicPr>
          <p:nvPr/>
        </p:nvPicPr>
        <p:blipFill>
          <a:blip r:embed="rId5">
            <a:extLst/>
          </a:blip>
          <a:stretch>
            <a:fillRect/>
          </a:stretch>
        </p:blipFill>
        <p:spPr>
          <a:xfrm>
            <a:off x="-357" y="6519744"/>
            <a:ext cx="934266" cy="348061"/>
          </a:xfrm>
          <a:prstGeom prst="rect">
            <a:avLst/>
          </a:prstGeom>
          <a:ln w="12700">
            <a:miter lim="400000"/>
          </a:ln>
        </p:spPr>
      </p:pic>
      <p:sp>
        <p:nvSpPr>
          <p:cNvPr id="366"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achingMethods copy">
    <p:spTree>
      <p:nvGrpSpPr>
        <p:cNvPr id="1" name=""/>
        <p:cNvGrpSpPr/>
        <p:nvPr/>
      </p:nvGrpSpPr>
      <p:grpSpPr>
        <a:xfrm>
          <a:off x="0" y="0"/>
          <a:ext cx="0" cy="0"/>
          <a:chOff x="0" y="0"/>
          <a:chExt cx="0" cy="0"/>
        </a:xfrm>
      </p:grpSpPr>
      <p:sp>
        <p:nvSpPr>
          <p:cNvPr id="373"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74"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375"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76" name="Title Text"/>
          <p:cNvSpPr txBox="1"/>
          <p:nvPr>
            <p:ph type="title"/>
          </p:nvPr>
        </p:nvSpPr>
        <p:spPr>
          <a:xfrm>
            <a:off x="42862" y="286075"/>
            <a:ext cx="2752057" cy="1263638"/>
          </a:xfrm>
          <a:prstGeom prst="rect">
            <a:avLst/>
          </a:prstGeom>
        </p:spPr>
        <p:txBody>
          <a:bodyPr lIns="50794" tIns="50794" rIns="50794" bIns="50794"/>
          <a:lstStyle>
            <a:lvl1pPr algn="ctr">
              <a:defRPr>
                <a:solidFill>
                  <a:srgbClr val="FFD479"/>
                </a:solidFill>
              </a:defRPr>
            </a:lvl1pPr>
          </a:lstStyle>
          <a:p>
            <a:pPr/>
            <a:r>
              <a:t>Title Text</a:t>
            </a:r>
          </a:p>
        </p:txBody>
      </p:sp>
      <p:pic>
        <p:nvPicPr>
          <p:cNvPr id="377"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380" name="Picture 7"/>
          <p:cNvGrpSpPr/>
          <p:nvPr/>
        </p:nvGrpSpPr>
        <p:grpSpPr>
          <a:xfrm>
            <a:off x="762000" y="3177032"/>
            <a:ext cx="1219200" cy="1625601"/>
            <a:chOff x="0" y="0"/>
            <a:chExt cx="1219200" cy="1625600"/>
          </a:xfrm>
        </p:grpSpPr>
        <p:sp>
          <p:nvSpPr>
            <p:cNvPr id="378" name="Rectangle"/>
            <p:cNvSpPr/>
            <p:nvPr/>
          </p:nvSpPr>
          <p:spPr>
            <a:xfrm>
              <a:off x="0" y="0"/>
              <a:ext cx="1219200" cy="1625600"/>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379" name="image12.png" descr="image12.png"/>
            <p:cNvPicPr>
              <a:picLocks noChangeAspect="1"/>
            </p:cNvPicPr>
            <p:nvPr/>
          </p:nvPicPr>
          <p:blipFill>
            <a:blip r:embed="rId3">
              <a:extLst/>
            </a:blip>
            <a:stretch>
              <a:fillRect/>
            </a:stretch>
          </p:blipFill>
          <p:spPr>
            <a:xfrm>
              <a:off x="0" y="0"/>
              <a:ext cx="1219200" cy="1625600"/>
            </a:xfrm>
            <a:prstGeom prst="rect">
              <a:avLst/>
            </a:prstGeom>
            <a:ln w="12700" cap="flat">
              <a:noFill/>
              <a:miter lim="400000"/>
            </a:ln>
            <a:effectLst/>
          </p:spPr>
        </p:pic>
      </p:grpSp>
      <p:pic>
        <p:nvPicPr>
          <p:cNvPr id="381"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382"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83"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akeAways">
    <p:spTree>
      <p:nvGrpSpPr>
        <p:cNvPr id="1" name=""/>
        <p:cNvGrpSpPr/>
        <p:nvPr/>
      </p:nvGrpSpPr>
      <p:grpSpPr>
        <a:xfrm>
          <a:off x="0" y="0"/>
          <a:ext cx="0" cy="0"/>
          <a:chOff x="0" y="0"/>
          <a:chExt cx="0" cy="0"/>
        </a:xfrm>
      </p:grpSpPr>
      <p:sp>
        <p:nvSpPr>
          <p:cNvPr id="390" name="Body Level One…"/>
          <p:cNvSpPr txBox="1"/>
          <p:nvPr>
            <p:ph type="body" idx="1"/>
          </p:nvPr>
        </p:nvSpPr>
        <p:spPr>
          <a:xfrm>
            <a:off x="3441237" y="170626"/>
            <a:ext cx="5464390" cy="6313547"/>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pic>
        <p:nvPicPr>
          <p:cNvPr id="391" name="LogoCSEn.png" descr="LogoCSEn.png"/>
          <p:cNvPicPr>
            <a:picLocks noChangeAspect="1"/>
          </p:cNvPicPr>
          <p:nvPr/>
        </p:nvPicPr>
        <p:blipFill>
          <a:blip r:embed="rId2">
            <a:extLst/>
          </a:blip>
          <a:stretch>
            <a:fillRect/>
          </a:stretch>
        </p:blipFill>
        <p:spPr>
          <a:xfrm>
            <a:off x="51691" y="6494614"/>
            <a:ext cx="1660535" cy="348179"/>
          </a:xfrm>
          <a:prstGeom prst="rect">
            <a:avLst/>
          </a:prstGeom>
          <a:ln w="12700">
            <a:miter lim="400000"/>
          </a:ln>
        </p:spPr>
      </p:pic>
      <p:sp>
        <p:nvSpPr>
          <p:cNvPr id="392" name="M. Dikaiakos, C4E/UCY"/>
          <p:cNvSpPr txBox="1"/>
          <p:nvPr/>
        </p:nvSpPr>
        <p:spPr>
          <a:xfrm>
            <a:off x="7809628" y="6527675"/>
            <a:ext cx="1220944"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393" name="Rectangle 11"/>
          <p:cNvSpPr/>
          <p:nvPr/>
        </p:nvSpPr>
        <p:spPr>
          <a:xfrm>
            <a:off x="-2" y="0"/>
            <a:ext cx="3100388" cy="6858001"/>
          </a:xfrm>
          <a:prstGeom prst="rect">
            <a:avLst/>
          </a:prstGeom>
          <a:solidFill>
            <a:srgbClr val="232F3E"/>
          </a:solidFill>
          <a:ln w="12700">
            <a:miter lim="400000"/>
          </a:ln>
        </p:spPr>
        <p:txBody>
          <a:bodyPr lIns="34289" tIns="34289" rIns="34289" bIns="34289" anchor="ctr"/>
          <a:lstStyle/>
          <a:p>
            <a:pPr algn="ctr" defTabSz="457200">
              <a:defRPr>
                <a:solidFill>
                  <a:srgbClr val="FFFFFF"/>
                </a:solidFill>
                <a:latin typeface="Century Gothic"/>
                <a:ea typeface="Century Gothic"/>
                <a:cs typeface="Century Gothic"/>
                <a:sym typeface="Century Gothic"/>
              </a:defRPr>
            </a:pPr>
          </a:p>
        </p:txBody>
      </p:sp>
      <p:pic>
        <p:nvPicPr>
          <p:cNvPr id="394" name="Picture 12" descr="Picture 12"/>
          <p:cNvPicPr>
            <a:picLocks noChangeAspect="1"/>
          </p:cNvPicPr>
          <p:nvPr/>
        </p:nvPicPr>
        <p:blipFill>
          <a:blip r:embed="rId3">
            <a:extLst/>
          </a:blip>
          <a:srcRect l="39689" t="3207" r="5228" b="21596"/>
          <a:stretch>
            <a:fillRect/>
          </a:stretch>
        </p:blipFill>
        <p:spPr>
          <a:xfrm>
            <a:off x="344287" y="4744260"/>
            <a:ext cx="2612396" cy="2139719"/>
          </a:xfrm>
          <a:prstGeom prst="rect">
            <a:avLst/>
          </a:prstGeom>
          <a:ln w="12700">
            <a:miter lim="400000"/>
          </a:ln>
        </p:spPr>
      </p:pic>
      <p:pic>
        <p:nvPicPr>
          <p:cNvPr id="395" name="Picture Placeholder 6" descr="Picture Placeholder 6"/>
          <p:cNvPicPr>
            <a:picLocks noChangeAspect="1"/>
          </p:cNvPicPr>
          <p:nvPr/>
        </p:nvPicPr>
        <p:blipFill>
          <a:blip r:embed="rId4">
            <a:extLst/>
          </a:blip>
          <a:srcRect l="4145" t="0" r="4146" b="0"/>
          <a:stretch>
            <a:fillRect/>
          </a:stretch>
        </p:blipFill>
        <p:spPr>
          <a:xfrm>
            <a:off x="303409" y="2035286"/>
            <a:ext cx="2493762" cy="1969097"/>
          </a:xfrm>
          <a:prstGeom prst="rect">
            <a:avLst/>
          </a:prstGeom>
          <a:ln w="12700">
            <a:miter lim="400000"/>
          </a:ln>
        </p:spPr>
      </p:pic>
      <p:pic>
        <p:nvPicPr>
          <p:cNvPr id="396" name="LogoCSEn.png" descr="LogoCSEn.png"/>
          <p:cNvPicPr>
            <a:picLocks noChangeAspect="1"/>
          </p:cNvPicPr>
          <p:nvPr/>
        </p:nvPicPr>
        <p:blipFill>
          <a:blip r:embed="rId2">
            <a:extLst/>
          </a:blip>
          <a:stretch>
            <a:fillRect/>
          </a:stretch>
        </p:blipFill>
        <p:spPr>
          <a:xfrm>
            <a:off x="1136260" y="6466894"/>
            <a:ext cx="1660361" cy="348143"/>
          </a:xfrm>
          <a:prstGeom prst="rect">
            <a:avLst/>
          </a:prstGeom>
          <a:ln w="12700">
            <a:miter lim="400000"/>
          </a:ln>
        </p:spPr>
      </p:pic>
      <p:pic>
        <p:nvPicPr>
          <p:cNvPr id="397"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98" name="Slide Number"/>
          <p:cNvSpPr txBox="1"/>
          <p:nvPr>
            <p:ph type="sldNum" sz="quarter" idx="2"/>
          </p:nvPr>
        </p:nvSpPr>
        <p:spPr>
          <a:xfrm>
            <a:off x="62438" y="6553075"/>
            <a:ext cx="273057" cy="281937"/>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ummary">
    <p:spTree>
      <p:nvGrpSpPr>
        <p:cNvPr id="1" name=""/>
        <p:cNvGrpSpPr/>
        <p:nvPr/>
      </p:nvGrpSpPr>
      <p:grpSpPr>
        <a:xfrm>
          <a:off x="0" y="0"/>
          <a:ext cx="0" cy="0"/>
          <a:chOff x="0" y="0"/>
          <a:chExt cx="0" cy="0"/>
        </a:xfrm>
      </p:grpSpPr>
      <p:sp>
        <p:nvSpPr>
          <p:cNvPr id="405" name="Rectangle 11"/>
          <p:cNvSpPr/>
          <p:nvPr/>
        </p:nvSpPr>
        <p:spPr>
          <a:xfrm>
            <a:off x="-3543" y="-1"/>
            <a:ext cx="2844206" cy="6858001"/>
          </a:xfrm>
          <a:prstGeom prst="rect">
            <a:avLst/>
          </a:prstGeom>
          <a:solidFill>
            <a:srgbClr val="232F3E"/>
          </a:solidFill>
          <a:ln w="12700">
            <a:miter lim="400000"/>
          </a:ln>
        </p:spPr>
        <p:txBody>
          <a:bodyPr lIns="34289" tIns="34289" rIns="34289" bIns="34289" anchor="ctr"/>
          <a:lstStyle/>
          <a:p>
            <a:pPr algn="ctr" defTabSz="457200">
              <a:defRPr>
                <a:solidFill>
                  <a:srgbClr val="FFFFFF"/>
                </a:solidFill>
                <a:latin typeface="Century Gothic"/>
                <a:ea typeface="Century Gothic"/>
                <a:cs typeface="Century Gothic"/>
                <a:sym typeface="Century Gothic"/>
              </a:defRPr>
            </a:pPr>
          </a:p>
        </p:txBody>
      </p:sp>
      <p:sp>
        <p:nvSpPr>
          <p:cNvPr id="406" name="Body Level One…"/>
          <p:cNvSpPr txBox="1"/>
          <p:nvPr>
            <p:ph type="body" idx="1"/>
          </p:nvPr>
        </p:nvSpPr>
        <p:spPr>
          <a:xfrm>
            <a:off x="2971337" y="183326"/>
            <a:ext cx="5829453" cy="6313548"/>
          </a:xfrm>
          <a:prstGeom prst="rect">
            <a:avLst/>
          </a:prstGeom>
        </p:spPr>
        <p:txBody>
          <a:bodyPr/>
          <a:lstStyle>
            <a:lvl2pPr>
              <a:defRPr>
                <a:solidFill>
                  <a:srgbClr val="5E5E5E"/>
                </a:solidFill>
              </a:defRPr>
            </a:lvl2pPr>
            <a:lvl3pPr>
              <a:defRPr>
                <a:solidFill>
                  <a:srgbClr val="919191"/>
                </a:solidFill>
              </a:defRPr>
            </a:lvl3pPr>
            <a:lvl4pPr>
              <a:defRPr>
                <a:solidFill>
                  <a:srgbClr val="919191"/>
                </a:solidFill>
              </a:defRPr>
            </a:lvl4pPr>
            <a:lvl5pPr>
              <a:defRPr>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407" name="M. Dikaiakos, C4E/UCY"/>
          <p:cNvSpPr txBox="1"/>
          <p:nvPr/>
        </p:nvSpPr>
        <p:spPr>
          <a:xfrm>
            <a:off x="7784228" y="6629275"/>
            <a:ext cx="1220944"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408" name="Title Text"/>
          <p:cNvSpPr txBox="1"/>
          <p:nvPr>
            <p:ph type="title"/>
          </p:nvPr>
        </p:nvSpPr>
        <p:spPr>
          <a:xfrm>
            <a:off x="42387" y="285745"/>
            <a:ext cx="2752345" cy="1263771"/>
          </a:xfrm>
          <a:prstGeom prst="rect">
            <a:avLst/>
          </a:prstGeom>
        </p:spPr>
        <p:txBody>
          <a:bodyPr/>
          <a:lstStyle>
            <a:lvl1pPr algn="ctr">
              <a:defRPr sz="4300">
                <a:solidFill>
                  <a:srgbClr val="FFD479"/>
                </a:solidFill>
              </a:defRPr>
            </a:lvl1pPr>
          </a:lstStyle>
          <a:p>
            <a:pPr/>
            <a:r>
              <a:t>Title Text</a:t>
            </a:r>
          </a:p>
        </p:txBody>
      </p:sp>
      <p:pic>
        <p:nvPicPr>
          <p:cNvPr id="409" name="Picture 12" descr="Picture 12"/>
          <p:cNvPicPr>
            <a:picLocks noChangeAspect="1"/>
          </p:cNvPicPr>
          <p:nvPr/>
        </p:nvPicPr>
        <p:blipFill>
          <a:blip r:embed="rId2">
            <a:extLst/>
          </a:blip>
          <a:srcRect l="39689" t="3207" r="5228" b="21597"/>
          <a:stretch>
            <a:fillRect/>
          </a:stretch>
        </p:blipFill>
        <p:spPr>
          <a:xfrm>
            <a:off x="216524" y="4614108"/>
            <a:ext cx="2609347" cy="2137223"/>
          </a:xfrm>
          <a:prstGeom prst="rect">
            <a:avLst/>
          </a:prstGeom>
          <a:ln w="12700">
            <a:miter lim="400000"/>
          </a:ln>
        </p:spPr>
      </p:pic>
      <p:pic>
        <p:nvPicPr>
          <p:cNvPr id="410" name="Picture 2" descr="Picture 2"/>
          <p:cNvPicPr>
            <a:picLocks noChangeAspect="1"/>
          </p:cNvPicPr>
          <p:nvPr/>
        </p:nvPicPr>
        <p:blipFill>
          <a:blip r:embed="rId3">
            <a:extLst/>
          </a:blip>
          <a:srcRect l="0" t="36957" r="0" b="0"/>
          <a:stretch>
            <a:fillRect/>
          </a:stretch>
        </p:blipFill>
        <p:spPr>
          <a:xfrm>
            <a:off x="315643" y="2553662"/>
            <a:ext cx="2205705" cy="1342167"/>
          </a:xfrm>
          <a:prstGeom prst="rect">
            <a:avLst/>
          </a:prstGeom>
          <a:ln w="12700">
            <a:miter lim="400000"/>
          </a:ln>
        </p:spPr>
      </p:pic>
      <p:pic>
        <p:nvPicPr>
          <p:cNvPr id="411"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412"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413" name="Slide Number"/>
          <p:cNvSpPr txBox="1"/>
          <p:nvPr>
            <p:ph type="sldNum" sz="quarter" idx="2"/>
          </p:nvPr>
        </p:nvSpPr>
        <p:spPr>
          <a:xfrm>
            <a:off x="62438" y="6553075"/>
            <a:ext cx="273057" cy="281937"/>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hasis">
    <p:spTree>
      <p:nvGrpSpPr>
        <p:cNvPr id="1" name=""/>
        <p:cNvGrpSpPr/>
        <p:nvPr/>
      </p:nvGrpSpPr>
      <p:grpSpPr>
        <a:xfrm>
          <a:off x="0" y="0"/>
          <a:ext cx="0" cy="0"/>
          <a:chOff x="0" y="0"/>
          <a:chExt cx="0" cy="0"/>
        </a:xfrm>
      </p:grpSpPr>
      <p:sp>
        <p:nvSpPr>
          <p:cNvPr id="420" name="Title Text"/>
          <p:cNvSpPr txBox="1"/>
          <p:nvPr>
            <p:ph type="title"/>
          </p:nvPr>
        </p:nvSpPr>
        <p:spPr>
          <a:xfrm>
            <a:off x="313861" y="1844675"/>
            <a:ext cx="8210554" cy="2041525"/>
          </a:xfrm>
          <a:prstGeom prst="rect">
            <a:avLst/>
          </a:prstGeom>
        </p:spPr>
        <p:txBody>
          <a:bodyPr/>
          <a:lstStyle>
            <a:lvl1pPr algn="ctr">
              <a:defRPr b="0" sz="4500">
                <a:solidFill>
                  <a:srgbClr val="000000"/>
                </a:solidFill>
              </a:defRPr>
            </a:lvl1pPr>
          </a:lstStyle>
          <a:p>
            <a:pPr/>
            <a:r>
              <a:t>Title Text</a:t>
            </a:r>
          </a:p>
        </p:txBody>
      </p:sp>
      <p:sp>
        <p:nvSpPr>
          <p:cNvPr id="421" name="M. Dikaiakos, C4E/UCY"/>
          <p:cNvSpPr txBox="1"/>
          <p:nvPr/>
        </p:nvSpPr>
        <p:spPr>
          <a:xfrm>
            <a:off x="4060425" y="6553075"/>
            <a:ext cx="1023150"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Dikaiakos</a:t>
            </a:r>
          </a:p>
        </p:txBody>
      </p:sp>
      <p:pic>
        <p:nvPicPr>
          <p:cNvPr id="422" name="LogoCSEn.png" descr="LogoCSEn.png"/>
          <p:cNvPicPr>
            <a:picLocks noChangeAspect="1"/>
          </p:cNvPicPr>
          <p:nvPr/>
        </p:nvPicPr>
        <p:blipFill>
          <a:blip r:embed="rId2">
            <a:extLst/>
          </a:blip>
          <a:stretch>
            <a:fillRect/>
          </a:stretch>
        </p:blipFill>
        <p:spPr>
          <a:xfrm>
            <a:off x="32742" y="6416979"/>
            <a:ext cx="1984284" cy="416061"/>
          </a:xfrm>
          <a:prstGeom prst="rect">
            <a:avLst/>
          </a:prstGeom>
          <a:ln w="12700">
            <a:miter lim="400000"/>
          </a:ln>
        </p:spPr>
      </p:pic>
      <p:sp>
        <p:nvSpPr>
          <p:cNvPr id="423" name="Slide Number"/>
          <p:cNvSpPr txBox="1"/>
          <p:nvPr>
            <p:ph type="sldNum" sz="quarter" idx="2"/>
          </p:nvPr>
        </p:nvSpPr>
        <p:spPr>
          <a:xfrm>
            <a:off x="41911" y="6548118"/>
            <a:ext cx="281937" cy="287084"/>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430" name="Line"/>
          <p:cNvSpPr/>
          <p:nvPr/>
        </p:nvSpPr>
        <p:spPr>
          <a:xfrm>
            <a:off x="152398" y="1143000"/>
            <a:ext cx="8839204" cy="1588"/>
          </a:xfrm>
          <a:prstGeom prst="line">
            <a:avLst/>
          </a:prstGeom>
          <a:ln w="25400">
            <a:solidFill>
              <a:srgbClr val="FF8000"/>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431" name="Line"/>
          <p:cNvSpPr/>
          <p:nvPr/>
        </p:nvSpPr>
        <p:spPr>
          <a:xfrm>
            <a:off x="152398" y="1143000"/>
            <a:ext cx="8839204" cy="1588"/>
          </a:xfrm>
          <a:prstGeom prst="line">
            <a:avLst/>
          </a:prstGeom>
          <a:ln w="25400">
            <a:solidFill>
              <a:srgbClr val="3E4846"/>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432" name="M. Dikaiakos, C4E/UCY"/>
          <p:cNvSpPr txBox="1"/>
          <p:nvPr/>
        </p:nvSpPr>
        <p:spPr>
          <a:xfrm>
            <a:off x="4060425" y="6553075"/>
            <a:ext cx="1023150"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Dikaiakos</a:t>
            </a:r>
          </a:p>
        </p:txBody>
      </p:sp>
      <p:sp>
        <p:nvSpPr>
          <p:cNvPr id="433" name="Title Text"/>
          <p:cNvSpPr txBox="1"/>
          <p:nvPr>
            <p:ph type="title"/>
          </p:nvPr>
        </p:nvSpPr>
        <p:spPr>
          <a:xfrm>
            <a:off x="306388" y="0"/>
            <a:ext cx="8589962" cy="1263770"/>
          </a:xfrm>
          <a:prstGeom prst="rect">
            <a:avLst/>
          </a:prstGeom>
        </p:spPr>
        <p:txBody>
          <a:bodyPr/>
          <a:lstStyle>
            <a:lvl1pPr algn="ctr">
              <a:defRPr sz="4700">
                <a:solidFill>
                  <a:srgbClr val="000000"/>
                </a:solidFill>
              </a:defRPr>
            </a:lvl1pPr>
          </a:lstStyle>
          <a:p>
            <a:pPr/>
            <a:r>
              <a:t>Title Text</a:t>
            </a:r>
          </a:p>
        </p:txBody>
      </p:sp>
      <p:sp>
        <p:nvSpPr>
          <p:cNvPr id="434" name="Body Level One…"/>
          <p:cNvSpPr txBox="1"/>
          <p:nvPr>
            <p:ph type="body" idx="1"/>
          </p:nvPr>
        </p:nvSpPr>
        <p:spPr>
          <a:xfrm>
            <a:off x="241300" y="1348330"/>
            <a:ext cx="8686800" cy="4964932"/>
          </a:xfrm>
          <a:prstGeom prst="rect">
            <a:avLst/>
          </a:prstGeom>
        </p:spPr>
        <p:txBody>
          <a:bodyPr/>
          <a:lstStyle>
            <a:lvl2pPr>
              <a:defRPr sz="3200"/>
            </a:lvl2pPr>
            <a:lvl3pPr>
              <a:defRPr sz="3200"/>
            </a:lvl3pPr>
            <a:lvl4pPr>
              <a:defRPr sz="3200"/>
            </a:lvl4pPr>
            <a:lvl5pPr marL="1839593" indent="-477518">
              <a:defRPr sz="3200"/>
            </a:lvl5pPr>
          </a:lstStyle>
          <a:p>
            <a:pPr/>
            <a:r>
              <a:t>Body Level One</a:t>
            </a:r>
          </a:p>
          <a:p>
            <a:pPr lvl="1"/>
            <a:r>
              <a:t>Body Level Two</a:t>
            </a:r>
          </a:p>
          <a:p>
            <a:pPr lvl="2"/>
            <a:r>
              <a:t>Body Level Three</a:t>
            </a:r>
          </a:p>
          <a:p>
            <a:pPr lvl="3"/>
            <a:r>
              <a:t>Body Level Four</a:t>
            </a:r>
          </a:p>
          <a:p>
            <a:pPr lvl="4"/>
            <a:r>
              <a:t>Body Level Five</a:t>
            </a:r>
          </a:p>
        </p:txBody>
      </p:sp>
      <p:pic>
        <p:nvPicPr>
          <p:cNvPr id="435" name="LogoCSEn.png" descr="LogoCSEn.png"/>
          <p:cNvPicPr>
            <a:picLocks noChangeAspect="1"/>
          </p:cNvPicPr>
          <p:nvPr/>
        </p:nvPicPr>
        <p:blipFill>
          <a:blip r:embed="rId2">
            <a:extLst/>
          </a:blip>
          <a:stretch>
            <a:fillRect/>
          </a:stretch>
        </p:blipFill>
        <p:spPr>
          <a:xfrm>
            <a:off x="32742" y="6477054"/>
            <a:ext cx="1697774" cy="355986"/>
          </a:xfrm>
          <a:prstGeom prst="rect">
            <a:avLst/>
          </a:prstGeom>
          <a:ln w="12700">
            <a:miter lim="400000"/>
          </a:ln>
        </p:spPr>
      </p:pic>
      <p:sp>
        <p:nvSpPr>
          <p:cNvPr id="436" name="Slide Number"/>
          <p:cNvSpPr txBox="1"/>
          <p:nvPr>
            <p:ph type="sldNum" sz="quarter" idx="2"/>
          </p:nvPr>
        </p:nvSpPr>
        <p:spPr>
          <a:xfrm>
            <a:off x="62438" y="6553075"/>
            <a:ext cx="273057" cy="281937"/>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ic">
    <p:bg>
      <p:bgPr>
        <a:solidFill>
          <a:srgbClr val="DDDDDD"/>
        </a:solidFill>
      </p:bgPr>
    </p:bg>
    <p:spTree>
      <p:nvGrpSpPr>
        <p:cNvPr id="1" name=""/>
        <p:cNvGrpSpPr/>
        <p:nvPr/>
      </p:nvGrpSpPr>
      <p:grpSpPr>
        <a:xfrm>
          <a:off x="0" y="0"/>
          <a:ext cx="0" cy="0"/>
          <a:chOff x="0" y="0"/>
          <a:chExt cx="0" cy="0"/>
        </a:xfrm>
      </p:grpSpPr>
      <p:sp>
        <p:nvSpPr>
          <p:cNvPr id="43" name="Rectangle 11"/>
          <p:cNvSpPr/>
          <p:nvPr/>
        </p:nvSpPr>
        <p:spPr>
          <a:xfrm>
            <a:off x="-2" y="0"/>
            <a:ext cx="9144004" cy="6858000"/>
          </a:xfrm>
          <a:prstGeom prst="rect">
            <a:avLst/>
          </a:prstGeom>
          <a:solidFill>
            <a:srgbClr val="232F3E"/>
          </a:solidFill>
          <a:ln w="12700">
            <a:miter lim="400000"/>
          </a:ln>
        </p:spPr>
        <p:txBody>
          <a:bodyPr lIns="34289" tIns="34289" rIns="34289" bIns="34289" anchor="ctr"/>
          <a:lstStyle/>
          <a:p>
            <a:pPr algn="ctr" defTabSz="457200">
              <a:defRPr>
                <a:solidFill>
                  <a:srgbClr val="FFFFFF"/>
                </a:solidFill>
                <a:latin typeface="Century Gothic"/>
                <a:ea typeface="Century Gothic"/>
                <a:cs typeface="Century Gothic"/>
                <a:sym typeface="Century Gothic"/>
              </a:defRPr>
            </a:pPr>
          </a:p>
        </p:txBody>
      </p:sp>
      <p:sp>
        <p:nvSpPr>
          <p:cNvPr id="44" name="Title Text"/>
          <p:cNvSpPr txBox="1"/>
          <p:nvPr>
            <p:ph type="title"/>
          </p:nvPr>
        </p:nvSpPr>
        <p:spPr>
          <a:xfrm>
            <a:off x="199561" y="2881338"/>
            <a:ext cx="8210554" cy="1095324"/>
          </a:xfrm>
          <a:prstGeom prst="rect">
            <a:avLst/>
          </a:prstGeom>
        </p:spPr>
        <p:txBody>
          <a:bodyPr/>
          <a:lstStyle>
            <a:lvl1pPr>
              <a:defRPr b="0" sz="4500">
                <a:solidFill>
                  <a:srgbClr val="FFD479"/>
                </a:solidFill>
              </a:defRPr>
            </a:lvl1pPr>
          </a:lstStyle>
          <a:p>
            <a:pPr/>
            <a:r>
              <a:t>Title Text</a:t>
            </a:r>
          </a:p>
        </p:txBody>
      </p:sp>
      <p:pic>
        <p:nvPicPr>
          <p:cNvPr id="45" name="LogoCSEn.png" descr="LogoCSEn.png"/>
          <p:cNvPicPr>
            <a:picLocks noChangeAspect="1"/>
          </p:cNvPicPr>
          <p:nvPr/>
        </p:nvPicPr>
        <p:blipFill>
          <a:blip r:embed="rId2">
            <a:extLst/>
          </a:blip>
          <a:stretch>
            <a:fillRect/>
          </a:stretch>
        </p:blipFill>
        <p:spPr>
          <a:xfrm>
            <a:off x="127891" y="6367614"/>
            <a:ext cx="1660535" cy="348179"/>
          </a:xfrm>
          <a:prstGeom prst="rect">
            <a:avLst/>
          </a:prstGeom>
          <a:ln w="12700">
            <a:miter lim="400000"/>
          </a:ln>
        </p:spPr>
      </p:pic>
      <p:sp>
        <p:nvSpPr>
          <p:cNvPr id="46" name="Title Text"/>
          <p:cNvSpPr txBox="1"/>
          <p:nvPr>
            <p:ph type="body" sz="quarter" idx="21"/>
          </p:nvPr>
        </p:nvSpPr>
        <p:spPr>
          <a:xfrm>
            <a:off x="199561" y="1928838"/>
            <a:ext cx="8210554" cy="1095324"/>
          </a:xfrm>
          <a:prstGeom prst="rect">
            <a:avLst/>
          </a:prstGeom>
        </p:spPr>
        <p:txBody>
          <a:bodyPr anchor="ctr"/>
          <a:lstStyle>
            <a:lvl1pPr marL="0" indent="39687">
              <a:spcBef>
                <a:spcPts val="0"/>
              </a:spcBef>
              <a:buSzTx/>
              <a:buFontTx/>
              <a:buNone/>
              <a:defRPr sz="2000">
                <a:solidFill>
                  <a:srgbClr val="FFD479"/>
                </a:solidFill>
              </a:defRPr>
            </a:lvl1pPr>
          </a:lstStyle>
          <a:p>
            <a:pPr/>
            <a:r>
              <a:t>Title Text</a:t>
            </a:r>
          </a:p>
        </p:txBody>
      </p:sp>
      <p:sp>
        <p:nvSpPr>
          <p:cNvPr id="47" name="Shape"/>
          <p:cNvSpPr/>
          <p:nvPr/>
        </p:nvSpPr>
        <p:spPr>
          <a:xfrm>
            <a:off x="165645" y="-16975"/>
            <a:ext cx="628770" cy="11014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5"/>
                </a:moveTo>
                <a:lnTo>
                  <a:pt x="100" y="21600"/>
                </a:lnTo>
                <a:lnTo>
                  <a:pt x="10917" y="13558"/>
                </a:lnTo>
                <a:lnTo>
                  <a:pt x="21600" y="21361"/>
                </a:lnTo>
                <a:lnTo>
                  <a:pt x="21001" y="0"/>
                </a:lnTo>
                <a:lnTo>
                  <a:pt x="0" y="95"/>
                </a:lnTo>
                <a:close/>
              </a:path>
            </a:pathLst>
          </a:custGeom>
          <a:solidFill>
            <a:srgbClr val="FF9300"/>
          </a:solidFill>
          <a:ln w="25400">
            <a:solidFill>
              <a:srgbClr val="005493"/>
            </a:solidFill>
          </a:ln>
        </p:spPr>
        <p:txBody>
          <a:bodyPr lIns="45718" tIns="45718" rIns="45718" bIns="45718"/>
          <a:lstStyle/>
          <a:p>
            <a:pPr algn="ctr">
              <a:defRPr sz="4200">
                <a:solidFill>
                  <a:srgbClr val="FFFFFF"/>
                </a:solidFill>
                <a:latin typeface="Helvetica Neue"/>
                <a:ea typeface="Helvetica Neue"/>
                <a:cs typeface="Helvetica Neue"/>
                <a:sym typeface="Helvetica Neue"/>
              </a:defRPr>
            </a:pPr>
          </a:p>
        </p:txBody>
      </p:sp>
      <p:sp>
        <p:nvSpPr>
          <p:cNvPr id="48" name="Slide Number"/>
          <p:cNvSpPr txBox="1"/>
          <p:nvPr>
            <p:ph type="sldNum" sz="quarter" idx="2"/>
          </p:nvPr>
        </p:nvSpPr>
        <p:spPr>
          <a:xfrm>
            <a:off x="41911" y="6548118"/>
            <a:ext cx="281937" cy="287084"/>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443" name="Line"/>
          <p:cNvSpPr/>
          <p:nvPr/>
        </p:nvSpPr>
        <p:spPr>
          <a:xfrm>
            <a:off x="152398" y="1143000"/>
            <a:ext cx="8839204" cy="1588"/>
          </a:xfrm>
          <a:prstGeom prst="line">
            <a:avLst/>
          </a:prstGeom>
          <a:ln w="25400">
            <a:solidFill>
              <a:srgbClr val="FF8000"/>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444" name="Line"/>
          <p:cNvSpPr/>
          <p:nvPr/>
        </p:nvSpPr>
        <p:spPr>
          <a:xfrm>
            <a:off x="152398" y="1143000"/>
            <a:ext cx="8839204" cy="1588"/>
          </a:xfrm>
          <a:prstGeom prst="line">
            <a:avLst/>
          </a:prstGeom>
          <a:ln w="25400">
            <a:solidFill>
              <a:srgbClr val="3E4846"/>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445" name="Title Text"/>
          <p:cNvSpPr txBox="1"/>
          <p:nvPr>
            <p:ph type="title"/>
          </p:nvPr>
        </p:nvSpPr>
        <p:spPr>
          <a:xfrm>
            <a:off x="306388" y="0"/>
            <a:ext cx="8589962" cy="1263770"/>
          </a:xfrm>
          <a:prstGeom prst="rect">
            <a:avLst/>
          </a:prstGeom>
        </p:spPr>
        <p:txBody>
          <a:bodyPr/>
          <a:lstStyle>
            <a:lvl1pPr algn="ctr">
              <a:defRPr sz="4700">
                <a:solidFill>
                  <a:srgbClr val="000000"/>
                </a:solidFill>
              </a:defRPr>
            </a:lvl1pPr>
          </a:lstStyle>
          <a:p>
            <a:pPr/>
            <a:r>
              <a:t>Title Text</a:t>
            </a:r>
          </a:p>
        </p:txBody>
      </p:sp>
      <p:sp>
        <p:nvSpPr>
          <p:cNvPr id="446" name="Body Level One…"/>
          <p:cNvSpPr txBox="1"/>
          <p:nvPr>
            <p:ph type="body" idx="1"/>
          </p:nvPr>
        </p:nvSpPr>
        <p:spPr>
          <a:xfrm>
            <a:off x="241300" y="1348330"/>
            <a:ext cx="8686800" cy="496493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pic>
        <p:nvPicPr>
          <p:cNvPr id="447" name="LogoCSEn.png" descr="LogoCSEn.png"/>
          <p:cNvPicPr>
            <a:picLocks noChangeAspect="1"/>
          </p:cNvPicPr>
          <p:nvPr/>
        </p:nvPicPr>
        <p:blipFill>
          <a:blip r:embed="rId2">
            <a:extLst/>
          </a:blip>
          <a:stretch>
            <a:fillRect/>
          </a:stretch>
        </p:blipFill>
        <p:spPr>
          <a:xfrm>
            <a:off x="32742" y="6477054"/>
            <a:ext cx="1697774" cy="355986"/>
          </a:xfrm>
          <a:prstGeom prst="rect">
            <a:avLst/>
          </a:prstGeom>
          <a:ln w="12700">
            <a:miter lim="400000"/>
          </a:ln>
        </p:spPr>
      </p:pic>
      <p:sp>
        <p:nvSpPr>
          <p:cNvPr id="448" name="Slide Number"/>
          <p:cNvSpPr txBox="1"/>
          <p:nvPr>
            <p:ph type="sldNum" sz="quarter" idx="2"/>
          </p:nvPr>
        </p:nvSpPr>
        <p:spPr>
          <a:xfrm>
            <a:off x="62438" y="6553075"/>
            <a:ext cx="273057" cy="281937"/>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p:spTree>
      <p:nvGrpSpPr>
        <p:cNvPr id="1" name=""/>
        <p:cNvGrpSpPr/>
        <p:nvPr/>
      </p:nvGrpSpPr>
      <p:grpSpPr>
        <a:xfrm>
          <a:off x="0" y="0"/>
          <a:ext cx="0" cy="0"/>
          <a:chOff x="0" y="0"/>
          <a:chExt cx="0" cy="0"/>
        </a:xfrm>
      </p:grpSpPr>
      <p:sp>
        <p:nvSpPr>
          <p:cNvPr id="55" name="Title Text"/>
          <p:cNvSpPr txBox="1"/>
          <p:nvPr>
            <p:ph type="title"/>
          </p:nvPr>
        </p:nvSpPr>
        <p:spPr>
          <a:prstGeom prst="rect">
            <a:avLst/>
          </a:prstGeom>
        </p:spPr>
        <p:txBody>
          <a:bodyPr/>
          <a:lstStyle/>
          <a:p>
            <a:pPr/>
            <a:r>
              <a:t>Title Text</a:t>
            </a:r>
          </a:p>
        </p:txBody>
      </p:sp>
      <p:sp>
        <p:nvSpPr>
          <p:cNvPr id="5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hasis">
    <p:spTree>
      <p:nvGrpSpPr>
        <p:cNvPr id="1" name=""/>
        <p:cNvGrpSpPr/>
        <p:nvPr/>
      </p:nvGrpSpPr>
      <p:grpSpPr>
        <a:xfrm>
          <a:off x="0" y="0"/>
          <a:ext cx="0" cy="0"/>
          <a:chOff x="0" y="0"/>
          <a:chExt cx="0" cy="0"/>
        </a:xfrm>
      </p:grpSpPr>
      <p:sp>
        <p:nvSpPr>
          <p:cNvPr id="64" name="Title Text"/>
          <p:cNvSpPr txBox="1"/>
          <p:nvPr>
            <p:ph type="title"/>
          </p:nvPr>
        </p:nvSpPr>
        <p:spPr>
          <a:xfrm>
            <a:off x="263061" y="2073275"/>
            <a:ext cx="8210554" cy="2041525"/>
          </a:xfrm>
          <a:prstGeom prst="rect">
            <a:avLst/>
          </a:prstGeom>
        </p:spPr>
        <p:txBody>
          <a:bodyPr/>
          <a:lstStyle>
            <a:lvl1pPr algn="ctr">
              <a:defRPr b="0" sz="4500">
                <a:solidFill>
                  <a:srgbClr val="000000"/>
                </a:solidFill>
              </a:defRPr>
            </a:lvl1pPr>
          </a:lstStyle>
          <a:p>
            <a:pPr/>
            <a:r>
              <a:t>Title Text</a:t>
            </a:r>
          </a:p>
        </p:txBody>
      </p:sp>
      <p:sp>
        <p:nvSpPr>
          <p:cNvPr id="65" name="M. Dikaiakos, C4E/UCY"/>
          <p:cNvSpPr txBox="1"/>
          <p:nvPr/>
        </p:nvSpPr>
        <p:spPr>
          <a:xfrm>
            <a:off x="477399" y="6548118"/>
            <a:ext cx="1220943"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66" name="Line"/>
          <p:cNvSpPr/>
          <p:nvPr/>
        </p:nvSpPr>
        <p:spPr>
          <a:xfrm>
            <a:off x="63498" y="6403144"/>
            <a:ext cx="8839204" cy="1588"/>
          </a:xfrm>
          <a:prstGeom prst="line">
            <a:avLst/>
          </a:prstGeom>
          <a:ln w="25400">
            <a:solidFill>
              <a:srgbClr val="919191"/>
            </a:solidFill>
          </a:ln>
        </p:spPr>
        <p:txBody>
          <a:bodyPr lIns="45718" tIns="45718" rIns="45718" bIns="45718"/>
          <a:lstStyle/>
          <a:p>
            <a:pPr algn="ctr">
              <a:defRPr sz="4200">
                <a:latin typeface="Helvetica Neue"/>
                <a:ea typeface="Helvetica Neue"/>
                <a:cs typeface="Helvetica Neue"/>
                <a:sym typeface="Helvetica Neue"/>
              </a:defRPr>
            </a:pPr>
          </a:p>
        </p:txBody>
      </p:sp>
      <p:pic>
        <p:nvPicPr>
          <p:cNvPr id="67" name="LogoCSEn.png" descr="LogoCSEn.png"/>
          <p:cNvPicPr>
            <a:picLocks noChangeAspect="1"/>
          </p:cNvPicPr>
          <p:nvPr/>
        </p:nvPicPr>
        <p:blipFill>
          <a:blip r:embed="rId2">
            <a:extLst/>
          </a:blip>
          <a:stretch>
            <a:fillRect/>
          </a:stretch>
        </p:blipFill>
        <p:spPr>
          <a:xfrm>
            <a:off x="6744934" y="6485253"/>
            <a:ext cx="1660535" cy="348179"/>
          </a:xfrm>
          <a:prstGeom prst="rect">
            <a:avLst/>
          </a:prstGeom>
          <a:ln w="12700">
            <a:miter lim="400000"/>
          </a:ln>
        </p:spPr>
      </p:pic>
      <p:pic>
        <p:nvPicPr>
          <p:cNvPr id="68" name="Picture 10" descr="Picture 10"/>
          <p:cNvPicPr>
            <a:picLocks noChangeAspect="1"/>
          </p:cNvPicPr>
          <p:nvPr/>
        </p:nvPicPr>
        <p:blipFill>
          <a:blip r:embed="rId3">
            <a:extLst/>
          </a:blip>
          <a:stretch>
            <a:fillRect/>
          </a:stretch>
        </p:blipFill>
        <p:spPr>
          <a:xfrm>
            <a:off x="8559279" y="6485253"/>
            <a:ext cx="528270" cy="348061"/>
          </a:xfrm>
          <a:prstGeom prst="rect">
            <a:avLst/>
          </a:prstGeom>
          <a:ln w="12700">
            <a:miter lim="400000"/>
          </a:ln>
        </p:spPr>
      </p:pic>
      <p:sp>
        <p:nvSpPr>
          <p:cNvPr id="69" name="Slide Number"/>
          <p:cNvSpPr txBox="1"/>
          <p:nvPr>
            <p:ph type="sldNum" sz="quarter" idx="2"/>
          </p:nvPr>
        </p:nvSpPr>
        <p:spPr>
          <a:xfrm>
            <a:off x="46351" y="6548118"/>
            <a:ext cx="273057" cy="281937"/>
          </a:xfrm>
          <a:prstGeom prst="rect">
            <a:avLst/>
          </a:prstGeom>
        </p:spPr>
        <p:txBody>
          <a:bodyPr/>
          <a:lstStyle>
            <a:lvl1pPr>
              <a:defRPr sz="1200">
                <a:solidFill>
                  <a:srgbClr val="91919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76" name="Line"/>
          <p:cNvSpPr/>
          <p:nvPr/>
        </p:nvSpPr>
        <p:spPr>
          <a:xfrm>
            <a:off x="63498" y="6403144"/>
            <a:ext cx="8839204" cy="1588"/>
          </a:xfrm>
          <a:prstGeom prst="line">
            <a:avLst/>
          </a:prstGeom>
          <a:ln w="25400">
            <a:solidFill>
              <a:srgbClr val="919191"/>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77" name="Slide Number"/>
          <p:cNvSpPr txBox="1"/>
          <p:nvPr>
            <p:ph type="sldNum" sz="quarter" idx="2"/>
          </p:nvPr>
        </p:nvSpPr>
        <p:spPr>
          <a:xfrm>
            <a:off x="30182" y="6548118"/>
            <a:ext cx="273057" cy="281937"/>
          </a:xfrm>
          <a:prstGeom prst="rect">
            <a:avLst/>
          </a:prstGeom>
        </p:spPr>
        <p:txBody>
          <a:bodyPr/>
          <a:lstStyle>
            <a:lvl1pPr>
              <a:defRPr sz="1200"/>
            </a:lvl1pPr>
          </a:lstStyle>
          <a:p>
            <a:pPr/>
            <a:fld id="{86CB4B4D-7CA3-9044-876B-883B54F8677D}" type="slidenum"/>
          </a:p>
        </p:txBody>
      </p:sp>
      <p:pic>
        <p:nvPicPr>
          <p:cNvPr id="78" name="LogoCSEn.png" descr="LogoCSEn.png"/>
          <p:cNvPicPr>
            <a:picLocks noChangeAspect="1"/>
          </p:cNvPicPr>
          <p:nvPr/>
        </p:nvPicPr>
        <p:blipFill>
          <a:blip r:embed="rId2">
            <a:extLst/>
          </a:blip>
          <a:stretch>
            <a:fillRect/>
          </a:stretch>
        </p:blipFill>
        <p:spPr>
          <a:xfrm>
            <a:off x="6744934" y="6485253"/>
            <a:ext cx="1660535" cy="348179"/>
          </a:xfrm>
          <a:prstGeom prst="rect">
            <a:avLst/>
          </a:prstGeom>
          <a:ln w="12700">
            <a:miter lim="400000"/>
          </a:ln>
        </p:spPr>
      </p:pic>
      <p:pic>
        <p:nvPicPr>
          <p:cNvPr id="79" name="Picture 10" descr="Picture 10"/>
          <p:cNvPicPr>
            <a:picLocks noChangeAspect="1"/>
          </p:cNvPicPr>
          <p:nvPr/>
        </p:nvPicPr>
        <p:blipFill>
          <a:blip r:embed="rId3">
            <a:extLst/>
          </a:blip>
          <a:stretch>
            <a:fillRect/>
          </a:stretch>
        </p:blipFill>
        <p:spPr>
          <a:xfrm>
            <a:off x="8559279" y="6485253"/>
            <a:ext cx="528270" cy="348061"/>
          </a:xfrm>
          <a:prstGeom prst="rect">
            <a:avLst/>
          </a:prstGeom>
          <a:ln w="12700">
            <a:miter lim="400000"/>
          </a:ln>
        </p:spPr>
      </p:pic>
      <p:sp>
        <p:nvSpPr>
          <p:cNvPr id="80" name="M. Dikaiakos, C4E/UCY"/>
          <p:cNvSpPr txBox="1"/>
          <p:nvPr/>
        </p:nvSpPr>
        <p:spPr>
          <a:xfrm>
            <a:off x="477399" y="6548118"/>
            <a:ext cx="1220943"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2">
    <p:spTree>
      <p:nvGrpSpPr>
        <p:cNvPr id="1" name=""/>
        <p:cNvGrpSpPr/>
        <p:nvPr/>
      </p:nvGrpSpPr>
      <p:grpSpPr>
        <a:xfrm>
          <a:off x="0" y="0"/>
          <a:ext cx="0" cy="0"/>
          <a:chOff x="0" y="0"/>
          <a:chExt cx="0" cy="0"/>
        </a:xfrm>
      </p:grpSpPr>
      <p:sp>
        <p:nvSpPr>
          <p:cNvPr id="87" name="Line"/>
          <p:cNvSpPr/>
          <p:nvPr/>
        </p:nvSpPr>
        <p:spPr>
          <a:xfrm>
            <a:off x="63498" y="6403144"/>
            <a:ext cx="8839204" cy="1588"/>
          </a:xfrm>
          <a:prstGeom prst="line">
            <a:avLst/>
          </a:prstGeom>
          <a:ln w="25400">
            <a:solidFill>
              <a:srgbClr val="919191"/>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88" name="Slide Number"/>
          <p:cNvSpPr txBox="1"/>
          <p:nvPr>
            <p:ph type="sldNum" sz="quarter" idx="2"/>
          </p:nvPr>
        </p:nvSpPr>
        <p:spPr>
          <a:xfrm>
            <a:off x="30182" y="6548118"/>
            <a:ext cx="273057" cy="281937"/>
          </a:xfrm>
          <a:prstGeom prst="rect">
            <a:avLst/>
          </a:prstGeom>
        </p:spPr>
        <p:txBody>
          <a:bodyPr/>
          <a:lstStyle>
            <a:lvl1pPr>
              <a:defRPr sz="1200"/>
            </a:lvl1pPr>
          </a:lstStyle>
          <a:p>
            <a:pPr/>
            <a:fld id="{86CB4B4D-7CA3-9044-876B-883B54F8677D}" type="slidenum"/>
          </a:p>
        </p:txBody>
      </p:sp>
      <p:pic>
        <p:nvPicPr>
          <p:cNvPr id="89" name="LogoCSEn.png" descr="LogoCSEn.png"/>
          <p:cNvPicPr>
            <a:picLocks noChangeAspect="1"/>
          </p:cNvPicPr>
          <p:nvPr/>
        </p:nvPicPr>
        <p:blipFill>
          <a:blip r:embed="rId2">
            <a:extLst/>
          </a:blip>
          <a:stretch>
            <a:fillRect/>
          </a:stretch>
        </p:blipFill>
        <p:spPr>
          <a:xfrm>
            <a:off x="6744934" y="6485253"/>
            <a:ext cx="1660535" cy="348179"/>
          </a:xfrm>
          <a:prstGeom prst="rect">
            <a:avLst/>
          </a:prstGeom>
          <a:ln w="12700">
            <a:miter lim="400000"/>
          </a:ln>
        </p:spPr>
      </p:pic>
      <p:pic>
        <p:nvPicPr>
          <p:cNvPr id="90" name="Picture 10" descr="Picture 10"/>
          <p:cNvPicPr>
            <a:picLocks noChangeAspect="1"/>
          </p:cNvPicPr>
          <p:nvPr/>
        </p:nvPicPr>
        <p:blipFill>
          <a:blip r:embed="rId3">
            <a:extLst/>
          </a:blip>
          <a:stretch>
            <a:fillRect/>
          </a:stretch>
        </p:blipFill>
        <p:spPr>
          <a:xfrm>
            <a:off x="8559279" y="6485253"/>
            <a:ext cx="528270" cy="348061"/>
          </a:xfrm>
          <a:prstGeom prst="rect">
            <a:avLst/>
          </a:prstGeom>
          <a:ln w="12700">
            <a:miter lim="400000"/>
          </a:ln>
        </p:spPr>
      </p:pic>
      <p:sp>
        <p:nvSpPr>
          <p:cNvPr id="91" name="M. Dikaiakos, C4E/UCY"/>
          <p:cNvSpPr txBox="1"/>
          <p:nvPr/>
        </p:nvSpPr>
        <p:spPr>
          <a:xfrm>
            <a:off x="477399" y="6548118"/>
            <a:ext cx="1220943"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92" name="Terminator"/>
          <p:cNvSpPr/>
          <p:nvPr/>
        </p:nvSpPr>
        <p:spPr>
          <a:xfrm rot="5400000">
            <a:off x="-268998" y="-257063"/>
            <a:ext cx="1524002" cy="76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FF9300"/>
          </a:solidFill>
          <a:ln w="12700">
            <a:solidFill>
              <a:srgbClr val="BA8A34"/>
            </a:solidFill>
            <a:miter/>
          </a:ln>
        </p:spPr>
        <p:txBody>
          <a:bodyPr lIns="45719" rIns="45719" anchor="ctr"/>
          <a:lstStyle/>
          <a:p>
            <a:pPr>
              <a:defRPr>
                <a:solidFill>
                  <a:srgbClr val="FFFFFF"/>
                </a:solidFill>
              </a:defRPr>
            </a:pPr>
          </a:p>
        </p:txBody>
      </p:sp>
      <p:pic>
        <p:nvPicPr>
          <p:cNvPr id="93" name="Image" descr="Image"/>
          <p:cNvPicPr>
            <a:picLocks noChangeAspect="1"/>
          </p:cNvPicPr>
          <p:nvPr/>
        </p:nvPicPr>
        <p:blipFill>
          <a:blip r:embed="rId4">
            <a:extLst/>
          </a:blip>
          <a:stretch>
            <a:fillRect/>
          </a:stretch>
        </p:blipFill>
        <p:spPr>
          <a:xfrm>
            <a:off x="72117" y="-53899"/>
            <a:ext cx="791045" cy="791045"/>
          </a:xfrm>
          <a:prstGeom prst="rect">
            <a:avLst/>
          </a:prstGeom>
          <a:ln w="12700">
            <a:miter lim="400000"/>
          </a:ln>
        </p:spPr>
      </p:pic>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
    <p:spTree>
      <p:nvGrpSpPr>
        <p:cNvPr id="1" name=""/>
        <p:cNvGrpSpPr/>
        <p:nvPr/>
      </p:nvGrpSpPr>
      <p:grpSpPr>
        <a:xfrm>
          <a:off x="0" y="0"/>
          <a:ext cx="0" cy="0"/>
          <a:chOff x="0" y="0"/>
          <a:chExt cx="0" cy="0"/>
        </a:xfrm>
      </p:grpSpPr>
      <p:sp>
        <p:nvSpPr>
          <p:cNvPr id="100"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01" name="Body Level One…"/>
          <p:cNvSpPr txBox="1"/>
          <p:nvPr>
            <p:ph type="body" idx="1"/>
          </p:nvPr>
        </p:nvSpPr>
        <p:spPr>
          <a:xfrm>
            <a:off x="2971505" y="183667"/>
            <a:ext cx="5828841" cy="6312884"/>
          </a:xfrm>
          <a:prstGeom prst="rect">
            <a:avLst/>
          </a:prstGeom>
        </p:spPr>
        <p:txBody>
          <a:bodyPr lIns="50794" tIns="50794" rIns="50794" bIns="50794" anchor="ctr"/>
          <a:lstStyle>
            <a:lvl1pPr marL="0" indent="39687" algn="ctr">
              <a:spcBef>
                <a:spcPts val="0"/>
              </a:spcBef>
              <a:buSzTx/>
              <a:buFontTx/>
              <a:buNone/>
              <a:defRPr sz="3400">
                <a:solidFill>
                  <a:srgbClr val="011993"/>
                </a:solidFill>
                <a:latin typeface="Phosphate Inline"/>
                <a:ea typeface="Phosphate Inline"/>
                <a:cs typeface="Phosphate Inline"/>
                <a:sym typeface="Phosphate Inline"/>
              </a:defRPr>
            </a:lvl1pPr>
            <a:lvl2pPr marL="0" indent="39687" algn="ctr">
              <a:spcBef>
                <a:spcPts val="0"/>
              </a:spcBef>
              <a:buSzTx/>
              <a:buFontTx/>
              <a:buNone/>
              <a:defRPr sz="3400">
                <a:solidFill>
                  <a:srgbClr val="011993"/>
                </a:solidFill>
                <a:latin typeface="Phosphate Inline"/>
                <a:ea typeface="Phosphate Inline"/>
                <a:cs typeface="Phosphate Inline"/>
                <a:sym typeface="Phosphate Inline"/>
              </a:defRPr>
            </a:lvl2pPr>
            <a:lvl3pPr marL="0" indent="39687" algn="ctr">
              <a:spcBef>
                <a:spcPts val="0"/>
              </a:spcBef>
              <a:buSzTx/>
              <a:buFontTx/>
              <a:buNone/>
              <a:defRPr sz="3400">
                <a:solidFill>
                  <a:srgbClr val="011993"/>
                </a:solidFill>
                <a:latin typeface="Phosphate Inline"/>
                <a:ea typeface="Phosphate Inline"/>
                <a:cs typeface="Phosphate Inline"/>
                <a:sym typeface="Phosphate Inline"/>
              </a:defRPr>
            </a:lvl3pPr>
            <a:lvl4pPr marL="0" indent="39687" algn="ctr">
              <a:spcBef>
                <a:spcPts val="0"/>
              </a:spcBef>
              <a:buSzTx/>
              <a:buFontTx/>
              <a:buNone/>
              <a:defRPr sz="3400">
                <a:solidFill>
                  <a:srgbClr val="011993"/>
                </a:solidFill>
                <a:latin typeface="Phosphate Inline"/>
                <a:ea typeface="Phosphate Inline"/>
                <a:cs typeface="Phosphate Inline"/>
                <a:sym typeface="Phosphate Inline"/>
              </a:defRPr>
            </a:lvl4pPr>
            <a:lvl5pPr marL="0" indent="39687" algn="ctr">
              <a:spcBef>
                <a:spcPts val="0"/>
              </a:spcBef>
              <a:buSzTx/>
              <a:buFontTx/>
              <a:buNone/>
              <a:defRPr sz="3400">
                <a:solidFill>
                  <a:srgbClr val="011993"/>
                </a:solidFill>
                <a:latin typeface="Phosphate Inline"/>
                <a:ea typeface="Phosphate Inline"/>
                <a:cs typeface="Phosphate Inline"/>
                <a:sym typeface="Phosphate Inline"/>
              </a:defRPr>
            </a:lvl5pPr>
          </a:lstStyle>
          <a:p>
            <a:pPr/>
            <a:r>
              <a:t>Body Level One</a:t>
            </a:r>
          </a:p>
          <a:p>
            <a:pPr lvl="1"/>
            <a:r>
              <a:t>Body Level Two</a:t>
            </a:r>
          </a:p>
          <a:p>
            <a:pPr lvl="2"/>
            <a:r>
              <a:t>Body Level Three</a:t>
            </a:r>
          </a:p>
          <a:p>
            <a:pPr lvl="3"/>
            <a:r>
              <a:t>Body Level Four</a:t>
            </a:r>
          </a:p>
          <a:p>
            <a:pPr lvl="4"/>
            <a:r>
              <a:t>Body Level Five</a:t>
            </a:r>
          </a:p>
        </p:txBody>
      </p:sp>
      <p:sp>
        <p:nvSpPr>
          <p:cNvPr id="102"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pic>
        <p:nvPicPr>
          <p:cNvPr id="103"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104" name="Picture 7" descr="Picture 7"/>
          <p:cNvPicPr>
            <a:picLocks noChangeAspect="1"/>
          </p:cNvPicPr>
          <p:nvPr/>
        </p:nvPicPr>
        <p:blipFill>
          <a:blip r:embed="rId3">
            <a:extLst/>
          </a:blip>
          <a:stretch>
            <a:fillRect/>
          </a:stretch>
        </p:blipFill>
        <p:spPr>
          <a:xfrm>
            <a:off x="606175" y="2616285"/>
            <a:ext cx="1625431" cy="1625430"/>
          </a:xfrm>
          <a:prstGeom prst="rect">
            <a:avLst/>
          </a:prstGeom>
          <a:ln w="12700">
            <a:miter lim="400000"/>
          </a:ln>
        </p:spPr>
      </p:pic>
      <p:pic>
        <p:nvPicPr>
          <p:cNvPr id="105"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106"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107"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rientation copy">
    <p:spTree>
      <p:nvGrpSpPr>
        <p:cNvPr id="1" name=""/>
        <p:cNvGrpSpPr/>
        <p:nvPr/>
      </p:nvGrpSpPr>
      <p:grpSpPr>
        <a:xfrm>
          <a:off x="0" y="0"/>
          <a:ext cx="0" cy="0"/>
          <a:chOff x="0" y="0"/>
          <a:chExt cx="0" cy="0"/>
        </a:xfrm>
      </p:grpSpPr>
      <p:sp>
        <p:nvSpPr>
          <p:cNvPr id="114"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15"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16"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17" name="Title Text"/>
          <p:cNvSpPr txBox="1"/>
          <p:nvPr>
            <p:ph type="title"/>
          </p:nvPr>
        </p:nvSpPr>
        <p:spPr>
          <a:xfrm>
            <a:off x="42862" y="286075"/>
            <a:ext cx="2752057" cy="1263638"/>
          </a:xfrm>
          <a:prstGeom prst="rect">
            <a:avLst/>
          </a:prstGeom>
        </p:spPr>
        <p:txBody>
          <a:bodyPr lIns="50794" tIns="50794" rIns="50794" bIns="50794"/>
          <a:lstStyle>
            <a:lvl1pPr algn="ctr">
              <a:defRPr>
                <a:solidFill>
                  <a:srgbClr val="FFD479"/>
                </a:solidFill>
              </a:defRPr>
            </a:lvl1pPr>
          </a:lstStyle>
          <a:p>
            <a:pPr/>
            <a:r>
              <a:t>Title Text</a:t>
            </a:r>
          </a:p>
        </p:txBody>
      </p:sp>
      <p:pic>
        <p:nvPicPr>
          <p:cNvPr id="118"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119" name="Picture 2" descr="Picture 2"/>
          <p:cNvPicPr>
            <a:picLocks noChangeAspect="1"/>
          </p:cNvPicPr>
          <p:nvPr/>
        </p:nvPicPr>
        <p:blipFill>
          <a:blip r:embed="rId3">
            <a:extLst/>
          </a:blip>
          <a:stretch>
            <a:fillRect/>
          </a:stretch>
        </p:blipFill>
        <p:spPr>
          <a:xfrm>
            <a:off x="672531" y="2692477"/>
            <a:ext cx="1295265" cy="1295265"/>
          </a:xfrm>
          <a:prstGeom prst="rect">
            <a:avLst/>
          </a:prstGeom>
          <a:ln w="12700">
            <a:miter lim="400000"/>
          </a:ln>
        </p:spPr>
      </p:pic>
      <p:pic>
        <p:nvPicPr>
          <p:cNvPr id="120"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121"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122" name="Slide Number"/>
          <p:cNvSpPr txBox="1"/>
          <p:nvPr>
            <p:ph type="sldNum" sz="quarter" idx="2"/>
          </p:nvPr>
        </p:nvSpPr>
        <p:spPr>
          <a:xfrm>
            <a:off x="76979" y="6552748"/>
            <a:ext cx="244894" cy="243827"/>
          </a:xfrm>
          <a:prstGeom prst="rect">
            <a:avLst/>
          </a:prstGeom>
        </p:spPr>
        <p:txBody>
          <a:bodyPr lIns="45713" tIns="45713" rIns="45713" bIns="45713"/>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p:cNvSpPr/>
          <p:nvPr/>
        </p:nvSpPr>
        <p:spPr>
          <a:xfrm>
            <a:off x="6350" y="-5429"/>
            <a:ext cx="9131300" cy="1170325"/>
          </a:xfrm>
          <a:prstGeom prst="rect">
            <a:avLst/>
          </a:prstGeom>
          <a:solidFill>
            <a:srgbClr val="212121"/>
          </a:solidFill>
          <a:ln w="12700">
            <a:miter lim="400000"/>
          </a:ln>
        </p:spPr>
        <p:txBody>
          <a:bodyPr lIns="45719" rIns="45719" anchor="ctr"/>
          <a:lstStyle/>
          <a:p>
            <a:pPr>
              <a:defRPr>
                <a:latin typeface="Century Gothic"/>
                <a:ea typeface="Century Gothic"/>
                <a:cs typeface="Century Gothic"/>
                <a:sym typeface="Century Gothic"/>
              </a:defRPr>
            </a:pPr>
          </a:p>
        </p:txBody>
      </p:sp>
      <p:sp>
        <p:nvSpPr>
          <p:cNvPr id="3" name="Title Text"/>
          <p:cNvSpPr txBox="1"/>
          <p:nvPr>
            <p:ph type="title"/>
          </p:nvPr>
        </p:nvSpPr>
        <p:spPr>
          <a:xfrm>
            <a:off x="188119" y="-98875"/>
            <a:ext cx="8589962" cy="12637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Body Level One…"/>
          <p:cNvSpPr txBox="1"/>
          <p:nvPr>
            <p:ph type="body" idx="1"/>
          </p:nvPr>
        </p:nvSpPr>
        <p:spPr>
          <a:xfrm>
            <a:off x="241300" y="1338639"/>
            <a:ext cx="8686800" cy="49746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2pPr>
              <a:defRPr sz="3000"/>
            </a:lvl2pPr>
            <a:lvl3pPr>
              <a:defRPr sz="2800"/>
            </a:lvl3pPr>
            <a:lvl4pPr>
              <a:defRPr sz="2600"/>
            </a:lvl4pPr>
            <a:lvl5pPr marL="1839593" indent="-477518">
              <a:defRPr sz="2500"/>
            </a:lvl5pPr>
          </a:lstStyle>
          <a:p>
            <a:pPr/>
            <a:r>
              <a:t>Body Level One</a:t>
            </a:r>
          </a:p>
          <a:p>
            <a:pPr lvl="1"/>
            <a:r>
              <a:t>Body Level Two</a:t>
            </a:r>
          </a:p>
          <a:p>
            <a:pPr lvl="2"/>
            <a:r>
              <a:t>Body Level Three</a:t>
            </a:r>
          </a:p>
          <a:p>
            <a:pPr lvl="3"/>
            <a:r>
              <a:t>Body Level Four</a:t>
            </a:r>
          </a:p>
          <a:p>
            <a:pPr lvl="4"/>
            <a:r>
              <a:t>Body Level Five</a:t>
            </a:r>
          </a:p>
        </p:txBody>
      </p:sp>
      <p:pic>
        <p:nvPicPr>
          <p:cNvPr id="5" name="LogoCSEn.png" descr="LogoCSEn.png"/>
          <p:cNvPicPr>
            <a:picLocks noChangeAspect="1"/>
          </p:cNvPicPr>
          <p:nvPr/>
        </p:nvPicPr>
        <p:blipFill>
          <a:blip r:embed="rId2">
            <a:extLst/>
          </a:blip>
          <a:stretch>
            <a:fillRect/>
          </a:stretch>
        </p:blipFill>
        <p:spPr>
          <a:xfrm>
            <a:off x="6744934" y="6485253"/>
            <a:ext cx="1660535" cy="348179"/>
          </a:xfrm>
          <a:prstGeom prst="rect">
            <a:avLst/>
          </a:prstGeom>
          <a:ln w="12700">
            <a:miter lim="400000"/>
          </a:ln>
        </p:spPr>
      </p:pic>
      <p:sp>
        <p:nvSpPr>
          <p:cNvPr id="6" name="M. Dikaiakos, C4E/UCY"/>
          <p:cNvSpPr txBox="1"/>
          <p:nvPr/>
        </p:nvSpPr>
        <p:spPr>
          <a:xfrm>
            <a:off x="462554" y="6591175"/>
            <a:ext cx="1034809" cy="243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7" name="Line"/>
          <p:cNvSpPr/>
          <p:nvPr/>
        </p:nvSpPr>
        <p:spPr>
          <a:xfrm>
            <a:off x="63498" y="6403144"/>
            <a:ext cx="8839204" cy="1588"/>
          </a:xfrm>
          <a:prstGeom prst="line">
            <a:avLst/>
          </a:prstGeom>
          <a:ln w="25400">
            <a:solidFill>
              <a:srgbClr val="919191"/>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8" name="Slide Number"/>
          <p:cNvSpPr txBox="1"/>
          <p:nvPr>
            <p:ph type="sldNum" sz="quarter" idx="2"/>
          </p:nvPr>
        </p:nvSpPr>
        <p:spPr>
          <a:xfrm>
            <a:off x="66217" y="6578475"/>
            <a:ext cx="244904" cy="243837"/>
          </a:xfrm>
          <a:prstGeom prst="rect">
            <a:avLst/>
          </a:prstGeom>
          <a:ln w="12700">
            <a:miter lim="400000"/>
          </a:ln>
        </p:spPr>
        <p:txBody>
          <a:bodyPr wrap="none" lIns="45718" tIns="45718" rIns="45718" bIns="45718">
            <a:spAutoFit/>
          </a:bodyPr>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pic>
        <p:nvPicPr>
          <p:cNvPr id="9" name="Picture 10" descr="Picture 10"/>
          <p:cNvPicPr>
            <a:picLocks noChangeAspect="1"/>
          </p:cNvPicPr>
          <p:nvPr/>
        </p:nvPicPr>
        <p:blipFill>
          <a:blip r:embed="rId3">
            <a:extLst/>
          </a:blip>
          <a:stretch>
            <a:fillRect/>
          </a:stretch>
        </p:blipFill>
        <p:spPr>
          <a:xfrm>
            <a:off x="8559279" y="6485253"/>
            <a:ext cx="528270" cy="348061"/>
          </a:xfrm>
          <a:prstGeom prst="rect">
            <a:avLst/>
          </a:prstGeom>
          <a:ln w="12700">
            <a:miter lim="400000"/>
          </a:ln>
        </p:spPr>
      </p:pic>
      <p:sp>
        <p:nvSpPr>
          <p:cNvPr id="10" name="Rectangle 12"/>
          <p:cNvSpPr txBox="1"/>
          <p:nvPr/>
        </p:nvSpPr>
        <p:spPr>
          <a:xfrm>
            <a:off x="7737872" y="-11709"/>
            <a:ext cx="1381344" cy="59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8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Lst>
  <p:transition xmlns:p14="http://schemas.microsoft.com/office/powerpoint/2010/main" spd="med" advClick="1"/>
  <p:txStyles>
    <p:titleStyle>
      <a:lvl1pPr marL="0" marR="0" indent="39687" algn="l" defTabSz="914400" latinLnBrk="0">
        <a:lnSpc>
          <a:spcPct val="100000"/>
        </a:lnSpc>
        <a:spcBef>
          <a:spcPts val="0"/>
        </a:spcBef>
        <a:spcAft>
          <a:spcPts val="0"/>
        </a:spcAft>
        <a:buClrTx/>
        <a:buSzTx/>
        <a:buFontTx/>
        <a:buNone/>
        <a:tabLst/>
        <a:defRPr b="1" baseline="0" cap="none" i="0" spc="0" strike="noStrike" sz="4000" u="none">
          <a:solidFill>
            <a:srgbClr val="FFFFFF"/>
          </a:solidFill>
          <a:uFillTx/>
          <a:latin typeface="Century Gothic"/>
          <a:ea typeface="Century Gothic"/>
          <a:cs typeface="Century Gothic"/>
          <a:sym typeface="Century Gothic"/>
        </a:defRPr>
      </a:lvl1pPr>
      <a:lvl2pPr marL="0" marR="0" indent="39687" algn="l" defTabSz="914400" latinLnBrk="0">
        <a:lnSpc>
          <a:spcPct val="100000"/>
        </a:lnSpc>
        <a:spcBef>
          <a:spcPts val="0"/>
        </a:spcBef>
        <a:spcAft>
          <a:spcPts val="0"/>
        </a:spcAft>
        <a:buClrTx/>
        <a:buSzTx/>
        <a:buFontTx/>
        <a:buNone/>
        <a:tabLst/>
        <a:defRPr b="1" baseline="0" cap="none" i="0" spc="0" strike="noStrike" sz="4000" u="none">
          <a:solidFill>
            <a:srgbClr val="FFFFFF"/>
          </a:solidFill>
          <a:uFillTx/>
          <a:latin typeface="Century Gothic"/>
          <a:ea typeface="Century Gothic"/>
          <a:cs typeface="Century Gothic"/>
          <a:sym typeface="Century Gothic"/>
        </a:defRPr>
      </a:lvl2pPr>
      <a:lvl3pPr marL="0" marR="0" indent="39687" algn="l" defTabSz="914400" latinLnBrk="0">
        <a:lnSpc>
          <a:spcPct val="100000"/>
        </a:lnSpc>
        <a:spcBef>
          <a:spcPts val="0"/>
        </a:spcBef>
        <a:spcAft>
          <a:spcPts val="0"/>
        </a:spcAft>
        <a:buClrTx/>
        <a:buSzTx/>
        <a:buFontTx/>
        <a:buNone/>
        <a:tabLst/>
        <a:defRPr b="1" baseline="0" cap="none" i="0" spc="0" strike="noStrike" sz="4000" u="none">
          <a:solidFill>
            <a:srgbClr val="FFFFFF"/>
          </a:solidFill>
          <a:uFillTx/>
          <a:latin typeface="Century Gothic"/>
          <a:ea typeface="Century Gothic"/>
          <a:cs typeface="Century Gothic"/>
          <a:sym typeface="Century Gothic"/>
        </a:defRPr>
      </a:lvl3pPr>
      <a:lvl4pPr marL="0" marR="0" indent="39687" algn="l" defTabSz="914400" latinLnBrk="0">
        <a:lnSpc>
          <a:spcPct val="100000"/>
        </a:lnSpc>
        <a:spcBef>
          <a:spcPts val="0"/>
        </a:spcBef>
        <a:spcAft>
          <a:spcPts val="0"/>
        </a:spcAft>
        <a:buClrTx/>
        <a:buSzTx/>
        <a:buFontTx/>
        <a:buNone/>
        <a:tabLst/>
        <a:defRPr b="1" baseline="0" cap="none" i="0" spc="0" strike="noStrike" sz="4000" u="none">
          <a:solidFill>
            <a:srgbClr val="FFFFFF"/>
          </a:solidFill>
          <a:uFillTx/>
          <a:latin typeface="Century Gothic"/>
          <a:ea typeface="Century Gothic"/>
          <a:cs typeface="Century Gothic"/>
          <a:sym typeface="Century Gothic"/>
        </a:defRPr>
      </a:lvl4pPr>
      <a:lvl5pPr marL="0" marR="0" indent="39687" algn="l" defTabSz="914400" latinLnBrk="0">
        <a:lnSpc>
          <a:spcPct val="100000"/>
        </a:lnSpc>
        <a:spcBef>
          <a:spcPts val="0"/>
        </a:spcBef>
        <a:spcAft>
          <a:spcPts val="0"/>
        </a:spcAft>
        <a:buClrTx/>
        <a:buSzTx/>
        <a:buFontTx/>
        <a:buNone/>
        <a:tabLst/>
        <a:defRPr b="1" baseline="0" cap="none" i="0" spc="0" strike="noStrike" sz="4000" u="none">
          <a:solidFill>
            <a:srgbClr val="FFFFFF"/>
          </a:solidFill>
          <a:uFillTx/>
          <a:latin typeface="Century Gothic"/>
          <a:ea typeface="Century Gothic"/>
          <a:cs typeface="Century Gothic"/>
          <a:sym typeface="Century Gothic"/>
        </a:defRPr>
      </a:lvl5pPr>
      <a:lvl6pPr marL="0" marR="0" indent="39687" algn="l" defTabSz="914400" latinLnBrk="0">
        <a:lnSpc>
          <a:spcPct val="100000"/>
        </a:lnSpc>
        <a:spcBef>
          <a:spcPts val="0"/>
        </a:spcBef>
        <a:spcAft>
          <a:spcPts val="0"/>
        </a:spcAft>
        <a:buClrTx/>
        <a:buSzTx/>
        <a:buFontTx/>
        <a:buNone/>
        <a:tabLst/>
        <a:defRPr b="1" baseline="0" cap="none" i="0" spc="0" strike="noStrike" sz="4000" u="none">
          <a:solidFill>
            <a:srgbClr val="FFFFFF"/>
          </a:solidFill>
          <a:uFillTx/>
          <a:latin typeface="Century Gothic"/>
          <a:ea typeface="Century Gothic"/>
          <a:cs typeface="Century Gothic"/>
          <a:sym typeface="Century Gothic"/>
        </a:defRPr>
      </a:lvl6pPr>
      <a:lvl7pPr marL="0" marR="0" indent="39687" algn="l" defTabSz="914400" latinLnBrk="0">
        <a:lnSpc>
          <a:spcPct val="100000"/>
        </a:lnSpc>
        <a:spcBef>
          <a:spcPts val="0"/>
        </a:spcBef>
        <a:spcAft>
          <a:spcPts val="0"/>
        </a:spcAft>
        <a:buClrTx/>
        <a:buSzTx/>
        <a:buFontTx/>
        <a:buNone/>
        <a:tabLst/>
        <a:defRPr b="1" baseline="0" cap="none" i="0" spc="0" strike="noStrike" sz="4000" u="none">
          <a:solidFill>
            <a:srgbClr val="FFFFFF"/>
          </a:solidFill>
          <a:uFillTx/>
          <a:latin typeface="Century Gothic"/>
          <a:ea typeface="Century Gothic"/>
          <a:cs typeface="Century Gothic"/>
          <a:sym typeface="Century Gothic"/>
        </a:defRPr>
      </a:lvl7pPr>
      <a:lvl8pPr marL="0" marR="0" indent="39687" algn="l" defTabSz="914400" latinLnBrk="0">
        <a:lnSpc>
          <a:spcPct val="100000"/>
        </a:lnSpc>
        <a:spcBef>
          <a:spcPts val="0"/>
        </a:spcBef>
        <a:spcAft>
          <a:spcPts val="0"/>
        </a:spcAft>
        <a:buClrTx/>
        <a:buSzTx/>
        <a:buFontTx/>
        <a:buNone/>
        <a:tabLst/>
        <a:defRPr b="1" baseline="0" cap="none" i="0" spc="0" strike="noStrike" sz="4000" u="none">
          <a:solidFill>
            <a:srgbClr val="FFFFFF"/>
          </a:solidFill>
          <a:uFillTx/>
          <a:latin typeface="Century Gothic"/>
          <a:ea typeface="Century Gothic"/>
          <a:cs typeface="Century Gothic"/>
          <a:sym typeface="Century Gothic"/>
        </a:defRPr>
      </a:lvl8pPr>
      <a:lvl9pPr marL="0" marR="0" indent="39687" algn="l" defTabSz="914400" latinLnBrk="0">
        <a:lnSpc>
          <a:spcPct val="100000"/>
        </a:lnSpc>
        <a:spcBef>
          <a:spcPts val="0"/>
        </a:spcBef>
        <a:spcAft>
          <a:spcPts val="0"/>
        </a:spcAft>
        <a:buClrTx/>
        <a:buSzTx/>
        <a:buFontTx/>
        <a:buNone/>
        <a:tabLst/>
        <a:defRPr b="1" baseline="0" cap="none" i="0" spc="0" strike="noStrike" sz="4000" u="none">
          <a:solidFill>
            <a:srgbClr val="FFFFFF"/>
          </a:solidFill>
          <a:uFillTx/>
          <a:latin typeface="Century Gothic"/>
          <a:ea typeface="Century Gothic"/>
          <a:cs typeface="Century Gothic"/>
          <a:sym typeface="Century Gothic"/>
        </a:defRPr>
      </a:lvl9pPr>
    </p:titleStyle>
    <p:bodyStyle>
      <a:lvl1pPr marL="274638" marR="0" indent="-223838"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1pPr>
      <a:lvl2pPr marL="665842" marR="0" indent="-348342"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2pPr>
      <a:lvl3pPr marL="1093470" marR="0" indent="-426720"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3pPr>
      <a:lvl4pPr marL="1473956" marR="0" indent="-459544"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4pPr>
      <a:lvl5pPr marL="1839593" marR="0" indent="-477518"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5pPr>
      <a:lvl6pPr marL="2177413" marR="0" indent="-358138"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6pPr>
      <a:lvl7pPr marL="2634613" marR="0" indent="-358138"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7pPr>
      <a:lvl8pPr marL="3091813" marR="0" indent="-358138"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8pPr>
      <a:lvl9pPr marL="3549015" marR="0" indent="-358139"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9pPr>
    </p:bodyStyle>
    <p:otherStyle>
      <a:lvl1pPr marL="0" marR="0" indent="0" algn="ctr" defTabSz="9144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1pPr>
      <a:lvl2pPr marL="0" marR="0" indent="0" algn="ctr" defTabSz="9144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2pPr>
      <a:lvl3pPr marL="0" marR="0" indent="0" algn="ctr" defTabSz="9144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3pPr>
      <a:lvl4pPr marL="0" marR="0" indent="0" algn="ctr" defTabSz="9144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4pPr>
      <a:lvl5pPr marL="0" marR="0" indent="0" algn="ctr" defTabSz="9144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5pPr>
      <a:lvl6pPr marL="0" marR="0" indent="0" algn="ctr" defTabSz="9144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6pPr>
      <a:lvl7pPr marL="0" marR="0" indent="0" algn="ctr" defTabSz="9144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7pPr>
      <a:lvl8pPr marL="0" marR="0" indent="0" algn="ctr" defTabSz="9144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8pPr>
      <a:lvl9pPr marL="0" marR="0" indent="0" algn="ctr" defTabSz="91440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 Id="rId3" Type="http://schemas.openxmlformats.org/officeDocument/2006/relationships/image" Target="../media/image7.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tif"/></Relationships>

</file>

<file path=ppt/slides/_rels/slide10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9.tif"/><Relationship Id="rId4" Type="http://schemas.openxmlformats.org/officeDocument/2006/relationships/image" Target="../media/image30.tif"/><Relationship Id="rId5" Type="http://schemas.openxmlformats.org/officeDocument/2006/relationships/image" Target="../media/image31.tif"/></Relationships>

</file>

<file path=ppt/slides/_rels/slide10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9.tif"/></Relationships>

</file>

<file path=ppt/slides/_rels/slide10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2.tif"/></Relationships>

</file>

<file path=ppt/slides/_rels/slide1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0.tif"/></Relationships>

</file>

<file path=ppt/slides/_rels/slide1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image" Target="../media/image18.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50.png"/><Relationship Id="rId5" Type="http://schemas.openxmlformats.org/officeDocument/2006/relationships/image" Target="../media/image51.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33.tif"/><Relationship Id="rId5" Type="http://schemas.openxmlformats.org/officeDocument/2006/relationships/image" Target="../media/image34.tif"/><Relationship Id="rId6" Type="http://schemas.openxmlformats.org/officeDocument/2006/relationships/image" Target="../media/image35.tif"/><Relationship Id="rId7" Type="http://schemas.openxmlformats.org/officeDocument/2006/relationships/image" Target="../media/image36.tif"/><Relationship Id="rId8" Type="http://schemas.openxmlformats.org/officeDocument/2006/relationships/image" Target="../media/image37.tif"/><Relationship Id="rId9" Type="http://schemas.openxmlformats.org/officeDocument/2006/relationships/image" Target="../media/image38.tif"/><Relationship Id="rId10" Type="http://schemas.openxmlformats.org/officeDocument/2006/relationships/image" Target="../media/image39.tif"/><Relationship Id="rId11" Type="http://schemas.openxmlformats.org/officeDocument/2006/relationships/image" Target="../media/image40.tif"/><Relationship Id="rId12" Type="http://schemas.openxmlformats.org/officeDocument/2006/relationships/image" Target="../media/image41.tif"/><Relationship Id="rId13" Type="http://schemas.openxmlformats.org/officeDocument/2006/relationships/image" Target="../media/image42.tif"/><Relationship Id="rId14" Type="http://schemas.openxmlformats.org/officeDocument/2006/relationships/image" Target="../media/image53.png"/><Relationship Id="rId15" Type="http://schemas.openxmlformats.org/officeDocument/2006/relationships/image" Target="../media/image43.tif"/><Relationship Id="rId16" Type="http://schemas.openxmlformats.org/officeDocument/2006/relationships/image" Target="../media/image54.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 Id="rId3" Type="http://schemas.openxmlformats.org/officeDocument/2006/relationships/image" Target="../media/image33.tif"/><Relationship Id="rId4" Type="http://schemas.openxmlformats.org/officeDocument/2006/relationships/image" Target="../media/image36.tif"/><Relationship Id="rId5" Type="http://schemas.openxmlformats.org/officeDocument/2006/relationships/image" Target="../media/image37.tif"/><Relationship Id="rId6" Type="http://schemas.openxmlformats.org/officeDocument/2006/relationships/image" Target="../media/image38.tif"/><Relationship Id="rId7" Type="http://schemas.openxmlformats.org/officeDocument/2006/relationships/image" Target="../media/image39.tif"/><Relationship Id="rId8" Type="http://schemas.openxmlformats.org/officeDocument/2006/relationships/image" Target="../media/image40.tif"/><Relationship Id="rId9" Type="http://schemas.openxmlformats.org/officeDocument/2006/relationships/image" Target="../media/image41.tif"/><Relationship Id="rId10" Type="http://schemas.openxmlformats.org/officeDocument/2006/relationships/image" Target="../media/image42.tif"/><Relationship Id="rId11" Type="http://schemas.openxmlformats.org/officeDocument/2006/relationships/image" Target="../media/image43.tif"/><Relationship Id="rId12" Type="http://schemas.openxmlformats.org/officeDocument/2006/relationships/image" Target="../media/image56.png"/><Relationship Id="rId13" Type="http://schemas.openxmlformats.org/officeDocument/2006/relationships/image" Target="../media/image44.tif"/><Relationship Id="rId14" Type="http://schemas.openxmlformats.org/officeDocument/2006/relationships/image" Target="../media/image45.tif"/></Relationships>

</file>

<file path=ppt/slides/_rels/slide12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tif"/><Relationship Id="rId3" Type="http://schemas.openxmlformats.org/officeDocument/2006/relationships/image" Target="../media/image47.tif"/><Relationship Id="rId4" Type="http://schemas.openxmlformats.org/officeDocument/2006/relationships/image" Target="../media/image57.png"/><Relationship Id="rId5" Type="http://schemas.openxmlformats.org/officeDocument/2006/relationships/image" Target="../media/image48.tif"/><Relationship Id="rId6" Type="http://schemas.openxmlformats.org/officeDocument/2006/relationships/image" Target="../media/image49.tif"/></Relationships>

</file>

<file path=ppt/slides/_rels/slide1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8.png"/><Relationship Id="rId4" Type="http://schemas.openxmlformats.org/officeDocument/2006/relationships/image" Target="../media/image50.tif"/><Relationship Id="rId5" Type="http://schemas.openxmlformats.org/officeDocument/2006/relationships/image" Target="../media/image51.tif"/><Relationship Id="rId6" Type="http://schemas.openxmlformats.org/officeDocument/2006/relationships/image" Target="../media/image52.tif"/><Relationship Id="rId7" Type="http://schemas.openxmlformats.org/officeDocument/2006/relationships/image" Target="../media/image53.tif"/><Relationship Id="rId8" Type="http://schemas.openxmlformats.org/officeDocument/2006/relationships/image" Target="../media/image54.tif"/><Relationship Id="rId9" Type="http://schemas.openxmlformats.org/officeDocument/2006/relationships/image" Target="../media/image55.tif"/><Relationship Id="rId10" Type="http://schemas.openxmlformats.org/officeDocument/2006/relationships/image" Target="../media/image56.tif"/><Relationship Id="rId11" Type="http://schemas.openxmlformats.org/officeDocument/2006/relationships/image" Target="../media/image57.tif"/><Relationship Id="rId12" Type="http://schemas.openxmlformats.org/officeDocument/2006/relationships/image" Target="../media/image59.png"/><Relationship Id="rId13" Type="http://schemas.openxmlformats.org/officeDocument/2006/relationships/image" Target="../media/image58.tif"/><Relationship Id="rId14" Type="http://schemas.openxmlformats.org/officeDocument/2006/relationships/image" Target="../media/image59.tif"/><Relationship Id="rId15" Type="http://schemas.openxmlformats.org/officeDocument/2006/relationships/image" Target="../media/image60.tif"/><Relationship Id="rId16" Type="http://schemas.openxmlformats.org/officeDocument/2006/relationships/image" Target="../media/image61.tif"/></Relationships>

</file>

<file path=ppt/slides/_rels/slide1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tif"/></Relationships>

</file>

<file path=ppt/slides/_rels/slide1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2.tif"/><Relationship Id="rId4" Type="http://schemas.openxmlformats.org/officeDocument/2006/relationships/image" Target="../media/image22.tif"/></Relationships>

</file>

<file path=ppt/slides/_rels/slide1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tif"/></Relationships>

</file>

<file path=ppt/slides/_rels/slide1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tif"/></Relationships>

</file>

<file path=ppt/slides/_rels/slide1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2.tif"/></Relationships>

</file>

<file path=ppt/slides/_rels/slide1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tif"/></Relationships>

</file>

<file path=ppt/slides/_rels/slide1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tif"/></Relationships>

</file>

<file path=ppt/slides/_rels/slide13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2.tif"/><Relationship Id="rId4" Type="http://schemas.openxmlformats.org/officeDocument/2006/relationships/image" Target="../media/image63.tif"/><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21.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xml"/><Relationship Id="rId3" Type="http://schemas.openxmlformats.org/officeDocument/2006/relationships/image" Target="../media/image8.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 Id="rId3" Type="http://schemas.openxmlformats.org/officeDocument/2006/relationships/hyperlink" Target="http://www.alcatel-lucent.com/wps/portal/!ut/p/kcxml/04_Sj9SPykssy0xPLMnMz0vM0Y_QjzKLd4w3cjUDSUGYpvqRKGIG8Y4IEV-P_NxU_SB9b_0A_YLc0IhyR0dFAMzGbgw!/delta/base64xml/L3dJdyEvd0ZNQUFzQUMvNElVRS82X0FfMkU2" TargetMode="External"/><Relationship Id="rId4" Type="http://schemas.openxmlformats.org/officeDocument/2006/relationships/image" Target="../media/image24.jpe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25.jpeg"/><Relationship Id="rId8" Type="http://schemas.openxmlformats.org/officeDocument/2006/relationships/image" Target="../media/image67.png"/><Relationship Id="rId9" Type="http://schemas.openxmlformats.org/officeDocument/2006/relationships/image" Target="../media/image1.gif"/><Relationship Id="rId10" Type="http://schemas.openxmlformats.org/officeDocument/2006/relationships/image" Target="../media/image68.png"/><Relationship Id="rId11" Type="http://schemas.openxmlformats.org/officeDocument/2006/relationships/image" Target="../media/image26.jpeg"/><Relationship Id="rId12" Type="http://schemas.openxmlformats.org/officeDocument/2006/relationships/image" Target="../media/image27.jpeg"/><Relationship Id="rId13" Type="http://schemas.openxmlformats.org/officeDocument/2006/relationships/image" Target="../media/image69.png"/><Relationship Id="rId14" Type="http://schemas.openxmlformats.org/officeDocument/2006/relationships/image" Target="../media/image70.png"/><Relationship Id="rId15" Type="http://schemas.openxmlformats.org/officeDocument/2006/relationships/hyperlink" Target="http://www.huawei.com/en/index.htm" TargetMode="External"/><Relationship Id="rId16" Type="http://schemas.openxmlformats.org/officeDocument/2006/relationships/image" Target="../media/image28.jpeg"/><Relationship Id="rId17" Type="http://schemas.openxmlformats.org/officeDocument/2006/relationships/image" Target="../media/image71.png"/><Relationship Id="rId18" Type="http://schemas.openxmlformats.org/officeDocument/2006/relationships/image" Target="../media/image72.png"/><Relationship Id="rId19" Type="http://schemas.openxmlformats.org/officeDocument/2006/relationships/image" Target="../media/image29.jpeg"/><Relationship Id="rId20" Type="http://schemas.openxmlformats.org/officeDocument/2006/relationships/image" Target="../media/image73.png"/><Relationship Id="rId21" Type="http://schemas.openxmlformats.org/officeDocument/2006/relationships/image" Target="../media/image74.png"/><Relationship Id="rId22" Type="http://schemas.openxmlformats.org/officeDocument/2006/relationships/image" Target="../media/image30.jpeg"/><Relationship Id="rId23" Type="http://schemas.openxmlformats.org/officeDocument/2006/relationships/hyperlink" Target="http://www.samsung.com/il/index.html" TargetMode="External"/><Relationship Id="rId24" Type="http://schemas.openxmlformats.org/officeDocument/2006/relationships/image" Target="../media/image75.png"/><Relationship Id="rId25" Type="http://schemas.openxmlformats.org/officeDocument/2006/relationships/image" Target="../media/image76.png"/><Relationship Id="rId26" Type="http://schemas.openxmlformats.org/officeDocument/2006/relationships/image" Target="../media/image77.png"/><Relationship Id="rId27" Type="http://schemas.openxmlformats.org/officeDocument/2006/relationships/image" Target="../media/image78.png"/><Relationship Id="rId28" Type="http://schemas.openxmlformats.org/officeDocument/2006/relationships/image" Target="../media/image79.png"/><Relationship Id="rId29" Type="http://schemas.openxmlformats.org/officeDocument/2006/relationships/hyperlink" Target="http://www.winbond.com/hq/enu/" TargetMode="External"/><Relationship Id="rId30" Type="http://schemas.openxmlformats.org/officeDocument/2006/relationships/image" Target="../media/image2.gif"/><Relationship Id="rId31" Type="http://schemas.openxmlformats.org/officeDocument/2006/relationships/image" Target="../media/image80.png"/><Relationship Id="rId32" Type="http://schemas.openxmlformats.org/officeDocument/2006/relationships/image" Target="../media/image81.png"/><Relationship Id="rId33" Type="http://schemas.openxmlformats.org/officeDocument/2006/relationships/image" Target="../media/image82.png"/><Relationship Id="rId34" Type="http://schemas.openxmlformats.org/officeDocument/2006/relationships/image" Target="../media/image83.png"/><Relationship Id="rId35" Type="http://schemas.openxmlformats.org/officeDocument/2006/relationships/image" Target="../media/image84.png"/><Relationship Id="rId36" Type="http://schemas.openxmlformats.org/officeDocument/2006/relationships/image" Target="../media/image85.png"/><Relationship Id="rId37" Type="http://schemas.openxmlformats.org/officeDocument/2006/relationships/image" Target="../media/image86.png"/><Relationship Id="rId38" Type="http://schemas.openxmlformats.org/officeDocument/2006/relationships/image" Target="../media/image87.png"/><Relationship Id="rId39" Type="http://schemas.openxmlformats.org/officeDocument/2006/relationships/image" Target="../media/image88.png"/><Relationship Id="rId40" Type="http://schemas.openxmlformats.org/officeDocument/2006/relationships/image" Target="../media/image89.pn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3.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 Id="rId3" Type="http://schemas.openxmlformats.org/officeDocument/2006/relationships/image" Target="../media/image90.pn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pn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91.pn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s>

</file>

<file path=ppt/slides/_rels/slide1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tif"/></Relationships>

</file>

<file path=ppt/slides/_rels/slide16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 Id="rId3" Type="http://schemas.openxmlformats.org/officeDocument/2006/relationships/image" Target="../media/image65.tif"/></Relationships>

</file>

<file path=ppt/slides/_rels/slide16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17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17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g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18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18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youtu.be/3iP9WaNvaqU" TargetMode="External"/><Relationship Id="rId3" Type="http://schemas.openxmlformats.org/officeDocument/2006/relationships/image" Target="../media/image92.pn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8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g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Relationships>

</file>

<file path=ppt/slides/_rels/slide19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9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19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9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tif"/></Relationships>

</file>

<file path=ppt/slides/_rels/slide1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tif"/><Relationship Id="rId3" Type="http://schemas.openxmlformats.org/officeDocument/2006/relationships/image" Target="../media/image68.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20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20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20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en.wikipedia.org/wiki/Economic_value" TargetMode="External"/><Relationship Id="rId3" Type="http://schemas.openxmlformats.org/officeDocument/2006/relationships/image" Target="../media/image7.jpe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2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2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93.pn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94.pn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 Id="rId3" Type="http://schemas.openxmlformats.org/officeDocument/2006/relationships/image" Target="../media/image12.pn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gif"/></Relationships>

</file>

<file path=ppt/slides/_rels/slide21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g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3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8.jpe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241.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gif"/></Relationships>

</file>

<file path=ppt/slides/_rels/slide2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24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2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s>

</file>

<file path=ppt/slides/_rels/slide2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s>

</file>

<file path=ppt/slides/_rels/slide25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25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1.tif"/><Relationship Id="rId4" Type="http://schemas.openxmlformats.org/officeDocument/2006/relationships/image" Target="../media/image12.tif"/><Relationship Id="rId5" Type="http://schemas.openxmlformats.org/officeDocument/2006/relationships/image" Target="../media/image13.tif"/></Relationships>

</file>

<file path=ppt/slides/_rels/slide260.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6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gif"/></Relationships>

</file>

<file path=ppt/slides/_rels/slide26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6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106.png"/><Relationship Id="rId4" Type="http://schemas.openxmlformats.org/officeDocument/2006/relationships/hyperlink" Target="https://www.startupschool.org/videos/65" TargetMode="External"/></Relationships>

</file>

<file path=ppt/slides/_rels/slide2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107.png"/><Relationship Id="rId9" Type="http://schemas.openxmlformats.org/officeDocument/2006/relationships/image" Target="../media/image44.jpeg"/><Relationship Id="rId10" Type="http://schemas.openxmlformats.org/officeDocument/2006/relationships/image" Target="../media/image45.jpeg"/><Relationship Id="rId11" Type="http://schemas.openxmlformats.org/officeDocument/2006/relationships/image" Target="../media/image108.png"/><Relationship Id="rId12" Type="http://schemas.openxmlformats.org/officeDocument/2006/relationships/image" Target="../media/image46.jpeg"/><Relationship Id="rId13" Type="http://schemas.openxmlformats.org/officeDocument/2006/relationships/image" Target="../media/image109.png"/></Relationships>

</file>

<file path=ppt/slides/_rels/slide2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0.png"/></Relationships>

</file>

<file path=ppt/slides/_rels/slide2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png"/></Relationships>

</file>

<file path=ppt/slides/_rels/slide26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6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6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7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gif"/></Relationships>

</file>

<file path=ppt/slides/_rels/slide279.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8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3.png"/><Relationship Id="rId3" Type="http://schemas.openxmlformats.org/officeDocument/2006/relationships/image" Target="../media/image69.tif"/></Relationships>

</file>

<file path=ppt/slides/_rels/slide28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0.tif"/></Relationships>

</file>

<file path=ppt/slides/_rels/slide28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1.tif"/><Relationship Id="rId3" Type="http://schemas.openxmlformats.org/officeDocument/2006/relationships/image" Target="../media/image7.jpeg"/></Relationships>

</file>

<file path=ppt/slides/_rels/slide28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jpeg"/></Relationships>

</file>

<file path=ppt/slides/_rels/slide28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85.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286.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287.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8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8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9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9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9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9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9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png"/></Relationships>

</file>

<file path=ppt/slides/_rels/slide29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9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9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9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30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0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tif"/></Relationships>

</file>

<file path=ppt/slides/_rels/slide30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3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1.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31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1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epo.org/applying/basics.html" TargetMode="External"/><Relationship Id="rId3" Type="http://schemas.openxmlformats.org/officeDocument/2006/relationships/hyperlink" Target="http://www.wipo.int/pct" TargetMode="External"/></Relationships>

</file>

<file path=ppt/slides/_rels/slide31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32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2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3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3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4.tif"/><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1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12.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15.tif"/><Relationship Id="rId4" Type="http://schemas.openxmlformats.org/officeDocument/2006/relationships/image" Target="../media/image1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deepmind.com/blog/article/alphafold-a-solution-to-a-50-year-old-grand-challenge-in-biology" TargetMode="External"/></Relationships>

</file>

<file path=ppt/slides/_rels/slide4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jpeg"/><Relationship Id="rId3" Type="http://schemas.openxmlformats.org/officeDocument/2006/relationships/image" Target="../media/image34.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hyperlink" Target="https://en.wikipedia.org/wiki/Laser_printer" TargetMode="External"/><Relationship Id="rId3" Type="http://schemas.openxmlformats.org/officeDocument/2006/relationships/hyperlink" Target="https://en.wikipedia.org/wiki/Bitmap" TargetMode="External"/><Relationship Id="rId4" Type="http://schemas.openxmlformats.org/officeDocument/2006/relationships/hyperlink" Target="https://en.wikipedia.org/wiki/Graphical_user_interface" TargetMode="External"/><Relationship Id="rId5" Type="http://schemas.openxmlformats.org/officeDocument/2006/relationships/hyperlink" Target="https://en.wikipedia.org/wiki/Computer_mouse" TargetMode="External"/><Relationship Id="rId6" Type="http://schemas.openxmlformats.org/officeDocument/2006/relationships/hyperlink" Target="https://en.wikipedia.org/wiki/WYSIWYG" TargetMode="External"/><Relationship Id="rId7" Type="http://schemas.openxmlformats.org/officeDocument/2006/relationships/hyperlink" Target="https://en.wikipedia.org/wiki/Interpress" TargetMode="External"/><Relationship Id="rId8" Type="http://schemas.openxmlformats.org/officeDocument/2006/relationships/hyperlink" Target="https://en.wikipedia.org/wiki/PostScript" TargetMode="External"/><Relationship Id="rId9" Type="http://schemas.openxmlformats.org/officeDocument/2006/relationships/hyperlink" Target="https://en.wikipedia.org/wiki/Ethernet" TargetMode="External"/><Relationship Id="rId10" Type="http://schemas.openxmlformats.org/officeDocument/2006/relationships/hyperlink" Target="https://en.wikipedia.org/wiki/Object-oriented_programming" TargetMode="External"/><Relationship Id="rId11" Type="http://schemas.openxmlformats.org/officeDocument/2006/relationships/hyperlink" Target="https://en.wikipedia.org/wiki/Smalltalk" TargetMode="External"/><Relationship Id="rId12" Type="http://schemas.openxmlformats.org/officeDocument/2006/relationships/hyperlink" Target="https://en.wikipedia.org/wiki/Programming_language" TargetMode="External"/><Relationship Id="rId13" Type="http://schemas.openxmlformats.org/officeDocument/2006/relationships/hyperlink" Target="https://en.wikipedia.org/wiki/Model%E2%80%93view%E2%80%93controller" TargetMode="External"/><Relationship Id="rId14" Type="http://schemas.openxmlformats.org/officeDocument/2006/relationships/image" Target="../media/image20.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tif"/></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hyperlink" Target="https://www.epo.org/learning-events/materials/inventors-handbook.html" TargetMode="Externa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www.youtube.com/watch?v=OtD2fr1Bo6A" TargetMode="External"/><Relationship Id="rId3" Type="http://schemas.openxmlformats.org/officeDocument/2006/relationships/hyperlink" Target="https://www.youtube.com/watch?v=eYh_O67r2w8" TargetMode="External"/><Relationship Id="rId4" Type="http://schemas.openxmlformats.org/officeDocument/2006/relationships/hyperlink" Target="https://www.youtube.com/watch?v=I24T28z6jJU" TargetMode="External"/><Relationship Id="rId5" Type="http://schemas.openxmlformats.org/officeDocument/2006/relationships/hyperlink" Target="https://mediacentral.princeton.edu/media/The+G.S.+Beckwith+Gilbert+%E2%80%9963+LecturesA+Eric+Schmidt+%E2%80%9976+-+%E2%80%9CComputers+and+Humans+Will+Each+Do+Their+Best%22/1_ndnym9sd" TargetMode="External"/><Relationship Id="rId6" Type="http://schemas.openxmlformats.org/officeDocument/2006/relationships/hyperlink" Target="https://www.slideshare.net/ucyc4e/08022018c4eeverything-you-wanted-to-know-about-ip-but-were-afraid-to-ask" TargetMode="External"/><Relationship Id="rId7" Type="http://schemas.openxmlformats.org/officeDocument/2006/relationships/hyperlink" Target="https://youtu.be/3iP9WaNvaqU" TargetMode="External"/><Relationship Id="rId8" Type="http://schemas.openxmlformats.org/officeDocument/2006/relationships/hyperlink" Target="https://www.youtube.com/playlist?list=PLNhMWKRzktjIFb0JRJgLSzEeGFpNwOkGN" TargetMode="External"/></Relationships>

</file>

<file path=ppt/slides/_rels/slide90.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22.tif"/><Relationship Id="rId4" Type="http://schemas.openxmlformats.org/officeDocument/2006/relationships/image" Target="../media/image8.jpeg"/><Relationship Id="rId5" Type="http://schemas.openxmlformats.org/officeDocument/2006/relationships/image" Target="../media/image37.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tif"/><Relationship Id="rId3" Type="http://schemas.openxmlformats.org/officeDocument/2006/relationships/image" Target="../media/image24.tif"/><Relationship Id="rId4" Type="http://schemas.openxmlformats.org/officeDocument/2006/relationships/image" Target="../media/image13.jpeg"/><Relationship Id="rId5" Type="http://schemas.openxmlformats.org/officeDocument/2006/relationships/image" Target="../media/image25.tif"/><Relationship Id="rId6" Type="http://schemas.openxmlformats.org/officeDocument/2006/relationships/image" Target="../media/image14.jpeg"/><Relationship Id="rId7" Type="http://schemas.openxmlformats.org/officeDocument/2006/relationships/image" Target="../media/image26.tif"/></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38.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tif"/><Relationship Id="rId3" Type="http://schemas.openxmlformats.org/officeDocument/2006/relationships/image" Target="../media/image8.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Footer Placeholder 3"/>
          <p:cNvSpPr txBox="1"/>
          <p:nvPr/>
        </p:nvSpPr>
        <p:spPr>
          <a:xfrm>
            <a:off x="4946534" y="5994945"/>
            <a:ext cx="4023830" cy="8534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800">
                <a:solidFill>
                  <a:srgbClr val="FFD479"/>
                </a:solidFill>
              </a:defRPr>
            </a:lvl1pPr>
          </a:lstStyle>
          <a:p>
            <a:pPr/>
            <a:r>
              <a:t>This document has been produced with the support of THE EUROPEAN COMMISSION  under THE CONNECTING EUROPE FACILITY - TELECOMMUNICATIONS SECTOR AGREEMENT No INEA/CEF/ICT/A2020/2267423. It reflects the views only of the author, and the Commission cannot be held responsible for any use which may be made of the information contained therein.</a:t>
            </a:r>
          </a:p>
        </p:txBody>
      </p:sp>
      <p:sp>
        <p:nvSpPr>
          <p:cNvPr id="458" name="Title 1"/>
          <p:cNvSpPr txBox="1"/>
          <p:nvPr>
            <p:ph type="title"/>
          </p:nvPr>
        </p:nvSpPr>
        <p:spPr>
          <a:xfrm>
            <a:off x="467154" y="2603627"/>
            <a:ext cx="8209692" cy="1500916"/>
          </a:xfrm>
          <a:prstGeom prst="rect">
            <a:avLst/>
          </a:prstGeom>
        </p:spPr>
        <p:txBody>
          <a:bodyPr/>
          <a:lstStyle/>
          <a:p>
            <a:pPr/>
            <a:r>
              <a:t>MAI 622: AI Entrepreneurship</a:t>
            </a:r>
          </a:p>
        </p:txBody>
      </p:sp>
      <p:pic>
        <p:nvPicPr>
          <p:cNvPr id="459" name="Image" descr="Image"/>
          <p:cNvPicPr>
            <a:picLocks noChangeAspect="1"/>
          </p:cNvPicPr>
          <p:nvPr/>
        </p:nvPicPr>
        <p:blipFill>
          <a:blip r:embed="rId2">
            <a:extLst/>
          </a:blip>
          <a:stretch>
            <a:fillRect/>
          </a:stretch>
        </p:blipFill>
        <p:spPr>
          <a:xfrm>
            <a:off x="162182" y="179344"/>
            <a:ext cx="1993233" cy="74257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Title 1"/>
          <p:cNvSpPr txBox="1"/>
          <p:nvPr>
            <p:ph type="title"/>
          </p:nvPr>
        </p:nvSpPr>
        <p:spPr>
          <a:prstGeom prst="rect">
            <a:avLst/>
          </a:prstGeom>
        </p:spPr>
        <p:txBody>
          <a:bodyPr/>
          <a:lstStyle/>
          <a:p>
            <a:pPr>
              <a:defRPr sz="3600"/>
            </a:pPr>
            <a:r>
              <a:t>Section 1: </a:t>
            </a:r>
            <a:r>
              <a:rPr b="1"/>
              <a:t>Key Concepts</a:t>
            </a:r>
          </a:p>
        </p:txBody>
      </p:sp>
      <p:sp>
        <p:nvSpPr>
          <p:cNvPr id="490" name="Module 1: Innovation, Research, Start-Ups"/>
          <p:cNvSpPr txBox="1"/>
          <p:nvPr>
            <p:ph type="body" idx="21"/>
          </p:nvPr>
        </p:nvSpPr>
        <p:spPr>
          <a:prstGeom prst="rect">
            <a:avLst/>
          </a:prstGeom>
        </p:spPr>
        <p:txBody>
          <a:bodyPr/>
          <a:lstStyle/>
          <a:p>
            <a:pPr/>
            <a:r>
              <a:t>Module 1: Innovation, Research, Start-Ups</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8" name="The End of Silicon Valley?"/>
          <p:cNvSpPr txBox="1"/>
          <p:nvPr>
            <p:ph type="title"/>
          </p:nvPr>
        </p:nvSpPr>
        <p:spPr>
          <a:prstGeom prst="rect">
            <a:avLst/>
          </a:prstGeom>
        </p:spPr>
        <p:txBody>
          <a:bodyPr/>
          <a:lstStyle/>
          <a:p>
            <a:pPr/>
            <a:r>
              <a:t>The End of Silicon Valley?</a:t>
            </a:r>
          </a:p>
        </p:txBody>
      </p:sp>
      <p:sp>
        <p:nvSpPr>
          <p:cNvPr id="929" name="Four trends that may shape the future of Silicon Valley:…"/>
          <p:cNvSpPr txBox="1"/>
          <p:nvPr>
            <p:ph type="body" idx="1"/>
          </p:nvPr>
        </p:nvSpPr>
        <p:spPr>
          <a:xfrm>
            <a:off x="235979" y="1331941"/>
            <a:ext cx="8686801" cy="4974623"/>
          </a:xfrm>
          <a:prstGeom prst="rect">
            <a:avLst/>
          </a:prstGeom>
        </p:spPr>
        <p:txBody>
          <a:bodyPr/>
          <a:lstStyle/>
          <a:p>
            <a:pPr marL="205978" indent="-167878" defTabSz="685800">
              <a:spcBef>
                <a:spcPts val="1500"/>
              </a:spcBef>
              <a:defRPr sz="2400"/>
            </a:pPr>
            <a:r>
              <a:t>Four trends that may shape the future of Silicon Valley:</a:t>
            </a:r>
          </a:p>
          <a:p>
            <a:pPr lvl="1" marL="499382" indent="-261257" defTabSz="685800">
              <a:spcBef>
                <a:spcPts val="1500"/>
              </a:spcBef>
              <a:defRPr sz="2250"/>
            </a:pPr>
            <a:r>
              <a:t>Consumer internet entrepreneurs lack many of the skills needed for the </a:t>
            </a:r>
            <a:r>
              <a:rPr>
                <a:solidFill>
                  <a:srgbClr val="0433FF"/>
                </a:solidFill>
              </a:rPr>
              <a:t>life sciences revolution</a:t>
            </a:r>
            <a:r>
              <a:t>.</a:t>
            </a:r>
          </a:p>
          <a:p>
            <a:pPr lvl="1" marL="499382" indent="-261257" defTabSz="685800">
              <a:spcBef>
                <a:spcPts val="1500"/>
              </a:spcBef>
              <a:defRPr sz="2250"/>
            </a:pPr>
            <a:r>
              <a:rPr>
                <a:solidFill>
                  <a:srgbClr val="0433FF"/>
                </a:solidFill>
              </a:rPr>
              <a:t>Internet regulation</a:t>
            </a:r>
            <a:r>
              <a:t> is upon us.</a:t>
            </a:r>
          </a:p>
          <a:p>
            <a:pPr lvl="1" marL="499382" indent="-261257" defTabSz="685800">
              <a:spcBef>
                <a:spcPts val="1500"/>
              </a:spcBef>
              <a:defRPr sz="2250"/>
            </a:pPr>
            <a:r>
              <a:rPr>
                <a:solidFill>
                  <a:srgbClr val="0433FF"/>
                </a:solidFill>
              </a:rPr>
              <a:t>Climate response</a:t>
            </a:r>
            <a:r>
              <a:t> is </a:t>
            </a:r>
            <a:r>
              <a:rPr>
                <a:solidFill>
                  <a:srgbClr val="0433FF"/>
                </a:solidFill>
              </a:rPr>
              <a:t>capital intensive</a:t>
            </a:r>
            <a:r>
              <a:t>, and </a:t>
            </a:r>
            <a:r>
              <a:rPr>
                <a:solidFill>
                  <a:srgbClr val="0433FF"/>
                </a:solidFill>
              </a:rPr>
              <a:t>inherently local</a:t>
            </a:r>
            <a:r>
              <a:t>.</a:t>
            </a:r>
          </a:p>
          <a:p>
            <a:pPr lvl="1" marL="499382" indent="-261257" defTabSz="685800">
              <a:spcBef>
                <a:spcPts val="1500"/>
              </a:spcBef>
              <a:defRPr sz="2250"/>
            </a:pPr>
            <a:r>
              <a:t>The </a:t>
            </a:r>
            <a:r>
              <a:rPr>
                <a:solidFill>
                  <a:srgbClr val="0433FF"/>
                </a:solidFill>
              </a:rPr>
              <a:t>end of the betting economy</a:t>
            </a:r>
            <a:r>
              <a:t>.</a:t>
            </a:r>
          </a:p>
          <a:p>
            <a:pPr marL="205978" indent="-167878" defTabSz="685800">
              <a:spcBef>
                <a:spcPts val="1500"/>
              </a:spcBef>
              <a:defRPr sz="2400"/>
            </a:pPr>
            <a:r>
              <a:t>Prediction: </a:t>
            </a:r>
            <a:r>
              <a:rPr b="1"/>
              <a:t>The nexus of machine learning and medicine, biology, and materials science will be to the coming decades what Silicon Valley has been to the late 20th and early 21st century</a:t>
            </a:r>
            <a:r>
              <a:t>.</a:t>
            </a:r>
          </a:p>
        </p:txBody>
      </p:sp>
      <p:sp>
        <p:nvSpPr>
          <p:cNvPr id="9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31" name="R. Levin, “The Rise of Asia’s Universities”. Foreign Affairs, May/June 2010"/>
          <p:cNvSpPr txBox="1"/>
          <p:nvPr/>
        </p:nvSpPr>
        <p:spPr>
          <a:xfrm>
            <a:off x="464941" y="6523394"/>
            <a:ext cx="4685457" cy="2717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gn="r">
              <a:spcBef>
                <a:spcPts val="2000"/>
              </a:spcBef>
              <a:defRPr sz="1300">
                <a:solidFill>
                  <a:srgbClr val="B53513"/>
                </a:solidFill>
                <a:latin typeface="Century Gothic"/>
                <a:ea typeface="Century Gothic"/>
                <a:cs typeface="Century Gothic"/>
                <a:sym typeface="Century Gothic"/>
              </a:defRPr>
            </a:lvl1pPr>
          </a:lstStyle>
          <a:p>
            <a:pPr/>
            <a:r>
              <a:t>T. O’Reilly, “The End of Silicon Valley as We Know It?”. 2021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29">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92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92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92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92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2" fill="hold">
                                  <p:stCondLst>
                                    <p:cond delay="0"/>
                                  </p:stCondLst>
                                  <p:iterate type="el" backwards="0">
                                    <p:tmAbs val="0"/>
                                  </p:iterate>
                                  <p:childTnLst>
                                    <p:set>
                                      <p:cBhvr>
                                        <p:cTn id="28" fill="hold"/>
                                        <p:tgtEl>
                                          <p:spTgt spid="929">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2" fill="hold">
                                  <p:stCondLst>
                                    <p:cond delay="0"/>
                                  </p:stCondLst>
                                  <p:iterate type="el" backwards="0">
                                    <p:tmAbs val="0"/>
                                  </p:iterate>
                                  <p:childTnLst>
                                    <p:set>
                                      <p:cBhvr>
                                        <p:cTn id="32" fill="hold"/>
                                        <p:tgtEl>
                                          <p:spTgt spid="92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1" grpId="1"/>
      <p:bldP build="p" bldLvl="5" animBg="1" rev="0" advAuto="0" spid="929" grpId="2"/>
    </p:bldLst>
  </p:timing>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Title 1"/>
          <p:cNvSpPr txBox="1"/>
          <p:nvPr>
            <p:ph type="title"/>
          </p:nvPr>
        </p:nvSpPr>
        <p:spPr>
          <a:prstGeom prst="rect">
            <a:avLst/>
          </a:prstGeom>
        </p:spPr>
        <p:txBody>
          <a:bodyPr/>
          <a:lstStyle>
            <a:lvl1pPr indent="37305" defTabSz="859536">
              <a:defRPr b="1" sz="2820"/>
            </a:lvl1pPr>
          </a:lstStyle>
          <a:p>
            <a:pPr/>
            <a:r>
              <a:t>Reading Assignment</a:t>
            </a:r>
          </a:p>
        </p:txBody>
      </p:sp>
      <p:pic>
        <p:nvPicPr>
          <p:cNvPr id="936" name="Image" descr="Image"/>
          <p:cNvPicPr>
            <a:picLocks noChangeAspect="1"/>
          </p:cNvPicPr>
          <p:nvPr/>
        </p:nvPicPr>
        <p:blipFill>
          <a:blip r:embed="rId2">
            <a:extLst/>
          </a:blip>
          <a:stretch>
            <a:fillRect/>
          </a:stretch>
        </p:blipFill>
        <p:spPr>
          <a:xfrm>
            <a:off x="2747964" y="1521288"/>
            <a:ext cx="6222803" cy="3141493"/>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Content Placeholder 2"/>
          <p:cNvSpPr txBox="1"/>
          <p:nvPr>
            <p:ph type="body" idx="1"/>
          </p:nvPr>
        </p:nvSpPr>
        <p:spPr>
          <a:prstGeom prst="rect">
            <a:avLst/>
          </a:prstGeom>
        </p:spPr>
        <p:txBody>
          <a:bodyPr/>
          <a:lstStyle/>
          <a:p>
            <a:pPr>
              <a:defRPr>
                <a:solidFill>
                  <a:srgbClr val="C0C0C0"/>
                </a:solidFill>
              </a:defRPr>
            </a:pPr>
            <a:r>
              <a:t>Successful Ecosystems</a:t>
            </a:r>
          </a:p>
          <a:p>
            <a:pPr>
              <a:defRPr b="1"/>
            </a:pPr>
            <a:r>
              <a:t>Cargo Cults and Simulacra</a:t>
            </a:r>
          </a:p>
          <a:p>
            <a:pPr/>
            <a:r>
              <a:t>Silicon Valley’s Origins </a:t>
            </a:r>
          </a:p>
          <a:p>
            <a:pPr/>
            <a:r>
              <a:t>Research Commercialization</a:t>
            </a:r>
          </a:p>
          <a:p>
            <a:pPr/>
            <a:r>
              <a:t>Start-ups and Technology Transfer</a:t>
            </a:r>
          </a:p>
          <a:p>
            <a:pPr/>
            <a:r>
              <a:t>Overcoming Barriers</a:t>
            </a:r>
          </a:p>
          <a:p>
            <a:pPr/>
            <a:r>
              <a:t>Concluding Remarks</a:t>
            </a:r>
          </a:p>
        </p:txBody>
      </p:sp>
      <p:sp>
        <p:nvSpPr>
          <p:cNvPr id="939" name="Title 1"/>
          <p:cNvSpPr txBox="1"/>
          <p:nvPr>
            <p:ph type="title"/>
          </p:nvPr>
        </p:nvSpPr>
        <p:spPr>
          <a:prstGeom prst="rect">
            <a:avLst/>
          </a:prstGeom>
        </p:spPr>
        <p:txBody>
          <a:bodyPr/>
          <a:lstStyle/>
          <a:p>
            <a:pPr>
              <a:defRPr sz="3100"/>
            </a:pPr>
            <a:r>
              <a:t>Innovation</a:t>
            </a:r>
          </a:p>
          <a:p>
            <a:pPr>
              <a:defRPr sz="3100"/>
            </a:pPr>
            <a:r>
              <a:t>Ecosystems</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Title 1"/>
          <p:cNvSpPr txBox="1"/>
          <p:nvPr>
            <p:ph type="title"/>
          </p:nvPr>
        </p:nvSpPr>
        <p:spPr>
          <a:prstGeom prst="rect">
            <a:avLst/>
          </a:prstGeom>
        </p:spPr>
        <p:txBody>
          <a:bodyPr/>
          <a:lstStyle/>
          <a:p>
            <a:pPr/>
            <a:r>
              <a:t>The Cargo Cult Danger</a:t>
            </a:r>
          </a:p>
        </p:txBody>
      </p:sp>
      <p:sp>
        <p:nvSpPr>
          <p:cNvPr id="942" name="Content Placeholder 2"/>
          <p:cNvSpPr txBox="1"/>
          <p:nvPr>
            <p:ph type="body" sz="half" idx="1"/>
          </p:nvPr>
        </p:nvSpPr>
        <p:spPr>
          <a:xfrm>
            <a:off x="88893" y="1230433"/>
            <a:ext cx="8839207" cy="1742876"/>
          </a:xfrm>
          <a:prstGeom prst="rect">
            <a:avLst/>
          </a:prstGeom>
        </p:spPr>
        <p:txBody>
          <a:bodyPr/>
          <a:lstStyle>
            <a:lvl1pPr marL="0" indent="138874" defTabSz="527723">
              <a:lnSpc>
                <a:spcPct val="135000"/>
              </a:lnSpc>
              <a:spcBef>
                <a:spcPts val="1600"/>
              </a:spcBef>
              <a:buSzTx/>
              <a:buNone/>
              <a:defRPr sz="2025"/>
            </a:lvl1pPr>
          </a:lstStyle>
          <a:p>
            <a:pPr/>
            <a:r>
              <a:t>“In the South Seas there is a Cargo Cult of people. During the war they saw airplanes land with lots of good materials, and they want the same thing to happen now.  So they’ve arranged to make things like runways, to put fires along the sides of the runways …</a:t>
            </a:r>
          </a:p>
        </p:txBody>
      </p:sp>
      <p:sp>
        <p:nvSpPr>
          <p:cNvPr id="943"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944" name="Content Placeholder 3"/>
          <p:cNvSpPr txBox="1"/>
          <p:nvPr/>
        </p:nvSpPr>
        <p:spPr>
          <a:xfrm>
            <a:off x="3262625" y="3131779"/>
            <a:ext cx="5299162" cy="308492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indent="171450" algn="ctr" defTabSz="658366">
              <a:spcBef>
                <a:spcPts val="700"/>
              </a:spcBef>
              <a:defRPr sz="2000">
                <a:latin typeface="Century Gothic"/>
                <a:ea typeface="Century Gothic"/>
                <a:cs typeface="Century Gothic"/>
                <a:sym typeface="Century Gothic"/>
              </a:defRPr>
            </a:pPr>
            <a:r>
              <a:t>They’re doing everything right.  </a:t>
            </a:r>
            <a:endParaRPr sz="3000"/>
          </a:p>
          <a:p>
            <a:pPr indent="171450" algn="ctr" defTabSz="658366">
              <a:spcBef>
                <a:spcPts val="700"/>
              </a:spcBef>
              <a:defRPr sz="2000">
                <a:latin typeface="Century Gothic"/>
                <a:ea typeface="Century Gothic"/>
                <a:cs typeface="Century Gothic"/>
                <a:sym typeface="Century Gothic"/>
              </a:defRPr>
            </a:pPr>
            <a:r>
              <a:t>The form is perfect.  </a:t>
            </a:r>
            <a:endParaRPr sz="3000"/>
          </a:p>
          <a:p>
            <a:pPr indent="171450" algn="ctr" defTabSz="658366">
              <a:spcBef>
                <a:spcPts val="700"/>
              </a:spcBef>
              <a:defRPr sz="2000">
                <a:latin typeface="Century Gothic"/>
                <a:ea typeface="Century Gothic"/>
                <a:cs typeface="Century Gothic"/>
                <a:sym typeface="Century Gothic"/>
              </a:defRPr>
            </a:pPr>
            <a:r>
              <a:t>It looks exactly the way it looked before.  </a:t>
            </a:r>
            <a:endParaRPr sz="3000"/>
          </a:p>
          <a:p>
            <a:pPr indent="171450" algn="ctr" defTabSz="658366">
              <a:spcBef>
                <a:spcPts val="700"/>
              </a:spcBef>
              <a:defRPr sz="2000">
                <a:latin typeface="Century Gothic"/>
                <a:ea typeface="Century Gothic"/>
                <a:cs typeface="Century Gothic"/>
                <a:sym typeface="Century Gothic"/>
              </a:defRPr>
            </a:pPr>
            <a:r>
              <a:t>But it doesn’t work!  </a:t>
            </a:r>
            <a:endParaRPr sz="3000"/>
          </a:p>
          <a:p>
            <a:pPr indent="171450" algn="ctr" defTabSz="658366">
              <a:spcBef>
                <a:spcPts val="700"/>
              </a:spcBef>
              <a:defRPr sz="2000">
                <a:latin typeface="Century Gothic"/>
                <a:ea typeface="Century Gothic"/>
                <a:cs typeface="Century Gothic"/>
                <a:sym typeface="Century Gothic"/>
              </a:defRPr>
            </a:pPr>
            <a:r>
              <a:t>No airplanes land.  </a:t>
            </a:r>
            <a:endParaRPr sz="3000"/>
          </a:p>
          <a:p>
            <a:pPr indent="171450" algn="ctr" defTabSz="658366">
              <a:spcBef>
                <a:spcPts val="700"/>
              </a:spcBef>
              <a:defRPr sz="2000">
                <a:latin typeface="Century Gothic"/>
                <a:ea typeface="Century Gothic"/>
                <a:cs typeface="Century Gothic"/>
                <a:sym typeface="Century Gothic"/>
              </a:defRPr>
            </a:pPr>
            <a:r>
              <a:t>They follow all the apparent precepts and forms </a:t>
            </a:r>
            <a:endParaRPr sz="3000"/>
          </a:p>
          <a:p>
            <a:pPr indent="171450" algn="ctr" defTabSz="658366">
              <a:spcBef>
                <a:spcPts val="700"/>
              </a:spcBef>
              <a:defRPr sz="2000">
                <a:latin typeface="Century Gothic"/>
                <a:ea typeface="Century Gothic"/>
                <a:cs typeface="Century Gothic"/>
                <a:sym typeface="Century Gothic"/>
              </a:defRPr>
            </a:pPr>
            <a:r>
              <a:t>but they’re missing something essential”</a:t>
            </a:r>
          </a:p>
        </p:txBody>
      </p:sp>
      <p:pic>
        <p:nvPicPr>
          <p:cNvPr id="945" name="220px-Richard_Feynman_1974.png" descr="220px-Richard_Feynman_1974.png"/>
          <p:cNvPicPr>
            <a:picLocks noChangeAspect="1"/>
          </p:cNvPicPr>
          <p:nvPr/>
        </p:nvPicPr>
        <p:blipFill>
          <a:blip r:embed="rId2">
            <a:extLst/>
          </a:blip>
          <a:stretch>
            <a:fillRect/>
          </a:stretch>
        </p:blipFill>
        <p:spPr>
          <a:xfrm>
            <a:off x="735157" y="3373317"/>
            <a:ext cx="1874535" cy="224092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7" name="cargo-cult-plane-462x350.jpg" descr="cargo-cult-plane-462x350.jpg"/>
          <p:cNvPicPr>
            <a:picLocks noChangeAspect="1"/>
          </p:cNvPicPr>
          <p:nvPr/>
        </p:nvPicPr>
        <p:blipFill>
          <a:blip r:embed="rId2">
            <a:extLst/>
          </a:blip>
          <a:stretch>
            <a:fillRect/>
          </a:stretch>
        </p:blipFill>
        <p:spPr>
          <a:xfrm>
            <a:off x="2614908" y="4029376"/>
            <a:ext cx="3665218" cy="2776680"/>
          </a:xfrm>
          <a:prstGeom prst="rect">
            <a:avLst/>
          </a:prstGeom>
          <a:ln w="12700">
            <a:miter lim="400000"/>
          </a:ln>
        </p:spPr>
      </p:pic>
      <p:sp>
        <p:nvSpPr>
          <p:cNvPr id="948" name="Title 1"/>
          <p:cNvSpPr txBox="1"/>
          <p:nvPr>
            <p:ph type="title"/>
          </p:nvPr>
        </p:nvSpPr>
        <p:spPr>
          <a:prstGeom prst="rect">
            <a:avLst/>
          </a:prstGeom>
        </p:spPr>
        <p:txBody>
          <a:bodyPr/>
          <a:lstStyle/>
          <a:p>
            <a:pPr/>
            <a:r>
              <a:t>Cargo Cults</a:t>
            </a:r>
          </a:p>
        </p:txBody>
      </p:sp>
      <p:sp>
        <p:nvSpPr>
          <p:cNvPr id="949" name="Content Placeholder 2"/>
          <p:cNvSpPr txBox="1"/>
          <p:nvPr>
            <p:ph type="body" idx="1"/>
          </p:nvPr>
        </p:nvSpPr>
        <p:spPr>
          <a:prstGeom prst="rect">
            <a:avLst/>
          </a:prstGeom>
        </p:spPr>
        <p:txBody>
          <a:bodyPr/>
          <a:lstStyle/>
          <a:p>
            <a:pPr marL="222250" indent="-171450" defTabSz="548640">
              <a:spcBef>
                <a:spcPts val="1200"/>
              </a:spcBef>
              <a:defRPr sz="2400"/>
            </a:pPr>
            <a:r>
              <a:t>“</a:t>
            </a:r>
            <a:r>
              <a:rPr>
                <a:solidFill>
                  <a:srgbClr val="0433FF"/>
                </a:solidFill>
              </a:rPr>
              <a:t>Cargo cults</a:t>
            </a:r>
            <a:r>
              <a:t> are</a:t>
            </a:r>
            <a:r>
              <a:rPr>
                <a:solidFill>
                  <a:srgbClr val="0433FF"/>
                </a:solidFill>
              </a:rPr>
              <a:t> religious practices</a:t>
            </a:r>
            <a:r>
              <a:t> that have appeared in many </a:t>
            </a:r>
            <a:r>
              <a:rPr>
                <a:solidFill>
                  <a:srgbClr val="0433FF"/>
                </a:solidFill>
              </a:rPr>
              <a:t>traditional tribal societies</a:t>
            </a:r>
            <a:r>
              <a:t> in the </a:t>
            </a:r>
            <a:r>
              <a:rPr>
                <a:solidFill>
                  <a:srgbClr val="0433FF"/>
                </a:solidFill>
              </a:rPr>
              <a:t>wake of interaction </a:t>
            </a:r>
            <a:r>
              <a:t>with technologically </a:t>
            </a:r>
            <a:r>
              <a:rPr>
                <a:solidFill>
                  <a:srgbClr val="0433FF"/>
                </a:solidFill>
              </a:rPr>
              <a:t>advanced cultures</a:t>
            </a:r>
            <a:r>
              <a:t>.</a:t>
            </a:r>
          </a:p>
          <a:p>
            <a:pPr marL="222250" indent="-171450" defTabSz="548640">
              <a:spcBef>
                <a:spcPts val="1200"/>
              </a:spcBef>
              <a:defRPr sz="2400"/>
            </a:pPr>
            <a:r>
              <a:t>They focus on obtaining the material wealth (the "cargo") of the advanced culture by</a:t>
            </a:r>
            <a:r>
              <a:rPr>
                <a:solidFill>
                  <a:srgbClr val="0433FF"/>
                </a:solidFill>
              </a:rPr>
              <a:t> imitating</a:t>
            </a:r>
            <a:r>
              <a:t> the actions they believe cause the appearance of cargo: by building landing strips, mock aircraft, mock radios, and the like.”</a:t>
            </a:r>
          </a:p>
        </p:txBody>
      </p:sp>
      <p:sp>
        <p:nvSpPr>
          <p:cNvPr id="950"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951" name="unknown.jpg" descr="unknown.jpg"/>
          <p:cNvPicPr>
            <a:picLocks noChangeAspect="1"/>
          </p:cNvPicPr>
          <p:nvPr/>
        </p:nvPicPr>
        <p:blipFill>
          <a:blip r:embed="rId3">
            <a:extLst/>
          </a:blip>
          <a:stretch>
            <a:fillRect/>
          </a:stretch>
        </p:blipFill>
        <p:spPr>
          <a:xfrm>
            <a:off x="8370313" y="1750890"/>
            <a:ext cx="773688" cy="70455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7" grpId="1"/>
    </p:bldLst>
  </p:timing>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Simulacra"/>
          <p:cNvSpPr txBox="1"/>
          <p:nvPr>
            <p:ph type="title"/>
          </p:nvPr>
        </p:nvSpPr>
        <p:spPr>
          <a:prstGeom prst="rect">
            <a:avLst/>
          </a:prstGeom>
        </p:spPr>
        <p:txBody>
          <a:bodyPr/>
          <a:lstStyle/>
          <a:p>
            <a:pPr/>
            <a:r>
              <a:t>Simulacra</a:t>
            </a:r>
          </a:p>
        </p:txBody>
      </p:sp>
      <p:sp>
        <p:nvSpPr>
          <p:cNvPr id="954" name="Simulacra, a concept introduced by cultural theorist Jean Beaudrillard to describe inauthenticity in modern societies [“Simulacres et Simulation.” Jean Baudrillard, 1981]…"/>
          <p:cNvSpPr txBox="1"/>
          <p:nvPr>
            <p:ph type="body" idx="1"/>
          </p:nvPr>
        </p:nvSpPr>
        <p:spPr>
          <a:xfrm>
            <a:off x="228600" y="1158757"/>
            <a:ext cx="8686800" cy="3262275"/>
          </a:xfrm>
          <a:prstGeom prst="rect">
            <a:avLst/>
          </a:prstGeom>
        </p:spPr>
        <p:txBody>
          <a:bodyPr/>
          <a:lstStyle/>
          <a:p>
            <a:pPr marL="214217" indent="-174593" defTabSz="713231">
              <a:spcBef>
                <a:spcPts val="1500"/>
              </a:spcBef>
              <a:defRPr sz="2496"/>
            </a:pPr>
            <a:r>
              <a:t>Simulacra, a concept introduced by cultural theorist Jean Beaudrillard to describe </a:t>
            </a:r>
            <a:r>
              <a:rPr>
                <a:solidFill>
                  <a:srgbClr val="0433FF"/>
                </a:solidFill>
              </a:rPr>
              <a:t>inauthenticity</a:t>
            </a:r>
            <a:r>
              <a:t> in modern societies </a:t>
            </a:r>
            <a:r>
              <a:rPr i="1" sz="2184">
                <a:solidFill>
                  <a:srgbClr val="941100"/>
                </a:solidFill>
              </a:rPr>
              <a:t>[“Simulacres et Simulation.” Jean Baudrillard, 1981]</a:t>
            </a:r>
          </a:p>
          <a:p>
            <a:pPr marL="214217" indent="-174593" defTabSz="713231">
              <a:spcBef>
                <a:spcPts val="1500"/>
              </a:spcBef>
              <a:defRPr sz="2496"/>
            </a:pPr>
            <a:r>
              <a:t>Simulacra, refers to: conditions </a:t>
            </a:r>
            <a:r>
              <a:rPr>
                <a:solidFill>
                  <a:srgbClr val="0433FF"/>
                </a:solidFill>
              </a:rPr>
              <a:t>defined by imitations</a:t>
            </a:r>
            <a:r>
              <a:t> and </a:t>
            </a:r>
            <a:r>
              <a:rPr>
                <a:solidFill>
                  <a:srgbClr val="0433FF"/>
                </a:solidFill>
              </a:rPr>
              <a:t>driven by symbols</a:t>
            </a:r>
            <a:r>
              <a:t> that, like Disneyland, take on a new a new life of their own that is, however, </a:t>
            </a:r>
            <a:r>
              <a:rPr>
                <a:solidFill>
                  <a:srgbClr val="0433FF"/>
                </a:solidFill>
              </a:rPr>
              <a:t>detached from the underlying reality</a:t>
            </a:r>
            <a:r>
              <a:t>.</a:t>
            </a:r>
          </a:p>
        </p:txBody>
      </p:sp>
      <p:sp>
        <p:nvSpPr>
          <p:cNvPr id="955"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6" name="Image" descr="Image"/>
          <p:cNvPicPr>
            <a:picLocks noChangeAspect="1"/>
          </p:cNvPicPr>
          <p:nvPr/>
        </p:nvPicPr>
        <p:blipFill>
          <a:blip r:embed="rId2">
            <a:extLst/>
          </a:blip>
          <a:stretch>
            <a:fillRect/>
          </a:stretch>
        </p:blipFill>
        <p:spPr>
          <a:xfrm>
            <a:off x="5602938" y="4224775"/>
            <a:ext cx="3480986" cy="2610740"/>
          </a:xfrm>
          <a:prstGeom prst="rect">
            <a:avLst/>
          </a:prstGeom>
          <a:ln w="12700">
            <a:miter lim="400000"/>
          </a:ln>
        </p:spPr>
      </p:pic>
      <p:sp>
        <p:nvSpPr>
          <p:cNvPr id="957" name="“The simulacrum is never that which conceals the truth—it is the truth which conceals that there is none.”"/>
          <p:cNvSpPr txBox="1"/>
          <p:nvPr/>
        </p:nvSpPr>
        <p:spPr>
          <a:xfrm>
            <a:off x="100577" y="4656382"/>
            <a:ext cx="5433702"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2000"/>
              </a:spcBef>
              <a:defRPr i="1" sz="2400">
                <a:latin typeface="Century Gothic"/>
                <a:ea typeface="Century Gothic"/>
                <a:cs typeface="Century Gothic"/>
                <a:sym typeface="Century Gothic"/>
              </a:defRPr>
            </a:pPr>
            <a:r>
              <a:t>“The simulacrum is never that which conceals the truth—it is </a:t>
            </a:r>
            <a:r>
              <a:rPr>
                <a:solidFill>
                  <a:srgbClr val="0433FF"/>
                </a:solidFill>
              </a:rPr>
              <a:t>the truth which conceals that there is none</a:t>
            </a:r>
            <a:r>
              <a:t>.”</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Title 1"/>
          <p:cNvSpPr txBox="1"/>
          <p:nvPr>
            <p:ph type="title"/>
          </p:nvPr>
        </p:nvSpPr>
        <p:spPr>
          <a:prstGeom prst="rect">
            <a:avLst/>
          </a:prstGeom>
        </p:spPr>
        <p:txBody>
          <a:bodyPr/>
          <a:lstStyle/>
          <a:p>
            <a:pPr/>
            <a:r>
              <a:t>The Origins of Silicon Valley</a:t>
            </a:r>
          </a:p>
        </p:txBody>
      </p:sp>
      <p:sp>
        <p:nvSpPr>
          <p:cNvPr id="960" name="Section 2: Technological Innovation Ecosystems"/>
          <p:cNvSpPr txBox="1"/>
          <p:nvPr>
            <p:ph type="body" idx="21"/>
          </p:nvPr>
        </p:nvSpPr>
        <p:spPr>
          <a:prstGeom prst="rect">
            <a:avLst/>
          </a:prstGeom>
        </p:spPr>
        <p:txBody>
          <a:bodyPr/>
          <a:lstStyle/>
          <a:p>
            <a:pPr/>
            <a:r>
              <a:t>Section 2: Technological Innovation Ecosystems</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The Origins"/>
          <p:cNvSpPr txBox="1"/>
          <p:nvPr>
            <p:ph type="title"/>
          </p:nvPr>
        </p:nvSpPr>
        <p:spPr>
          <a:prstGeom prst="rect">
            <a:avLst/>
          </a:prstGeom>
        </p:spPr>
        <p:txBody>
          <a:bodyPr/>
          <a:lstStyle/>
          <a:p>
            <a:pPr/>
            <a:r>
              <a:t>The Origins</a:t>
            </a:r>
          </a:p>
        </p:txBody>
      </p:sp>
      <p:sp>
        <p:nvSpPr>
          <p:cNvPr id="963" name="Eric Schmidt, Executive Chairman of Google; US President’s Council of Advisors on Science and Technology; UK Prime Minister’s Advisory Council.…"/>
          <p:cNvSpPr txBox="1"/>
          <p:nvPr>
            <p:ph type="body" sz="quarter" idx="1"/>
          </p:nvPr>
        </p:nvSpPr>
        <p:spPr>
          <a:xfrm>
            <a:off x="235979" y="4296057"/>
            <a:ext cx="8686801" cy="1344039"/>
          </a:xfrm>
          <a:prstGeom prst="rect">
            <a:avLst/>
          </a:prstGeom>
        </p:spPr>
        <p:txBody>
          <a:bodyPr/>
          <a:lstStyle/>
          <a:p>
            <a:pPr marL="0" indent="50800">
              <a:lnSpc>
                <a:spcPct val="80000"/>
              </a:lnSpc>
              <a:buSzTx/>
              <a:buNone/>
              <a:defRPr b="1" sz="2200"/>
            </a:pPr>
            <a:r>
              <a:t>Eric Schmidt</a:t>
            </a:r>
            <a:r>
              <a:rPr b="0"/>
              <a:t>, </a:t>
            </a:r>
            <a:r>
              <a:rPr sz="1100"/>
              <a:t>Former executive Chairman of Google; US President’s Council of Advisors on Science and Technology; UK Prime Minister’s Advisory Council.</a:t>
            </a:r>
          </a:p>
          <a:p>
            <a:pPr marL="174501" indent="-136401">
              <a:lnSpc>
                <a:spcPct val="80000"/>
              </a:lnSpc>
              <a:defRPr sz="1600"/>
            </a:pPr>
            <a:r>
              <a:t>G.S. Beckwith Gilbert ’63 Lecture, Princeton University (April 30, 2015): </a:t>
            </a:r>
            <a:r>
              <a:rPr i="1"/>
              <a:t>“Computers and Humans Will Each Do Their Best”</a:t>
            </a:r>
          </a:p>
        </p:txBody>
      </p:sp>
      <p:sp>
        <p:nvSpPr>
          <p:cNvPr id="964"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965" name="image12.tif" descr="image12.tif"/>
          <p:cNvPicPr>
            <a:picLocks noChangeAspect="1"/>
          </p:cNvPicPr>
          <p:nvPr/>
        </p:nvPicPr>
        <p:blipFill>
          <a:blip r:embed="rId3">
            <a:extLst/>
          </a:blip>
          <a:stretch>
            <a:fillRect/>
          </a:stretch>
        </p:blipFill>
        <p:spPr>
          <a:xfrm>
            <a:off x="950399" y="1293497"/>
            <a:ext cx="1866851" cy="2611027"/>
          </a:xfrm>
          <a:prstGeom prst="rect">
            <a:avLst/>
          </a:prstGeom>
          <a:ln w="25400">
            <a:solidFill>
              <a:srgbClr val="3E4846"/>
            </a:solidFill>
          </a:ln>
        </p:spPr>
      </p:pic>
      <p:pic>
        <p:nvPicPr>
          <p:cNvPr id="966" name="image13.tif" descr="image13.tif"/>
          <p:cNvPicPr>
            <a:picLocks noChangeAspect="1"/>
          </p:cNvPicPr>
          <p:nvPr/>
        </p:nvPicPr>
        <p:blipFill>
          <a:blip r:embed="rId4">
            <a:extLst/>
          </a:blip>
          <a:stretch>
            <a:fillRect/>
          </a:stretch>
        </p:blipFill>
        <p:spPr>
          <a:xfrm>
            <a:off x="5370317" y="1277682"/>
            <a:ext cx="2007601" cy="2642657"/>
          </a:xfrm>
          <a:prstGeom prst="rect">
            <a:avLst/>
          </a:prstGeom>
          <a:ln w="12700">
            <a:miter lim="400000"/>
          </a:ln>
        </p:spPr>
      </p:pic>
      <p:sp>
        <p:nvSpPr>
          <p:cNvPr id="967" name="Line"/>
          <p:cNvSpPr/>
          <p:nvPr/>
        </p:nvSpPr>
        <p:spPr>
          <a:xfrm>
            <a:off x="444740" y="4057471"/>
            <a:ext cx="8076720" cy="1"/>
          </a:xfrm>
          <a:prstGeom prst="line">
            <a:avLst/>
          </a:prstGeom>
          <a:ln w="25400">
            <a:solidFill>
              <a:srgbClr val="3E4846"/>
            </a:solidFill>
          </a:ln>
        </p:spPr>
        <p:txBody>
          <a:bodyPr lIns="45719" rIns="45719"/>
          <a:lstStyle/>
          <a:p>
            <a:pPr/>
          </a:p>
        </p:txBody>
      </p:sp>
      <p:pic>
        <p:nvPicPr>
          <p:cNvPr id="968" name="Image" descr="Image"/>
          <p:cNvPicPr>
            <a:picLocks noChangeAspect="1"/>
          </p:cNvPicPr>
          <p:nvPr/>
        </p:nvPicPr>
        <p:blipFill>
          <a:blip r:embed="rId5">
            <a:extLst/>
          </a:blip>
          <a:stretch>
            <a:fillRect/>
          </a:stretch>
        </p:blipFill>
        <p:spPr>
          <a:xfrm>
            <a:off x="4291626" y="5477092"/>
            <a:ext cx="2112598" cy="1270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6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6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9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7" grpId="1"/>
      <p:bldP build="whole" bldLvl="1" animBg="1" rev="0" advAuto="0" spid="965" grpId="2"/>
      <p:bldP build="whole" bldLvl="1" animBg="1" rev="0" advAuto="0" spid="966" grpId="3"/>
    </p:bldLst>
  </p:timing>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Origin #1: Vannevar Bush"/>
          <p:cNvSpPr txBox="1"/>
          <p:nvPr>
            <p:ph type="title"/>
          </p:nvPr>
        </p:nvSpPr>
        <p:spPr>
          <a:prstGeom prst="rect">
            <a:avLst/>
          </a:prstGeom>
        </p:spPr>
        <p:txBody>
          <a:bodyPr/>
          <a:lstStyle/>
          <a:p>
            <a:pPr/>
            <a:r>
              <a:t>Origin #1: Vannevar Bush</a:t>
            </a:r>
          </a:p>
        </p:txBody>
      </p:sp>
      <p:sp>
        <p:nvSpPr>
          <p:cNvPr id="973" name="Director, Office of Scientific Research &amp; Development, 1941- 1947…"/>
          <p:cNvSpPr txBox="1"/>
          <p:nvPr>
            <p:ph type="body" idx="1"/>
          </p:nvPr>
        </p:nvSpPr>
        <p:spPr>
          <a:xfrm>
            <a:off x="2331832" y="1254778"/>
            <a:ext cx="6494668" cy="4974623"/>
          </a:xfrm>
          <a:prstGeom prst="rect">
            <a:avLst/>
          </a:prstGeom>
        </p:spPr>
        <p:txBody>
          <a:bodyPr/>
          <a:lstStyle/>
          <a:p>
            <a:pPr marL="0" indent="50800" defTabSz="501319">
              <a:lnSpc>
                <a:spcPct val="90000"/>
              </a:lnSpc>
              <a:spcBef>
                <a:spcPts val="1000"/>
              </a:spcBef>
              <a:buSzTx/>
              <a:buNone/>
              <a:defRPr sz="1800"/>
            </a:pPr>
            <a:r>
              <a:t>Director, Office of Scientific Research &amp; Development, 1941- 1947</a:t>
            </a:r>
            <a:endParaRPr b="1" sz="1700"/>
          </a:p>
          <a:p>
            <a:pPr marL="150568" indent="-122718" defTabSz="501319">
              <a:lnSpc>
                <a:spcPct val="90000"/>
              </a:lnSpc>
              <a:spcBef>
                <a:spcPts val="1000"/>
              </a:spcBef>
              <a:defRPr sz="1800"/>
            </a:pPr>
            <a:r>
              <a:t>“Science, The Endless Frontier” report to US president Truman (July 1945)</a:t>
            </a:r>
          </a:p>
          <a:p>
            <a:pPr lvl="1" marL="341175" indent="-167105" defTabSz="501319">
              <a:lnSpc>
                <a:spcPct val="90000"/>
              </a:lnSpc>
              <a:spcBef>
                <a:spcPts val="1000"/>
              </a:spcBef>
              <a:defRPr sz="1600">
                <a:solidFill>
                  <a:srgbClr val="0433FF"/>
                </a:solidFill>
              </a:defRPr>
            </a:pPr>
            <a:r>
              <a:t>Basic research is "the pacemaker of technological progress”</a:t>
            </a:r>
          </a:p>
          <a:p>
            <a:pPr lvl="1" marL="341175" indent="-167105" defTabSz="501319">
              <a:lnSpc>
                <a:spcPct val="90000"/>
              </a:lnSpc>
              <a:spcBef>
                <a:spcPts val="1000"/>
              </a:spcBef>
              <a:defRPr sz="1600"/>
            </a:pPr>
            <a:r>
              <a:t>Supported federal patronage for the advancement of knowledge in the United States</a:t>
            </a:r>
          </a:p>
          <a:p>
            <a:pPr lvl="1" marL="341175" indent="-167105" defTabSz="501319">
              <a:lnSpc>
                <a:spcPct val="90000"/>
              </a:lnSpc>
              <a:spcBef>
                <a:spcPts val="1000"/>
              </a:spcBef>
              <a:defRPr sz="1600"/>
            </a:pPr>
            <a:r>
              <a:t>Establishment of </a:t>
            </a:r>
            <a:r>
              <a:rPr>
                <a:solidFill>
                  <a:srgbClr val="0433FF"/>
                </a:solidFill>
              </a:rPr>
              <a:t>National Science Foundation</a:t>
            </a:r>
            <a:r>
              <a:t> (NSF)</a:t>
            </a:r>
          </a:p>
          <a:p>
            <a:pPr lvl="1" marL="341175" indent="-167105" defTabSz="501319">
              <a:lnSpc>
                <a:spcPct val="90000"/>
              </a:lnSpc>
              <a:spcBef>
                <a:spcPts val="1000"/>
              </a:spcBef>
              <a:defRPr sz="1600"/>
            </a:pPr>
            <a:r>
              <a:t>By late 1970s: </a:t>
            </a:r>
            <a:r>
              <a:rPr>
                <a:solidFill>
                  <a:srgbClr val="0433FF"/>
                </a:solidFill>
              </a:rPr>
              <a:t>US$75 billion per year</a:t>
            </a:r>
            <a:r>
              <a:t> US Govt spending on R&amp;D.</a:t>
            </a:r>
          </a:p>
        </p:txBody>
      </p:sp>
      <p:sp>
        <p:nvSpPr>
          <p:cNvPr id="974"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975" name="image12.tif" descr="image12.tif"/>
          <p:cNvPicPr>
            <a:picLocks noChangeAspect="1"/>
          </p:cNvPicPr>
          <p:nvPr/>
        </p:nvPicPr>
        <p:blipFill>
          <a:blip r:embed="rId3">
            <a:extLst/>
          </a:blip>
          <a:stretch>
            <a:fillRect/>
          </a:stretch>
        </p:blipFill>
        <p:spPr>
          <a:xfrm>
            <a:off x="15972" y="1442482"/>
            <a:ext cx="2210013" cy="3090978"/>
          </a:xfrm>
          <a:prstGeom prst="rect">
            <a:avLst/>
          </a:prstGeom>
          <a:ln w="12700">
            <a:miter lim="400000"/>
          </a:ln>
        </p:spPr>
      </p:pic>
      <p:sp>
        <p:nvSpPr>
          <p:cNvPr id="976" name="”No American has had greater influence in the growth of science and technology than Vannevar Bush” (Wiesner, Biographical Memoir, National Academy of Sciences)"/>
          <p:cNvSpPr txBox="1"/>
          <p:nvPr/>
        </p:nvSpPr>
        <p:spPr>
          <a:xfrm>
            <a:off x="48475" y="4822692"/>
            <a:ext cx="2314363" cy="9829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defTabSz="342900">
              <a:defRPr sz="1000">
                <a:solidFill>
                  <a:srgbClr val="252525"/>
                </a:solidFill>
                <a:latin typeface="Century Gothic"/>
                <a:ea typeface="Century Gothic"/>
                <a:cs typeface="Century Gothic"/>
                <a:sym typeface="Century Gothic"/>
              </a:defRPr>
            </a:pPr>
            <a:r>
              <a:t>”</a:t>
            </a:r>
            <a:r>
              <a:rPr b="1"/>
              <a:t>No American has had greater influence in the growth of science and technology</a:t>
            </a:r>
            <a:r>
              <a:t> than Vannevar Bush” (Wiesner, Biographical Memoir, National Academy of Sciences)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73">
                                            <p:txEl>
                                              <p:pRg st="1" end="1"/>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2" fill="hold">
                                  <p:stCondLst>
                                    <p:cond delay="0"/>
                                  </p:stCondLst>
                                  <p:iterate type="el" backwards="0">
                                    <p:tmAbs val="0"/>
                                  </p:iterate>
                                  <p:childTnLst>
                                    <p:set>
                                      <p:cBhvr>
                                        <p:cTn id="13" fill="hold"/>
                                        <p:tgtEl>
                                          <p:spTgt spid="973">
                                            <p:txEl>
                                              <p:pRg st="2" end="2"/>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2" fill="hold">
                                  <p:stCondLst>
                                    <p:cond delay="0"/>
                                  </p:stCondLst>
                                  <p:iterate type="el" backwards="0">
                                    <p:tmAbs val="0"/>
                                  </p:iterate>
                                  <p:childTnLst>
                                    <p:set>
                                      <p:cBhvr>
                                        <p:cTn id="16" fill="hold"/>
                                        <p:tgtEl>
                                          <p:spTgt spid="973">
                                            <p:txEl>
                                              <p:pRg st="3" end="3"/>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2" fill="hold">
                                  <p:stCondLst>
                                    <p:cond delay="0"/>
                                  </p:stCondLst>
                                  <p:iterate type="el" backwards="0">
                                    <p:tmAbs val="0"/>
                                  </p:iterate>
                                  <p:childTnLst>
                                    <p:set>
                                      <p:cBhvr>
                                        <p:cTn id="19" fill="hold"/>
                                        <p:tgtEl>
                                          <p:spTgt spid="973">
                                            <p:txEl>
                                              <p:pRg st="4" end="4"/>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2" fill="hold">
                                  <p:stCondLst>
                                    <p:cond delay="0"/>
                                  </p:stCondLst>
                                  <p:iterate type="el" backwards="0">
                                    <p:tmAbs val="0"/>
                                  </p:iterate>
                                  <p:childTnLst>
                                    <p:set>
                                      <p:cBhvr>
                                        <p:cTn id="22" fill="hold"/>
                                        <p:tgtEl>
                                          <p:spTgt spid="97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6" grpId="1"/>
      <p:bldP build="p" bldLvl="5" animBg="1" rev="0" advAuto="0" spid="973" grpId="2"/>
    </p:bldLst>
  </p:timing>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0" name="Three driving principles"/>
          <p:cNvSpPr txBox="1"/>
          <p:nvPr>
            <p:ph type="title"/>
          </p:nvPr>
        </p:nvSpPr>
        <p:spPr>
          <a:prstGeom prst="rect">
            <a:avLst/>
          </a:prstGeom>
        </p:spPr>
        <p:txBody>
          <a:bodyPr/>
          <a:lstStyle/>
          <a:p>
            <a:pPr/>
            <a:r>
              <a:t>Three driving principles</a:t>
            </a:r>
          </a:p>
        </p:txBody>
      </p:sp>
      <p:sp>
        <p:nvSpPr>
          <p:cNvPr id="981" name="Government: bears primary responsibility for funding basic research and determines the total amount of funding available in different fields…"/>
          <p:cNvSpPr txBox="1"/>
          <p:nvPr>
            <p:ph type="body" idx="1"/>
          </p:nvPr>
        </p:nvSpPr>
        <p:spPr>
          <a:prstGeom prst="rect">
            <a:avLst/>
          </a:prstGeom>
        </p:spPr>
        <p:txBody>
          <a:bodyPr/>
          <a:lstStyle/>
          <a:p>
            <a:pPr marL="211471" indent="-172355" defTabSz="704087">
              <a:spcBef>
                <a:spcPts val="1500"/>
              </a:spcBef>
              <a:defRPr sz="2464"/>
            </a:pPr>
            <a:r>
              <a:rPr>
                <a:solidFill>
                  <a:srgbClr val="0433FF"/>
                </a:solidFill>
              </a:rPr>
              <a:t>Government</a:t>
            </a:r>
            <a:r>
              <a:t>: bears primary responsibility for funding basic research and determines the total amount of funding available in different fields</a:t>
            </a:r>
          </a:p>
          <a:p>
            <a:pPr marL="211471" indent="-172355" defTabSz="704087">
              <a:spcBef>
                <a:spcPts val="1500"/>
              </a:spcBef>
              <a:defRPr sz="2464"/>
            </a:pPr>
            <a:r>
              <a:rPr>
                <a:solidFill>
                  <a:srgbClr val="0433FF"/>
                </a:solidFill>
              </a:rPr>
              <a:t>Universities</a:t>
            </a:r>
            <a:r>
              <a:t>: primary institutions responsible for carrying out government-funded research</a:t>
            </a:r>
          </a:p>
          <a:p>
            <a:pPr marL="211471" indent="-172355" defTabSz="704087">
              <a:spcBef>
                <a:spcPts val="1500"/>
              </a:spcBef>
              <a:defRPr sz="2464"/>
            </a:pPr>
            <a:r>
              <a:rPr>
                <a:solidFill>
                  <a:srgbClr val="0433FF"/>
                </a:solidFill>
              </a:rPr>
              <a:t>Assessment</a:t>
            </a:r>
            <a:r>
              <a:t>: based not on political or commercial grounds but on meritocracy, through an intensely competitive process of peer review by independent experts based on scientific merit alone</a:t>
            </a:r>
          </a:p>
          <a:p>
            <a:pPr marL="211471" indent="-172355" defTabSz="704087">
              <a:spcBef>
                <a:spcPts val="1500"/>
              </a:spcBef>
              <a:defRPr sz="2464"/>
            </a:pPr>
          </a:p>
          <a:p>
            <a:pPr marL="0" indent="0" algn="r" defTabSz="704087">
              <a:spcBef>
                <a:spcPts val="1500"/>
              </a:spcBef>
              <a:buSzTx/>
              <a:buFontTx/>
              <a:buNone/>
              <a:defRPr sz="1770">
                <a:solidFill>
                  <a:srgbClr val="941100"/>
                </a:solidFill>
              </a:defRPr>
            </a:pPr>
            <a:r>
              <a:t>R. Levin, “The Rise of Asia’s Universities”. Foreign Affairs, May/June 2010</a:t>
            </a:r>
          </a:p>
        </p:txBody>
      </p:sp>
      <p:sp>
        <p:nvSpPr>
          <p:cNvPr id="982"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8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981">
                                            <p:txEl>
                                              <p:pRg st="2" end="2"/>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981">
                                            <p:txEl>
                                              <p:pRg st="3" end="3"/>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98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8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Content Placeholder 2"/>
          <p:cNvSpPr txBox="1"/>
          <p:nvPr>
            <p:ph type="body" idx="1"/>
          </p:nvPr>
        </p:nvSpPr>
        <p:spPr>
          <a:prstGeom prst="rect">
            <a:avLst/>
          </a:prstGeom>
        </p:spPr>
        <p:txBody>
          <a:bodyPr/>
          <a:lstStyle/>
          <a:p>
            <a:pPr marL="0" indent="0">
              <a:buSzTx/>
              <a:buFontTx/>
              <a:buNone/>
            </a:pPr>
            <a:r>
              <a:t>Understanding some key concepts:</a:t>
            </a:r>
          </a:p>
          <a:p>
            <a:pPr/>
            <a:r>
              <a:t>Invention</a:t>
            </a:r>
          </a:p>
          <a:p>
            <a:pPr/>
            <a:r>
              <a:t>Innovation</a:t>
            </a:r>
          </a:p>
          <a:p>
            <a:pPr/>
            <a:r>
              <a:t>Entrepreneurship</a:t>
            </a:r>
          </a:p>
          <a:p>
            <a:pPr/>
            <a:r>
              <a:t>Intangibles</a:t>
            </a:r>
          </a:p>
          <a:p>
            <a:pPr/>
            <a:r>
              <a:t>Risk</a:t>
            </a:r>
          </a:p>
          <a:p>
            <a:pPr/>
            <a:r>
              <a:t>Disruption</a:t>
            </a:r>
          </a:p>
          <a:p>
            <a:pPr/>
            <a:r>
              <a:t>Ecosystem</a:t>
            </a:r>
          </a:p>
          <a:p>
            <a:pPr/>
            <a:r>
              <a:t>Research &amp; Education</a:t>
            </a:r>
          </a:p>
        </p:txBody>
      </p:sp>
      <p:sp>
        <p:nvSpPr>
          <p:cNvPr id="493" name="Title 1"/>
          <p:cNvSpPr txBox="1"/>
          <p:nvPr>
            <p:ph type="title"/>
          </p:nvPr>
        </p:nvSpPr>
        <p:spPr>
          <a:prstGeom prst="rect">
            <a:avLst/>
          </a:prstGeom>
        </p:spPr>
        <p:txBody>
          <a:bodyPr/>
          <a:lstStyle/>
          <a:p>
            <a:pPr/>
            <a:r>
              <a:t>Key Concepts</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Why the government?"/>
          <p:cNvSpPr txBox="1"/>
          <p:nvPr>
            <p:ph type="title"/>
          </p:nvPr>
        </p:nvSpPr>
        <p:spPr>
          <a:prstGeom prst="rect">
            <a:avLst/>
          </a:prstGeom>
        </p:spPr>
        <p:txBody>
          <a:bodyPr/>
          <a:lstStyle/>
          <a:p>
            <a:pPr/>
            <a:r>
              <a:t>Why the government?</a:t>
            </a:r>
          </a:p>
        </p:txBody>
      </p:sp>
      <p:sp>
        <p:nvSpPr>
          <p:cNvPr id="987" name="“Because the full economic benefit of a breakthrough in pure science can rarely be captured by the original inventor, private enterprises will typically have insufficient incentive to make many socially productive investments”…"/>
          <p:cNvSpPr txBox="1"/>
          <p:nvPr>
            <p:ph type="body" idx="1"/>
          </p:nvPr>
        </p:nvSpPr>
        <p:spPr>
          <a:prstGeom prst="rect">
            <a:avLst/>
          </a:prstGeom>
        </p:spPr>
        <p:txBody>
          <a:bodyPr/>
          <a:lstStyle/>
          <a:p>
            <a:pPr marL="0" indent="50800" algn="ctr">
              <a:buSzTx/>
              <a:buNone/>
            </a:pPr>
            <a:r>
              <a:t>“Because the full economic benefit of a breakthrough in pure science </a:t>
            </a:r>
            <a:r>
              <a:rPr>
                <a:solidFill>
                  <a:srgbClr val="0433FF"/>
                </a:solidFill>
              </a:rPr>
              <a:t>can rarely be captured by the original inventor</a:t>
            </a:r>
            <a:r>
              <a:t>, private enterprises will typically have </a:t>
            </a:r>
            <a:r>
              <a:rPr>
                <a:solidFill>
                  <a:srgbClr val="0433FF"/>
                </a:solidFill>
              </a:rPr>
              <a:t>insufficient incentive</a:t>
            </a:r>
            <a:r>
              <a:t> to make many socially productive investments”</a:t>
            </a:r>
          </a:p>
          <a:p>
            <a:pPr marL="0" indent="0" algn="r">
              <a:buSzTx/>
              <a:buFontTx/>
              <a:buNone/>
              <a:defRPr sz="2300">
                <a:solidFill>
                  <a:srgbClr val="941100"/>
                </a:solidFill>
              </a:defRPr>
            </a:pPr>
            <a:r>
              <a:t>R. Levin, “The Rise of Asia’s Universities”. Foreign Affairs, May/June 2010</a:t>
            </a:r>
          </a:p>
        </p:txBody>
      </p:sp>
      <p:sp>
        <p:nvSpPr>
          <p:cNvPr id="988"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7" grpId="1"/>
    </p:bldLst>
  </p:timing>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0" name="Key factors for success"/>
          <p:cNvSpPr txBox="1"/>
          <p:nvPr>
            <p:ph type="title"/>
          </p:nvPr>
        </p:nvSpPr>
        <p:spPr>
          <a:prstGeom prst="rect">
            <a:avLst/>
          </a:prstGeom>
        </p:spPr>
        <p:txBody>
          <a:bodyPr/>
          <a:lstStyle/>
          <a:p>
            <a:pPr/>
            <a:r>
              <a:t>Why the University?</a:t>
            </a:r>
          </a:p>
        </p:txBody>
      </p:sp>
      <p:sp>
        <p:nvSpPr>
          <p:cNvPr id="991" name="Exposes postgraduate scientists-in-training to the most cutting edge techniques and areas of research…"/>
          <p:cNvSpPr txBox="1"/>
          <p:nvPr>
            <p:ph type="body" idx="1"/>
          </p:nvPr>
        </p:nvSpPr>
        <p:spPr>
          <a:prstGeom prst="rect">
            <a:avLst/>
          </a:prstGeom>
        </p:spPr>
        <p:txBody>
          <a:bodyPr/>
          <a:lstStyle/>
          <a:p>
            <a:pPr marL="164781" indent="-134302" defTabSz="548638">
              <a:spcBef>
                <a:spcPts val="1200"/>
              </a:spcBef>
              <a:defRPr sz="2500"/>
            </a:pPr>
            <a:r>
              <a:t>Exposes postgraduate scientists-in-training to the </a:t>
            </a:r>
            <a:r>
              <a:rPr>
                <a:solidFill>
                  <a:srgbClr val="0433FF"/>
                </a:solidFill>
              </a:rPr>
              <a:t>most cutting edge techniques and areas of research</a:t>
            </a:r>
          </a:p>
          <a:p>
            <a:pPr marL="164781" indent="-134302" defTabSz="548638">
              <a:spcBef>
                <a:spcPts val="1200"/>
              </a:spcBef>
              <a:defRPr sz="2500"/>
            </a:pPr>
            <a:r>
              <a:t>Allows undergraduates to </a:t>
            </a:r>
            <a:r>
              <a:rPr>
                <a:solidFill>
                  <a:srgbClr val="0433FF"/>
                </a:solidFill>
              </a:rPr>
              <a:t>witness meaningful science first-hand</a:t>
            </a:r>
            <a:r>
              <a:t>, rather than merely reading about last decade’s milestones in textbooks</a:t>
            </a:r>
          </a:p>
          <a:p>
            <a:pPr marL="164781" indent="-134302" defTabSz="548638">
              <a:spcBef>
                <a:spcPts val="1200"/>
              </a:spcBef>
              <a:defRPr sz="2500"/>
            </a:pPr>
            <a:r>
              <a:t>Students develop </a:t>
            </a:r>
            <a:r>
              <a:rPr>
                <a:solidFill>
                  <a:srgbClr val="0433FF"/>
                </a:solidFill>
              </a:rPr>
              <a:t>ability to collaborate and assimilate new information, solve problems, and create new knowledge</a:t>
            </a:r>
          </a:p>
          <a:p>
            <a:pPr marL="164781" indent="-134302" defTabSz="548638">
              <a:spcBef>
                <a:spcPts val="1200"/>
              </a:spcBef>
              <a:defRPr sz="2500">
                <a:solidFill>
                  <a:srgbClr val="0433FF"/>
                </a:solidFill>
              </a:defRPr>
            </a:pPr>
            <a:r>
              <a:t>Best research gets funded</a:t>
            </a:r>
            <a:r>
              <a:rPr>
                <a:solidFill>
                  <a:srgbClr val="000000"/>
                </a:solidFill>
              </a:rPr>
              <a:t> - not research proposed by those who are politically well-connected</a:t>
            </a:r>
          </a:p>
        </p:txBody>
      </p:sp>
      <p:sp>
        <p:nvSpPr>
          <p:cNvPr id="992"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993" name="R. Levin, “The Rise of Asia’s Universities”. Foreign Affairs, May/June 2010"/>
          <p:cNvSpPr txBox="1"/>
          <p:nvPr/>
        </p:nvSpPr>
        <p:spPr>
          <a:xfrm>
            <a:off x="4074330" y="6079583"/>
            <a:ext cx="4828828" cy="2336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gn="r">
              <a:spcBef>
                <a:spcPts val="2000"/>
              </a:spcBef>
              <a:defRPr sz="1100">
                <a:solidFill>
                  <a:srgbClr val="941100"/>
                </a:solidFill>
                <a:latin typeface="Century Gothic"/>
                <a:ea typeface="Century Gothic"/>
                <a:cs typeface="Century Gothic"/>
                <a:sym typeface="Century Gothic"/>
              </a:defRPr>
            </a:lvl1pPr>
          </a:lstStyle>
          <a:p>
            <a:pPr/>
            <a:r>
              <a:t>R. Levin, “The Rise of Asia’s Universities”. Foreign Affairs, May/June 2010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9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91">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99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99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991">
                                            <p:txEl>
                                              <p:pRg st="3" end="3"/>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2" fill="hold">
                                  <p:stCondLst>
                                    <p:cond delay="0"/>
                                  </p:stCondLst>
                                  <p:iterate type="el" backwards="0">
                                    <p:tmAbs val="0"/>
                                  </p:iterate>
                                  <p:childTnLst>
                                    <p:set>
                                      <p:cBhvr>
                                        <p:cTn id="22" fill="hold"/>
                                        <p:tgtEl>
                                          <p:spTgt spid="9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91" grpId="1"/>
      <p:bldP build="whole" bldLvl="1" animBg="1" rev="0" advAuto="0" spid="993" grpId="2"/>
    </p:bld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7" name="(btw) Witnessing meaningful science"/>
          <p:cNvSpPr txBox="1"/>
          <p:nvPr>
            <p:ph type="title"/>
          </p:nvPr>
        </p:nvSpPr>
        <p:spPr>
          <a:prstGeom prst="rect">
            <a:avLst/>
          </a:prstGeom>
        </p:spPr>
        <p:txBody>
          <a:bodyPr/>
          <a:lstStyle/>
          <a:p>
            <a:pPr/>
            <a:r>
              <a:t>What kind of University?</a:t>
            </a:r>
          </a:p>
        </p:txBody>
      </p:sp>
      <p:sp>
        <p:nvSpPr>
          <p:cNvPr id="998"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999" name="“If you think of technology as something that’s spreading like a sort of fractal stain, every point on the edge represents an interesting problem.…"/>
          <p:cNvSpPr txBox="1"/>
          <p:nvPr/>
        </p:nvSpPr>
        <p:spPr>
          <a:xfrm>
            <a:off x="222827" y="1210576"/>
            <a:ext cx="8520546" cy="30861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indent="29765" algn="ctr">
              <a:spcBef>
                <a:spcPts val="1800"/>
              </a:spcBef>
              <a:defRPr sz="2000">
                <a:latin typeface="Century Gothic"/>
                <a:ea typeface="Century Gothic"/>
                <a:cs typeface="Century Gothic"/>
                <a:sym typeface="Century Gothic"/>
              </a:defRPr>
            </a:pPr>
            <a:r>
              <a:t>“If you think of technology as something that’s spreading like a sort of </a:t>
            </a:r>
            <a:r>
              <a:rPr>
                <a:solidFill>
                  <a:srgbClr val="0433FF"/>
                </a:solidFill>
              </a:rPr>
              <a:t>fractal</a:t>
            </a:r>
            <a:r>
              <a:t> </a:t>
            </a:r>
            <a:r>
              <a:rPr>
                <a:solidFill>
                  <a:srgbClr val="0433FF"/>
                </a:solidFill>
              </a:rPr>
              <a:t>stain</a:t>
            </a:r>
            <a:r>
              <a:t>, every point on the edge represents an interesting problem. </a:t>
            </a:r>
            <a:endParaRPr sz="2700"/>
          </a:p>
          <a:p>
            <a:pPr indent="29765" algn="ctr">
              <a:spcBef>
                <a:spcPts val="1800"/>
              </a:spcBef>
              <a:defRPr sz="2000">
                <a:latin typeface="Century Gothic"/>
                <a:ea typeface="Century Gothic"/>
                <a:cs typeface="Century Gothic"/>
                <a:sym typeface="Century Gothic"/>
              </a:defRPr>
            </a:pPr>
            <a:r>
              <a:t>One guaranteed way to turn your mind into the type to start up ideas […] is to </a:t>
            </a:r>
            <a:r>
              <a:rPr>
                <a:solidFill>
                  <a:srgbClr val="0433FF"/>
                </a:solidFill>
              </a:rPr>
              <a:t>get yourself to the leading edge of some technology</a:t>
            </a:r>
            <a:r>
              <a:t>. </a:t>
            </a:r>
            <a:endParaRPr sz="2700"/>
          </a:p>
          <a:p>
            <a:pPr indent="29765" algn="ctr">
              <a:defRPr sz="2000">
                <a:latin typeface="Century Gothic"/>
                <a:ea typeface="Century Gothic"/>
                <a:cs typeface="Century Gothic"/>
                <a:sym typeface="Century Gothic"/>
              </a:defRPr>
            </a:pPr>
            <a:r>
              <a:t>[…] when you get there, ideas that seem uncannily prescient to other people will seem </a:t>
            </a:r>
            <a:r>
              <a:rPr>
                <a:solidFill>
                  <a:srgbClr val="0433FF"/>
                </a:solidFill>
              </a:rPr>
              <a:t>obvious to you</a:t>
            </a:r>
            <a:r>
              <a:t>”</a:t>
            </a:r>
            <a:endParaRPr sz="2700"/>
          </a:p>
          <a:p>
            <a:pPr indent="29765" algn="r">
              <a:spcBef>
                <a:spcPts val="2700"/>
              </a:spcBef>
              <a:defRPr sz="1300">
                <a:solidFill>
                  <a:srgbClr val="941100"/>
                </a:solidFill>
                <a:latin typeface="Century Gothic"/>
                <a:ea typeface="Century Gothic"/>
                <a:cs typeface="Century Gothic"/>
                <a:sym typeface="Century Gothic"/>
              </a:defRPr>
            </a:pPr>
            <a:r>
              <a:t>Paul Graham, Y Combinator,</a:t>
            </a:r>
            <a:r>
              <a:rPr sz="2000"/>
              <a:t> </a:t>
            </a:r>
            <a:r>
              <a:t>2014</a:t>
            </a:r>
          </a:p>
        </p:txBody>
      </p:sp>
      <p:pic>
        <p:nvPicPr>
          <p:cNvPr id="1000" name="Image" descr="Image"/>
          <p:cNvPicPr>
            <a:picLocks noChangeAspect="1"/>
          </p:cNvPicPr>
          <p:nvPr/>
        </p:nvPicPr>
        <p:blipFill>
          <a:blip r:embed="rId3">
            <a:extLst/>
          </a:blip>
          <a:stretch>
            <a:fillRect/>
          </a:stretch>
        </p:blipFill>
        <p:spPr>
          <a:xfrm>
            <a:off x="666627" y="4061693"/>
            <a:ext cx="3817552" cy="254503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9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9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999">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ID="10" grpId="2" fill="hold">
                                  <p:stCondLst>
                                    <p:cond delay="0"/>
                                  </p:stCondLst>
                                  <p:iterate type="el" backwards="0">
                                    <p:tmAbs val="0"/>
                                  </p:iterate>
                                  <p:childTnLst>
                                    <p:set>
                                      <p:cBhvr>
                                        <p:cTn id="14" fill="hold"/>
                                        <p:tgtEl>
                                          <p:spTgt spid="1000"/>
                                        </p:tgtEl>
                                        <p:attrNameLst>
                                          <p:attrName>style.visibility</p:attrName>
                                        </p:attrNameLst>
                                      </p:cBhvr>
                                      <p:to>
                                        <p:strVal val="visible"/>
                                      </p:to>
                                    </p:set>
                                    <p:animEffect filter="fade" transition="in">
                                      <p:cBhvr>
                                        <p:cTn id="15" dur="600"/>
                                        <p:tgtEl>
                                          <p:spTgt spid="1000"/>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99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99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99" grpId="1"/>
      <p:bldP build="whole" bldLvl="1" animBg="1" rev="0" advAuto="0" spid="1000" grpId="2"/>
    </p:bldLst>
  </p:timing>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btw) The “short-termism” curse"/>
          <p:cNvSpPr txBox="1"/>
          <p:nvPr>
            <p:ph type="title"/>
          </p:nvPr>
        </p:nvSpPr>
        <p:spPr>
          <a:prstGeom prst="rect">
            <a:avLst/>
          </a:prstGeom>
        </p:spPr>
        <p:txBody>
          <a:bodyPr/>
          <a:lstStyle/>
          <a:p>
            <a:pPr indent="28574" defTabSz="658366">
              <a:defRPr sz="3100"/>
            </a:pPr>
            <a:r>
              <a:t>(btw)</a:t>
            </a:r>
            <a:r>
              <a:rPr sz="2900"/>
              <a:t> The “short-termism” curse</a:t>
            </a:r>
          </a:p>
        </p:txBody>
      </p:sp>
      <p:sp>
        <p:nvSpPr>
          <p:cNvPr id="1005" name="“Americans think everything had to happen yesterday; they have a very short time frame.…"/>
          <p:cNvSpPr txBox="1"/>
          <p:nvPr>
            <p:ph type="body" idx="1"/>
          </p:nvPr>
        </p:nvSpPr>
        <p:spPr>
          <a:xfrm>
            <a:off x="241300" y="1338639"/>
            <a:ext cx="8686800" cy="2983101"/>
          </a:xfrm>
          <a:prstGeom prst="rect">
            <a:avLst/>
          </a:prstGeom>
        </p:spPr>
        <p:txBody>
          <a:bodyPr/>
          <a:lstStyle/>
          <a:p>
            <a:pPr marL="0" indent="46736" algn="ctr" defTabSz="536295">
              <a:spcBef>
                <a:spcPts val="1100"/>
              </a:spcBef>
              <a:buSzTx/>
              <a:buNone/>
              <a:defRPr sz="2208"/>
            </a:pPr>
            <a:r>
              <a:t>“Americans think everything had to happen yesterday; they have a very short time frame. </a:t>
            </a:r>
          </a:p>
          <a:p>
            <a:pPr marL="0" indent="46736" algn="ctr" defTabSz="536295">
              <a:spcBef>
                <a:spcPts val="1100"/>
              </a:spcBef>
              <a:buSzTx/>
              <a:buNone/>
              <a:defRPr sz="2208"/>
            </a:pPr>
            <a:r>
              <a:t>My company is 108 years old. Most of my American counterparts are thinking about what’s happening this quarter.</a:t>
            </a:r>
            <a:r>
              <a:rPr>
                <a:solidFill>
                  <a:srgbClr val="0433FF"/>
                </a:solidFill>
              </a:rPr>
              <a:t> </a:t>
            </a:r>
          </a:p>
          <a:p>
            <a:pPr marL="0" indent="46736" algn="ctr" defTabSz="536295">
              <a:spcBef>
                <a:spcPts val="1100"/>
              </a:spcBef>
              <a:buSzTx/>
              <a:buNone/>
              <a:defRPr sz="2208">
                <a:solidFill>
                  <a:srgbClr val="0433FF"/>
                </a:solidFill>
              </a:defRPr>
            </a:pPr>
            <a:r>
              <a:t>But, we think in generational terms</a:t>
            </a:r>
            <a:r>
              <a:rPr>
                <a:solidFill>
                  <a:srgbClr val="000000"/>
                </a:solidFill>
              </a:rPr>
              <a:t>.”</a:t>
            </a:r>
          </a:p>
          <a:p>
            <a:pPr marL="0" indent="46736" algn="ctr" defTabSz="536295">
              <a:spcBef>
                <a:spcPts val="1100"/>
              </a:spcBef>
              <a:buSzTx/>
              <a:buNone/>
              <a:defRPr sz="2208"/>
            </a:pPr>
          </a:p>
          <a:p>
            <a:pPr marL="0" indent="46736" algn="r" defTabSz="536295">
              <a:spcBef>
                <a:spcPts val="1100"/>
              </a:spcBef>
              <a:buSzTx/>
              <a:buNone/>
              <a:defRPr sz="1104">
                <a:solidFill>
                  <a:srgbClr val="941100"/>
                </a:solidFill>
              </a:defRPr>
            </a:pPr>
            <a:r>
              <a:t>W. Fung, Chairman of Li &amp; Fung (world’s largest consumer-goods sourcing and logistics company), 2014</a:t>
            </a:r>
          </a:p>
        </p:txBody>
      </p:sp>
      <p:sp>
        <p:nvSpPr>
          <p:cNvPr id="1006"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1007" name="416x416.jpg" descr="416x416.jpg"/>
          <p:cNvPicPr>
            <a:picLocks noChangeAspect="1"/>
          </p:cNvPicPr>
          <p:nvPr/>
        </p:nvPicPr>
        <p:blipFill>
          <a:blip r:embed="rId2">
            <a:extLst/>
          </a:blip>
          <a:stretch>
            <a:fillRect/>
          </a:stretch>
        </p:blipFill>
        <p:spPr>
          <a:xfrm>
            <a:off x="300184" y="4507128"/>
            <a:ext cx="1359550" cy="1359551"/>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9" name="(btw) The “short-termism” curse"/>
          <p:cNvSpPr txBox="1"/>
          <p:nvPr>
            <p:ph type="title"/>
          </p:nvPr>
        </p:nvSpPr>
        <p:spPr>
          <a:prstGeom prst="rect">
            <a:avLst/>
          </a:prstGeom>
        </p:spPr>
        <p:txBody>
          <a:bodyPr/>
          <a:lstStyle/>
          <a:p>
            <a:pPr/>
            <a:r>
              <a:t>(btw) The “short-termism” curse</a:t>
            </a:r>
          </a:p>
        </p:txBody>
      </p:sp>
      <p:sp>
        <p:nvSpPr>
          <p:cNvPr id="1010" name="&quot;When Alibaba was founded in 1999, our goal was to build a company that could make China and the world proud and one that could cross three centuries to last 102 years.…"/>
          <p:cNvSpPr txBox="1"/>
          <p:nvPr>
            <p:ph type="body" idx="1"/>
          </p:nvPr>
        </p:nvSpPr>
        <p:spPr>
          <a:prstGeom prst="rect">
            <a:avLst/>
          </a:prstGeom>
        </p:spPr>
        <p:txBody>
          <a:bodyPr/>
          <a:lstStyle/>
          <a:p>
            <a:pPr marL="0" indent="50800" defTabSz="425194">
              <a:spcBef>
                <a:spcPts val="900"/>
              </a:spcBef>
              <a:buSzTx/>
              <a:buNone/>
              <a:defRPr sz="1700"/>
            </a:pPr>
            <a:r>
              <a:t>"When Alibaba was founded in 1999, our goal was to build a company that could make China and the world proud and </a:t>
            </a:r>
            <a:r>
              <a:rPr b="1"/>
              <a:t>one that could cross three centuries to last 102 years</a:t>
            </a:r>
            <a:r>
              <a:t>. </a:t>
            </a:r>
          </a:p>
          <a:p>
            <a:pPr marL="0" indent="50800" defTabSz="425194">
              <a:spcBef>
                <a:spcPts val="900"/>
              </a:spcBef>
              <a:buSzTx/>
              <a:buNone/>
              <a:defRPr sz="1700"/>
            </a:pPr>
            <a:r>
              <a:t>However, we all knew that no one could stay with the company for 102 years. </a:t>
            </a:r>
          </a:p>
          <a:p>
            <a:pPr marL="0" indent="50800" defTabSz="425194">
              <a:spcBef>
                <a:spcPts val="900"/>
              </a:spcBef>
              <a:buSzTx/>
              <a:buNone/>
              <a:defRPr sz="1700"/>
            </a:pPr>
            <a:r>
              <a:t>A sustainable Alibaba would have to be built on </a:t>
            </a:r>
            <a:r>
              <a:rPr b="1"/>
              <a:t>sound governance</a:t>
            </a:r>
            <a:r>
              <a:t>, </a:t>
            </a:r>
            <a:r>
              <a:rPr b="1"/>
              <a:t>culture-centric philosophy</a:t>
            </a:r>
            <a:r>
              <a:t>, and </a:t>
            </a:r>
            <a:r>
              <a:rPr b="1"/>
              <a:t>consistency in developing talent</a:t>
            </a:r>
            <a:r>
              <a:t>. </a:t>
            </a:r>
          </a:p>
          <a:p>
            <a:pPr marL="0" indent="50800" defTabSz="425194">
              <a:spcBef>
                <a:spcPts val="900"/>
              </a:spcBef>
              <a:buSzTx/>
              <a:buNone/>
              <a:defRPr sz="1700"/>
            </a:pPr>
            <a:r>
              <a:t>No company can rely solely on its founders. […] Because of physical limits on one’s ability and energy, no one can shoulder the responsibilities of chairman and CEO forever.”</a:t>
            </a:r>
          </a:p>
          <a:p>
            <a:pPr marL="0" indent="50800" algn="r" defTabSz="425194">
              <a:spcBef>
                <a:spcPts val="900"/>
              </a:spcBef>
              <a:buSzTx/>
              <a:buNone/>
              <a:defRPr sz="1700">
                <a:solidFill>
                  <a:srgbClr val="941100"/>
                </a:solidFill>
              </a:defRPr>
            </a:pPr>
            <a:r>
              <a:t>Jack Ma, Founder of AliBaba, Letter on retirement, Sept. 2018</a:t>
            </a:r>
          </a:p>
        </p:txBody>
      </p:sp>
      <p:sp>
        <p:nvSpPr>
          <p:cNvPr id="1011"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1012" name="Enabling_eCommerce-_Small_Enterprises,_Global_Players_(39008130265)_(cropped).jpg" descr="Enabling_eCommerce-_Small_Enterprises,_Global_Players_(39008130265)_(cropped).jpg"/>
          <p:cNvPicPr>
            <a:picLocks noChangeAspect="1"/>
          </p:cNvPicPr>
          <p:nvPr/>
        </p:nvPicPr>
        <p:blipFill>
          <a:blip r:embed="rId3">
            <a:extLst/>
          </a:blip>
          <a:stretch>
            <a:fillRect/>
          </a:stretch>
        </p:blipFill>
        <p:spPr>
          <a:xfrm>
            <a:off x="222154" y="4633359"/>
            <a:ext cx="1087229" cy="140009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010">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1010">
                                            <p:txEl>
                                              <p:pRg st="0" end="0"/>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1010">
                                            <p:txEl>
                                              <p:pRg st="1" end="1"/>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2" fill="hold">
                                  <p:stCondLst>
                                    <p:cond delay="0"/>
                                  </p:stCondLst>
                                  <p:iterate type="el" backwards="0">
                                    <p:tmAbs val="0"/>
                                  </p:iterate>
                                  <p:childTnLst>
                                    <p:set>
                                      <p:cBhvr>
                                        <p:cTn id="18" fill="hold"/>
                                        <p:tgtEl>
                                          <p:spTgt spid="10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2" fill="hold">
                                  <p:stCondLst>
                                    <p:cond delay="0"/>
                                  </p:stCondLst>
                                  <p:iterate type="el" backwards="0">
                                    <p:tmAbs val="0"/>
                                  </p:iterate>
                                  <p:childTnLst>
                                    <p:set>
                                      <p:cBhvr>
                                        <p:cTn id="22" fill="hold"/>
                                        <p:tgtEl>
                                          <p:spTgt spid="10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2" fill="hold">
                                  <p:stCondLst>
                                    <p:cond delay="0"/>
                                  </p:stCondLst>
                                  <p:iterate type="el" backwards="0">
                                    <p:tmAbs val="0"/>
                                  </p:iterate>
                                  <p:childTnLst>
                                    <p:set>
                                      <p:cBhvr>
                                        <p:cTn id="26" fill="hold"/>
                                        <p:tgtEl>
                                          <p:spTgt spid="101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2" grpId="1"/>
      <p:bldP build="p" bldLvl="5" animBg="1" rev="0" advAuto="0" spid="1010" grpId="2"/>
    </p:bld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6" name="Origin #2: Arthur Rock"/>
          <p:cNvSpPr txBox="1"/>
          <p:nvPr>
            <p:ph type="title"/>
          </p:nvPr>
        </p:nvSpPr>
        <p:spPr>
          <a:prstGeom prst="rect">
            <a:avLst/>
          </a:prstGeom>
        </p:spPr>
        <p:txBody>
          <a:bodyPr/>
          <a:lstStyle/>
          <a:p>
            <a:pPr/>
            <a:r>
              <a:t>Origin #2: Arthur Rock</a:t>
            </a:r>
          </a:p>
        </p:txBody>
      </p:sp>
      <p:sp>
        <p:nvSpPr>
          <p:cNvPr id="1017" name="One of America’s first venture capitalists…"/>
          <p:cNvSpPr txBox="1"/>
          <p:nvPr>
            <p:ph type="body" idx="1"/>
          </p:nvPr>
        </p:nvSpPr>
        <p:spPr>
          <a:xfrm>
            <a:off x="2015049" y="1338639"/>
            <a:ext cx="6913051" cy="4974623"/>
          </a:xfrm>
          <a:prstGeom prst="rect">
            <a:avLst/>
          </a:prstGeom>
        </p:spPr>
        <p:txBody>
          <a:bodyPr/>
          <a:lstStyle/>
          <a:p>
            <a:pPr marL="0" indent="50800" defTabSz="521208">
              <a:lnSpc>
                <a:spcPct val="90000"/>
              </a:lnSpc>
              <a:spcBef>
                <a:spcPts val="1100"/>
              </a:spcBef>
              <a:buSzTx/>
              <a:buNone/>
              <a:defRPr sz="2400"/>
            </a:pPr>
            <a:r>
              <a:t>One of America’s first </a:t>
            </a:r>
            <a:r>
              <a:rPr b="1"/>
              <a:t>venture</a:t>
            </a:r>
            <a:r>
              <a:t> </a:t>
            </a:r>
            <a:r>
              <a:rPr b="1"/>
              <a:t>capitalists</a:t>
            </a:r>
          </a:p>
          <a:p>
            <a:pPr marL="156543" indent="-127585" defTabSz="521208">
              <a:lnSpc>
                <a:spcPct val="90000"/>
              </a:lnSpc>
              <a:spcBef>
                <a:spcPts val="1100"/>
              </a:spcBef>
              <a:defRPr sz="2400"/>
            </a:pPr>
            <a:r>
              <a:t>He played a key role in launching </a:t>
            </a:r>
            <a:r>
              <a:rPr>
                <a:solidFill>
                  <a:srgbClr val="0433FF"/>
                </a:solidFill>
              </a:rPr>
              <a:t>Fairchild Semiconductor, Teledyne, Intel, Apple</a:t>
            </a:r>
            <a:r>
              <a:t>, and many other high- tech companies. </a:t>
            </a:r>
          </a:p>
          <a:p>
            <a:pPr marL="156543" indent="-127585" defTabSz="521208">
              <a:lnSpc>
                <a:spcPct val="90000"/>
              </a:lnSpc>
              <a:spcBef>
                <a:spcPts val="1100"/>
              </a:spcBef>
              <a:defRPr sz="2400"/>
            </a:pPr>
            <a:r>
              <a:t>A driving force in the emergence of Silicon Valley as a centre of innovation and entrepreneurship. </a:t>
            </a:r>
          </a:p>
          <a:p>
            <a:pPr marL="156543" indent="-127585" defTabSz="521208">
              <a:lnSpc>
                <a:spcPct val="90000"/>
              </a:lnSpc>
              <a:spcBef>
                <a:spcPts val="1100"/>
              </a:spcBef>
              <a:defRPr sz="2400"/>
            </a:pPr>
            <a:r>
              <a:t>Between </a:t>
            </a:r>
            <a:r>
              <a:rPr b="1"/>
              <a:t>1961</a:t>
            </a:r>
            <a:r>
              <a:t> and </a:t>
            </a:r>
            <a:r>
              <a:rPr b="1"/>
              <a:t>1968</a:t>
            </a:r>
            <a:r>
              <a:t>, </a:t>
            </a:r>
            <a:r>
              <a:rPr>
                <a:solidFill>
                  <a:srgbClr val="0433FF"/>
                </a:solidFill>
              </a:rPr>
              <a:t>invested $3 million</a:t>
            </a:r>
            <a:r>
              <a:t> and </a:t>
            </a:r>
            <a:r>
              <a:rPr>
                <a:solidFill>
                  <a:srgbClr val="0433FF"/>
                </a:solidFill>
              </a:rPr>
              <a:t>returned $100 million</a:t>
            </a:r>
            <a:r>
              <a:t> to their investors.</a:t>
            </a:r>
          </a:p>
        </p:txBody>
      </p:sp>
      <p:sp>
        <p:nvSpPr>
          <p:cNvPr id="1018"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1019" name="image13.tif" descr="image13.tif"/>
          <p:cNvPicPr>
            <a:picLocks noChangeAspect="1"/>
          </p:cNvPicPr>
          <p:nvPr/>
        </p:nvPicPr>
        <p:blipFill>
          <a:blip r:embed="rId3">
            <a:extLst/>
          </a:blip>
          <a:stretch>
            <a:fillRect/>
          </a:stretch>
        </p:blipFill>
        <p:spPr>
          <a:xfrm>
            <a:off x="137670" y="1549902"/>
            <a:ext cx="1684578" cy="2217453"/>
          </a:xfrm>
          <a:prstGeom prst="rect">
            <a:avLst/>
          </a:prstGeom>
          <a:ln w="12700">
            <a:miter lim="400000"/>
          </a:ln>
        </p:spPr>
      </p:pic>
      <p:sp>
        <p:nvSpPr>
          <p:cNvPr id="1020" name="Arthur Rock America’s first venture capitalist Key role in launching Intel &amp; Apple.  A driving force in the emergence of Silicon Valley as a centre of innovation and entrepreneurship."/>
          <p:cNvSpPr txBox="1"/>
          <p:nvPr/>
        </p:nvSpPr>
        <p:spPr>
          <a:xfrm>
            <a:off x="137670" y="3925656"/>
            <a:ext cx="1684578" cy="9448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a:spcBef>
                <a:spcPts val="1500"/>
              </a:spcBef>
              <a:defRPr b="1" sz="1400">
                <a:latin typeface="Century Gothic"/>
                <a:ea typeface="Century Gothic"/>
                <a:cs typeface="Century Gothic"/>
                <a:sym typeface="Century Gothic"/>
              </a:defRPr>
            </a:pPr>
            <a:r>
              <a:t>Arthur Rock</a:t>
            </a:r>
            <a:br/>
            <a:r>
              <a:rPr sz="1100"/>
              <a:t>America’s first venture capitalist</a:t>
            </a:r>
            <a:br>
              <a:rPr sz="1100"/>
            </a:br>
            <a:r>
              <a:rPr sz="1100"/>
              <a:t>Key role in launching Intel &amp; Apple.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017">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1017">
                                            <p:txEl>
                                              <p:pRg st="0" end="0"/>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101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2" fill="hold">
                                  <p:stCondLst>
                                    <p:cond delay="0"/>
                                  </p:stCondLst>
                                  <p:iterate type="el" backwards="0">
                                    <p:tmAbs val="0"/>
                                  </p:iterate>
                                  <p:childTnLst>
                                    <p:set>
                                      <p:cBhvr>
                                        <p:cTn id="19" fill="hold"/>
                                        <p:tgtEl>
                                          <p:spTgt spid="101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2" fill="hold">
                                  <p:stCondLst>
                                    <p:cond delay="0"/>
                                  </p:stCondLst>
                                  <p:iterate type="el" backwards="0">
                                    <p:tmAbs val="0"/>
                                  </p:iterate>
                                  <p:childTnLst>
                                    <p:set>
                                      <p:cBhvr>
                                        <p:cTn id="23" fill="hold"/>
                                        <p:tgtEl>
                                          <p:spTgt spid="101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0" grpId="1"/>
      <p:bldP build="p" bldLvl="5" animBg="1" rev="0" advAuto="0" spid="1017" grpId="2"/>
    </p:bldLst>
  </p:timing>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Origin #2: Venture Capital"/>
          <p:cNvSpPr txBox="1"/>
          <p:nvPr>
            <p:ph type="title"/>
          </p:nvPr>
        </p:nvSpPr>
        <p:spPr>
          <a:prstGeom prst="rect">
            <a:avLst/>
          </a:prstGeom>
        </p:spPr>
        <p:txBody>
          <a:bodyPr/>
          <a:lstStyle/>
          <a:p>
            <a:pPr/>
            <a:r>
              <a:t>Origin #2: Arthur Rock</a:t>
            </a:r>
          </a:p>
        </p:txBody>
      </p:sp>
      <p:sp>
        <p:nvSpPr>
          <p:cNvPr id="1025" name="I think my biggest accomplishment was starting the venture capital business if, in fact, I did that. If I have to go down in history for doing one thing, I guess that’s it.…"/>
          <p:cNvSpPr txBox="1"/>
          <p:nvPr>
            <p:ph type="body" idx="1"/>
          </p:nvPr>
        </p:nvSpPr>
        <p:spPr>
          <a:prstGeom prst="rect">
            <a:avLst/>
          </a:prstGeom>
        </p:spPr>
        <p:txBody>
          <a:bodyPr/>
          <a:lstStyle/>
          <a:p>
            <a:pPr marL="0" indent="50800" defTabSz="437814">
              <a:spcBef>
                <a:spcPts val="900"/>
              </a:spcBef>
              <a:buSzTx/>
              <a:buNone/>
              <a:defRPr sz="2500"/>
            </a:pPr>
            <a:r>
              <a:t>“I think my biggest accomplishment was starting the venture capital business if, in fact, I did that. If I have to go down in history for doing one thing, I guess that’s it. </a:t>
            </a:r>
          </a:p>
          <a:p>
            <a:pPr marL="0" indent="50800" defTabSz="437814">
              <a:spcBef>
                <a:spcPts val="900"/>
              </a:spcBef>
              <a:buSzTx/>
              <a:buNone/>
              <a:defRPr sz="2500"/>
            </a:pPr>
            <a:r>
              <a:t>But </a:t>
            </a:r>
            <a:r>
              <a:rPr>
                <a:solidFill>
                  <a:srgbClr val="0433FF"/>
                </a:solidFill>
              </a:rPr>
              <a:t>success for me is in helping to build great companies</a:t>
            </a:r>
            <a:r>
              <a:t>. Having money is nice. Being able to travel and do the things I want to do is all very nice. </a:t>
            </a:r>
          </a:p>
          <a:p>
            <a:pPr marL="0" indent="50800" defTabSz="437814">
              <a:spcBef>
                <a:spcPts val="900"/>
              </a:spcBef>
              <a:buSzTx/>
              <a:buNone/>
              <a:defRPr sz="2500"/>
            </a:pPr>
            <a:r>
              <a:t>But I would give up some of that for </a:t>
            </a:r>
            <a:r>
              <a:rPr>
                <a:solidFill>
                  <a:srgbClr val="0433FF"/>
                </a:solidFill>
              </a:rPr>
              <a:t>the feeling of success, of having created jobs. I helped create jobs. I helped create companies. I helped create wealth for a lot of people. </a:t>
            </a:r>
            <a:r>
              <a:t>That gives me a great deal of satisfaction.”</a:t>
            </a:r>
          </a:p>
        </p:txBody>
      </p:sp>
      <p:sp>
        <p:nvSpPr>
          <p:cNvPr id="1026"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1027" name="Arthur Rock’s interview with Harvard Business School, 2001"/>
          <p:cNvSpPr txBox="1"/>
          <p:nvPr/>
        </p:nvSpPr>
        <p:spPr>
          <a:xfrm>
            <a:off x="4634155" y="5957622"/>
            <a:ext cx="4309561" cy="2590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algn="r">
              <a:spcBef>
                <a:spcPts val="1500"/>
              </a:spcBef>
              <a:defRPr b="1" sz="1200">
                <a:solidFill>
                  <a:srgbClr val="B53513"/>
                </a:solidFill>
                <a:latin typeface="Century Gothic"/>
                <a:ea typeface="Century Gothic"/>
                <a:cs typeface="Century Gothic"/>
                <a:sym typeface="Century Gothic"/>
              </a:defRPr>
            </a:pPr>
            <a:r>
              <a:t>Arthur Rock’s</a:t>
            </a:r>
            <a:r>
              <a:rPr b="0"/>
              <a:t> interview with Harvard Business School, 2001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2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2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25" grpId="1"/>
    </p:bld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9" name="Venture Capital"/>
          <p:cNvSpPr txBox="1"/>
          <p:nvPr>
            <p:ph type="title"/>
          </p:nvPr>
        </p:nvSpPr>
        <p:spPr>
          <a:prstGeom prst="rect">
            <a:avLst/>
          </a:prstGeom>
        </p:spPr>
        <p:txBody>
          <a:bodyPr/>
          <a:lstStyle/>
          <a:p>
            <a:pPr/>
            <a:r>
              <a:t>Venture Capital</a:t>
            </a:r>
          </a:p>
        </p:txBody>
      </p:sp>
      <p:sp>
        <p:nvSpPr>
          <p:cNvPr id="1030" name="A type of funding for new or growing businesses, which typically pursue innovative products or services, in  high growth technology industries.…"/>
          <p:cNvSpPr txBox="1"/>
          <p:nvPr>
            <p:ph type="body" idx="1"/>
          </p:nvPr>
        </p:nvSpPr>
        <p:spPr>
          <a:prstGeom prst="rect">
            <a:avLst/>
          </a:prstGeom>
        </p:spPr>
        <p:txBody>
          <a:bodyPr/>
          <a:lstStyle/>
          <a:p>
            <a:pPr marL="179201" indent="-146053" defTabSz="596644">
              <a:spcBef>
                <a:spcPts val="1200"/>
              </a:spcBef>
              <a:defRPr sz="2400"/>
            </a:pPr>
            <a:r>
              <a:t>A type of funding for </a:t>
            </a:r>
            <a:r>
              <a:rPr>
                <a:solidFill>
                  <a:srgbClr val="0433FF"/>
                </a:solidFill>
              </a:rPr>
              <a:t>new or growing businesses, </a:t>
            </a:r>
            <a:r>
              <a:t>which typically pursue</a:t>
            </a:r>
            <a:r>
              <a:rPr>
                <a:solidFill>
                  <a:srgbClr val="0433FF"/>
                </a:solidFill>
              </a:rPr>
              <a:t> innovative products or services, </a:t>
            </a:r>
            <a:r>
              <a:t>in</a:t>
            </a:r>
            <a:r>
              <a:rPr>
                <a:solidFill>
                  <a:srgbClr val="0433FF"/>
                </a:solidFill>
              </a:rPr>
              <a:t> </a:t>
            </a:r>
            <a:r>
              <a:t> </a:t>
            </a:r>
            <a:r>
              <a:rPr>
                <a:solidFill>
                  <a:srgbClr val="0433FF"/>
                </a:solidFill>
              </a:rPr>
              <a:t>high growth technology industries</a:t>
            </a:r>
            <a:r>
              <a:t>.</a:t>
            </a:r>
          </a:p>
          <a:p>
            <a:pPr marL="179201" indent="-146053" defTabSz="596644">
              <a:spcBef>
                <a:spcPts val="1200"/>
              </a:spcBef>
              <a:defRPr sz="2400"/>
            </a:pPr>
            <a:r>
              <a:t>Usually comes from </a:t>
            </a:r>
            <a:r>
              <a:rPr>
                <a:solidFill>
                  <a:srgbClr val="0433FF"/>
                </a:solidFill>
              </a:rPr>
              <a:t>venture capital firms</a:t>
            </a:r>
            <a:r>
              <a:t> that specialize in </a:t>
            </a:r>
            <a:r>
              <a:rPr>
                <a:solidFill>
                  <a:srgbClr val="0433FF"/>
                </a:solidFill>
              </a:rPr>
              <a:t>building </a:t>
            </a:r>
            <a:r>
              <a:rPr b="1">
                <a:solidFill>
                  <a:srgbClr val="0433FF"/>
                </a:solidFill>
              </a:rPr>
              <a:t>high risk</a:t>
            </a:r>
            <a:r>
              <a:rPr>
                <a:solidFill>
                  <a:srgbClr val="0433FF"/>
                </a:solidFill>
              </a:rPr>
              <a:t> financial portfolios</a:t>
            </a:r>
            <a:r>
              <a:t>. </a:t>
            </a:r>
          </a:p>
          <a:p>
            <a:pPr marL="179201" indent="-146053" defTabSz="596644">
              <a:spcBef>
                <a:spcPts val="1200"/>
              </a:spcBef>
              <a:defRPr sz="2400"/>
            </a:pPr>
            <a:r>
              <a:t>Venture capital firms give funding to the startup company </a:t>
            </a:r>
            <a:r>
              <a:rPr>
                <a:solidFill>
                  <a:srgbClr val="0433FF"/>
                </a:solidFill>
              </a:rPr>
              <a:t>in exchange for equity</a:t>
            </a:r>
            <a:r>
              <a:t> in the startup.</a:t>
            </a:r>
          </a:p>
        </p:txBody>
      </p:sp>
      <p:sp>
        <p:nvSpPr>
          <p:cNvPr id="1031"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grpSp>
        <p:nvGrpSpPr>
          <p:cNvPr id="1042" name="Group"/>
          <p:cNvGrpSpPr/>
          <p:nvPr/>
        </p:nvGrpSpPr>
        <p:grpSpPr>
          <a:xfrm>
            <a:off x="903861" y="4494117"/>
            <a:ext cx="6705430" cy="1735284"/>
            <a:chOff x="0" y="0"/>
            <a:chExt cx="6705428" cy="1735282"/>
          </a:xfrm>
        </p:grpSpPr>
        <p:pic>
          <p:nvPicPr>
            <p:cNvPr id="1032" name="unknown.png" descr="unknown.png"/>
            <p:cNvPicPr>
              <a:picLocks noChangeAspect="1"/>
            </p:cNvPicPr>
            <p:nvPr/>
          </p:nvPicPr>
          <p:blipFill>
            <a:blip r:embed="rId2">
              <a:extLst/>
            </a:blip>
            <a:stretch>
              <a:fillRect/>
            </a:stretch>
          </p:blipFill>
          <p:spPr>
            <a:xfrm>
              <a:off x="37997" y="638373"/>
              <a:ext cx="1294509" cy="1096910"/>
            </a:xfrm>
            <a:prstGeom prst="rect">
              <a:avLst/>
            </a:prstGeom>
            <a:ln w="12700" cap="flat">
              <a:noFill/>
              <a:miter lim="400000"/>
            </a:ln>
            <a:effectLst/>
          </p:spPr>
        </p:pic>
        <p:pic>
          <p:nvPicPr>
            <p:cNvPr id="1033" name="unknown.png" descr="unknown.png"/>
            <p:cNvPicPr>
              <a:picLocks noChangeAspect="1"/>
            </p:cNvPicPr>
            <p:nvPr/>
          </p:nvPicPr>
          <p:blipFill>
            <a:blip r:embed="rId3">
              <a:extLst/>
            </a:blip>
            <a:stretch>
              <a:fillRect/>
            </a:stretch>
          </p:blipFill>
          <p:spPr>
            <a:xfrm>
              <a:off x="-1" y="405613"/>
              <a:ext cx="1499232" cy="622489"/>
            </a:xfrm>
            <a:prstGeom prst="rect">
              <a:avLst/>
            </a:prstGeom>
            <a:ln w="12700" cap="flat">
              <a:noFill/>
              <a:miter lim="400000"/>
            </a:ln>
            <a:effectLst/>
          </p:spPr>
        </p:pic>
        <p:pic>
          <p:nvPicPr>
            <p:cNvPr id="1034" name="IDGVENTURES-logo.PNG.png" descr="IDGVENTURES-logo.PNG.png"/>
            <p:cNvPicPr>
              <a:picLocks noChangeAspect="1"/>
            </p:cNvPicPr>
            <p:nvPr/>
          </p:nvPicPr>
          <p:blipFill>
            <a:blip r:embed="rId4">
              <a:extLst/>
            </a:blip>
            <a:stretch>
              <a:fillRect/>
            </a:stretch>
          </p:blipFill>
          <p:spPr>
            <a:xfrm>
              <a:off x="4059044" y="385233"/>
              <a:ext cx="1453477" cy="291853"/>
            </a:xfrm>
            <a:prstGeom prst="rect">
              <a:avLst/>
            </a:prstGeom>
            <a:ln w="12700" cap="flat">
              <a:noFill/>
              <a:miter lim="400000"/>
            </a:ln>
            <a:effectLst/>
          </p:spPr>
        </p:pic>
        <p:pic>
          <p:nvPicPr>
            <p:cNvPr id="1035" name="unknown.png" descr="unknown.png"/>
            <p:cNvPicPr>
              <a:picLocks noChangeAspect="1"/>
            </p:cNvPicPr>
            <p:nvPr/>
          </p:nvPicPr>
          <p:blipFill>
            <a:blip r:embed="rId5">
              <a:extLst/>
            </a:blip>
            <a:srcRect l="0" t="0" r="6702" b="0"/>
            <a:stretch>
              <a:fillRect/>
            </a:stretch>
          </p:blipFill>
          <p:spPr>
            <a:xfrm>
              <a:off x="3065572" y="358405"/>
              <a:ext cx="1207744" cy="1183242"/>
            </a:xfrm>
            <a:prstGeom prst="rect">
              <a:avLst/>
            </a:prstGeom>
            <a:ln w="12700" cap="flat">
              <a:noFill/>
              <a:miter lim="400000"/>
            </a:ln>
            <a:effectLst/>
          </p:spPr>
        </p:pic>
        <p:pic>
          <p:nvPicPr>
            <p:cNvPr id="1036" name="unknown.png" descr="unknown.png"/>
            <p:cNvPicPr>
              <a:picLocks noChangeAspect="1"/>
            </p:cNvPicPr>
            <p:nvPr/>
          </p:nvPicPr>
          <p:blipFill>
            <a:blip r:embed="rId6">
              <a:extLst/>
            </a:blip>
            <a:stretch>
              <a:fillRect/>
            </a:stretch>
          </p:blipFill>
          <p:spPr>
            <a:xfrm>
              <a:off x="5410920" y="116752"/>
              <a:ext cx="1294509" cy="666527"/>
            </a:xfrm>
            <a:prstGeom prst="rect">
              <a:avLst/>
            </a:prstGeom>
            <a:ln w="12700" cap="flat">
              <a:noFill/>
              <a:miter lim="400000"/>
            </a:ln>
            <a:effectLst/>
          </p:spPr>
        </p:pic>
        <p:pic>
          <p:nvPicPr>
            <p:cNvPr id="1037" name="unknown.png" descr="unknown.png"/>
            <p:cNvPicPr>
              <a:picLocks noChangeAspect="1"/>
            </p:cNvPicPr>
            <p:nvPr/>
          </p:nvPicPr>
          <p:blipFill>
            <a:blip r:embed="rId7">
              <a:extLst/>
            </a:blip>
            <a:stretch>
              <a:fillRect/>
            </a:stretch>
          </p:blipFill>
          <p:spPr>
            <a:xfrm>
              <a:off x="4143580" y="650412"/>
              <a:ext cx="1727159" cy="769529"/>
            </a:xfrm>
            <a:prstGeom prst="rect">
              <a:avLst/>
            </a:prstGeom>
            <a:ln w="12700" cap="flat">
              <a:noFill/>
              <a:miter lim="400000"/>
            </a:ln>
            <a:effectLst/>
          </p:spPr>
        </p:pic>
        <p:pic>
          <p:nvPicPr>
            <p:cNvPr id="1038" name="unknown.png" descr="unknown.png"/>
            <p:cNvPicPr>
              <a:picLocks noChangeAspect="1"/>
            </p:cNvPicPr>
            <p:nvPr/>
          </p:nvPicPr>
          <p:blipFill>
            <a:blip r:embed="rId8">
              <a:extLst/>
            </a:blip>
            <a:stretch>
              <a:fillRect/>
            </a:stretch>
          </p:blipFill>
          <p:spPr>
            <a:xfrm>
              <a:off x="5839590" y="771155"/>
              <a:ext cx="786594" cy="666526"/>
            </a:xfrm>
            <a:prstGeom prst="rect">
              <a:avLst/>
            </a:prstGeom>
            <a:ln w="12700" cap="flat">
              <a:noFill/>
              <a:miter lim="400000"/>
            </a:ln>
            <a:effectLst/>
          </p:spPr>
        </p:pic>
        <p:pic>
          <p:nvPicPr>
            <p:cNvPr id="1039" name="unknown.png" descr="unknown.png"/>
            <p:cNvPicPr>
              <a:picLocks noChangeAspect="1"/>
            </p:cNvPicPr>
            <p:nvPr/>
          </p:nvPicPr>
          <p:blipFill>
            <a:blip r:embed="rId9">
              <a:extLst/>
            </a:blip>
            <a:stretch>
              <a:fillRect/>
            </a:stretch>
          </p:blipFill>
          <p:spPr>
            <a:xfrm>
              <a:off x="58057" y="-1"/>
              <a:ext cx="1119893" cy="576620"/>
            </a:xfrm>
            <a:prstGeom prst="rect">
              <a:avLst/>
            </a:prstGeom>
            <a:ln w="12700" cap="flat">
              <a:noFill/>
              <a:miter lim="400000"/>
            </a:ln>
            <a:effectLst/>
          </p:spPr>
        </p:pic>
        <p:pic>
          <p:nvPicPr>
            <p:cNvPr id="1040" name="unknown.png" descr="unknown.png"/>
            <p:cNvPicPr>
              <a:picLocks noChangeAspect="1"/>
            </p:cNvPicPr>
            <p:nvPr/>
          </p:nvPicPr>
          <p:blipFill>
            <a:blip r:embed="rId10">
              <a:extLst/>
            </a:blip>
            <a:stretch>
              <a:fillRect/>
            </a:stretch>
          </p:blipFill>
          <p:spPr>
            <a:xfrm>
              <a:off x="1572511" y="346797"/>
              <a:ext cx="1469248" cy="622490"/>
            </a:xfrm>
            <a:prstGeom prst="rect">
              <a:avLst/>
            </a:prstGeom>
            <a:ln w="12700" cap="flat">
              <a:noFill/>
              <a:miter lim="400000"/>
            </a:ln>
            <a:effectLst/>
          </p:spPr>
        </p:pic>
        <p:pic>
          <p:nvPicPr>
            <p:cNvPr id="1041" name="unknown.jpg" descr="unknown.jpg"/>
            <p:cNvPicPr>
              <a:picLocks noChangeAspect="1"/>
            </p:cNvPicPr>
            <p:nvPr/>
          </p:nvPicPr>
          <p:blipFill>
            <a:blip r:embed="rId11">
              <a:extLst/>
            </a:blip>
            <a:stretch>
              <a:fillRect/>
            </a:stretch>
          </p:blipFill>
          <p:spPr>
            <a:xfrm>
              <a:off x="1572511" y="951374"/>
              <a:ext cx="1535484" cy="47090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3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03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030">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ID="10" grpId="2" fill="hold">
                                  <p:stCondLst>
                                    <p:cond delay="0"/>
                                  </p:stCondLst>
                                  <p:iterate type="el" backwards="0">
                                    <p:tmAbs val="0"/>
                                  </p:iterate>
                                  <p:childTnLst>
                                    <p:set>
                                      <p:cBhvr>
                                        <p:cTn id="18" fill="hold"/>
                                        <p:tgtEl>
                                          <p:spTgt spid="1042"/>
                                        </p:tgtEl>
                                        <p:attrNameLst>
                                          <p:attrName>style.visibility</p:attrName>
                                        </p:attrNameLst>
                                      </p:cBhvr>
                                      <p:to>
                                        <p:strVal val="visible"/>
                                      </p:to>
                                    </p:set>
                                    <p:animEffect filter="fade" transition="in">
                                      <p:cBhvr>
                                        <p:cTn id="19" dur="1000"/>
                                        <p:tgtEl>
                                          <p:spTgt spid="10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30" grpId="1"/>
      <p:bldP build="whole" bldLvl="1" animBg="1" rev="0" advAuto="0" spid="1042" grpId="2"/>
    </p:bldLst>
  </p:timing>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4" name="Content Placeholder 2"/>
          <p:cNvSpPr txBox="1"/>
          <p:nvPr>
            <p:ph type="body" idx="1"/>
          </p:nvPr>
        </p:nvSpPr>
        <p:spPr>
          <a:prstGeom prst="rect">
            <a:avLst/>
          </a:prstGeom>
        </p:spPr>
        <p:txBody>
          <a:bodyPr/>
          <a:lstStyle/>
          <a:p>
            <a:pPr>
              <a:defRPr>
                <a:solidFill>
                  <a:srgbClr val="C0C0C0"/>
                </a:solidFill>
              </a:defRPr>
            </a:pPr>
            <a:r>
              <a:t>Successful Ecosystems</a:t>
            </a:r>
          </a:p>
          <a:p>
            <a:pPr>
              <a:defRPr>
                <a:solidFill>
                  <a:srgbClr val="C0C0C0"/>
                </a:solidFill>
              </a:defRPr>
            </a:pPr>
            <a:r>
              <a:t>Cargo Cults and Simulacra</a:t>
            </a:r>
          </a:p>
          <a:p>
            <a:pPr>
              <a:defRPr>
                <a:solidFill>
                  <a:srgbClr val="C0C0C0"/>
                </a:solidFill>
              </a:defRPr>
            </a:pPr>
            <a:r>
              <a:t>Silicon Valley’s Origins </a:t>
            </a:r>
          </a:p>
          <a:p>
            <a:pPr>
              <a:defRPr b="1"/>
            </a:pPr>
            <a:r>
              <a:t>Research Commercialization</a:t>
            </a:r>
          </a:p>
          <a:p>
            <a:pPr/>
            <a:r>
              <a:t>Start-ups and Technology Transfer</a:t>
            </a:r>
          </a:p>
          <a:p>
            <a:pPr/>
            <a:r>
              <a:t>Overcoming Barriers</a:t>
            </a:r>
          </a:p>
          <a:p>
            <a:pPr/>
            <a:r>
              <a:t>Concluding Remarks</a:t>
            </a:r>
          </a:p>
        </p:txBody>
      </p:sp>
      <p:sp>
        <p:nvSpPr>
          <p:cNvPr id="1045" name="Title 1"/>
          <p:cNvSpPr txBox="1"/>
          <p:nvPr>
            <p:ph type="title"/>
          </p:nvPr>
        </p:nvSpPr>
        <p:spPr>
          <a:prstGeom prst="rect">
            <a:avLst/>
          </a:prstGeom>
        </p:spPr>
        <p:txBody>
          <a:bodyPr/>
          <a:lstStyle/>
          <a:p>
            <a:pPr>
              <a:defRPr sz="3100"/>
            </a:pPr>
            <a:r>
              <a:t>Innovation</a:t>
            </a:r>
          </a:p>
          <a:p>
            <a:pPr>
              <a:defRPr sz="3100"/>
            </a:pPr>
            <a:r>
              <a:t>Ecosystems</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7" name="Research Commercialization"/>
          <p:cNvSpPr txBox="1"/>
          <p:nvPr>
            <p:ph type="title"/>
          </p:nvPr>
        </p:nvSpPr>
        <p:spPr>
          <a:prstGeom prst="rect">
            <a:avLst/>
          </a:prstGeom>
        </p:spPr>
        <p:txBody>
          <a:bodyPr/>
          <a:lstStyle/>
          <a:p>
            <a:pPr/>
            <a:r>
              <a:t>Research Commercialization</a:t>
            </a:r>
          </a:p>
        </p:txBody>
      </p:sp>
      <p:sp>
        <p:nvSpPr>
          <p:cNvPr id="1048" name="By late 1970s:…"/>
          <p:cNvSpPr txBox="1"/>
          <p:nvPr>
            <p:ph type="body" idx="1"/>
          </p:nvPr>
        </p:nvSpPr>
        <p:spPr>
          <a:prstGeom prst="rect">
            <a:avLst/>
          </a:prstGeom>
        </p:spPr>
        <p:txBody>
          <a:bodyPr/>
          <a:lstStyle/>
          <a:p>
            <a:pPr marL="171450" indent="-171450">
              <a:defRPr sz="3000"/>
            </a:pPr>
            <a:r>
              <a:t>By late 1970s: </a:t>
            </a:r>
          </a:p>
          <a:p>
            <a:pPr lvl="1" marL="406003" indent="-167878">
              <a:spcBef>
                <a:spcPts val="300"/>
              </a:spcBef>
              <a:defRPr>
                <a:solidFill>
                  <a:srgbClr val="0433FF"/>
                </a:solidFill>
              </a:defRPr>
            </a:pPr>
            <a:r>
              <a:t>US$75 billion per year</a:t>
            </a:r>
            <a:r>
              <a:rPr>
                <a:solidFill>
                  <a:srgbClr val="000000"/>
                </a:solidFill>
              </a:rPr>
              <a:t> US Govt </a:t>
            </a:r>
            <a:r>
              <a:t>spending on R&amp;D</a:t>
            </a:r>
            <a:r>
              <a:rPr>
                <a:solidFill>
                  <a:srgbClr val="000000"/>
                </a:solidFill>
              </a:rPr>
              <a:t>.</a:t>
            </a:r>
          </a:p>
          <a:p>
            <a:pPr lvl="1" marL="406003" indent="-167878">
              <a:spcBef>
                <a:spcPts val="300"/>
              </a:spcBef>
              <a:defRPr>
                <a:solidFill>
                  <a:srgbClr val="0433FF"/>
                </a:solidFill>
              </a:defRPr>
            </a:pPr>
            <a:r>
              <a:t>28,000 patents</a:t>
            </a:r>
            <a:r>
              <a:rPr>
                <a:solidFill>
                  <a:srgbClr val="000000"/>
                </a:solidFill>
              </a:rPr>
              <a:t> accumulated.</a:t>
            </a:r>
          </a:p>
          <a:p>
            <a:pPr marL="171450" indent="-171450">
              <a:defRPr sz="3000"/>
            </a:pPr>
            <a:r>
              <a:t>However, </a:t>
            </a:r>
            <a:r>
              <a:rPr>
                <a:solidFill>
                  <a:srgbClr val="FF2600"/>
                </a:solidFill>
              </a:rPr>
              <a:t>less than 20 patents </a:t>
            </a:r>
            <a:r>
              <a:t>commercialised, although Universities engaged in licensing, joint ventures, or spinoffs from university research.</a:t>
            </a:r>
          </a:p>
        </p:txBody>
      </p:sp>
      <p:sp>
        <p:nvSpPr>
          <p:cNvPr id="1049"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48">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048">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04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48"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Innovation"/>
          <p:cNvSpPr txBox="1"/>
          <p:nvPr>
            <p:ph type="title"/>
          </p:nvPr>
        </p:nvSpPr>
        <p:spPr>
          <a:prstGeom prst="rect">
            <a:avLst/>
          </a:prstGeom>
        </p:spPr>
        <p:txBody>
          <a:bodyPr/>
          <a:lstStyle>
            <a:lvl1pPr>
              <a:defRPr b="1"/>
            </a:lvl1pPr>
          </a:lstStyle>
          <a:p>
            <a:pPr/>
            <a:r>
              <a:t>Innovation</a:t>
            </a:r>
          </a:p>
        </p:txBody>
      </p:sp>
      <p:sp>
        <p:nvSpPr>
          <p:cNvPr id="496" name="Key Concepts"/>
          <p:cNvSpPr txBox="1"/>
          <p:nvPr>
            <p:ph type="body" idx="21"/>
          </p:nvPr>
        </p:nvSpPr>
        <p:spPr>
          <a:prstGeom prst="rect">
            <a:avLst/>
          </a:prstGeom>
        </p:spPr>
        <p:txBody>
          <a:bodyPr/>
          <a:lstStyle/>
          <a:p>
            <a:pPr/>
            <a:r>
              <a:t>Key Concepts</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The origins"/>
          <p:cNvSpPr txBox="1"/>
          <p:nvPr>
            <p:ph type="title"/>
          </p:nvPr>
        </p:nvSpPr>
        <p:spPr>
          <a:prstGeom prst="rect">
            <a:avLst/>
          </a:prstGeom>
        </p:spPr>
        <p:txBody>
          <a:bodyPr/>
          <a:lstStyle>
            <a:lvl1pPr>
              <a:defRPr sz="2700"/>
            </a:lvl1pPr>
          </a:lstStyle>
          <a:p>
            <a:pPr/>
            <a:r>
              <a:t>Bayh and Dole</a:t>
            </a:r>
          </a:p>
        </p:txBody>
      </p:sp>
      <p:pic>
        <p:nvPicPr>
          <p:cNvPr id="1052" name="Image" descr="Image"/>
          <p:cNvPicPr>
            <a:picLocks noChangeAspect="1"/>
          </p:cNvPicPr>
          <p:nvPr/>
        </p:nvPicPr>
        <p:blipFill>
          <a:blip r:embed="rId2">
            <a:extLst/>
          </a:blip>
          <a:stretch>
            <a:fillRect/>
          </a:stretch>
        </p:blipFill>
        <p:spPr>
          <a:xfrm>
            <a:off x="299753" y="1809225"/>
            <a:ext cx="1187838" cy="1619775"/>
          </a:xfrm>
          <a:prstGeom prst="rect">
            <a:avLst/>
          </a:prstGeom>
          <a:ln w="12700">
            <a:miter lim="400000"/>
          </a:ln>
        </p:spPr>
      </p:pic>
      <p:pic>
        <p:nvPicPr>
          <p:cNvPr id="1053" name="Image" descr="Image"/>
          <p:cNvPicPr>
            <a:picLocks noChangeAspect="1"/>
          </p:cNvPicPr>
          <p:nvPr/>
        </p:nvPicPr>
        <p:blipFill>
          <a:blip r:embed="rId3">
            <a:extLst/>
          </a:blip>
          <a:stretch>
            <a:fillRect/>
          </a:stretch>
        </p:blipFill>
        <p:spPr>
          <a:xfrm>
            <a:off x="1693557" y="1819779"/>
            <a:ext cx="1287378" cy="1609221"/>
          </a:xfrm>
          <a:prstGeom prst="rect">
            <a:avLst/>
          </a:prstGeom>
          <a:ln w="12700">
            <a:miter lim="400000"/>
          </a:ln>
        </p:spPr>
      </p:pic>
      <p:pic>
        <p:nvPicPr>
          <p:cNvPr id="1054" name="Image" descr="Image"/>
          <p:cNvPicPr>
            <a:picLocks noChangeAspect="1"/>
          </p:cNvPicPr>
          <p:nvPr/>
        </p:nvPicPr>
        <p:blipFill>
          <a:blip r:embed="rId4">
            <a:extLst/>
          </a:blip>
          <a:stretch>
            <a:fillRect/>
          </a:stretch>
        </p:blipFill>
        <p:spPr>
          <a:xfrm>
            <a:off x="271716" y="3102660"/>
            <a:ext cx="361556" cy="353276"/>
          </a:xfrm>
          <a:prstGeom prst="rect">
            <a:avLst/>
          </a:prstGeom>
          <a:ln w="12700">
            <a:miter lim="400000"/>
          </a:ln>
        </p:spPr>
      </p:pic>
      <p:sp>
        <p:nvSpPr>
          <p:cNvPr id="1055" name="Birch Byth U.S. Senator (D) Indiana"/>
          <p:cNvSpPr txBox="1"/>
          <p:nvPr/>
        </p:nvSpPr>
        <p:spPr>
          <a:xfrm>
            <a:off x="369156" y="3526774"/>
            <a:ext cx="1049033" cy="6781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a:spcBef>
                <a:spcPts val="1500"/>
              </a:spcBef>
              <a:defRPr b="1" sz="1500">
                <a:latin typeface="Century Gothic"/>
                <a:ea typeface="Century Gothic"/>
                <a:cs typeface="Century Gothic"/>
                <a:sym typeface="Century Gothic"/>
              </a:defRPr>
            </a:pPr>
            <a:r>
              <a:t>Birch Bayh</a:t>
            </a:r>
            <a:br/>
            <a:r>
              <a:rPr sz="1200"/>
              <a:t>U.S. Senator</a:t>
            </a:r>
            <a:br>
              <a:rPr sz="1200"/>
            </a:br>
            <a:r>
              <a:rPr sz="1200"/>
              <a:t>(D) Indiana </a:t>
            </a:r>
          </a:p>
        </p:txBody>
      </p:sp>
      <p:grpSp>
        <p:nvGrpSpPr>
          <p:cNvPr id="1058" name="Group"/>
          <p:cNvGrpSpPr/>
          <p:nvPr/>
        </p:nvGrpSpPr>
        <p:grpSpPr>
          <a:xfrm>
            <a:off x="1800439" y="3102378"/>
            <a:ext cx="1180495" cy="1110115"/>
            <a:chOff x="0" y="0"/>
            <a:chExt cx="1180494" cy="1110114"/>
          </a:xfrm>
        </p:grpSpPr>
        <p:pic>
          <p:nvPicPr>
            <p:cNvPr id="1056" name="Image" descr="Image"/>
            <p:cNvPicPr>
              <a:picLocks noChangeAspect="1"/>
            </p:cNvPicPr>
            <p:nvPr/>
          </p:nvPicPr>
          <p:blipFill>
            <a:blip r:embed="rId5">
              <a:extLst/>
            </a:blip>
            <a:stretch>
              <a:fillRect/>
            </a:stretch>
          </p:blipFill>
          <p:spPr>
            <a:xfrm>
              <a:off x="711863" y="0"/>
              <a:ext cx="468632" cy="353277"/>
            </a:xfrm>
            <a:prstGeom prst="rect">
              <a:avLst/>
            </a:prstGeom>
            <a:ln w="12700" cap="flat">
              <a:noFill/>
              <a:miter lim="400000"/>
            </a:ln>
            <a:effectLst/>
          </p:spPr>
        </p:pic>
        <p:sp>
          <p:nvSpPr>
            <p:cNvPr id="1057" name="Bob Dole U.S. Senator (R) Kansas"/>
            <p:cNvSpPr txBox="1"/>
            <p:nvPr/>
          </p:nvSpPr>
          <p:spPr>
            <a:xfrm>
              <a:off x="0" y="431936"/>
              <a:ext cx="946863" cy="6781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4289" tIns="34289" rIns="34289" bIns="34289" numCol="1" anchor="t">
              <a:spAutoFit/>
            </a:bodyPr>
            <a:lstStyle/>
            <a:p>
              <a:pPr>
                <a:spcBef>
                  <a:spcPts val="1500"/>
                </a:spcBef>
                <a:defRPr b="1" sz="1500">
                  <a:latin typeface="Century Gothic"/>
                  <a:ea typeface="Century Gothic"/>
                  <a:cs typeface="Century Gothic"/>
                  <a:sym typeface="Century Gothic"/>
                </a:defRPr>
              </a:pPr>
              <a:r>
                <a:t>Bob Dole</a:t>
              </a:r>
              <a:br/>
              <a:r>
                <a:rPr sz="1200"/>
                <a:t>U.S. Senator</a:t>
              </a:r>
              <a:br>
                <a:rPr sz="1200"/>
              </a:br>
              <a:r>
                <a:rPr sz="1200"/>
                <a:t>(R) Kansas </a:t>
              </a:r>
            </a:p>
          </p:txBody>
        </p:sp>
      </p:grpSp>
      <p:sp>
        <p:nvSpPr>
          <p:cNvPr id="1059" name="Possibly the most inspired piece of legislation to be enacted in America over the past half-century. More than anything, this single policy measure helped reverse America's precipitous slide into industrial irrelevance.…"/>
          <p:cNvSpPr txBox="1"/>
          <p:nvPr/>
        </p:nvSpPr>
        <p:spPr>
          <a:xfrm>
            <a:off x="192926" y="4302726"/>
            <a:ext cx="2788008" cy="15925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algn="ctr" defTabSz="342900">
              <a:defRPr sz="1200">
                <a:solidFill>
                  <a:srgbClr val="252525"/>
                </a:solidFill>
                <a:latin typeface="Century Gothic"/>
                <a:ea typeface="Century Gothic"/>
                <a:cs typeface="Century Gothic"/>
                <a:sym typeface="Century Gothic"/>
              </a:defRPr>
            </a:pPr>
            <a:r>
              <a:t>Possibly </a:t>
            </a:r>
            <a:r>
              <a:rPr b="1"/>
              <a:t>the most inspired piece of legislation to be enacted in America over the past half-century</a:t>
            </a:r>
            <a:r>
              <a:t>. More than anything, this single policy measure helped reverse America's precipitous slide into industrial irrelevance. </a:t>
            </a:r>
            <a:endParaRPr sz="1600"/>
          </a:p>
          <a:p>
            <a:pPr algn="r" defTabSz="342900">
              <a:defRPr sz="1200">
                <a:solidFill>
                  <a:srgbClr val="B53513"/>
                </a:solidFill>
                <a:latin typeface="Century Gothic"/>
                <a:ea typeface="Century Gothic"/>
                <a:cs typeface="Century Gothic"/>
                <a:sym typeface="Century Gothic"/>
              </a:defRPr>
            </a:pPr>
            <a:r>
              <a:t>The Economist. December 14, 2002</a:t>
            </a:r>
            <a:r>
              <a:rPr>
                <a:solidFill>
                  <a:srgbClr val="252525"/>
                </a:solidFill>
              </a:rPr>
              <a:t>.</a:t>
            </a:r>
          </a:p>
        </p:txBody>
      </p:sp>
      <p:sp>
        <p:nvSpPr>
          <p:cNvPr id="1060" name="Content Placeholder 4"/>
          <p:cNvSpPr txBox="1"/>
          <p:nvPr>
            <p:ph type="body" idx="1"/>
          </p:nvPr>
        </p:nvSpPr>
        <p:spPr>
          <a:xfrm>
            <a:off x="3186900" y="1338639"/>
            <a:ext cx="5741200" cy="4974623"/>
          </a:xfrm>
          <a:prstGeom prst="rect">
            <a:avLst/>
          </a:prstGeom>
        </p:spPr>
        <p:txBody>
          <a:bodyPr/>
          <a:lstStyle/>
          <a:p>
            <a:pPr marL="222250" indent="-171450">
              <a:defRPr sz="1800">
                <a:solidFill>
                  <a:srgbClr val="2D75E7"/>
                </a:solidFill>
              </a:defRPr>
            </a:pPr>
            <a:r>
              <a:t>1980 Bayh-Dole Act</a:t>
            </a:r>
            <a:r>
              <a:rPr>
                <a:solidFill>
                  <a:srgbClr val="000000"/>
                </a:solidFill>
              </a:rPr>
              <a:t>: allowed federally-funded intellectual property to be </a:t>
            </a:r>
            <a:r>
              <a:t>owned by Universities</a:t>
            </a:r>
          </a:p>
          <a:p>
            <a:pPr marL="0" indent="50800">
              <a:buSzTx/>
              <a:buNone/>
              <a:defRPr sz="1800"/>
            </a:pPr>
            <a:r>
              <a:t>“It is not government’s responsibility … to assume the commercialisation function. Unless private industry has the protection of some exclusive use under patent or license agreements, they cannot afford the risk of commercialisation expenditure.”</a:t>
            </a:r>
          </a:p>
          <a:p>
            <a:pPr marL="222250" indent="-171450">
              <a:defRPr sz="1800"/>
            </a:pPr>
            <a:r>
              <a:t>1980-1997: </a:t>
            </a:r>
            <a:r>
              <a:rPr>
                <a:solidFill>
                  <a:srgbClr val="2D75E7"/>
                </a:solidFill>
              </a:rPr>
              <a:t>&gt;7000 patents </a:t>
            </a:r>
            <a:r>
              <a:t>granted to academic institutions; </a:t>
            </a:r>
            <a:r>
              <a:rPr>
                <a:solidFill>
                  <a:srgbClr val="2D75E7"/>
                </a:solidFill>
              </a:rPr>
              <a:t>&gt;2,200 new companies formed </a:t>
            </a:r>
            <a:r>
              <a:t>based on licensing of academic inventions</a:t>
            </a:r>
          </a:p>
          <a:p>
            <a:pPr marL="0" indent="50800">
              <a:buSzTx/>
              <a:buNone/>
              <a:defRPr sz="1500">
                <a:solidFill>
                  <a:srgbClr val="B53513"/>
                </a:solidFill>
              </a:defRPr>
            </a:pPr>
            <a:r>
              <a:t>M. Ehrlich, “The National Science Foundation’s Lean Startup Push” Venture Findings, Issue#4(2016), CIV, Tel Aviv University</a:t>
            </a:r>
          </a:p>
        </p:txBody>
      </p:sp>
      <p:sp>
        <p:nvSpPr>
          <p:cNvPr id="1061"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0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9" grpId="2"/>
      <p:bldP build="whole" bldLvl="1" animBg="1" rev="0" advAuto="0" spid="1058" grpId="1"/>
    </p:bld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Content Placeholder 2"/>
          <p:cNvSpPr txBox="1"/>
          <p:nvPr>
            <p:ph type="body" idx="1"/>
          </p:nvPr>
        </p:nvSpPr>
        <p:spPr>
          <a:prstGeom prst="rect">
            <a:avLst/>
          </a:prstGeom>
        </p:spPr>
        <p:txBody>
          <a:bodyPr/>
          <a:lstStyle/>
          <a:p>
            <a:pPr>
              <a:defRPr>
                <a:solidFill>
                  <a:srgbClr val="C0C0C0"/>
                </a:solidFill>
              </a:defRPr>
            </a:pPr>
            <a:r>
              <a:t>Successful Ecosystems</a:t>
            </a:r>
          </a:p>
          <a:p>
            <a:pPr>
              <a:defRPr>
                <a:solidFill>
                  <a:srgbClr val="C0C0C0"/>
                </a:solidFill>
              </a:defRPr>
            </a:pPr>
            <a:r>
              <a:t>Cargo Cults and Simulacra</a:t>
            </a:r>
          </a:p>
          <a:p>
            <a:pPr>
              <a:defRPr>
                <a:solidFill>
                  <a:srgbClr val="C0C0C0"/>
                </a:solidFill>
              </a:defRPr>
            </a:pPr>
            <a:r>
              <a:t>Silicon Valley’s Origins </a:t>
            </a:r>
          </a:p>
          <a:p>
            <a:pPr>
              <a:defRPr>
                <a:solidFill>
                  <a:srgbClr val="C0C0C0"/>
                </a:solidFill>
              </a:defRPr>
            </a:pPr>
            <a:r>
              <a:t>Research Commercialization</a:t>
            </a:r>
          </a:p>
          <a:p>
            <a:pPr>
              <a:defRPr b="1"/>
            </a:pPr>
            <a:r>
              <a:t>Start-ups and Technology Transfer</a:t>
            </a:r>
          </a:p>
          <a:p>
            <a:pPr/>
            <a:r>
              <a:t>Overcoming Barriers</a:t>
            </a:r>
          </a:p>
          <a:p>
            <a:pPr/>
            <a:r>
              <a:t>Concluding Remarks</a:t>
            </a:r>
          </a:p>
        </p:txBody>
      </p:sp>
      <p:sp>
        <p:nvSpPr>
          <p:cNvPr id="1064" name="Title 1"/>
          <p:cNvSpPr txBox="1"/>
          <p:nvPr>
            <p:ph type="title"/>
          </p:nvPr>
        </p:nvSpPr>
        <p:spPr>
          <a:prstGeom prst="rect">
            <a:avLst/>
          </a:prstGeom>
        </p:spPr>
        <p:txBody>
          <a:bodyPr/>
          <a:lstStyle/>
          <a:p>
            <a:pPr>
              <a:defRPr sz="3100"/>
            </a:pPr>
            <a:r>
              <a:t>Innovation</a:t>
            </a:r>
          </a:p>
          <a:p>
            <a:pPr>
              <a:defRPr sz="3100"/>
            </a:pPr>
            <a:r>
              <a:t>Ecosystems</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6" name="Title 1"/>
          <p:cNvSpPr txBox="1"/>
          <p:nvPr>
            <p:ph type="title"/>
          </p:nvPr>
        </p:nvSpPr>
        <p:spPr>
          <a:prstGeom prst="rect">
            <a:avLst/>
          </a:prstGeom>
        </p:spPr>
        <p:txBody>
          <a:bodyPr/>
          <a:lstStyle>
            <a:lvl1pPr>
              <a:defRPr b="1"/>
            </a:lvl1pPr>
          </a:lstStyle>
          <a:p>
            <a:pPr/>
            <a:r>
              <a:t>Start-ups vs Tech Transfer</a:t>
            </a:r>
          </a:p>
        </p:txBody>
      </p:sp>
      <p:sp>
        <p:nvSpPr>
          <p:cNvPr id="1067" name="Section 2: Technological Innovation Ecosystems"/>
          <p:cNvSpPr txBox="1"/>
          <p:nvPr>
            <p:ph type="body" idx="21"/>
          </p:nvPr>
        </p:nvSpPr>
        <p:spPr>
          <a:prstGeom prst="rect">
            <a:avLst/>
          </a:prstGeom>
        </p:spPr>
        <p:txBody>
          <a:bodyPr/>
          <a:lstStyle/>
          <a:p>
            <a:pPr/>
            <a:r>
              <a:t>Section 2: Technological Innovation Ecosystems</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How does it work? Start-ups"/>
          <p:cNvSpPr txBox="1"/>
          <p:nvPr>
            <p:ph type="title"/>
          </p:nvPr>
        </p:nvSpPr>
        <p:spPr>
          <a:prstGeom prst="rect">
            <a:avLst/>
          </a:prstGeom>
        </p:spPr>
        <p:txBody>
          <a:bodyPr/>
          <a:lstStyle/>
          <a:p>
            <a:pPr/>
            <a:r>
              <a:t>How does it work? Start-ups</a:t>
            </a:r>
          </a:p>
        </p:txBody>
      </p:sp>
      <p:sp>
        <p:nvSpPr>
          <p:cNvPr id="1070"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1071" name="Source: prof. Kai Li, Princeton Univ."/>
          <p:cNvSpPr txBox="1"/>
          <p:nvPr/>
        </p:nvSpPr>
        <p:spPr>
          <a:xfrm>
            <a:off x="463756" y="6510694"/>
            <a:ext cx="3983744" cy="2971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defRPr b="1" sz="1500">
                <a:solidFill>
                  <a:srgbClr val="941100"/>
                </a:solidFill>
                <a:latin typeface="Century Gothic"/>
                <a:ea typeface="Century Gothic"/>
                <a:cs typeface="Century Gothic"/>
                <a:sym typeface="Century Gothic"/>
              </a:defRPr>
            </a:lvl1pPr>
          </a:lstStyle>
          <a:p>
            <a:pPr/>
            <a:r>
              <a:t>Source: prof. Kai Li, Princeton Univ.</a:t>
            </a:r>
          </a:p>
        </p:txBody>
      </p:sp>
      <p:pic>
        <p:nvPicPr>
          <p:cNvPr id="1072" name="Line" descr="Line"/>
          <p:cNvPicPr>
            <a:picLocks noChangeAspect="1"/>
          </p:cNvPicPr>
          <p:nvPr/>
        </p:nvPicPr>
        <p:blipFill>
          <a:blip r:embed="rId3">
            <a:extLst/>
          </a:blip>
          <a:stretch>
            <a:fillRect/>
          </a:stretch>
        </p:blipFill>
        <p:spPr>
          <a:xfrm rot="16200000">
            <a:off x="1899872" y="3584614"/>
            <a:ext cx="4817512" cy="127003"/>
          </a:xfrm>
          <a:prstGeom prst="rect">
            <a:avLst/>
          </a:prstGeom>
          <a:ln w="12700">
            <a:miter lim="400000"/>
          </a:ln>
          <a:effectLst>
            <a:outerShdw sx="100000" sy="100000" kx="0" ky="0" algn="b" rotWithShape="0" blurRad="38100" dist="20000" dir="5400000">
              <a:srgbClr val="000000">
                <a:alpha val="38000"/>
              </a:srgbClr>
            </a:outerShdw>
          </a:effectLst>
        </p:spPr>
      </p:pic>
      <p:grpSp>
        <p:nvGrpSpPr>
          <p:cNvPr id="1076" name="Group"/>
          <p:cNvGrpSpPr/>
          <p:nvPr/>
        </p:nvGrpSpPr>
        <p:grpSpPr>
          <a:xfrm>
            <a:off x="618960" y="1417207"/>
            <a:ext cx="3228147" cy="1472402"/>
            <a:chOff x="0" y="0"/>
            <a:chExt cx="3228145" cy="1472400"/>
          </a:xfrm>
        </p:grpSpPr>
        <p:sp>
          <p:nvSpPr>
            <p:cNvPr id="1073" name="Rounded Rectangle"/>
            <p:cNvSpPr/>
            <p:nvPr/>
          </p:nvSpPr>
          <p:spPr>
            <a:xfrm>
              <a:off x="-1" y="16775"/>
              <a:ext cx="3228147" cy="1455626"/>
            </a:xfrm>
            <a:prstGeom prst="roundRect">
              <a:avLst>
                <a:gd name="adj" fmla="val 13087"/>
              </a:avLst>
            </a:prstGeom>
            <a:solidFill>
              <a:srgbClr val="FAC810"/>
            </a:solidFill>
            <a:ln w="38100" cap="flat">
              <a:solidFill>
                <a:srgbClr val="FFFFFF"/>
              </a:solidFill>
              <a:prstDash val="solid"/>
              <a:bevel/>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lgn="ctr">
                <a:defRPr sz="4200">
                  <a:solidFill>
                    <a:srgbClr val="FFFFFF"/>
                  </a:solidFill>
                  <a:latin typeface="Century Gothic"/>
                  <a:ea typeface="Century Gothic"/>
                  <a:cs typeface="Century Gothic"/>
                  <a:sym typeface="Century Gothic"/>
                </a:defRPr>
              </a:pPr>
            </a:p>
          </p:txBody>
        </p:sp>
        <p:pic>
          <p:nvPicPr>
            <p:cNvPr id="1074" name="Image" descr="Image"/>
            <p:cNvPicPr>
              <a:picLocks noChangeAspect="1"/>
            </p:cNvPicPr>
            <p:nvPr/>
          </p:nvPicPr>
          <p:blipFill>
            <a:blip r:embed="rId4">
              <a:extLst/>
            </a:blip>
            <a:stretch>
              <a:fillRect/>
            </a:stretch>
          </p:blipFill>
          <p:spPr>
            <a:xfrm>
              <a:off x="533364" y="443716"/>
              <a:ext cx="2161417" cy="853121"/>
            </a:xfrm>
            <a:prstGeom prst="rect">
              <a:avLst/>
            </a:prstGeom>
            <a:ln w="12700" cap="flat">
              <a:noFill/>
              <a:miter lim="400000"/>
            </a:ln>
            <a:effectLst/>
          </p:spPr>
        </p:pic>
        <p:sp>
          <p:nvSpPr>
            <p:cNvPr id="1075" name="Research University"/>
            <p:cNvSpPr txBox="1"/>
            <p:nvPr/>
          </p:nvSpPr>
          <p:spPr>
            <a:xfrm>
              <a:off x="194992" y="0"/>
              <a:ext cx="2838153" cy="4470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lgn="ctr">
                <a:defRPr b="1" sz="2300">
                  <a:solidFill>
                    <a:srgbClr val="011993"/>
                  </a:solidFill>
                  <a:latin typeface="Century Gothic"/>
                  <a:ea typeface="Century Gothic"/>
                  <a:cs typeface="Century Gothic"/>
                  <a:sym typeface="Century Gothic"/>
                </a:defRPr>
              </a:lvl1pPr>
            </a:lstStyle>
            <a:p>
              <a:pPr/>
              <a:r>
                <a:t>Research University</a:t>
              </a:r>
            </a:p>
          </p:txBody>
        </p:sp>
      </p:grpSp>
      <p:sp>
        <p:nvSpPr>
          <p:cNvPr id="1077" name="Open Knowledge,…"/>
          <p:cNvSpPr txBox="1"/>
          <p:nvPr/>
        </p:nvSpPr>
        <p:spPr>
          <a:xfrm>
            <a:off x="1006086" y="5553285"/>
            <a:ext cx="2562939" cy="7772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sz="2200">
                <a:solidFill>
                  <a:srgbClr val="011993"/>
                </a:solidFill>
                <a:latin typeface="Century Gothic"/>
                <a:ea typeface="Century Gothic"/>
                <a:cs typeface="Century Gothic"/>
                <a:sym typeface="Century Gothic"/>
              </a:defRPr>
            </a:pPr>
            <a:r>
              <a:t>Open Knowledge,</a:t>
            </a:r>
          </a:p>
          <a:p>
            <a:pPr algn="ctr">
              <a:defRPr b="1" sz="2200">
                <a:solidFill>
                  <a:srgbClr val="011993"/>
                </a:solidFill>
                <a:latin typeface="Century Gothic"/>
                <a:ea typeface="Century Gothic"/>
                <a:cs typeface="Century Gothic"/>
                <a:sym typeface="Century Gothic"/>
              </a:defRPr>
            </a:pPr>
            <a:r>
              <a:t>Invention</a:t>
            </a:r>
          </a:p>
        </p:txBody>
      </p:sp>
      <p:grpSp>
        <p:nvGrpSpPr>
          <p:cNvPr id="1082" name="Group"/>
          <p:cNvGrpSpPr/>
          <p:nvPr/>
        </p:nvGrpSpPr>
        <p:grpSpPr>
          <a:xfrm>
            <a:off x="4614562" y="1385503"/>
            <a:ext cx="2813524" cy="1457485"/>
            <a:chOff x="0" y="0"/>
            <a:chExt cx="2813523" cy="1457483"/>
          </a:xfrm>
        </p:grpSpPr>
        <p:grpSp>
          <p:nvGrpSpPr>
            <p:cNvPr id="1080" name="Group"/>
            <p:cNvGrpSpPr/>
            <p:nvPr/>
          </p:nvGrpSpPr>
          <p:grpSpPr>
            <a:xfrm>
              <a:off x="0" y="-1"/>
              <a:ext cx="2813524" cy="1457485"/>
              <a:chOff x="0" y="0"/>
              <a:chExt cx="2813523" cy="1457483"/>
            </a:xfrm>
          </p:grpSpPr>
          <p:sp>
            <p:nvSpPr>
              <p:cNvPr id="1078" name="Rounded Rectangle"/>
              <p:cNvSpPr/>
              <p:nvPr/>
            </p:nvSpPr>
            <p:spPr>
              <a:xfrm>
                <a:off x="122888" y="78325"/>
                <a:ext cx="2567748" cy="1379159"/>
              </a:xfrm>
              <a:prstGeom prst="roundRect">
                <a:avLst>
                  <a:gd name="adj" fmla="val 13087"/>
                </a:avLst>
              </a:prstGeom>
              <a:gradFill flip="none" rotWithShape="1">
                <a:gsLst>
                  <a:gs pos="0">
                    <a:srgbClr val="EA6706"/>
                  </a:gs>
                  <a:gs pos="100000">
                    <a:srgbClr val="FFBBA5"/>
                  </a:gs>
                </a:gsLst>
                <a:lin ang="16200000" scaled="0"/>
              </a:gradFill>
              <a:ln w="9525" cap="flat">
                <a:solidFill>
                  <a:srgbClr val="D0681B"/>
                </a:solidFill>
                <a:prstDash val="solid"/>
                <a:bevel/>
              </a:ln>
              <a:effectLst>
                <a:outerShdw sx="100000" sy="100000" kx="0" ky="0" algn="b" rotWithShape="0" blurRad="38100" dist="23000" dir="5400000">
                  <a:srgbClr val="000000">
                    <a:alpha val="35000"/>
                  </a:srgbClr>
                </a:outerShdw>
              </a:effectLst>
            </p:spPr>
            <p:txBody>
              <a:bodyPr wrap="square" lIns="45718" tIns="45718" rIns="45718" bIns="45718" numCol="1" anchor="t">
                <a:noAutofit/>
              </a:bodyPr>
              <a:lstStyle/>
              <a:p>
                <a:pPr algn="ctr">
                  <a:defRPr sz="4200">
                    <a:solidFill>
                      <a:srgbClr val="FFFFFF"/>
                    </a:solidFill>
                    <a:latin typeface="Century Gothic"/>
                    <a:ea typeface="Century Gothic"/>
                    <a:cs typeface="Century Gothic"/>
                    <a:sym typeface="Century Gothic"/>
                  </a:defRPr>
                </a:pPr>
              </a:p>
            </p:txBody>
          </p:sp>
          <p:sp>
            <p:nvSpPr>
              <p:cNvPr id="1079" name="Startups"/>
              <p:cNvSpPr txBox="1"/>
              <p:nvPr/>
            </p:nvSpPr>
            <p:spPr>
              <a:xfrm>
                <a:off x="-1" y="-1"/>
                <a:ext cx="2813525" cy="4470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b="1" sz="2300">
                    <a:solidFill>
                      <a:srgbClr val="011993"/>
                    </a:solidFill>
                    <a:latin typeface="Century Gothic"/>
                    <a:ea typeface="Century Gothic"/>
                    <a:cs typeface="Century Gothic"/>
                    <a:sym typeface="Century Gothic"/>
                  </a:defRPr>
                </a:lvl1pPr>
              </a:lstStyle>
              <a:p>
                <a:pPr/>
                <a:r>
                  <a:t>Startups</a:t>
                </a:r>
              </a:p>
            </p:txBody>
          </p:sp>
        </p:grpSp>
        <p:pic>
          <p:nvPicPr>
            <p:cNvPr id="1081" name="Image" descr="Image"/>
            <p:cNvPicPr>
              <a:picLocks noChangeAspect="1"/>
            </p:cNvPicPr>
            <p:nvPr/>
          </p:nvPicPr>
          <p:blipFill>
            <a:blip r:embed="rId5">
              <a:extLst/>
            </a:blip>
            <a:stretch>
              <a:fillRect/>
            </a:stretch>
          </p:blipFill>
          <p:spPr>
            <a:xfrm>
              <a:off x="518006" y="406519"/>
              <a:ext cx="1777509" cy="982929"/>
            </a:xfrm>
            <a:prstGeom prst="rect">
              <a:avLst/>
            </a:prstGeom>
            <a:ln w="12700" cap="flat">
              <a:noFill/>
              <a:miter lim="400000"/>
            </a:ln>
            <a:effectLst/>
          </p:spPr>
        </p:pic>
      </p:grpSp>
      <p:grpSp>
        <p:nvGrpSpPr>
          <p:cNvPr id="1087" name="Group"/>
          <p:cNvGrpSpPr/>
          <p:nvPr/>
        </p:nvGrpSpPr>
        <p:grpSpPr>
          <a:xfrm>
            <a:off x="880795" y="4309606"/>
            <a:ext cx="2813525" cy="1192635"/>
            <a:chOff x="-1" y="0"/>
            <a:chExt cx="2813524" cy="1192633"/>
          </a:xfrm>
        </p:grpSpPr>
        <p:pic>
          <p:nvPicPr>
            <p:cNvPr id="1083" name="Image" descr="Image"/>
            <p:cNvPicPr>
              <a:picLocks noChangeAspect="1"/>
            </p:cNvPicPr>
            <p:nvPr/>
          </p:nvPicPr>
          <p:blipFill>
            <a:blip r:embed="rId6">
              <a:extLst/>
            </a:blip>
            <a:stretch>
              <a:fillRect/>
            </a:stretch>
          </p:blipFill>
          <p:spPr>
            <a:xfrm>
              <a:off x="103855" y="164295"/>
              <a:ext cx="798254" cy="798254"/>
            </a:xfrm>
            <a:prstGeom prst="rect">
              <a:avLst/>
            </a:prstGeom>
            <a:ln w="12700" cap="flat">
              <a:noFill/>
              <a:miter lim="400000"/>
            </a:ln>
            <a:effectLst/>
          </p:spPr>
        </p:pic>
        <p:pic>
          <p:nvPicPr>
            <p:cNvPr id="1084" name="Image" descr="Image"/>
            <p:cNvPicPr>
              <a:picLocks noChangeAspect="1"/>
            </p:cNvPicPr>
            <p:nvPr/>
          </p:nvPicPr>
          <p:blipFill>
            <a:blip r:embed="rId7">
              <a:extLst/>
            </a:blip>
            <a:stretch>
              <a:fillRect/>
            </a:stretch>
          </p:blipFill>
          <p:spPr>
            <a:xfrm>
              <a:off x="962815" y="119477"/>
              <a:ext cx="887892" cy="887890"/>
            </a:xfrm>
            <a:prstGeom prst="rect">
              <a:avLst/>
            </a:prstGeom>
            <a:ln w="12700" cap="flat">
              <a:noFill/>
              <a:miter lim="400000"/>
            </a:ln>
            <a:effectLst/>
          </p:spPr>
        </p:pic>
        <p:pic>
          <p:nvPicPr>
            <p:cNvPr id="1085" name="Image" descr="Image"/>
            <p:cNvPicPr>
              <a:picLocks noChangeAspect="1"/>
            </p:cNvPicPr>
            <p:nvPr/>
          </p:nvPicPr>
          <p:blipFill>
            <a:blip r:embed="rId8">
              <a:extLst/>
            </a:blip>
            <a:stretch>
              <a:fillRect/>
            </a:stretch>
          </p:blipFill>
          <p:spPr>
            <a:xfrm>
              <a:off x="1771713" y="164295"/>
              <a:ext cx="798254" cy="798254"/>
            </a:xfrm>
            <a:prstGeom prst="rect">
              <a:avLst/>
            </a:prstGeom>
            <a:ln w="12700" cap="flat">
              <a:noFill/>
              <a:miter lim="400000"/>
            </a:ln>
            <a:effectLst/>
          </p:spPr>
        </p:pic>
        <p:sp>
          <p:nvSpPr>
            <p:cNvPr id="1086" name="Oval"/>
            <p:cNvSpPr/>
            <p:nvPr/>
          </p:nvSpPr>
          <p:spPr>
            <a:xfrm>
              <a:off x="-2" y="-1"/>
              <a:ext cx="2813525" cy="1192635"/>
            </a:xfrm>
            <a:prstGeom prst="ellipse">
              <a:avLst/>
            </a:prstGeom>
            <a:noFill/>
            <a:ln w="12700" cap="flat">
              <a:solidFill>
                <a:srgbClr val="011993"/>
              </a:solidFill>
              <a:prstDash val="solid"/>
              <a:miter lim="400000"/>
            </a:ln>
            <a:effectLst/>
          </p:spPr>
          <p:txBody>
            <a:bodyPr wrap="square" lIns="45718" tIns="45718" rIns="45718" bIns="45718" numCol="1" anchor="t">
              <a:noAutofit/>
            </a:bodyPr>
            <a:lstStyle/>
            <a:p>
              <a:pPr algn="ctr">
                <a:defRPr sz="4200">
                  <a:latin typeface="Century Gothic"/>
                  <a:ea typeface="Century Gothic"/>
                  <a:cs typeface="Century Gothic"/>
                  <a:sym typeface="Century Gothic"/>
                </a:defRPr>
              </a:pPr>
            </a:p>
          </p:txBody>
        </p:sp>
      </p:grpSp>
      <p:grpSp>
        <p:nvGrpSpPr>
          <p:cNvPr id="1094" name="Group"/>
          <p:cNvGrpSpPr/>
          <p:nvPr/>
        </p:nvGrpSpPr>
        <p:grpSpPr>
          <a:xfrm>
            <a:off x="4472948" y="4141866"/>
            <a:ext cx="3715225" cy="2324838"/>
            <a:chOff x="0" y="0"/>
            <a:chExt cx="3715224" cy="2324837"/>
          </a:xfrm>
        </p:grpSpPr>
        <p:pic>
          <p:nvPicPr>
            <p:cNvPr id="1088" name="Image" descr="Image"/>
            <p:cNvPicPr>
              <a:picLocks noChangeAspect="1"/>
            </p:cNvPicPr>
            <p:nvPr/>
          </p:nvPicPr>
          <p:blipFill>
            <a:blip r:embed="rId9">
              <a:extLst/>
            </a:blip>
            <a:stretch>
              <a:fillRect/>
            </a:stretch>
          </p:blipFill>
          <p:spPr>
            <a:xfrm>
              <a:off x="251992" y="644981"/>
              <a:ext cx="818752" cy="818753"/>
            </a:xfrm>
            <a:prstGeom prst="rect">
              <a:avLst/>
            </a:prstGeom>
            <a:ln w="12700" cap="flat">
              <a:noFill/>
              <a:miter lim="400000"/>
            </a:ln>
            <a:effectLst/>
          </p:spPr>
        </p:pic>
        <p:pic>
          <p:nvPicPr>
            <p:cNvPr id="1089" name="Image" descr="Image"/>
            <p:cNvPicPr>
              <a:picLocks noChangeAspect="1"/>
            </p:cNvPicPr>
            <p:nvPr/>
          </p:nvPicPr>
          <p:blipFill>
            <a:blip r:embed="rId10">
              <a:extLst/>
            </a:blip>
            <a:stretch>
              <a:fillRect/>
            </a:stretch>
          </p:blipFill>
          <p:spPr>
            <a:xfrm>
              <a:off x="1225446" y="866954"/>
              <a:ext cx="798255" cy="798255"/>
            </a:xfrm>
            <a:prstGeom prst="rect">
              <a:avLst/>
            </a:prstGeom>
            <a:ln w="12700" cap="flat">
              <a:noFill/>
              <a:miter lim="400000"/>
            </a:ln>
            <a:effectLst/>
          </p:spPr>
        </p:pic>
        <p:pic>
          <p:nvPicPr>
            <p:cNvPr id="1090" name="Image" descr="Image"/>
            <p:cNvPicPr>
              <a:picLocks noChangeAspect="1"/>
            </p:cNvPicPr>
            <p:nvPr/>
          </p:nvPicPr>
          <p:blipFill>
            <a:blip r:embed="rId11">
              <a:extLst/>
            </a:blip>
            <a:stretch>
              <a:fillRect/>
            </a:stretch>
          </p:blipFill>
          <p:spPr>
            <a:xfrm>
              <a:off x="2064223" y="360038"/>
              <a:ext cx="1134395" cy="1134396"/>
            </a:xfrm>
            <a:prstGeom prst="rect">
              <a:avLst/>
            </a:prstGeom>
            <a:ln w="12700" cap="flat">
              <a:noFill/>
              <a:miter lim="400000"/>
            </a:ln>
            <a:effectLst/>
          </p:spPr>
        </p:pic>
        <p:pic>
          <p:nvPicPr>
            <p:cNvPr id="1091" name="Image" descr="Image"/>
            <p:cNvPicPr>
              <a:picLocks noChangeAspect="1"/>
            </p:cNvPicPr>
            <p:nvPr/>
          </p:nvPicPr>
          <p:blipFill>
            <a:blip r:embed="rId12">
              <a:extLst/>
            </a:blip>
            <a:stretch>
              <a:fillRect/>
            </a:stretch>
          </p:blipFill>
          <p:spPr>
            <a:xfrm>
              <a:off x="1088623" y="98465"/>
              <a:ext cx="1071901" cy="1071900"/>
            </a:xfrm>
            <a:prstGeom prst="rect">
              <a:avLst/>
            </a:prstGeom>
            <a:ln w="12700" cap="flat">
              <a:noFill/>
              <a:miter lim="400000"/>
            </a:ln>
            <a:effectLst/>
          </p:spPr>
        </p:pic>
        <p:sp>
          <p:nvSpPr>
            <p:cNvPr id="1092" name="Innovative Products and…"/>
            <p:cNvSpPr txBox="1"/>
            <p:nvPr/>
          </p:nvSpPr>
          <p:spPr>
            <a:xfrm>
              <a:off x="168226" y="1547601"/>
              <a:ext cx="3378765" cy="7772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lgn="ctr">
                <a:defRPr b="1" sz="2200">
                  <a:solidFill>
                    <a:srgbClr val="011993"/>
                  </a:solidFill>
                  <a:latin typeface="Century Gothic"/>
                  <a:ea typeface="Century Gothic"/>
                  <a:cs typeface="Century Gothic"/>
                  <a:sym typeface="Century Gothic"/>
                </a:defRPr>
              </a:pPr>
              <a:r>
                <a:t>Innovative Products and</a:t>
              </a:r>
            </a:p>
            <a:p>
              <a:pPr algn="ctr">
                <a:defRPr b="1" sz="2200">
                  <a:solidFill>
                    <a:srgbClr val="011993"/>
                  </a:solidFill>
                  <a:latin typeface="Century Gothic"/>
                  <a:ea typeface="Century Gothic"/>
                  <a:cs typeface="Century Gothic"/>
                  <a:sym typeface="Century Gothic"/>
                </a:defRPr>
              </a:pPr>
              <a:r>
                <a:t>Services</a:t>
              </a:r>
            </a:p>
          </p:txBody>
        </p:sp>
        <p:sp>
          <p:nvSpPr>
            <p:cNvPr id="1093" name="Oval"/>
            <p:cNvSpPr/>
            <p:nvPr/>
          </p:nvSpPr>
          <p:spPr>
            <a:xfrm>
              <a:off x="-1" y="0"/>
              <a:ext cx="3715225" cy="1636784"/>
            </a:xfrm>
            <a:prstGeom prst="ellipse">
              <a:avLst/>
            </a:prstGeom>
            <a:noFill/>
            <a:ln w="12700" cap="flat">
              <a:solidFill>
                <a:srgbClr val="011993"/>
              </a:solidFill>
              <a:prstDash val="solid"/>
              <a:miter lim="400000"/>
            </a:ln>
            <a:effectLst/>
          </p:spPr>
          <p:txBody>
            <a:bodyPr wrap="square" lIns="45718" tIns="45718" rIns="45718" bIns="45718" numCol="1" anchor="t">
              <a:noAutofit/>
            </a:bodyPr>
            <a:lstStyle/>
            <a:p>
              <a:pPr algn="ctr">
                <a:defRPr sz="4200">
                  <a:latin typeface="Century Gothic"/>
                  <a:ea typeface="Century Gothic"/>
                  <a:cs typeface="Century Gothic"/>
                  <a:sym typeface="Century Gothic"/>
                </a:defRPr>
              </a:pPr>
            </a:p>
          </p:txBody>
        </p:sp>
      </p:grpSp>
      <p:sp>
        <p:nvSpPr>
          <p:cNvPr id="1095" name="Small…"/>
          <p:cNvSpPr txBox="1"/>
          <p:nvPr/>
        </p:nvSpPr>
        <p:spPr>
          <a:xfrm rot="18958024">
            <a:off x="3170058" y="3535045"/>
            <a:ext cx="991078" cy="929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a:solidFill>
                  <a:srgbClr val="005493"/>
                </a:solidFill>
                <a:latin typeface="Century Gothic"/>
                <a:ea typeface="Century Gothic"/>
                <a:cs typeface="Century Gothic"/>
                <a:sym typeface="Century Gothic"/>
              </a:defRPr>
            </a:pPr>
            <a:r>
              <a:t>Small</a:t>
            </a:r>
          </a:p>
          <a:p>
            <a:pPr algn="ctr">
              <a:defRPr b="1">
                <a:solidFill>
                  <a:srgbClr val="005493"/>
                </a:solidFill>
                <a:latin typeface="Century Gothic"/>
                <a:ea typeface="Century Gothic"/>
                <a:cs typeface="Century Gothic"/>
                <a:sym typeface="Century Gothic"/>
              </a:defRPr>
            </a:pPr>
          </a:p>
          <a:p>
            <a:pPr algn="ctr">
              <a:defRPr b="1">
                <a:solidFill>
                  <a:srgbClr val="005493"/>
                </a:solidFill>
                <a:latin typeface="Century Gothic"/>
                <a:ea typeface="Century Gothic"/>
                <a:cs typeface="Century Gothic"/>
                <a:sym typeface="Century Gothic"/>
              </a:defRPr>
            </a:pPr>
            <a:r>
              <a:t>Fraction</a:t>
            </a:r>
          </a:p>
        </p:txBody>
      </p:sp>
      <p:sp>
        <p:nvSpPr>
          <p:cNvPr id="1096" name="Consumer…"/>
          <p:cNvSpPr txBox="1"/>
          <p:nvPr/>
        </p:nvSpPr>
        <p:spPr>
          <a:xfrm>
            <a:off x="6249007" y="3190673"/>
            <a:ext cx="1300976" cy="6756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sz="1900">
                <a:solidFill>
                  <a:srgbClr val="005493"/>
                </a:solidFill>
                <a:latin typeface="Century Gothic"/>
                <a:ea typeface="Century Gothic"/>
                <a:cs typeface="Century Gothic"/>
                <a:sym typeface="Century Gothic"/>
              </a:defRPr>
            </a:pPr>
            <a:r>
              <a:t>Consumer</a:t>
            </a:r>
          </a:p>
          <a:p>
            <a:pPr algn="ctr">
              <a:defRPr b="1" sz="1900">
                <a:solidFill>
                  <a:srgbClr val="005493"/>
                </a:solidFill>
                <a:latin typeface="Century Gothic"/>
                <a:ea typeface="Century Gothic"/>
                <a:cs typeface="Century Gothic"/>
                <a:sym typeface="Century Gothic"/>
              </a:defRPr>
            </a:pPr>
            <a:r>
              <a:t>Demand</a:t>
            </a:r>
          </a:p>
        </p:txBody>
      </p:sp>
      <p:grpSp>
        <p:nvGrpSpPr>
          <p:cNvPr id="1100" name="Group"/>
          <p:cNvGrpSpPr/>
          <p:nvPr/>
        </p:nvGrpSpPr>
        <p:grpSpPr>
          <a:xfrm>
            <a:off x="7761718" y="1154766"/>
            <a:ext cx="1428926" cy="1488871"/>
            <a:chOff x="0" y="0"/>
            <a:chExt cx="1428925" cy="1488870"/>
          </a:xfrm>
        </p:grpSpPr>
        <p:pic>
          <p:nvPicPr>
            <p:cNvPr id="1097" name="Image" descr="Image"/>
            <p:cNvPicPr>
              <a:picLocks noChangeAspect="1"/>
            </p:cNvPicPr>
            <p:nvPr/>
          </p:nvPicPr>
          <p:blipFill>
            <a:blip r:embed="rId13">
              <a:extLst/>
            </a:blip>
            <a:stretch>
              <a:fillRect/>
            </a:stretch>
          </p:blipFill>
          <p:spPr>
            <a:xfrm>
              <a:off x="630669" y="427491"/>
              <a:ext cx="798256" cy="798255"/>
            </a:xfrm>
            <a:prstGeom prst="rect">
              <a:avLst/>
            </a:prstGeom>
            <a:ln w="12700" cap="flat">
              <a:noFill/>
              <a:miter lim="400000"/>
            </a:ln>
            <a:effectLst/>
          </p:spPr>
        </p:pic>
        <p:pic>
          <p:nvPicPr>
            <p:cNvPr id="1098" name="Image" descr="Image"/>
            <p:cNvPicPr>
              <a:picLocks noChangeAspect="1"/>
            </p:cNvPicPr>
            <p:nvPr/>
          </p:nvPicPr>
          <p:blipFill>
            <a:blip r:embed="rId14">
              <a:extLst/>
            </a:blip>
            <a:stretch>
              <a:fillRect/>
            </a:stretch>
          </p:blipFill>
          <p:spPr>
            <a:xfrm>
              <a:off x="281419" y="768574"/>
              <a:ext cx="720297" cy="720296"/>
            </a:xfrm>
            <a:prstGeom prst="rect">
              <a:avLst/>
            </a:prstGeom>
            <a:ln w="12700" cap="flat">
              <a:noFill/>
              <a:miter lim="400000"/>
            </a:ln>
            <a:effectLst/>
          </p:spPr>
        </p:pic>
        <p:sp>
          <p:nvSpPr>
            <p:cNvPr id="1099" name="Investors"/>
            <p:cNvSpPr txBox="1"/>
            <p:nvPr/>
          </p:nvSpPr>
          <p:spPr>
            <a:xfrm>
              <a:off x="-1" y="-1"/>
              <a:ext cx="1283128" cy="43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lgn="ctr">
                <a:defRPr b="1" sz="2200">
                  <a:solidFill>
                    <a:srgbClr val="011993"/>
                  </a:solidFill>
                  <a:latin typeface="Century Gothic"/>
                  <a:ea typeface="Century Gothic"/>
                  <a:cs typeface="Century Gothic"/>
                  <a:sym typeface="Century Gothic"/>
                </a:defRPr>
              </a:lvl1pPr>
            </a:lstStyle>
            <a:p>
              <a:pPr/>
              <a:r>
                <a:t>Investors</a:t>
              </a:r>
            </a:p>
          </p:txBody>
        </p:sp>
      </p:grpSp>
      <p:sp>
        <p:nvSpPr>
          <p:cNvPr id="1101" name="~1%"/>
          <p:cNvSpPr txBox="1"/>
          <p:nvPr/>
        </p:nvSpPr>
        <p:spPr>
          <a:xfrm>
            <a:off x="7346457" y="2222610"/>
            <a:ext cx="694185" cy="447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2300">
                <a:solidFill>
                  <a:srgbClr val="FF2600"/>
                </a:solidFill>
                <a:latin typeface="Century Gothic"/>
                <a:ea typeface="Century Gothic"/>
                <a:cs typeface="Century Gothic"/>
                <a:sym typeface="Century Gothic"/>
              </a:defRPr>
            </a:lvl1pPr>
          </a:lstStyle>
          <a:p>
            <a:pPr/>
            <a:r>
              <a:t>~1%</a:t>
            </a:r>
          </a:p>
        </p:txBody>
      </p:sp>
      <p:sp>
        <p:nvSpPr>
          <p:cNvPr id="1102" name="~10% of…"/>
          <p:cNvSpPr txBox="1"/>
          <p:nvPr/>
        </p:nvSpPr>
        <p:spPr>
          <a:xfrm>
            <a:off x="7678691" y="3829096"/>
            <a:ext cx="1186825" cy="751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sz="2100">
                <a:solidFill>
                  <a:srgbClr val="FF2600"/>
                </a:solidFill>
                <a:latin typeface="Century Gothic"/>
                <a:ea typeface="Century Gothic"/>
                <a:cs typeface="Century Gothic"/>
                <a:sym typeface="Century Gothic"/>
              </a:defRPr>
            </a:pPr>
            <a:r>
              <a:t>~10% </a:t>
            </a:r>
            <a:r>
              <a:rPr>
                <a:solidFill>
                  <a:srgbClr val="000000"/>
                </a:solidFill>
              </a:rPr>
              <a:t>of </a:t>
            </a:r>
          </a:p>
          <a:p>
            <a:pPr algn="ctr">
              <a:defRPr b="1" sz="2100">
                <a:latin typeface="Century Gothic"/>
                <a:ea typeface="Century Gothic"/>
                <a:cs typeface="Century Gothic"/>
                <a:sym typeface="Century Gothic"/>
              </a:defRPr>
            </a:pPr>
            <a:r>
              <a:t>startups</a:t>
            </a:r>
          </a:p>
        </p:txBody>
      </p:sp>
      <p:sp>
        <p:nvSpPr>
          <p:cNvPr id="1103" name="ROI"/>
          <p:cNvSpPr txBox="1"/>
          <p:nvPr/>
        </p:nvSpPr>
        <p:spPr>
          <a:xfrm rot="18527032">
            <a:off x="7960997" y="3199132"/>
            <a:ext cx="622208" cy="4597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2400">
                <a:solidFill>
                  <a:srgbClr val="005493"/>
                </a:solidFill>
                <a:latin typeface="Century Gothic"/>
                <a:ea typeface="Century Gothic"/>
                <a:cs typeface="Century Gothic"/>
                <a:sym typeface="Century Gothic"/>
              </a:defRPr>
            </a:lvl1pPr>
          </a:lstStyle>
          <a:p>
            <a:pPr/>
            <a:r>
              <a:t>ROI</a:t>
            </a:r>
          </a:p>
        </p:txBody>
      </p:sp>
      <p:pic>
        <p:nvPicPr>
          <p:cNvPr id="1104" name="Image" descr="Image"/>
          <p:cNvPicPr>
            <a:picLocks noChangeAspect="1"/>
          </p:cNvPicPr>
          <p:nvPr/>
        </p:nvPicPr>
        <p:blipFill>
          <a:blip r:embed="rId15">
            <a:extLst/>
          </a:blip>
          <a:stretch>
            <a:fillRect/>
          </a:stretch>
        </p:blipFill>
        <p:spPr>
          <a:xfrm>
            <a:off x="-79417" y="3725309"/>
            <a:ext cx="959411" cy="959411"/>
          </a:xfrm>
          <a:prstGeom prst="rect">
            <a:avLst/>
          </a:prstGeom>
          <a:ln w="12700">
            <a:miter lim="400000"/>
          </a:ln>
        </p:spPr>
      </p:pic>
      <p:pic>
        <p:nvPicPr>
          <p:cNvPr id="1105" name="Oval" descr="Oval"/>
          <p:cNvPicPr>
            <a:picLocks noChangeAspect="1"/>
          </p:cNvPicPr>
          <p:nvPr/>
        </p:nvPicPr>
        <p:blipFill>
          <a:blip r:embed="rId16">
            <a:extLst/>
          </a:blip>
          <a:stretch>
            <a:fillRect/>
          </a:stretch>
        </p:blipFill>
        <p:spPr>
          <a:xfrm>
            <a:off x="7599005" y="3725309"/>
            <a:ext cx="1346203" cy="992276"/>
          </a:xfrm>
          <a:prstGeom prst="rect">
            <a:avLst/>
          </a:prstGeom>
          <a:ln w="12700">
            <a:miter lim="400000"/>
          </a:ln>
        </p:spPr>
      </p:pic>
      <p:pic>
        <p:nvPicPr>
          <p:cNvPr id="1106" name="Oval" descr="Oval"/>
          <p:cNvPicPr>
            <a:picLocks noChangeAspect="1"/>
          </p:cNvPicPr>
          <p:nvPr/>
        </p:nvPicPr>
        <p:blipFill>
          <a:blip r:embed="rId16">
            <a:extLst/>
          </a:blip>
          <a:stretch>
            <a:fillRect/>
          </a:stretch>
        </p:blipFill>
        <p:spPr>
          <a:xfrm>
            <a:off x="7267609" y="2212219"/>
            <a:ext cx="762381" cy="561945"/>
          </a:xfrm>
          <a:prstGeom prst="rect">
            <a:avLst/>
          </a:prstGeom>
          <a:ln w="12700">
            <a:miter lim="400000"/>
          </a:ln>
        </p:spPr>
      </p:pic>
      <p:sp>
        <p:nvSpPr>
          <p:cNvPr id="1107" name="Line"/>
          <p:cNvSpPr/>
          <p:nvPr/>
        </p:nvSpPr>
        <p:spPr>
          <a:xfrm flipV="1">
            <a:off x="522575" y="2936833"/>
            <a:ext cx="1066284" cy="1066284"/>
          </a:xfrm>
          <a:prstGeom prst="line">
            <a:avLst/>
          </a:prstGeom>
          <a:ln w="88900">
            <a:solidFill>
              <a:srgbClr val="008F00"/>
            </a:solidFill>
            <a:tailEnd type="triangle"/>
          </a:ln>
        </p:spPr>
        <p:txBody>
          <a:bodyPr lIns="45718" tIns="45718" rIns="45718" bIns="45718"/>
          <a:lstStyle/>
          <a:p>
            <a:pPr algn="ctr">
              <a:defRPr sz="4200">
                <a:latin typeface="Helvetica Neue"/>
                <a:ea typeface="Helvetica Neue"/>
                <a:cs typeface="Helvetica Neue"/>
                <a:sym typeface="Helvetica Neue"/>
              </a:defRPr>
            </a:pPr>
          </a:p>
        </p:txBody>
      </p:sp>
      <p:sp>
        <p:nvSpPr>
          <p:cNvPr id="1108" name="Line"/>
          <p:cNvSpPr/>
          <p:nvPr/>
        </p:nvSpPr>
        <p:spPr>
          <a:xfrm flipH="1">
            <a:off x="2287555" y="2934003"/>
            <a:ext cx="1" cy="1440831"/>
          </a:xfrm>
          <a:prstGeom prst="line">
            <a:avLst/>
          </a:prstGeom>
          <a:ln w="101600">
            <a:solidFill>
              <a:srgbClr val="008F00"/>
            </a:solidFill>
            <a:tailEnd type="triangle"/>
          </a:ln>
        </p:spPr>
        <p:txBody>
          <a:bodyPr lIns="45718" tIns="45718" rIns="45718" bIns="45718"/>
          <a:lstStyle/>
          <a:p>
            <a:pPr algn="ctr">
              <a:defRPr sz="4200">
                <a:latin typeface="Helvetica Neue"/>
                <a:ea typeface="Helvetica Neue"/>
                <a:cs typeface="Helvetica Neue"/>
                <a:sym typeface="Helvetica Neue"/>
              </a:defRPr>
            </a:pPr>
          </a:p>
        </p:txBody>
      </p:sp>
      <p:sp>
        <p:nvSpPr>
          <p:cNvPr id="1109" name="Line"/>
          <p:cNvSpPr/>
          <p:nvPr/>
        </p:nvSpPr>
        <p:spPr>
          <a:xfrm flipV="1">
            <a:off x="3173093" y="2878163"/>
            <a:ext cx="1797719" cy="1532815"/>
          </a:xfrm>
          <a:prstGeom prst="line">
            <a:avLst/>
          </a:prstGeom>
          <a:ln w="50800">
            <a:solidFill>
              <a:srgbClr val="008F00"/>
            </a:solidFill>
            <a:tailEnd type="triangle"/>
          </a:ln>
        </p:spPr>
        <p:txBody>
          <a:bodyPr lIns="45718" tIns="45718" rIns="45718" bIns="45718"/>
          <a:lstStyle/>
          <a:p>
            <a:pPr algn="ctr">
              <a:defRPr sz="4200">
                <a:latin typeface="Helvetica Neue"/>
                <a:ea typeface="Helvetica Neue"/>
                <a:cs typeface="Helvetica Neue"/>
                <a:sym typeface="Helvetica Neue"/>
              </a:defRPr>
            </a:pPr>
          </a:p>
        </p:txBody>
      </p:sp>
      <p:sp>
        <p:nvSpPr>
          <p:cNvPr id="1110" name="Investors"/>
          <p:cNvSpPr txBox="1"/>
          <p:nvPr/>
        </p:nvSpPr>
        <p:spPr>
          <a:xfrm>
            <a:off x="3609100" y="3124859"/>
            <a:ext cx="1327877" cy="43433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2200">
                <a:solidFill>
                  <a:srgbClr val="011993"/>
                </a:solidFill>
                <a:latin typeface="Century Gothic"/>
                <a:ea typeface="Century Gothic"/>
                <a:cs typeface="Century Gothic"/>
                <a:sym typeface="Century Gothic"/>
              </a:defRPr>
            </a:lvl1pPr>
          </a:lstStyle>
          <a:p>
            <a:pPr/>
            <a:r>
              <a:t>Inventors</a:t>
            </a:r>
          </a:p>
        </p:txBody>
      </p:sp>
      <p:sp>
        <p:nvSpPr>
          <p:cNvPr id="1111" name="Line"/>
          <p:cNvSpPr/>
          <p:nvPr/>
        </p:nvSpPr>
        <p:spPr>
          <a:xfrm>
            <a:off x="6183915" y="2881476"/>
            <a:ext cx="1" cy="1440831"/>
          </a:xfrm>
          <a:prstGeom prst="line">
            <a:avLst/>
          </a:prstGeom>
          <a:ln w="101600">
            <a:solidFill>
              <a:srgbClr val="008F00"/>
            </a:solidFill>
            <a:tailEnd type="triangle"/>
          </a:ln>
        </p:spPr>
        <p:txBody>
          <a:bodyPr lIns="45718" tIns="45718" rIns="45718" bIns="45718"/>
          <a:lstStyle/>
          <a:p>
            <a:pPr algn="ctr">
              <a:defRPr sz="4200">
                <a:latin typeface="Helvetica Neue"/>
                <a:ea typeface="Helvetica Neue"/>
                <a:cs typeface="Helvetica Neue"/>
                <a:sym typeface="Helvetica Neue"/>
              </a:defRPr>
            </a:pPr>
          </a:p>
        </p:txBody>
      </p:sp>
      <p:sp>
        <p:nvSpPr>
          <p:cNvPr id="1112" name="Line"/>
          <p:cNvSpPr/>
          <p:nvPr/>
        </p:nvSpPr>
        <p:spPr>
          <a:xfrm flipV="1">
            <a:off x="7271245" y="2712917"/>
            <a:ext cx="1281273" cy="1529517"/>
          </a:xfrm>
          <a:prstGeom prst="line">
            <a:avLst/>
          </a:prstGeom>
          <a:ln w="50800">
            <a:solidFill>
              <a:srgbClr val="008F00"/>
            </a:solidFill>
            <a:tailEnd type="triangle"/>
          </a:ln>
        </p:spPr>
        <p:txBody>
          <a:bodyPr lIns="45718" tIns="45718" rIns="45718" bIns="45718"/>
          <a:lstStyle/>
          <a:p>
            <a:pPr algn="ctr">
              <a:defRPr sz="4200">
                <a:latin typeface="Helvetica Neue"/>
                <a:ea typeface="Helvetica Neue"/>
                <a:cs typeface="Helvetica Neue"/>
                <a:sym typeface="Helvetica Neue"/>
              </a:defRPr>
            </a:pPr>
          </a:p>
        </p:txBody>
      </p:sp>
      <p:sp>
        <p:nvSpPr>
          <p:cNvPr id="1113" name="Line"/>
          <p:cNvSpPr/>
          <p:nvPr/>
        </p:nvSpPr>
        <p:spPr>
          <a:xfrm flipH="1">
            <a:off x="7234412" y="1982403"/>
            <a:ext cx="959411" cy="1"/>
          </a:xfrm>
          <a:prstGeom prst="line">
            <a:avLst/>
          </a:prstGeom>
          <a:ln w="114300">
            <a:solidFill>
              <a:srgbClr val="008F00"/>
            </a:solidFill>
            <a:tailEnd type="stealth"/>
          </a:ln>
        </p:spPr>
        <p:txBody>
          <a:bodyPr lIns="45718" tIns="45718" rIns="45718" bIns="45718"/>
          <a:lstStyle/>
          <a:p>
            <a:pPr algn="ctr">
              <a:defRPr sz="4200">
                <a:latin typeface="Helvetica Neue"/>
                <a:ea typeface="Helvetica Neue"/>
                <a:cs typeface="Helvetica Neue"/>
                <a:sym typeface="Helvetica Neue"/>
              </a:defRPr>
            </a:pPr>
          </a:p>
        </p:txBody>
      </p:sp>
      <p:pic>
        <p:nvPicPr>
          <p:cNvPr id="1114" name="Image" descr="Image"/>
          <p:cNvPicPr>
            <a:picLocks noChangeAspect="1"/>
          </p:cNvPicPr>
          <p:nvPr/>
        </p:nvPicPr>
        <p:blipFill>
          <a:blip r:embed="rId13">
            <a:extLst/>
          </a:blip>
          <a:stretch>
            <a:fillRect/>
          </a:stretch>
        </p:blipFill>
        <p:spPr>
          <a:xfrm>
            <a:off x="559793" y="3147328"/>
            <a:ext cx="522398" cy="52239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1107"/>
                                        </p:tgtEl>
                                        <p:attrNameLst>
                                          <p:attrName>style.visibility</p:attrName>
                                        </p:attrNameLst>
                                      </p:cBhvr>
                                      <p:to>
                                        <p:strVal val="visible"/>
                                      </p:to>
                                    </p:set>
                                    <p:animEffect filter="dissolve" transition="in">
                                      <p:cBhvr>
                                        <p:cTn id="11" dur="2000"/>
                                        <p:tgtEl>
                                          <p:spTgt spid="1107"/>
                                        </p:tgtEl>
                                      </p:cBhvr>
                                    </p:animEffect>
                                  </p:childTnLst>
                                </p:cTn>
                              </p:par>
                            </p:childTnLst>
                          </p:cTn>
                        </p:par>
                        <p:par>
                          <p:cTn id="12" fill="hold">
                            <p:stCondLst>
                              <p:cond delay="2000"/>
                            </p:stCondLst>
                            <p:childTnLst>
                              <p:par>
                                <p:cTn id="13" presetClass="entr" nodeType="afterEffect" presetID="10" grpId="3" fill="hold">
                                  <p:stCondLst>
                                    <p:cond delay="100"/>
                                  </p:stCondLst>
                                  <p:iterate type="el" backwards="0">
                                    <p:tmAbs val="0"/>
                                  </p:iterate>
                                  <p:childTnLst>
                                    <p:set>
                                      <p:cBhvr>
                                        <p:cTn id="14" fill="hold"/>
                                        <p:tgtEl>
                                          <p:spTgt spid="1114"/>
                                        </p:tgtEl>
                                        <p:attrNameLst>
                                          <p:attrName>style.visibility</p:attrName>
                                        </p:attrNameLst>
                                      </p:cBhvr>
                                      <p:to>
                                        <p:strVal val="visible"/>
                                      </p:to>
                                    </p:set>
                                    <p:animEffect filter="fade" transition="in">
                                      <p:cBhvr>
                                        <p:cTn id="15" dur="1000"/>
                                        <p:tgtEl>
                                          <p:spTgt spid="111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1108"/>
                                        </p:tgtEl>
                                        <p:attrNameLst>
                                          <p:attrName>style.visibility</p:attrName>
                                        </p:attrNameLst>
                                      </p:cBhvr>
                                      <p:to>
                                        <p:strVal val="visible"/>
                                      </p:to>
                                    </p:set>
                                    <p:animEffect filter="dissolve" transition="in">
                                      <p:cBhvr>
                                        <p:cTn id="20" dur="1250"/>
                                        <p:tgtEl>
                                          <p:spTgt spid="1108"/>
                                        </p:tgtEl>
                                      </p:cBhvr>
                                    </p:animEffect>
                                  </p:childTnLst>
                                </p:cTn>
                              </p:par>
                            </p:childTnLst>
                          </p:cTn>
                        </p:par>
                        <p:par>
                          <p:cTn id="21" fill="hold">
                            <p:stCondLst>
                              <p:cond delay="1250"/>
                            </p:stCondLst>
                            <p:childTnLst>
                              <p:par>
                                <p:cTn id="22" presetClass="entr" nodeType="afterEffect" presetSubtype="16" presetID="23" grpId="5" fill="hold">
                                  <p:stCondLst>
                                    <p:cond delay="0"/>
                                  </p:stCondLst>
                                  <p:iterate type="el" backwards="0">
                                    <p:tmAbs val="0"/>
                                  </p:iterate>
                                  <p:childTnLst>
                                    <p:set>
                                      <p:cBhvr>
                                        <p:cTn id="23" fill="hold"/>
                                        <p:tgtEl>
                                          <p:spTgt spid="1087"/>
                                        </p:tgtEl>
                                        <p:attrNameLst>
                                          <p:attrName>style.visibility</p:attrName>
                                        </p:attrNameLst>
                                      </p:cBhvr>
                                      <p:to>
                                        <p:strVal val="visible"/>
                                      </p:to>
                                    </p:set>
                                    <p:anim calcmode="lin" valueType="num">
                                      <p:cBhvr>
                                        <p:cTn id="24" dur="750" fill="hold"/>
                                        <p:tgtEl>
                                          <p:spTgt spid="1087"/>
                                        </p:tgtEl>
                                        <p:attrNameLst>
                                          <p:attrName>ppt_w</p:attrName>
                                        </p:attrNameLst>
                                      </p:cBhvr>
                                      <p:tavLst>
                                        <p:tav tm="0">
                                          <p:val>
                                            <p:fltVal val="0"/>
                                          </p:val>
                                        </p:tav>
                                        <p:tav tm="100000">
                                          <p:val>
                                            <p:strVal val="#ppt_w"/>
                                          </p:val>
                                        </p:tav>
                                      </p:tavLst>
                                    </p:anim>
                                    <p:anim calcmode="lin" valueType="num">
                                      <p:cBhvr>
                                        <p:cTn id="25" dur="750" fill="hold"/>
                                        <p:tgtEl>
                                          <p:spTgt spid="1087"/>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Class="entr" nodeType="afterEffect" presetSubtype="0" presetID="1" grpId="6" fill="hold">
                                  <p:stCondLst>
                                    <p:cond delay="0"/>
                                  </p:stCondLst>
                                  <p:iterate type="el" backwards="0">
                                    <p:tmAbs val="0"/>
                                  </p:iterate>
                                  <p:childTnLst>
                                    <p:set>
                                      <p:cBhvr>
                                        <p:cTn id="28" fill="hold"/>
                                        <p:tgtEl>
                                          <p:spTgt spid="10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7" fill="hold">
                                  <p:stCondLst>
                                    <p:cond delay="0"/>
                                  </p:stCondLst>
                                  <p:iterate type="el" backwards="0">
                                    <p:tmAbs val="0"/>
                                  </p:iterate>
                                  <p:childTnLst>
                                    <p:set>
                                      <p:cBhvr>
                                        <p:cTn id="32" fill="hold"/>
                                        <p:tgtEl>
                                          <p:spTgt spid="1109"/>
                                        </p:tgtEl>
                                        <p:attrNameLst>
                                          <p:attrName>style.visibility</p:attrName>
                                        </p:attrNameLst>
                                      </p:cBhvr>
                                      <p:to>
                                        <p:strVal val="visible"/>
                                      </p:to>
                                    </p:set>
                                    <p:animEffect filter="dissolve" transition="in">
                                      <p:cBhvr>
                                        <p:cTn id="33" dur="1250"/>
                                        <p:tgtEl>
                                          <p:spTgt spid="1109"/>
                                        </p:tgtEl>
                                      </p:cBhvr>
                                    </p:animEffect>
                                  </p:childTnLst>
                                </p:cTn>
                              </p:par>
                            </p:childTnLst>
                          </p:cTn>
                        </p:par>
                        <p:par>
                          <p:cTn id="34" fill="hold">
                            <p:stCondLst>
                              <p:cond delay="1250"/>
                            </p:stCondLst>
                            <p:childTnLst>
                              <p:par>
                                <p:cTn id="35" presetClass="entr" nodeType="afterEffect" presetSubtype="0" presetID="1" grpId="8" fill="hold">
                                  <p:stCondLst>
                                    <p:cond delay="0"/>
                                  </p:stCondLst>
                                  <p:iterate type="el" backwards="0">
                                    <p:tmAbs val="0"/>
                                  </p:iterate>
                                  <p:childTnLst>
                                    <p:set>
                                      <p:cBhvr>
                                        <p:cTn id="36" fill="hold"/>
                                        <p:tgtEl>
                                          <p:spTgt spid="1095"/>
                                        </p:tgtEl>
                                        <p:attrNameLst>
                                          <p:attrName>style.visibility</p:attrName>
                                        </p:attrNameLst>
                                      </p:cBhvr>
                                      <p:to>
                                        <p:strVal val="visible"/>
                                      </p:to>
                                    </p:set>
                                  </p:childTnLst>
                                </p:cTn>
                              </p:par>
                            </p:childTnLst>
                          </p:cTn>
                        </p:par>
                        <p:par>
                          <p:cTn id="37" fill="hold">
                            <p:stCondLst>
                              <p:cond delay="1250"/>
                            </p:stCondLst>
                            <p:childTnLst>
                              <p:par>
                                <p:cTn id="38" presetClass="entr" nodeType="afterEffect" presetSubtype="0" presetID="1" grpId="9" fill="hold">
                                  <p:stCondLst>
                                    <p:cond delay="0"/>
                                  </p:stCondLst>
                                  <p:iterate type="el" backwards="0">
                                    <p:tmAbs val="0"/>
                                  </p:iterate>
                                  <p:childTnLst>
                                    <p:set>
                                      <p:cBhvr>
                                        <p:cTn id="39" fill="hold"/>
                                        <p:tgtEl>
                                          <p:spTgt spid="11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10" fill="hold">
                                  <p:stCondLst>
                                    <p:cond delay="0"/>
                                  </p:stCondLst>
                                  <p:iterate type="el" backwards="0">
                                    <p:tmAbs val="0"/>
                                  </p:iterate>
                                  <p:childTnLst>
                                    <p:set>
                                      <p:cBhvr>
                                        <p:cTn id="43" fill="hold"/>
                                        <p:tgtEl>
                                          <p:spTgt spid="1100"/>
                                        </p:tgtEl>
                                        <p:attrNameLst>
                                          <p:attrName>style.visibility</p:attrName>
                                        </p:attrNameLst>
                                      </p:cBhvr>
                                      <p:to>
                                        <p:strVal val="visible"/>
                                      </p:to>
                                    </p:set>
                                  </p:childTnLst>
                                </p:cTn>
                              </p:par>
                            </p:childTnLst>
                          </p:cTn>
                        </p:par>
                        <p:par>
                          <p:cTn id="44" fill="hold">
                            <p:stCondLst>
                              <p:cond delay="0"/>
                            </p:stCondLst>
                            <p:childTnLst>
                              <p:par>
                                <p:cTn id="45" presetClass="entr" nodeType="afterEffect" presetID="9" grpId="11" fill="hold">
                                  <p:stCondLst>
                                    <p:cond delay="0"/>
                                  </p:stCondLst>
                                  <p:iterate type="el" backwards="0">
                                    <p:tmAbs val="0"/>
                                  </p:iterate>
                                  <p:childTnLst>
                                    <p:set>
                                      <p:cBhvr>
                                        <p:cTn id="46" fill="hold"/>
                                        <p:tgtEl>
                                          <p:spTgt spid="1113"/>
                                        </p:tgtEl>
                                        <p:attrNameLst>
                                          <p:attrName>style.visibility</p:attrName>
                                        </p:attrNameLst>
                                      </p:cBhvr>
                                      <p:to>
                                        <p:strVal val="visible"/>
                                      </p:to>
                                    </p:set>
                                    <p:animEffect filter="dissolve" transition="in">
                                      <p:cBhvr>
                                        <p:cTn id="47" dur="1250"/>
                                        <p:tgtEl>
                                          <p:spTgt spid="1113"/>
                                        </p:tgtEl>
                                      </p:cBhvr>
                                    </p:animEffect>
                                  </p:childTnLst>
                                </p:cTn>
                              </p:par>
                            </p:childTnLst>
                          </p:cTn>
                        </p:par>
                        <p:par>
                          <p:cTn id="48" fill="hold">
                            <p:stCondLst>
                              <p:cond delay="1250"/>
                            </p:stCondLst>
                            <p:childTnLst>
                              <p:par>
                                <p:cTn id="49" presetClass="entr" nodeType="afterEffect" presetSubtype="0" presetID="1" grpId="12" fill="hold">
                                  <p:stCondLst>
                                    <p:cond delay="0"/>
                                  </p:stCondLst>
                                  <p:iterate type="el" backwards="0">
                                    <p:tmAbs val="0"/>
                                  </p:iterate>
                                  <p:childTnLst>
                                    <p:set>
                                      <p:cBhvr>
                                        <p:cTn id="50" fill="hold"/>
                                        <p:tgtEl>
                                          <p:spTgt spid="110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ID="9" grpId="13" fill="hold">
                                  <p:stCondLst>
                                    <p:cond delay="0"/>
                                  </p:stCondLst>
                                  <p:iterate type="el" backwards="0">
                                    <p:tmAbs val="0"/>
                                  </p:iterate>
                                  <p:childTnLst>
                                    <p:set>
                                      <p:cBhvr>
                                        <p:cTn id="54" fill="hold"/>
                                        <p:tgtEl>
                                          <p:spTgt spid="1111"/>
                                        </p:tgtEl>
                                        <p:attrNameLst>
                                          <p:attrName>style.visibility</p:attrName>
                                        </p:attrNameLst>
                                      </p:cBhvr>
                                      <p:to>
                                        <p:strVal val="visible"/>
                                      </p:to>
                                    </p:set>
                                    <p:animEffect filter="dissolve" transition="in">
                                      <p:cBhvr>
                                        <p:cTn id="55" dur="1250"/>
                                        <p:tgtEl>
                                          <p:spTgt spid="1111"/>
                                        </p:tgtEl>
                                      </p:cBhvr>
                                    </p:animEffect>
                                  </p:childTnLst>
                                </p:cTn>
                              </p:par>
                            </p:childTnLst>
                          </p:cTn>
                        </p:par>
                        <p:par>
                          <p:cTn id="56" fill="hold">
                            <p:stCondLst>
                              <p:cond delay="1250"/>
                            </p:stCondLst>
                            <p:childTnLst>
                              <p:par>
                                <p:cTn id="57" presetClass="entr" nodeType="afterEffect" presetSubtype="0" presetID="1" grpId="14" fill="hold">
                                  <p:stCondLst>
                                    <p:cond delay="0"/>
                                  </p:stCondLst>
                                  <p:iterate type="el" backwards="0">
                                    <p:tmAbs val="0"/>
                                  </p:iterate>
                                  <p:childTnLst>
                                    <p:set>
                                      <p:cBhvr>
                                        <p:cTn id="58" fill="hold"/>
                                        <p:tgtEl>
                                          <p:spTgt spid="1096"/>
                                        </p:tgtEl>
                                        <p:attrNameLst>
                                          <p:attrName>style.visibility</p:attrName>
                                        </p:attrNameLst>
                                      </p:cBhvr>
                                      <p:to>
                                        <p:strVal val="visible"/>
                                      </p:to>
                                    </p:set>
                                  </p:childTnLst>
                                </p:cTn>
                              </p:par>
                            </p:childTnLst>
                          </p:cTn>
                        </p:par>
                        <p:par>
                          <p:cTn id="59" fill="hold">
                            <p:stCondLst>
                              <p:cond delay="1250"/>
                            </p:stCondLst>
                            <p:childTnLst>
                              <p:par>
                                <p:cTn id="60" presetClass="entr" nodeType="afterEffect" presetSubtype="16" presetID="23" grpId="15" fill="hold">
                                  <p:stCondLst>
                                    <p:cond delay="0"/>
                                  </p:stCondLst>
                                  <p:iterate type="el" backwards="0">
                                    <p:tmAbs val="0"/>
                                  </p:iterate>
                                  <p:childTnLst>
                                    <p:set>
                                      <p:cBhvr>
                                        <p:cTn id="61" fill="hold"/>
                                        <p:tgtEl>
                                          <p:spTgt spid="1094"/>
                                        </p:tgtEl>
                                        <p:attrNameLst>
                                          <p:attrName>style.visibility</p:attrName>
                                        </p:attrNameLst>
                                      </p:cBhvr>
                                      <p:to>
                                        <p:strVal val="visible"/>
                                      </p:to>
                                    </p:set>
                                    <p:anim calcmode="lin" valueType="num">
                                      <p:cBhvr>
                                        <p:cTn id="62" dur="750" fill="hold"/>
                                        <p:tgtEl>
                                          <p:spTgt spid="1094"/>
                                        </p:tgtEl>
                                        <p:attrNameLst>
                                          <p:attrName>ppt_w</p:attrName>
                                        </p:attrNameLst>
                                      </p:cBhvr>
                                      <p:tavLst>
                                        <p:tav tm="0">
                                          <p:val>
                                            <p:fltVal val="0"/>
                                          </p:val>
                                        </p:tav>
                                        <p:tav tm="100000">
                                          <p:val>
                                            <p:strVal val="#ppt_w"/>
                                          </p:val>
                                        </p:tav>
                                      </p:tavLst>
                                    </p:anim>
                                    <p:anim calcmode="lin" valueType="num">
                                      <p:cBhvr>
                                        <p:cTn id="63" dur="750" fill="hold"/>
                                        <p:tgtEl>
                                          <p:spTgt spid="1094"/>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Class="entr" nodeType="clickEffect" presetID="9" grpId="16" fill="hold">
                                  <p:stCondLst>
                                    <p:cond delay="0"/>
                                  </p:stCondLst>
                                  <p:iterate type="el" backwards="0">
                                    <p:tmAbs val="0"/>
                                  </p:iterate>
                                  <p:childTnLst>
                                    <p:set>
                                      <p:cBhvr>
                                        <p:cTn id="67" fill="hold"/>
                                        <p:tgtEl>
                                          <p:spTgt spid="1112"/>
                                        </p:tgtEl>
                                        <p:attrNameLst>
                                          <p:attrName>style.visibility</p:attrName>
                                        </p:attrNameLst>
                                      </p:cBhvr>
                                      <p:to>
                                        <p:strVal val="visible"/>
                                      </p:to>
                                    </p:set>
                                    <p:animEffect filter="dissolve" transition="in">
                                      <p:cBhvr>
                                        <p:cTn id="68" dur="1250"/>
                                        <p:tgtEl>
                                          <p:spTgt spid="1112"/>
                                        </p:tgtEl>
                                      </p:cBhvr>
                                    </p:animEffect>
                                  </p:childTnLst>
                                </p:cTn>
                              </p:par>
                            </p:childTnLst>
                          </p:cTn>
                        </p:par>
                        <p:par>
                          <p:cTn id="69" fill="hold">
                            <p:stCondLst>
                              <p:cond delay="1250"/>
                            </p:stCondLst>
                            <p:childTnLst>
                              <p:par>
                                <p:cTn id="70" presetClass="entr" nodeType="afterEffect" presetSubtype="0" presetID="1" grpId="17" fill="hold">
                                  <p:stCondLst>
                                    <p:cond delay="0"/>
                                  </p:stCondLst>
                                  <p:iterate type="el" backwards="0">
                                    <p:tmAbs val="0"/>
                                  </p:iterate>
                                  <p:childTnLst>
                                    <p:set>
                                      <p:cBhvr>
                                        <p:cTn id="71" fill="hold"/>
                                        <p:tgtEl>
                                          <p:spTgt spid="1103"/>
                                        </p:tgtEl>
                                        <p:attrNameLst>
                                          <p:attrName>style.visibility</p:attrName>
                                        </p:attrNameLst>
                                      </p:cBhvr>
                                      <p:to>
                                        <p:strVal val="visible"/>
                                      </p:to>
                                    </p:set>
                                  </p:childTnLst>
                                </p:cTn>
                              </p:par>
                            </p:childTnLst>
                          </p:cTn>
                        </p:par>
                        <p:par>
                          <p:cTn id="72" fill="hold">
                            <p:stCondLst>
                              <p:cond delay="1250"/>
                            </p:stCondLst>
                            <p:childTnLst>
                              <p:par>
                                <p:cTn id="73" presetClass="entr" nodeType="afterEffect" presetSubtype="16" presetID="23" grpId="18" fill="hold">
                                  <p:stCondLst>
                                    <p:cond delay="0"/>
                                  </p:stCondLst>
                                  <p:iterate type="el" backwards="0">
                                    <p:tmAbs val="0"/>
                                  </p:iterate>
                                  <p:childTnLst>
                                    <p:set>
                                      <p:cBhvr>
                                        <p:cTn id="74" fill="hold"/>
                                        <p:tgtEl>
                                          <p:spTgt spid="1102"/>
                                        </p:tgtEl>
                                        <p:attrNameLst>
                                          <p:attrName>style.visibility</p:attrName>
                                        </p:attrNameLst>
                                      </p:cBhvr>
                                      <p:to>
                                        <p:strVal val="visible"/>
                                      </p:to>
                                    </p:set>
                                    <p:anim calcmode="lin" valueType="num">
                                      <p:cBhvr>
                                        <p:cTn id="75" dur="500" fill="hold"/>
                                        <p:tgtEl>
                                          <p:spTgt spid="1102"/>
                                        </p:tgtEl>
                                        <p:attrNameLst>
                                          <p:attrName>ppt_w</p:attrName>
                                        </p:attrNameLst>
                                      </p:cBhvr>
                                      <p:tavLst>
                                        <p:tav tm="0">
                                          <p:val>
                                            <p:fltVal val="0"/>
                                          </p:val>
                                        </p:tav>
                                        <p:tav tm="100000">
                                          <p:val>
                                            <p:strVal val="#ppt_w"/>
                                          </p:val>
                                        </p:tav>
                                      </p:tavLst>
                                    </p:anim>
                                    <p:anim calcmode="lin" valueType="num">
                                      <p:cBhvr>
                                        <p:cTn id="76" dur="500" fill="hold"/>
                                        <p:tgtEl>
                                          <p:spTgt spid="1102"/>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Class="entr" nodeType="clickEffect" presetSubtype="16" presetID="23" grpId="19" fill="hold">
                                  <p:stCondLst>
                                    <p:cond delay="0"/>
                                  </p:stCondLst>
                                  <p:iterate type="el" backwards="0">
                                    <p:tmAbs val="0"/>
                                  </p:iterate>
                                  <p:childTnLst>
                                    <p:set>
                                      <p:cBhvr>
                                        <p:cTn id="80" fill="hold"/>
                                        <p:tgtEl>
                                          <p:spTgt spid="1106"/>
                                        </p:tgtEl>
                                        <p:attrNameLst>
                                          <p:attrName>style.visibility</p:attrName>
                                        </p:attrNameLst>
                                      </p:cBhvr>
                                      <p:to>
                                        <p:strVal val="visible"/>
                                      </p:to>
                                    </p:set>
                                    <p:anim calcmode="lin" valueType="num">
                                      <p:cBhvr>
                                        <p:cTn id="81" dur="750" fill="hold"/>
                                        <p:tgtEl>
                                          <p:spTgt spid="1106"/>
                                        </p:tgtEl>
                                        <p:attrNameLst>
                                          <p:attrName>ppt_w</p:attrName>
                                        </p:attrNameLst>
                                      </p:cBhvr>
                                      <p:tavLst>
                                        <p:tav tm="0">
                                          <p:val>
                                            <p:fltVal val="0"/>
                                          </p:val>
                                        </p:tav>
                                        <p:tav tm="100000">
                                          <p:val>
                                            <p:strVal val="#ppt_w"/>
                                          </p:val>
                                        </p:tav>
                                      </p:tavLst>
                                    </p:anim>
                                    <p:anim calcmode="lin" valueType="num">
                                      <p:cBhvr>
                                        <p:cTn id="82" dur="750" fill="hold"/>
                                        <p:tgtEl>
                                          <p:spTgt spid="1106"/>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Class="entr" nodeType="clickEffect" presetSubtype="16" presetID="23" grpId="20" fill="hold">
                                  <p:stCondLst>
                                    <p:cond delay="0"/>
                                  </p:stCondLst>
                                  <p:iterate type="el" backwards="0">
                                    <p:tmAbs val="0"/>
                                  </p:iterate>
                                  <p:childTnLst>
                                    <p:set>
                                      <p:cBhvr>
                                        <p:cTn id="86" fill="hold"/>
                                        <p:tgtEl>
                                          <p:spTgt spid="1105"/>
                                        </p:tgtEl>
                                        <p:attrNameLst>
                                          <p:attrName>style.visibility</p:attrName>
                                        </p:attrNameLst>
                                      </p:cBhvr>
                                      <p:to>
                                        <p:strVal val="visible"/>
                                      </p:to>
                                    </p:set>
                                    <p:anim calcmode="lin" valueType="num">
                                      <p:cBhvr>
                                        <p:cTn id="87" dur="750" fill="hold"/>
                                        <p:tgtEl>
                                          <p:spTgt spid="1105"/>
                                        </p:tgtEl>
                                        <p:attrNameLst>
                                          <p:attrName>ppt_w</p:attrName>
                                        </p:attrNameLst>
                                      </p:cBhvr>
                                      <p:tavLst>
                                        <p:tav tm="0">
                                          <p:val>
                                            <p:fltVal val="0"/>
                                          </p:val>
                                        </p:tav>
                                        <p:tav tm="100000">
                                          <p:val>
                                            <p:strVal val="#ppt_w"/>
                                          </p:val>
                                        </p:tav>
                                      </p:tavLst>
                                    </p:anim>
                                    <p:anim calcmode="lin" valueType="num">
                                      <p:cBhvr>
                                        <p:cTn id="88" dur="750" fill="hold"/>
                                        <p:tgtEl>
                                          <p:spTgt spid="11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2" grpId="18"/>
      <p:bldP build="whole" bldLvl="1" animBg="1" rev="0" advAuto="0" spid="1112" grpId="16"/>
      <p:bldP build="whole" bldLvl="1" animBg="1" rev="0" advAuto="0" spid="1113" grpId="11"/>
      <p:bldP build="whole" bldLvl="1" animBg="1" rev="0" advAuto="0" spid="1077" grpId="6"/>
      <p:bldP build="whole" bldLvl="1" animBg="1" rev="0" advAuto="0" spid="1107" grpId="2"/>
      <p:bldP build="whole" bldLvl="1" animBg="1" rev="0" advAuto="0" spid="1105" grpId="20"/>
      <p:bldP build="whole" bldLvl="1" animBg="1" rev="0" advAuto="0" spid="1087" grpId="5"/>
      <p:bldP build="whole" bldLvl="1" animBg="1" rev="0" advAuto="0" spid="1109" grpId="7"/>
      <p:bldP build="whole" bldLvl="1" animBg="1" rev="0" advAuto="0" spid="1108" grpId="4"/>
      <p:bldP build="whole" bldLvl="1" animBg="1" rev="0" advAuto="0" spid="1096" grpId="14"/>
      <p:bldP build="whole" bldLvl="1" animBg="1" rev="0" advAuto="0" spid="1114" grpId="3"/>
      <p:bldP build="whole" bldLvl="1" animBg="1" rev="0" advAuto="0" spid="1104" grpId="1"/>
      <p:bldP build="whole" bldLvl="1" animBg="1" rev="0" advAuto="0" spid="1111" grpId="13"/>
      <p:bldP build="whole" bldLvl="1" animBg="1" rev="0" advAuto="0" spid="1094" grpId="15"/>
      <p:bldP build="whole" bldLvl="1" animBg="1" rev="0" advAuto="0" spid="1095" grpId="8"/>
      <p:bldP build="whole" bldLvl="1" animBg="1" rev="0" advAuto="0" spid="1110" grpId="9"/>
      <p:bldP build="whole" bldLvl="1" animBg="1" rev="0" advAuto="0" spid="1106" grpId="19"/>
      <p:bldP build="whole" bldLvl="1" animBg="1" rev="0" advAuto="0" spid="1101" grpId="12"/>
      <p:bldP build="whole" bldLvl="1" animBg="1" rev="0" advAuto="0" spid="1103" grpId="17"/>
      <p:bldP build="whole" bldLvl="1" animBg="1" rev="0" advAuto="0" spid="1100" grpId="10"/>
    </p:bldLst>
  </p:timing>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8" name="How does it work? Tech Transfer"/>
          <p:cNvSpPr txBox="1"/>
          <p:nvPr>
            <p:ph type="title"/>
          </p:nvPr>
        </p:nvSpPr>
        <p:spPr>
          <a:prstGeom prst="rect">
            <a:avLst/>
          </a:prstGeom>
        </p:spPr>
        <p:txBody>
          <a:bodyPr/>
          <a:lstStyle>
            <a:lvl1pPr indent="36512" defTabSz="841247"/>
          </a:lstStyle>
          <a:p>
            <a:pPr/>
            <a:r>
              <a:t>How does it work? Tech Transfer</a:t>
            </a:r>
          </a:p>
        </p:txBody>
      </p:sp>
      <p:sp>
        <p:nvSpPr>
          <p:cNvPr id="1119"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1120" name="Line Line" descr="Line Line"/>
          <p:cNvPicPr>
            <a:picLocks noChangeAspect="1"/>
          </p:cNvPicPr>
          <p:nvPr/>
        </p:nvPicPr>
        <p:blipFill>
          <a:blip r:embed="rId2">
            <a:extLst/>
          </a:blip>
          <a:stretch>
            <a:fillRect/>
          </a:stretch>
        </p:blipFill>
        <p:spPr>
          <a:xfrm rot="16200000">
            <a:off x="1899872" y="3584614"/>
            <a:ext cx="4817511" cy="127002"/>
          </a:xfrm>
          <a:prstGeom prst="rect">
            <a:avLst/>
          </a:prstGeom>
          <a:ln w="12700">
            <a:miter lim="400000"/>
          </a:ln>
          <a:effectLst>
            <a:outerShdw sx="100000" sy="100000" kx="0" ky="0" algn="b" rotWithShape="0" blurRad="38100" dist="20000" dir="5400000">
              <a:srgbClr val="000000">
                <a:alpha val="38000"/>
              </a:srgbClr>
            </a:outerShdw>
          </a:effectLst>
        </p:spPr>
      </p:pic>
      <p:grpSp>
        <p:nvGrpSpPr>
          <p:cNvPr id="1124" name="Group"/>
          <p:cNvGrpSpPr/>
          <p:nvPr/>
        </p:nvGrpSpPr>
        <p:grpSpPr>
          <a:xfrm>
            <a:off x="618961" y="1417207"/>
            <a:ext cx="3228144" cy="1472400"/>
            <a:chOff x="0" y="0"/>
            <a:chExt cx="3228142" cy="1472398"/>
          </a:xfrm>
        </p:grpSpPr>
        <p:sp>
          <p:nvSpPr>
            <p:cNvPr id="1121" name="Rounded Rectangle"/>
            <p:cNvSpPr/>
            <p:nvPr/>
          </p:nvSpPr>
          <p:spPr>
            <a:xfrm>
              <a:off x="0" y="16775"/>
              <a:ext cx="3228143" cy="1455624"/>
            </a:xfrm>
            <a:prstGeom prst="roundRect">
              <a:avLst>
                <a:gd name="adj" fmla="val 13087"/>
              </a:avLst>
            </a:prstGeom>
            <a:solidFill>
              <a:srgbClr val="FAC810"/>
            </a:solidFill>
            <a:ln w="38100" cap="flat">
              <a:solidFill>
                <a:srgbClr val="FFFFFF"/>
              </a:solidFill>
              <a:prstDash val="solid"/>
              <a:bevel/>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lgn="ctr">
                <a:defRPr sz="4200">
                  <a:solidFill>
                    <a:srgbClr val="FFFFFF"/>
                  </a:solidFill>
                  <a:latin typeface="Century Gothic"/>
                  <a:ea typeface="Century Gothic"/>
                  <a:cs typeface="Century Gothic"/>
                  <a:sym typeface="Century Gothic"/>
                </a:defRPr>
              </a:pPr>
            </a:p>
          </p:txBody>
        </p:sp>
        <p:pic>
          <p:nvPicPr>
            <p:cNvPr id="1122" name="image19.tif" descr="image19.tif"/>
            <p:cNvPicPr>
              <a:picLocks noChangeAspect="1"/>
            </p:cNvPicPr>
            <p:nvPr/>
          </p:nvPicPr>
          <p:blipFill>
            <a:blip r:embed="rId3">
              <a:extLst/>
            </a:blip>
            <a:stretch>
              <a:fillRect/>
            </a:stretch>
          </p:blipFill>
          <p:spPr>
            <a:xfrm>
              <a:off x="533364" y="443716"/>
              <a:ext cx="2161415" cy="853119"/>
            </a:xfrm>
            <a:prstGeom prst="rect">
              <a:avLst/>
            </a:prstGeom>
            <a:ln w="12700" cap="flat">
              <a:noFill/>
              <a:miter lim="400000"/>
            </a:ln>
            <a:effectLst/>
          </p:spPr>
        </p:pic>
        <p:sp>
          <p:nvSpPr>
            <p:cNvPr id="1123" name="University"/>
            <p:cNvSpPr txBox="1"/>
            <p:nvPr/>
          </p:nvSpPr>
          <p:spPr>
            <a:xfrm>
              <a:off x="1490785" y="0"/>
              <a:ext cx="1516574" cy="424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lgn="ctr">
                <a:defRPr b="1" sz="2300">
                  <a:solidFill>
                    <a:srgbClr val="011993"/>
                  </a:solidFill>
                  <a:latin typeface="Arial"/>
                  <a:ea typeface="Arial"/>
                  <a:cs typeface="Arial"/>
                  <a:sym typeface="Arial"/>
                </a:defRPr>
              </a:lvl1pPr>
            </a:lstStyle>
            <a:p>
              <a:pPr/>
              <a:r>
                <a:t>University</a:t>
              </a:r>
            </a:p>
          </p:txBody>
        </p:sp>
      </p:grpSp>
      <p:sp>
        <p:nvSpPr>
          <p:cNvPr id="1125" name="Patents Intellectual Property"/>
          <p:cNvSpPr txBox="1"/>
          <p:nvPr/>
        </p:nvSpPr>
        <p:spPr>
          <a:xfrm>
            <a:off x="892442" y="5553287"/>
            <a:ext cx="2790227" cy="7426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sz="2200">
                <a:solidFill>
                  <a:srgbClr val="011993"/>
                </a:solidFill>
                <a:latin typeface="Arial"/>
                <a:ea typeface="Arial"/>
                <a:cs typeface="Arial"/>
                <a:sym typeface="Arial"/>
              </a:defRPr>
            </a:pPr>
            <a:r>
              <a:t>Patents</a:t>
            </a:r>
            <a:br/>
            <a:r>
              <a:t>Intellectual Property</a:t>
            </a:r>
          </a:p>
        </p:txBody>
      </p:sp>
      <p:sp>
        <p:nvSpPr>
          <p:cNvPr id="1126" name="Arrow"/>
          <p:cNvSpPr/>
          <p:nvPr/>
        </p:nvSpPr>
        <p:spPr>
          <a:xfrm rot="18674722">
            <a:off x="327016" y="3339671"/>
            <a:ext cx="1139270" cy="293683"/>
          </a:xfrm>
          <a:prstGeom prst="rightArrow">
            <a:avLst>
              <a:gd name="adj1" fmla="val 29650"/>
              <a:gd name="adj2" fmla="val 103463"/>
            </a:avLst>
          </a:prstGeom>
          <a:solidFill>
            <a:srgbClr val="008F00"/>
          </a:solidFill>
          <a:ln w="25400">
            <a:solidFill>
              <a:srgbClr val="008F00"/>
            </a:solidFill>
            <a:bevel/>
          </a:ln>
        </p:spPr>
        <p:txBody>
          <a:bodyPr lIns="45718" tIns="45718" rIns="45718" bIns="45718"/>
          <a:lstStyle/>
          <a:p>
            <a:pPr algn="ctr">
              <a:defRPr sz="4200">
                <a:latin typeface="Century Gothic"/>
                <a:ea typeface="Century Gothic"/>
                <a:cs typeface="Century Gothic"/>
                <a:sym typeface="Century Gothic"/>
              </a:defRPr>
            </a:pPr>
          </a:p>
        </p:txBody>
      </p:sp>
      <p:sp>
        <p:nvSpPr>
          <p:cNvPr id="1127" name="Arrow"/>
          <p:cNvSpPr/>
          <p:nvPr/>
        </p:nvSpPr>
        <p:spPr>
          <a:xfrm rot="5400000">
            <a:off x="1614829" y="3505196"/>
            <a:ext cx="1345456" cy="293683"/>
          </a:xfrm>
          <a:prstGeom prst="rightArrow">
            <a:avLst>
              <a:gd name="adj1" fmla="val 34070"/>
              <a:gd name="adj2" fmla="val 120902"/>
            </a:avLst>
          </a:prstGeom>
          <a:solidFill>
            <a:srgbClr val="008F00"/>
          </a:solidFill>
          <a:ln w="25400">
            <a:solidFill>
              <a:srgbClr val="008F00"/>
            </a:solidFill>
            <a:bevel/>
          </a:ln>
        </p:spPr>
        <p:txBody>
          <a:bodyPr lIns="45718" tIns="45718" rIns="45718" bIns="45718"/>
          <a:lstStyle/>
          <a:p>
            <a:pPr algn="ctr">
              <a:defRPr sz="4200">
                <a:latin typeface="Century Gothic"/>
                <a:ea typeface="Century Gothic"/>
                <a:cs typeface="Century Gothic"/>
                <a:sym typeface="Century Gothic"/>
              </a:defRPr>
            </a:pPr>
          </a:p>
        </p:txBody>
      </p:sp>
      <p:pic>
        <p:nvPicPr>
          <p:cNvPr id="1128" name="image22.tif" descr="image22.tif"/>
          <p:cNvPicPr>
            <a:picLocks noChangeAspect="1"/>
          </p:cNvPicPr>
          <p:nvPr/>
        </p:nvPicPr>
        <p:blipFill>
          <a:blip r:embed="rId4">
            <a:extLst/>
          </a:blip>
          <a:stretch>
            <a:fillRect/>
          </a:stretch>
        </p:blipFill>
        <p:spPr>
          <a:xfrm>
            <a:off x="2016661" y="4602133"/>
            <a:ext cx="714841" cy="714841"/>
          </a:xfrm>
          <a:prstGeom prst="rect">
            <a:avLst/>
          </a:prstGeom>
          <a:ln w="12700">
            <a:miter lim="400000"/>
          </a:ln>
        </p:spPr>
      </p:pic>
      <p:pic>
        <p:nvPicPr>
          <p:cNvPr id="1129" name="image23.tif" descr="image23.tif"/>
          <p:cNvPicPr>
            <a:picLocks noChangeAspect="1"/>
          </p:cNvPicPr>
          <p:nvPr/>
        </p:nvPicPr>
        <p:blipFill>
          <a:blip r:embed="rId5">
            <a:extLst/>
          </a:blip>
          <a:stretch>
            <a:fillRect/>
          </a:stretch>
        </p:blipFill>
        <p:spPr>
          <a:xfrm>
            <a:off x="2652509" y="4473904"/>
            <a:ext cx="798253" cy="798253"/>
          </a:xfrm>
          <a:prstGeom prst="rect">
            <a:avLst/>
          </a:prstGeom>
          <a:ln w="12700">
            <a:miter lim="400000"/>
          </a:ln>
        </p:spPr>
      </p:pic>
      <p:sp>
        <p:nvSpPr>
          <p:cNvPr id="1130" name="Oval"/>
          <p:cNvSpPr/>
          <p:nvPr/>
        </p:nvSpPr>
        <p:spPr>
          <a:xfrm>
            <a:off x="880797" y="4309609"/>
            <a:ext cx="2813522" cy="1192629"/>
          </a:xfrm>
          <a:prstGeom prst="ellipse">
            <a:avLst/>
          </a:prstGeom>
          <a:ln w="12700">
            <a:solidFill>
              <a:srgbClr val="011993"/>
            </a:solidFill>
            <a:miter lim="400000"/>
          </a:ln>
        </p:spPr>
        <p:txBody>
          <a:bodyPr lIns="45718" tIns="45718" rIns="45718" bIns="45718"/>
          <a:lstStyle/>
          <a:p>
            <a:pPr algn="ctr">
              <a:defRPr sz="4200">
                <a:latin typeface="Century Gothic"/>
                <a:ea typeface="Century Gothic"/>
                <a:cs typeface="Century Gothic"/>
                <a:sym typeface="Century Gothic"/>
              </a:defRPr>
            </a:pPr>
          </a:p>
        </p:txBody>
      </p:sp>
      <p:pic>
        <p:nvPicPr>
          <p:cNvPr id="1131" name="image24.tif" descr="image24.tif"/>
          <p:cNvPicPr>
            <a:picLocks noChangeAspect="1"/>
          </p:cNvPicPr>
          <p:nvPr/>
        </p:nvPicPr>
        <p:blipFill>
          <a:blip r:embed="rId6">
            <a:extLst/>
          </a:blip>
          <a:stretch>
            <a:fillRect/>
          </a:stretch>
        </p:blipFill>
        <p:spPr>
          <a:xfrm>
            <a:off x="4922523" y="4764090"/>
            <a:ext cx="818751" cy="818752"/>
          </a:xfrm>
          <a:prstGeom prst="rect">
            <a:avLst/>
          </a:prstGeom>
          <a:ln w="12700">
            <a:miter lim="400000"/>
          </a:ln>
        </p:spPr>
      </p:pic>
      <p:pic>
        <p:nvPicPr>
          <p:cNvPr id="1132" name="image25.tif" descr="image25.tif"/>
          <p:cNvPicPr>
            <a:picLocks noChangeAspect="1"/>
          </p:cNvPicPr>
          <p:nvPr/>
        </p:nvPicPr>
        <p:blipFill>
          <a:blip r:embed="rId7">
            <a:extLst/>
          </a:blip>
          <a:stretch>
            <a:fillRect/>
          </a:stretch>
        </p:blipFill>
        <p:spPr>
          <a:xfrm>
            <a:off x="6037472" y="5009793"/>
            <a:ext cx="798253" cy="798253"/>
          </a:xfrm>
          <a:prstGeom prst="rect">
            <a:avLst/>
          </a:prstGeom>
          <a:ln w="12700">
            <a:miter lim="400000"/>
          </a:ln>
        </p:spPr>
      </p:pic>
      <p:pic>
        <p:nvPicPr>
          <p:cNvPr id="1133" name="image26.tif" descr="image26.tif"/>
          <p:cNvPicPr>
            <a:picLocks noChangeAspect="1"/>
          </p:cNvPicPr>
          <p:nvPr/>
        </p:nvPicPr>
        <p:blipFill>
          <a:blip r:embed="rId8">
            <a:extLst/>
          </a:blip>
          <a:stretch>
            <a:fillRect/>
          </a:stretch>
        </p:blipFill>
        <p:spPr>
          <a:xfrm>
            <a:off x="7372429" y="4468166"/>
            <a:ext cx="875515" cy="875515"/>
          </a:xfrm>
          <a:prstGeom prst="rect">
            <a:avLst/>
          </a:prstGeom>
          <a:ln w="12700">
            <a:miter lim="400000"/>
          </a:ln>
        </p:spPr>
      </p:pic>
      <p:pic>
        <p:nvPicPr>
          <p:cNvPr id="1134" name="image27.tif" descr="image27.tif"/>
          <p:cNvPicPr>
            <a:picLocks noChangeAspect="1"/>
          </p:cNvPicPr>
          <p:nvPr/>
        </p:nvPicPr>
        <p:blipFill>
          <a:blip r:embed="rId9">
            <a:extLst/>
          </a:blip>
          <a:stretch>
            <a:fillRect/>
          </a:stretch>
        </p:blipFill>
        <p:spPr>
          <a:xfrm>
            <a:off x="5284711" y="4325194"/>
            <a:ext cx="1071898" cy="1071899"/>
          </a:xfrm>
          <a:prstGeom prst="rect">
            <a:avLst/>
          </a:prstGeom>
          <a:ln w="12700">
            <a:miter lim="400000"/>
          </a:ln>
        </p:spPr>
      </p:pic>
      <p:sp>
        <p:nvSpPr>
          <p:cNvPr id="1135" name="Innovative Processes,…"/>
          <p:cNvSpPr txBox="1"/>
          <p:nvPr/>
        </p:nvSpPr>
        <p:spPr>
          <a:xfrm>
            <a:off x="4916929" y="5756272"/>
            <a:ext cx="3039340" cy="7426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sz="2200">
                <a:solidFill>
                  <a:srgbClr val="011993"/>
                </a:solidFill>
                <a:latin typeface="Arial"/>
                <a:ea typeface="Arial"/>
                <a:cs typeface="Arial"/>
                <a:sym typeface="Arial"/>
              </a:defRPr>
            </a:pPr>
            <a:r>
              <a:t>Innovative Processes,</a:t>
            </a:r>
          </a:p>
          <a:p>
            <a:pPr algn="ctr">
              <a:defRPr b="1" sz="2200">
                <a:solidFill>
                  <a:srgbClr val="011993"/>
                </a:solidFill>
                <a:latin typeface="Arial"/>
                <a:ea typeface="Arial"/>
                <a:cs typeface="Arial"/>
                <a:sym typeface="Arial"/>
              </a:defRPr>
            </a:pPr>
            <a:r>
              <a:t>Products &amp; Services</a:t>
            </a:r>
          </a:p>
        </p:txBody>
      </p:sp>
      <p:sp>
        <p:nvSpPr>
          <p:cNvPr id="1136" name="Oval"/>
          <p:cNvSpPr/>
          <p:nvPr/>
        </p:nvSpPr>
        <p:spPr>
          <a:xfrm>
            <a:off x="4776201" y="4194933"/>
            <a:ext cx="3715221" cy="1636781"/>
          </a:xfrm>
          <a:prstGeom prst="ellipse">
            <a:avLst/>
          </a:prstGeom>
          <a:ln w="12700">
            <a:solidFill>
              <a:srgbClr val="011993"/>
            </a:solidFill>
            <a:miter lim="400000"/>
          </a:ln>
        </p:spPr>
        <p:txBody>
          <a:bodyPr lIns="45718" tIns="45718" rIns="45718" bIns="45718"/>
          <a:lstStyle/>
          <a:p>
            <a:pPr algn="ctr">
              <a:defRPr sz="4200">
                <a:latin typeface="Century Gothic"/>
                <a:ea typeface="Century Gothic"/>
                <a:cs typeface="Century Gothic"/>
                <a:sym typeface="Century Gothic"/>
              </a:defRPr>
            </a:pPr>
          </a:p>
        </p:txBody>
      </p:sp>
      <p:sp>
        <p:nvSpPr>
          <p:cNvPr id="1137" name="Small…"/>
          <p:cNvSpPr txBox="1"/>
          <p:nvPr/>
        </p:nvSpPr>
        <p:spPr>
          <a:xfrm rot="19325488">
            <a:off x="3227172" y="3385089"/>
            <a:ext cx="1145802" cy="10141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lstStyle/>
          <a:p>
            <a:pPr algn="ctr">
              <a:defRPr b="1">
                <a:solidFill>
                  <a:srgbClr val="005493"/>
                </a:solidFill>
                <a:latin typeface="Arial"/>
                <a:ea typeface="Arial"/>
                <a:cs typeface="Arial"/>
                <a:sym typeface="Arial"/>
              </a:defRPr>
            </a:pPr>
            <a:r>
              <a:t>Small</a:t>
            </a:r>
          </a:p>
          <a:p>
            <a:pPr algn="ctr">
              <a:defRPr b="1" sz="900">
                <a:solidFill>
                  <a:srgbClr val="005493"/>
                </a:solidFill>
                <a:latin typeface="Arial"/>
                <a:ea typeface="Arial"/>
                <a:cs typeface="Arial"/>
                <a:sym typeface="Arial"/>
              </a:defRPr>
            </a:pPr>
          </a:p>
          <a:p>
            <a:pPr algn="ctr">
              <a:defRPr b="1">
                <a:solidFill>
                  <a:srgbClr val="005493"/>
                </a:solidFill>
                <a:latin typeface="Arial"/>
                <a:ea typeface="Arial"/>
                <a:cs typeface="Arial"/>
                <a:sym typeface="Arial"/>
              </a:defRPr>
            </a:pPr>
            <a:r>
              <a:t>subset</a:t>
            </a:r>
          </a:p>
        </p:txBody>
      </p:sp>
      <p:sp>
        <p:nvSpPr>
          <p:cNvPr id="1138" name="Consumer…"/>
          <p:cNvSpPr txBox="1"/>
          <p:nvPr/>
        </p:nvSpPr>
        <p:spPr>
          <a:xfrm>
            <a:off x="6116948" y="3107828"/>
            <a:ext cx="1297443" cy="64234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sz="1900">
                <a:solidFill>
                  <a:srgbClr val="005493"/>
                </a:solidFill>
                <a:latin typeface="Arial"/>
                <a:ea typeface="Arial"/>
                <a:cs typeface="Arial"/>
                <a:sym typeface="Arial"/>
              </a:defRPr>
            </a:pPr>
            <a:r>
              <a:t>Consumer</a:t>
            </a:r>
          </a:p>
          <a:p>
            <a:pPr algn="ctr">
              <a:defRPr b="1" sz="1900">
                <a:solidFill>
                  <a:srgbClr val="005493"/>
                </a:solidFill>
                <a:latin typeface="Arial"/>
                <a:ea typeface="Arial"/>
                <a:cs typeface="Arial"/>
                <a:sym typeface="Arial"/>
              </a:defRPr>
            </a:pPr>
            <a:r>
              <a:t>Demand</a:t>
            </a:r>
          </a:p>
        </p:txBody>
      </p:sp>
      <p:pic>
        <p:nvPicPr>
          <p:cNvPr id="1139" name="image28.tif" descr="image28.tif"/>
          <p:cNvPicPr>
            <a:picLocks noChangeAspect="1"/>
          </p:cNvPicPr>
          <p:nvPr/>
        </p:nvPicPr>
        <p:blipFill>
          <a:blip r:embed="rId10">
            <a:extLst/>
          </a:blip>
          <a:stretch>
            <a:fillRect/>
          </a:stretch>
        </p:blipFill>
        <p:spPr>
          <a:xfrm>
            <a:off x="187643" y="2968060"/>
            <a:ext cx="644933" cy="644933"/>
          </a:xfrm>
          <a:prstGeom prst="rect">
            <a:avLst/>
          </a:prstGeom>
          <a:ln w="12700">
            <a:miter lim="400000"/>
          </a:ln>
        </p:spPr>
      </p:pic>
      <p:grpSp>
        <p:nvGrpSpPr>
          <p:cNvPr id="1144" name="Group"/>
          <p:cNvGrpSpPr/>
          <p:nvPr/>
        </p:nvGrpSpPr>
        <p:grpSpPr>
          <a:xfrm>
            <a:off x="4993255" y="1247158"/>
            <a:ext cx="3086568" cy="1614162"/>
            <a:chOff x="0" y="0"/>
            <a:chExt cx="3086566" cy="1614160"/>
          </a:xfrm>
        </p:grpSpPr>
        <p:sp>
          <p:nvSpPr>
            <p:cNvPr id="1140" name="Rounded Rectangle"/>
            <p:cNvSpPr/>
            <p:nvPr/>
          </p:nvSpPr>
          <p:spPr>
            <a:xfrm>
              <a:off x="134813" y="101162"/>
              <a:ext cx="2816939" cy="1512999"/>
            </a:xfrm>
            <a:prstGeom prst="roundRect">
              <a:avLst>
                <a:gd name="adj" fmla="val 13087"/>
              </a:avLst>
            </a:prstGeom>
            <a:gradFill flip="none" rotWithShape="1">
              <a:gsLst>
                <a:gs pos="0">
                  <a:srgbClr val="EA6706"/>
                </a:gs>
                <a:gs pos="100000">
                  <a:srgbClr val="FFBBA5"/>
                </a:gs>
              </a:gsLst>
              <a:lin ang="16200000" scaled="0"/>
            </a:gradFill>
            <a:ln w="9525" cap="flat">
              <a:solidFill>
                <a:srgbClr val="D0681B"/>
              </a:solidFill>
              <a:prstDash val="solid"/>
              <a:bevel/>
            </a:ln>
            <a:effectLst>
              <a:outerShdw sx="100000" sy="100000" kx="0" ky="0" algn="b" rotWithShape="0" blurRad="38100" dist="23000" dir="5400000">
                <a:srgbClr val="000000">
                  <a:alpha val="35000"/>
                </a:srgbClr>
              </a:outerShdw>
            </a:effectLst>
          </p:spPr>
          <p:txBody>
            <a:bodyPr wrap="square" lIns="45718" tIns="45718" rIns="45718" bIns="45718" numCol="1" anchor="t">
              <a:noAutofit/>
            </a:bodyPr>
            <a:lstStyle/>
            <a:p>
              <a:pPr algn="ctr">
                <a:defRPr sz="4200">
                  <a:solidFill>
                    <a:srgbClr val="FFFFFF"/>
                  </a:solidFill>
                  <a:latin typeface="Century Gothic"/>
                  <a:ea typeface="Century Gothic"/>
                  <a:cs typeface="Century Gothic"/>
                  <a:sym typeface="Century Gothic"/>
                </a:defRPr>
              </a:pPr>
            </a:p>
          </p:txBody>
        </p:sp>
        <p:sp>
          <p:nvSpPr>
            <p:cNvPr id="1141" name="Businesses, Govt"/>
            <p:cNvSpPr txBox="1"/>
            <p:nvPr/>
          </p:nvSpPr>
          <p:spPr>
            <a:xfrm>
              <a:off x="-1" y="0"/>
              <a:ext cx="3086567" cy="424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b="1" sz="2300">
                  <a:solidFill>
                    <a:srgbClr val="011993"/>
                  </a:solidFill>
                  <a:latin typeface="Arial"/>
                  <a:ea typeface="Arial"/>
                  <a:cs typeface="Arial"/>
                  <a:sym typeface="Arial"/>
                </a:defRPr>
              </a:lvl1pPr>
            </a:lstStyle>
            <a:p>
              <a:pPr/>
              <a:r>
                <a:t>Businesses, Govt</a:t>
              </a:r>
            </a:p>
          </p:txBody>
        </p:sp>
        <p:pic>
          <p:nvPicPr>
            <p:cNvPr id="1142" name="image30.tif" descr="image30.tif"/>
            <p:cNvPicPr>
              <a:picLocks noChangeAspect="1"/>
            </p:cNvPicPr>
            <p:nvPr/>
          </p:nvPicPr>
          <p:blipFill>
            <a:blip r:embed="rId11">
              <a:extLst/>
            </a:blip>
            <a:stretch>
              <a:fillRect/>
            </a:stretch>
          </p:blipFill>
          <p:spPr>
            <a:xfrm>
              <a:off x="1562801" y="506865"/>
              <a:ext cx="1055273" cy="1055274"/>
            </a:xfrm>
            <a:prstGeom prst="rect">
              <a:avLst/>
            </a:prstGeom>
            <a:ln w="12700" cap="flat">
              <a:noFill/>
              <a:miter lim="400000"/>
            </a:ln>
            <a:effectLst/>
          </p:spPr>
        </p:pic>
        <p:pic>
          <p:nvPicPr>
            <p:cNvPr id="1143" name="Image" descr="Image"/>
            <p:cNvPicPr>
              <a:picLocks noChangeAspect="1"/>
            </p:cNvPicPr>
            <p:nvPr/>
          </p:nvPicPr>
          <p:blipFill>
            <a:blip r:embed="rId12">
              <a:extLst/>
            </a:blip>
            <a:stretch>
              <a:fillRect/>
            </a:stretch>
          </p:blipFill>
          <p:spPr>
            <a:xfrm>
              <a:off x="226778" y="619750"/>
              <a:ext cx="912601" cy="912601"/>
            </a:xfrm>
            <a:prstGeom prst="rect">
              <a:avLst/>
            </a:prstGeom>
            <a:ln w="12700" cap="flat">
              <a:noFill/>
              <a:miter lim="400000"/>
            </a:ln>
            <a:effectLst/>
          </p:spPr>
        </p:pic>
      </p:grpSp>
      <p:pic>
        <p:nvPicPr>
          <p:cNvPr id="1145" name="Image" descr="Image"/>
          <p:cNvPicPr>
            <a:picLocks noChangeAspect="1"/>
          </p:cNvPicPr>
          <p:nvPr/>
        </p:nvPicPr>
        <p:blipFill>
          <a:blip r:embed="rId13">
            <a:extLst/>
          </a:blip>
          <a:stretch>
            <a:fillRect/>
          </a:stretch>
        </p:blipFill>
        <p:spPr>
          <a:xfrm>
            <a:off x="6460971" y="4342422"/>
            <a:ext cx="1234264" cy="1234265"/>
          </a:xfrm>
          <a:prstGeom prst="rect">
            <a:avLst/>
          </a:prstGeom>
          <a:ln w="12700">
            <a:miter lim="400000"/>
          </a:ln>
        </p:spPr>
      </p:pic>
      <p:pic>
        <p:nvPicPr>
          <p:cNvPr id="1146" name="Image" descr="Image"/>
          <p:cNvPicPr>
            <a:picLocks noChangeAspect="1"/>
          </p:cNvPicPr>
          <p:nvPr/>
        </p:nvPicPr>
        <p:blipFill>
          <a:blip r:embed="rId13">
            <a:extLst/>
          </a:blip>
          <a:stretch>
            <a:fillRect/>
          </a:stretch>
        </p:blipFill>
        <p:spPr>
          <a:xfrm>
            <a:off x="1101010" y="4342422"/>
            <a:ext cx="1055274" cy="1055274"/>
          </a:xfrm>
          <a:prstGeom prst="rect">
            <a:avLst/>
          </a:prstGeom>
          <a:ln w="12700">
            <a:miter lim="400000"/>
          </a:ln>
        </p:spPr>
      </p:pic>
      <p:sp>
        <p:nvSpPr>
          <p:cNvPr id="1147" name="Arrow"/>
          <p:cNvSpPr/>
          <p:nvPr/>
        </p:nvSpPr>
        <p:spPr>
          <a:xfrm rot="16200000">
            <a:off x="6919469" y="3451106"/>
            <a:ext cx="1401224" cy="293683"/>
          </a:xfrm>
          <a:prstGeom prst="rightArrow">
            <a:avLst>
              <a:gd name="adj1" fmla="val 34070"/>
              <a:gd name="adj2" fmla="val 120902"/>
            </a:avLst>
          </a:prstGeom>
          <a:solidFill>
            <a:srgbClr val="008F00"/>
          </a:solidFill>
          <a:ln w="25400">
            <a:solidFill>
              <a:srgbClr val="008F00"/>
            </a:solidFill>
            <a:bevel/>
          </a:ln>
        </p:spPr>
        <p:txBody>
          <a:bodyPr lIns="45718" tIns="45718" rIns="45718" bIns="45718"/>
          <a:lstStyle/>
          <a:p>
            <a:pPr algn="ctr">
              <a:defRPr sz="4200">
                <a:latin typeface="Century Gothic"/>
                <a:ea typeface="Century Gothic"/>
                <a:cs typeface="Century Gothic"/>
                <a:sym typeface="Century Gothic"/>
              </a:defRPr>
            </a:pPr>
          </a:p>
        </p:txBody>
      </p:sp>
      <p:sp>
        <p:nvSpPr>
          <p:cNvPr id="1148" name="ROI"/>
          <p:cNvSpPr txBox="1"/>
          <p:nvPr/>
        </p:nvSpPr>
        <p:spPr>
          <a:xfrm>
            <a:off x="7643646" y="3444576"/>
            <a:ext cx="646022" cy="43706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2400">
                <a:solidFill>
                  <a:srgbClr val="005493"/>
                </a:solidFill>
                <a:latin typeface="Arial"/>
                <a:ea typeface="Arial"/>
                <a:cs typeface="Arial"/>
                <a:sym typeface="Arial"/>
              </a:defRPr>
            </a:lvl1pPr>
          </a:lstStyle>
          <a:p>
            <a:pPr/>
            <a:r>
              <a:t>ROI</a:t>
            </a:r>
          </a:p>
        </p:txBody>
      </p:sp>
      <p:pic>
        <p:nvPicPr>
          <p:cNvPr id="1149" name="image30.tif" descr="image30.tif"/>
          <p:cNvPicPr>
            <a:picLocks noChangeAspect="1"/>
          </p:cNvPicPr>
          <p:nvPr/>
        </p:nvPicPr>
        <p:blipFill>
          <a:blip r:embed="rId11">
            <a:extLst/>
          </a:blip>
          <a:stretch>
            <a:fillRect/>
          </a:stretch>
        </p:blipFill>
        <p:spPr>
          <a:xfrm>
            <a:off x="-151604" y="3804868"/>
            <a:ext cx="1134396" cy="1134394"/>
          </a:xfrm>
          <a:prstGeom prst="rect">
            <a:avLst/>
          </a:prstGeom>
          <a:ln w="12700">
            <a:miter lim="400000"/>
          </a:ln>
        </p:spPr>
      </p:pic>
      <p:sp>
        <p:nvSpPr>
          <p:cNvPr id="1150" name="Line"/>
          <p:cNvSpPr/>
          <p:nvPr/>
        </p:nvSpPr>
        <p:spPr>
          <a:xfrm flipV="1">
            <a:off x="3005839" y="2736864"/>
            <a:ext cx="2194600" cy="1583610"/>
          </a:xfrm>
          <a:prstGeom prst="line">
            <a:avLst/>
          </a:prstGeom>
          <a:ln w="63500">
            <a:solidFill>
              <a:srgbClr val="4F8F00"/>
            </a:solidFill>
            <a:tailEnd type="triangle"/>
          </a:ln>
        </p:spPr>
        <p:txBody>
          <a:bodyPr lIns="45718" tIns="45718" rIns="45718" bIns="45718"/>
          <a:lstStyle/>
          <a:p>
            <a:pPr algn="ctr">
              <a:defRPr sz="4200">
                <a:latin typeface="Helvetica Neue"/>
                <a:ea typeface="Helvetica Neue"/>
                <a:cs typeface="Helvetica Neue"/>
                <a:sym typeface="Helvetica Neue"/>
              </a:defRPr>
            </a:pPr>
          </a:p>
        </p:txBody>
      </p:sp>
      <p:sp>
        <p:nvSpPr>
          <p:cNvPr id="1151" name="Line"/>
          <p:cNvSpPr/>
          <p:nvPr/>
        </p:nvSpPr>
        <p:spPr>
          <a:xfrm flipH="1">
            <a:off x="3584051" y="2923011"/>
            <a:ext cx="2341101" cy="1804438"/>
          </a:xfrm>
          <a:prstGeom prst="line">
            <a:avLst/>
          </a:prstGeom>
          <a:ln w="63500">
            <a:solidFill>
              <a:srgbClr val="4F8F00"/>
            </a:solidFill>
            <a:tailEnd type="triangle"/>
          </a:ln>
        </p:spPr>
        <p:txBody>
          <a:bodyPr lIns="45718" tIns="45718" rIns="45718" bIns="45718"/>
          <a:lstStyle/>
          <a:p>
            <a:pPr algn="ctr">
              <a:defRPr sz="4200">
                <a:latin typeface="Helvetica Neue"/>
                <a:ea typeface="Helvetica Neue"/>
                <a:cs typeface="Helvetica Neue"/>
                <a:sym typeface="Helvetica Neue"/>
              </a:defRPr>
            </a:pPr>
          </a:p>
        </p:txBody>
      </p:sp>
      <p:pic>
        <p:nvPicPr>
          <p:cNvPr id="1152" name="Image" descr="Image"/>
          <p:cNvPicPr>
            <a:picLocks noChangeAspect="1"/>
          </p:cNvPicPr>
          <p:nvPr/>
        </p:nvPicPr>
        <p:blipFill>
          <a:blip r:embed="rId14">
            <a:extLst/>
          </a:blip>
          <a:stretch>
            <a:fillRect/>
          </a:stretch>
        </p:blipFill>
        <p:spPr>
          <a:xfrm>
            <a:off x="4238111" y="3140892"/>
            <a:ext cx="1205329" cy="1205329"/>
          </a:xfrm>
          <a:prstGeom prst="rect">
            <a:avLst/>
          </a:prstGeom>
          <a:ln w="12700">
            <a:miter lim="400000"/>
          </a:ln>
        </p:spPr>
      </p:pic>
      <p:sp>
        <p:nvSpPr>
          <p:cNvPr id="1153" name="Arrow"/>
          <p:cNvSpPr/>
          <p:nvPr/>
        </p:nvSpPr>
        <p:spPr>
          <a:xfrm rot="5400000">
            <a:off x="5371603" y="3458952"/>
            <a:ext cx="1345456" cy="293683"/>
          </a:xfrm>
          <a:prstGeom prst="rightArrow">
            <a:avLst>
              <a:gd name="adj1" fmla="val 34070"/>
              <a:gd name="adj2" fmla="val 120902"/>
            </a:avLst>
          </a:prstGeom>
          <a:solidFill>
            <a:srgbClr val="008F00"/>
          </a:solidFill>
          <a:ln w="25400">
            <a:solidFill>
              <a:srgbClr val="008F00"/>
            </a:solidFill>
            <a:bevel/>
          </a:ln>
        </p:spPr>
        <p:txBody>
          <a:bodyPr lIns="45718" tIns="45718" rIns="45718" bIns="45718"/>
          <a:lstStyle/>
          <a:p>
            <a:pPr algn="ctr">
              <a:defRPr sz="4200">
                <a:latin typeface="Century Gothic"/>
                <a:ea typeface="Century Gothic"/>
                <a:cs typeface="Century Gothic"/>
                <a:sym typeface="Century Gothic"/>
              </a:defRPr>
            </a:pP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Title 1"/>
          <p:cNvSpPr txBox="1"/>
          <p:nvPr>
            <p:ph type="title"/>
          </p:nvPr>
        </p:nvSpPr>
        <p:spPr>
          <a:prstGeom prst="rect">
            <a:avLst/>
          </a:prstGeom>
        </p:spPr>
        <p:txBody>
          <a:bodyPr/>
          <a:lstStyle/>
          <a:p>
            <a:pPr/>
            <a:r>
              <a:t>Another way to see Innovation</a:t>
            </a:r>
          </a:p>
        </p:txBody>
      </p:sp>
      <p:sp>
        <p:nvSpPr>
          <p:cNvPr id="1156" name="Content Placeholder 2"/>
          <p:cNvSpPr txBox="1"/>
          <p:nvPr>
            <p:ph type="body" idx="1"/>
          </p:nvPr>
        </p:nvSpPr>
        <p:spPr>
          <a:xfrm>
            <a:off x="139699" y="1284536"/>
            <a:ext cx="8686801" cy="4974623"/>
          </a:xfrm>
          <a:prstGeom prst="rect">
            <a:avLst/>
          </a:prstGeom>
        </p:spPr>
        <p:txBody>
          <a:bodyPr/>
          <a:lstStyle/>
          <a:p>
            <a:pPr marL="514350" indent="-342900">
              <a:spcBef>
                <a:spcPts val="900"/>
              </a:spcBef>
              <a:defRPr sz="2400">
                <a:solidFill>
                  <a:srgbClr val="0433FF"/>
                </a:solidFill>
              </a:defRPr>
            </a:pPr>
            <a:r>
              <a:t>Government-funded</a:t>
            </a:r>
            <a:r>
              <a:rPr>
                <a:solidFill>
                  <a:srgbClr val="000000"/>
                </a:solidFill>
              </a:rPr>
              <a:t> </a:t>
            </a:r>
            <a:r>
              <a:t>Research</a:t>
            </a:r>
            <a:r>
              <a:rPr>
                <a:solidFill>
                  <a:srgbClr val="000000"/>
                </a:solidFill>
              </a:rPr>
              <a:t>: transformation of money into knowledge</a:t>
            </a:r>
            <a:endParaRPr sz="3900"/>
          </a:p>
          <a:p>
            <a:pPr marL="514350" indent="-342900">
              <a:spcBef>
                <a:spcPts val="900"/>
              </a:spcBef>
              <a:defRPr sz="2400">
                <a:solidFill>
                  <a:srgbClr val="0433FF"/>
                </a:solidFill>
              </a:defRPr>
            </a:pPr>
            <a:r>
              <a:t>Innovation</a:t>
            </a:r>
            <a:r>
              <a:rPr>
                <a:solidFill>
                  <a:srgbClr val="000000"/>
                </a:solidFill>
              </a:rPr>
              <a:t>: transformation of knowledge into money</a:t>
            </a:r>
            <a:endParaRPr sz="3900"/>
          </a:p>
          <a:p>
            <a:pPr marL="0" indent="171450" algn="r">
              <a:spcBef>
                <a:spcPts val="5100"/>
              </a:spcBef>
              <a:buSzTx/>
              <a:buNone/>
              <a:defRPr sz="1700">
                <a:solidFill>
                  <a:srgbClr val="B53513"/>
                </a:solidFill>
              </a:defRPr>
            </a:pPr>
            <a:r>
              <a:t>[Geoffrey Nicholson, 3M (Inventor of the Post-It Note)</a:t>
            </a:r>
          </a:p>
        </p:txBody>
      </p:sp>
      <p:sp>
        <p:nvSpPr>
          <p:cNvPr id="1157"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Title 1"/>
          <p:cNvSpPr txBox="1"/>
          <p:nvPr>
            <p:ph type="title"/>
          </p:nvPr>
        </p:nvSpPr>
        <p:spPr>
          <a:prstGeom prst="rect">
            <a:avLst/>
          </a:prstGeom>
        </p:spPr>
        <p:txBody>
          <a:bodyPr/>
          <a:lstStyle>
            <a:lvl1pPr indent="32542" defTabSz="749808">
              <a:defRPr sz="3400"/>
            </a:lvl1pPr>
          </a:lstStyle>
          <a:p>
            <a:pPr/>
            <a:r>
              <a:t>Key factors for commercial success</a:t>
            </a:r>
          </a:p>
        </p:txBody>
      </p:sp>
      <p:sp>
        <p:nvSpPr>
          <p:cNvPr id="1160" name="Text Placeholder 10"/>
          <p:cNvSpPr txBox="1"/>
          <p:nvPr>
            <p:ph type="body" sz="half" idx="1"/>
          </p:nvPr>
        </p:nvSpPr>
        <p:spPr>
          <a:xfrm>
            <a:off x="139699" y="4568532"/>
            <a:ext cx="8686801" cy="1491029"/>
          </a:xfrm>
          <a:prstGeom prst="rect">
            <a:avLst/>
          </a:prstGeom>
          <a:solidFill>
            <a:srgbClr val="FFFFFF"/>
          </a:solidFill>
        </p:spPr>
        <p:txBody>
          <a:bodyPr/>
          <a:lstStyle/>
          <a:p>
            <a:pPr marL="0" indent="88900" algn="ctr">
              <a:spcBef>
                <a:spcPts val="800"/>
              </a:spcBef>
              <a:buSzTx/>
              <a:buNone/>
              <a:defRPr sz="2400"/>
            </a:pPr>
            <a:r>
              <a:t>“the most important task in business – the creation of </a:t>
            </a:r>
            <a:r>
              <a:rPr>
                <a:solidFill>
                  <a:srgbClr val="011993"/>
                </a:solidFill>
              </a:rPr>
              <a:t>new value</a:t>
            </a:r>
            <a:r>
              <a:t> - cannot be reduced to a formula”</a:t>
            </a:r>
          </a:p>
          <a:p>
            <a:pPr marL="0" indent="88900" algn="r">
              <a:spcBef>
                <a:spcPts val="800"/>
              </a:spcBef>
              <a:buSzTx/>
              <a:buNone/>
              <a:defRPr sz="1200">
                <a:solidFill>
                  <a:srgbClr val="B53513"/>
                </a:solidFill>
              </a:defRPr>
            </a:pPr>
            <a:r>
              <a:t>[Peter Thiel with Blake Masters, ”Zero to One” 2014]</a:t>
            </a:r>
          </a:p>
        </p:txBody>
      </p:sp>
      <p:sp>
        <p:nvSpPr>
          <p:cNvPr id="1161"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1162" name="Picture 3" descr="Picture 3"/>
          <p:cNvPicPr>
            <a:picLocks noChangeAspect="1"/>
          </p:cNvPicPr>
          <p:nvPr/>
        </p:nvPicPr>
        <p:blipFill>
          <a:blip r:embed="rId2">
            <a:extLst/>
          </a:blip>
          <a:stretch>
            <a:fillRect/>
          </a:stretch>
        </p:blipFill>
        <p:spPr>
          <a:xfrm>
            <a:off x="4777280" y="2515734"/>
            <a:ext cx="850242" cy="850242"/>
          </a:xfrm>
          <a:prstGeom prst="rect">
            <a:avLst/>
          </a:prstGeom>
          <a:ln w="12700">
            <a:miter lim="400000"/>
          </a:ln>
        </p:spPr>
      </p:pic>
      <p:pic>
        <p:nvPicPr>
          <p:cNvPr id="1163" name="Picture 5" descr="Picture 5"/>
          <p:cNvPicPr>
            <a:picLocks noChangeAspect="1"/>
          </p:cNvPicPr>
          <p:nvPr/>
        </p:nvPicPr>
        <p:blipFill>
          <a:blip r:embed="rId3">
            <a:extLst/>
          </a:blip>
          <a:stretch>
            <a:fillRect/>
          </a:stretch>
        </p:blipFill>
        <p:spPr>
          <a:xfrm>
            <a:off x="3982089" y="1833022"/>
            <a:ext cx="652520" cy="652520"/>
          </a:xfrm>
          <a:prstGeom prst="rect">
            <a:avLst/>
          </a:prstGeom>
          <a:ln w="12700">
            <a:miter lim="400000"/>
          </a:ln>
        </p:spPr>
      </p:pic>
      <p:sp>
        <p:nvSpPr>
          <p:cNvPr id="1164" name="TextBox 6"/>
          <p:cNvSpPr txBox="1"/>
          <p:nvPr/>
        </p:nvSpPr>
        <p:spPr>
          <a:xfrm>
            <a:off x="5688781" y="2768450"/>
            <a:ext cx="982955" cy="3479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a:latin typeface="Century Gothic"/>
                <a:ea typeface="Century Gothic"/>
                <a:cs typeface="Century Gothic"/>
                <a:sym typeface="Century Gothic"/>
              </a:defRPr>
            </a:lvl1pPr>
          </a:lstStyle>
          <a:p>
            <a:pPr/>
            <a:r>
              <a:t>Inventor</a:t>
            </a:r>
          </a:p>
        </p:txBody>
      </p:sp>
      <p:sp>
        <p:nvSpPr>
          <p:cNvPr id="1165" name="TextBox 7"/>
          <p:cNvSpPr txBox="1"/>
          <p:nvPr/>
        </p:nvSpPr>
        <p:spPr>
          <a:xfrm>
            <a:off x="1998811" y="2768450"/>
            <a:ext cx="932279" cy="3479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a:latin typeface="Century Gothic"/>
                <a:ea typeface="Century Gothic"/>
                <a:cs typeface="Century Gothic"/>
                <a:sym typeface="Century Gothic"/>
              </a:defRPr>
            </a:lvl1pPr>
          </a:lstStyle>
          <a:p>
            <a:pPr/>
            <a:r>
              <a:t>Investor</a:t>
            </a:r>
          </a:p>
        </p:txBody>
      </p:sp>
      <p:sp>
        <p:nvSpPr>
          <p:cNvPr id="1166" name="TextBox 8"/>
          <p:cNvSpPr txBox="1"/>
          <p:nvPr/>
        </p:nvSpPr>
        <p:spPr>
          <a:xfrm>
            <a:off x="4701014" y="1890750"/>
            <a:ext cx="1505230" cy="3479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a:latin typeface="Century Gothic"/>
                <a:ea typeface="Century Gothic"/>
                <a:cs typeface="Century Gothic"/>
                <a:sym typeface="Century Gothic"/>
              </a:defRPr>
            </a:lvl1pPr>
          </a:lstStyle>
          <a:p>
            <a:pPr/>
            <a:r>
              <a:t>Entrepreneur</a:t>
            </a:r>
          </a:p>
        </p:txBody>
      </p:sp>
      <p:pic>
        <p:nvPicPr>
          <p:cNvPr id="1167" name="Picture 9" descr="Picture 9"/>
          <p:cNvPicPr>
            <a:picLocks noChangeAspect="1"/>
          </p:cNvPicPr>
          <p:nvPr/>
        </p:nvPicPr>
        <p:blipFill>
          <a:blip r:embed="rId4">
            <a:extLst/>
          </a:blip>
          <a:stretch>
            <a:fillRect/>
          </a:stretch>
        </p:blipFill>
        <p:spPr>
          <a:xfrm>
            <a:off x="3104974" y="2435972"/>
            <a:ext cx="738948" cy="947830"/>
          </a:xfrm>
          <a:prstGeom prst="rect">
            <a:avLst/>
          </a:prstGeom>
          <a:ln w="12700">
            <a:miter lim="400000"/>
          </a:ln>
        </p:spPr>
      </p:pic>
      <p:pic>
        <p:nvPicPr>
          <p:cNvPr id="1168" name="Picture 11" descr="Picture 11"/>
          <p:cNvPicPr>
            <a:picLocks noChangeAspect="1"/>
          </p:cNvPicPr>
          <p:nvPr/>
        </p:nvPicPr>
        <p:blipFill>
          <a:blip r:embed="rId5">
            <a:extLst/>
          </a:blip>
          <a:stretch>
            <a:fillRect/>
          </a:stretch>
        </p:blipFill>
        <p:spPr>
          <a:xfrm>
            <a:off x="3698747" y="2249733"/>
            <a:ext cx="1219203" cy="1219203"/>
          </a:xfrm>
          <a:prstGeom prst="rect">
            <a:avLst/>
          </a:prstGeom>
          <a:ln w="12700">
            <a:miter lim="400000"/>
          </a:ln>
        </p:spPr>
      </p:pic>
      <p:pic>
        <p:nvPicPr>
          <p:cNvPr id="1169" name="Image" descr="Image"/>
          <p:cNvPicPr>
            <a:picLocks noChangeAspect="1"/>
          </p:cNvPicPr>
          <p:nvPr/>
        </p:nvPicPr>
        <p:blipFill>
          <a:blip r:embed="rId6">
            <a:extLst/>
          </a:blip>
          <a:stretch>
            <a:fillRect/>
          </a:stretch>
        </p:blipFill>
        <p:spPr>
          <a:xfrm>
            <a:off x="3778911" y="3363447"/>
            <a:ext cx="850243" cy="850242"/>
          </a:xfrm>
          <a:prstGeom prst="rect">
            <a:avLst/>
          </a:prstGeom>
          <a:ln w="12700">
            <a:miter lim="400000"/>
          </a:ln>
        </p:spPr>
      </p:pic>
      <p:sp>
        <p:nvSpPr>
          <p:cNvPr id="1170" name="TextBox 6"/>
          <p:cNvSpPr txBox="1"/>
          <p:nvPr/>
        </p:nvSpPr>
        <p:spPr>
          <a:xfrm>
            <a:off x="2908563" y="3686462"/>
            <a:ext cx="857046" cy="3479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a:latin typeface="Century Gothic"/>
                <a:ea typeface="Century Gothic"/>
                <a:cs typeface="Century Gothic"/>
                <a:sym typeface="Century Gothic"/>
              </a:defRPr>
            </a:lvl1pPr>
          </a:lstStyle>
          <a:p>
            <a:pPr/>
            <a:r>
              <a:t>Market</a:t>
            </a:r>
          </a:p>
        </p:txBody>
      </p:sp>
      <p:sp>
        <p:nvSpPr>
          <p:cNvPr id="1171" name="Rounded Rectangle"/>
          <p:cNvSpPr/>
          <p:nvPr/>
        </p:nvSpPr>
        <p:spPr>
          <a:xfrm>
            <a:off x="1972466" y="1782626"/>
            <a:ext cx="5213827" cy="2543445"/>
          </a:xfrm>
          <a:prstGeom prst="roundRect">
            <a:avLst>
              <a:gd name="adj" fmla="val 5617"/>
            </a:avLst>
          </a:prstGeom>
          <a:gradFill>
            <a:gsLst>
              <a:gs pos="0">
                <a:srgbClr val="FFD5B6">
                  <a:alpha val="28103"/>
                </a:srgbClr>
              </a:gs>
              <a:gs pos="100000">
                <a:srgbClr val="FFFEFE">
                  <a:alpha val="28103"/>
                </a:srgbClr>
              </a:gs>
            </a:gsLst>
            <a:lin ang="16200000"/>
          </a:gradFill>
          <a:ln w="50800">
            <a:solidFill>
              <a:srgbClr val="929000">
                <a:alpha val="28103"/>
              </a:srgbClr>
            </a:solidFill>
          </a:ln>
        </p:spPr>
        <p:txBody>
          <a:bodyPr lIns="45719" rIns="45719"/>
          <a:lstStyle/>
          <a:p>
            <a:pPr>
              <a:defRPr sz="1300"/>
            </a:pPr>
          </a:p>
        </p:txBody>
      </p:sp>
      <p:sp>
        <p:nvSpPr>
          <p:cNvPr id="1172" name="“Environment”"/>
          <p:cNvSpPr txBox="1"/>
          <p:nvPr/>
        </p:nvSpPr>
        <p:spPr>
          <a:xfrm>
            <a:off x="4975814" y="3834965"/>
            <a:ext cx="1835851" cy="3987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2200">
                <a:solidFill>
                  <a:srgbClr val="941100"/>
                </a:solidFill>
              </a:defRPr>
            </a:lvl1pPr>
          </a:lstStyle>
          <a:p>
            <a:pPr/>
            <a:r>
              <a:t>“Environment”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71"/>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2" grpId="3"/>
      <p:bldP build="whole" bldLvl="1" animBg="1" rev="0" advAuto="0" spid="1160" grpId="1"/>
      <p:bldP build="whole" bldLvl="1" animBg="1" rev="0" advAuto="0" spid="1171" grpId="2"/>
    </p:bldLst>
  </p:timing>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4" name="The Environment"/>
          <p:cNvSpPr txBox="1"/>
          <p:nvPr>
            <p:ph type="title"/>
          </p:nvPr>
        </p:nvSpPr>
        <p:spPr>
          <a:prstGeom prst="rect">
            <a:avLst/>
          </a:prstGeom>
        </p:spPr>
        <p:txBody>
          <a:bodyPr/>
          <a:lstStyle/>
          <a:p>
            <a:pPr/>
            <a:r>
              <a:t>The Environment</a:t>
            </a:r>
          </a:p>
        </p:txBody>
      </p:sp>
      <p:sp>
        <p:nvSpPr>
          <p:cNvPr id="1175"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1176" name="Triangle"/>
          <p:cNvSpPr/>
          <p:nvPr/>
        </p:nvSpPr>
        <p:spPr>
          <a:xfrm flipH="1" rot="10800000">
            <a:off x="2170270" y="2386431"/>
            <a:ext cx="4811846" cy="3229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88900">
            <a:solidFill>
              <a:srgbClr val="7A81FF"/>
            </a:solidFill>
          </a:ln>
        </p:spPr>
        <p:txBody>
          <a:bodyPr lIns="45719" rIns="45719"/>
          <a:lstStyle/>
          <a:p>
            <a:pPr>
              <a:defRPr sz="1300"/>
            </a:pPr>
          </a:p>
        </p:txBody>
      </p:sp>
      <p:sp>
        <p:nvSpPr>
          <p:cNvPr id="1177" name="Knowledge &amp;…"/>
          <p:cNvSpPr txBox="1"/>
          <p:nvPr/>
        </p:nvSpPr>
        <p:spPr>
          <a:xfrm>
            <a:off x="1191913" y="1776096"/>
            <a:ext cx="3168663" cy="1068704"/>
          </a:xfrm>
          <a:prstGeom prst="rect">
            <a:avLst/>
          </a:prstGeom>
          <a:solidFill>
            <a:srgbClr val="F8D15B"/>
          </a:solidFill>
          <a:ln>
            <a:solidFill>
              <a:srgbClr val="7A8C89"/>
            </a:solidFill>
          </a:ln>
          <a:extLst>
            <a:ext uri="{C572A759-6A51-4108-AA02-DFA0A04FC94B}">
              <ma14:wrappingTextBoxFlag xmlns:ma14="http://schemas.microsoft.com/office/mac/drawingml/2011/main" val="1"/>
            </a:ext>
          </a:extLst>
        </p:spPr>
        <p:txBody>
          <a:bodyPr wrap="none" lIns="34289" tIns="34289" rIns="34289" bIns="34289">
            <a:spAutoFit/>
          </a:bodyPr>
          <a:lstStyle/>
          <a:p>
            <a:pPr>
              <a:defRPr b="1" sz="2100">
                <a:latin typeface="Century Gothic"/>
                <a:ea typeface="Century Gothic"/>
                <a:cs typeface="Century Gothic"/>
                <a:sym typeface="Century Gothic"/>
              </a:defRPr>
            </a:pPr>
            <a:r>
              <a:t>Knowledge &amp; </a:t>
            </a:r>
            <a:endParaRPr sz="2800"/>
          </a:p>
          <a:p>
            <a:pPr>
              <a:defRPr b="1" sz="2100">
                <a:latin typeface="Century Gothic"/>
                <a:ea typeface="Century Gothic"/>
                <a:cs typeface="Century Gothic"/>
                <a:sym typeface="Century Gothic"/>
              </a:defRPr>
            </a:pPr>
            <a:r>
              <a:t>Human Capital</a:t>
            </a:r>
            <a:endParaRPr sz="2800"/>
          </a:p>
          <a:p>
            <a:pPr>
              <a:defRPr sz="2100">
                <a:latin typeface="Century Gothic"/>
                <a:ea typeface="Century Gothic"/>
                <a:cs typeface="Century Gothic"/>
                <a:sym typeface="Century Gothic"/>
              </a:defRPr>
            </a:pPr>
            <a:r>
              <a:t>(Education &amp; Research)</a:t>
            </a:r>
          </a:p>
        </p:txBody>
      </p:sp>
      <p:sp>
        <p:nvSpPr>
          <p:cNvPr id="1178" name="Capital &amp; Markets…"/>
          <p:cNvSpPr txBox="1"/>
          <p:nvPr/>
        </p:nvSpPr>
        <p:spPr>
          <a:xfrm>
            <a:off x="5153623" y="1770908"/>
            <a:ext cx="2389528" cy="1068704"/>
          </a:xfrm>
          <a:prstGeom prst="rect">
            <a:avLst/>
          </a:prstGeom>
          <a:solidFill>
            <a:srgbClr val="F1B09F"/>
          </a:solidFill>
          <a:ln>
            <a:solidFill>
              <a:srgbClr val="7A8C89"/>
            </a:solidFill>
          </a:ln>
          <a:extLst>
            <a:ext uri="{C572A759-6A51-4108-AA02-DFA0A04FC94B}">
              <ma14:wrappingTextBoxFlag xmlns:ma14="http://schemas.microsoft.com/office/mac/drawingml/2011/main" val="1"/>
            </a:ext>
          </a:extLst>
        </p:spPr>
        <p:txBody>
          <a:bodyPr wrap="none" lIns="34289" tIns="34289" rIns="34289" bIns="34289">
            <a:spAutoFit/>
          </a:bodyPr>
          <a:lstStyle/>
          <a:p>
            <a:pPr>
              <a:defRPr b="1" sz="2100">
                <a:latin typeface="Century Gothic"/>
                <a:ea typeface="Century Gothic"/>
                <a:cs typeface="Century Gothic"/>
                <a:sym typeface="Century Gothic"/>
              </a:defRPr>
            </a:pPr>
            <a:r>
              <a:t>Capital &amp; Markets</a:t>
            </a:r>
            <a:endParaRPr sz="2800"/>
          </a:p>
          <a:p>
            <a:pPr>
              <a:defRPr sz="2100">
                <a:latin typeface="Century Gothic"/>
                <a:ea typeface="Century Gothic"/>
                <a:cs typeface="Century Gothic"/>
                <a:sym typeface="Century Gothic"/>
              </a:defRPr>
            </a:pPr>
            <a:r>
              <a:t>(Investment &amp;</a:t>
            </a:r>
            <a:endParaRPr sz="2800"/>
          </a:p>
          <a:p>
            <a:pPr>
              <a:defRPr sz="2100">
                <a:latin typeface="Century Gothic"/>
                <a:ea typeface="Century Gothic"/>
                <a:cs typeface="Century Gothic"/>
                <a:sym typeface="Century Gothic"/>
              </a:defRPr>
            </a:pPr>
            <a:r>
              <a:t>Entrepreneurship)</a:t>
            </a:r>
          </a:p>
        </p:txBody>
      </p:sp>
      <p:sp>
        <p:nvSpPr>
          <p:cNvPr id="1179" name="Policy Making &amp; Culture…"/>
          <p:cNvSpPr txBox="1"/>
          <p:nvPr/>
        </p:nvSpPr>
        <p:spPr>
          <a:xfrm>
            <a:off x="3312967" y="4926327"/>
            <a:ext cx="2567677" cy="738504"/>
          </a:xfrm>
          <a:prstGeom prst="rect">
            <a:avLst/>
          </a:prstGeom>
          <a:gradFill>
            <a:gsLst>
              <a:gs pos="0">
                <a:srgbClr val="FFFFFF"/>
              </a:gs>
              <a:gs pos="35000">
                <a:srgbClr val="C6E2FF"/>
              </a:gs>
              <a:gs pos="100000">
                <a:srgbClr val="FFFFFF"/>
              </a:gs>
            </a:gsLst>
            <a:lin ang="16200000"/>
          </a:gradFill>
          <a:ln>
            <a:solidFill>
              <a:srgbClr val="7A8C89"/>
            </a:solidFill>
          </a:ln>
          <a:extLst>
            <a:ext uri="{C572A759-6A51-4108-AA02-DFA0A04FC94B}">
              <ma14:wrappingTextBoxFlag xmlns:ma14="http://schemas.microsoft.com/office/mac/drawingml/2011/main" val="1"/>
            </a:ext>
          </a:extLst>
        </p:spPr>
        <p:txBody>
          <a:bodyPr wrap="none" lIns="34289" tIns="34289" rIns="34289" bIns="34289">
            <a:spAutoFit/>
          </a:bodyPr>
          <a:lstStyle/>
          <a:p>
            <a:pPr>
              <a:defRPr b="1" sz="2100">
                <a:latin typeface="Century Gothic"/>
                <a:ea typeface="Century Gothic"/>
                <a:cs typeface="Century Gothic"/>
                <a:sym typeface="Century Gothic"/>
              </a:defRPr>
            </a:pPr>
            <a:r>
              <a:t>Policy Making</a:t>
            </a:r>
            <a:endParaRPr sz="2800"/>
          </a:p>
          <a:p>
            <a:pPr>
              <a:defRPr sz="2100">
                <a:latin typeface="Century Gothic"/>
                <a:ea typeface="Century Gothic"/>
                <a:cs typeface="Century Gothic"/>
                <a:sym typeface="Century Gothic"/>
              </a:defRPr>
            </a:pPr>
            <a:r>
              <a:t>(Laws &amp; Incentives)</a:t>
            </a:r>
          </a:p>
        </p:txBody>
      </p:sp>
      <p:grpSp>
        <p:nvGrpSpPr>
          <p:cNvPr id="1183" name="Group"/>
          <p:cNvGrpSpPr/>
          <p:nvPr/>
        </p:nvGrpSpPr>
        <p:grpSpPr>
          <a:xfrm>
            <a:off x="3581419" y="2854037"/>
            <a:ext cx="1989548" cy="1949987"/>
            <a:chOff x="0" y="0"/>
            <a:chExt cx="1989547" cy="1949986"/>
          </a:xfrm>
        </p:grpSpPr>
        <p:sp>
          <p:nvSpPr>
            <p:cNvPr id="1180" name="Cloud"/>
            <p:cNvSpPr/>
            <p:nvPr/>
          </p:nvSpPr>
          <p:spPr>
            <a:xfrm>
              <a:off x="0" y="0"/>
              <a:ext cx="1989548" cy="1199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w="25400" cap="flat">
              <a:solidFill>
                <a:srgbClr val="945200"/>
              </a:solidFill>
              <a:prstDash val="solid"/>
              <a:round/>
            </a:ln>
            <a:effectLst/>
          </p:spPr>
          <p:txBody>
            <a:bodyPr wrap="square" lIns="45719" tIns="45719" rIns="45719" bIns="45719" numCol="1" anchor="t">
              <a:noAutofit/>
            </a:bodyPr>
            <a:lstStyle/>
            <a:p>
              <a:pPr>
                <a:defRPr sz="1300"/>
              </a:pPr>
            </a:p>
          </p:txBody>
        </p:sp>
        <p:sp>
          <p:nvSpPr>
            <p:cNvPr id="1181" name="Cloud"/>
            <p:cNvSpPr/>
            <p:nvPr/>
          </p:nvSpPr>
          <p:spPr>
            <a:xfrm flipH="1" rot="10800000">
              <a:off x="49911" y="811130"/>
              <a:ext cx="1889726" cy="11388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w="25400" cap="flat">
              <a:solidFill>
                <a:srgbClr val="945200"/>
              </a:solidFill>
              <a:prstDash val="solid"/>
              <a:round/>
            </a:ln>
            <a:effectLst/>
          </p:spPr>
          <p:txBody>
            <a:bodyPr wrap="square" lIns="45719" tIns="45719" rIns="45719" bIns="45719" numCol="1" anchor="t">
              <a:noAutofit/>
            </a:bodyPr>
            <a:lstStyle/>
            <a:p>
              <a:pPr>
                <a:defRPr sz="1300"/>
              </a:pPr>
            </a:p>
          </p:txBody>
        </p:sp>
        <p:sp>
          <p:nvSpPr>
            <p:cNvPr id="1182" name="Culture &amp;…"/>
            <p:cNvSpPr txBox="1"/>
            <p:nvPr/>
          </p:nvSpPr>
          <p:spPr>
            <a:xfrm>
              <a:off x="258986" y="567817"/>
              <a:ext cx="1459768" cy="77977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34289" tIns="34289" rIns="34289" bIns="34289" numCol="1" anchor="t">
              <a:spAutoFit/>
            </a:bodyPr>
            <a:lstStyle/>
            <a:p>
              <a:pPr>
                <a:defRPr b="1" sz="2300">
                  <a:latin typeface="Century Gothic"/>
                  <a:ea typeface="Century Gothic"/>
                  <a:cs typeface="Century Gothic"/>
                  <a:sym typeface="Century Gothic"/>
                </a:defRPr>
              </a:pPr>
              <a:r>
                <a:t>Culture &amp; </a:t>
              </a:r>
              <a:endParaRPr sz="3100"/>
            </a:p>
            <a:p>
              <a:pPr>
                <a:defRPr b="1" sz="2300">
                  <a:latin typeface="Century Gothic"/>
                  <a:ea typeface="Century Gothic"/>
                  <a:cs typeface="Century Gothic"/>
                  <a:sym typeface="Century Gothic"/>
                </a:defRPr>
              </a:pPr>
              <a:r>
                <a:t>Mindset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177"/>
                                        </p:tgtEl>
                                        <p:attrNameLst>
                                          <p:attrName>style.visibility</p:attrName>
                                        </p:attrNameLst>
                                      </p:cBhvr>
                                      <p:to>
                                        <p:strVal val="visible"/>
                                      </p:to>
                                    </p:set>
                                    <p:anim calcmode="lin" valueType="num">
                                      <p:cBhvr>
                                        <p:cTn id="7" dur="750" fill="hold"/>
                                        <p:tgtEl>
                                          <p:spTgt spid="1177"/>
                                        </p:tgtEl>
                                        <p:attrNameLst>
                                          <p:attrName>ppt_w</p:attrName>
                                        </p:attrNameLst>
                                      </p:cBhvr>
                                      <p:tavLst>
                                        <p:tav tm="0">
                                          <p:val>
                                            <p:fltVal val="0"/>
                                          </p:val>
                                        </p:tav>
                                        <p:tav tm="100000">
                                          <p:val>
                                            <p:strVal val="#ppt_w"/>
                                          </p:val>
                                        </p:tav>
                                      </p:tavLst>
                                    </p:anim>
                                    <p:anim calcmode="lin" valueType="num">
                                      <p:cBhvr>
                                        <p:cTn id="8" dur="750" fill="hold"/>
                                        <p:tgtEl>
                                          <p:spTgt spid="117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178"/>
                                        </p:tgtEl>
                                        <p:attrNameLst>
                                          <p:attrName>style.visibility</p:attrName>
                                        </p:attrNameLst>
                                      </p:cBhvr>
                                      <p:to>
                                        <p:strVal val="visible"/>
                                      </p:to>
                                    </p:set>
                                    <p:anim calcmode="lin" valueType="num">
                                      <p:cBhvr>
                                        <p:cTn id="13" dur="750" fill="hold"/>
                                        <p:tgtEl>
                                          <p:spTgt spid="1178"/>
                                        </p:tgtEl>
                                        <p:attrNameLst>
                                          <p:attrName>ppt_w</p:attrName>
                                        </p:attrNameLst>
                                      </p:cBhvr>
                                      <p:tavLst>
                                        <p:tav tm="0">
                                          <p:val>
                                            <p:fltVal val="0"/>
                                          </p:val>
                                        </p:tav>
                                        <p:tav tm="100000">
                                          <p:val>
                                            <p:strVal val="#ppt_w"/>
                                          </p:val>
                                        </p:tav>
                                      </p:tavLst>
                                    </p:anim>
                                    <p:anim calcmode="lin" valueType="num">
                                      <p:cBhvr>
                                        <p:cTn id="14" dur="750" fill="hold"/>
                                        <p:tgtEl>
                                          <p:spTgt spid="117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1179"/>
                                        </p:tgtEl>
                                        <p:attrNameLst>
                                          <p:attrName>style.visibility</p:attrName>
                                        </p:attrNameLst>
                                      </p:cBhvr>
                                      <p:to>
                                        <p:strVal val="visible"/>
                                      </p:to>
                                    </p:set>
                                    <p:anim calcmode="lin" valueType="num">
                                      <p:cBhvr>
                                        <p:cTn id="19" dur="750" fill="hold"/>
                                        <p:tgtEl>
                                          <p:spTgt spid="1179"/>
                                        </p:tgtEl>
                                        <p:attrNameLst>
                                          <p:attrName>ppt_w</p:attrName>
                                        </p:attrNameLst>
                                      </p:cBhvr>
                                      <p:tavLst>
                                        <p:tav tm="0">
                                          <p:val>
                                            <p:fltVal val="0"/>
                                          </p:val>
                                        </p:tav>
                                        <p:tav tm="100000">
                                          <p:val>
                                            <p:strVal val="#ppt_w"/>
                                          </p:val>
                                        </p:tav>
                                      </p:tavLst>
                                    </p:anim>
                                    <p:anim calcmode="lin" valueType="num">
                                      <p:cBhvr>
                                        <p:cTn id="20" dur="750" fill="hold"/>
                                        <p:tgtEl>
                                          <p:spTgt spid="1179"/>
                                        </p:tgtEl>
                                        <p:attrNameLst>
                                          <p:attrName>ppt_h</p:attrName>
                                        </p:attrNameLst>
                                      </p:cBhvr>
                                      <p:tavLst>
                                        <p:tav tm="0">
                                          <p:val>
                                            <p:fltVal val="0"/>
                                          </p:val>
                                        </p:tav>
                                        <p:tav tm="100000">
                                          <p:val>
                                            <p:strVal val="#ppt_h"/>
                                          </p:val>
                                        </p:tav>
                                      </p:tavLst>
                                    </p:anim>
                                  </p:childTnLst>
                                </p:cTn>
                              </p:par>
                            </p:childTnLst>
                          </p:cTn>
                        </p:par>
                        <p:par>
                          <p:cTn id="21" fill="hold">
                            <p:stCondLst>
                              <p:cond delay="750"/>
                            </p:stCondLst>
                            <p:childTnLst>
                              <p:par>
                                <p:cTn id="22" presetClass="entr" nodeType="afterEffect" presetSubtype="0" presetID="1" grpId="4" fill="hold">
                                  <p:stCondLst>
                                    <p:cond delay="0"/>
                                  </p:stCondLst>
                                  <p:iterate type="el" backwards="0">
                                    <p:tmAbs val="0"/>
                                  </p:iterate>
                                  <p:childTnLst>
                                    <p:set>
                                      <p:cBhvr>
                                        <p:cTn id="23" fill="hold"/>
                                        <p:tgtEl>
                                          <p:spTgt spid="117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5" fill="hold">
                                  <p:stCondLst>
                                    <p:cond delay="0"/>
                                  </p:stCondLst>
                                  <p:iterate type="el" backwards="0">
                                    <p:tmAbs val="0"/>
                                  </p:iterate>
                                  <p:childTnLst>
                                    <p:set>
                                      <p:cBhvr>
                                        <p:cTn id="27" fill="hold"/>
                                        <p:tgtEl>
                                          <p:spTgt spid="1183"/>
                                        </p:tgtEl>
                                        <p:attrNameLst>
                                          <p:attrName>style.visibility</p:attrName>
                                        </p:attrNameLst>
                                      </p:cBhvr>
                                      <p:to>
                                        <p:strVal val="visible"/>
                                      </p:to>
                                    </p:set>
                                    <p:animEffect filter="fade" transition="in">
                                      <p:cBhvr>
                                        <p:cTn id="28" dur="1500"/>
                                        <p:tgtEl>
                                          <p:spTgt spid="1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8" grpId="2"/>
      <p:bldP build="whole" bldLvl="1" animBg="1" rev="0" advAuto="0" spid="1183" grpId="5"/>
      <p:bldP build="whole" bldLvl="1" animBg="1" rev="0" advAuto="0" spid="1177" grpId="1"/>
      <p:bldP build="whole" bldLvl="1" animBg="1" rev="0" advAuto="0" spid="1179" grpId="3"/>
      <p:bldP build="whole" bldLvl="1" animBg="1" rev="0" advAuto="0" spid="1176" grpId="4"/>
    </p:bldLst>
  </p:timing>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5" name="Content Placeholder 2"/>
          <p:cNvSpPr txBox="1"/>
          <p:nvPr>
            <p:ph type="body" idx="1"/>
          </p:nvPr>
        </p:nvSpPr>
        <p:spPr>
          <a:prstGeom prst="rect">
            <a:avLst/>
          </a:prstGeom>
        </p:spPr>
        <p:txBody>
          <a:bodyPr/>
          <a:lstStyle/>
          <a:p>
            <a:pPr>
              <a:defRPr>
                <a:solidFill>
                  <a:srgbClr val="D9D9D9"/>
                </a:solidFill>
              </a:defRPr>
            </a:pPr>
            <a:r>
              <a:t>Successful Ecosystems</a:t>
            </a:r>
          </a:p>
          <a:p>
            <a:pPr>
              <a:defRPr>
                <a:solidFill>
                  <a:srgbClr val="D9D9D9"/>
                </a:solidFill>
              </a:defRPr>
            </a:pPr>
            <a:r>
              <a:t>The risk of the Cargo Cult</a:t>
            </a:r>
          </a:p>
          <a:p>
            <a:pPr>
              <a:defRPr>
                <a:solidFill>
                  <a:srgbClr val="D9D9D9"/>
                </a:solidFill>
              </a:defRPr>
            </a:pPr>
            <a:r>
              <a:t>Silicon Valley’s Origins </a:t>
            </a:r>
          </a:p>
          <a:p>
            <a:pPr>
              <a:defRPr>
                <a:solidFill>
                  <a:srgbClr val="D9D9D9"/>
                </a:solidFill>
              </a:defRPr>
            </a:pPr>
            <a:r>
              <a:t>Research Commercialization</a:t>
            </a:r>
          </a:p>
          <a:p>
            <a:pPr>
              <a:defRPr>
                <a:solidFill>
                  <a:srgbClr val="D9D9D9"/>
                </a:solidFill>
              </a:defRPr>
            </a:pPr>
            <a:r>
              <a:t>Start-ups and Technology Transfer</a:t>
            </a:r>
          </a:p>
          <a:p>
            <a:pPr/>
            <a:r>
              <a:t>Overcoming Barriers</a:t>
            </a:r>
          </a:p>
          <a:p>
            <a:pPr/>
            <a:r>
              <a:t>Concluding Remarks</a:t>
            </a:r>
          </a:p>
        </p:txBody>
      </p:sp>
      <p:sp>
        <p:nvSpPr>
          <p:cNvPr id="1186" name="Title 1"/>
          <p:cNvSpPr txBox="1"/>
          <p:nvPr>
            <p:ph type="title"/>
          </p:nvPr>
        </p:nvSpPr>
        <p:spPr>
          <a:prstGeom prst="rect">
            <a:avLst/>
          </a:prstGeom>
        </p:spPr>
        <p:txBody>
          <a:bodyPr/>
          <a:lstStyle/>
          <a:p>
            <a:pPr/>
            <a:r>
              <a:t>Outline</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Title 1"/>
          <p:cNvSpPr txBox="1"/>
          <p:nvPr>
            <p:ph type="title"/>
          </p:nvPr>
        </p:nvSpPr>
        <p:spPr>
          <a:prstGeom prst="rect">
            <a:avLst/>
          </a:prstGeom>
        </p:spPr>
        <p:txBody>
          <a:bodyPr/>
          <a:lstStyle/>
          <a:p>
            <a:pPr/>
            <a:r>
              <a:t>Overcoming Barriers</a:t>
            </a:r>
          </a:p>
        </p:txBody>
      </p:sp>
      <p:sp>
        <p:nvSpPr>
          <p:cNvPr id="1189" name="Section 2: Technological Innovation Ecosystems"/>
          <p:cNvSpPr txBox="1"/>
          <p:nvPr>
            <p:ph type="body" idx="21"/>
          </p:nvPr>
        </p:nvSpPr>
        <p:spPr>
          <a:prstGeom prst="rect">
            <a:avLst/>
          </a:prstGeom>
        </p:spPr>
        <p:txBody>
          <a:bodyPr/>
          <a:lstStyle/>
          <a:p>
            <a:pPr/>
            <a:r>
              <a:t>Section 2: Technological Innovation Ecosystems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Innovation:…"/>
          <p:cNvSpPr txBox="1"/>
          <p:nvPr>
            <p:ph type="body" idx="1"/>
          </p:nvPr>
        </p:nvSpPr>
        <p:spPr>
          <a:prstGeom prst="rect">
            <a:avLst/>
          </a:prstGeom>
        </p:spPr>
        <p:txBody>
          <a:bodyPr/>
          <a:lstStyle/>
          <a:p>
            <a:pPr/>
            <a:r>
              <a:t>Innovation:</a:t>
            </a:r>
          </a:p>
          <a:p>
            <a:pPr/>
            <a:br/>
            <a:r>
              <a:t>Why is it Important?</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A proliferation of “Silicon Valleys”"/>
          <p:cNvSpPr txBox="1"/>
          <p:nvPr>
            <p:ph type="title"/>
          </p:nvPr>
        </p:nvSpPr>
        <p:spPr>
          <a:prstGeom prst="rect">
            <a:avLst/>
          </a:prstGeom>
        </p:spPr>
        <p:txBody>
          <a:bodyPr/>
          <a:lstStyle>
            <a:lvl1pPr indent="34525" defTabSz="795527">
              <a:defRPr sz="3600"/>
            </a:lvl1pPr>
          </a:lstStyle>
          <a:p>
            <a:pPr/>
            <a:r>
              <a:t>A proliferation of “Silicon Valleys”</a:t>
            </a:r>
          </a:p>
        </p:txBody>
      </p:sp>
      <p:sp>
        <p:nvSpPr>
          <p:cNvPr id="1192"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1193" name="image114.png" descr="image114.png"/>
          <p:cNvPicPr>
            <a:picLocks noChangeAspect="1"/>
          </p:cNvPicPr>
          <p:nvPr/>
        </p:nvPicPr>
        <p:blipFill>
          <a:blip r:embed="rId3">
            <a:extLst/>
          </a:blip>
          <a:stretch>
            <a:fillRect/>
          </a:stretch>
        </p:blipFill>
        <p:spPr>
          <a:xfrm>
            <a:off x="3332837" y="2099239"/>
            <a:ext cx="2108290" cy="1725738"/>
          </a:xfrm>
          <a:prstGeom prst="rect">
            <a:avLst/>
          </a:prstGeom>
          <a:ln w="12700">
            <a:miter lim="400000"/>
          </a:ln>
        </p:spPr>
      </p:pic>
      <p:pic>
        <p:nvPicPr>
          <p:cNvPr id="1194" name="image37.tif" descr="image37.tif"/>
          <p:cNvPicPr>
            <a:picLocks noChangeAspect="1"/>
          </p:cNvPicPr>
          <p:nvPr/>
        </p:nvPicPr>
        <p:blipFill>
          <a:blip r:embed="rId4">
            <a:extLst/>
          </a:blip>
          <a:stretch>
            <a:fillRect/>
          </a:stretch>
        </p:blipFill>
        <p:spPr>
          <a:xfrm>
            <a:off x="3193880" y="1326395"/>
            <a:ext cx="3140342" cy="879297"/>
          </a:xfrm>
          <a:prstGeom prst="rect">
            <a:avLst/>
          </a:prstGeom>
          <a:ln w="12700">
            <a:miter lim="400000"/>
          </a:ln>
        </p:spPr>
      </p:pic>
      <p:pic>
        <p:nvPicPr>
          <p:cNvPr id="1195" name="image38.tif" descr="image38.tif"/>
          <p:cNvPicPr>
            <a:picLocks noChangeAspect="1"/>
          </p:cNvPicPr>
          <p:nvPr/>
        </p:nvPicPr>
        <p:blipFill>
          <a:blip r:embed="rId5">
            <a:extLst/>
          </a:blip>
          <a:stretch>
            <a:fillRect/>
          </a:stretch>
        </p:blipFill>
        <p:spPr>
          <a:xfrm>
            <a:off x="139050" y="1187034"/>
            <a:ext cx="2855569" cy="1311319"/>
          </a:xfrm>
          <a:prstGeom prst="rect">
            <a:avLst/>
          </a:prstGeom>
          <a:ln w="12700">
            <a:miter lim="400000"/>
          </a:ln>
        </p:spPr>
      </p:pic>
      <p:pic>
        <p:nvPicPr>
          <p:cNvPr id="1196" name="image39.tif" descr="image39.tif"/>
          <p:cNvPicPr>
            <a:picLocks noChangeAspect="1"/>
          </p:cNvPicPr>
          <p:nvPr/>
        </p:nvPicPr>
        <p:blipFill>
          <a:blip r:embed="rId6">
            <a:extLst/>
          </a:blip>
          <a:stretch>
            <a:fillRect/>
          </a:stretch>
        </p:blipFill>
        <p:spPr>
          <a:xfrm>
            <a:off x="406050" y="2397890"/>
            <a:ext cx="3274971" cy="1037194"/>
          </a:xfrm>
          <a:prstGeom prst="rect">
            <a:avLst/>
          </a:prstGeom>
          <a:ln w="12700">
            <a:miter lim="400000"/>
          </a:ln>
        </p:spPr>
      </p:pic>
      <p:pic>
        <p:nvPicPr>
          <p:cNvPr id="1197" name="image40.tif" descr="image40.tif"/>
          <p:cNvPicPr>
            <a:picLocks noChangeAspect="1"/>
          </p:cNvPicPr>
          <p:nvPr/>
        </p:nvPicPr>
        <p:blipFill>
          <a:blip r:embed="rId7">
            <a:extLst/>
          </a:blip>
          <a:stretch>
            <a:fillRect/>
          </a:stretch>
        </p:blipFill>
        <p:spPr>
          <a:xfrm>
            <a:off x="5068120" y="2099239"/>
            <a:ext cx="4508502" cy="1803402"/>
          </a:xfrm>
          <a:prstGeom prst="rect">
            <a:avLst/>
          </a:prstGeom>
          <a:ln w="12700">
            <a:miter lim="400000"/>
          </a:ln>
        </p:spPr>
      </p:pic>
      <p:pic>
        <p:nvPicPr>
          <p:cNvPr id="1198" name="image41.tif" descr="image41.tif"/>
          <p:cNvPicPr>
            <a:picLocks noChangeAspect="1"/>
          </p:cNvPicPr>
          <p:nvPr/>
        </p:nvPicPr>
        <p:blipFill>
          <a:blip r:embed="rId8">
            <a:extLst/>
          </a:blip>
          <a:stretch>
            <a:fillRect/>
          </a:stretch>
        </p:blipFill>
        <p:spPr>
          <a:xfrm>
            <a:off x="6292898" y="1316844"/>
            <a:ext cx="2560540" cy="1433903"/>
          </a:xfrm>
          <a:prstGeom prst="rect">
            <a:avLst/>
          </a:prstGeom>
          <a:ln w="12700">
            <a:miter lim="400000"/>
          </a:ln>
        </p:spPr>
      </p:pic>
      <p:pic>
        <p:nvPicPr>
          <p:cNvPr id="1199" name="image42.tif" descr="image42.tif"/>
          <p:cNvPicPr>
            <a:picLocks noChangeAspect="1"/>
          </p:cNvPicPr>
          <p:nvPr/>
        </p:nvPicPr>
        <p:blipFill>
          <a:blip r:embed="rId9">
            <a:extLst/>
          </a:blip>
          <a:stretch>
            <a:fillRect/>
          </a:stretch>
        </p:blipFill>
        <p:spPr>
          <a:xfrm>
            <a:off x="137015" y="5700712"/>
            <a:ext cx="2560540" cy="780117"/>
          </a:xfrm>
          <a:prstGeom prst="rect">
            <a:avLst/>
          </a:prstGeom>
          <a:ln w="12700">
            <a:miter lim="400000"/>
          </a:ln>
        </p:spPr>
      </p:pic>
      <p:pic>
        <p:nvPicPr>
          <p:cNvPr id="1200" name="image43.tif" descr="image43.tif"/>
          <p:cNvPicPr>
            <a:picLocks noChangeAspect="1"/>
          </p:cNvPicPr>
          <p:nvPr/>
        </p:nvPicPr>
        <p:blipFill>
          <a:blip r:embed="rId10">
            <a:extLst/>
          </a:blip>
          <a:stretch>
            <a:fillRect/>
          </a:stretch>
        </p:blipFill>
        <p:spPr>
          <a:xfrm>
            <a:off x="7338951" y="4318337"/>
            <a:ext cx="1706923" cy="1037194"/>
          </a:xfrm>
          <a:prstGeom prst="rect">
            <a:avLst/>
          </a:prstGeom>
          <a:ln w="12700">
            <a:miter lim="400000"/>
          </a:ln>
        </p:spPr>
      </p:pic>
      <p:pic>
        <p:nvPicPr>
          <p:cNvPr id="1201" name="image44.tif" descr="image44.tif"/>
          <p:cNvPicPr>
            <a:picLocks noChangeAspect="1"/>
          </p:cNvPicPr>
          <p:nvPr/>
        </p:nvPicPr>
        <p:blipFill>
          <a:blip r:embed="rId11">
            <a:extLst/>
          </a:blip>
          <a:stretch>
            <a:fillRect/>
          </a:stretch>
        </p:blipFill>
        <p:spPr>
          <a:xfrm>
            <a:off x="6687746" y="5076261"/>
            <a:ext cx="2710030" cy="1803402"/>
          </a:xfrm>
          <a:prstGeom prst="rect">
            <a:avLst/>
          </a:prstGeom>
          <a:ln w="12700">
            <a:miter lim="400000"/>
          </a:ln>
        </p:spPr>
      </p:pic>
      <p:grpSp>
        <p:nvGrpSpPr>
          <p:cNvPr id="1204" name="Group"/>
          <p:cNvGrpSpPr/>
          <p:nvPr/>
        </p:nvGrpSpPr>
        <p:grpSpPr>
          <a:xfrm>
            <a:off x="6060721" y="3618719"/>
            <a:ext cx="3024896" cy="879298"/>
            <a:chOff x="0" y="0"/>
            <a:chExt cx="3024895" cy="879297"/>
          </a:xfrm>
        </p:grpSpPr>
        <p:sp>
          <p:nvSpPr>
            <p:cNvPr id="1202" name="Rectangle"/>
            <p:cNvSpPr/>
            <p:nvPr/>
          </p:nvSpPr>
          <p:spPr>
            <a:xfrm>
              <a:off x="0" y="5111"/>
              <a:ext cx="3024896" cy="869074"/>
            </a:xfrm>
            <a:prstGeom prst="rect">
              <a:avLst/>
            </a:prstGeom>
            <a:solidFill>
              <a:srgbClr val="C8A00D"/>
            </a:solidFill>
            <a:ln w="38100" cap="flat">
              <a:solidFill>
                <a:srgbClr val="FFFFFF"/>
              </a:solidFill>
              <a:prstDash val="solid"/>
              <a:bevel/>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lgn="ctr">
                <a:defRPr sz="4200">
                  <a:solidFill>
                    <a:srgbClr val="FFFFFF"/>
                  </a:solidFill>
                  <a:latin typeface="Century Gothic"/>
                  <a:ea typeface="Century Gothic"/>
                  <a:cs typeface="Century Gothic"/>
                  <a:sym typeface="Century Gothic"/>
                </a:defRPr>
              </a:pPr>
            </a:p>
          </p:txBody>
        </p:sp>
        <p:pic>
          <p:nvPicPr>
            <p:cNvPr id="1203" name="Image" descr="Image"/>
            <p:cNvPicPr>
              <a:picLocks noChangeAspect="1"/>
            </p:cNvPicPr>
            <p:nvPr/>
          </p:nvPicPr>
          <p:blipFill>
            <a:blip r:embed="rId12">
              <a:extLst/>
            </a:blip>
            <a:stretch>
              <a:fillRect/>
            </a:stretch>
          </p:blipFill>
          <p:spPr>
            <a:xfrm>
              <a:off x="4353" y="-1"/>
              <a:ext cx="3016190" cy="879299"/>
            </a:xfrm>
            <a:prstGeom prst="rect">
              <a:avLst/>
            </a:prstGeom>
            <a:ln w="25400" cap="flat">
              <a:solidFill>
                <a:srgbClr val="DDDDDD"/>
              </a:solidFill>
              <a:prstDash val="solid"/>
              <a:miter lim="400000"/>
            </a:ln>
            <a:effectLst/>
          </p:spPr>
        </p:pic>
      </p:grpSp>
      <p:pic>
        <p:nvPicPr>
          <p:cNvPr id="1205" name="image46.tif" descr="image46.tif"/>
          <p:cNvPicPr>
            <a:picLocks noChangeAspect="1"/>
          </p:cNvPicPr>
          <p:nvPr/>
        </p:nvPicPr>
        <p:blipFill>
          <a:blip r:embed="rId13">
            <a:extLst/>
          </a:blip>
          <a:stretch>
            <a:fillRect/>
          </a:stretch>
        </p:blipFill>
        <p:spPr>
          <a:xfrm>
            <a:off x="3883554" y="4738110"/>
            <a:ext cx="3179962" cy="1803401"/>
          </a:xfrm>
          <a:prstGeom prst="rect">
            <a:avLst/>
          </a:prstGeom>
          <a:ln w="12700">
            <a:miter lim="400000"/>
          </a:ln>
        </p:spPr>
      </p:pic>
      <p:pic>
        <p:nvPicPr>
          <p:cNvPr id="1206" name="image47.tif" descr="image47.tif"/>
          <p:cNvPicPr>
            <a:picLocks noChangeAspect="1"/>
          </p:cNvPicPr>
          <p:nvPr/>
        </p:nvPicPr>
        <p:blipFill>
          <a:blip r:embed="rId14">
            <a:extLst/>
          </a:blip>
          <a:stretch>
            <a:fillRect/>
          </a:stretch>
        </p:blipFill>
        <p:spPr>
          <a:xfrm>
            <a:off x="181236" y="3378792"/>
            <a:ext cx="4978062" cy="2001182"/>
          </a:xfrm>
          <a:prstGeom prst="rect">
            <a:avLst/>
          </a:prstGeom>
          <a:ln w="12700">
            <a:miter lim="400000"/>
          </a:ln>
        </p:spPr>
      </p:pic>
      <p:pic>
        <p:nvPicPr>
          <p:cNvPr id="1207" name="image48.tif" descr="image48.tif"/>
          <p:cNvPicPr>
            <a:picLocks noChangeAspect="1"/>
          </p:cNvPicPr>
          <p:nvPr/>
        </p:nvPicPr>
        <p:blipFill>
          <a:blip r:embed="rId15">
            <a:extLst/>
          </a:blip>
          <a:stretch>
            <a:fillRect/>
          </a:stretch>
        </p:blipFill>
        <p:spPr>
          <a:xfrm>
            <a:off x="1644275" y="3589844"/>
            <a:ext cx="4309380" cy="1263772"/>
          </a:xfrm>
          <a:prstGeom prst="rect">
            <a:avLst/>
          </a:prstGeom>
          <a:ln w="12700">
            <a:miter lim="400000"/>
          </a:ln>
        </p:spPr>
      </p:pic>
      <p:pic>
        <p:nvPicPr>
          <p:cNvPr id="1208" name="image49.tif" descr="image49.tif"/>
          <p:cNvPicPr>
            <a:picLocks noChangeAspect="1"/>
          </p:cNvPicPr>
          <p:nvPr/>
        </p:nvPicPr>
        <p:blipFill>
          <a:blip r:embed="rId16">
            <a:extLst/>
          </a:blip>
          <a:stretch>
            <a:fillRect/>
          </a:stretch>
        </p:blipFill>
        <p:spPr>
          <a:xfrm>
            <a:off x="2789633" y="5589847"/>
            <a:ext cx="1001844" cy="1001844"/>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2" name="Which challenges?"/>
          <p:cNvSpPr txBox="1"/>
          <p:nvPr>
            <p:ph type="title"/>
          </p:nvPr>
        </p:nvSpPr>
        <p:spPr>
          <a:prstGeom prst="rect">
            <a:avLst/>
          </a:prstGeom>
        </p:spPr>
        <p:txBody>
          <a:bodyPr/>
          <a:lstStyle/>
          <a:p>
            <a:pPr/>
            <a:r>
              <a:t>Common barriers</a:t>
            </a:r>
          </a:p>
        </p:txBody>
      </p:sp>
      <p:sp>
        <p:nvSpPr>
          <p:cNvPr id="1213"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1214" name="image50.tif" descr="image50.tif"/>
          <p:cNvPicPr>
            <a:picLocks noChangeAspect="1"/>
          </p:cNvPicPr>
          <p:nvPr/>
        </p:nvPicPr>
        <p:blipFill>
          <a:blip r:embed="rId2">
            <a:extLst/>
          </a:blip>
          <a:stretch>
            <a:fillRect/>
          </a:stretch>
        </p:blipFill>
        <p:spPr>
          <a:xfrm>
            <a:off x="8247743" y="1093314"/>
            <a:ext cx="862518" cy="1152741"/>
          </a:xfrm>
          <a:prstGeom prst="rect">
            <a:avLst/>
          </a:prstGeom>
          <a:ln w="12700">
            <a:miter lim="400000"/>
          </a:ln>
        </p:spPr>
      </p:pic>
      <p:sp>
        <p:nvSpPr>
          <p:cNvPr id="1215" name="National culture that does not support entrepreneurial behaviour and risk-taking.…"/>
          <p:cNvSpPr txBox="1"/>
          <p:nvPr>
            <p:ph type="body" idx="1"/>
          </p:nvPr>
        </p:nvSpPr>
        <p:spPr>
          <a:xfrm>
            <a:off x="122124" y="1251768"/>
            <a:ext cx="8316914" cy="4964933"/>
          </a:xfrm>
          <a:prstGeom prst="rect">
            <a:avLst/>
          </a:prstGeom>
        </p:spPr>
        <p:txBody>
          <a:bodyPr/>
          <a:lstStyle/>
          <a:p>
            <a:pPr marL="263652" indent="-214884" defTabSz="877822">
              <a:spcBef>
                <a:spcPts val="1900"/>
              </a:spcBef>
              <a:defRPr sz="3000"/>
            </a:pPr>
            <a:r>
              <a:t>National </a:t>
            </a:r>
            <a:r>
              <a:rPr>
                <a:solidFill>
                  <a:srgbClr val="0433FF"/>
                </a:solidFill>
              </a:rPr>
              <a:t>culture</a:t>
            </a:r>
            <a:r>
              <a:t> that does not support entrepreneurial behavior and </a:t>
            </a:r>
            <a:r>
              <a:rPr>
                <a:solidFill>
                  <a:srgbClr val="0433FF"/>
                </a:solidFill>
              </a:rPr>
              <a:t>risk-taking</a:t>
            </a:r>
            <a:r>
              <a:t>.</a:t>
            </a:r>
          </a:p>
          <a:p>
            <a:pPr marL="263652" indent="-214884" defTabSz="877822">
              <a:spcBef>
                <a:spcPts val="1900"/>
              </a:spcBef>
              <a:defRPr sz="3000"/>
            </a:pPr>
            <a:r>
              <a:t>Geographical </a:t>
            </a:r>
            <a:r>
              <a:rPr>
                <a:solidFill>
                  <a:srgbClr val="0433FF"/>
                </a:solidFill>
              </a:rPr>
              <a:t>isolation</a:t>
            </a:r>
            <a:r>
              <a:t> and/or </a:t>
            </a:r>
            <a:r>
              <a:rPr>
                <a:solidFill>
                  <a:srgbClr val="0433FF"/>
                </a:solidFill>
              </a:rPr>
              <a:t>limited</a:t>
            </a:r>
            <a:r>
              <a:t> local </a:t>
            </a:r>
            <a:r>
              <a:rPr>
                <a:solidFill>
                  <a:srgbClr val="0433FF"/>
                </a:solidFill>
              </a:rPr>
              <a:t>market</a:t>
            </a:r>
            <a:r>
              <a:t>.</a:t>
            </a:r>
          </a:p>
          <a:p>
            <a:pPr marL="263652" indent="-214884" defTabSz="877822">
              <a:spcBef>
                <a:spcPts val="1900"/>
              </a:spcBef>
              <a:defRPr sz="3000"/>
            </a:pPr>
            <a:r>
              <a:t>Lack of venture </a:t>
            </a:r>
            <a:r>
              <a:rPr>
                <a:solidFill>
                  <a:srgbClr val="0433FF"/>
                </a:solidFill>
              </a:rPr>
              <a:t>capital</a:t>
            </a:r>
            <a:r>
              <a:t> or </a:t>
            </a:r>
            <a:r>
              <a:rPr>
                <a:solidFill>
                  <a:srgbClr val="0433FF"/>
                </a:solidFill>
              </a:rPr>
              <a:t>multinational companies</a:t>
            </a:r>
            <a:r>
              <a:t> in the region.</a:t>
            </a:r>
          </a:p>
          <a:p>
            <a:pPr marL="263652" indent="-214884" defTabSz="877822">
              <a:spcBef>
                <a:spcPts val="1900"/>
              </a:spcBef>
              <a:defRPr sz="3000"/>
            </a:pPr>
            <a:r>
              <a:t>No existing </a:t>
            </a:r>
            <a:r>
              <a:rPr>
                <a:solidFill>
                  <a:srgbClr val="0433FF"/>
                </a:solidFill>
              </a:rPr>
              <a:t>high-ranking research-led university</a:t>
            </a:r>
            <a:r>
              <a:t> within the ecosystem base.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1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1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15" grpId="1"/>
    </p:bldLst>
  </p:timing>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7" name="Success in the face of challenges"/>
          <p:cNvSpPr txBox="1"/>
          <p:nvPr>
            <p:ph type="title"/>
          </p:nvPr>
        </p:nvSpPr>
        <p:spPr>
          <a:prstGeom prst="rect">
            <a:avLst/>
          </a:prstGeom>
        </p:spPr>
        <p:txBody>
          <a:bodyPr/>
          <a:lstStyle/>
          <a:p>
            <a:pPr/>
            <a:r>
              <a:t>Success in the face of challenges</a:t>
            </a:r>
          </a:p>
        </p:txBody>
      </p:sp>
      <p:sp>
        <p:nvSpPr>
          <p:cNvPr id="1218"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1219" name="Image" descr="Image"/>
          <p:cNvPicPr>
            <a:picLocks noChangeAspect="1"/>
          </p:cNvPicPr>
          <p:nvPr/>
        </p:nvPicPr>
        <p:blipFill>
          <a:blip r:embed="rId3">
            <a:extLst/>
          </a:blip>
          <a:stretch>
            <a:fillRect/>
          </a:stretch>
        </p:blipFill>
        <p:spPr>
          <a:xfrm>
            <a:off x="233378" y="2663970"/>
            <a:ext cx="5955965" cy="3565431"/>
          </a:xfrm>
          <a:prstGeom prst="rect">
            <a:avLst/>
          </a:prstGeom>
          <a:ln w="12700">
            <a:miter lim="400000"/>
          </a:ln>
        </p:spPr>
      </p:pic>
      <p:pic>
        <p:nvPicPr>
          <p:cNvPr id="1220" name="image50.tif" descr="image50.tif"/>
          <p:cNvPicPr>
            <a:picLocks noChangeAspect="1"/>
          </p:cNvPicPr>
          <p:nvPr/>
        </p:nvPicPr>
        <p:blipFill>
          <a:blip r:embed="rId4">
            <a:extLst/>
          </a:blip>
          <a:stretch>
            <a:fillRect/>
          </a:stretch>
        </p:blipFill>
        <p:spPr>
          <a:xfrm>
            <a:off x="7578012" y="1408540"/>
            <a:ext cx="1273332" cy="1701786"/>
          </a:xfrm>
          <a:prstGeom prst="rect">
            <a:avLst/>
          </a:prstGeom>
          <a:ln w="12700">
            <a:miter lim="400000"/>
          </a:ln>
        </p:spPr>
      </p:pic>
      <p:sp>
        <p:nvSpPr>
          <p:cNvPr id="1221" name="“Which universities/countries would you identify as having created/supported highly effective technology innovation ecosystems despite a challenging environment?”"/>
          <p:cNvSpPr txBox="1"/>
          <p:nvPr>
            <p:ph type="body" sz="quarter" idx="1"/>
          </p:nvPr>
        </p:nvSpPr>
        <p:spPr>
          <a:xfrm>
            <a:off x="231140" y="1166307"/>
            <a:ext cx="6794039" cy="1478329"/>
          </a:xfrm>
          <a:prstGeom prst="rect">
            <a:avLst/>
          </a:prstGeom>
        </p:spPr>
        <p:txBody>
          <a:bodyPr/>
          <a:lstStyle/>
          <a:p>
            <a:pPr marL="0" indent="50800" defTabSz="480539">
              <a:spcBef>
                <a:spcPts val="900"/>
              </a:spcBef>
              <a:buSzTx/>
              <a:buNone/>
              <a:defRPr sz="2200"/>
            </a:pPr>
            <a:r>
              <a:t>“Which </a:t>
            </a:r>
            <a:r>
              <a:rPr>
                <a:solidFill>
                  <a:srgbClr val="0433FF"/>
                </a:solidFill>
              </a:rPr>
              <a:t>universities</a:t>
            </a:r>
            <a:r>
              <a:rPr b="1"/>
              <a:t> </a:t>
            </a:r>
            <a:r>
              <a:t>would you identify as having created/supported highly effective technology innovation ecosystems </a:t>
            </a:r>
            <a:r>
              <a:rPr>
                <a:solidFill>
                  <a:srgbClr val="0433FF"/>
                </a:solidFill>
              </a:rPr>
              <a:t>despite a challenging environment?</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9" grpId="1"/>
    </p:bldLst>
  </p:timing>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Identifying Emerging Leaders"/>
          <p:cNvSpPr txBox="1"/>
          <p:nvPr>
            <p:ph type="title"/>
          </p:nvPr>
        </p:nvSpPr>
        <p:spPr>
          <a:prstGeom prst="rect">
            <a:avLst/>
          </a:prstGeom>
        </p:spPr>
        <p:txBody>
          <a:bodyPr/>
          <a:lstStyle>
            <a:lvl1pPr indent="37304" defTabSz="859536">
              <a:defRPr sz="3500"/>
            </a:lvl1pPr>
          </a:lstStyle>
          <a:p>
            <a:pPr/>
            <a:r>
              <a:t>Factors to Identify Emerging Leaders</a:t>
            </a:r>
          </a:p>
        </p:txBody>
      </p:sp>
      <p:sp>
        <p:nvSpPr>
          <p:cNvPr id="1226"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1227" name="Not simply a result of strong government funding.…"/>
          <p:cNvSpPr txBox="1"/>
          <p:nvPr>
            <p:ph type="body" idx="1"/>
          </p:nvPr>
        </p:nvSpPr>
        <p:spPr>
          <a:xfrm>
            <a:off x="241300" y="1348330"/>
            <a:ext cx="8272265" cy="4964932"/>
          </a:xfrm>
          <a:prstGeom prst="rect">
            <a:avLst/>
          </a:prstGeom>
        </p:spPr>
        <p:txBody>
          <a:bodyPr/>
          <a:lstStyle/>
          <a:p>
            <a:pPr marL="202462" indent="-165012" defTabSz="674095">
              <a:spcBef>
                <a:spcPts val="1400"/>
              </a:spcBef>
              <a:defRPr sz="2328"/>
            </a:pPr>
            <a:r>
              <a:rPr>
                <a:solidFill>
                  <a:srgbClr val="0433FF"/>
                </a:solidFill>
              </a:rPr>
              <a:t>Not simply</a:t>
            </a:r>
            <a:r>
              <a:t> a result of strong </a:t>
            </a:r>
            <a:r>
              <a:rPr>
                <a:solidFill>
                  <a:srgbClr val="0433FF"/>
                </a:solidFill>
              </a:rPr>
              <a:t>government funding</a:t>
            </a:r>
            <a:r>
              <a:t>.</a:t>
            </a:r>
          </a:p>
          <a:p>
            <a:pPr marL="202462" indent="-165012" defTabSz="674095">
              <a:spcBef>
                <a:spcPts val="1400"/>
              </a:spcBef>
              <a:defRPr sz="2328"/>
            </a:pPr>
            <a:r>
              <a:t>Playing an </a:t>
            </a:r>
            <a:r>
              <a:rPr>
                <a:solidFill>
                  <a:srgbClr val="0433FF"/>
                </a:solidFill>
              </a:rPr>
              <a:t>active</a:t>
            </a:r>
            <a:r>
              <a:t> role in </a:t>
            </a:r>
            <a:r>
              <a:rPr>
                <a:solidFill>
                  <a:srgbClr val="0433FF"/>
                </a:solidFill>
              </a:rPr>
              <a:t>establishing</a:t>
            </a:r>
            <a:r>
              <a:t> / growing a vibrant </a:t>
            </a:r>
            <a:r>
              <a:rPr>
                <a:solidFill>
                  <a:srgbClr val="0433FF"/>
                </a:solidFill>
              </a:rPr>
              <a:t>ecosystem</a:t>
            </a:r>
            <a:r>
              <a:t>.</a:t>
            </a:r>
            <a:endParaRPr sz="873"/>
          </a:p>
          <a:p>
            <a:pPr marL="202462" indent="-165012" defTabSz="674095">
              <a:spcBef>
                <a:spcPts val="1400"/>
              </a:spcBef>
              <a:defRPr sz="2328"/>
            </a:pPr>
            <a:r>
              <a:t>Critical </a:t>
            </a:r>
            <a:r>
              <a:rPr>
                <a:solidFill>
                  <a:srgbClr val="0433FF"/>
                </a:solidFill>
              </a:rPr>
              <a:t>entrepreneurial development</a:t>
            </a:r>
            <a:r>
              <a:t> still in its ‘startup phase’.</a:t>
            </a:r>
          </a:p>
          <a:p>
            <a:pPr marL="202462" indent="-165012" defTabSz="674095">
              <a:spcBef>
                <a:spcPts val="1400"/>
              </a:spcBef>
              <a:defRPr sz="2328"/>
            </a:pPr>
            <a:r>
              <a:t>Key Entrepreneurship &amp; Innovation </a:t>
            </a:r>
            <a:r>
              <a:rPr>
                <a:solidFill>
                  <a:srgbClr val="0433FF"/>
                </a:solidFill>
              </a:rPr>
              <a:t>components</a:t>
            </a:r>
            <a:r>
              <a:t> </a:t>
            </a:r>
            <a:r>
              <a:rPr>
                <a:solidFill>
                  <a:srgbClr val="0433FF"/>
                </a:solidFill>
              </a:rPr>
              <a:t>driving change still in place</a:t>
            </a:r>
            <a:r>
              <a:t>.</a:t>
            </a:r>
          </a:p>
          <a:p>
            <a:pPr marL="202462" indent="-165012" defTabSz="674095">
              <a:spcBef>
                <a:spcPts val="1400"/>
              </a:spcBef>
              <a:defRPr sz="2328"/>
            </a:pPr>
            <a:r>
              <a:t>Taken a </a:t>
            </a:r>
            <a:r>
              <a:rPr>
                <a:solidFill>
                  <a:srgbClr val="0433FF"/>
                </a:solidFill>
              </a:rPr>
              <a:t>distinctive path in their E&amp;I policy</a:t>
            </a:r>
            <a:r>
              <a:t> in response to particular barriers faced in their environment.</a:t>
            </a:r>
          </a:p>
          <a:p>
            <a:pPr marL="202462" indent="-165012" defTabSz="674095">
              <a:spcBef>
                <a:spcPts val="1400"/>
              </a:spcBef>
              <a:defRPr sz="2328"/>
            </a:pPr>
            <a:r>
              <a:t>A significant </a:t>
            </a:r>
            <a:r>
              <a:rPr>
                <a:solidFill>
                  <a:srgbClr val="0433FF"/>
                </a:solidFill>
              </a:rPr>
              <a:t>focus on engineering and technology</a:t>
            </a:r>
            <a:r>
              <a:t> in their entrepreneurship activities.</a:t>
            </a:r>
          </a:p>
        </p:txBody>
      </p:sp>
      <p:pic>
        <p:nvPicPr>
          <p:cNvPr id="1228" name="image50.tif" descr="image50.tif"/>
          <p:cNvPicPr>
            <a:picLocks noChangeAspect="1"/>
          </p:cNvPicPr>
          <p:nvPr/>
        </p:nvPicPr>
        <p:blipFill>
          <a:blip r:embed="rId2">
            <a:extLst/>
          </a:blip>
          <a:stretch>
            <a:fillRect/>
          </a:stretch>
        </p:blipFill>
        <p:spPr>
          <a:xfrm>
            <a:off x="7981942" y="5347517"/>
            <a:ext cx="1150022" cy="153698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2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2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22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22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27" grpId="1"/>
    </p:bldLst>
  </p:timing>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0" name="Common key features of ELG"/>
          <p:cNvSpPr txBox="1"/>
          <p:nvPr>
            <p:ph type="title"/>
          </p:nvPr>
        </p:nvSpPr>
        <p:spPr>
          <a:prstGeom prst="rect">
            <a:avLst/>
          </a:prstGeom>
        </p:spPr>
        <p:txBody>
          <a:bodyPr/>
          <a:lstStyle>
            <a:lvl1pPr indent="34924" defTabSz="804672">
              <a:defRPr sz="3600"/>
            </a:lvl1pPr>
          </a:lstStyle>
          <a:p>
            <a:pPr/>
            <a:r>
              <a:t>Key features of Emerging Leaders</a:t>
            </a:r>
          </a:p>
        </p:txBody>
      </p:sp>
      <p:sp>
        <p:nvSpPr>
          <p:cNvPr id="1231"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1232" name="Well-connected champions…"/>
          <p:cNvSpPr txBox="1"/>
          <p:nvPr>
            <p:ph type="body" idx="1"/>
          </p:nvPr>
        </p:nvSpPr>
        <p:spPr>
          <a:xfrm>
            <a:off x="228600" y="1248110"/>
            <a:ext cx="8686800" cy="5142284"/>
          </a:xfrm>
          <a:prstGeom prst="rect">
            <a:avLst/>
          </a:prstGeom>
        </p:spPr>
        <p:txBody>
          <a:bodyPr/>
          <a:lstStyle/>
          <a:p>
            <a:pPr marL="123587" indent="-100727" defTabSz="411479">
              <a:spcBef>
                <a:spcPts val="900"/>
              </a:spcBef>
              <a:defRPr sz="1440"/>
            </a:pPr>
            <a:r>
              <a:rPr>
                <a:solidFill>
                  <a:srgbClr val="0433FF"/>
                </a:solidFill>
              </a:rPr>
              <a:t>Well-connected champions</a:t>
            </a:r>
            <a:r>
              <a:t> with common vision, rich connections</a:t>
            </a:r>
          </a:p>
          <a:p>
            <a:pPr lvl="1" marL="299629" indent="-156754" defTabSz="411479">
              <a:spcBef>
                <a:spcPts val="900"/>
              </a:spcBef>
              <a:defRPr sz="1440"/>
            </a:pPr>
            <a:r>
              <a:t>Inspire, implement and sustain the effort</a:t>
            </a:r>
          </a:p>
          <a:p>
            <a:pPr marL="123587" indent="-100727" defTabSz="411479">
              <a:spcBef>
                <a:spcPts val="900"/>
              </a:spcBef>
              <a:defRPr sz="1440"/>
            </a:pPr>
            <a:r>
              <a:rPr>
                <a:solidFill>
                  <a:srgbClr val="0433FF"/>
                </a:solidFill>
              </a:rPr>
              <a:t>Public endorsement </a:t>
            </a:r>
            <a:r>
              <a:t>by senior management of university engagement with entrepreneurship</a:t>
            </a:r>
          </a:p>
          <a:p>
            <a:pPr lvl="1" marL="299629" indent="-156754" defTabSz="411479">
              <a:spcBef>
                <a:spcPts val="900"/>
              </a:spcBef>
              <a:defRPr sz="1440"/>
            </a:pPr>
            <a:r>
              <a:t>Prominence in regional and national strategies for economic growth</a:t>
            </a:r>
          </a:p>
          <a:p>
            <a:pPr marL="123587" indent="-100727" defTabSz="411479">
              <a:spcBef>
                <a:spcPts val="900"/>
              </a:spcBef>
              <a:defRPr sz="1440"/>
            </a:pPr>
            <a:r>
              <a:rPr>
                <a:solidFill>
                  <a:srgbClr val="0433FF"/>
                </a:solidFill>
              </a:rPr>
              <a:t>Regional, national or government support</a:t>
            </a:r>
            <a:r>
              <a:t>, on a sustained basis, often responsive and flexible in nature</a:t>
            </a:r>
          </a:p>
          <a:p>
            <a:pPr lvl="1" marL="299629" indent="-156754" defTabSz="411479">
              <a:spcBef>
                <a:spcPts val="900"/>
              </a:spcBef>
              <a:defRPr sz="1440"/>
            </a:pPr>
            <a:r>
              <a:t>Prioritising high-potential players, supporting international strategic partnerships</a:t>
            </a:r>
          </a:p>
          <a:p>
            <a:pPr marL="123587" indent="-100727" defTabSz="411479">
              <a:spcBef>
                <a:spcPts val="900"/>
              </a:spcBef>
              <a:defRPr sz="1440"/>
            </a:pPr>
            <a:r>
              <a:rPr>
                <a:solidFill>
                  <a:srgbClr val="0433FF"/>
                </a:solidFill>
              </a:rPr>
              <a:t>Relationships of trust</a:t>
            </a:r>
            <a:r>
              <a:t> with the regional E&amp;I community</a:t>
            </a:r>
          </a:p>
          <a:p>
            <a:pPr lvl="1" marL="299629" indent="-156754" defTabSz="411479">
              <a:spcBef>
                <a:spcPts val="900"/>
              </a:spcBef>
              <a:defRPr sz="1440"/>
            </a:pPr>
            <a:r>
              <a:t>A focal point through which university and local E&amp;I community come together to establish necessary synergies and “</a:t>
            </a:r>
            <a:r>
              <a:rPr i="1"/>
              <a:t>support the next generation of entrepreneurs</a:t>
            </a:r>
            <a:r>
              <a:t>”</a:t>
            </a:r>
          </a:p>
          <a:p>
            <a:pPr marL="123587" indent="-100727" defTabSz="411479">
              <a:spcBef>
                <a:spcPts val="900"/>
              </a:spcBef>
              <a:defRPr sz="1440"/>
            </a:pPr>
            <a:r>
              <a:rPr>
                <a:solidFill>
                  <a:srgbClr val="0433FF"/>
                </a:solidFill>
              </a:rPr>
              <a:t>Mobilisation</a:t>
            </a:r>
            <a:r>
              <a:t> and </a:t>
            </a:r>
            <a:r>
              <a:rPr>
                <a:solidFill>
                  <a:srgbClr val="0433FF"/>
                </a:solidFill>
              </a:rPr>
              <a:t>drive of student</a:t>
            </a:r>
            <a:r>
              <a:t> entrepreneurial movement</a:t>
            </a:r>
          </a:p>
          <a:p>
            <a:pPr lvl="1" marL="299629" indent="-156754" defTabSz="411479">
              <a:spcBef>
                <a:spcPts val="900"/>
              </a:spcBef>
              <a:defRPr sz="1440"/>
            </a:pPr>
            <a:r>
              <a:t>Often a result of strong culture and direct communication lines between this group and university management</a:t>
            </a:r>
          </a:p>
          <a:p>
            <a:pPr marL="123587" indent="-100727" defTabSz="411479">
              <a:spcBef>
                <a:spcPts val="900"/>
              </a:spcBef>
              <a:defRPr sz="1440"/>
            </a:pPr>
            <a:r>
              <a:rPr>
                <a:solidFill>
                  <a:srgbClr val="0433FF"/>
                </a:solidFill>
              </a:rPr>
              <a:t>Creating</a:t>
            </a:r>
            <a:r>
              <a:t> </a:t>
            </a:r>
            <a:r>
              <a:rPr>
                <a:solidFill>
                  <a:srgbClr val="0433FF"/>
                </a:solidFill>
              </a:rPr>
              <a:t>a</a:t>
            </a:r>
            <a:r>
              <a:t> </a:t>
            </a:r>
            <a:r>
              <a:rPr>
                <a:solidFill>
                  <a:srgbClr val="0433FF"/>
                </a:solidFill>
              </a:rPr>
              <a:t>market for university entrepreneurship</a:t>
            </a:r>
            <a:r>
              <a:t> when limited existing E&amp;I strengths in immediate environment</a:t>
            </a:r>
          </a:p>
          <a:p>
            <a:pPr lvl="1" marL="299629" indent="-156754" defTabSz="411479">
              <a:spcBef>
                <a:spcPts val="900"/>
              </a:spcBef>
              <a:defRPr sz="1440"/>
            </a:pPr>
            <a:r>
              <a:t>Partnerships with alumni entrepreneurs, establishing agency for international industry partnerships, open-access support for entrepreneurial development and start-up creation</a:t>
            </a:r>
          </a:p>
        </p:txBody>
      </p:sp>
      <p:pic>
        <p:nvPicPr>
          <p:cNvPr id="1233" name="image50.tif" descr="image50.tif"/>
          <p:cNvPicPr>
            <a:picLocks noChangeAspect="1"/>
          </p:cNvPicPr>
          <p:nvPr/>
        </p:nvPicPr>
        <p:blipFill>
          <a:blip r:embed="rId2">
            <a:extLst/>
          </a:blip>
          <a:stretch>
            <a:fillRect/>
          </a:stretch>
        </p:blipFill>
        <p:spPr>
          <a:xfrm>
            <a:off x="8493679" y="1149442"/>
            <a:ext cx="659471" cy="88137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3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3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3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23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23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23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23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23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232">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1232">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 fill="hold">
                                  <p:stCondLst>
                                    <p:cond delay="0"/>
                                  </p:stCondLst>
                                  <p:iterate type="el" backwards="0">
                                    <p:tmAbs val="0"/>
                                  </p:iterate>
                                  <p:childTnLst>
                                    <p:set>
                                      <p:cBhvr>
                                        <p:cTn id="52" fill="hold"/>
                                        <p:tgtEl>
                                          <p:spTgt spid="1232">
                                            <p:txEl>
                                              <p:pRg st="11" end="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32" grpId="1"/>
    </p:bldLst>
  </p:timing>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5" name="Key building blocks of E&amp;I strength"/>
          <p:cNvSpPr txBox="1"/>
          <p:nvPr>
            <p:ph type="title"/>
          </p:nvPr>
        </p:nvSpPr>
        <p:spPr>
          <a:prstGeom prst="rect">
            <a:avLst/>
          </a:prstGeom>
        </p:spPr>
        <p:txBody>
          <a:bodyPr/>
          <a:lstStyle/>
          <a:p>
            <a:pPr/>
            <a:r>
              <a:t>Key building blocks of E&amp;I strength</a:t>
            </a:r>
          </a:p>
        </p:txBody>
      </p:sp>
      <p:sp>
        <p:nvSpPr>
          <p:cNvPr id="1236"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1237" name="University senior management - leadership &amp; governance…"/>
          <p:cNvSpPr txBox="1"/>
          <p:nvPr>
            <p:ph type="body" idx="1"/>
          </p:nvPr>
        </p:nvSpPr>
        <p:spPr>
          <a:xfrm>
            <a:off x="241300" y="1348330"/>
            <a:ext cx="8686800" cy="4964932"/>
          </a:xfrm>
          <a:prstGeom prst="rect">
            <a:avLst/>
          </a:prstGeom>
        </p:spPr>
        <p:txBody>
          <a:bodyPr/>
          <a:lstStyle/>
          <a:p>
            <a:pPr marL="178513" indent="-145494" defTabSz="594359">
              <a:spcBef>
                <a:spcPts val="1300"/>
              </a:spcBef>
              <a:defRPr sz="2000"/>
            </a:pPr>
            <a:r>
              <a:t>University senior management - </a:t>
            </a:r>
            <a:r>
              <a:rPr>
                <a:solidFill>
                  <a:srgbClr val="0433FF"/>
                </a:solidFill>
              </a:rPr>
              <a:t>leadership &amp; governance</a:t>
            </a:r>
          </a:p>
          <a:p>
            <a:pPr lvl="1" marL="404494" indent="-198119" defTabSz="594359">
              <a:spcBef>
                <a:spcPts val="1300"/>
              </a:spcBef>
              <a:defRPr sz="1800"/>
            </a:pPr>
            <a:r>
              <a:t>excellence in strategy &amp; implementation</a:t>
            </a:r>
          </a:p>
          <a:p>
            <a:pPr marL="178513" indent="-145494" defTabSz="594359">
              <a:spcBef>
                <a:spcPts val="1300"/>
              </a:spcBef>
              <a:defRPr sz="2000"/>
            </a:pPr>
            <a:r>
              <a:t>University departments - </a:t>
            </a:r>
            <a:r>
              <a:rPr>
                <a:solidFill>
                  <a:srgbClr val="0433FF"/>
                </a:solidFill>
              </a:rPr>
              <a:t>academic culture</a:t>
            </a:r>
          </a:p>
          <a:p>
            <a:pPr lvl="1" marL="404494" indent="-198119" defTabSz="594359">
              <a:spcBef>
                <a:spcPts val="1300"/>
              </a:spcBef>
              <a:defRPr sz="1800"/>
            </a:pPr>
            <a:r>
              <a:t>excellence in disciplinary and cross-disciplinary research, curricular and co-curricular activities</a:t>
            </a:r>
          </a:p>
          <a:p>
            <a:pPr marL="178513" indent="-145494" defTabSz="594359">
              <a:spcBef>
                <a:spcPts val="1300"/>
              </a:spcBef>
              <a:defRPr sz="2000"/>
            </a:pPr>
            <a:r>
              <a:t>University-led E&amp;I activity - </a:t>
            </a:r>
            <a:r>
              <a:rPr>
                <a:solidFill>
                  <a:srgbClr val="0433FF"/>
                </a:solidFill>
              </a:rPr>
              <a:t>E&amp;I training and skills</a:t>
            </a:r>
          </a:p>
          <a:p>
            <a:pPr lvl="1" marL="404494" indent="-198119" defTabSz="594359">
              <a:spcBef>
                <a:spcPts val="1300"/>
              </a:spcBef>
              <a:defRPr sz="1800"/>
            </a:pPr>
            <a:r>
              <a:t>proper focus and alignment</a:t>
            </a:r>
          </a:p>
          <a:p>
            <a:pPr marL="178513" indent="-145494" defTabSz="594359">
              <a:spcBef>
                <a:spcPts val="1300"/>
              </a:spcBef>
              <a:defRPr sz="2000"/>
            </a:pPr>
            <a:r>
              <a:t>Student-led E&amp;I activity - </a:t>
            </a:r>
            <a:r>
              <a:rPr>
                <a:solidFill>
                  <a:srgbClr val="0433FF"/>
                </a:solidFill>
              </a:rPr>
              <a:t>need-driven</a:t>
            </a:r>
          </a:p>
          <a:p>
            <a:pPr lvl="1" marL="404494" indent="-198119" defTabSz="594359">
              <a:spcBef>
                <a:spcPts val="1300"/>
              </a:spcBef>
              <a:defRPr sz="1800"/>
            </a:pPr>
            <a:r>
              <a:t>enthusiasm and “can-do” attitude</a:t>
            </a:r>
          </a:p>
          <a:p>
            <a:pPr marL="178513" indent="-145494" defTabSz="594359">
              <a:spcBef>
                <a:spcPts val="1300"/>
              </a:spcBef>
              <a:defRPr sz="2000"/>
            </a:pPr>
            <a:r>
              <a:t>External E&amp;I community - </a:t>
            </a:r>
            <a:r>
              <a:rPr>
                <a:solidFill>
                  <a:srgbClr val="0433FF"/>
                </a:solidFill>
              </a:rPr>
              <a:t>wider context</a:t>
            </a:r>
          </a:p>
          <a:p>
            <a:pPr lvl="1" marL="404494" indent="-198119" defTabSz="594359">
              <a:spcBef>
                <a:spcPts val="1300"/>
              </a:spcBef>
              <a:defRPr sz="1800"/>
            </a:pPr>
            <a:r>
              <a:t>robust relationships of trust, synergies and flow of people &amp; ideas</a:t>
            </a:r>
          </a:p>
        </p:txBody>
      </p:sp>
      <p:pic>
        <p:nvPicPr>
          <p:cNvPr id="1238" name="image50.tif" descr="image50.tif"/>
          <p:cNvPicPr>
            <a:picLocks noChangeAspect="1"/>
          </p:cNvPicPr>
          <p:nvPr/>
        </p:nvPicPr>
        <p:blipFill>
          <a:blip r:embed="rId3">
            <a:extLst/>
          </a:blip>
          <a:stretch>
            <a:fillRect/>
          </a:stretch>
        </p:blipFill>
        <p:spPr>
          <a:xfrm>
            <a:off x="7966168" y="1116349"/>
            <a:ext cx="1150022" cy="153698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3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37">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2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237">
                                            <p:txEl>
                                              <p:pRg st="2" end="2"/>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123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37">
                                            <p:txEl>
                                              <p:pRg st="4" end="4"/>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123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237">
                                            <p:txEl>
                                              <p:pRg st="6" end="6"/>
                                            </p:txEl>
                                          </p:spTgt>
                                        </p:tgtEl>
                                        <p:attrNameLst>
                                          <p:attrName>style.visibility</p:attrName>
                                        </p:attrNameLst>
                                      </p:cBhvr>
                                      <p:to>
                                        <p:strVal val="visible"/>
                                      </p:to>
                                    </p:set>
                                  </p:childTnLst>
                                </p:cTn>
                              </p:par>
                              <p:par>
                                <p:cTn id="27" presetClass="entr" nodeType="withEffect" presetSubtype="0" presetID="1" grpId="1" fill="hold">
                                  <p:stCondLst>
                                    <p:cond delay="0"/>
                                  </p:stCondLst>
                                  <p:iterate type="el" backwards="0">
                                    <p:tmAbs val="0"/>
                                  </p:iterate>
                                  <p:childTnLst>
                                    <p:set>
                                      <p:cBhvr>
                                        <p:cTn id="28" fill="hold"/>
                                        <p:tgtEl>
                                          <p:spTgt spid="123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237">
                                            <p:txEl>
                                              <p:pRg st="8" end="8"/>
                                            </p:txEl>
                                          </p:spTgt>
                                        </p:tgtEl>
                                        <p:attrNameLst>
                                          <p:attrName>style.visibility</p:attrName>
                                        </p:attrNameLst>
                                      </p:cBhvr>
                                      <p:to>
                                        <p:strVal val="visible"/>
                                      </p:to>
                                    </p:set>
                                  </p:childTnLst>
                                </p:cTn>
                              </p:par>
                              <p:par>
                                <p:cTn id="33" presetClass="entr" nodeType="withEffect" presetSubtype="0" presetID="1" grpId="1" fill="hold">
                                  <p:stCondLst>
                                    <p:cond delay="0"/>
                                  </p:stCondLst>
                                  <p:iterate type="el" backwards="0">
                                    <p:tmAbs val="0"/>
                                  </p:iterate>
                                  <p:childTnLst>
                                    <p:set>
                                      <p:cBhvr>
                                        <p:cTn id="34" fill="hold"/>
                                        <p:tgtEl>
                                          <p:spTgt spid="1237">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237" grpId="1"/>
    </p:bldLst>
  </p:timing>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2" name="Development models"/>
          <p:cNvSpPr txBox="1"/>
          <p:nvPr>
            <p:ph type="title"/>
          </p:nvPr>
        </p:nvSpPr>
        <p:spPr>
          <a:prstGeom prst="rect">
            <a:avLst/>
          </a:prstGeom>
        </p:spPr>
        <p:txBody>
          <a:bodyPr/>
          <a:lstStyle/>
          <a:p>
            <a:pPr/>
            <a:r>
              <a:t>Development models</a:t>
            </a:r>
          </a:p>
        </p:txBody>
      </p:sp>
      <p:sp>
        <p:nvSpPr>
          <p:cNvPr id="1243"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1244" name="Model A: ‘bottom-up’ and community-led, catalysed by students, alumni, entrepreneurs in the regional economy with a ‘loose IP control’…"/>
          <p:cNvSpPr txBox="1"/>
          <p:nvPr>
            <p:ph type="body" idx="1"/>
          </p:nvPr>
        </p:nvSpPr>
        <p:spPr>
          <a:xfrm>
            <a:off x="241300" y="1348330"/>
            <a:ext cx="8686800" cy="4964932"/>
          </a:xfrm>
          <a:prstGeom prst="rect">
            <a:avLst/>
          </a:prstGeom>
        </p:spPr>
        <p:txBody>
          <a:bodyPr/>
          <a:lstStyle/>
          <a:p>
            <a:pPr marL="197738" indent="-161162" defTabSz="658368">
              <a:spcBef>
                <a:spcPts val="1400"/>
              </a:spcBef>
              <a:defRPr sz="2300"/>
            </a:pPr>
            <a:r>
              <a:t>Model A: ‘</a:t>
            </a:r>
            <a:r>
              <a:rPr>
                <a:solidFill>
                  <a:srgbClr val="0433FF"/>
                </a:solidFill>
              </a:rPr>
              <a:t>bottom-up</a:t>
            </a:r>
            <a:r>
              <a:t>’ and community-led, catalysed by students, alumni, entrepreneurs in the regional economy with a ‘</a:t>
            </a:r>
            <a:r>
              <a:rPr>
                <a:solidFill>
                  <a:srgbClr val="0433FF"/>
                </a:solidFill>
              </a:rPr>
              <a:t>loose IP control</a:t>
            </a:r>
            <a:r>
              <a:t>’</a:t>
            </a:r>
          </a:p>
          <a:p>
            <a:pPr lvl="1" marL="448055" indent="-219456" defTabSz="658368">
              <a:spcBef>
                <a:spcPts val="1400"/>
              </a:spcBef>
              <a:defRPr sz="2000"/>
            </a:pPr>
            <a:r>
              <a:t>Strong partnerships of trust with regional entrepreneurial community</a:t>
            </a:r>
          </a:p>
          <a:p>
            <a:pPr lvl="1" marL="448055" indent="-219456" defTabSz="658368">
              <a:spcBef>
                <a:spcPts val="1400"/>
              </a:spcBef>
              <a:defRPr sz="2000"/>
            </a:pPr>
            <a:r>
              <a:t>Investment focused on regional rather than institutional capacity</a:t>
            </a:r>
          </a:p>
          <a:p>
            <a:pPr marL="197738" indent="-161162" defTabSz="658368">
              <a:spcBef>
                <a:spcPts val="1400"/>
              </a:spcBef>
              <a:defRPr sz="2300"/>
            </a:pPr>
            <a:r>
              <a:t>Model B: ‘</a:t>
            </a:r>
            <a:r>
              <a:rPr>
                <a:solidFill>
                  <a:srgbClr val="0433FF"/>
                </a:solidFill>
              </a:rPr>
              <a:t>top-down</a:t>
            </a:r>
            <a:r>
              <a:t>’ and university-led, working through established university structures, with a ‘</a:t>
            </a:r>
            <a:r>
              <a:rPr>
                <a:solidFill>
                  <a:srgbClr val="0433FF"/>
                </a:solidFill>
              </a:rPr>
              <a:t>tight IP control</a:t>
            </a:r>
            <a:r>
              <a:t>’</a:t>
            </a:r>
          </a:p>
          <a:p>
            <a:pPr lvl="1" marL="448055" indent="-219456" defTabSz="658368">
              <a:spcBef>
                <a:spcPts val="1400"/>
              </a:spcBef>
              <a:defRPr sz="2000"/>
            </a:pPr>
            <a:r>
              <a:t>Driven by and focused on strong TTO</a:t>
            </a:r>
          </a:p>
          <a:p>
            <a:pPr lvl="1" marL="448055" indent="-219456" defTabSz="658368">
              <a:spcBef>
                <a:spcPts val="1400"/>
              </a:spcBef>
              <a:defRPr sz="2000"/>
            </a:pPr>
            <a:r>
              <a:t>Emphasis on university-owned IP - often leaves students and alumni marginalised</a:t>
            </a:r>
          </a:p>
        </p:txBody>
      </p:sp>
      <p:pic>
        <p:nvPicPr>
          <p:cNvPr id="1245" name="image50.tif" descr="image50.tif"/>
          <p:cNvPicPr>
            <a:picLocks noChangeAspect="1"/>
          </p:cNvPicPr>
          <p:nvPr/>
        </p:nvPicPr>
        <p:blipFill>
          <a:blip r:embed="rId2">
            <a:extLst/>
          </a:blip>
          <a:stretch>
            <a:fillRect/>
          </a:stretch>
        </p:blipFill>
        <p:spPr>
          <a:xfrm>
            <a:off x="8190746" y="5630021"/>
            <a:ext cx="945594" cy="126377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44">
                                            <p:txEl>
                                              <p:pRg st="3" end="3"/>
                                            </p:txEl>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44">
                                            <p:txEl>
                                              <p:pRg st="4" end="4"/>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24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244" grpId="1"/>
    </p:bldLst>
  </p:timing>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7" name="Main success factors"/>
          <p:cNvSpPr txBox="1"/>
          <p:nvPr>
            <p:ph type="title"/>
          </p:nvPr>
        </p:nvSpPr>
        <p:spPr>
          <a:prstGeom prst="rect">
            <a:avLst/>
          </a:prstGeom>
        </p:spPr>
        <p:txBody>
          <a:bodyPr/>
          <a:lstStyle/>
          <a:p>
            <a:pPr/>
            <a:r>
              <a:t>Main success factors</a:t>
            </a:r>
          </a:p>
        </p:txBody>
      </p:sp>
      <p:sp>
        <p:nvSpPr>
          <p:cNvPr id="1248"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1249" name="Institutional Entrepreneurship &amp; Innovation culture…"/>
          <p:cNvSpPr txBox="1"/>
          <p:nvPr>
            <p:ph type="body" idx="1"/>
          </p:nvPr>
        </p:nvSpPr>
        <p:spPr>
          <a:xfrm>
            <a:off x="241300" y="1348330"/>
            <a:ext cx="8686800" cy="4964932"/>
          </a:xfrm>
          <a:prstGeom prst="rect">
            <a:avLst/>
          </a:prstGeom>
        </p:spPr>
        <p:txBody>
          <a:bodyPr/>
          <a:lstStyle/>
          <a:p>
            <a:pPr marL="179130" indent="-154238" defTabSz="448055">
              <a:lnSpc>
                <a:spcPct val="120000"/>
              </a:lnSpc>
              <a:spcBef>
                <a:spcPts val="800"/>
              </a:spcBef>
              <a:defRPr sz="2400"/>
            </a:pPr>
            <a:r>
              <a:t>Institutional Entrepreneurship &amp; Innovation </a:t>
            </a:r>
            <a:r>
              <a:rPr>
                <a:solidFill>
                  <a:srgbClr val="0433FF"/>
                </a:solidFill>
              </a:rPr>
              <a:t>culture</a:t>
            </a:r>
          </a:p>
          <a:p>
            <a:pPr marL="179130" indent="-154238" defTabSz="448055">
              <a:lnSpc>
                <a:spcPct val="120000"/>
              </a:lnSpc>
              <a:spcBef>
                <a:spcPts val="800"/>
              </a:spcBef>
              <a:defRPr sz="2400"/>
            </a:pPr>
            <a:r>
              <a:t>Strength of university </a:t>
            </a:r>
            <a:r>
              <a:rPr>
                <a:solidFill>
                  <a:srgbClr val="0433FF"/>
                </a:solidFill>
              </a:rPr>
              <a:t>leadership</a:t>
            </a:r>
            <a:r>
              <a:t> </a:t>
            </a:r>
          </a:p>
          <a:p>
            <a:pPr marL="179130" indent="-154238" defTabSz="448055">
              <a:lnSpc>
                <a:spcPct val="120000"/>
              </a:lnSpc>
              <a:spcBef>
                <a:spcPts val="800"/>
              </a:spcBef>
              <a:defRPr sz="2400"/>
            </a:pPr>
            <a:r>
              <a:t>University </a:t>
            </a:r>
            <a:r>
              <a:rPr>
                <a:solidFill>
                  <a:srgbClr val="0433FF"/>
                </a:solidFill>
              </a:rPr>
              <a:t>research</a:t>
            </a:r>
            <a:r>
              <a:t> </a:t>
            </a:r>
            <a:r>
              <a:rPr>
                <a:solidFill>
                  <a:srgbClr val="0433FF"/>
                </a:solidFill>
              </a:rPr>
              <a:t>capability</a:t>
            </a:r>
          </a:p>
          <a:p>
            <a:pPr marL="179130" indent="-154238" defTabSz="448055">
              <a:lnSpc>
                <a:spcPct val="120000"/>
              </a:lnSpc>
              <a:spcBef>
                <a:spcPts val="800"/>
              </a:spcBef>
              <a:defRPr sz="2400"/>
            </a:pPr>
            <a:r>
              <a:t>The local or regional </a:t>
            </a:r>
            <a:r>
              <a:rPr>
                <a:solidFill>
                  <a:srgbClr val="0433FF"/>
                </a:solidFill>
              </a:rPr>
              <a:t>quality</a:t>
            </a:r>
            <a:r>
              <a:t> </a:t>
            </a:r>
            <a:r>
              <a:rPr>
                <a:solidFill>
                  <a:srgbClr val="0433FF"/>
                </a:solidFill>
              </a:rPr>
              <a:t>of</a:t>
            </a:r>
            <a:r>
              <a:t> </a:t>
            </a:r>
            <a:r>
              <a:rPr>
                <a:solidFill>
                  <a:srgbClr val="0433FF"/>
                </a:solidFill>
              </a:rPr>
              <a:t>life</a:t>
            </a:r>
            <a:r>
              <a:t> </a:t>
            </a:r>
          </a:p>
          <a:p>
            <a:pPr marL="179130" indent="-154238" defTabSz="448055">
              <a:lnSpc>
                <a:spcPct val="120000"/>
              </a:lnSpc>
              <a:spcBef>
                <a:spcPts val="800"/>
              </a:spcBef>
              <a:defRPr sz="2400"/>
            </a:pPr>
            <a:r>
              <a:t>Regional or </a:t>
            </a:r>
            <a:r>
              <a:rPr>
                <a:solidFill>
                  <a:srgbClr val="0433FF"/>
                </a:solidFill>
              </a:rPr>
              <a:t>government</a:t>
            </a:r>
            <a:r>
              <a:t> support </a:t>
            </a:r>
          </a:p>
          <a:p>
            <a:pPr marL="179130" indent="-154238" defTabSz="448055">
              <a:lnSpc>
                <a:spcPct val="120000"/>
              </a:lnSpc>
              <a:spcBef>
                <a:spcPts val="800"/>
              </a:spcBef>
              <a:defRPr sz="2400"/>
            </a:pPr>
            <a:r>
              <a:t>Effective institutional </a:t>
            </a:r>
            <a:r>
              <a:rPr>
                <a:solidFill>
                  <a:srgbClr val="0433FF"/>
                </a:solidFill>
              </a:rPr>
              <a:t>strategy</a:t>
            </a:r>
            <a:r>
              <a:t> </a:t>
            </a:r>
          </a:p>
          <a:p>
            <a:pPr marL="179130" indent="-154238" defTabSz="448055">
              <a:lnSpc>
                <a:spcPct val="120000"/>
              </a:lnSpc>
              <a:spcBef>
                <a:spcPts val="800"/>
              </a:spcBef>
              <a:defRPr sz="2400"/>
            </a:pPr>
            <a:r>
              <a:t>Powerful </a:t>
            </a:r>
            <a:r>
              <a:rPr>
                <a:solidFill>
                  <a:srgbClr val="0433FF"/>
                </a:solidFill>
              </a:rPr>
              <a:t>student</a:t>
            </a:r>
            <a:r>
              <a:t>-led entrepreneurship </a:t>
            </a:r>
            <a:r>
              <a:rPr>
                <a:solidFill>
                  <a:srgbClr val="0433FF"/>
                </a:solidFill>
              </a:rPr>
              <a:t>drive</a:t>
            </a:r>
          </a:p>
          <a:p>
            <a:pPr marL="179130" indent="-154238" defTabSz="448055">
              <a:lnSpc>
                <a:spcPct val="120000"/>
              </a:lnSpc>
              <a:spcBef>
                <a:spcPts val="800"/>
              </a:spcBef>
              <a:defRPr sz="2400"/>
            </a:pPr>
            <a:r>
              <a:t>Strong partnerships of </a:t>
            </a:r>
            <a:r>
              <a:rPr>
                <a:solidFill>
                  <a:srgbClr val="0433FF"/>
                </a:solidFill>
              </a:rPr>
              <a:t>trust</a:t>
            </a:r>
            <a:r>
              <a:t> with regional entrepreneurial community</a:t>
            </a:r>
          </a:p>
        </p:txBody>
      </p:sp>
      <p:pic>
        <p:nvPicPr>
          <p:cNvPr id="1250" name="image50.tif" descr="image50.tif"/>
          <p:cNvPicPr>
            <a:picLocks noChangeAspect="1"/>
          </p:cNvPicPr>
          <p:nvPr/>
        </p:nvPicPr>
        <p:blipFill>
          <a:blip r:embed="rId2">
            <a:extLst/>
          </a:blip>
          <a:stretch>
            <a:fillRect/>
          </a:stretch>
        </p:blipFill>
        <p:spPr>
          <a:xfrm>
            <a:off x="8184181" y="5631854"/>
            <a:ext cx="945594" cy="1263771"/>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2" name="Ongoing challenges"/>
          <p:cNvSpPr txBox="1"/>
          <p:nvPr>
            <p:ph type="title"/>
          </p:nvPr>
        </p:nvSpPr>
        <p:spPr>
          <a:prstGeom prst="rect">
            <a:avLst/>
          </a:prstGeom>
        </p:spPr>
        <p:txBody>
          <a:bodyPr/>
          <a:lstStyle/>
          <a:p>
            <a:pPr/>
            <a:r>
              <a:t>Ongoing challenges</a:t>
            </a:r>
          </a:p>
        </p:txBody>
      </p:sp>
      <p:sp>
        <p:nvSpPr>
          <p:cNvPr id="1253" name="Potential conflict between research excellence and entrepreneurial ambitions…"/>
          <p:cNvSpPr txBox="1"/>
          <p:nvPr>
            <p:ph type="body" idx="1"/>
          </p:nvPr>
        </p:nvSpPr>
        <p:spPr>
          <a:prstGeom prst="rect">
            <a:avLst/>
          </a:prstGeom>
        </p:spPr>
        <p:txBody>
          <a:bodyPr/>
          <a:lstStyle/>
          <a:p>
            <a:pPr/>
            <a:r>
              <a:t>Potential conflict between research excellence and entrepreneurial ambitions</a:t>
            </a:r>
          </a:p>
          <a:p>
            <a:pPr/>
            <a:r>
              <a:t>Disconnect between grassroots, community-driven E&amp;I and formal university channels</a:t>
            </a:r>
          </a:p>
          <a:p>
            <a:pPr/>
            <a:r>
              <a:t>Integration of E&amp;I into the university’s mission, policies and incentive systems</a:t>
            </a:r>
          </a:p>
          <a:p>
            <a:pPr/>
            <a:r>
              <a:t>Definition of proper E&amp;I metrics</a:t>
            </a:r>
          </a:p>
        </p:txBody>
      </p:sp>
      <p:sp>
        <p:nvSpPr>
          <p:cNvPr id="1254"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5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5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53" grpId="1"/>
    </p:bldLst>
  </p:timing>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6" name="Balancing critical components"/>
          <p:cNvSpPr txBox="1"/>
          <p:nvPr>
            <p:ph type="title"/>
          </p:nvPr>
        </p:nvSpPr>
        <p:spPr>
          <a:prstGeom prst="rect">
            <a:avLst/>
          </a:prstGeom>
        </p:spPr>
        <p:txBody>
          <a:bodyPr/>
          <a:lstStyle/>
          <a:p>
            <a:pPr/>
            <a:r>
              <a:t>Balancing critical components</a:t>
            </a:r>
          </a:p>
        </p:txBody>
      </p:sp>
      <p:sp>
        <p:nvSpPr>
          <p:cNvPr id="1257"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1258" name="Knowledge &amp;…"/>
          <p:cNvSpPr txBox="1"/>
          <p:nvPr/>
        </p:nvSpPr>
        <p:spPr>
          <a:xfrm>
            <a:off x="1341874" y="3576268"/>
            <a:ext cx="2580240" cy="1475104"/>
          </a:xfrm>
          <a:prstGeom prst="rect">
            <a:avLst/>
          </a:prstGeom>
          <a:gradFill>
            <a:gsLst>
              <a:gs pos="0">
                <a:srgbClr val="FFD479"/>
              </a:gs>
              <a:gs pos="100000">
                <a:srgbClr val="FFFC79"/>
              </a:gs>
            </a:gsLst>
            <a:lin ang="16200000"/>
          </a:gradFill>
          <a:ln>
            <a:solidFill>
              <a:srgbClr val="929000"/>
            </a:solidFill>
          </a:ln>
          <a:extLst>
            <a:ext uri="{C572A759-6A51-4108-AA02-DFA0A04FC94B}">
              <ma14:wrappingTextBoxFlag xmlns:ma14="http://schemas.microsoft.com/office/mac/drawingml/2011/main" val="1"/>
            </a:ext>
          </a:extLst>
        </p:spPr>
        <p:txBody>
          <a:bodyPr lIns="34289" tIns="34289" rIns="34289" bIns="34289">
            <a:spAutoFit/>
          </a:bodyPr>
          <a:lstStyle/>
          <a:p>
            <a:pPr algn="ctr">
              <a:defRPr b="1">
                <a:latin typeface="Century Gothic"/>
                <a:ea typeface="Century Gothic"/>
                <a:cs typeface="Century Gothic"/>
                <a:sym typeface="Century Gothic"/>
              </a:defRPr>
            </a:pPr>
            <a:r>
              <a:t>Inclusive grassroots community</a:t>
            </a:r>
            <a:r>
              <a:rPr b="0"/>
              <a:t> of E&amp;I engagement across</a:t>
            </a:r>
            <a:br>
              <a:rPr b="0"/>
            </a:br>
            <a:r>
              <a:rPr b="0"/>
              <a:t>university &amp; regional community</a:t>
            </a:r>
          </a:p>
        </p:txBody>
      </p:sp>
      <p:sp>
        <p:nvSpPr>
          <p:cNvPr id="1259" name="Capital &amp; Markets…"/>
          <p:cNvSpPr txBox="1"/>
          <p:nvPr/>
        </p:nvSpPr>
        <p:spPr>
          <a:xfrm>
            <a:off x="2532045" y="1533733"/>
            <a:ext cx="3902110" cy="1195704"/>
          </a:xfrm>
          <a:prstGeom prst="rect">
            <a:avLst/>
          </a:prstGeom>
          <a:gradFill>
            <a:gsLst>
              <a:gs pos="0">
                <a:srgbClr val="FFD479"/>
              </a:gs>
              <a:gs pos="100000">
                <a:srgbClr val="FFFC79"/>
              </a:gs>
            </a:gsLst>
            <a:lin ang="16200000"/>
          </a:gradFill>
          <a:ln>
            <a:solidFill>
              <a:srgbClr val="7A8C89"/>
            </a:solidFill>
          </a:ln>
          <a:extLst>
            <a:ext uri="{C572A759-6A51-4108-AA02-DFA0A04FC94B}">
              <ma14:wrappingTextBoxFlag xmlns:ma14="http://schemas.microsoft.com/office/mac/drawingml/2011/main" val="1"/>
            </a:ext>
          </a:extLst>
        </p:spPr>
        <p:txBody>
          <a:bodyPr lIns="34289" tIns="34289" rIns="34289" bIns="34289">
            <a:spAutoFit/>
          </a:bodyPr>
          <a:lstStyle/>
          <a:p>
            <a:pPr algn="ctr">
              <a:defRPr>
                <a:latin typeface="Century Gothic"/>
                <a:ea typeface="Century Gothic"/>
                <a:cs typeface="Century Gothic"/>
                <a:sym typeface="Century Gothic"/>
              </a:defRPr>
            </a:pPr>
            <a:r>
              <a:t>University E&amp;I agenda reflected</a:t>
            </a:r>
            <a:br/>
            <a:r>
              <a:t>in its </a:t>
            </a:r>
            <a:r>
              <a:rPr b="1"/>
              <a:t>policies</a:t>
            </a:r>
            <a:r>
              <a:t>, </a:t>
            </a:r>
            <a:r>
              <a:rPr b="1"/>
              <a:t>mission</a:t>
            </a:r>
            <a:r>
              <a:t>, </a:t>
            </a:r>
            <a:r>
              <a:rPr b="1"/>
              <a:t>budget</a:t>
            </a:r>
            <a:br>
              <a:rPr b="1"/>
            </a:br>
            <a:r>
              <a:rPr b="1"/>
              <a:t>allocations</a:t>
            </a:r>
            <a:r>
              <a:t>, </a:t>
            </a:r>
            <a:r>
              <a:rPr b="1"/>
              <a:t>incentives</a:t>
            </a:r>
            <a:r>
              <a:t> and </a:t>
            </a:r>
            <a:r>
              <a:rPr b="1"/>
              <a:t>curriculum</a:t>
            </a:r>
          </a:p>
        </p:txBody>
      </p:sp>
      <p:sp>
        <p:nvSpPr>
          <p:cNvPr id="1260" name="Knowledge &amp;…"/>
          <p:cNvSpPr txBox="1"/>
          <p:nvPr/>
        </p:nvSpPr>
        <p:spPr>
          <a:xfrm>
            <a:off x="5192988" y="3576268"/>
            <a:ext cx="2705320" cy="1195704"/>
          </a:xfrm>
          <a:prstGeom prst="rect">
            <a:avLst/>
          </a:prstGeom>
          <a:gradFill>
            <a:gsLst>
              <a:gs pos="0">
                <a:srgbClr val="FFD479"/>
              </a:gs>
              <a:gs pos="100000">
                <a:srgbClr val="FFFC79"/>
              </a:gs>
            </a:gsLst>
            <a:lin ang="16200000"/>
          </a:gradFill>
          <a:ln>
            <a:solidFill>
              <a:srgbClr val="7A8C89"/>
            </a:solidFill>
          </a:ln>
          <a:extLst>
            <a:ext uri="{C572A759-6A51-4108-AA02-DFA0A04FC94B}">
              <ma14:wrappingTextBoxFlag xmlns:ma14="http://schemas.microsoft.com/office/mac/drawingml/2011/main" val="1"/>
            </a:ext>
          </a:extLst>
        </p:spPr>
        <p:txBody>
          <a:bodyPr lIns="34289" tIns="34289" rIns="34289" bIns="34289">
            <a:spAutoFit/>
          </a:bodyPr>
          <a:lstStyle/>
          <a:p>
            <a:pPr algn="ctr">
              <a:defRPr b="1">
                <a:latin typeface="Century Gothic"/>
                <a:ea typeface="Century Gothic"/>
                <a:cs typeface="Century Gothic"/>
                <a:sym typeface="Century Gothic"/>
              </a:defRPr>
            </a:pPr>
            <a:r>
              <a:t>Strength in industry-funded research</a:t>
            </a:r>
            <a:r>
              <a:rPr b="0"/>
              <a:t> and </a:t>
            </a:r>
            <a:r>
              <a:t>licensing</a:t>
            </a:r>
            <a:r>
              <a:rPr b="0"/>
              <a:t> of university-owned technology</a:t>
            </a:r>
          </a:p>
        </p:txBody>
      </p:sp>
      <p:pic>
        <p:nvPicPr>
          <p:cNvPr id="1261" name="Line Line" descr="Line Line"/>
          <p:cNvPicPr>
            <a:picLocks noChangeAspect="1"/>
          </p:cNvPicPr>
          <p:nvPr/>
        </p:nvPicPr>
        <p:blipFill>
          <a:blip r:embed="rId2">
            <a:extLst/>
          </a:blip>
          <a:stretch>
            <a:fillRect/>
          </a:stretch>
        </p:blipFill>
        <p:spPr>
          <a:xfrm rot="18485929">
            <a:off x="3649398" y="3086082"/>
            <a:ext cx="1193381" cy="141009"/>
          </a:xfrm>
          <a:prstGeom prst="rect">
            <a:avLst/>
          </a:prstGeom>
          <a:ln w="12700">
            <a:miter lim="400000"/>
          </a:ln>
          <a:effectLst>
            <a:outerShdw sx="100000" sy="100000" kx="0" ky="0" algn="b" rotWithShape="0" blurRad="38100" dist="20000" dir="5400000">
              <a:srgbClr val="000000">
                <a:alpha val="38000"/>
              </a:srgbClr>
            </a:outerShdw>
          </a:effectLst>
        </p:spPr>
      </p:pic>
      <p:pic>
        <p:nvPicPr>
          <p:cNvPr id="1262" name="Line Line" descr="Line Line"/>
          <p:cNvPicPr>
            <a:picLocks noChangeAspect="1"/>
          </p:cNvPicPr>
          <p:nvPr/>
        </p:nvPicPr>
        <p:blipFill>
          <a:blip r:embed="rId3">
            <a:extLst/>
          </a:blip>
          <a:stretch>
            <a:fillRect/>
          </a:stretch>
        </p:blipFill>
        <p:spPr>
          <a:xfrm rot="13903612">
            <a:off x="4300785" y="3078544"/>
            <a:ext cx="1192323" cy="141010"/>
          </a:xfrm>
          <a:prstGeom prst="rect">
            <a:avLst/>
          </a:prstGeom>
          <a:ln w="12700">
            <a:miter lim="400000"/>
          </a:ln>
          <a:effectLst>
            <a:outerShdw sx="100000" sy="100000" kx="0" ky="0" algn="b" rotWithShape="0" blurRad="38100" dist="20000" dir="5400000">
              <a:srgbClr val="000000">
                <a:alpha val="38000"/>
              </a:srgbClr>
            </a:outerShdw>
          </a:effectLst>
        </p:spPr>
      </p:pic>
      <p:pic>
        <p:nvPicPr>
          <p:cNvPr id="1263" name="Line Line" descr="Line Line"/>
          <p:cNvPicPr>
            <a:picLocks noChangeAspect="1"/>
          </p:cNvPicPr>
          <p:nvPr/>
        </p:nvPicPr>
        <p:blipFill>
          <a:blip r:embed="rId4">
            <a:extLst/>
          </a:blip>
          <a:stretch>
            <a:fillRect/>
          </a:stretch>
        </p:blipFill>
        <p:spPr>
          <a:xfrm rot="10800000">
            <a:off x="3874789" y="3509993"/>
            <a:ext cx="1396095" cy="141010"/>
          </a:xfrm>
          <a:prstGeom prst="rect">
            <a:avLst/>
          </a:prstGeom>
          <a:ln w="12700">
            <a:miter lim="400000"/>
          </a:ln>
          <a:effectLst>
            <a:outerShdw sx="100000" sy="100000" kx="0" ky="0" algn="b" rotWithShape="0" blurRad="38100" dist="20000" dir="5400000">
              <a:srgbClr val="000000">
                <a:alpha val="38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59"/>
                                        </p:tgtEl>
                                        <p:attrNameLst>
                                          <p:attrName>style.visibility</p:attrName>
                                        </p:attrNameLst>
                                      </p:cBhvr>
                                      <p:to>
                                        <p:strVal val="visible"/>
                                      </p:to>
                                    </p:set>
                                    <p:animEffect filter="fade" transition="in">
                                      <p:cBhvr>
                                        <p:cTn id="7" dur="750"/>
                                        <p:tgtEl>
                                          <p:spTgt spid="125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1261"/>
                                        </p:tgtEl>
                                        <p:attrNameLst>
                                          <p:attrName>style.visibility</p:attrName>
                                        </p:attrNameLst>
                                      </p:cBhvr>
                                      <p:to>
                                        <p:strVal val="visible"/>
                                      </p:to>
                                    </p:set>
                                  </p:childTnLst>
                                </p:cTn>
                              </p:par>
                            </p:childTnLst>
                          </p:cTn>
                        </p:par>
                        <p:par>
                          <p:cTn id="12" fill="hold">
                            <p:stCondLst>
                              <p:cond delay="0"/>
                            </p:stCondLst>
                            <p:childTnLst>
                              <p:par>
                                <p:cTn id="13" presetClass="entr" nodeType="afterEffect" presetID="10" grpId="3" fill="hold">
                                  <p:stCondLst>
                                    <p:cond delay="0"/>
                                  </p:stCondLst>
                                  <p:iterate type="el" backwards="0">
                                    <p:tmAbs val="0"/>
                                  </p:iterate>
                                  <p:childTnLst>
                                    <p:set>
                                      <p:cBhvr>
                                        <p:cTn id="14" fill="hold"/>
                                        <p:tgtEl>
                                          <p:spTgt spid="1258"/>
                                        </p:tgtEl>
                                        <p:attrNameLst>
                                          <p:attrName>style.visibility</p:attrName>
                                        </p:attrNameLst>
                                      </p:cBhvr>
                                      <p:to>
                                        <p:strVal val="visible"/>
                                      </p:to>
                                    </p:set>
                                    <p:animEffect filter="fade" transition="in">
                                      <p:cBhvr>
                                        <p:cTn id="15" dur="750"/>
                                        <p:tgtEl>
                                          <p:spTgt spid="1258"/>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el" backwards="0">
                                    <p:tmAbs val="0"/>
                                  </p:iterate>
                                  <p:childTnLst>
                                    <p:set>
                                      <p:cBhvr>
                                        <p:cTn id="19" fill="hold"/>
                                        <p:tgtEl>
                                          <p:spTgt spid="1262"/>
                                        </p:tgtEl>
                                        <p:attrNameLst>
                                          <p:attrName>style.visibility</p:attrName>
                                        </p:attrNameLst>
                                      </p:cBhvr>
                                      <p:to>
                                        <p:strVal val="visible"/>
                                      </p:to>
                                    </p:set>
                                  </p:childTnLst>
                                </p:cTn>
                              </p:par>
                            </p:childTnLst>
                          </p:cTn>
                        </p:par>
                        <p:par>
                          <p:cTn id="20" fill="hold">
                            <p:stCondLst>
                              <p:cond delay="0"/>
                            </p:stCondLst>
                            <p:childTnLst>
                              <p:par>
                                <p:cTn id="21" presetClass="entr" nodeType="afterEffect" presetID="10" grpId="5" fill="hold">
                                  <p:stCondLst>
                                    <p:cond delay="0"/>
                                  </p:stCondLst>
                                  <p:iterate type="el" backwards="0">
                                    <p:tmAbs val="0"/>
                                  </p:iterate>
                                  <p:childTnLst>
                                    <p:set>
                                      <p:cBhvr>
                                        <p:cTn id="22" fill="hold"/>
                                        <p:tgtEl>
                                          <p:spTgt spid="1260"/>
                                        </p:tgtEl>
                                        <p:attrNameLst>
                                          <p:attrName>style.visibility</p:attrName>
                                        </p:attrNameLst>
                                      </p:cBhvr>
                                      <p:to>
                                        <p:strVal val="visible"/>
                                      </p:to>
                                    </p:set>
                                    <p:animEffect filter="fade" transition="in">
                                      <p:cBhvr>
                                        <p:cTn id="23" dur="750"/>
                                        <p:tgtEl>
                                          <p:spTgt spid="1260"/>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6" fill="hold">
                                  <p:stCondLst>
                                    <p:cond delay="0"/>
                                  </p:stCondLst>
                                  <p:iterate type="el" backwards="0">
                                    <p:tmAbs val="0"/>
                                  </p:iterate>
                                  <p:childTnLst>
                                    <p:set>
                                      <p:cBhvr>
                                        <p:cTn id="27" fill="hold"/>
                                        <p:tgtEl>
                                          <p:spTgt spid="1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8" grpId="3"/>
      <p:bldP build="whole" bldLvl="1" animBg="1" rev="0" advAuto="0" spid="1263" grpId="6"/>
      <p:bldP build="whole" bldLvl="1" animBg="1" rev="0" advAuto="0" spid="1260" grpId="5"/>
      <p:bldP build="whole" bldLvl="1" animBg="1" rev="0" advAuto="0" spid="1262" grpId="4"/>
      <p:bldP build="whole" bldLvl="1" animBg="1" rev="0" advAuto="0" spid="1259" grpId="1"/>
      <p:bldP build="whole" bldLvl="1" animBg="1" rev="0" advAuto="0" spid="1261"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Title 1"/>
          <p:cNvSpPr txBox="1"/>
          <p:nvPr>
            <p:ph type="title"/>
          </p:nvPr>
        </p:nvSpPr>
        <p:spPr>
          <a:prstGeom prst="rect">
            <a:avLst/>
          </a:prstGeom>
        </p:spPr>
        <p:txBody>
          <a:bodyPr/>
          <a:lstStyle/>
          <a:p>
            <a:pPr/>
            <a:r>
              <a:t>The Importance of Innovation</a:t>
            </a:r>
          </a:p>
        </p:txBody>
      </p:sp>
      <p:sp>
        <p:nvSpPr>
          <p:cNvPr id="501" name="Content Placeholder 2"/>
          <p:cNvSpPr txBox="1"/>
          <p:nvPr>
            <p:ph type="body" idx="1"/>
          </p:nvPr>
        </p:nvSpPr>
        <p:spPr>
          <a:prstGeom prst="rect">
            <a:avLst/>
          </a:prstGeom>
        </p:spPr>
        <p:txBody>
          <a:bodyPr/>
          <a:lstStyle/>
          <a:p>
            <a:pPr marL="0" indent="50800" algn="ctr">
              <a:buSzTx/>
              <a:buNone/>
            </a:pPr>
            <a:r>
              <a:t>Technological innovation is the ultimate source of productivity</a:t>
            </a:r>
          </a:p>
          <a:p>
            <a:pPr marL="0" indent="50800" algn="ctr">
              <a:buSzTx/>
              <a:buNone/>
            </a:pPr>
            <a:r>
              <a:rPr i="1" sz="2000">
                <a:solidFill>
                  <a:srgbClr val="941100"/>
                </a:solidFill>
              </a:rPr>
              <a:t>[Robert Solow, MIT, Nobel Prize in Economics, 1987]</a:t>
            </a:r>
          </a:p>
          <a:p>
            <a:pPr marL="0" indent="50800" algn="ctr">
              <a:buSzTx/>
              <a:buNone/>
            </a:pPr>
          </a:p>
          <a:p>
            <a:pPr marL="0" indent="50800" algn="ctr">
              <a:buSzTx/>
              <a:buNone/>
            </a:pPr>
            <a:r>
              <a:t>Ν</a:t>
            </a:r>
            <a:r>
              <a:t>ow, more than ever, productivity is the main driver of future growth and prosperity</a:t>
            </a:r>
          </a:p>
          <a:p>
            <a:pPr marL="0" indent="50800" algn="ctr">
              <a:buSzTx/>
              <a:buNone/>
            </a:pPr>
            <a:r>
              <a:rPr i="1" sz="2000">
                <a:solidFill>
                  <a:srgbClr val="941100"/>
                </a:solidFill>
              </a:rPr>
              <a:t>[OECD, “The Future of Productivity”, 2015]</a:t>
            </a:r>
          </a:p>
        </p:txBody>
      </p:sp>
      <p:sp>
        <p:nvSpPr>
          <p:cNvPr id="502"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5" name="Success in challenging environments"/>
          <p:cNvSpPr txBox="1"/>
          <p:nvPr>
            <p:ph type="title"/>
          </p:nvPr>
        </p:nvSpPr>
        <p:spPr>
          <a:prstGeom prst="rect">
            <a:avLst/>
          </a:prstGeom>
        </p:spPr>
        <p:txBody>
          <a:bodyPr/>
          <a:lstStyle>
            <a:lvl1pPr indent="35321" defTabSz="813816">
              <a:defRPr sz="3559"/>
            </a:lvl1pPr>
          </a:lstStyle>
          <a:p>
            <a:pPr/>
            <a:r>
              <a:t>Success in challenging environments</a:t>
            </a:r>
          </a:p>
        </p:txBody>
      </p:sp>
      <p:sp>
        <p:nvSpPr>
          <p:cNvPr id="1266" name="Section 2: Technological Innovation Ecosystems"/>
          <p:cNvSpPr txBox="1"/>
          <p:nvPr>
            <p:ph type="body" idx="21"/>
          </p:nvPr>
        </p:nvSpPr>
        <p:spPr>
          <a:prstGeom prst="rect">
            <a:avLst/>
          </a:prstGeom>
        </p:spPr>
        <p:txBody>
          <a:bodyPr/>
          <a:lstStyle/>
          <a:p>
            <a:pPr/>
            <a:r>
              <a:t>Section 2: Technological Innovation Ecosystems</a:t>
            </a:r>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8" name="A Start-up Nation"/>
          <p:cNvSpPr txBox="1"/>
          <p:nvPr>
            <p:ph type="title"/>
          </p:nvPr>
        </p:nvSpPr>
        <p:spPr>
          <a:prstGeom prst="rect">
            <a:avLst/>
          </a:prstGeom>
        </p:spPr>
        <p:txBody>
          <a:bodyPr/>
          <a:lstStyle/>
          <a:p>
            <a:pPr/>
            <a:r>
              <a:t>A Start-up Nation</a:t>
            </a:r>
          </a:p>
        </p:txBody>
      </p:sp>
      <p:sp>
        <p:nvSpPr>
          <p:cNvPr id="1269"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0" name="image128.tif" descr="image128.tif"/>
          <p:cNvPicPr>
            <a:picLocks noChangeAspect="1"/>
          </p:cNvPicPr>
          <p:nvPr/>
        </p:nvPicPr>
        <p:blipFill>
          <a:blip r:embed="rId3">
            <a:extLst/>
          </a:blip>
          <a:stretch>
            <a:fillRect/>
          </a:stretch>
        </p:blipFill>
        <p:spPr>
          <a:xfrm>
            <a:off x="519164" y="1284824"/>
            <a:ext cx="4956593" cy="2967174"/>
          </a:xfrm>
          <a:prstGeom prst="rect">
            <a:avLst/>
          </a:prstGeom>
          <a:ln w="12700">
            <a:miter lim="400000"/>
          </a:ln>
        </p:spPr>
      </p:pic>
      <p:pic>
        <p:nvPicPr>
          <p:cNvPr id="1271" name="image81.tif" descr="image81.tif"/>
          <p:cNvPicPr>
            <a:picLocks noChangeAspect="1"/>
          </p:cNvPicPr>
          <p:nvPr/>
        </p:nvPicPr>
        <p:blipFill>
          <a:blip r:embed="rId4">
            <a:extLst/>
          </a:blip>
          <a:stretch>
            <a:fillRect/>
          </a:stretch>
        </p:blipFill>
        <p:spPr>
          <a:xfrm>
            <a:off x="539456" y="4134970"/>
            <a:ext cx="4956593" cy="2668498"/>
          </a:xfrm>
          <a:prstGeom prst="rect">
            <a:avLst/>
          </a:prstGeom>
          <a:ln w="12700">
            <a:miter lim="400000"/>
          </a:ln>
        </p:spPr>
      </p:pic>
      <p:pic>
        <p:nvPicPr>
          <p:cNvPr id="1272" name="Oval Circle" descr="Oval Circle"/>
          <p:cNvPicPr>
            <a:picLocks noChangeAspect="0"/>
          </p:cNvPicPr>
          <p:nvPr/>
        </p:nvPicPr>
        <p:blipFill>
          <a:blip r:embed="rId5">
            <a:extLst/>
          </a:blip>
          <a:stretch>
            <a:fillRect/>
          </a:stretch>
        </p:blipFill>
        <p:spPr>
          <a:xfrm>
            <a:off x="961960" y="1486267"/>
            <a:ext cx="582875" cy="1502433"/>
          </a:xfrm>
          <a:prstGeom prst="rect">
            <a:avLst/>
          </a:prstGeom>
        </p:spPr>
      </p:pic>
      <p:pic>
        <p:nvPicPr>
          <p:cNvPr id="1274" name="Oval Circle" descr="Oval Circle"/>
          <p:cNvPicPr>
            <a:picLocks noChangeAspect="0"/>
          </p:cNvPicPr>
          <p:nvPr/>
        </p:nvPicPr>
        <p:blipFill>
          <a:blip r:embed="rId6">
            <a:extLst/>
          </a:blip>
          <a:stretch>
            <a:fillRect/>
          </a:stretch>
        </p:blipFill>
        <p:spPr>
          <a:xfrm>
            <a:off x="937665" y="4273051"/>
            <a:ext cx="631465" cy="2392335"/>
          </a:xfrm>
          <a:prstGeom prst="rect">
            <a:avLst/>
          </a:prstGeom>
        </p:spPr>
      </p:pic>
      <p:pic>
        <p:nvPicPr>
          <p:cNvPr id="1276" name="Unknown-1.jpg" descr="Unknown-1.jpg"/>
          <p:cNvPicPr>
            <a:picLocks noChangeAspect="1"/>
          </p:cNvPicPr>
          <p:nvPr/>
        </p:nvPicPr>
        <p:blipFill>
          <a:blip r:embed="rId7">
            <a:extLst/>
          </a:blip>
          <a:stretch>
            <a:fillRect/>
          </a:stretch>
        </p:blipFill>
        <p:spPr>
          <a:xfrm>
            <a:off x="6576248" y="2400486"/>
            <a:ext cx="2166800" cy="326795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76" grpId="1"/>
    </p:bldLst>
  </p:timing>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0" name="VC Investment"/>
          <p:cNvSpPr txBox="1"/>
          <p:nvPr>
            <p:ph type="title"/>
          </p:nvPr>
        </p:nvSpPr>
        <p:spPr>
          <a:prstGeom prst="rect">
            <a:avLst/>
          </a:prstGeom>
        </p:spPr>
        <p:txBody>
          <a:bodyPr/>
          <a:lstStyle/>
          <a:p>
            <a:pPr/>
            <a:r>
              <a:t>VC Investment</a:t>
            </a:r>
          </a:p>
        </p:txBody>
      </p:sp>
      <p:sp>
        <p:nvSpPr>
          <p:cNvPr id="1281" name="Double-click to edit"/>
          <p:cNvSpPr txBox="1"/>
          <p:nvPr>
            <p:ph type="body" idx="1"/>
          </p:nvPr>
        </p:nvSpPr>
        <p:spPr>
          <a:prstGeom prst="rect">
            <a:avLst/>
          </a:prstGeom>
        </p:spPr>
        <p:txBody>
          <a:bodyPr/>
          <a:lstStyle/>
          <a:p>
            <a:pPr/>
          </a:p>
        </p:txBody>
      </p:sp>
      <p:sp>
        <p:nvSpPr>
          <p:cNvPr id="1282"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83" name="Footer Placeholder 5"/>
          <p:cNvSpPr txBox="1"/>
          <p:nvPr/>
        </p:nvSpPr>
        <p:spPr>
          <a:xfrm>
            <a:off x="2180179" y="6451992"/>
            <a:ext cx="5409768"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Source: Oren Gershthein, IdealityRoads Ltd.</a:t>
            </a:r>
          </a:p>
        </p:txBody>
      </p:sp>
      <p:pic>
        <p:nvPicPr>
          <p:cNvPr id="1284" name="Object 1" descr="Object 1"/>
          <p:cNvPicPr>
            <a:picLocks noChangeAspect="1"/>
          </p:cNvPicPr>
          <p:nvPr/>
        </p:nvPicPr>
        <p:blipFill>
          <a:blip r:embed="rId2">
            <a:extLst/>
          </a:blip>
          <a:stretch>
            <a:fillRect/>
          </a:stretch>
        </p:blipFill>
        <p:spPr>
          <a:xfrm>
            <a:off x="0" y="1336672"/>
            <a:ext cx="9144001" cy="5143501"/>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6" name="Title 1"/>
          <p:cNvSpPr txBox="1"/>
          <p:nvPr>
            <p:ph type="title"/>
          </p:nvPr>
        </p:nvSpPr>
        <p:spPr>
          <a:prstGeom prst="rect">
            <a:avLst/>
          </a:prstGeom>
        </p:spPr>
        <p:txBody>
          <a:bodyPr/>
          <a:lstStyle>
            <a:lvl1pPr indent="38496" defTabSz="886968">
              <a:defRPr sz="3880"/>
            </a:lvl1pPr>
          </a:lstStyle>
          <a:p>
            <a:pPr/>
            <a:r>
              <a:t>Highest Venture Capital Availability</a:t>
            </a:r>
          </a:p>
        </p:txBody>
      </p:sp>
      <p:sp>
        <p:nvSpPr>
          <p:cNvPr id="1287" name="Slide Number Placeholder 2"/>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88" name="Rectangle 4"/>
          <p:cNvSpPr txBox="1"/>
          <p:nvPr/>
        </p:nvSpPr>
        <p:spPr>
          <a:xfrm>
            <a:off x="1045608" y="1324985"/>
            <a:ext cx="6677313" cy="294641"/>
          </a:xfrm>
          <a:prstGeom prst="rect">
            <a:avLst/>
          </a:prstGeom>
          <a:ln w="12700">
            <a:miter lim="400000"/>
          </a:ln>
          <a:effectLst>
            <a:outerShdw sx="100000" sy="100000" kx="0" ky="0" algn="b" rotWithShape="0" blurRad="38100" dist="25400" dir="5400000">
              <a:srgbClr val="000000">
                <a:alpha val="40000"/>
              </a:srgbClr>
            </a:outerShdw>
          </a:effectLst>
          <a:extLst>
            <a:ext uri="{C572A759-6A51-4108-AA02-DFA0A04FC94B}">
              <ma14:wrappingTextBoxFlag xmlns:ma14="http://schemas.microsoft.com/office/mac/drawingml/2011/main" val="1"/>
            </a:ext>
          </a:extLst>
        </p:spPr>
        <p:txBody>
          <a:bodyPr lIns="45719" rIns="45719">
            <a:spAutoFit/>
          </a:bodyPr>
          <a:lstStyle>
            <a:lvl1pPr algn="ctr">
              <a:defRPr b="1" sz="1400">
                <a:latin typeface="Bookman Old Style"/>
                <a:ea typeface="Bookman Old Style"/>
                <a:cs typeface="Bookman Old Style"/>
                <a:sym typeface="Bookman Old Style"/>
              </a:defRPr>
            </a:lvl1pPr>
          </a:lstStyle>
          <a:p>
            <a:pPr/>
            <a:r>
              <a:t>Venture Capital investment per person, selected countries, 2010, US$  </a:t>
            </a:r>
          </a:p>
        </p:txBody>
      </p:sp>
      <p:graphicFrame>
        <p:nvGraphicFramePr>
          <p:cNvPr id="1289" name="Chart 8"/>
          <p:cNvGraphicFramePr/>
          <p:nvPr/>
        </p:nvGraphicFramePr>
        <p:xfrm>
          <a:off x="110998" y="1634923"/>
          <a:ext cx="7626583" cy="4880888"/>
        </p:xfrm>
        <a:graphic xmlns:a="http://schemas.openxmlformats.org/drawingml/2006/main">
          <a:graphicData uri="http://schemas.openxmlformats.org/drawingml/2006/chart">
            <c:chart xmlns:c="http://schemas.openxmlformats.org/drawingml/2006/chart" r:id="rId2"/>
          </a:graphicData>
        </a:graphic>
      </p:graphicFrame>
      <p:sp>
        <p:nvSpPr>
          <p:cNvPr id="1290" name="TextBox 5"/>
          <p:cNvSpPr txBox="1"/>
          <p:nvPr/>
        </p:nvSpPr>
        <p:spPr>
          <a:xfrm>
            <a:off x="5368086" y="3171482"/>
            <a:ext cx="3672409" cy="893587"/>
          </a:xfrm>
          <a:prstGeom prst="rect">
            <a:avLst/>
          </a:prstGeom>
          <a:solidFill>
            <a:srgbClr val="FFFFFF"/>
          </a:solidFill>
          <a:ln>
            <a:solidFill>
              <a:srgbClr val="C00000"/>
            </a:solidFill>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a:latin typeface="Arial"/>
                <a:ea typeface="Arial"/>
                <a:cs typeface="Arial"/>
                <a:sym typeface="Arial"/>
              </a:defRPr>
            </a:pPr>
            <a:r>
              <a:t>5,000 active tech companies</a:t>
            </a:r>
          </a:p>
          <a:p>
            <a:pPr marL="285750" indent="-285750">
              <a:buSzPct val="100000"/>
              <a:buFont typeface="Arial"/>
              <a:buChar char="•"/>
              <a:defRPr>
                <a:latin typeface="Arial"/>
                <a:ea typeface="Arial"/>
                <a:cs typeface="Arial"/>
                <a:sym typeface="Arial"/>
              </a:defRPr>
            </a:pPr>
            <a:r>
              <a:t>600 new companies / year</a:t>
            </a:r>
          </a:p>
          <a:p>
            <a:pPr marL="285750" indent="-285750">
              <a:buSzPct val="100000"/>
              <a:buFont typeface="Arial"/>
              <a:buChar char="•"/>
              <a:defRPr>
                <a:latin typeface="Arial"/>
                <a:ea typeface="Arial"/>
                <a:cs typeface="Arial"/>
                <a:sym typeface="Arial"/>
              </a:defRPr>
            </a:pPr>
            <a:r>
              <a:t>US$ 2 Billion invested / year</a:t>
            </a:r>
          </a:p>
        </p:txBody>
      </p:sp>
      <p:pic>
        <p:nvPicPr>
          <p:cNvPr id="1291" name="evidence2012.jpg" descr="evidence2012.jpg"/>
          <p:cNvPicPr>
            <a:picLocks noChangeAspect="1"/>
          </p:cNvPicPr>
          <p:nvPr/>
        </p:nvPicPr>
        <p:blipFill>
          <a:blip r:embed="rId3">
            <a:extLst/>
          </a:blip>
          <a:stretch>
            <a:fillRect/>
          </a:stretch>
        </p:blipFill>
        <p:spPr>
          <a:xfrm>
            <a:off x="8200599" y="1218224"/>
            <a:ext cx="866228" cy="932859"/>
          </a:xfrm>
          <a:prstGeom prst="rect">
            <a:avLst/>
          </a:prstGeom>
          <a:ln w="12700">
            <a:miter lim="400000"/>
          </a:ln>
        </p:spPr>
      </p:pic>
      <p:sp>
        <p:nvSpPr>
          <p:cNvPr id="1292" name="TextBox 3"/>
          <p:cNvSpPr txBox="1"/>
          <p:nvPr/>
        </p:nvSpPr>
        <p:spPr>
          <a:xfrm>
            <a:off x="3117886" y="5851764"/>
            <a:ext cx="5741209" cy="39167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sz="1100">
                <a:latin typeface="Arial"/>
                <a:ea typeface="Arial"/>
                <a:cs typeface="Arial"/>
                <a:sym typeface="Arial"/>
              </a:defRPr>
            </a:pPr>
            <a:r>
              <a:t>Source: </a:t>
            </a:r>
            <a:r>
              <a:rPr b="1"/>
              <a:t>The Economist 2012</a:t>
            </a:r>
            <a:r>
              <a:t>, based on National Venture Capital Association, European Private Equity &amp; Venture Capital Association, Israel Venture Capital Research Center, UN</a:t>
            </a:r>
          </a:p>
        </p:txBody>
      </p:sp>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4" name="Title 1"/>
          <p:cNvSpPr txBox="1"/>
          <p:nvPr>
            <p:ph type="title"/>
          </p:nvPr>
        </p:nvSpPr>
        <p:spPr>
          <a:prstGeom prst="rect">
            <a:avLst/>
          </a:prstGeom>
        </p:spPr>
        <p:txBody>
          <a:bodyPr/>
          <a:lstStyle>
            <a:lvl1pPr indent="37702" defTabSz="868680">
              <a:defRPr sz="3800"/>
            </a:lvl1pPr>
          </a:lstStyle>
          <a:p>
            <a:pPr/>
            <a:r>
              <a:t>300 Multinational R&amp;D Centres Employing 50,000 People</a:t>
            </a:r>
          </a:p>
        </p:txBody>
      </p:sp>
      <p:sp>
        <p:nvSpPr>
          <p:cNvPr id="1295" name="Slide Number Placeholder 29"/>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6" name="Picture 4" descr="Picture 4"/>
          <p:cNvPicPr>
            <a:picLocks noChangeAspect="1"/>
          </p:cNvPicPr>
          <p:nvPr/>
        </p:nvPicPr>
        <p:blipFill>
          <a:blip r:embed="rId2">
            <a:extLst/>
          </a:blip>
          <a:stretch>
            <a:fillRect/>
          </a:stretch>
        </p:blipFill>
        <p:spPr>
          <a:xfrm>
            <a:off x="807252" y="1213285"/>
            <a:ext cx="720081" cy="870627"/>
          </a:xfrm>
          <a:prstGeom prst="rect">
            <a:avLst/>
          </a:prstGeom>
          <a:ln w="12700">
            <a:miter lim="400000"/>
          </a:ln>
        </p:spPr>
      </p:pic>
      <p:pic>
        <p:nvPicPr>
          <p:cNvPr id="1297" name="Picture 19" descr="Picture 19">
            <a:hlinkClick r:id="rId3" invalidUrl="" action="" tgtFrame="" tooltip="" history="1" highlightClick="0" endSnd="0"/>
          </p:cNvPr>
          <p:cNvPicPr>
            <a:picLocks noChangeAspect="1"/>
          </p:cNvPicPr>
          <p:nvPr/>
        </p:nvPicPr>
        <p:blipFill>
          <a:blip r:embed="rId4">
            <a:extLst/>
          </a:blip>
          <a:stretch>
            <a:fillRect/>
          </a:stretch>
        </p:blipFill>
        <p:spPr>
          <a:xfrm>
            <a:off x="2179522" y="1228134"/>
            <a:ext cx="1417638" cy="657226"/>
          </a:xfrm>
          <a:prstGeom prst="rect">
            <a:avLst/>
          </a:prstGeom>
          <a:ln w="12700">
            <a:miter lim="400000"/>
          </a:ln>
        </p:spPr>
      </p:pic>
      <p:pic>
        <p:nvPicPr>
          <p:cNvPr id="1298" name="Picture 4" descr="Picture 4"/>
          <p:cNvPicPr>
            <a:picLocks noChangeAspect="1"/>
          </p:cNvPicPr>
          <p:nvPr/>
        </p:nvPicPr>
        <p:blipFill>
          <a:blip r:embed="rId5">
            <a:extLst/>
          </a:blip>
          <a:srcRect l="23937" t="23937" r="28975" b="26457"/>
          <a:stretch>
            <a:fillRect/>
          </a:stretch>
        </p:blipFill>
        <p:spPr>
          <a:xfrm>
            <a:off x="3940987" y="1300141"/>
            <a:ext cx="661392" cy="696777"/>
          </a:xfrm>
          <a:prstGeom prst="rect">
            <a:avLst/>
          </a:prstGeom>
          <a:ln w="12700">
            <a:miter lim="400000"/>
          </a:ln>
        </p:spPr>
      </p:pic>
      <p:pic>
        <p:nvPicPr>
          <p:cNvPr id="1299" name="Picture 24" descr="Picture 24"/>
          <p:cNvPicPr>
            <a:picLocks noChangeAspect="1"/>
          </p:cNvPicPr>
          <p:nvPr/>
        </p:nvPicPr>
        <p:blipFill>
          <a:blip r:embed="rId6">
            <a:extLst/>
          </a:blip>
          <a:srcRect l="0" t="23305" r="0" b="21913"/>
          <a:stretch>
            <a:fillRect/>
          </a:stretch>
        </p:blipFill>
        <p:spPr>
          <a:xfrm>
            <a:off x="4946205" y="1516166"/>
            <a:ext cx="2032001" cy="360041"/>
          </a:xfrm>
          <a:prstGeom prst="rect">
            <a:avLst/>
          </a:prstGeom>
          <a:ln w="12700">
            <a:miter lim="400000"/>
          </a:ln>
        </p:spPr>
      </p:pic>
      <p:pic>
        <p:nvPicPr>
          <p:cNvPr id="1300" name="Picture 4" descr="Picture 4"/>
          <p:cNvPicPr>
            <a:picLocks noChangeAspect="1"/>
          </p:cNvPicPr>
          <p:nvPr/>
        </p:nvPicPr>
        <p:blipFill>
          <a:blip r:embed="rId7">
            <a:extLst/>
          </a:blip>
          <a:stretch>
            <a:fillRect/>
          </a:stretch>
        </p:blipFill>
        <p:spPr>
          <a:xfrm>
            <a:off x="7322032" y="1300141"/>
            <a:ext cx="1210408" cy="648073"/>
          </a:xfrm>
          <a:prstGeom prst="rect">
            <a:avLst/>
          </a:prstGeom>
          <a:ln w="12700">
            <a:miter lim="400000"/>
          </a:ln>
        </p:spPr>
      </p:pic>
      <p:pic>
        <p:nvPicPr>
          <p:cNvPr id="1301" name="Picture 23" descr="Picture 23"/>
          <p:cNvPicPr>
            <a:picLocks noChangeAspect="1"/>
          </p:cNvPicPr>
          <p:nvPr/>
        </p:nvPicPr>
        <p:blipFill>
          <a:blip r:embed="rId8">
            <a:extLst/>
          </a:blip>
          <a:srcRect l="13473" t="16457" r="22737" b="1372"/>
          <a:stretch>
            <a:fillRect/>
          </a:stretch>
        </p:blipFill>
        <p:spPr>
          <a:xfrm>
            <a:off x="868925" y="2204864"/>
            <a:ext cx="876301" cy="695326"/>
          </a:xfrm>
          <a:prstGeom prst="rect">
            <a:avLst/>
          </a:prstGeom>
          <a:ln w="12700">
            <a:miter lim="400000"/>
          </a:ln>
        </p:spPr>
      </p:pic>
      <p:pic>
        <p:nvPicPr>
          <p:cNvPr id="1302" name="Picture 2" descr="Picture 2"/>
          <p:cNvPicPr>
            <a:picLocks noChangeAspect="1"/>
          </p:cNvPicPr>
          <p:nvPr/>
        </p:nvPicPr>
        <p:blipFill>
          <a:blip r:embed="rId9">
            <a:extLst/>
          </a:blip>
          <a:srcRect l="6590" t="13476" r="7364" b="14702"/>
          <a:stretch>
            <a:fillRect/>
          </a:stretch>
        </p:blipFill>
        <p:spPr>
          <a:xfrm>
            <a:off x="2365504" y="2132856"/>
            <a:ext cx="1224138" cy="645936"/>
          </a:xfrm>
          <a:prstGeom prst="rect">
            <a:avLst/>
          </a:prstGeom>
          <a:ln w="12700">
            <a:miter lim="400000"/>
          </a:ln>
        </p:spPr>
      </p:pic>
      <p:pic>
        <p:nvPicPr>
          <p:cNvPr id="1303" name="Picture 13" descr="Picture 13"/>
          <p:cNvPicPr>
            <a:picLocks noChangeAspect="1"/>
          </p:cNvPicPr>
          <p:nvPr/>
        </p:nvPicPr>
        <p:blipFill>
          <a:blip r:embed="rId10">
            <a:extLst/>
          </a:blip>
          <a:stretch>
            <a:fillRect/>
          </a:stretch>
        </p:blipFill>
        <p:spPr>
          <a:xfrm>
            <a:off x="3963230" y="2276872"/>
            <a:ext cx="1236664" cy="346076"/>
          </a:xfrm>
          <a:prstGeom prst="rect">
            <a:avLst/>
          </a:prstGeom>
          <a:ln w="12700">
            <a:miter lim="400000"/>
          </a:ln>
        </p:spPr>
      </p:pic>
      <p:pic>
        <p:nvPicPr>
          <p:cNvPr id="1304" name="Picture 22" descr="Picture 22"/>
          <p:cNvPicPr>
            <a:picLocks noChangeAspect="1"/>
          </p:cNvPicPr>
          <p:nvPr/>
        </p:nvPicPr>
        <p:blipFill>
          <a:blip r:embed="rId11">
            <a:extLst/>
          </a:blip>
          <a:stretch>
            <a:fillRect/>
          </a:stretch>
        </p:blipFill>
        <p:spPr>
          <a:xfrm>
            <a:off x="5573481" y="2060848"/>
            <a:ext cx="1643064" cy="479426"/>
          </a:xfrm>
          <a:prstGeom prst="rect">
            <a:avLst/>
          </a:prstGeom>
          <a:ln w="12700">
            <a:miter lim="400000"/>
          </a:ln>
        </p:spPr>
      </p:pic>
      <p:pic>
        <p:nvPicPr>
          <p:cNvPr id="1305" name="Picture 34" descr="Picture 34"/>
          <p:cNvPicPr>
            <a:picLocks noChangeAspect="1"/>
          </p:cNvPicPr>
          <p:nvPr/>
        </p:nvPicPr>
        <p:blipFill>
          <a:blip r:embed="rId12">
            <a:extLst/>
          </a:blip>
          <a:stretch>
            <a:fillRect/>
          </a:stretch>
        </p:blipFill>
        <p:spPr>
          <a:xfrm>
            <a:off x="7590135" y="2204864"/>
            <a:ext cx="942306" cy="541093"/>
          </a:xfrm>
          <a:prstGeom prst="rect">
            <a:avLst/>
          </a:prstGeom>
          <a:ln w="12700">
            <a:miter lim="400000"/>
          </a:ln>
        </p:spPr>
      </p:pic>
      <p:pic>
        <p:nvPicPr>
          <p:cNvPr id="1306" name="Picture 8" descr="Picture 8"/>
          <p:cNvPicPr>
            <a:picLocks noChangeAspect="1"/>
          </p:cNvPicPr>
          <p:nvPr/>
        </p:nvPicPr>
        <p:blipFill>
          <a:blip r:embed="rId13">
            <a:extLst/>
          </a:blip>
          <a:stretch>
            <a:fillRect/>
          </a:stretch>
        </p:blipFill>
        <p:spPr>
          <a:xfrm>
            <a:off x="831923" y="3002880"/>
            <a:ext cx="1183006" cy="471489"/>
          </a:xfrm>
          <a:prstGeom prst="rect">
            <a:avLst/>
          </a:prstGeom>
          <a:ln w="12700">
            <a:miter lim="400000"/>
          </a:ln>
        </p:spPr>
      </p:pic>
      <p:pic>
        <p:nvPicPr>
          <p:cNvPr id="1307" name="Picture 11" descr="Picture 11"/>
          <p:cNvPicPr>
            <a:picLocks noChangeAspect="1"/>
          </p:cNvPicPr>
          <p:nvPr/>
        </p:nvPicPr>
        <p:blipFill>
          <a:blip r:embed="rId14">
            <a:extLst/>
          </a:blip>
          <a:stretch>
            <a:fillRect/>
          </a:stretch>
        </p:blipFill>
        <p:spPr>
          <a:xfrm>
            <a:off x="2450890" y="2996951"/>
            <a:ext cx="642939" cy="552451"/>
          </a:xfrm>
          <a:prstGeom prst="rect">
            <a:avLst/>
          </a:prstGeom>
          <a:ln w="12700">
            <a:miter lim="400000"/>
          </a:ln>
        </p:spPr>
      </p:pic>
      <p:pic>
        <p:nvPicPr>
          <p:cNvPr id="1308" name="Picture 2" descr="Picture 2">
            <a:hlinkClick r:id="rId15" invalidUrl="" action="" tgtFrame="" tooltip="" history="1" highlightClick="0" endSnd="0"/>
          </p:cNvPr>
          <p:cNvPicPr>
            <a:picLocks noChangeAspect="1"/>
          </p:cNvPicPr>
          <p:nvPr/>
        </p:nvPicPr>
        <p:blipFill>
          <a:blip r:embed="rId16">
            <a:extLst/>
          </a:blip>
          <a:stretch>
            <a:fillRect/>
          </a:stretch>
        </p:blipFill>
        <p:spPr>
          <a:xfrm>
            <a:off x="3246097" y="3068959"/>
            <a:ext cx="1495426" cy="361951"/>
          </a:xfrm>
          <a:prstGeom prst="rect">
            <a:avLst/>
          </a:prstGeom>
          <a:ln w="12700">
            <a:miter lim="400000"/>
          </a:ln>
        </p:spPr>
      </p:pic>
      <p:pic>
        <p:nvPicPr>
          <p:cNvPr id="1309" name="Picture 6" descr="Picture 6"/>
          <p:cNvPicPr>
            <a:picLocks noChangeAspect="1"/>
          </p:cNvPicPr>
          <p:nvPr/>
        </p:nvPicPr>
        <p:blipFill>
          <a:blip r:embed="rId17">
            <a:extLst/>
          </a:blip>
          <a:stretch>
            <a:fillRect/>
          </a:stretch>
        </p:blipFill>
        <p:spPr>
          <a:xfrm>
            <a:off x="4893790" y="2996951"/>
            <a:ext cx="1143001" cy="542926"/>
          </a:xfrm>
          <a:prstGeom prst="rect">
            <a:avLst/>
          </a:prstGeom>
          <a:ln w="12700">
            <a:miter lim="400000"/>
          </a:ln>
        </p:spPr>
      </p:pic>
      <p:pic>
        <p:nvPicPr>
          <p:cNvPr id="1310" name="Picture 7" descr="Picture 7"/>
          <p:cNvPicPr>
            <a:picLocks noChangeAspect="1"/>
          </p:cNvPicPr>
          <p:nvPr/>
        </p:nvPicPr>
        <p:blipFill>
          <a:blip r:embed="rId18">
            <a:extLst/>
          </a:blip>
          <a:stretch>
            <a:fillRect/>
          </a:stretch>
        </p:blipFill>
        <p:spPr>
          <a:xfrm>
            <a:off x="6189057" y="2996951"/>
            <a:ext cx="822961" cy="433389"/>
          </a:xfrm>
          <a:prstGeom prst="rect">
            <a:avLst/>
          </a:prstGeom>
          <a:ln w="12700">
            <a:miter lim="400000"/>
          </a:ln>
        </p:spPr>
      </p:pic>
      <p:pic>
        <p:nvPicPr>
          <p:cNvPr id="1311" name="Picture 2" descr="Picture 2"/>
          <p:cNvPicPr>
            <a:picLocks noChangeAspect="1"/>
          </p:cNvPicPr>
          <p:nvPr/>
        </p:nvPicPr>
        <p:blipFill>
          <a:blip r:embed="rId19">
            <a:extLst/>
          </a:blip>
          <a:stretch>
            <a:fillRect/>
          </a:stretch>
        </p:blipFill>
        <p:spPr>
          <a:xfrm>
            <a:off x="7164288" y="3068959"/>
            <a:ext cx="1371601" cy="307089"/>
          </a:xfrm>
          <a:prstGeom prst="rect">
            <a:avLst/>
          </a:prstGeom>
          <a:ln w="12700">
            <a:miter lim="400000"/>
          </a:ln>
        </p:spPr>
      </p:pic>
      <p:pic>
        <p:nvPicPr>
          <p:cNvPr id="1312" name="Picture 18" descr="Picture 18"/>
          <p:cNvPicPr>
            <a:picLocks noChangeAspect="1"/>
          </p:cNvPicPr>
          <p:nvPr/>
        </p:nvPicPr>
        <p:blipFill>
          <a:blip r:embed="rId20">
            <a:extLst/>
          </a:blip>
          <a:stretch>
            <a:fillRect/>
          </a:stretch>
        </p:blipFill>
        <p:spPr>
          <a:xfrm>
            <a:off x="770249" y="3766343"/>
            <a:ext cx="1857376" cy="344489"/>
          </a:xfrm>
          <a:prstGeom prst="rect">
            <a:avLst/>
          </a:prstGeom>
          <a:ln w="12700">
            <a:miter lim="400000"/>
          </a:ln>
        </p:spPr>
      </p:pic>
      <p:pic>
        <p:nvPicPr>
          <p:cNvPr id="1313" name="Picture 5" descr="Picture 5"/>
          <p:cNvPicPr>
            <a:picLocks noChangeAspect="1"/>
          </p:cNvPicPr>
          <p:nvPr/>
        </p:nvPicPr>
        <p:blipFill>
          <a:blip r:embed="rId21">
            <a:extLst/>
          </a:blip>
          <a:srcRect l="11886" t="0" r="13419" b="5683"/>
          <a:stretch>
            <a:fillRect/>
          </a:stretch>
        </p:blipFill>
        <p:spPr>
          <a:xfrm>
            <a:off x="3114985" y="3789040"/>
            <a:ext cx="1008112" cy="458167"/>
          </a:xfrm>
          <a:prstGeom prst="rect">
            <a:avLst/>
          </a:prstGeom>
          <a:ln w="12700">
            <a:miter lim="400000"/>
          </a:ln>
        </p:spPr>
      </p:pic>
      <p:pic>
        <p:nvPicPr>
          <p:cNvPr id="1314" name="Picture 2" descr="Picture 2"/>
          <p:cNvPicPr>
            <a:picLocks noChangeAspect="1"/>
          </p:cNvPicPr>
          <p:nvPr/>
        </p:nvPicPr>
        <p:blipFill>
          <a:blip r:embed="rId22">
            <a:extLst/>
          </a:blip>
          <a:stretch>
            <a:fillRect/>
          </a:stretch>
        </p:blipFill>
        <p:spPr>
          <a:xfrm>
            <a:off x="4265090" y="3933056"/>
            <a:ext cx="1494800" cy="197427"/>
          </a:xfrm>
          <a:prstGeom prst="rect">
            <a:avLst/>
          </a:prstGeom>
          <a:ln w="12700">
            <a:miter lim="400000"/>
          </a:ln>
        </p:spPr>
      </p:pic>
      <p:pic>
        <p:nvPicPr>
          <p:cNvPr id="1315" name="Picture 27" descr="Picture 27">
            <a:hlinkClick r:id="rId23" invalidUrl="" action="" tgtFrame="" tooltip="" history="1" highlightClick="0" endSnd="0"/>
          </p:cNvPr>
          <p:cNvPicPr>
            <a:picLocks noChangeAspect="1"/>
          </p:cNvPicPr>
          <p:nvPr/>
        </p:nvPicPr>
        <p:blipFill>
          <a:blip r:embed="rId24">
            <a:extLst/>
          </a:blip>
          <a:stretch>
            <a:fillRect/>
          </a:stretch>
        </p:blipFill>
        <p:spPr>
          <a:xfrm>
            <a:off x="5901883" y="3861048"/>
            <a:ext cx="1143001" cy="376238"/>
          </a:xfrm>
          <a:prstGeom prst="rect">
            <a:avLst/>
          </a:prstGeom>
          <a:ln w="12700">
            <a:miter lim="400000"/>
          </a:ln>
        </p:spPr>
      </p:pic>
      <p:pic>
        <p:nvPicPr>
          <p:cNvPr id="1316" name="Picture 4" descr="Picture 4"/>
          <p:cNvPicPr>
            <a:picLocks noChangeAspect="1"/>
          </p:cNvPicPr>
          <p:nvPr/>
        </p:nvPicPr>
        <p:blipFill>
          <a:blip r:embed="rId25">
            <a:extLst/>
          </a:blip>
          <a:stretch>
            <a:fillRect/>
          </a:stretch>
        </p:blipFill>
        <p:spPr>
          <a:xfrm>
            <a:off x="7308304" y="3861048"/>
            <a:ext cx="1280161" cy="288033"/>
          </a:xfrm>
          <a:prstGeom prst="rect">
            <a:avLst/>
          </a:prstGeom>
          <a:ln w="12700">
            <a:miter lim="400000"/>
          </a:ln>
        </p:spPr>
      </p:pic>
      <p:pic>
        <p:nvPicPr>
          <p:cNvPr id="1317" name="Picture 15" descr="Picture 15"/>
          <p:cNvPicPr>
            <a:picLocks noChangeAspect="1"/>
          </p:cNvPicPr>
          <p:nvPr/>
        </p:nvPicPr>
        <p:blipFill>
          <a:blip r:embed="rId26">
            <a:extLst/>
          </a:blip>
          <a:stretch>
            <a:fillRect/>
          </a:stretch>
        </p:blipFill>
        <p:spPr>
          <a:xfrm>
            <a:off x="875027" y="4437112"/>
            <a:ext cx="864097" cy="441326"/>
          </a:xfrm>
          <a:prstGeom prst="rect">
            <a:avLst/>
          </a:prstGeom>
          <a:ln w="12700">
            <a:miter lim="400000"/>
          </a:ln>
        </p:spPr>
      </p:pic>
      <p:pic>
        <p:nvPicPr>
          <p:cNvPr id="1318" name="Picture 14" descr="Picture 14"/>
          <p:cNvPicPr>
            <a:picLocks noChangeAspect="1"/>
          </p:cNvPicPr>
          <p:nvPr/>
        </p:nvPicPr>
        <p:blipFill>
          <a:blip r:embed="rId27">
            <a:extLst/>
          </a:blip>
          <a:stretch>
            <a:fillRect/>
          </a:stretch>
        </p:blipFill>
        <p:spPr>
          <a:xfrm>
            <a:off x="1979711" y="4437112"/>
            <a:ext cx="1728193" cy="283429"/>
          </a:xfrm>
          <a:prstGeom prst="rect">
            <a:avLst/>
          </a:prstGeom>
          <a:ln w="12700">
            <a:miter lim="400000"/>
          </a:ln>
        </p:spPr>
      </p:pic>
      <p:pic>
        <p:nvPicPr>
          <p:cNvPr id="1319" name="Picture 1" descr="Picture 1"/>
          <p:cNvPicPr>
            <a:picLocks noChangeAspect="1"/>
          </p:cNvPicPr>
          <p:nvPr/>
        </p:nvPicPr>
        <p:blipFill>
          <a:blip r:embed="rId28">
            <a:extLst/>
          </a:blip>
          <a:stretch>
            <a:fillRect/>
          </a:stretch>
        </p:blipFill>
        <p:spPr>
          <a:xfrm>
            <a:off x="3851919" y="4509120"/>
            <a:ext cx="1368153" cy="219627"/>
          </a:xfrm>
          <a:prstGeom prst="rect">
            <a:avLst/>
          </a:prstGeom>
          <a:ln w="12700">
            <a:miter lim="400000"/>
          </a:ln>
        </p:spPr>
      </p:pic>
      <p:pic>
        <p:nvPicPr>
          <p:cNvPr id="1320" name="Picture 4" descr="Picture 4">
            <a:hlinkClick r:id="rId29" invalidUrl="" action="" tgtFrame="" tooltip="" history="1" highlightClick="0" endSnd="0"/>
          </p:cNvPr>
          <p:cNvPicPr>
            <a:picLocks noChangeAspect="1"/>
          </p:cNvPicPr>
          <p:nvPr/>
        </p:nvPicPr>
        <p:blipFill>
          <a:blip r:embed="rId30">
            <a:extLst/>
          </a:blip>
          <a:stretch>
            <a:fillRect/>
          </a:stretch>
        </p:blipFill>
        <p:spPr>
          <a:xfrm>
            <a:off x="5358946" y="4509120"/>
            <a:ext cx="1440181" cy="216025"/>
          </a:xfrm>
          <a:prstGeom prst="rect">
            <a:avLst/>
          </a:prstGeom>
          <a:ln w="12700">
            <a:miter lim="400000"/>
          </a:ln>
        </p:spPr>
      </p:pic>
      <p:pic>
        <p:nvPicPr>
          <p:cNvPr id="1321" name="Picture 2" descr="Picture 2"/>
          <p:cNvPicPr>
            <a:picLocks noChangeAspect="1"/>
          </p:cNvPicPr>
          <p:nvPr/>
        </p:nvPicPr>
        <p:blipFill>
          <a:blip r:embed="rId31">
            <a:extLst/>
          </a:blip>
          <a:stretch>
            <a:fillRect/>
          </a:stretch>
        </p:blipFill>
        <p:spPr>
          <a:xfrm>
            <a:off x="7020270" y="4509120"/>
            <a:ext cx="1512170" cy="360041"/>
          </a:xfrm>
          <a:prstGeom prst="rect">
            <a:avLst/>
          </a:prstGeom>
          <a:ln w="12700">
            <a:miter lim="400000"/>
          </a:ln>
        </p:spPr>
      </p:pic>
      <p:pic>
        <p:nvPicPr>
          <p:cNvPr id="1322" name="Picture 5" descr="Picture 5"/>
          <p:cNvPicPr>
            <a:picLocks noChangeAspect="1"/>
          </p:cNvPicPr>
          <p:nvPr/>
        </p:nvPicPr>
        <p:blipFill>
          <a:blip r:embed="rId32">
            <a:extLst/>
          </a:blip>
          <a:stretch>
            <a:fillRect/>
          </a:stretch>
        </p:blipFill>
        <p:spPr>
          <a:xfrm>
            <a:off x="732029" y="5999150"/>
            <a:ext cx="1933816" cy="360040"/>
          </a:xfrm>
          <a:prstGeom prst="rect">
            <a:avLst/>
          </a:prstGeom>
          <a:ln w="12700">
            <a:miter lim="400000"/>
          </a:ln>
        </p:spPr>
      </p:pic>
      <p:pic>
        <p:nvPicPr>
          <p:cNvPr id="1323" name="Picture 6" descr="Picture 6"/>
          <p:cNvPicPr>
            <a:picLocks noChangeAspect="1"/>
          </p:cNvPicPr>
          <p:nvPr/>
        </p:nvPicPr>
        <p:blipFill>
          <a:blip r:embed="rId33">
            <a:extLst/>
          </a:blip>
          <a:stretch>
            <a:fillRect/>
          </a:stretch>
        </p:blipFill>
        <p:spPr>
          <a:xfrm>
            <a:off x="3046536" y="5543565"/>
            <a:ext cx="565031" cy="762791"/>
          </a:xfrm>
          <a:prstGeom prst="rect">
            <a:avLst/>
          </a:prstGeom>
          <a:ln w="12700">
            <a:miter lim="400000"/>
          </a:ln>
        </p:spPr>
      </p:pic>
      <p:pic>
        <p:nvPicPr>
          <p:cNvPr id="1324" name="Picture 7" descr="Picture 7"/>
          <p:cNvPicPr>
            <a:picLocks noChangeAspect="1"/>
          </p:cNvPicPr>
          <p:nvPr/>
        </p:nvPicPr>
        <p:blipFill>
          <a:blip r:embed="rId34">
            <a:extLst/>
          </a:blip>
          <a:stretch>
            <a:fillRect/>
          </a:stretch>
        </p:blipFill>
        <p:spPr>
          <a:xfrm>
            <a:off x="3974020" y="5807526"/>
            <a:ext cx="1123951" cy="428626"/>
          </a:xfrm>
          <a:prstGeom prst="rect">
            <a:avLst/>
          </a:prstGeom>
          <a:ln w="12700">
            <a:miter lim="400000"/>
          </a:ln>
        </p:spPr>
      </p:pic>
      <p:pic>
        <p:nvPicPr>
          <p:cNvPr id="1325" name="Picture 8" descr="Picture 8"/>
          <p:cNvPicPr>
            <a:picLocks noChangeAspect="1"/>
          </p:cNvPicPr>
          <p:nvPr/>
        </p:nvPicPr>
        <p:blipFill>
          <a:blip r:embed="rId35">
            <a:extLst/>
          </a:blip>
          <a:stretch>
            <a:fillRect/>
          </a:stretch>
        </p:blipFill>
        <p:spPr>
          <a:xfrm>
            <a:off x="5701417" y="5923470"/>
            <a:ext cx="1750903" cy="313842"/>
          </a:xfrm>
          <a:prstGeom prst="rect">
            <a:avLst/>
          </a:prstGeom>
          <a:ln w="12700">
            <a:miter lim="400000"/>
          </a:ln>
        </p:spPr>
      </p:pic>
      <p:pic>
        <p:nvPicPr>
          <p:cNvPr id="1326" name="Picture 9" descr="Picture 9"/>
          <p:cNvPicPr>
            <a:picLocks noChangeAspect="1"/>
          </p:cNvPicPr>
          <p:nvPr/>
        </p:nvPicPr>
        <p:blipFill>
          <a:blip r:embed="rId36">
            <a:extLst/>
          </a:blip>
          <a:stretch>
            <a:fillRect/>
          </a:stretch>
        </p:blipFill>
        <p:spPr>
          <a:xfrm>
            <a:off x="7824399" y="5517231"/>
            <a:ext cx="780050" cy="783532"/>
          </a:xfrm>
          <a:prstGeom prst="rect">
            <a:avLst/>
          </a:prstGeom>
          <a:ln w="12700">
            <a:miter lim="400000"/>
          </a:ln>
        </p:spPr>
      </p:pic>
      <p:pic>
        <p:nvPicPr>
          <p:cNvPr id="1327" name="Picture 10" descr="Picture 10"/>
          <p:cNvPicPr>
            <a:picLocks noChangeAspect="1"/>
          </p:cNvPicPr>
          <p:nvPr/>
        </p:nvPicPr>
        <p:blipFill>
          <a:blip r:embed="rId37">
            <a:extLst/>
          </a:blip>
          <a:stretch>
            <a:fillRect/>
          </a:stretch>
        </p:blipFill>
        <p:spPr>
          <a:xfrm>
            <a:off x="6683464" y="5085184"/>
            <a:ext cx="1905001" cy="304801"/>
          </a:xfrm>
          <a:prstGeom prst="rect">
            <a:avLst/>
          </a:prstGeom>
          <a:ln w="12700">
            <a:miter lim="400000"/>
          </a:ln>
        </p:spPr>
      </p:pic>
      <p:pic>
        <p:nvPicPr>
          <p:cNvPr id="1328" name="Picture 11" descr="Picture 11"/>
          <p:cNvPicPr>
            <a:picLocks noChangeAspect="1"/>
          </p:cNvPicPr>
          <p:nvPr/>
        </p:nvPicPr>
        <p:blipFill>
          <a:blip r:embed="rId38">
            <a:extLst/>
          </a:blip>
          <a:stretch>
            <a:fillRect/>
          </a:stretch>
        </p:blipFill>
        <p:spPr>
          <a:xfrm>
            <a:off x="5364088" y="4935161"/>
            <a:ext cx="950573" cy="510064"/>
          </a:xfrm>
          <a:prstGeom prst="rect">
            <a:avLst/>
          </a:prstGeom>
          <a:ln w="12700">
            <a:miter lim="400000"/>
          </a:ln>
        </p:spPr>
      </p:pic>
      <p:pic>
        <p:nvPicPr>
          <p:cNvPr id="1329" name="Picture 12" descr="Picture 12"/>
          <p:cNvPicPr>
            <a:picLocks noChangeAspect="1"/>
          </p:cNvPicPr>
          <p:nvPr/>
        </p:nvPicPr>
        <p:blipFill>
          <a:blip r:embed="rId39">
            <a:extLst/>
          </a:blip>
          <a:stretch>
            <a:fillRect/>
          </a:stretch>
        </p:blipFill>
        <p:spPr>
          <a:xfrm>
            <a:off x="697789" y="5098206"/>
            <a:ext cx="2002296" cy="542289"/>
          </a:xfrm>
          <a:prstGeom prst="rect">
            <a:avLst/>
          </a:prstGeom>
          <a:ln w="12700">
            <a:miter lim="400000"/>
          </a:ln>
        </p:spPr>
      </p:pic>
      <p:pic>
        <p:nvPicPr>
          <p:cNvPr id="1330" name="Picture 13" descr="Picture 13"/>
          <p:cNvPicPr>
            <a:picLocks noChangeAspect="1"/>
          </p:cNvPicPr>
          <p:nvPr/>
        </p:nvPicPr>
        <p:blipFill>
          <a:blip r:embed="rId40">
            <a:extLst/>
          </a:blip>
          <a:stretch>
            <a:fillRect/>
          </a:stretch>
        </p:blipFill>
        <p:spPr>
          <a:xfrm>
            <a:off x="3273903" y="4927432"/>
            <a:ext cx="1082413" cy="409242"/>
          </a:xfrm>
          <a:prstGeom prst="rect">
            <a:avLst/>
          </a:prstGeom>
          <a:ln w="12700">
            <a:miter lim="400000"/>
          </a:ln>
        </p:spPr>
      </p:pic>
      <p:sp>
        <p:nvSpPr>
          <p:cNvPr id="1331" name="Footer Placeholder 5"/>
          <p:cNvSpPr txBox="1"/>
          <p:nvPr/>
        </p:nvSpPr>
        <p:spPr>
          <a:xfrm>
            <a:off x="2981924" y="6463277"/>
            <a:ext cx="3876720"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Source: Nava Swersky Sofer</a:t>
            </a: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3" name="Title 1"/>
          <p:cNvSpPr txBox="1"/>
          <p:nvPr>
            <p:ph type="title"/>
          </p:nvPr>
        </p:nvSpPr>
        <p:spPr>
          <a:prstGeom prst="rect">
            <a:avLst/>
          </a:prstGeom>
        </p:spPr>
        <p:txBody>
          <a:bodyPr/>
          <a:lstStyle/>
          <a:p>
            <a:pPr/>
            <a:r>
              <a:t>Hardship breeds Innovation</a:t>
            </a:r>
          </a:p>
        </p:txBody>
      </p:sp>
      <p:sp>
        <p:nvSpPr>
          <p:cNvPr id="1334" name="Content Placeholder 4"/>
          <p:cNvSpPr txBox="1"/>
          <p:nvPr>
            <p:ph type="body" idx="1"/>
          </p:nvPr>
        </p:nvSpPr>
        <p:spPr>
          <a:prstGeom prst="rect">
            <a:avLst/>
          </a:prstGeom>
        </p:spPr>
        <p:txBody>
          <a:bodyPr/>
          <a:lstStyle/>
          <a:p>
            <a:pPr marL="323850" indent="-273050">
              <a:defRPr sz="2400"/>
            </a:pPr>
            <a:r>
              <a:t>Small</a:t>
            </a:r>
          </a:p>
          <a:p>
            <a:pPr marL="323850" indent="-273050">
              <a:defRPr sz="2400"/>
            </a:pPr>
            <a:r>
              <a:t>New</a:t>
            </a:r>
          </a:p>
          <a:p>
            <a:pPr marL="323850" indent="-273050">
              <a:spcBef>
                <a:spcPts val="2500"/>
              </a:spcBef>
              <a:defRPr sz="2400"/>
            </a:pPr>
            <a:r>
              <a:t>Isolated</a:t>
            </a:r>
          </a:p>
          <a:p>
            <a:pPr marL="323850" indent="-273050">
              <a:spcBef>
                <a:spcPts val="2700"/>
              </a:spcBef>
              <a:defRPr sz="2400"/>
            </a:pPr>
            <a:r>
              <a:t>No natural resources,   </a:t>
            </a:r>
            <a:br/>
            <a:r>
              <a:t>not even water</a:t>
            </a:r>
          </a:p>
          <a:p>
            <a:pPr marL="323850" indent="-273050">
              <a:defRPr sz="2400"/>
            </a:pPr>
            <a:r>
              <a:t>Immigration – </a:t>
            </a:r>
            <a:br/>
            <a:r>
              <a:t>from 600k to 8 million </a:t>
            </a:r>
            <a:br/>
            <a:r>
              <a:t>in 65 years</a:t>
            </a:r>
          </a:p>
        </p:txBody>
      </p:sp>
      <p:sp>
        <p:nvSpPr>
          <p:cNvPr id="1335" name="Slide Number Placeholder 3"/>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36" name="Content Placeholder 5"/>
          <p:cNvSpPr txBox="1"/>
          <p:nvPr/>
        </p:nvSpPr>
        <p:spPr>
          <a:xfrm>
            <a:off x="4678045" y="1248389"/>
            <a:ext cx="4169410" cy="49371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73050" indent="-273050">
              <a:spcBef>
                <a:spcPts val="1300"/>
              </a:spcBef>
              <a:buClr>
                <a:srgbClr val="4F81BD"/>
              </a:buClr>
              <a:buSzPct val="76000"/>
              <a:buChar char=""/>
              <a:defRPr sz="2400">
                <a:solidFill>
                  <a:srgbClr val="0433FF"/>
                </a:solidFill>
                <a:latin typeface="Century Gothic"/>
                <a:ea typeface="Century Gothic"/>
                <a:cs typeface="Century Gothic"/>
                <a:sym typeface="Century Gothic"/>
              </a:defRPr>
            </a:pPr>
            <a:r>
              <a:t>Interdisciplinary</a:t>
            </a:r>
          </a:p>
          <a:p>
            <a:pPr marL="273050" indent="-273050">
              <a:spcBef>
                <a:spcPts val="600"/>
              </a:spcBef>
              <a:buClr>
                <a:srgbClr val="4F81BD"/>
              </a:buClr>
              <a:buSzPct val="76000"/>
              <a:buChar char=""/>
              <a:defRPr sz="2400">
                <a:solidFill>
                  <a:srgbClr val="0433FF"/>
                </a:solidFill>
                <a:latin typeface="Century Gothic"/>
                <a:ea typeface="Century Gothic"/>
                <a:cs typeface="Century Gothic"/>
                <a:sym typeface="Century Gothic"/>
              </a:defRPr>
            </a:pPr>
            <a:r>
              <a:t>No strong traditions =&gt; Open to change</a:t>
            </a:r>
            <a:endParaRPr sz="2600"/>
          </a:p>
          <a:p>
            <a:pPr marL="273050" indent="-273050">
              <a:spcBef>
                <a:spcPts val="600"/>
              </a:spcBef>
              <a:buClr>
                <a:srgbClr val="4F81BD"/>
              </a:buClr>
              <a:buSzPct val="76000"/>
              <a:buChar char=""/>
              <a:defRPr sz="2400">
                <a:solidFill>
                  <a:srgbClr val="0433FF"/>
                </a:solidFill>
                <a:latin typeface="Century Gothic"/>
                <a:ea typeface="Century Gothic"/>
                <a:cs typeface="Century Gothic"/>
                <a:sym typeface="Century Gothic"/>
              </a:defRPr>
            </a:pPr>
            <a:r>
              <a:t>Strong military =&gt; training, innovative technology</a:t>
            </a:r>
            <a:endParaRPr sz="2600"/>
          </a:p>
          <a:p>
            <a:pPr marL="273050" indent="-273050">
              <a:spcBef>
                <a:spcPts val="600"/>
              </a:spcBef>
              <a:buClr>
                <a:srgbClr val="4F81BD"/>
              </a:buClr>
              <a:buSzPct val="76000"/>
              <a:buChar char=""/>
              <a:defRPr sz="2400">
                <a:solidFill>
                  <a:srgbClr val="0433FF"/>
                </a:solidFill>
                <a:latin typeface="Century Gothic"/>
                <a:ea typeface="Century Gothic"/>
                <a:cs typeface="Century Gothic"/>
                <a:sym typeface="Century Gothic"/>
              </a:defRPr>
            </a:pPr>
            <a:r>
              <a:t>International outlook</a:t>
            </a:r>
            <a:endParaRPr sz="2600"/>
          </a:p>
          <a:p>
            <a:pPr marL="273050" indent="-273050">
              <a:spcBef>
                <a:spcPts val="3200"/>
              </a:spcBef>
              <a:buClr>
                <a:srgbClr val="4F81BD"/>
              </a:buClr>
              <a:buSzPct val="76000"/>
              <a:buChar char=""/>
              <a:defRPr sz="2400">
                <a:solidFill>
                  <a:srgbClr val="0433FF"/>
                </a:solidFill>
                <a:latin typeface="Century Gothic"/>
                <a:ea typeface="Century Gothic"/>
                <a:cs typeface="Century Gothic"/>
                <a:sym typeface="Century Gothic"/>
              </a:defRPr>
            </a:pPr>
            <a:r>
              <a:t>Brain power, education =&gt; innovation</a:t>
            </a:r>
            <a:endParaRPr sz="2600"/>
          </a:p>
          <a:p>
            <a:pPr marL="273050" indent="-273050">
              <a:spcBef>
                <a:spcPts val="600"/>
              </a:spcBef>
              <a:buClr>
                <a:srgbClr val="4F81BD"/>
              </a:buClr>
              <a:buSzPct val="76000"/>
              <a:buChar char=""/>
              <a:defRPr sz="2400">
                <a:solidFill>
                  <a:srgbClr val="0433FF"/>
                </a:solidFill>
                <a:latin typeface="Century Gothic"/>
                <a:ea typeface="Century Gothic"/>
                <a:cs typeface="Century Gothic"/>
                <a:sym typeface="Century Gothic"/>
              </a:defRPr>
            </a:pPr>
            <a:r>
              <a:t>Novel job creation schemes</a:t>
            </a:r>
          </a:p>
        </p:txBody>
      </p:sp>
      <p:sp>
        <p:nvSpPr>
          <p:cNvPr id="1337" name="Footer Placeholder 5"/>
          <p:cNvSpPr txBox="1"/>
          <p:nvPr/>
        </p:nvSpPr>
        <p:spPr>
          <a:xfrm>
            <a:off x="2981924" y="6463277"/>
            <a:ext cx="3876720"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Source: Nava Swersky Sofer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3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1336">
                                            <p:bg/>
                                          </p:spTgt>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133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33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2" fill="hold">
                                  <p:stCondLst>
                                    <p:cond delay="0"/>
                                  </p:stCondLst>
                                  <p:iterate type="el" backwards="0">
                                    <p:tmAbs val="0"/>
                                  </p:iterate>
                                  <p:childTnLst>
                                    <p:set>
                                      <p:cBhvr>
                                        <p:cTn id="22" fill="hold"/>
                                        <p:tgtEl>
                                          <p:spTgt spid="133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33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2" fill="hold">
                                  <p:stCondLst>
                                    <p:cond delay="0"/>
                                  </p:stCondLst>
                                  <p:iterate type="el" backwards="0">
                                    <p:tmAbs val="0"/>
                                  </p:iterate>
                                  <p:childTnLst>
                                    <p:set>
                                      <p:cBhvr>
                                        <p:cTn id="30" fill="hold"/>
                                        <p:tgtEl>
                                          <p:spTgt spid="133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133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2" fill="hold">
                                  <p:stCondLst>
                                    <p:cond delay="0"/>
                                  </p:stCondLst>
                                  <p:iterate type="el" backwards="0">
                                    <p:tmAbs val="0"/>
                                  </p:iterate>
                                  <p:childTnLst>
                                    <p:set>
                                      <p:cBhvr>
                                        <p:cTn id="38" fill="hold"/>
                                        <p:tgtEl>
                                          <p:spTgt spid="133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 fill="hold">
                                  <p:stCondLst>
                                    <p:cond delay="0"/>
                                  </p:stCondLst>
                                  <p:iterate type="el" backwards="0">
                                    <p:tmAbs val="0"/>
                                  </p:iterate>
                                  <p:childTnLst>
                                    <p:set>
                                      <p:cBhvr>
                                        <p:cTn id="42" fill="hold"/>
                                        <p:tgtEl>
                                          <p:spTgt spid="133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2" fill="hold">
                                  <p:stCondLst>
                                    <p:cond delay="0"/>
                                  </p:stCondLst>
                                  <p:iterate type="el" backwards="0">
                                    <p:tmAbs val="0"/>
                                  </p:iterate>
                                  <p:childTnLst>
                                    <p:set>
                                      <p:cBhvr>
                                        <p:cTn id="46" fill="hold"/>
                                        <p:tgtEl>
                                          <p:spTgt spid="1336">
                                            <p:txEl>
                                              <p:pRg st="4" end="4"/>
                                            </p:txEl>
                                          </p:spTgt>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2" fill="hold">
                                  <p:stCondLst>
                                    <p:cond delay="1000"/>
                                  </p:stCondLst>
                                  <p:iterate type="el" backwards="0">
                                    <p:tmAbs val="0"/>
                                  </p:iterate>
                                  <p:childTnLst>
                                    <p:set>
                                      <p:cBhvr>
                                        <p:cTn id="49" fill="hold"/>
                                        <p:tgtEl>
                                          <p:spTgt spid="133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34" grpId="1"/>
      <p:bldP build="p" bldLvl="1" animBg="1" rev="0" advAuto="0" spid="1336" grpId="2"/>
    </p:bldLst>
  </p:timing>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9" name="Title 1"/>
          <p:cNvSpPr txBox="1"/>
          <p:nvPr>
            <p:ph type="title"/>
          </p:nvPr>
        </p:nvSpPr>
        <p:spPr>
          <a:prstGeom prst="rect">
            <a:avLst/>
          </a:prstGeom>
        </p:spPr>
        <p:txBody>
          <a:bodyPr/>
          <a:lstStyle/>
          <a:p>
            <a:pPr/>
            <a:r>
              <a:t>The Innovation Recipe</a:t>
            </a:r>
          </a:p>
        </p:txBody>
      </p:sp>
      <p:sp>
        <p:nvSpPr>
          <p:cNvPr id="1340" name="Slide Number Placeholder 3"/>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353" name="Content Placeholder 5"/>
          <p:cNvGrpSpPr/>
          <p:nvPr/>
        </p:nvGrpSpPr>
        <p:grpSpPr>
          <a:xfrm>
            <a:off x="1849247" y="1392643"/>
            <a:ext cx="5087395" cy="4835278"/>
            <a:chOff x="0" y="0"/>
            <a:chExt cx="5087394" cy="4835276"/>
          </a:xfrm>
        </p:grpSpPr>
        <p:grpSp>
          <p:nvGrpSpPr>
            <p:cNvPr id="1343" name="Group"/>
            <p:cNvGrpSpPr/>
            <p:nvPr/>
          </p:nvGrpSpPr>
          <p:grpSpPr>
            <a:xfrm>
              <a:off x="1933723" y="2186481"/>
              <a:ext cx="2689657" cy="2648796"/>
              <a:chOff x="0" y="0"/>
              <a:chExt cx="2689655" cy="2648795"/>
            </a:xfrm>
          </p:grpSpPr>
          <p:sp>
            <p:nvSpPr>
              <p:cNvPr id="1341" name="Shape"/>
              <p:cNvSpPr/>
              <p:nvPr/>
            </p:nvSpPr>
            <p:spPr>
              <a:xfrm>
                <a:off x="0" y="0"/>
                <a:ext cx="2689656" cy="2648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75" y="3436"/>
                    </a:moveTo>
                    <a:lnTo>
                      <a:pt x="17071" y="1991"/>
                    </a:lnTo>
                    <a:lnTo>
                      <a:pt x="18426" y="3146"/>
                    </a:lnTo>
                    <a:lnTo>
                      <a:pt x="17319" y="5093"/>
                    </a:lnTo>
                    <a:lnTo>
                      <a:pt x="17319" y="5093"/>
                    </a:lnTo>
                    <a:cubicBezTo>
                      <a:pt x="18107" y="5992"/>
                      <a:pt x="18705" y="7045"/>
                      <a:pt x="19079" y="8187"/>
                    </a:cubicBezTo>
                    <a:lnTo>
                      <a:pt x="21293" y="8187"/>
                    </a:lnTo>
                    <a:lnTo>
                      <a:pt x="21600" y="9956"/>
                    </a:lnTo>
                    <a:lnTo>
                      <a:pt x="19519" y="10725"/>
                    </a:lnTo>
                    <a:cubicBezTo>
                      <a:pt x="19553" y="11927"/>
                      <a:pt x="19345" y="13125"/>
                      <a:pt x="18908" y="14243"/>
                    </a:cubicBezTo>
                    <a:lnTo>
                      <a:pt x="20605" y="15688"/>
                    </a:lnTo>
                    <a:lnTo>
                      <a:pt x="19720" y="17244"/>
                    </a:lnTo>
                    <a:lnTo>
                      <a:pt x="17639" y="16475"/>
                    </a:lnTo>
                    <a:lnTo>
                      <a:pt x="17639" y="16475"/>
                    </a:lnTo>
                    <a:cubicBezTo>
                      <a:pt x="16904" y="17418"/>
                      <a:pt x="15987" y="18200"/>
                      <a:pt x="14944" y="18771"/>
                    </a:cubicBezTo>
                    <a:lnTo>
                      <a:pt x="15329" y="20986"/>
                    </a:lnTo>
                    <a:lnTo>
                      <a:pt x="13666" y="21600"/>
                    </a:lnTo>
                    <a:lnTo>
                      <a:pt x="12559" y="19653"/>
                    </a:lnTo>
                    <a:lnTo>
                      <a:pt x="12559" y="19653"/>
                    </a:lnTo>
                    <a:cubicBezTo>
                      <a:pt x="11399" y="19895"/>
                      <a:pt x="10201" y="19895"/>
                      <a:pt x="9041" y="19653"/>
                    </a:cubicBezTo>
                    <a:lnTo>
                      <a:pt x="7934" y="21600"/>
                    </a:lnTo>
                    <a:lnTo>
                      <a:pt x="6271" y="20986"/>
                    </a:lnTo>
                    <a:lnTo>
                      <a:pt x="6656" y="18771"/>
                    </a:lnTo>
                    <a:lnTo>
                      <a:pt x="6656" y="18771"/>
                    </a:lnTo>
                    <a:cubicBezTo>
                      <a:pt x="5613" y="18200"/>
                      <a:pt x="4696" y="17418"/>
                      <a:pt x="3961" y="16475"/>
                    </a:cubicBezTo>
                    <a:lnTo>
                      <a:pt x="1880" y="17244"/>
                    </a:lnTo>
                    <a:lnTo>
                      <a:pt x="995" y="15688"/>
                    </a:lnTo>
                    <a:lnTo>
                      <a:pt x="2692" y="14243"/>
                    </a:lnTo>
                    <a:lnTo>
                      <a:pt x="2692" y="14243"/>
                    </a:lnTo>
                    <a:cubicBezTo>
                      <a:pt x="2255" y="13125"/>
                      <a:pt x="2047" y="11927"/>
                      <a:pt x="2081" y="10725"/>
                    </a:cubicBezTo>
                    <a:lnTo>
                      <a:pt x="0" y="9956"/>
                    </a:lnTo>
                    <a:lnTo>
                      <a:pt x="307" y="8187"/>
                    </a:lnTo>
                    <a:lnTo>
                      <a:pt x="2521" y="8187"/>
                    </a:lnTo>
                    <a:lnTo>
                      <a:pt x="2521" y="8187"/>
                    </a:lnTo>
                    <a:cubicBezTo>
                      <a:pt x="2895" y="7045"/>
                      <a:pt x="3493" y="5992"/>
                      <a:pt x="4281" y="5093"/>
                    </a:cubicBezTo>
                    <a:lnTo>
                      <a:pt x="3174" y="3146"/>
                    </a:lnTo>
                    <a:lnTo>
                      <a:pt x="4529" y="1991"/>
                    </a:lnTo>
                    <a:lnTo>
                      <a:pt x="6225" y="3436"/>
                    </a:lnTo>
                    <a:lnTo>
                      <a:pt x="6225" y="3436"/>
                    </a:lnTo>
                    <a:cubicBezTo>
                      <a:pt x="7234" y="2805"/>
                      <a:pt x="8359" y="2389"/>
                      <a:pt x="9531" y="2214"/>
                    </a:cubicBezTo>
                    <a:lnTo>
                      <a:pt x="9916" y="0"/>
                    </a:lnTo>
                    <a:lnTo>
                      <a:pt x="11684" y="0"/>
                    </a:lnTo>
                    <a:lnTo>
                      <a:pt x="12069" y="2214"/>
                    </a:lnTo>
                    <a:lnTo>
                      <a:pt x="12069" y="2214"/>
                    </a:lnTo>
                    <a:cubicBezTo>
                      <a:pt x="13241" y="2389"/>
                      <a:pt x="14366" y="2805"/>
                      <a:pt x="15375" y="3436"/>
                    </a:cubicBezTo>
                    <a:close/>
                  </a:path>
                </a:pathLst>
              </a:custGeom>
              <a:solidFill>
                <a:srgbClr val="C0504D"/>
              </a:solidFill>
              <a:ln w="12700" cap="flat">
                <a:noFill/>
                <a:miter lim="400000"/>
              </a:ln>
              <a:effectLst>
                <a:outerShdw sx="100000" sy="100000" kx="0" ky="0" algn="b" rotWithShape="0" blurRad="50800" dist="43000" dir="5400000">
                  <a:srgbClr val="000000">
                    <a:alpha val="40000"/>
                  </a:srgbClr>
                </a:outerShdw>
              </a:effectLst>
            </p:spPr>
            <p:txBody>
              <a:bodyPr wrap="square" lIns="45719" tIns="45719" rIns="45719" bIns="45719" numCol="1" anchor="ctr">
                <a:noAutofit/>
              </a:bodyPr>
              <a:lstStyle/>
              <a:p>
                <a:pPr algn="ctr" defTabSz="1600200">
                  <a:lnSpc>
                    <a:spcPct val="90000"/>
                  </a:lnSpc>
                  <a:spcBef>
                    <a:spcPts val="1000"/>
                  </a:spcBef>
                  <a:defRPr sz="3600">
                    <a:solidFill>
                      <a:srgbClr val="FFFFFF"/>
                    </a:solidFill>
                    <a:latin typeface="Century Gothic"/>
                    <a:ea typeface="Century Gothic"/>
                    <a:cs typeface="Century Gothic"/>
                    <a:sym typeface="Century Gothic"/>
                  </a:defRPr>
                </a:pPr>
              </a:p>
            </p:txBody>
          </p:sp>
          <p:sp>
            <p:nvSpPr>
              <p:cNvPr id="1342" name="Culture"/>
              <p:cNvSpPr txBox="1"/>
              <p:nvPr/>
            </p:nvSpPr>
            <p:spPr>
              <a:xfrm>
                <a:off x="533039" y="1016340"/>
                <a:ext cx="1623579" cy="612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1600200">
                  <a:lnSpc>
                    <a:spcPct val="90000"/>
                  </a:lnSpc>
                  <a:spcBef>
                    <a:spcPts val="1500"/>
                  </a:spcBef>
                  <a:defRPr sz="3400">
                    <a:solidFill>
                      <a:srgbClr val="FFFFFF"/>
                    </a:solidFill>
                    <a:latin typeface="Century Gothic"/>
                    <a:ea typeface="Century Gothic"/>
                    <a:cs typeface="Century Gothic"/>
                    <a:sym typeface="Century Gothic"/>
                  </a:defRPr>
                </a:lvl1pPr>
              </a:lstStyle>
              <a:p>
                <a:pPr/>
                <a:r>
                  <a:t>Culture</a:t>
                </a:r>
              </a:p>
            </p:txBody>
          </p:sp>
        </p:grpSp>
        <p:grpSp>
          <p:nvGrpSpPr>
            <p:cNvPr id="1346" name="Group"/>
            <p:cNvGrpSpPr/>
            <p:nvPr/>
          </p:nvGrpSpPr>
          <p:grpSpPr>
            <a:xfrm>
              <a:off x="439571" y="1556106"/>
              <a:ext cx="1777633" cy="1928841"/>
              <a:chOff x="0" y="0"/>
              <a:chExt cx="1777631" cy="1928840"/>
            </a:xfrm>
          </p:grpSpPr>
          <p:sp>
            <p:nvSpPr>
              <p:cNvPr id="1344" name="Shape"/>
              <p:cNvSpPr/>
              <p:nvPr/>
            </p:nvSpPr>
            <p:spPr>
              <a:xfrm>
                <a:off x="0" y="0"/>
                <a:ext cx="1777632" cy="1928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757" y="5344"/>
                    </a:moveTo>
                    <a:lnTo>
                      <a:pt x="20297" y="4360"/>
                    </a:lnTo>
                    <a:lnTo>
                      <a:pt x="21600" y="6440"/>
                    </a:lnTo>
                    <a:lnTo>
                      <a:pt x="18906" y="8774"/>
                    </a:lnTo>
                    <a:cubicBezTo>
                      <a:pt x="19296" y="10101"/>
                      <a:pt x="19296" y="11499"/>
                      <a:pt x="18906" y="12826"/>
                    </a:cubicBezTo>
                    <a:lnTo>
                      <a:pt x="21600" y="15160"/>
                    </a:lnTo>
                    <a:lnTo>
                      <a:pt x="20297" y="17240"/>
                    </a:lnTo>
                    <a:lnTo>
                      <a:pt x="16757" y="16256"/>
                    </a:lnTo>
                    <a:cubicBezTo>
                      <a:pt x="15705" y="17232"/>
                      <a:pt x="14391" y="17931"/>
                      <a:pt x="12949" y="18283"/>
                    </a:cubicBezTo>
                    <a:lnTo>
                      <a:pt x="12103" y="21600"/>
                    </a:lnTo>
                    <a:lnTo>
                      <a:pt x="9497" y="21600"/>
                    </a:lnTo>
                    <a:lnTo>
                      <a:pt x="8651" y="18283"/>
                    </a:lnTo>
                    <a:lnTo>
                      <a:pt x="8651" y="18283"/>
                    </a:lnTo>
                    <a:cubicBezTo>
                      <a:pt x="7209" y="17931"/>
                      <a:pt x="5895" y="17232"/>
                      <a:pt x="4843" y="16256"/>
                    </a:cubicBezTo>
                    <a:lnTo>
                      <a:pt x="1303" y="17240"/>
                    </a:lnTo>
                    <a:lnTo>
                      <a:pt x="0" y="15160"/>
                    </a:lnTo>
                    <a:lnTo>
                      <a:pt x="2694" y="12826"/>
                    </a:lnTo>
                    <a:lnTo>
                      <a:pt x="2694" y="12826"/>
                    </a:lnTo>
                    <a:cubicBezTo>
                      <a:pt x="2304" y="11499"/>
                      <a:pt x="2304" y="10101"/>
                      <a:pt x="2694" y="8774"/>
                    </a:cubicBezTo>
                    <a:lnTo>
                      <a:pt x="0" y="6440"/>
                    </a:lnTo>
                    <a:lnTo>
                      <a:pt x="1303" y="4360"/>
                    </a:lnTo>
                    <a:lnTo>
                      <a:pt x="4843" y="5344"/>
                    </a:lnTo>
                    <a:cubicBezTo>
                      <a:pt x="5895" y="4368"/>
                      <a:pt x="7209" y="3669"/>
                      <a:pt x="8651" y="3317"/>
                    </a:cubicBezTo>
                    <a:lnTo>
                      <a:pt x="9497" y="0"/>
                    </a:lnTo>
                    <a:lnTo>
                      <a:pt x="12103" y="0"/>
                    </a:lnTo>
                    <a:lnTo>
                      <a:pt x="12949" y="3317"/>
                    </a:lnTo>
                    <a:lnTo>
                      <a:pt x="12949" y="3317"/>
                    </a:lnTo>
                    <a:cubicBezTo>
                      <a:pt x="14391" y="3669"/>
                      <a:pt x="15705" y="4368"/>
                      <a:pt x="16757" y="5344"/>
                    </a:cubicBezTo>
                    <a:close/>
                  </a:path>
                </a:pathLst>
              </a:custGeom>
              <a:solidFill>
                <a:srgbClr val="9BBB59"/>
              </a:solidFill>
              <a:ln w="12700" cap="flat">
                <a:noFill/>
                <a:miter lim="400000"/>
              </a:ln>
              <a:effectLst>
                <a:outerShdw sx="100000" sy="100000" kx="0" ky="0" algn="b" rotWithShape="0" blurRad="50800" dist="43000" dir="5400000">
                  <a:srgbClr val="000000">
                    <a:alpha val="40000"/>
                  </a:srgbClr>
                </a:outerShdw>
              </a:effectLst>
            </p:spPr>
            <p:txBody>
              <a:bodyPr wrap="square" lIns="45719" tIns="45719" rIns="45719" bIns="45719" numCol="1" anchor="ctr">
                <a:noAutofit/>
              </a:bodyPr>
              <a:lstStyle/>
              <a:p>
                <a:pPr algn="ctr" defTabSz="889000">
                  <a:lnSpc>
                    <a:spcPct val="90000"/>
                  </a:lnSpc>
                  <a:spcBef>
                    <a:spcPts val="1000"/>
                  </a:spcBef>
                  <a:defRPr sz="1400">
                    <a:solidFill>
                      <a:srgbClr val="FFFFFF"/>
                    </a:solidFill>
                    <a:latin typeface="Century Gothic"/>
                    <a:ea typeface="Century Gothic"/>
                    <a:cs typeface="Century Gothic"/>
                    <a:sym typeface="Century Gothic"/>
                  </a:defRPr>
                </a:pPr>
              </a:p>
            </p:txBody>
          </p:sp>
          <p:sp>
            <p:nvSpPr>
              <p:cNvPr id="1345" name="Environ-ment"/>
              <p:cNvSpPr txBox="1"/>
              <p:nvPr/>
            </p:nvSpPr>
            <p:spPr>
              <a:xfrm>
                <a:off x="398564" y="649460"/>
                <a:ext cx="980503" cy="629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spAutoFit/>
              </a:bodyPr>
              <a:lstStyle>
                <a:lvl1pPr algn="ctr" defTabSz="889000">
                  <a:lnSpc>
                    <a:spcPct val="90000"/>
                  </a:lnSpc>
                  <a:spcBef>
                    <a:spcPts val="800"/>
                  </a:spcBef>
                  <a:defRPr sz="2000">
                    <a:solidFill>
                      <a:srgbClr val="FFFFFF"/>
                    </a:solidFill>
                    <a:latin typeface="Century Gothic"/>
                    <a:ea typeface="Century Gothic"/>
                    <a:cs typeface="Century Gothic"/>
                    <a:sym typeface="Century Gothic"/>
                  </a:defRPr>
                </a:lvl1pPr>
              </a:lstStyle>
              <a:p>
                <a:pPr/>
                <a:r>
                  <a:t>Environ-ment</a:t>
                </a:r>
              </a:p>
            </p:txBody>
          </p:sp>
        </p:grpSp>
        <p:grpSp>
          <p:nvGrpSpPr>
            <p:cNvPr id="1349" name="Group"/>
            <p:cNvGrpSpPr/>
            <p:nvPr/>
          </p:nvGrpSpPr>
          <p:grpSpPr>
            <a:xfrm>
              <a:off x="1328802" y="0"/>
              <a:ext cx="2171504" cy="2276263"/>
              <a:chOff x="0" y="0"/>
              <a:chExt cx="2171503" cy="2276262"/>
            </a:xfrm>
          </p:grpSpPr>
          <p:sp>
            <p:nvSpPr>
              <p:cNvPr id="1347" name="Shape"/>
              <p:cNvSpPr/>
              <p:nvPr/>
            </p:nvSpPr>
            <p:spPr>
              <a:xfrm rot="20700000">
                <a:off x="214893" y="193196"/>
                <a:ext cx="1741718" cy="1889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757" y="5344"/>
                    </a:moveTo>
                    <a:lnTo>
                      <a:pt x="20297" y="4360"/>
                    </a:lnTo>
                    <a:lnTo>
                      <a:pt x="21600" y="6440"/>
                    </a:lnTo>
                    <a:lnTo>
                      <a:pt x="18906" y="8774"/>
                    </a:lnTo>
                    <a:cubicBezTo>
                      <a:pt x="19296" y="10101"/>
                      <a:pt x="19296" y="11499"/>
                      <a:pt x="18906" y="12826"/>
                    </a:cubicBezTo>
                    <a:lnTo>
                      <a:pt x="21600" y="15160"/>
                    </a:lnTo>
                    <a:lnTo>
                      <a:pt x="20297" y="17240"/>
                    </a:lnTo>
                    <a:lnTo>
                      <a:pt x="16757" y="16256"/>
                    </a:lnTo>
                    <a:cubicBezTo>
                      <a:pt x="15705" y="17232"/>
                      <a:pt x="14391" y="17931"/>
                      <a:pt x="12949" y="18283"/>
                    </a:cubicBezTo>
                    <a:lnTo>
                      <a:pt x="12103" y="21600"/>
                    </a:lnTo>
                    <a:lnTo>
                      <a:pt x="9497" y="21600"/>
                    </a:lnTo>
                    <a:lnTo>
                      <a:pt x="8651" y="18283"/>
                    </a:lnTo>
                    <a:lnTo>
                      <a:pt x="8651" y="18283"/>
                    </a:lnTo>
                    <a:cubicBezTo>
                      <a:pt x="7209" y="17931"/>
                      <a:pt x="5895" y="17232"/>
                      <a:pt x="4843" y="16256"/>
                    </a:cubicBezTo>
                    <a:lnTo>
                      <a:pt x="1303" y="17240"/>
                    </a:lnTo>
                    <a:lnTo>
                      <a:pt x="0" y="15160"/>
                    </a:lnTo>
                    <a:lnTo>
                      <a:pt x="2694" y="12826"/>
                    </a:lnTo>
                    <a:lnTo>
                      <a:pt x="2694" y="12826"/>
                    </a:lnTo>
                    <a:cubicBezTo>
                      <a:pt x="2304" y="11499"/>
                      <a:pt x="2304" y="10101"/>
                      <a:pt x="2694" y="8774"/>
                    </a:cubicBezTo>
                    <a:lnTo>
                      <a:pt x="0" y="6440"/>
                    </a:lnTo>
                    <a:lnTo>
                      <a:pt x="1303" y="4360"/>
                    </a:lnTo>
                    <a:lnTo>
                      <a:pt x="4843" y="5344"/>
                    </a:lnTo>
                    <a:cubicBezTo>
                      <a:pt x="5895" y="4368"/>
                      <a:pt x="7209" y="3669"/>
                      <a:pt x="8651" y="3317"/>
                    </a:cubicBezTo>
                    <a:lnTo>
                      <a:pt x="9497" y="0"/>
                    </a:lnTo>
                    <a:lnTo>
                      <a:pt x="12103" y="0"/>
                    </a:lnTo>
                    <a:lnTo>
                      <a:pt x="12949" y="3317"/>
                    </a:lnTo>
                    <a:lnTo>
                      <a:pt x="12949" y="3317"/>
                    </a:lnTo>
                    <a:cubicBezTo>
                      <a:pt x="14391" y="3669"/>
                      <a:pt x="15705" y="4368"/>
                      <a:pt x="16757" y="5344"/>
                    </a:cubicBezTo>
                    <a:close/>
                  </a:path>
                </a:pathLst>
              </a:custGeom>
              <a:solidFill>
                <a:srgbClr val="8064A2"/>
              </a:solidFill>
              <a:ln w="12700" cap="flat">
                <a:noFill/>
                <a:miter lim="400000"/>
              </a:ln>
              <a:effectLst>
                <a:outerShdw sx="100000" sy="100000" kx="0" ky="0" algn="b" rotWithShape="0" blurRad="50800" dist="43000" dir="5400000">
                  <a:srgbClr val="000000">
                    <a:alpha val="40000"/>
                  </a:srgbClr>
                </a:outerShdw>
              </a:effectLst>
            </p:spPr>
            <p:txBody>
              <a:bodyPr wrap="square" lIns="45719" tIns="45719" rIns="45719" bIns="45719" numCol="1" anchor="ctr">
                <a:noAutofit/>
              </a:bodyPr>
              <a:lstStyle/>
              <a:p>
                <a:pPr algn="ctr" defTabSz="889000">
                  <a:lnSpc>
                    <a:spcPct val="90000"/>
                  </a:lnSpc>
                  <a:spcBef>
                    <a:spcPts val="1000"/>
                  </a:spcBef>
                  <a:defRPr sz="2000">
                    <a:solidFill>
                      <a:srgbClr val="FFFFFF"/>
                    </a:solidFill>
                    <a:latin typeface="Century Gothic"/>
                    <a:ea typeface="Century Gothic"/>
                    <a:cs typeface="Century Gothic"/>
                    <a:sym typeface="Century Gothic"/>
                  </a:defRPr>
                </a:pPr>
              </a:p>
            </p:txBody>
          </p:sp>
          <p:sp>
            <p:nvSpPr>
              <p:cNvPr id="1348" name="Infra- structure"/>
              <p:cNvSpPr txBox="1"/>
              <p:nvPr/>
            </p:nvSpPr>
            <p:spPr>
              <a:xfrm>
                <a:off x="542668" y="835236"/>
                <a:ext cx="1086168" cy="6057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spAutoFit/>
              </a:bodyPr>
              <a:lstStyle>
                <a:lvl1pPr algn="ctr" defTabSz="889000">
                  <a:lnSpc>
                    <a:spcPct val="90000"/>
                  </a:lnSpc>
                  <a:spcBef>
                    <a:spcPts val="800"/>
                  </a:spcBef>
                  <a:defRPr sz="1900">
                    <a:solidFill>
                      <a:srgbClr val="FFFFFF"/>
                    </a:solidFill>
                    <a:latin typeface="Century Gothic"/>
                    <a:ea typeface="Century Gothic"/>
                    <a:cs typeface="Century Gothic"/>
                    <a:sym typeface="Century Gothic"/>
                  </a:defRPr>
                </a:lvl1pPr>
              </a:lstStyle>
              <a:p>
                <a:pPr/>
                <a:r>
                  <a:t>Infra- structure</a:t>
                </a:r>
              </a:p>
            </p:txBody>
          </p:sp>
        </p:grpSp>
        <p:sp>
          <p:nvSpPr>
            <p:cNvPr id="1350" name="Shape"/>
            <p:cNvSpPr/>
            <p:nvPr/>
          </p:nvSpPr>
          <p:spPr>
            <a:xfrm>
              <a:off x="3282550" y="1868969"/>
              <a:ext cx="1804845" cy="2808278"/>
            </a:xfrm>
            <a:custGeom>
              <a:avLst/>
              <a:gdLst/>
              <a:ahLst/>
              <a:cxnLst>
                <a:cxn ang="0">
                  <a:pos x="wd2" y="hd2"/>
                </a:cxn>
                <a:cxn ang="5400000">
                  <a:pos x="wd2" y="hd2"/>
                </a:cxn>
                <a:cxn ang="10800000">
                  <a:pos x="wd2" y="hd2"/>
                </a:cxn>
                <a:cxn ang="16200000">
                  <a:pos x="wd2" y="hd2"/>
                </a:cxn>
              </a:cxnLst>
              <a:rect l="0" t="0" r="r" b="b"/>
              <a:pathLst>
                <a:path w="21121" h="20948" fill="norm" stroke="1" extrusionOk="0">
                  <a:moveTo>
                    <a:pt x="0" y="71"/>
                  </a:moveTo>
                  <a:lnTo>
                    <a:pt x="0" y="71"/>
                  </a:lnTo>
                  <a:cubicBezTo>
                    <a:pt x="10468" y="-652"/>
                    <a:pt x="19875" y="4171"/>
                    <a:pt x="21010" y="10844"/>
                  </a:cubicBezTo>
                  <a:cubicBezTo>
                    <a:pt x="21600" y="14314"/>
                    <a:pt x="19821" y="17779"/>
                    <a:pt x="16125" y="20355"/>
                  </a:cubicBezTo>
                  <a:lnTo>
                    <a:pt x="16987" y="20948"/>
                  </a:lnTo>
                  <a:lnTo>
                    <a:pt x="14367" y="20622"/>
                  </a:lnTo>
                  <a:lnTo>
                    <a:pt x="13963" y="18868"/>
                  </a:lnTo>
                  <a:lnTo>
                    <a:pt x="14824" y="19461"/>
                  </a:lnTo>
                  <a:lnTo>
                    <a:pt x="14824" y="19461"/>
                  </a:lnTo>
                  <a:cubicBezTo>
                    <a:pt x="21155" y="14965"/>
                    <a:pt x="20570" y="8050"/>
                    <a:pt x="13518" y="4014"/>
                  </a:cubicBezTo>
                  <a:cubicBezTo>
                    <a:pt x="9891" y="1939"/>
                    <a:pt x="5051" y="945"/>
                    <a:pt x="205" y="1280"/>
                  </a:cubicBezTo>
                  <a:close/>
                </a:path>
              </a:pathLst>
            </a:custGeom>
            <a:solidFill>
              <a:srgbClr val="C0504D"/>
            </a:solidFill>
            <a:ln w="12700" cap="flat">
              <a:noFill/>
              <a:miter lim="400000"/>
            </a:ln>
            <a:effectLst/>
          </p:spPr>
          <p:txBody>
            <a:bodyPr wrap="square" lIns="45719" tIns="45719" rIns="45719" bIns="45719" numCol="1" anchor="t">
              <a:noAutofit/>
            </a:bodyPr>
            <a:lstStyle/>
            <a:p>
              <a:pPr>
                <a:spcBef>
                  <a:spcPts val="600"/>
                </a:spcBef>
                <a:defRPr sz="2600">
                  <a:latin typeface="Century Gothic"/>
                  <a:ea typeface="Century Gothic"/>
                  <a:cs typeface="Century Gothic"/>
                  <a:sym typeface="Century Gothic"/>
                </a:defRPr>
              </a:pPr>
            </a:p>
          </p:txBody>
        </p:sp>
        <p:sp>
          <p:nvSpPr>
            <p:cNvPr id="1351" name="Shape"/>
            <p:cNvSpPr/>
            <p:nvPr/>
          </p:nvSpPr>
          <p:spPr>
            <a:xfrm>
              <a:off x="0" y="1290988"/>
              <a:ext cx="871360" cy="1294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41" y="0"/>
                  </a:moveTo>
                  <a:lnTo>
                    <a:pt x="21600" y="2509"/>
                  </a:lnTo>
                  <a:lnTo>
                    <a:pt x="21600" y="2509"/>
                  </a:lnTo>
                  <a:cubicBezTo>
                    <a:pt x="11798" y="5271"/>
                    <a:pt x="5742" y="11963"/>
                    <a:pt x="6593" y="19095"/>
                  </a:cubicBezTo>
                  <a:lnTo>
                    <a:pt x="9206" y="18710"/>
                  </a:lnTo>
                  <a:lnTo>
                    <a:pt x="5109" y="21600"/>
                  </a:lnTo>
                  <a:lnTo>
                    <a:pt x="0" y="20067"/>
                  </a:lnTo>
                  <a:lnTo>
                    <a:pt x="2616" y="19681"/>
                  </a:lnTo>
                  <a:lnTo>
                    <a:pt x="2616" y="19681"/>
                  </a:lnTo>
                  <a:cubicBezTo>
                    <a:pt x="1369" y="11255"/>
                    <a:pt x="8440" y="3268"/>
                    <a:pt x="20041" y="0"/>
                  </a:cubicBezTo>
                  <a:close/>
                </a:path>
              </a:pathLst>
            </a:custGeom>
            <a:solidFill>
              <a:srgbClr val="9BBB59"/>
            </a:solidFill>
            <a:ln w="12700" cap="flat">
              <a:noFill/>
              <a:miter lim="400000"/>
            </a:ln>
            <a:effectLst/>
          </p:spPr>
          <p:txBody>
            <a:bodyPr wrap="square" lIns="45719" tIns="45719" rIns="45719" bIns="45719" numCol="1" anchor="t">
              <a:noAutofit/>
            </a:bodyPr>
            <a:lstStyle/>
            <a:p>
              <a:pPr>
                <a:spcBef>
                  <a:spcPts val="600"/>
                </a:spcBef>
                <a:defRPr sz="2600">
                  <a:latin typeface="Century Gothic"/>
                  <a:ea typeface="Century Gothic"/>
                  <a:cs typeface="Century Gothic"/>
                  <a:sym typeface="Century Gothic"/>
                </a:defRPr>
              </a:pPr>
            </a:p>
          </p:txBody>
        </p:sp>
        <p:sp>
          <p:nvSpPr>
            <p:cNvPr id="1352" name="Shape"/>
            <p:cNvSpPr/>
            <p:nvPr/>
          </p:nvSpPr>
          <p:spPr>
            <a:xfrm>
              <a:off x="1108115" y="180559"/>
              <a:ext cx="506963" cy="1030701"/>
            </a:xfrm>
            <a:custGeom>
              <a:avLst/>
              <a:gdLst/>
              <a:ahLst/>
              <a:cxnLst>
                <a:cxn ang="0">
                  <a:pos x="wd2" y="hd2"/>
                </a:cxn>
                <a:cxn ang="5400000">
                  <a:pos x="wd2" y="hd2"/>
                </a:cxn>
                <a:cxn ang="10800000">
                  <a:pos x="wd2" y="hd2"/>
                </a:cxn>
                <a:cxn ang="16200000">
                  <a:pos x="wd2" y="hd2"/>
                </a:cxn>
              </a:cxnLst>
              <a:rect l="0" t="0" r="r" b="b"/>
              <a:pathLst>
                <a:path w="20582" h="21600" fill="norm" stroke="1" extrusionOk="0">
                  <a:moveTo>
                    <a:pt x="183" y="21600"/>
                  </a:moveTo>
                  <a:lnTo>
                    <a:pt x="183" y="21600"/>
                  </a:lnTo>
                  <a:cubicBezTo>
                    <a:pt x="-1018" y="14315"/>
                    <a:pt x="3721" y="7101"/>
                    <a:pt x="13258" y="1696"/>
                  </a:cubicBezTo>
                  <a:lnTo>
                    <a:pt x="10348" y="0"/>
                  </a:lnTo>
                  <a:lnTo>
                    <a:pt x="19330" y="999"/>
                  </a:lnTo>
                  <a:lnTo>
                    <a:pt x="20582" y="5964"/>
                  </a:lnTo>
                  <a:lnTo>
                    <a:pt x="17674" y="4269"/>
                  </a:lnTo>
                  <a:lnTo>
                    <a:pt x="17674" y="4269"/>
                  </a:lnTo>
                  <a:cubicBezTo>
                    <a:pt x="9688" y="8944"/>
                    <a:pt x="5750" y="15100"/>
                    <a:pt x="6774" y="21311"/>
                  </a:cubicBezTo>
                  <a:close/>
                </a:path>
              </a:pathLst>
            </a:custGeom>
            <a:solidFill>
              <a:srgbClr val="8064A2"/>
            </a:solidFill>
            <a:ln w="12700" cap="flat">
              <a:noFill/>
              <a:miter lim="400000"/>
            </a:ln>
            <a:effectLst/>
          </p:spPr>
          <p:txBody>
            <a:bodyPr wrap="square" lIns="45719" tIns="45719" rIns="45719" bIns="45719" numCol="1" anchor="t">
              <a:noAutofit/>
            </a:bodyPr>
            <a:lstStyle/>
            <a:p>
              <a:pPr>
                <a:spcBef>
                  <a:spcPts val="600"/>
                </a:spcBef>
                <a:defRPr sz="2600">
                  <a:latin typeface="Century Gothic"/>
                  <a:ea typeface="Century Gothic"/>
                  <a:cs typeface="Century Gothic"/>
                  <a:sym typeface="Century Gothic"/>
                </a:defRPr>
              </a:pPr>
            </a:p>
          </p:txBody>
        </p:sp>
      </p:grpSp>
      <p:sp>
        <p:nvSpPr>
          <p:cNvPr id="1354" name="Footer Placeholder 5"/>
          <p:cNvSpPr txBox="1"/>
          <p:nvPr/>
        </p:nvSpPr>
        <p:spPr>
          <a:xfrm>
            <a:off x="2981924" y="6463277"/>
            <a:ext cx="3876720"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Source: Nava Swersky Sofer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53"/>
                                        </p:tgtEl>
                                        <p:attrNameLst>
                                          <p:attrName>style.visibility</p:attrName>
                                        </p:attrNameLst>
                                      </p:cBhvr>
                                      <p:to>
                                        <p:strVal val="visible"/>
                                      </p:to>
                                    </p:set>
                                    <p:animEffect filter="fade" transition="in">
                                      <p:cBhvr>
                                        <p:cTn id="7" dur="1000"/>
                                        <p:tgtEl>
                                          <p:spTgt spid="1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3" grpId="1"/>
    </p:bldLst>
  </p:timing>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6" name="Title 1"/>
          <p:cNvSpPr txBox="1"/>
          <p:nvPr>
            <p:ph type="title"/>
          </p:nvPr>
        </p:nvSpPr>
        <p:spPr>
          <a:prstGeom prst="rect">
            <a:avLst/>
          </a:prstGeom>
        </p:spPr>
        <p:txBody>
          <a:bodyPr/>
          <a:lstStyle/>
          <a:p>
            <a:pPr/>
            <a:r>
              <a:t>Infrastructure</a:t>
            </a:r>
          </a:p>
        </p:txBody>
      </p:sp>
      <p:sp>
        <p:nvSpPr>
          <p:cNvPr id="1357" name="Content Placeholder 4"/>
          <p:cNvSpPr txBox="1"/>
          <p:nvPr>
            <p:ph type="body" idx="1"/>
          </p:nvPr>
        </p:nvSpPr>
        <p:spPr>
          <a:prstGeom prst="rect">
            <a:avLst/>
          </a:prstGeom>
        </p:spPr>
        <p:txBody>
          <a:bodyPr/>
          <a:lstStyle/>
          <a:p>
            <a:pPr marL="304418" indent="-256666" defTabSz="859536">
              <a:spcBef>
                <a:spcPts val="1800"/>
              </a:spcBef>
              <a:defRPr sz="3384"/>
            </a:pPr>
            <a:r>
              <a:t>Education</a:t>
            </a:r>
          </a:p>
          <a:p>
            <a:pPr marL="304418" indent="-256666" defTabSz="859536">
              <a:spcBef>
                <a:spcPts val="1800"/>
              </a:spcBef>
              <a:defRPr sz="3384"/>
            </a:pPr>
            <a:r>
              <a:t>Innovative research</a:t>
            </a:r>
          </a:p>
          <a:p>
            <a:pPr marL="304418" indent="-256666" defTabSz="859536">
              <a:spcBef>
                <a:spcPts val="1800"/>
              </a:spcBef>
              <a:defRPr sz="3384"/>
            </a:pPr>
            <a:r>
              <a:t>Smart funding</a:t>
            </a:r>
          </a:p>
          <a:p>
            <a:pPr marL="304418" indent="-256666" defTabSz="859536">
              <a:spcBef>
                <a:spcPts val="1800"/>
              </a:spcBef>
              <a:defRPr sz="3384"/>
            </a:pPr>
            <a:r>
              <a:t>Management</a:t>
            </a:r>
          </a:p>
          <a:p>
            <a:pPr marL="304418" indent="-256666" defTabSz="859536">
              <a:spcBef>
                <a:spcPts val="1800"/>
              </a:spcBef>
              <a:defRPr sz="3384"/>
            </a:pPr>
            <a:r>
              <a:t>Facilities</a:t>
            </a:r>
          </a:p>
          <a:p>
            <a:pPr marL="304418" indent="-256666" defTabSz="859536">
              <a:spcBef>
                <a:spcPts val="1800"/>
              </a:spcBef>
              <a:defRPr sz="3384"/>
            </a:pPr>
            <a:r>
              <a:t>IP system</a:t>
            </a:r>
            <a:br/>
          </a:p>
        </p:txBody>
      </p:sp>
      <p:sp>
        <p:nvSpPr>
          <p:cNvPr id="1358" name="Slide Number Placeholder 3"/>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361" name="Group 6"/>
          <p:cNvGrpSpPr/>
          <p:nvPr/>
        </p:nvGrpSpPr>
        <p:grpSpPr>
          <a:xfrm>
            <a:off x="5111061" y="1530151"/>
            <a:ext cx="2776151" cy="2910079"/>
            <a:chOff x="0" y="0"/>
            <a:chExt cx="2776149" cy="2910078"/>
          </a:xfrm>
        </p:grpSpPr>
        <p:sp>
          <p:nvSpPr>
            <p:cNvPr id="1359" name=" 3"/>
            <p:cNvSpPr/>
            <p:nvPr/>
          </p:nvSpPr>
          <p:spPr>
            <a:xfrm rot="20700000">
              <a:off x="274729" y="246991"/>
              <a:ext cx="2226692" cy="24160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757" y="5344"/>
                  </a:moveTo>
                  <a:lnTo>
                    <a:pt x="20297" y="4360"/>
                  </a:lnTo>
                  <a:lnTo>
                    <a:pt x="21600" y="6440"/>
                  </a:lnTo>
                  <a:lnTo>
                    <a:pt x="18906" y="8774"/>
                  </a:lnTo>
                  <a:cubicBezTo>
                    <a:pt x="19296" y="10101"/>
                    <a:pt x="19296" y="11499"/>
                    <a:pt x="18906" y="12826"/>
                  </a:cubicBezTo>
                  <a:lnTo>
                    <a:pt x="21600" y="15160"/>
                  </a:lnTo>
                  <a:lnTo>
                    <a:pt x="20297" y="17240"/>
                  </a:lnTo>
                  <a:lnTo>
                    <a:pt x="16757" y="16256"/>
                  </a:lnTo>
                  <a:cubicBezTo>
                    <a:pt x="15705" y="17232"/>
                    <a:pt x="14391" y="17931"/>
                    <a:pt x="12949" y="18283"/>
                  </a:cubicBezTo>
                  <a:lnTo>
                    <a:pt x="12103" y="21600"/>
                  </a:lnTo>
                  <a:lnTo>
                    <a:pt x="9497" y="21600"/>
                  </a:lnTo>
                  <a:lnTo>
                    <a:pt x="8651" y="18283"/>
                  </a:lnTo>
                  <a:lnTo>
                    <a:pt x="8651" y="18283"/>
                  </a:lnTo>
                  <a:cubicBezTo>
                    <a:pt x="7209" y="17931"/>
                    <a:pt x="5895" y="17232"/>
                    <a:pt x="4843" y="16256"/>
                  </a:cubicBezTo>
                  <a:lnTo>
                    <a:pt x="1303" y="17240"/>
                  </a:lnTo>
                  <a:lnTo>
                    <a:pt x="0" y="15160"/>
                  </a:lnTo>
                  <a:lnTo>
                    <a:pt x="2694" y="12826"/>
                  </a:lnTo>
                  <a:lnTo>
                    <a:pt x="2694" y="12826"/>
                  </a:lnTo>
                  <a:cubicBezTo>
                    <a:pt x="2304" y="11499"/>
                    <a:pt x="2304" y="10101"/>
                    <a:pt x="2694" y="8774"/>
                  </a:cubicBezTo>
                  <a:lnTo>
                    <a:pt x="0" y="6440"/>
                  </a:lnTo>
                  <a:lnTo>
                    <a:pt x="1303" y="4360"/>
                  </a:lnTo>
                  <a:lnTo>
                    <a:pt x="4843" y="5344"/>
                  </a:lnTo>
                  <a:cubicBezTo>
                    <a:pt x="5895" y="4368"/>
                    <a:pt x="7209" y="3669"/>
                    <a:pt x="8651" y="3317"/>
                  </a:cubicBezTo>
                  <a:lnTo>
                    <a:pt x="9497" y="0"/>
                  </a:lnTo>
                  <a:lnTo>
                    <a:pt x="12103" y="0"/>
                  </a:lnTo>
                  <a:lnTo>
                    <a:pt x="12949" y="3317"/>
                  </a:lnTo>
                  <a:lnTo>
                    <a:pt x="12949" y="3317"/>
                  </a:lnTo>
                  <a:cubicBezTo>
                    <a:pt x="14391" y="3669"/>
                    <a:pt x="15705" y="4368"/>
                    <a:pt x="16757" y="5344"/>
                  </a:cubicBezTo>
                  <a:close/>
                </a:path>
              </a:pathLst>
            </a:custGeom>
            <a:solidFill>
              <a:srgbClr val="8064A2"/>
            </a:solidFill>
            <a:ln w="12700" cap="flat">
              <a:noFill/>
              <a:miter lim="400000"/>
            </a:ln>
            <a:effectLst>
              <a:outerShdw sx="100000" sy="100000" kx="0" ky="0" algn="b" rotWithShape="0" blurRad="50800" dist="43000" dir="5400000">
                <a:srgbClr val="000000">
                  <a:alpha val="40000"/>
                </a:srgbClr>
              </a:outerShdw>
            </a:effectLst>
          </p:spPr>
          <p:txBody>
            <a:bodyPr wrap="square" lIns="45719" tIns="45719" rIns="45719" bIns="45719" numCol="1" anchor="t">
              <a:noAutofit/>
            </a:bodyPr>
            <a:lstStyle/>
            <a:p>
              <a:pPr>
                <a:defRPr>
                  <a:latin typeface="Arial"/>
                  <a:ea typeface="Arial"/>
                  <a:cs typeface="Arial"/>
                  <a:sym typeface="Arial"/>
                </a:defRPr>
              </a:pPr>
            </a:p>
          </p:txBody>
        </p:sp>
        <p:sp>
          <p:nvSpPr>
            <p:cNvPr id="1360" name=" 4"/>
            <p:cNvSpPr txBox="1"/>
            <p:nvPr/>
          </p:nvSpPr>
          <p:spPr>
            <a:xfrm>
              <a:off x="693771" y="877028"/>
              <a:ext cx="1388607" cy="11560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lgn="ctr" defTabSz="889000">
                <a:lnSpc>
                  <a:spcPct val="90000"/>
                </a:lnSpc>
                <a:spcBef>
                  <a:spcPts val="800"/>
                </a:spcBef>
                <a:defRPr sz="2000">
                  <a:solidFill>
                    <a:srgbClr val="FFFFFF"/>
                  </a:solidFill>
                  <a:latin typeface="Century Gothic"/>
                  <a:ea typeface="Century Gothic"/>
                  <a:cs typeface="Century Gothic"/>
                  <a:sym typeface="Century Gothic"/>
                </a:defRPr>
              </a:lvl1pPr>
            </a:lstStyle>
            <a:p>
              <a:pPr/>
              <a:r>
                <a:t>Infra- structure</a:t>
              </a:r>
            </a:p>
          </p:txBody>
        </p:sp>
      </p:grpSp>
      <p:sp>
        <p:nvSpPr>
          <p:cNvPr id="1362" name="Footer Placeholder 5"/>
          <p:cNvSpPr txBox="1"/>
          <p:nvPr/>
        </p:nvSpPr>
        <p:spPr>
          <a:xfrm>
            <a:off x="2981924" y="6463277"/>
            <a:ext cx="3876720"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Source: Nava Swersky Sofer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4" name="Highly-educated workforce"/>
          <p:cNvSpPr txBox="1"/>
          <p:nvPr>
            <p:ph type="title"/>
          </p:nvPr>
        </p:nvSpPr>
        <p:spPr>
          <a:prstGeom prst="rect">
            <a:avLst/>
          </a:prstGeom>
        </p:spPr>
        <p:txBody>
          <a:bodyPr/>
          <a:lstStyle>
            <a:lvl1pPr indent="79375"/>
          </a:lstStyle>
          <a:p>
            <a:pPr/>
            <a:r>
              <a:t>Highly-educated workforce</a:t>
            </a:r>
          </a:p>
        </p:txBody>
      </p:sp>
      <p:sp>
        <p:nvSpPr>
          <p:cNvPr id="1365" name="Very high-quality education infrastructure…"/>
          <p:cNvSpPr txBox="1"/>
          <p:nvPr>
            <p:ph type="body" idx="1"/>
          </p:nvPr>
        </p:nvSpPr>
        <p:spPr>
          <a:prstGeom prst="rect">
            <a:avLst/>
          </a:prstGeom>
        </p:spPr>
        <p:txBody>
          <a:bodyPr/>
          <a:lstStyle/>
          <a:p>
            <a:pPr marL="241681" indent="-196977" defTabSz="804672">
              <a:spcBef>
                <a:spcPts val="1700"/>
              </a:spcBef>
              <a:defRPr sz="2816"/>
            </a:pPr>
            <a:r>
              <a:t>Very </a:t>
            </a:r>
            <a:r>
              <a:rPr>
                <a:solidFill>
                  <a:srgbClr val="0433FF"/>
                </a:solidFill>
              </a:rPr>
              <a:t>high-quality education infrastructure</a:t>
            </a:r>
          </a:p>
          <a:p>
            <a:pPr lvl="1" marL="585941" indent="-306541" defTabSz="804672">
              <a:spcBef>
                <a:spcPts val="1700"/>
              </a:spcBef>
              <a:defRPr sz="2640"/>
            </a:pPr>
            <a:r>
              <a:t>Highest ratio of university degrees to population in the world</a:t>
            </a:r>
          </a:p>
          <a:p>
            <a:pPr marL="241681" indent="-196977" defTabSz="804672">
              <a:spcBef>
                <a:spcPts val="1700"/>
              </a:spcBef>
              <a:defRPr sz="2640"/>
            </a:pPr>
            <a:r>
              <a:rPr>
                <a:solidFill>
                  <a:srgbClr val="011993"/>
                </a:solidFill>
              </a:rPr>
              <a:t>Bill Gates</a:t>
            </a:r>
            <a:r>
              <a:t>: </a:t>
            </a:r>
            <a:r>
              <a:rPr i="1"/>
              <a:t>“The </a:t>
            </a:r>
            <a:r>
              <a:rPr i="1">
                <a:solidFill>
                  <a:srgbClr val="0433FF"/>
                </a:solidFill>
              </a:rPr>
              <a:t>quality of education</a:t>
            </a:r>
            <a:r>
              <a:rPr i="1"/>
              <a:t> is one of the key factors that has made Israel so unique in the great companies and partners we've had…"</a:t>
            </a:r>
            <a:endParaRPr i="1"/>
          </a:p>
          <a:p>
            <a:pPr marL="241681" indent="-196977" defTabSz="804672">
              <a:spcBef>
                <a:spcPts val="1700"/>
              </a:spcBef>
              <a:defRPr sz="2640"/>
            </a:pPr>
            <a:r>
              <a:rPr>
                <a:solidFill>
                  <a:srgbClr val="011993"/>
                </a:solidFill>
              </a:rPr>
              <a:t>Warren Buffet</a:t>
            </a:r>
            <a:r>
              <a:t>: </a:t>
            </a:r>
            <a:r>
              <a:rPr i="1"/>
              <a:t>“If you go to the Middle-East looking for oil, you do not need to stop in Israel. But, if you are looking for </a:t>
            </a:r>
            <a:r>
              <a:rPr i="1">
                <a:solidFill>
                  <a:srgbClr val="0433FF"/>
                </a:solidFill>
              </a:rPr>
              <a:t>brains</a:t>
            </a:r>
            <a:r>
              <a:rPr i="1"/>
              <a:t>, for </a:t>
            </a:r>
            <a:r>
              <a:rPr i="1">
                <a:solidFill>
                  <a:srgbClr val="0433FF"/>
                </a:solidFill>
              </a:rPr>
              <a:t>energy</a:t>
            </a:r>
            <a:r>
              <a:rPr i="1"/>
              <a:t> and for </a:t>
            </a:r>
            <a:r>
              <a:rPr i="1">
                <a:solidFill>
                  <a:srgbClr val="0433FF"/>
                </a:solidFill>
              </a:rPr>
              <a:t>integrity</a:t>
            </a:r>
            <a:r>
              <a:rPr i="1"/>
              <a:t>, the only stop you need is in Israel.”</a:t>
            </a:r>
          </a:p>
        </p:txBody>
      </p:sp>
      <p:sp>
        <p:nvSpPr>
          <p:cNvPr id="1366"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6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6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6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65" grpId="1"/>
    </p:bldLst>
  </p:timing>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8" name="Title 1"/>
          <p:cNvSpPr txBox="1"/>
          <p:nvPr>
            <p:ph type="title"/>
          </p:nvPr>
        </p:nvSpPr>
        <p:spPr>
          <a:prstGeom prst="rect">
            <a:avLst/>
          </a:prstGeom>
        </p:spPr>
        <p:txBody>
          <a:bodyPr/>
          <a:lstStyle>
            <a:lvl1pPr indent="37703" defTabSz="868680">
              <a:defRPr sz="3800"/>
            </a:lvl1pPr>
          </a:lstStyle>
          <a:p>
            <a:pPr/>
            <a:r>
              <a:t>Successful Academic Commercialization</a:t>
            </a:r>
          </a:p>
        </p:txBody>
      </p:sp>
      <p:sp>
        <p:nvSpPr>
          <p:cNvPr id="1369" name="Content Placeholder 2"/>
          <p:cNvSpPr txBox="1"/>
          <p:nvPr>
            <p:ph type="body" idx="1"/>
          </p:nvPr>
        </p:nvSpPr>
        <p:spPr>
          <a:prstGeom prst="rect">
            <a:avLst/>
          </a:prstGeom>
        </p:spPr>
        <p:txBody>
          <a:bodyPr/>
          <a:lstStyle/>
          <a:p>
            <a:pPr marL="282854" indent="-238658" defTabSz="795527">
              <a:lnSpc>
                <a:spcPct val="90000"/>
              </a:lnSpc>
              <a:spcBef>
                <a:spcPts val="1700"/>
              </a:spcBef>
              <a:defRPr sz="2610"/>
            </a:pPr>
            <a:r>
              <a:t>World pioneer in technology transfer since </a:t>
            </a:r>
            <a:r>
              <a:rPr>
                <a:solidFill>
                  <a:srgbClr val="0433FF"/>
                </a:solidFill>
              </a:rPr>
              <a:t>1959</a:t>
            </a:r>
          </a:p>
          <a:p>
            <a:pPr marL="282854" indent="-238658" defTabSz="795527">
              <a:lnSpc>
                <a:spcPct val="90000"/>
              </a:lnSpc>
              <a:spcBef>
                <a:spcPts val="1700"/>
              </a:spcBef>
              <a:defRPr sz="2610"/>
            </a:pPr>
            <a:r>
              <a:t>Two of world’s top tech transfer companies</a:t>
            </a:r>
          </a:p>
          <a:p>
            <a:pPr lvl="1" marL="477316" indent="-238658" defTabSz="795527">
              <a:lnSpc>
                <a:spcPct val="90000"/>
              </a:lnSpc>
              <a:spcBef>
                <a:spcPts val="400"/>
              </a:spcBef>
              <a:buClr>
                <a:srgbClr val="C0504D"/>
              </a:buClr>
              <a:defRPr sz="2088">
                <a:solidFill>
                  <a:srgbClr val="1F497D"/>
                </a:solidFill>
              </a:defRPr>
            </a:pPr>
            <a:r>
              <a:t>Yeda, Weizmann Institute of Science ( est.</a:t>
            </a:r>
            <a:r>
              <a:rPr b="1"/>
              <a:t>1959</a:t>
            </a:r>
            <a:r>
              <a:t>)</a:t>
            </a:r>
            <a:endParaRPr sz="2349"/>
          </a:p>
          <a:p>
            <a:pPr lvl="1" marL="477316" indent="-238658" defTabSz="795527">
              <a:lnSpc>
                <a:spcPct val="90000"/>
              </a:lnSpc>
              <a:spcBef>
                <a:spcPts val="400"/>
              </a:spcBef>
              <a:buClr>
                <a:srgbClr val="C0504D"/>
              </a:buClr>
              <a:defRPr sz="2088">
                <a:solidFill>
                  <a:srgbClr val="1F497D"/>
                </a:solidFill>
              </a:defRPr>
            </a:pPr>
            <a:r>
              <a:t>Yissum, Hebrew University of Jerusalem (est.</a:t>
            </a:r>
            <a:r>
              <a:rPr b="1"/>
              <a:t>1964</a:t>
            </a:r>
            <a:r>
              <a:t>)</a:t>
            </a:r>
            <a:endParaRPr sz="2349"/>
          </a:p>
          <a:p>
            <a:pPr marL="282854" indent="-238658" defTabSz="795527">
              <a:lnSpc>
                <a:spcPct val="90000"/>
              </a:lnSpc>
              <a:spcBef>
                <a:spcPts val="1700"/>
              </a:spcBef>
              <a:defRPr sz="2610"/>
            </a:pPr>
            <a:r>
              <a:rPr>
                <a:solidFill>
                  <a:srgbClr val="0433FF"/>
                </a:solidFill>
              </a:rPr>
              <a:t>&gt;$22 Billion</a:t>
            </a:r>
            <a:r>
              <a:t> in licensed product sales per annum</a:t>
            </a:r>
          </a:p>
          <a:p>
            <a:pPr marL="282854" indent="-238658" defTabSz="795527">
              <a:lnSpc>
                <a:spcPct val="90000"/>
              </a:lnSpc>
              <a:spcBef>
                <a:spcPts val="1700"/>
              </a:spcBef>
              <a:defRPr sz="2610"/>
            </a:pPr>
            <a:r>
              <a:rPr>
                <a:solidFill>
                  <a:srgbClr val="0433FF"/>
                </a:solidFill>
              </a:rPr>
              <a:t>&gt;$500 Million</a:t>
            </a:r>
            <a:r>
              <a:t> in tech transfer revenues annually</a:t>
            </a:r>
          </a:p>
          <a:p>
            <a:pPr marL="282854" indent="-238658" defTabSz="795527">
              <a:lnSpc>
                <a:spcPct val="90000"/>
              </a:lnSpc>
              <a:spcBef>
                <a:spcPts val="1700"/>
              </a:spcBef>
              <a:defRPr sz="2610"/>
            </a:pPr>
            <a:r>
              <a:t>Hundreds of </a:t>
            </a:r>
            <a:r>
              <a:rPr>
                <a:solidFill>
                  <a:srgbClr val="0433FF"/>
                </a:solidFill>
              </a:rPr>
              <a:t>spin-off companies</a:t>
            </a:r>
          </a:p>
          <a:p>
            <a:pPr marL="282854" indent="-238658" defTabSz="795527">
              <a:lnSpc>
                <a:spcPct val="90000"/>
              </a:lnSpc>
              <a:spcBef>
                <a:spcPts val="1700"/>
              </a:spcBef>
              <a:defRPr sz="2610"/>
            </a:pPr>
            <a:r>
              <a:t>Many success stories</a:t>
            </a:r>
          </a:p>
          <a:p>
            <a:pPr lvl="1" marL="477316" indent="-238658" defTabSz="795527">
              <a:lnSpc>
                <a:spcPct val="90000"/>
              </a:lnSpc>
              <a:spcBef>
                <a:spcPts val="400"/>
              </a:spcBef>
              <a:buClr>
                <a:srgbClr val="C0504D"/>
              </a:buClr>
              <a:defRPr sz="1740">
                <a:solidFill>
                  <a:srgbClr val="1F497D"/>
                </a:solidFill>
              </a:defRPr>
            </a:pPr>
            <a:r>
              <a:t>Copaxone®, Exelon™, Erbitux®, Azilect™, Doxil™, Rebif®, Cherry tomatoes, peppers, NDS Ltd. encryption algorithm, MobilEye driver assistance system…</a:t>
            </a:r>
          </a:p>
        </p:txBody>
      </p:sp>
      <p:sp>
        <p:nvSpPr>
          <p:cNvPr id="1370" name="Slide Number Placeholder 3"/>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71" name="TextBox 3"/>
          <p:cNvSpPr txBox="1"/>
          <p:nvPr/>
        </p:nvSpPr>
        <p:spPr>
          <a:xfrm>
            <a:off x="39060" y="6463277"/>
            <a:ext cx="6654293"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Source: ITTN, Israeli Central Bureau of Statistics Aug 2014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6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69">
                                            <p:txEl>
                                              <p:pRg st="1" end="1"/>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1369">
                                            <p:txEl>
                                              <p:pRg st="2" end="2"/>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136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6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6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36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369">
                                            <p:txEl>
                                              <p:pRg st="7" end="7"/>
                                            </p:txEl>
                                          </p:spTgt>
                                        </p:tgtEl>
                                        <p:attrNameLst>
                                          <p:attrName>style.visibility</p:attrName>
                                        </p:attrNameLst>
                                      </p:cBhvr>
                                      <p:to>
                                        <p:strVal val="visible"/>
                                      </p:to>
                                    </p:set>
                                  </p:childTnLst>
                                </p:cTn>
                              </p:par>
                              <p:par>
                                <p:cTn id="33" presetClass="entr" nodeType="withEffect" presetSubtype="0" presetID="1" grpId="1" fill="hold">
                                  <p:stCondLst>
                                    <p:cond delay="0"/>
                                  </p:stCondLst>
                                  <p:iterate type="el" backwards="0">
                                    <p:tmAbs val="0"/>
                                  </p:iterate>
                                  <p:childTnLst>
                                    <p:set>
                                      <p:cBhvr>
                                        <p:cTn id="34" fill="hold"/>
                                        <p:tgtEl>
                                          <p:spTgt spid="1369">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69"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Title 1"/>
          <p:cNvSpPr txBox="1"/>
          <p:nvPr>
            <p:ph type="title"/>
          </p:nvPr>
        </p:nvSpPr>
        <p:spPr>
          <a:prstGeom prst="rect">
            <a:avLst/>
          </a:prstGeom>
        </p:spPr>
        <p:txBody>
          <a:bodyPr/>
          <a:lstStyle/>
          <a:p>
            <a:pPr/>
            <a:r>
              <a:t>The Importance of Innovation</a:t>
            </a:r>
          </a:p>
        </p:txBody>
      </p:sp>
      <p:sp>
        <p:nvSpPr>
          <p:cNvPr id="505" name="Content Placeholder 2"/>
          <p:cNvSpPr txBox="1"/>
          <p:nvPr>
            <p:ph type="body" idx="1"/>
          </p:nvPr>
        </p:nvSpPr>
        <p:spPr>
          <a:prstGeom prst="rect">
            <a:avLst/>
          </a:prstGeom>
        </p:spPr>
        <p:txBody>
          <a:bodyPr/>
          <a:lstStyle/>
          <a:p>
            <a:pPr marL="0" indent="50800" algn="ctr">
              <a:buSzTx/>
              <a:buNone/>
            </a:pPr>
            <a:r>
              <a:t>Without new technology, globalisation is unsustainable in a world of scarce resources. </a:t>
            </a:r>
            <a:br/>
            <a:r>
              <a:rPr i="1" sz="2000">
                <a:solidFill>
                  <a:srgbClr val="941100"/>
                </a:solidFill>
              </a:rPr>
              <a:t>[Peter Thiel with Blake Masters, ”Zero to One” 2014]</a:t>
            </a:r>
          </a:p>
          <a:p>
            <a:pPr marL="0" indent="50800">
              <a:buSzTx/>
              <a:buNone/>
            </a:pPr>
          </a:p>
          <a:p>
            <a:pPr marL="0" indent="50800" algn="ctr">
              <a:buSzTx/>
              <a:buNone/>
            </a:pPr>
            <a:r>
              <a:t>Who gets to control innovation is a </a:t>
            </a:r>
            <a:br/>
            <a:r>
              <a:t>central question of our time.</a:t>
            </a:r>
          </a:p>
          <a:p>
            <a:pPr marL="0" indent="50800" algn="ctr">
              <a:buSzTx/>
              <a:buNone/>
            </a:pPr>
            <a:r>
              <a:rPr i="1" sz="2000">
                <a:solidFill>
                  <a:srgbClr val="941100"/>
                </a:solidFill>
              </a:rPr>
              <a:t>[Susan Liautaud,  Public Policy Program, Stanford University, </a:t>
            </a:r>
            <a:br>
              <a:rPr i="1" sz="2000">
                <a:solidFill>
                  <a:srgbClr val="941100"/>
                </a:solidFill>
              </a:rPr>
            </a:br>
            <a:r>
              <a:rPr i="1" sz="2000">
                <a:solidFill>
                  <a:srgbClr val="941100"/>
                </a:solidFill>
              </a:rPr>
              <a:t>“Ethical Innovation Means Giving Society a Say,” WIRED, 12/6/2017]</a:t>
            </a:r>
          </a:p>
        </p:txBody>
      </p:sp>
      <p:sp>
        <p:nvSpPr>
          <p:cNvPr id="506"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3" name="Title 1"/>
          <p:cNvSpPr txBox="1"/>
          <p:nvPr>
            <p:ph type="title"/>
          </p:nvPr>
        </p:nvSpPr>
        <p:spPr>
          <a:prstGeom prst="rect">
            <a:avLst/>
          </a:prstGeom>
        </p:spPr>
        <p:txBody>
          <a:bodyPr/>
          <a:lstStyle>
            <a:lvl1pPr indent="37702" defTabSz="868680">
              <a:defRPr sz="3800"/>
            </a:lvl1pPr>
          </a:lstStyle>
          <a:p>
            <a:pPr/>
            <a:r>
              <a:t>Tech Transfer in Israel, UK, US &amp; Japan</a:t>
            </a:r>
          </a:p>
        </p:txBody>
      </p:sp>
      <p:sp>
        <p:nvSpPr>
          <p:cNvPr id="1374" name="Slide Number Placeholder 6"/>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1375" name="Content Placeholder 3"/>
          <p:cNvGraphicFramePr/>
          <p:nvPr/>
        </p:nvGraphicFramePr>
        <p:xfrm>
          <a:off x="457200" y="1801976"/>
          <a:ext cx="8229600" cy="222504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645920"/>
                <a:gridCol w="1645920"/>
                <a:gridCol w="1645920"/>
                <a:gridCol w="1645920"/>
                <a:gridCol w="1645920"/>
              </a:tblGrid>
              <a:tr h="370840">
                <a:tc>
                  <a:txBody>
                    <a:bodyPr/>
                    <a:lstStyle/>
                    <a:p>
                      <a:pPr algn="l">
                        <a:defRPr b="0" sz="1800">
                          <a:solidFill>
                            <a:srgbClr val="000000"/>
                          </a:solidFill>
                        </a:defRPr>
                      </a:pPr>
                      <a:r>
                        <a:rPr>
                          <a:solidFill>
                            <a:srgbClr val="FFFFFF"/>
                          </a:solidFill>
                          <a:latin typeface="Century Gothic"/>
                          <a:ea typeface="Century Gothic"/>
                          <a:cs typeface="Century Gothic"/>
                        </a:rPr>
                        <a:t>2012 Figures</a:t>
                      </a:r>
                    </a:p>
                  </a:txBody>
                  <a:tcPr marL="45720" marR="45720" marT="45720" marB="45720" anchor="t" anchorCtr="0" horzOverflow="overflow">
                    <a:solidFill>
                      <a:srgbClr val="4F81BD"/>
                    </a:solidFill>
                  </a:tcPr>
                </a:tc>
                <a:tc>
                  <a:txBody>
                    <a:bodyPr/>
                    <a:lstStyle/>
                    <a:p>
                      <a:pPr algn="l">
                        <a:defRPr b="0" sz="1800">
                          <a:solidFill>
                            <a:srgbClr val="000000"/>
                          </a:solidFill>
                        </a:defRPr>
                      </a:pPr>
                      <a:r>
                        <a:rPr>
                          <a:solidFill>
                            <a:srgbClr val="FFFFFF"/>
                          </a:solidFill>
                          <a:latin typeface="Century Gothic"/>
                          <a:ea typeface="Century Gothic"/>
                          <a:cs typeface="Century Gothic"/>
                        </a:rPr>
                        <a:t>Israel</a:t>
                      </a:r>
                    </a:p>
                  </a:txBody>
                  <a:tcPr marL="45720" marR="45720" marT="45720" marB="45720" anchor="t" anchorCtr="0" horzOverflow="overflow">
                    <a:solidFill>
                      <a:srgbClr val="4F81BD"/>
                    </a:solidFill>
                  </a:tcPr>
                </a:tc>
                <a:tc>
                  <a:txBody>
                    <a:bodyPr/>
                    <a:lstStyle/>
                    <a:p>
                      <a:pPr algn="l">
                        <a:defRPr b="0" sz="1800">
                          <a:solidFill>
                            <a:srgbClr val="000000"/>
                          </a:solidFill>
                        </a:defRPr>
                      </a:pPr>
                      <a:r>
                        <a:rPr>
                          <a:solidFill>
                            <a:srgbClr val="FFFFFF"/>
                          </a:solidFill>
                          <a:latin typeface="Century Gothic"/>
                          <a:ea typeface="Century Gothic"/>
                          <a:cs typeface="Century Gothic"/>
                        </a:rPr>
                        <a:t>UK</a:t>
                      </a:r>
                    </a:p>
                  </a:txBody>
                  <a:tcPr marL="45720" marR="45720" marT="45720" marB="45720" anchor="t" anchorCtr="0" horzOverflow="overflow">
                    <a:solidFill>
                      <a:srgbClr val="4F81BD"/>
                    </a:solidFill>
                  </a:tcPr>
                </a:tc>
                <a:tc>
                  <a:txBody>
                    <a:bodyPr/>
                    <a:lstStyle/>
                    <a:p>
                      <a:pPr algn="l">
                        <a:defRPr b="0" sz="1800">
                          <a:solidFill>
                            <a:srgbClr val="000000"/>
                          </a:solidFill>
                        </a:defRPr>
                      </a:pPr>
                      <a:r>
                        <a:rPr>
                          <a:solidFill>
                            <a:srgbClr val="FFFFFF"/>
                          </a:solidFill>
                          <a:latin typeface="Century Gothic"/>
                          <a:ea typeface="Century Gothic"/>
                          <a:cs typeface="Century Gothic"/>
                        </a:rPr>
                        <a:t>USA</a:t>
                      </a:r>
                    </a:p>
                  </a:txBody>
                  <a:tcPr marL="45720" marR="45720" marT="45720" marB="45720" anchor="t" anchorCtr="0" horzOverflow="overflow">
                    <a:solidFill>
                      <a:srgbClr val="4F81BD"/>
                    </a:solidFill>
                  </a:tcPr>
                </a:tc>
                <a:tc>
                  <a:txBody>
                    <a:bodyPr/>
                    <a:lstStyle/>
                    <a:p>
                      <a:pPr algn="l">
                        <a:defRPr b="0" sz="1800">
                          <a:solidFill>
                            <a:srgbClr val="000000"/>
                          </a:solidFill>
                        </a:defRPr>
                      </a:pPr>
                      <a:r>
                        <a:rPr>
                          <a:solidFill>
                            <a:srgbClr val="FFFFFF"/>
                          </a:solidFill>
                          <a:latin typeface="Century Gothic"/>
                          <a:ea typeface="Century Gothic"/>
                          <a:cs typeface="Century Gothic"/>
                        </a:rPr>
                        <a:t>Japan</a:t>
                      </a:r>
                    </a:p>
                  </a:txBody>
                  <a:tcPr marL="45720" marR="45720" marT="45720" marB="45720" anchor="t" anchorCtr="0" horzOverflow="overflow">
                    <a:solidFill>
                      <a:srgbClr val="4F81BD"/>
                    </a:solidFill>
                  </a:tcPr>
                </a:tc>
              </a:tr>
              <a:tr h="370840">
                <a:tc>
                  <a:txBody>
                    <a:bodyPr/>
                    <a:lstStyle/>
                    <a:p>
                      <a:pPr algn="l">
                        <a:defRPr sz="1800"/>
                      </a:pPr>
                      <a:r>
                        <a:rPr>
                          <a:latin typeface="Century Gothic"/>
                          <a:ea typeface="Century Gothic"/>
                          <a:cs typeface="Century Gothic"/>
                        </a:rPr>
                        <a:t>Invention disclosures</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528</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4,300</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23,741</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8,949</a:t>
                      </a:r>
                    </a:p>
                  </a:txBody>
                  <a:tcPr marL="45720" marR="45720" marT="45720" marB="45720" anchor="t" anchorCtr="0" horzOverflow="overflow">
                    <a:solidFill>
                      <a:srgbClr val="CFD7E7"/>
                    </a:solidFill>
                  </a:tcPr>
                </a:tc>
              </a:tr>
              <a:tr h="370840">
                <a:tc>
                  <a:txBody>
                    <a:bodyPr/>
                    <a:lstStyle/>
                    <a:p>
                      <a:pPr algn="l">
                        <a:defRPr sz="1800"/>
                      </a:pPr>
                      <a:r>
                        <a:rPr>
                          <a:latin typeface="Century Gothic"/>
                          <a:ea typeface="Century Gothic"/>
                          <a:cs typeface="Century Gothic"/>
                        </a:rPr>
                        <a:t>Patent applications</a:t>
                      </a:r>
                    </a:p>
                  </a:txBody>
                  <a:tcPr marL="45720" marR="45720" marT="45720" marB="45720" anchor="t" anchorCtr="0" horzOverflow="overflow">
                    <a:solidFill>
                      <a:srgbClr val="E8ECF4"/>
                    </a:solidFill>
                  </a:tcPr>
                </a:tc>
                <a:tc>
                  <a:txBody>
                    <a:bodyPr/>
                    <a:lstStyle/>
                    <a:p>
                      <a:pPr algn="l">
                        <a:defRPr sz="1800"/>
                      </a:pPr>
                      <a:r>
                        <a:rPr>
                          <a:latin typeface="Century Gothic"/>
                          <a:ea typeface="Century Gothic"/>
                          <a:cs typeface="Century Gothic"/>
                        </a:rPr>
                        <a:t>431</a:t>
                      </a:r>
                    </a:p>
                  </a:txBody>
                  <a:tcPr marL="45720" marR="45720" marT="45720" marB="45720" anchor="t" anchorCtr="0" horzOverflow="overflow">
                    <a:solidFill>
                      <a:srgbClr val="E8ECF4"/>
                    </a:solidFill>
                  </a:tcPr>
                </a:tc>
                <a:tc>
                  <a:txBody>
                    <a:bodyPr/>
                    <a:lstStyle/>
                    <a:p>
                      <a:pPr algn="l">
                        <a:defRPr sz="1800"/>
                      </a:pPr>
                      <a:r>
                        <a:rPr>
                          <a:latin typeface="Century Gothic"/>
                          <a:ea typeface="Century Gothic"/>
                          <a:cs typeface="Century Gothic"/>
                        </a:rPr>
                        <a:t>1,942</a:t>
                      </a:r>
                    </a:p>
                  </a:txBody>
                  <a:tcPr marL="45720" marR="45720" marT="45720" marB="45720" anchor="t" anchorCtr="0" horzOverflow="overflow">
                    <a:solidFill>
                      <a:srgbClr val="E8ECF4"/>
                    </a:solidFill>
                  </a:tcPr>
                </a:tc>
                <a:tc>
                  <a:txBody>
                    <a:bodyPr/>
                    <a:lstStyle/>
                    <a:p>
                      <a:pPr algn="l">
                        <a:defRPr sz="1800"/>
                      </a:pPr>
                      <a:r>
                        <a:rPr>
                          <a:latin typeface="Century Gothic"/>
                          <a:ea typeface="Century Gothic"/>
                          <a:cs typeface="Century Gothic"/>
                        </a:rPr>
                        <a:t>14,224</a:t>
                      </a:r>
                    </a:p>
                  </a:txBody>
                  <a:tcPr marL="45720" marR="45720" marT="45720" marB="45720" anchor="t" anchorCtr="0" horzOverflow="overflow">
                    <a:solidFill>
                      <a:srgbClr val="E8ECF4"/>
                    </a:solidFill>
                  </a:tcPr>
                </a:tc>
                <a:tc>
                  <a:txBody>
                    <a:bodyPr/>
                    <a:lstStyle/>
                    <a:p>
                      <a:pPr algn="l">
                        <a:defRPr sz="1800"/>
                      </a:pPr>
                      <a:r>
                        <a:rPr>
                          <a:latin typeface="Century Gothic"/>
                          <a:ea typeface="Century Gothic"/>
                          <a:cs typeface="Century Gothic"/>
                        </a:rPr>
                        <a:t>6,962</a:t>
                      </a:r>
                    </a:p>
                  </a:txBody>
                  <a:tcPr marL="45720" marR="45720" marT="45720" marB="45720" anchor="t" anchorCtr="0" horzOverflow="overflow">
                    <a:solidFill>
                      <a:srgbClr val="E8ECF4"/>
                    </a:solidFill>
                  </a:tcPr>
                </a:tc>
              </a:tr>
              <a:tr h="370840">
                <a:tc>
                  <a:txBody>
                    <a:bodyPr/>
                    <a:lstStyle/>
                    <a:p>
                      <a:pPr algn="l">
                        <a:defRPr sz="1800"/>
                      </a:pPr>
                      <a:r>
                        <a:rPr>
                          <a:latin typeface="Century Gothic"/>
                          <a:ea typeface="Century Gothic"/>
                          <a:cs typeface="Century Gothic"/>
                        </a:rPr>
                        <a:t>License agreements</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1,056</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4,300</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5,130</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8,808</a:t>
                      </a:r>
                    </a:p>
                  </a:txBody>
                  <a:tcPr marL="45720" marR="45720" marT="45720" marB="45720" anchor="t" anchorCtr="0" horzOverflow="overflow">
                    <a:solidFill>
                      <a:srgbClr val="CFD7E7"/>
                    </a:solidFill>
                  </a:tcPr>
                </a:tc>
              </a:tr>
              <a:tr h="370840">
                <a:tc>
                  <a:txBody>
                    <a:bodyPr/>
                    <a:lstStyle/>
                    <a:p>
                      <a:pPr algn="l">
                        <a:defRPr sz="1800"/>
                      </a:pPr>
                      <a:r>
                        <a:rPr>
                          <a:latin typeface="Century Gothic"/>
                          <a:ea typeface="Century Gothic"/>
                          <a:cs typeface="Century Gothic"/>
                        </a:rPr>
                        <a:t>Spin-off companies</a:t>
                      </a:r>
                    </a:p>
                  </a:txBody>
                  <a:tcPr marL="45720" marR="45720" marT="45720" marB="45720" anchor="t" anchorCtr="0" horzOverflow="overflow">
                    <a:solidFill>
                      <a:srgbClr val="E8ECF4"/>
                    </a:solidFill>
                  </a:tcPr>
                </a:tc>
                <a:tc>
                  <a:txBody>
                    <a:bodyPr/>
                    <a:lstStyle/>
                    <a:p>
                      <a:pPr algn="l">
                        <a:defRPr sz="1800"/>
                      </a:pPr>
                      <a:r>
                        <a:rPr>
                          <a:latin typeface="Century Gothic"/>
                          <a:ea typeface="Century Gothic"/>
                          <a:cs typeface="Century Gothic"/>
                        </a:rPr>
                        <a:t>29</a:t>
                      </a:r>
                    </a:p>
                  </a:txBody>
                  <a:tcPr marL="45720" marR="45720" marT="45720" marB="45720" anchor="t" anchorCtr="0" horzOverflow="overflow">
                    <a:solidFill>
                      <a:srgbClr val="E8ECF4"/>
                    </a:solidFill>
                  </a:tcPr>
                </a:tc>
                <a:tc>
                  <a:txBody>
                    <a:bodyPr/>
                    <a:lstStyle/>
                    <a:p>
                      <a:pPr algn="l">
                        <a:defRPr sz="1800"/>
                      </a:pPr>
                      <a:r>
                        <a:rPr>
                          <a:latin typeface="Century Gothic"/>
                          <a:ea typeface="Century Gothic"/>
                          <a:cs typeface="Century Gothic"/>
                        </a:rPr>
                        <a:t>191</a:t>
                      </a:r>
                    </a:p>
                  </a:txBody>
                  <a:tcPr marL="45720" marR="45720" marT="45720" marB="45720" anchor="t" anchorCtr="0" horzOverflow="overflow">
                    <a:solidFill>
                      <a:srgbClr val="E8ECF4"/>
                    </a:solidFill>
                  </a:tcPr>
                </a:tc>
                <a:tc>
                  <a:txBody>
                    <a:bodyPr/>
                    <a:lstStyle/>
                    <a:p>
                      <a:pPr algn="l">
                        <a:defRPr sz="1800"/>
                      </a:pPr>
                      <a:r>
                        <a:rPr>
                          <a:latin typeface="Century Gothic"/>
                          <a:ea typeface="Century Gothic"/>
                          <a:cs typeface="Century Gothic"/>
                        </a:rPr>
                        <a:t>705</a:t>
                      </a:r>
                    </a:p>
                  </a:txBody>
                  <a:tcPr marL="45720" marR="45720" marT="45720" marB="45720" anchor="t" anchorCtr="0" horzOverflow="overflow">
                    <a:solidFill>
                      <a:srgbClr val="E8ECF4"/>
                    </a:solidFill>
                  </a:tcPr>
                </a:tc>
                <a:tc>
                  <a:txBody>
                    <a:bodyPr/>
                    <a:lstStyle/>
                    <a:p>
                      <a:pPr algn="l">
                        <a:defRPr sz="1800"/>
                      </a:pPr>
                      <a:r>
                        <a:rPr>
                          <a:latin typeface="Century Gothic"/>
                          <a:ea typeface="Century Gothic"/>
                          <a:cs typeface="Century Gothic"/>
                        </a:rPr>
                        <a:t>54</a:t>
                      </a:r>
                    </a:p>
                  </a:txBody>
                  <a:tcPr marL="45720" marR="45720" marT="45720" marB="45720" anchor="t" anchorCtr="0" horzOverflow="overflow">
                    <a:solidFill>
                      <a:srgbClr val="E8ECF4"/>
                    </a:solidFill>
                  </a:tcPr>
                </a:tc>
              </a:tr>
              <a:tr h="370840">
                <a:tc>
                  <a:txBody>
                    <a:bodyPr/>
                    <a:lstStyle/>
                    <a:p>
                      <a:pPr algn="l">
                        <a:defRPr sz="1800"/>
                      </a:pPr>
                      <a:r>
                        <a:rPr>
                          <a:latin typeface="Century Gothic"/>
                          <a:ea typeface="Century Gothic"/>
                          <a:cs typeface="Century Gothic"/>
                        </a:rPr>
                        <a:t>IP-related revenues ($M)</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481</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111</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2,600</a:t>
                      </a:r>
                    </a:p>
                  </a:txBody>
                  <a:tcPr marL="45720" marR="45720" marT="45720" marB="45720" anchor="t" anchorCtr="0" horzOverflow="overflow">
                    <a:solidFill>
                      <a:srgbClr val="CFD7E7"/>
                    </a:solidFill>
                  </a:tcPr>
                </a:tc>
                <a:tc>
                  <a:txBody>
                    <a:bodyPr/>
                    <a:lstStyle/>
                    <a:p>
                      <a:pPr algn="l">
                        <a:defRPr sz="1800"/>
                      </a:pPr>
                      <a:r>
                        <a:rPr>
                          <a:latin typeface="Century Gothic"/>
                          <a:ea typeface="Century Gothic"/>
                          <a:cs typeface="Century Gothic"/>
                        </a:rPr>
                        <a:t>410</a:t>
                      </a:r>
                    </a:p>
                  </a:txBody>
                  <a:tcPr marL="45720" marR="45720" marT="45720" marB="45720" anchor="t" anchorCtr="0" horzOverflow="overflow">
                    <a:solidFill>
                      <a:srgbClr val="CFD7E7"/>
                    </a:solidFill>
                  </a:tcPr>
                </a:tc>
              </a:tr>
            </a:tbl>
          </a:graphicData>
        </a:graphic>
      </p:graphicFrame>
      <p:sp>
        <p:nvSpPr>
          <p:cNvPr id="1376" name="TextBox 3"/>
          <p:cNvSpPr txBox="1"/>
          <p:nvPr/>
        </p:nvSpPr>
        <p:spPr>
          <a:xfrm>
            <a:off x="2403840" y="6501377"/>
            <a:ext cx="6409374" cy="3073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400">
                <a:latin typeface="Century Gothic"/>
                <a:ea typeface="Century Gothic"/>
                <a:cs typeface="Century Gothic"/>
                <a:sym typeface="Century Gothic"/>
              </a:defRPr>
            </a:lvl1pPr>
          </a:lstStyle>
          <a:p>
            <a:pPr/>
            <a:r>
              <a:t>Source: Israeli Central Bureau of Statistics Aug 2014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8" name="Title 1"/>
          <p:cNvSpPr txBox="1"/>
          <p:nvPr>
            <p:ph type="title"/>
          </p:nvPr>
        </p:nvSpPr>
        <p:spPr>
          <a:prstGeom prst="rect">
            <a:avLst/>
          </a:prstGeom>
        </p:spPr>
        <p:txBody>
          <a:bodyPr/>
          <a:lstStyle/>
          <a:p>
            <a:pPr/>
            <a:r>
              <a:t>Environment</a:t>
            </a:r>
          </a:p>
        </p:txBody>
      </p:sp>
      <p:sp>
        <p:nvSpPr>
          <p:cNvPr id="1379" name="Content Placeholder 4"/>
          <p:cNvSpPr txBox="1"/>
          <p:nvPr>
            <p:ph type="body" idx="1"/>
          </p:nvPr>
        </p:nvSpPr>
        <p:spPr>
          <a:prstGeom prst="rect">
            <a:avLst/>
          </a:prstGeom>
        </p:spPr>
        <p:txBody>
          <a:bodyPr/>
          <a:lstStyle/>
          <a:p>
            <a:pPr marL="323850" indent="-273050">
              <a:defRPr sz="3600"/>
            </a:pPr>
            <a:r>
              <a:t>Regulation</a:t>
            </a:r>
          </a:p>
          <a:p>
            <a:pPr marL="323850" indent="-273050">
              <a:defRPr sz="3600"/>
            </a:pPr>
            <a:r>
              <a:t>Market access</a:t>
            </a:r>
          </a:p>
          <a:p>
            <a:pPr marL="323850" indent="-273050">
              <a:defRPr sz="3600"/>
            </a:pPr>
            <a:r>
              <a:t>Tax credits</a:t>
            </a:r>
          </a:p>
          <a:p>
            <a:pPr marL="323850" indent="-273050">
              <a:defRPr sz="3600"/>
            </a:pPr>
            <a:r>
              <a:t>Institutional investment </a:t>
            </a:r>
          </a:p>
        </p:txBody>
      </p:sp>
      <p:sp>
        <p:nvSpPr>
          <p:cNvPr id="1380" name="Slide Number Placeholder 3"/>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383" name="Group 5"/>
          <p:cNvGrpSpPr/>
          <p:nvPr/>
        </p:nvGrpSpPr>
        <p:grpSpPr>
          <a:xfrm>
            <a:off x="5648087" y="1435780"/>
            <a:ext cx="1984282" cy="2153069"/>
            <a:chOff x="0" y="0"/>
            <a:chExt cx="1984281" cy="2153067"/>
          </a:xfrm>
        </p:grpSpPr>
        <p:sp>
          <p:nvSpPr>
            <p:cNvPr id="1381" name=" 3"/>
            <p:cNvSpPr/>
            <p:nvPr/>
          </p:nvSpPr>
          <p:spPr>
            <a:xfrm>
              <a:off x="0" y="0"/>
              <a:ext cx="1984282" cy="21530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757" y="5344"/>
                  </a:moveTo>
                  <a:lnTo>
                    <a:pt x="20297" y="4360"/>
                  </a:lnTo>
                  <a:lnTo>
                    <a:pt x="21600" y="6440"/>
                  </a:lnTo>
                  <a:lnTo>
                    <a:pt x="18906" y="8774"/>
                  </a:lnTo>
                  <a:cubicBezTo>
                    <a:pt x="19296" y="10101"/>
                    <a:pt x="19296" y="11499"/>
                    <a:pt x="18906" y="12826"/>
                  </a:cubicBezTo>
                  <a:lnTo>
                    <a:pt x="21600" y="15160"/>
                  </a:lnTo>
                  <a:lnTo>
                    <a:pt x="20297" y="17240"/>
                  </a:lnTo>
                  <a:lnTo>
                    <a:pt x="16757" y="16256"/>
                  </a:lnTo>
                  <a:cubicBezTo>
                    <a:pt x="15705" y="17232"/>
                    <a:pt x="14391" y="17931"/>
                    <a:pt x="12949" y="18283"/>
                  </a:cubicBezTo>
                  <a:lnTo>
                    <a:pt x="12103" y="21600"/>
                  </a:lnTo>
                  <a:lnTo>
                    <a:pt x="9497" y="21600"/>
                  </a:lnTo>
                  <a:lnTo>
                    <a:pt x="8651" y="18283"/>
                  </a:lnTo>
                  <a:lnTo>
                    <a:pt x="8651" y="18283"/>
                  </a:lnTo>
                  <a:cubicBezTo>
                    <a:pt x="7209" y="17931"/>
                    <a:pt x="5895" y="17232"/>
                    <a:pt x="4843" y="16256"/>
                  </a:cubicBezTo>
                  <a:lnTo>
                    <a:pt x="1303" y="17240"/>
                  </a:lnTo>
                  <a:lnTo>
                    <a:pt x="0" y="15160"/>
                  </a:lnTo>
                  <a:lnTo>
                    <a:pt x="2694" y="12826"/>
                  </a:lnTo>
                  <a:lnTo>
                    <a:pt x="2694" y="12826"/>
                  </a:lnTo>
                  <a:cubicBezTo>
                    <a:pt x="2304" y="11499"/>
                    <a:pt x="2304" y="10101"/>
                    <a:pt x="2694" y="8774"/>
                  </a:cubicBezTo>
                  <a:lnTo>
                    <a:pt x="0" y="6440"/>
                  </a:lnTo>
                  <a:lnTo>
                    <a:pt x="1303" y="4360"/>
                  </a:lnTo>
                  <a:lnTo>
                    <a:pt x="4843" y="5344"/>
                  </a:lnTo>
                  <a:cubicBezTo>
                    <a:pt x="5895" y="4368"/>
                    <a:pt x="7209" y="3669"/>
                    <a:pt x="8651" y="3317"/>
                  </a:cubicBezTo>
                  <a:lnTo>
                    <a:pt x="9497" y="0"/>
                  </a:lnTo>
                  <a:lnTo>
                    <a:pt x="12103" y="0"/>
                  </a:lnTo>
                  <a:lnTo>
                    <a:pt x="12949" y="3317"/>
                  </a:lnTo>
                  <a:lnTo>
                    <a:pt x="12949" y="3317"/>
                  </a:lnTo>
                  <a:cubicBezTo>
                    <a:pt x="14391" y="3669"/>
                    <a:pt x="15705" y="4368"/>
                    <a:pt x="16757" y="5344"/>
                  </a:cubicBezTo>
                  <a:close/>
                </a:path>
              </a:pathLst>
            </a:custGeom>
            <a:solidFill>
              <a:srgbClr val="9BBB59"/>
            </a:solidFill>
            <a:ln w="12700" cap="flat">
              <a:noFill/>
              <a:miter lim="400000"/>
            </a:ln>
            <a:effectLst>
              <a:outerShdw sx="100000" sy="100000" kx="0" ky="0" algn="b" rotWithShape="0" blurRad="50800" dist="43000" dir="5400000">
                <a:srgbClr val="000000">
                  <a:alpha val="40000"/>
                </a:srgbClr>
              </a:outerShdw>
            </a:effectLst>
          </p:spPr>
          <p:txBody>
            <a:bodyPr wrap="square" lIns="45719" tIns="45719" rIns="45719" bIns="45719" numCol="1" anchor="t">
              <a:noAutofit/>
            </a:bodyPr>
            <a:lstStyle/>
            <a:p>
              <a:pPr>
                <a:defRPr>
                  <a:latin typeface="Arial"/>
                  <a:ea typeface="Arial"/>
                  <a:cs typeface="Arial"/>
                  <a:sym typeface="Arial"/>
                </a:defRPr>
              </a:pPr>
            </a:p>
          </p:txBody>
        </p:sp>
        <p:sp>
          <p:nvSpPr>
            <p:cNvPr id="1382" name=" 4"/>
            <p:cNvSpPr txBox="1"/>
            <p:nvPr/>
          </p:nvSpPr>
          <p:spPr>
            <a:xfrm>
              <a:off x="444897" y="724959"/>
              <a:ext cx="1094488" cy="703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lvl1pPr algn="ctr" defTabSz="889000">
                <a:lnSpc>
                  <a:spcPct val="90000"/>
                </a:lnSpc>
                <a:spcBef>
                  <a:spcPts val="800"/>
                </a:spcBef>
                <a:defRPr sz="2000">
                  <a:solidFill>
                    <a:srgbClr val="FFFFFF"/>
                  </a:solidFill>
                  <a:latin typeface="Century Gothic"/>
                  <a:ea typeface="Century Gothic"/>
                  <a:cs typeface="Century Gothic"/>
                  <a:sym typeface="Century Gothic"/>
                </a:defRPr>
              </a:lvl1pPr>
            </a:lstStyle>
            <a:p>
              <a:pPr/>
              <a:r>
                <a:t>Environ-ment</a:t>
              </a:r>
            </a:p>
          </p:txBody>
        </p:sp>
      </p:grpSp>
      <p:sp>
        <p:nvSpPr>
          <p:cNvPr id="1384" name="Footer Placeholder 5"/>
          <p:cNvSpPr txBox="1"/>
          <p:nvPr/>
        </p:nvSpPr>
        <p:spPr>
          <a:xfrm>
            <a:off x="6562407" y="6375400"/>
            <a:ext cx="2140587" cy="307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400">
                <a:solidFill>
                  <a:srgbClr val="1F497D"/>
                </a:solidFill>
                <a:latin typeface="Century Gothic"/>
                <a:ea typeface="Century Gothic"/>
                <a:cs typeface="Century Gothic"/>
                <a:sym typeface="Century Gothic"/>
              </a:defRPr>
            </a:lvl1pPr>
          </a:lstStyle>
          <a:p>
            <a:pPr/>
            <a:r>
              <a:t>Nava Swersky Sofer</a:t>
            </a: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6" name="Title 1"/>
          <p:cNvSpPr txBox="1"/>
          <p:nvPr>
            <p:ph type="title"/>
          </p:nvPr>
        </p:nvSpPr>
        <p:spPr>
          <a:prstGeom prst="rect">
            <a:avLst/>
          </a:prstGeom>
        </p:spPr>
        <p:txBody>
          <a:bodyPr/>
          <a:lstStyle/>
          <a:p>
            <a:pPr/>
            <a:r>
              <a:t>Smart Government Intervention</a:t>
            </a:r>
          </a:p>
        </p:txBody>
      </p:sp>
      <p:sp>
        <p:nvSpPr>
          <p:cNvPr id="1387" name="Content Placeholder 4"/>
          <p:cNvSpPr txBox="1"/>
          <p:nvPr>
            <p:ph type="body" idx="1"/>
          </p:nvPr>
        </p:nvSpPr>
        <p:spPr>
          <a:prstGeom prst="rect">
            <a:avLst/>
          </a:prstGeom>
        </p:spPr>
        <p:txBody>
          <a:bodyPr/>
          <a:lstStyle/>
          <a:p>
            <a:pPr marL="192246" indent="-156686" defTabSz="640079">
              <a:spcBef>
                <a:spcPts val="1400"/>
              </a:spcBef>
              <a:defRPr sz="2240"/>
            </a:pPr>
            <a:r>
              <a:t>Office of the Chief Scientist supporting private sector innovation since </a:t>
            </a:r>
            <a:r>
              <a:rPr b="1"/>
              <a:t>1969</a:t>
            </a:r>
          </a:p>
          <a:p>
            <a:pPr marL="192246" indent="-156686" defTabSz="640079">
              <a:spcBef>
                <a:spcPts val="1400"/>
              </a:spcBef>
              <a:defRPr sz="2240"/>
            </a:pPr>
            <a:r>
              <a:t>Strategic decision to create military R&amp;D capabilities</a:t>
            </a:r>
          </a:p>
          <a:p>
            <a:pPr marL="192246" indent="-156686" defTabSz="640079">
              <a:spcBef>
                <a:spcPts val="1400"/>
              </a:spcBef>
              <a:defRPr sz="2240"/>
            </a:pPr>
            <a:r>
              <a:rPr>
                <a:solidFill>
                  <a:srgbClr val="0433FF"/>
                </a:solidFill>
              </a:rPr>
              <a:t>Venture industry</a:t>
            </a:r>
            <a:r>
              <a:t> </a:t>
            </a:r>
            <a:r>
              <a:t>created by government =&gt; privatised</a:t>
            </a:r>
          </a:p>
          <a:p>
            <a:pPr marL="192246" indent="-156686" defTabSz="640079">
              <a:spcBef>
                <a:spcPts val="1400"/>
              </a:spcBef>
              <a:defRPr sz="2240"/>
            </a:pPr>
            <a:r>
              <a:rPr>
                <a:solidFill>
                  <a:srgbClr val="0433FF"/>
                </a:solidFill>
              </a:rPr>
              <a:t>Incubators</a:t>
            </a:r>
            <a:r>
              <a:t>: from job creation scheme to pillar of national innovation eco-system</a:t>
            </a:r>
          </a:p>
          <a:p>
            <a:pPr marL="192246" indent="-156686" defTabSz="640079">
              <a:spcBef>
                <a:spcPts val="1400"/>
              </a:spcBef>
              <a:defRPr sz="2240"/>
            </a:pPr>
            <a:r>
              <a:t>Innovative </a:t>
            </a:r>
            <a:r>
              <a:rPr>
                <a:solidFill>
                  <a:srgbClr val="0433FF"/>
                </a:solidFill>
              </a:rPr>
              <a:t>industry/academia</a:t>
            </a:r>
            <a:r>
              <a:t> support mechanisms</a:t>
            </a:r>
          </a:p>
          <a:p>
            <a:pPr marL="192246" indent="-156686" defTabSz="640079">
              <a:spcBef>
                <a:spcPts val="1400"/>
              </a:spcBef>
              <a:defRPr sz="2240"/>
            </a:pPr>
            <a:r>
              <a:rPr>
                <a:solidFill>
                  <a:srgbClr val="0433FF"/>
                </a:solidFill>
              </a:rPr>
              <a:t>Evolving</a:t>
            </a:r>
            <a:r>
              <a:t> </a:t>
            </a:r>
            <a:r>
              <a:rPr>
                <a:solidFill>
                  <a:srgbClr val="0433FF"/>
                </a:solidFill>
              </a:rPr>
              <a:t>policies</a:t>
            </a:r>
            <a:r>
              <a:t> addressing market needs, e.g.</a:t>
            </a:r>
          </a:p>
          <a:p>
            <a:pPr lvl="1" marL="409194" indent="-186944" defTabSz="640079">
              <a:spcBef>
                <a:spcPts val="300"/>
              </a:spcBef>
              <a:buClr>
                <a:srgbClr val="C0504D"/>
              </a:buClr>
              <a:defRPr sz="1610">
                <a:solidFill>
                  <a:srgbClr val="1F497D"/>
                </a:solidFill>
              </a:defRPr>
            </a:pPr>
            <a:r>
              <a:t>Early stage funding</a:t>
            </a:r>
          </a:p>
          <a:p>
            <a:pPr lvl="1" marL="409194" indent="-186944" defTabSz="640079">
              <a:spcBef>
                <a:spcPts val="300"/>
              </a:spcBef>
              <a:buClr>
                <a:srgbClr val="C0504D"/>
              </a:buClr>
              <a:defRPr sz="1610">
                <a:solidFill>
                  <a:srgbClr val="1F497D"/>
                </a:solidFill>
              </a:defRPr>
            </a:pPr>
            <a:r>
              <a:t>Multinationals</a:t>
            </a:r>
          </a:p>
          <a:p>
            <a:pPr marL="192246" indent="-156686" defTabSz="640079">
              <a:spcBef>
                <a:spcPts val="1400"/>
              </a:spcBef>
              <a:defRPr sz="2240"/>
            </a:pPr>
            <a:r>
              <a:t>Strategic initiatives, e.g. </a:t>
            </a:r>
            <a:r>
              <a:rPr b="1"/>
              <a:t>nanotechnology, cybersecurity</a:t>
            </a:r>
          </a:p>
        </p:txBody>
      </p:sp>
      <p:sp>
        <p:nvSpPr>
          <p:cNvPr id="1388" name="Slide Number Placeholder 3"/>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89" name="Footer Placeholder 5"/>
          <p:cNvSpPr txBox="1"/>
          <p:nvPr/>
        </p:nvSpPr>
        <p:spPr>
          <a:xfrm>
            <a:off x="2981924" y="6463277"/>
            <a:ext cx="3876720"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Source: Nava Swersky Sofer</a:t>
            </a: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1" name="Strong R&amp;D Investment"/>
          <p:cNvSpPr txBox="1"/>
          <p:nvPr>
            <p:ph type="title"/>
          </p:nvPr>
        </p:nvSpPr>
        <p:spPr>
          <a:prstGeom prst="rect">
            <a:avLst/>
          </a:prstGeom>
        </p:spPr>
        <p:txBody>
          <a:bodyPr/>
          <a:lstStyle/>
          <a:p>
            <a:pPr/>
            <a:r>
              <a:t>Strong R&amp;D Investment</a:t>
            </a:r>
          </a:p>
        </p:txBody>
      </p:sp>
      <p:sp>
        <p:nvSpPr>
          <p:cNvPr id="1392" name="Double-click to edit"/>
          <p:cNvSpPr txBox="1"/>
          <p:nvPr>
            <p:ph type="body" idx="1"/>
          </p:nvPr>
        </p:nvSpPr>
        <p:spPr>
          <a:prstGeom prst="rect">
            <a:avLst/>
          </a:prstGeom>
        </p:spPr>
        <p:txBody>
          <a:bodyPr/>
          <a:lstStyle/>
          <a:p>
            <a:pPr/>
          </a:p>
        </p:txBody>
      </p:sp>
      <p:sp>
        <p:nvSpPr>
          <p:cNvPr id="1393"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4" name="Object 1" descr="Object 1"/>
          <p:cNvPicPr>
            <a:picLocks noChangeAspect="1"/>
          </p:cNvPicPr>
          <p:nvPr/>
        </p:nvPicPr>
        <p:blipFill>
          <a:blip r:embed="rId2">
            <a:extLst/>
          </a:blip>
          <a:stretch>
            <a:fillRect/>
          </a:stretch>
        </p:blipFill>
        <p:spPr>
          <a:xfrm>
            <a:off x="-1" y="1298662"/>
            <a:ext cx="9144001" cy="5143501"/>
          </a:xfrm>
          <a:prstGeom prst="rect">
            <a:avLst/>
          </a:prstGeom>
          <a:ln w="12700">
            <a:miter lim="400000"/>
          </a:ln>
        </p:spPr>
      </p:pic>
      <p:sp>
        <p:nvSpPr>
          <p:cNvPr id="1395" name="Footer Placeholder 5"/>
          <p:cNvSpPr txBox="1"/>
          <p:nvPr/>
        </p:nvSpPr>
        <p:spPr>
          <a:xfrm>
            <a:off x="2180179" y="6451992"/>
            <a:ext cx="5409768"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Courtesy: Oren Gershthein, IdealityRoads Ltd.</a:t>
            </a:r>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7" name="Strong R&amp;D Investment"/>
          <p:cNvSpPr txBox="1"/>
          <p:nvPr>
            <p:ph type="title"/>
          </p:nvPr>
        </p:nvSpPr>
        <p:spPr>
          <a:prstGeom prst="rect">
            <a:avLst/>
          </a:prstGeom>
        </p:spPr>
        <p:txBody>
          <a:bodyPr/>
          <a:lstStyle/>
          <a:p>
            <a:pPr/>
            <a:r>
              <a:t>Strong R&amp;D Investment</a:t>
            </a:r>
          </a:p>
        </p:txBody>
      </p:sp>
      <p:sp>
        <p:nvSpPr>
          <p:cNvPr id="1398" name="Double-click to edit"/>
          <p:cNvSpPr txBox="1"/>
          <p:nvPr>
            <p:ph type="body" idx="1"/>
          </p:nvPr>
        </p:nvSpPr>
        <p:spPr>
          <a:prstGeom prst="rect">
            <a:avLst/>
          </a:prstGeom>
        </p:spPr>
        <p:txBody>
          <a:bodyPr/>
          <a:lstStyle/>
          <a:p>
            <a:pPr/>
          </a:p>
        </p:txBody>
      </p:sp>
      <p:sp>
        <p:nvSpPr>
          <p:cNvPr id="1399"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00" name="Footer Placeholder 5"/>
          <p:cNvSpPr txBox="1"/>
          <p:nvPr/>
        </p:nvSpPr>
        <p:spPr>
          <a:xfrm>
            <a:off x="2180179" y="6451992"/>
            <a:ext cx="5409768"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Courtesy: Oren Gershthein, IdealityRoads Ltd.</a:t>
            </a:r>
          </a:p>
        </p:txBody>
      </p:sp>
      <p:pic>
        <p:nvPicPr>
          <p:cNvPr id="1401" name="Object 1" descr="Object 1"/>
          <p:cNvPicPr>
            <a:picLocks noChangeAspect="1"/>
          </p:cNvPicPr>
          <p:nvPr/>
        </p:nvPicPr>
        <p:blipFill>
          <a:blip r:embed="rId2">
            <a:extLst/>
          </a:blip>
          <a:stretch>
            <a:fillRect/>
          </a:stretch>
        </p:blipFill>
        <p:spPr>
          <a:xfrm>
            <a:off x="0" y="1336672"/>
            <a:ext cx="9144001" cy="5143501"/>
          </a:xfrm>
          <a:prstGeom prst="rect">
            <a:avLst/>
          </a:prstGeom>
          <a:ln w="12700">
            <a:miter lim="400000"/>
          </a:ln>
        </p:spPr>
      </p:pic>
      <p:sp>
        <p:nvSpPr>
          <p:cNvPr id="1402" name="Footer Placeholder 5"/>
          <p:cNvSpPr txBox="1"/>
          <p:nvPr/>
        </p:nvSpPr>
        <p:spPr>
          <a:xfrm>
            <a:off x="2180179" y="6451992"/>
            <a:ext cx="5409768"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Courtesy: Oren Gershthein, IdealityRoads Ltd.</a:t>
            </a: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4" name="Title 1"/>
          <p:cNvSpPr txBox="1"/>
          <p:nvPr>
            <p:ph type="title"/>
          </p:nvPr>
        </p:nvSpPr>
        <p:spPr>
          <a:prstGeom prst="rect">
            <a:avLst/>
          </a:prstGeom>
        </p:spPr>
        <p:txBody>
          <a:bodyPr/>
          <a:lstStyle/>
          <a:p>
            <a:pPr/>
            <a:r>
              <a:t>Culture</a:t>
            </a:r>
          </a:p>
        </p:txBody>
      </p:sp>
      <p:sp>
        <p:nvSpPr>
          <p:cNvPr id="1405" name="Content Placeholder 4"/>
          <p:cNvSpPr txBox="1"/>
          <p:nvPr>
            <p:ph type="body" idx="1"/>
          </p:nvPr>
        </p:nvSpPr>
        <p:spPr>
          <a:prstGeom prst="rect">
            <a:avLst/>
          </a:prstGeom>
        </p:spPr>
        <p:txBody>
          <a:bodyPr/>
          <a:lstStyle/>
          <a:p>
            <a:pPr marL="323850" indent="-273050">
              <a:defRPr sz="3600"/>
            </a:pPr>
            <a:r>
              <a:t>Breaking old habits</a:t>
            </a:r>
          </a:p>
          <a:p>
            <a:pPr marL="323850" indent="-273050">
              <a:defRPr sz="3600">
                <a:solidFill>
                  <a:srgbClr val="0433FF"/>
                </a:solidFill>
              </a:defRPr>
            </a:pPr>
            <a:r>
              <a:t>Encouraging entrepreneurship</a:t>
            </a:r>
          </a:p>
          <a:p>
            <a:pPr marL="323850" indent="-273050">
              <a:defRPr sz="3600"/>
            </a:pPr>
            <a:r>
              <a:t>Learning to </a:t>
            </a:r>
            <a:r>
              <a:rPr>
                <a:solidFill>
                  <a:srgbClr val="0433FF"/>
                </a:solidFill>
              </a:rPr>
              <a:t>embrace failure</a:t>
            </a:r>
            <a:r>
              <a:t>. It’s part of the package</a:t>
            </a:r>
          </a:p>
        </p:txBody>
      </p:sp>
      <p:sp>
        <p:nvSpPr>
          <p:cNvPr id="1406" name="Slide Number Placeholder 3"/>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409" name="Group 5"/>
          <p:cNvGrpSpPr/>
          <p:nvPr/>
        </p:nvGrpSpPr>
        <p:grpSpPr>
          <a:xfrm>
            <a:off x="5381306" y="3666788"/>
            <a:ext cx="2689657" cy="2648797"/>
            <a:chOff x="0" y="0"/>
            <a:chExt cx="2689655" cy="2648795"/>
          </a:xfrm>
        </p:grpSpPr>
        <p:sp>
          <p:nvSpPr>
            <p:cNvPr id="1407" name=" 3"/>
            <p:cNvSpPr/>
            <p:nvPr/>
          </p:nvSpPr>
          <p:spPr>
            <a:xfrm>
              <a:off x="0" y="0"/>
              <a:ext cx="2689656" cy="2648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75" y="3436"/>
                  </a:moveTo>
                  <a:lnTo>
                    <a:pt x="17071" y="1991"/>
                  </a:lnTo>
                  <a:lnTo>
                    <a:pt x="18426" y="3146"/>
                  </a:lnTo>
                  <a:lnTo>
                    <a:pt x="17319" y="5093"/>
                  </a:lnTo>
                  <a:lnTo>
                    <a:pt x="17319" y="5093"/>
                  </a:lnTo>
                  <a:cubicBezTo>
                    <a:pt x="18107" y="5992"/>
                    <a:pt x="18705" y="7045"/>
                    <a:pt x="19079" y="8187"/>
                  </a:cubicBezTo>
                  <a:lnTo>
                    <a:pt x="21293" y="8187"/>
                  </a:lnTo>
                  <a:lnTo>
                    <a:pt x="21600" y="9956"/>
                  </a:lnTo>
                  <a:lnTo>
                    <a:pt x="19519" y="10725"/>
                  </a:lnTo>
                  <a:cubicBezTo>
                    <a:pt x="19553" y="11927"/>
                    <a:pt x="19345" y="13125"/>
                    <a:pt x="18908" y="14243"/>
                  </a:cubicBezTo>
                  <a:lnTo>
                    <a:pt x="20605" y="15688"/>
                  </a:lnTo>
                  <a:lnTo>
                    <a:pt x="19720" y="17244"/>
                  </a:lnTo>
                  <a:lnTo>
                    <a:pt x="17639" y="16475"/>
                  </a:lnTo>
                  <a:lnTo>
                    <a:pt x="17639" y="16475"/>
                  </a:lnTo>
                  <a:cubicBezTo>
                    <a:pt x="16904" y="17418"/>
                    <a:pt x="15987" y="18200"/>
                    <a:pt x="14944" y="18771"/>
                  </a:cubicBezTo>
                  <a:lnTo>
                    <a:pt x="15329" y="20986"/>
                  </a:lnTo>
                  <a:lnTo>
                    <a:pt x="13666" y="21600"/>
                  </a:lnTo>
                  <a:lnTo>
                    <a:pt x="12559" y="19653"/>
                  </a:lnTo>
                  <a:lnTo>
                    <a:pt x="12559" y="19653"/>
                  </a:lnTo>
                  <a:cubicBezTo>
                    <a:pt x="11399" y="19895"/>
                    <a:pt x="10201" y="19895"/>
                    <a:pt x="9041" y="19653"/>
                  </a:cubicBezTo>
                  <a:lnTo>
                    <a:pt x="7934" y="21600"/>
                  </a:lnTo>
                  <a:lnTo>
                    <a:pt x="6271" y="20986"/>
                  </a:lnTo>
                  <a:lnTo>
                    <a:pt x="6656" y="18771"/>
                  </a:lnTo>
                  <a:lnTo>
                    <a:pt x="6656" y="18771"/>
                  </a:lnTo>
                  <a:cubicBezTo>
                    <a:pt x="5613" y="18200"/>
                    <a:pt x="4696" y="17418"/>
                    <a:pt x="3961" y="16475"/>
                  </a:cubicBezTo>
                  <a:lnTo>
                    <a:pt x="1880" y="17244"/>
                  </a:lnTo>
                  <a:lnTo>
                    <a:pt x="995" y="15688"/>
                  </a:lnTo>
                  <a:lnTo>
                    <a:pt x="2692" y="14243"/>
                  </a:lnTo>
                  <a:lnTo>
                    <a:pt x="2692" y="14243"/>
                  </a:lnTo>
                  <a:cubicBezTo>
                    <a:pt x="2255" y="13125"/>
                    <a:pt x="2047" y="11927"/>
                    <a:pt x="2081" y="10725"/>
                  </a:cubicBezTo>
                  <a:lnTo>
                    <a:pt x="0" y="9956"/>
                  </a:lnTo>
                  <a:lnTo>
                    <a:pt x="307" y="8187"/>
                  </a:lnTo>
                  <a:lnTo>
                    <a:pt x="2521" y="8187"/>
                  </a:lnTo>
                  <a:lnTo>
                    <a:pt x="2521" y="8187"/>
                  </a:lnTo>
                  <a:cubicBezTo>
                    <a:pt x="2895" y="7045"/>
                    <a:pt x="3493" y="5992"/>
                    <a:pt x="4281" y="5093"/>
                  </a:cubicBezTo>
                  <a:lnTo>
                    <a:pt x="3174" y="3146"/>
                  </a:lnTo>
                  <a:lnTo>
                    <a:pt x="4529" y="1991"/>
                  </a:lnTo>
                  <a:lnTo>
                    <a:pt x="6225" y="3436"/>
                  </a:lnTo>
                  <a:lnTo>
                    <a:pt x="6225" y="3436"/>
                  </a:lnTo>
                  <a:cubicBezTo>
                    <a:pt x="7234" y="2805"/>
                    <a:pt x="8359" y="2389"/>
                    <a:pt x="9531" y="2214"/>
                  </a:cubicBezTo>
                  <a:lnTo>
                    <a:pt x="9916" y="0"/>
                  </a:lnTo>
                  <a:lnTo>
                    <a:pt x="11684" y="0"/>
                  </a:lnTo>
                  <a:lnTo>
                    <a:pt x="12069" y="2214"/>
                  </a:lnTo>
                  <a:lnTo>
                    <a:pt x="12069" y="2214"/>
                  </a:lnTo>
                  <a:cubicBezTo>
                    <a:pt x="13241" y="2389"/>
                    <a:pt x="14366" y="2805"/>
                    <a:pt x="15375" y="3436"/>
                  </a:cubicBezTo>
                  <a:close/>
                </a:path>
              </a:pathLst>
            </a:custGeom>
            <a:solidFill>
              <a:srgbClr val="C0504D"/>
            </a:solidFill>
            <a:ln w="12700" cap="flat">
              <a:noFill/>
              <a:miter lim="400000"/>
            </a:ln>
            <a:effectLst>
              <a:outerShdw sx="100000" sy="100000" kx="0" ky="0" algn="b" rotWithShape="0" blurRad="50800" dist="43000" dir="5400000">
                <a:srgbClr val="000000">
                  <a:alpha val="40000"/>
                </a:srgbClr>
              </a:outerShdw>
            </a:effectLst>
          </p:spPr>
          <p:txBody>
            <a:bodyPr wrap="square" lIns="45719" tIns="45719" rIns="45719" bIns="45719" numCol="1" anchor="t">
              <a:noAutofit/>
            </a:bodyPr>
            <a:lstStyle/>
            <a:p>
              <a:pPr>
                <a:defRPr>
                  <a:latin typeface="Arial"/>
                  <a:ea typeface="Arial"/>
                  <a:cs typeface="Arial"/>
                  <a:sym typeface="Arial"/>
                </a:defRPr>
              </a:pPr>
            </a:p>
          </p:txBody>
        </p:sp>
        <p:sp>
          <p:nvSpPr>
            <p:cNvPr id="1408" name=" 4"/>
            <p:cNvSpPr txBox="1"/>
            <p:nvPr/>
          </p:nvSpPr>
          <p:spPr>
            <a:xfrm>
              <a:off x="533036" y="1016341"/>
              <a:ext cx="1623583" cy="612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1600200">
                <a:lnSpc>
                  <a:spcPct val="90000"/>
                </a:lnSpc>
                <a:spcBef>
                  <a:spcPts val="1500"/>
                </a:spcBef>
                <a:defRPr sz="3400">
                  <a:solidFill>
                    <a:srgbClr val="FFFFFF"/>
                  </a:solidFill>
                  <a:latin typeface="Century Gothic"/>
                  <a:ea typeface="Century Gothic"/>
                  <a:cs typeface="Century Gothic"/>
                  <a:sym typeface="Century Gothic"/>
                </a:defRPr>
              </a:lvl1pPr>
            </a:lstStyle>
            <a:p>
              <a:pPr/>
              <a:r>
                <a:t>Culture</a:t>
              </a:r>
            </a:p>
          </p:txBody>
        </p:sp>
      </p:grpSp>
      <p:sp>
        <p:nvSpPr>
          <p:cNvPr id="1410" name="Footer Placeholder 5"/>
          <p:cNvSpPr txBox="1"/>
          <p:nvPr/>
        </p:nvSpPr>
        <p:spPr>
          <a:xfrm>
            <a:off x="6562407" y="6375400"/>
            <a:ext cx="2140587" cy="307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400">
                <a:solidFill>
                  <a:srgbClr val="1F497D"/>
                </a:solidFill>
                <a:latin typeface="Century Gothic"/>
                <a:ea typeface="Century Gothic"/>
                <a:cs typeface="Century Gothic"/>
                <a:sym typeface="Century Gothic"/>
              </a:defRPr>
            </a:lvl1pPr>
          </a:lstStyle>
          <a:p>
            <a:pPr/>
            <a:r>
              <a:t>Nava Swersky Sofer</a:t>
            </a:r>
          </a:p>
        </p:txBody>
      </p:sp>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2" name="Title 1"/>
          <p:cNvSpPr txBox="1"/>
          <p:nvPr>
            <p:ph type="title"/>
          </p:nvPr>
        </p:nvSpPr>
        <p:spPr>
          <a:prstGeom prst="rect">
            <a:avLst/>
          </a:prstGeom>
        </p:spPr>
        <p:txBody>
          <a:bodyPr/>
          <a:lstStyle/>
          <a:p>
            <a:pPr/>
            <a:r>
              <a:t>The Innovation Recipe</a:t>
            </a:r>
          </a:p>
        </p:txBody>
      </p:sp>
      <p:sp>
        <p:nvSpPr>
          <p:cNvPr id="1413" name="Content Placeholder 4"/>
          <p:cNvSpPr txBox="1"/>
          <p:nvPr>
            <p:ph type="body" idx="1"/>
          </p:nvPr>
        </p:nvSpPr>
        <p:spPr>
          <a:prstGeom prst="rect">
            <a:avLst/>
          </a:prstGeom>
        </p:spPr>
        <p:txBody>
          <a:bodyPr/>
          <a:lstStyle/>
          <a:p>
            <a:pPr marL="388424" indent="-337624"/>
            <a:r>
              <a:t>Make best use of available assets</a:t>
            </a:r>
          </a:p>
          <a:p>
            <a:pPr lvl="1" marL="548640" indent="-274320">
              <a:spcBef>
                <a:spcPts val="500"/>
              </a:spcBef>
              <a:buClr>
                <a:srgbClr val="C0504D"/>
              </a:buClr>
              <a:defRPr sz="2300">
                <a:solidFill>
                  <a:srgbClr val="1F497D"/>
                </a:solidFill>
              </a:defRPr>
            </a:pPr>
            <a:r>
              <a:t>Research</a:t>
            </a:r>
          </a:p>
          <a:p>
            <a:pPr lvl="1" marL="548640" indent="-274320">
              <a:spcBef>
                <a:spcPts val="500"/>
              </a:spcBef>
              <a:buClr>
                <a:srgbClr val="C0504D"/>
              </a:buClr>
              <a:defRPr sz="2300">
                <a:solidFill>
                  <a:srgbClr val="1F497D"/>
                </a:solidFill>
              </a:defRPr>
            </a:pPr>
            <a:r>
              <a:t>Facilities</a:t>
            </a:r>
          </a:p>
          <a:p>
            <a:pPr lvl="1" marL="548640" indent="-274320">
              <a:spcBef>
                <a:spcPts val="500"/>
              </a:spcBef>
              <a:buClr>
                <a:srgbClr val="C0504D"/>
              </a:buClr>
              <a:defRPr sz="2300">
                <a:solidFill>
                  <a:srgbClr val="1F497D"/>
                </a:solidFill>
              </a:defRPr>
            </a:pPr>
            <a:r>
              <a:t>Funding</a:t>
            </a:r>
          </a:p>
          <a:p>
            <a:pPr lvl="1" marL="548640" indent="-274320">
              <a:spcBef>
                <a:spcPts val="500"/>
              </a:spcBef>
              <a:buClr>
                <a:srgbClr val="C0504D"/>
              </a:buClr>
              <a:defRPr sz="2300">
                <a:solidFill>
                  <a:srgbClr val="1F497D"/>
                </a:solidFill>
              </a:defRPr>
            </a:pPr>
            <a:r>
              <a:t>Supportive environment</a:t>
            </a:r>
          </a:p>
          <a:p>
            <a:pPr marL="388424" indent="-337624"/>
            <a:r>
              <a:t>Focus on areas of strength</a:t>
            </a:r>
          </a:p>
          <a:p>
            <a:pPr marL="388424" indent="-337624"/>
            <a:r>
              <a:t>Import best practices</a:t>
            </a:r>
          </a:p>
          <a:p>
            <a:pPr lvl="1" marL="548640" indent="-274320">
              <a:spcBef>
                <a:spcPts val="500"/>
              </a:spcBef>
              <a:buClr>
                <a:srgbClr val="C0504D"/>
              </a:buClr>
              <a:defRPr sz="2300">
                <a:solidFill>
                  <a:srgbClr val="1F497D"/>
                </a:solidFill>
              </a:defRPr>
            </a:pPr>
            <a:r>
              <a:t>Fine tune for local needs</a:t>
            </a:r>
          </a:p>
          <a:p>
            <a:pPr marL="388424" indent="-337624">
              <a:defRPr>
                <a:solidFill>
                  <a:srgbClr val="0433FF"/>
                </a:solidFill>
              </a:defRPr>
            </a:pPr>
            <a:r>
              <a:t>Culture change takes time</a:t>
            </a:r>
          </a:p>
        </p:txBody>
      </p:sp>
      <p:sp>
        <p:nvSpPr>
          <p:cNvPr id="1414" name="Slide Number Placeholder 3"/>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15" name="Footer Placeholder 5"/>
          <p:cNvSpPr txBox="1"/>
          <p:nvPr/>
        </p:nvSpPr>
        <p:spPr>
          <a:xfrm>
            <a:off x="3043597" y="6395158"/>
            <a:ext cx="3876719"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900">
                <a:solidFill>
                  <a:srgbClr val="1F497D"/>
                </a:solidFill>
                <a:latin typeface="Century Gothic"/>
                <a:ea typeface="Century Gothic"/>
                <a:cs typeface="Century Gothic"/>
                <a:sym typeface="Century Gothic"/>
              </a:defRPr>
            </a:lvl1pPr>
          </a:lstStyle>
          <a:p>
            <a:pPr/>
            <a:r>
              <a:t>Source: Nava Swersky Sofer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13">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413">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1413">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1413">
                                            <p:txEl>
                                              <p:pRg st="3" end="3"/>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14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13">
                                            <p:txEl>
                                              <p:pRg st="6" end="6"/>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141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1413">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13" grpId="1"/>
    </p:bldLst>
  </p:timing>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7" name="509-5091335_chinese-dragon-free-vector.png.jpg" descr="509-5091335_chinese-dragon-free-vector.png.jpg"/>
          <p:cNvPicPr>
            <a:picLocks noChangeAspect="1"/>
          </p:cNvPicPr>
          <p:nvPr/>
        </p:nvPicPr>
        <p:blipFill>
          <a:blip r:embed="rId3">
            <a:extLst/>
          </a:blip>
          <a:stretch>
            <a:fillRect/>
          </a:stretch>
        </p:blipFill>
        <p:spPr>
          <a:xfrm flipH="1">
            <a:off x="7627447" y="-66940"/>
            <a:ext cx="1697773" cy="1893386"/>
          </a:xfrm>
          <a:prstGeom prst="rect">
            <a:avLst/>
          </a:prstGeom>
          <a:ln w="12700">
            <a:miter lim="400000"/>
          </a:ln>
        </p:spPr>
      </p:pic>
      <p:sp>
        <p:nvSpPr>
          <p:cNvPr id="1418" name="A “copycat” nation?"/>
          <p:cNvSpPr txBox="1"/>
          <p:nvPr>
            <p:ph type="title"/>
          </p:nvPr>
        </p:nvSpPr>
        <p:spPr>
          <a:prstGeom prst="rect">
            <a:avLst/>
          </a:prstGeom>
        </p:spPr>
        <p:txBody>
          <a:bodyPr/>
          <a:lstStyle/>
          <a:p>
            <a:pPr/>
            <a:r>
              <a:t>A “copycat” nation?</a:t>
            </a:r>
          </a:p>
        </p:txBody>
      </p:sp>
      <p:sp>
        <p:nvSpPr>
          <p:cNvPr id="1419" name="Critics have accused China of being a “copycat” nation characterised by wide-spread infringement of intellectual property rights…"/>
          <p:cNvSpPr txBox="1"/>
          <p:nvPr>
            <p:ph type="body" idx="1"/>
          </p:nvPr>
        </p:nvSpPr>
        <p:spPr>
          <a:prstGeom prst="rect">
            <a:avLst/>
          </a:prstGeom>
        </p:spPr>
        <p:txBody>
          <a:bodyPr/>
          <a:lstStyle/>
          <a:p>
            <a:pPr marL="167529" indent="-136541" defTabSz="557784">
              <a:spcBef>
                <a:spcPts val="1200"/>
              </a:spcBef>
              <a:defRPr sz="1952"/>
            </a:pPr>
            <a:r>
              <a:t>Critics have accused China of being a “copycat” nation characterised by wide-spread </a:t>
            </a:r>
            <a:r>
              <a:rPr>
                <a:solidFill>
                  <a:srgbClr val="0433FF"/>
                </a:solidFill>
              </a:rPr>
              <a:t>infringement of intellectual property</a:t>
            </a:r>
            <a:r>
              <a:t> rights</a:t>
            </a:r>
          </a:p>
          <a:p>
            <a:pPr marL="167529" indent="-136541" defTabSz="557784">
              <a:spcBef>
                <a:spcPts val="1200"/>
              </a:spcBef>
              <a:defRPr sz="1952"/>
            </a:pPr>
            <a:r>
              <a:rPr>
                <a:solidFill>
                  <a:srgbClr val="0433FF"/>
                </a:solidFill>
              </a:rPr>
              <a:t>Copying is an accepted practice</a:t>
            </a:r>
            <a:r>
              <a:t>, and competitors will stop at nothing to win a new market”</a:t>
            </a:r>
          </a:p>
          <a:p>
            <a:pPr marL="167529" indent="-136541" defTabSz="557784">
              <a:spcBef>
                <a:spcPts val="1200"/>
              </a:spcBef>
              <a:defRPr sz="1952"/>
            </a:pPr>
            <a:r>
              <a:t>Prevailing western attitudes suggested that:</a:t>
            </a:r>
          </a:p>
          <a:p>
            <a:pPr lvl="1" marL="321682" indent="-128007" defTabSz="557784">
              <a:spcBef>
                <a:spcPts val="1200"/>
              </a:spcBef>
              <a:buChar char="•"/>
              <a:defRPr sz="1830"/>
            </a:pPr>
            <a:r>
              <a:t>Familiar stories of Asian copycat production demonstrated that China is </a:t>
            </a:r>
            <a:r>
              <a:rPr>
                <a:solidFill>
                  <a:srgbClr val="0433FF"/>
                </a:solidFill>
              </a:rPr>
              <a:t>not a place that indeed threatened Silicon Valley’s leadership</a:t>
            </a:r>
            <a:r>
              <a:t> in good innovation.</a:t>
            </a:r>
            <a:endParaRPr>
              <a:solidFill>
                <a:srgbClr val="C0C0C0"/>
              </a:solidFill>
            </a:endParaRPr>
          </a:p>
          <a:p>
            <a:pPr lvl="1" marL="321682" indent="-128007" defTabSz="557784">
              <a:spcBef>
                <a:spcPts val="1200"/>
              </a:spcBef>
              <a:buChar char="•"/>
              <a:defRPr sz="1830"/>
            </a:pPr>
            <a:r>
              <a:t>A copycat mentality is a core</a:t>
            </a:r>
            <a:r>
              <a:rPr>
                <a:solidFill>
                  <a:srgbClr val="0433FF"/>
                </a:solidFill>
              </a:rPr>
              <a:t> stumbling block </a:t>
            </a:r>
            <a:r>
              <a:t>on the path to</a:t>
            </a:r>
            <a:r>
              <a:rPr>
                <a:solidFill>
                  <a:srgbClr val="0433FF"/>
                </a:solidFill>
              </a:rPr>
              <a:t> true innovation, </a:t>
            </a:r>
            <a:r>
              <a:t>killing</a:t>
            </a:r>
            <a:r>
              <a:rPr>
                <a:solidFill>
                  <a:srgbClr val="0433FF"/>
                </a:solidFill>
              </a:rPr>
              <a:t> </a:t>
            </a:r>
            <a:r>
              <a:t>imagination and chances of creating original and innovative products.</a:t>
            </a:r>
          </a:p>
          <a:p>
            <a:pPr lvl="1" marL="321682" indent="-128007" defTabSz="557784">
              <a:spcBef>
                <a:spcPts val="1200"/>
              </a:spcBef>
              <a:buChar char="•"/>
              <a:defRPr sz="1830"/>
            </a:pPr>
            <a:r>
              <a:t>The Chinese would </a:t>
            </a:r>
            <a:r>
              <a:rPr>
                <a:solidFill>
                  <a:srgbClr val="0433FF"/>
                </a:solidFill>
              </a:rPr>
              <a:t>never access the innovation magic</a:t>
            </a:r>
            <a:r>
              <a:t> that drove Silicon Valley. </a:t>
            </a:r>
          </a:p>
        </p:txBody>
      </p:sp>
      <p:sp>
        <p:nvSpPr>
          <p:cNvPr id="1420"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21" name="[Silvia Lindtner, 2015, Kai-Fu Lee, 2018]"/>
          <p:cNvSpPr txBox="1"/>
          <p:nvPr/>
        </p:nvSpPr>
        <p:spPr>
          <a:xfrm>
            <a:off x="492843" y="6435763"/>
            <a:ext cx="4762033"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lvl="1" indent="228600">
              <a:spcBef>
                <a:spcPts val="1200"/>
              </a:spcBef>
              <a:defRPr i="1" sz="1900">
                <a:solidFill>
                  <a:srgbClr val="941100"/>
                </a:solidFill>
                <a:latin typeface="Century Gothic"/>
                <a:ea typeface="Century Gothic"/>
                <a:cs typeface="Century Gothic"/>
                <a:sym typeface="Century Gothic"/>
              </a:defRPr>
            </a:pPr>
            <a:r>
              <a:t>[</a:t>
            </a:r>
            <a:r>
              <a:rPr b="1"/>
              <a:t>Silvia Lindtner</a:t>
            </a:r>
            <a:r>
              <a:t>, 2015, </a:t>
            </a:r>
            <a:r>
              <a:rPr b="1"/>
              <a:t>Kai-Fu Lee</a:t>
            </a:r>
            <a:r>
              <a:t>,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17"/>
                                        </p:tgtEl>
                                        <p:attrNameLst>
                                          <p:attrName>style.visibility</p:attrName>
                                        </p:attrNameLst>
                                      </p:cBhvr>
                                      <p:to>
                                        <p:strVal val="visible"/>
                                      </p:to>
                                    </p:set>
                                    <p:animEffect filter="dissolve" transition="in">
                                      <p:cBhvr>
                                        <p:cTn id="7" dur="1500"/>
                                        <p:tgtEl>
                                          <p:spTgt spid="141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1419">
                                            <p:bg/>
                                          </p:spTgt>
                                        </p:tgtEl>
                                        <p:attrNameLst>
                                          <p:attrName>style.visibility</p:attrName>
                                        </p:attrNameLst>
                                      </p:cBhvr>
                                      <p:to>
                                        <p:strVal val="visible"/>
                                      </p:to>
                                    </p:set>
                                  </p:childTnLst>
                                </p:cTn>
                              </p:par>
                              <p:par>
                                <p:cTn id="12" presetClass="entr" nodeType="withEffect" presetSubtype="0" presetID="1" grpId="2" fill="hold">
                                  <p:stCondLst>
                                    <p:cond delay="0"/>
                                  </p:stCondLst>
                                  <p:iterate type="el" backwards="0">
                                    <p:tmAbs val="0"/>
                                  </p:iterate>
                                  <p:childTnLst>
                                    <p:set>
                                      <p:cBhvr>
                                        <p:cTn id="13" fill="hold"/>
                                        <p:tgtEl>
                                          <p:spTgt spid="141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2" fill="hold">
                                  <p:stCondLst>
                                    <p:cond delay="0"/>
                                  </p:stCondLst>
                                  <p:iterate type="el" backwards="0">
                                    <p:tmAbs val="0"/>
                                  </p:iterate>
                                  <p:childTnLst>
                                    <p:set>
                                      <p:cBhvr>
                                        <p:cTn id="17" fill="hold"/>
                                        <p:tgtEl>
                                          <p:spTgt spid="1419">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2" fill="hold">
                                  <p:stCondLst>
                                    <p:cond delay="0"/>
                                  </p:stCondLst>
                                  <p:iterate type="el" backwards="0">
                                    <p:tmAbs val="0"/>
                                  </p:iterate>
                                  <p:childTnLst>
                                    <p:set>
                                      <p:cBhvr>
                                        <p:cTn id="21" fill="hold"/>
                                        <p:tgtEl>
                                          <p:spTgt spid="1419">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2" fill="hold">
                                  <p:stCondLst>
                                    <p:cond delay="0"/>
                                  </p:stCondLst>
                                  <p:iterate type="el" backwards="0">
                                    <p:tmAbs val="0"/>
                                  </p:iterate>
                                  <p:childTnLst>
                                    <p:set>
                                      <p:cBhvr>
                                        <p:cTn id="25" fill="hold"/>
                                        <p:tgtEl>
                                          <p:spTgt spid="1419">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2" fill="hold">
                                  <p:stCondLst>
                                    <p:cond delay="0"/>
                                  </p:stCondLst>
                                  <p:iterate type="el" backwards="0">
                                    <p:tmAbs val="0"/>
                                  </p:iterate>
                                  <p:childTnLst>
                                    <p:set>
                                      <p:cBhvr>
                                        <p:cTn id="29" fill="hold"/>
                                        <p:tgtEl>
                                          <p:spTgt spid="1419">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2" fill="hold">
                                  <p:stCondLst>
                                    <p:cond delay="0"/>
                                  </p:stCondLst>
                                  <p:iterate type="el" backwards="0">
                                    <p:tmAbs val="0"/>
                                  </p:iterate>
                                  <p:childTnLst>
                                    <p:set>
                                      <p:cBhvr>
                                        <p:cTn id="33" fill="hold"/>
                                        <p:tgtEl>
                                          <p:spTgt spid="141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7" grpId="1"/>
      <p:bldP build="p" bldLvl="5" animBg="1" rev="0" advAuto="0" spid="1419" grpId="2"/>
    </p:bldLst>
  </p:timing>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5" name="The “Cloner&quot;"/>
          <p:cNvSpPr txBox="1"/>
          <p:nvPr>
            <p:ph type="title"/>
          </p:nvPr>
        </p:nvSpPr>
        <p:spPr>
          <a:prstGeom prst="rect">
            <a:avLst/>
          </a:prstGeom>
        </p:spPr>
        <p:txBody>
          <a:bodyPr/>
          <a:lstStyle/>
          <a:p>
            <a:pPr/>
            <a:r>
              <a:t>The “Cloner"</a:t>
            </a:r>
          </a:p>
        </p:txBody>
      </p:sp>
      <p:sp>
        <p:nvSpPr>
          <p:cNvPr id="1426" name="Wang Xing - a serial copycat…"/>
          <p:cNvSpPr txBox="1"/>
          <p:nvPr>
            <p:ph type="body" idx="1"/>
          </p:nvPr>
        </p:nvSpPr>
        <p:spPr>
          <a:xfrm>
            <a:off x="241300" y="1338639"/>
            <a:ext cx="8686800" cy="4890762"/>
          </a:xfrm>
          <a:prstGeom prst="rect">
            <a:avLst/>
          </a:prstGeom>
        </p:spPr>
        <p:txBody>
          <a:bodyPr/>
          <a:lstStyle/>
          <a:p>
            <a:pPr marL="208724" indent="-170116" defTabSz="694944">
              <a:spcBef>
                <a:spcPts val="1500"/>
              </a:spcBef>
              <a:defRPr sz="2280"/>
            </a:pPr>
            <a:r>
              <a:t>Wang Xing - a serial copycat</a:t>
            </a:r>
          </a:p>
          <a:p>
            <a:pPr marL="208724" indent="-170116" defTabSz="694944">
              <a:spcBef>
                <a:spcPts val="1500"/>
              </a:spcBef>
              <a:defRPr sz="2280"/>
            </a:pPr>
            <a:r>
              <a:t>In </a:t>
            </a:r>
            <a:r>
              <a:rPr>
                <a:solidFill>
                  <a:srgbClr val="0433FF"/>
                </a:solidFill>
              </a:rPr>
              <a:t>2003</a:t>
            </a:r>
            <a:r>
              <a:t>, </a:t>
            </a:r>
            <a:r>
              <a:rPr>
                <a:solidFill>
                  <a:srgbClr val="0433FF"/>
                </a:solidFill>
              </a:rPr>
              <a:t>2005</a:t>
            </a:r>
            <a:r>
              <a:t>, </a:t>
            </a:r>
            <a:r>
              <a:rPr>
                <a:solidFill>
                  <a:srgbClr val="0433FF"/>
                </a:solidFill>
              </a:rPr>
              <a:t>2007</a:t>
            </a:r>
            <a:r>
              <a:t>, and </a:t>
            </a:r>
            <a:r>
              <a:rPr>
                <a:solidFill>
                  <a:srgbClr val="0433FF"/>
                </a:solidFill>
              </a:rPr>
              <a:t>2010</a:t>
            </a:r>
            <a:r>
              <a:t> he took America’s hottest startup of the year and copied it for Chinese users</a:t>
            </a:r>
          </a:p>
          <a:p>
            <a:pPr lvl="1" marL="0" indent="173736" defTabSz="694944">
              <a:spcBef>
                <a:spcPts val="1500"/>
              </a:spcBef>
              <a:buSzTx/>
              <a:buFontTx/>
              <a:buNone/>
              <a:defRPr sz="1900"/>
            </a:pPr>
            <a:r>
              <a:t>[</a:t>
            </a:r>
            <a:r>
              <a:rPr b="1"/>
              <a:t>Gady Epstein</a:t>
            </a:r>
            <a:r>
              <a:t>, “The Cloner.” Forbes, 4/2011]</a:t>
            </a:r>
          </a:p>
          <a:p>
            <a:pPr marL="208724" indent="-170116" defTabSz="694944">
              <a:spcBef>
                <a:spcPts val="1500"/>
              </a:spcBef>
              <a:defRPr sz="2280"/>
            </a:pPr>
            <a:r>
              <a:t>However…</a:t>
            </a:r>
          </a:p>
          <a:p>
            <a:pPr lvl="1" marL="400784" indent="-159484" defTabSz="694944">
              <a:spcBef>
                <a:spcPts val="1500"/>
              </a:spcBef>
              <a:buChar char="•"/>
              <a:defRPr sz="2280"/>
            </a:pPr>
            <a:r>
              <a:t>China has more recently been investing in technology, leading to </a:t>
            </a:r>
            <a:r>
              <a:rPr>
                <a:solidFill>
                  <a:srgbClr val="0433FF"/>
                </a:solidFill>
              </a:rPr>
              <a:t>a huge jump in the numbers of patents filed</a:t>
            </a:r>
            <a:r>
              <a:t> — seen as one yardstick with which to measure innovation.</a:t>
            </a:r>
          </a:p>
          <a:p>
            <a:pPr marL="208724" indent="-170116" defTabSz="694944">
              <a:spcBef>
                <a:spcPts val="1500"/>
              </a:spcBef>
              <a:defRPr sz="2432"/>
            </a:pPr>
            <a:r>
              <a:t>btw, Wang Xing’s Meituan-Diangping, “Most Innovative Company” by FastCompany, 2019.</a:t>
            </a:r>
          </a:p>
        </p:txBody>
      </p:sp>
      <p:sp>
        <p:nvSpPr>
          <p:cNvPr id="1427"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8" name="Wang_Xing_in_2009.jpg" descr="Wang_Xing_in_2009.jpg"/>
          <p:cNvPicPr>
            <a:picLocks noChangeAspect="1"/>
          </p:cNvPicPr>
          <p:nvPr/>
        </p:nvPicPr>
        <p:blipFill>
          <a:blip r:embed="rId2">
            <a:extLst/>
          </a:blip>
          <a:stretch>
            <a:fillRect/>
          </a:stretch>
        </p:blipFill>
        <p:spPr>
          <a:xfrm>
            <a:off x="5818565" y="8170"/>
            <a:ext cx="1355832" cy="1818411"/>
          </a:xfrm>
          <a:prstGeom prst="rect">
            <a:avLst/>
          </a:prstGeom>
          <a:ln w="12700">
            <a:miter lim="400000"/>
          </a:ln>
        </p:spPr>
      </p:pic>
      <p:pic>
        <p:nvPicPr>
          <p:cNvPr id="1429" name="unknown.png" descr="unknown.png"/>
          <p:cNvPicPr>
            <a:picLocks noChangeAspect="1"/>
          </p:cNvPicPr>
          <p:nvPr/>
        </p:nvPicPr>
        <p:blipFill>
          <a:blip r:embed="rId3">
            <a:extLst/>
          </a:blip>
          <a:stretch>
            <a:fillRect/>
          </a:stretch>
        </p:blipFill>
        <p:spPr>
          <a:xfrm>
            <a:off x="6664562" y="5967432"/>
            <a:ext cx="1215220" cy="88715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28"/>
                                        </p:tgtEl>
                                        <p:attrNameLst>
                                          <p:attrName>style.visibility</p:attrName>
                                        </p:attrNameLst>
                                      </p:cBhvr>
                                      <p:to>
                                        <p:strVal val="visible"/>
                                      </p:to>
                                    </p:set>
                                    <p:animEffect filter="fade" transition="in">
                                      <p:cBhvr>
                                        <p:cTn id="7" dur="500"/>
                                        <p:tgtEl>
                                          <p:spTgt spid="142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1426">
                                            <p:bg/>
                                          </p:spTgt>
                                        </p:tgtEl>
                                        <p:attrNameLst>
                                          <p:attrName>style.visibility</p:attrName>
                                        </p:attrNameLst>
                                      </p:cBhvr>
                                      <p:to>
                                        <p:strVal val="visible"/>
                                      </p:to>
                                    </p:set>
                                  </p:childTnLst>
                                </p:cTn>
                              </p:par>
                              <p:par>
                                <p:cTn id="12" presetClass="entr" nodeType="withEffect" presetSubtype="0" presetID="1" grpId="2" fill="hold">
                                  <p:stCondLst>
                                    <p:cond delay="0"/>
                                  </p:stCondLst>
                                  <p:iterate type="el" backwards="0">
                                    <p:tmAbs val="0"/>
                                  </p:iterate>
                                  <p:childTnLst>
                                    <p:set>
                                      <p:cBhvr>
                                        <p:cTn id="13" fill="hold"/>
                                        <p:tgtEl>
                                          <p:spTgt spid="142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2" fill="hold">
                                  <p:stCondLst>
                                    <p:cond delay="0"/>
                                  </p:stCondLst>
                                  <p:iterate type="el" backwards="0">
                                    <p:tmAbs val="0"/>
                                  </p:iterate>
                                  <p:childTnLst>
                                    <p:set>
                                      <p:cBhvr>
                                        <p:cTn id="17" fill="hold"/>
                                        <p:tgtEl>
                                          <p:spTgt spid="1426">
                                            <p:txEl>
                                              <p:pRg st="1" end="1"/>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2" fill="hold">
                                  <p:stCondLst>
                                    <p:cond delay="0"/>
                                  </p:stCondLst>
                                  <p:iterate type="el" backwards="0">
                                    <p:tmAbs val="0"/>
                                  </p:iterate>
                                  <p:childTnLst>
                                    <p:set>
                                      <p:cBhvr>
                                        <p:cTn id="20" fill="hold"/>
                                        <p:tgtEl>
                                          <p:spTgt spid="142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1426">
                                            <p:txEl>
                                              <p:pRg st="3" end="3"/>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2" fill="hold">
                                  <p:stCondLst>
                                    <p:cond delay="0"/>
                                  </p:stCondLst>
                                  <p:iterate type="el" backwards="0">
                                    <p:tmAbs val="0"/>
                                  </p:iterate>
                                  <p:childTnLst>
                                    <p:set>
                                      <p:cBhvr>
                                        <p:cTn id="27" fill="hold"/>
                                        <p:tgtEl>
                                          <p:spTgt spid="1426">
                                            <p:txEl>
                                              <p:pRg st="4" end="4"/>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2" fill="hold">
                                  <p:stCondLst>
                                    <p:cond delay="0"/>
                                  </p:stCondLst>
                                  <p:iterate type="el" backwards="0">
                                    <p:tmAbs val="0"/>
                                  </p:iterate>
                                  <p:childTnLst>
                                    <p:set>
                                      <p:cBhvr>
                                        <p:cTn id="30" fill="hold"/>
                                        <p:tgtEl>
                                          <p:spTgt spid="1426">
                                            <p:txEl>
                                              <p:pRg st="5" end="5"/>
                                            </p:txEl>
                                          </p:spTgt>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3" fill="hold">
                                  <p:stCondLst>
                                    <p:cond delay="0"/>
                                  </p:stCondLst>
                                  <p:iterate type="el" backwards="0">
                                    <p:tmAbs val="0"/>
                                  </p:iterate>
                                  <p:childTnLst>
                                    <p:set>
                                      <p:cBhvr>
                                        <p:cTn id="33" fill="hold"/>
                                        <p:tgtEl>
                                          <p:spTgt spid="14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29" grpId="3"/>
      <p:bldP build="p" bldLvl="5" animBg="1" rev="0" advAuto="0" spid="1426" grpId="2"/>
      <p:bldP build="whole" bldLvl="1" animBg="1" rev="0" advAuto="0" spid="1428" grpId="1"/>
    </p:bldLst>
  </p:timing>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1" name="Chinese patenting activity"/>
          <p:cNvSpPr txBox="1"/>
          <p:nvPr>
            <p:ph type="title"/>
          </p:nvPr>
        </p:nvSpPr>
        <p:spPr>
          <a:prstGeom prst="rect">
            <a:avLst/>
          </a:prstGeom>
        </p:spPr>
        <p:txBody>
          <a:bodyPr/>
          <a:lstStyle/>
          <a:p>
            <a:pPr/>
            <a:r>
              <a:t>Chinese patenting activity</a:t>
            </a:r>
          </a:p>
        </p:txBody>
      </p:sp>
      <p:sp>
        <p:nvSpPr>
          <p:cNvPr id="1432" name="Growing exponentially!…"/>
          <p:cNvSpPr txBox="1"/>
          <p:nvPr>
            <p:ph type="body" idx="1"/>
          </p:nvPr>
        </p:nvSpPr>
        <p:spPr>
          <a:xfrm>
            <a:off x="241300" y="1338639"/>
            <a:ext cx="8686800" cy="4300898"/>
          </a:xfrm>
          <a:prstGeom prst="rect">
            <a:avLst/>
          </a:prstGeom>
        </p:spPr>
        <p:txBody>
          <a:bodyPr/>
          <a:lstStyle/>
          <a:p>
            <a:pPr marL="233442" indent="-190262" defTabSz="777240">
              <a:spcBef>
                <a:spcPts val="1700"/>
              </a:spcBef>
              <a:defRPr sz="2720"/>
            </a:pPr>
            <a:r>
              <a:t>Growing </a:t>
            </a:r>
            <a:r>
              <a:rPr>
                <a:solidFill>
                  <a:srgbClr val="0433FF"/>
                </a:solidFill>
              </a:rPr>
              <a:t>exponentially</a:t>
            </a:r>
            <a:r>
              <a:t>!</a:t>
            </a:r>
          </a:p>
          <a:p>
            <a:pPr lvl="1" marL="448245" indent="-178370" defTabSz="777240">
              <a:spcBef>
                <a:spcPts val="1700"/>
              </a:spcBef>
              <a:buChar char="•"/>
              <a:defRPr sz="2550"/>
            </a:pPr>
            <a:r>
              <a:t>In </a:t>
            </a:r>
            <a:r>
              <a:rPr>
                <a:solidFill>
                  <a:srgbClr val="0433FF"/>
                </a:solidFill>
              </a:rPr>
              <a:t>2008</a:t>
            </a:r>
            <a:r>
              <a:t> Chinese authorities received </a:t>
            </a:r>
            <a:r>
              <a:rPr>
                <a:solidFill>
                  <a:srgbClr val="0433FF"/>
                </a:solidFill>
              </a:rPr>
              <a:t>204,268 patent filings</a:t>
            </a:r>
            <a:r>
              <a:t>, compared with </a:t>
            </a:r>
            <a:r>
              <a:rPr>
                <a:solidFill>
                  <a:srgbClr val="941751"/>
                </a:solidFill>
              </a:rPr>
              <a:t>428,881 in the US</a:t>
            </a:r>
            <a:r>
              <a:t>. </a:t>
            </a:r>
          </a:p>
          <a:p>
            <a:pPr lvl="1" marL="448245" indent="-178370" defTabSz="777240">
              <a:spcBef>
                <a:spcPts val="1700"/>
              </a:spcBef>
              <a:buChar char="•"/>
              <a:defRPr sz="2550"/>
            </a:pPr>
            <a:r>
              <a:t>By 2017 China’s State Intellectual Property Office received </a:t>
            </a:r>
            <a:r>
              <a:rPr>
                <a:solidFill>
                  <a:srgbClr val="0433FF"/>
                </a:solidFill>
              </a:rPr>
              <a:t>1.3m applications</a:t>
            </a:r>
            <a:r>
              <a:t> — more than double the number received by the US. </a:t>
            </a:r>
          </a:p>
          <a:p>
            <a:pPr marL="233442" indent="-190262" defTabSz="777240">
              <a:spcBef>
                <a:spcPts val="1700"/>
              </a:spcBef>
              <a:defRPr sz="2720"/>
            </a:pPr>
            <a:r>
              <a:t>Patent applications coming out of China reflect a </a:t>
            </a:r>
            <a:r>
              <a:rPr>
                <a:solidFill>
                  <a:srgbClr val="0433FF"/>
                </a:solidFill>
              </a:rPr>
              <a:t>geographical shift of innovation from west to east</a:t>
            </a:r>
          </a:p>
        </p:txBody>
      </p:sp>
      <p:sp>
        <p:nvSpPr>
          <p:cNvPr id="1433"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34" name="Francis Gurry, World Intellectual Property Organisation director-general, Financial Times, July 9, 2019"/>
          <p:cNvSpPr txBox="1"/>
          <p:nvPr/>
        </p:nvSpPr>
        <p:spPr>
          <a:xfrm>
            <a:off x="376268" y="5961686"/>
            <a:ext cx="8616316" cy="3073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2000"/>
              </a:spcBef>
              <a:defRPr sz="1400">
                <a:solidFill>
                  <a:srgbClr val="941100"/>
                </a:solidFill>
                <a:latin typeface="Century Gothic"/>
                <a:ea typeface="Century Gothic"/>
                <a:cs typeface="Century Gothic"/>
                <a:sym typeface="Century Gothic"/>
              </a:defRPr>
            </a:lvl1pPr>
          </a:lstStyle>
          <a:p>
            <a:pPr/>
            <a:r>
              <a:t>Francis Gurry, World Intellectual Property Organisation director-general, Financial Times, July 9, 2019</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8" name="Picture 2" descr="Picture 2"/>
          <p:cNvPicPr>
            <a:picLocks noChangeAspect="1"/>
          </p:cNvPicPr>
          <p:nvPr/>
        </p:nvPicPr>
        <p:blipFill>
          <a:blip r:embed="rId2">
            <a:extLst/>
          </a:blip>
          <a:stretch>
            <a:fillRect/>
          </a:stretch>
        </p:blipFill>
        <p:spPr>
          <a:xfrm>
            <a:off x="2598594" y="885825"/>
            <a:ext cx="6762751" cy="508635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6" name="2016_04-Newsletter-China-Stats3-new.jpg" descr="2016_04-Newsletter-China-Stats3-new.jpg"/>
          <p:cNvPicPr>
            <a:picLocks noChangeAspect="1"/>
          </p:cNvPicPr>
          <p:nvPr/>
        </p:nvPicPr>
        <p:blipFill>
          <a:blip r:embed="rId3">
            <a:extLst/>
          </a:blip>
          <a:stretch>
            <a:fillRect/>
          </a:stretch>
        </p:blipFill>
        <p:spPr>
          <a:xfrm>
            <a:off x="398299" y="7073"/>
            <a:ext cx="8168207" cy="61261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42" name="Group"/>
          <p:cNvGrpSpPr/>
          <p:nvPr/>
        </p:nvGrpSpPr>
        <p:grpSpPr>
          <a:xfrm>
            <a:off x="938966" y="214911"/>
            <a:ext cx="6479046" cy="6428178"/>
            <a:chOff x="0" y="0"/>
            <a:chExt cx="6479044" cy="6428176"/>
          </a:xfrm>
        </p:grpSpPr>
        <p:sp>
          <p:nvSpPr>
            <p:cNvPr id="1440" name="Rectangle"/>
            <p:cNvSpPr/>
            <p:nvPr/>
          </p:nvSpPr>
          <p:spPr>
            <a:xfrm>
              <a:off x="0" y="60478"/>
              <a:ext cx="6479045" cy="6367699"/>
            </a:xfrm>
            <a:prstGeom prst="rect">
              <a:avLst/>
            </a:prstGeom>
            <a:solidFill>
              <a:srgbClr val="FFFFFF"/>
            </a:solidFill>
            <a:ln w="12700" cap="flat">
              <a:noFill/>
              <a:miter lim="400000"/>
            </a:ln>
            <a:effectLst/>
          </p:spPr>
          <p:txBody>
            <a:bodyPr wrap="square" lIns="45718" tIns="45718" rIns="45718" bIns="45718" numCol="1" anchor="t">
              <a:noAutofit/>
            </a:bodyPr>
            <a:lstStyle/>
            <a:p>
              <a:pPr algn="ctr">
                <a:defRPr sz="4200">
                  <a:latin typeface="Helvetica Neue"/>
                  <a:ea typeface="Helvetica Neue"/>
                  <a:cs typeface="Helvetica Neue"/>
                  <a:sym typeface="Helvetica Neue"/>
                </a:defRPr>
              </a:pPr>
            </a:p>
          </p:txBody>
        </p:sp>
        <p:pic>
          <p:nvPicPr>
            <p:cNvPr id="1441" name="9f1564b2-0e62-11e5-8ce9-00144feabdc0.png" descr="9f1564b2-0e62-11e5-8ce9-00144feabdc0.png"/>
            <p:cNvPicPr>
              <a:picLocks noChangeAspect="1"/>
            </p:cNvPicPr>
            <p:nvPr/>
          </p:nvPicPr>
          <p:blipFill>
            <a:blip r:embed="rId3">
              <a:extLst/>
            </a:blip>
            <a:srcRect l="0" t="0" r="0" b="0"/>
            <a:stretch>
              <a:fillRect/>
            </a:stretch>
          </p:blipFill>
          <p:spPr>
            <a:xfrm>
              <a:off x="94638" y="0"/>
              <a:ext cx="6289657" cy="6245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6" name="Learning through copying"/>
          <p:cNvSpPr txBox="1"/>
          <p:nvPr>
            <p:ph type="title"/>
          </p:nvPr>
        </p:nvSpPr>
        <p:spPr>
          <a:prstGeom prst="rect">
            <a:avLst/>
          </a:prstGeom>
        </p:spPr>
        <p:txBody>
          <a:bodyPr/>
          <a:lstStyle/>
          <a:p>
            <a:pPr/>
            <a:r>
              <a:t>Learning through copying</a:t>
            </a:r>
          </a:p>
        </p:txBody>
      </p:sp>
      <p:sp>
        <p:nvSpPr>
          <p:cNvPr id="1447" name="By cloning early versions of Google, Facebook, Twitter, Groupon etc, Chinese entrepreneurs:…"/>
          <p:cNvSpPr txBox="1"/>
          <p:nvPr>
            <p:ph type="body" idx="1"/>
          </p:nvPr>
        </p:nvSpPr>
        <p:spPr>
          <a:prstGeom prst="rect">
            <a:avLst/>
          </a:prstGeom>
        </p:spPr>
        <p:txBody>
          <a:bodyPr/>
          <a:lstStyle/>
          <a:p>
            <a:pPr marL="263652" indent="-214884" defTabSz="877823">
              <a:spcBef>
                <a:spcPts val="1900"/>
              </a:spcBef>
              <a:defRPr sz="2880"/>
            </a:pPr>
            <a:r>
              <a:t>By cloning early versions of Google, Facebook, Twitter, Groupon etc, Chinese entrepreneurs:</a:t>
            </a:r>
          </a:p>
          <a:p>
            <a:pPr lvl="1" marL="519684" indent="-214884" defTabSz="877823">
              <a:spcBef>
                <a:spcPts val="1900"/>
              </a:spcBef>
              <a:buChar char="•"/>
              <a:defRPr sz="2880"/>
            </a:pPr>
            <a:r>
              <a:t>Built up </a:t>
            </a:r>
            <a:r>
              <a:rPr>
                <a:solidFill>
                  <a:srgbClr val="0433FF"/>
                </a:solidFill>
              </a:rPr>
              <a:t>baseline engineering and digital entrepreneurship skills</a:t>
            </a:r>
            <a:r>
              <a:t>, totally absent in China at the time.</a:t>
            </a:r>
          </a:p>
          <a:p>
            <a:pPr lvl="1" marL="519684" indent="-214884" defTabSz="877823">
              <a:spcBef>
                <a:spcPts val="1900"/>
              </a:spcBef>
              <a:buChar char="•"/>
              <a:defRPr sz="2880"/>
            </a:pPr>
            <a:r>
              <a:t>Took inspiration from American business models and through </a:t>
            </a:r>
            <a:r>
              <a:rPr>
                <a:solidFill>
                  <a:srgbClr val="0433FF"/>
                </a:solidFill>
              </a:rPr>
              <a:t>fierce</a:t>
            </a:r>
            <a:r>
              <a:t> local </a:t>
            </a:r>
            <a:r>
              <a:rPr>
                <a:solidFill>
                  <a:srgbClr val="0433FF"/>
                </a:solidFill>
              </a:rPr>
              <a:t>competition</a:t>
            </a:r>
            <a:r>
              <a:t> </a:t>
            </a:r>
            <a:r>
              <a:rPr>
                <a:solidFill>
                  <a:srgbClr val="0433FF"/>
                </a:solidFill>
              </a:rPr>
              <a:t>adapted</a:t>
            </a:r>
            <a:r>
              <a:t> and </a:t>
            </a:r>
            <a:r>
              <a:rPr>
                <a:solidFill>
                  <a:srgbClr val="0433FF"/>
                </a:solidFill>
              </a:rPr>
              <a:t>optimised</a:t>
            </a:r>
            <a:r>
              <a:t> them for Chinese users.</a:t>
            </a:r>
          </a:p>
        </p:txBody>
      </p:sp>
      <p:sp>
        <p:nvSpPr>
          <p:cNvPr id="1448"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49" name="[Kai-Fu Lee, “AI Super-powers.  China, Silicon Valley and the New World Order” 2018]"/>
          <p:cNvSpPr txBox="1"/>
          <p:nvPr/>
        </p:nvSpPr>
        <p:spPr>
          <a:xfrm>
            <a:off x="454191" y="6485253"/>
            <a:ext cx="8616613" cy="3454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lvl="1" indent="228600">
              <a:spcBef>
                <a:spcPts val="1200"/>
              </a:spcBef>
              <a:defRPr sz="1600">
                <a:solidFill>
                  <a:srgbClr val="941100"/>
                </a:solidFill>
                <a:latin typeface="Century Gothic"/>
                <a:ea typeface="Century Gothic"/>
                <a:cs typeface="Century Gothic"/>
                <a:sym typeface="Century Gothic"/>
              </a:defRPr>
            </a:pPr>
            <a:r>
              <a:t>[</a:t>
            </a:r>
            <a:r>
              <a:rPr b="1"/>
              <a:t>Kai-Fu Lee</a:t>
            </a:r>
            <a:r>
              <a:t>, “AI Super-powers.  China, Silicon Valley and the New World Order”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44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47" grpId="1"/>
    </p:bldLst>
  </p:timing>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1" name="“Our history of copycat is nothing to be ashamed of. Copying means learning. It means you are redoing it, but in your own way.…"/>
          <p:cNvSpPr txBox="1"/>
          <p:nvPr>
            <p:ph type="title"/>
          </p:nvPr>
        </p:nvSpPr>
        <p:spPr>
          <a:xfrm>
            <a:off x="466723" y="228627"/>
            <a:ext cx="8210554" cy="5018088"/>
          </a:xfrm>
          <a:prstGeom prst="rect">
            <a:avLst/>
          </a:prstGeom>
        </p:spPr>
        <p:txBody>
          <a:bodyPr/>
          <a:lstStyle/>
          <a:p>
            <a:pPr>
              <a:defRPr sz="3000"/>
            </a:pPr>
            <a:r>
              <a:t>“Our history of copycat is nothing to be ashamed of. </a:t>
            </a:r>
            <a:r>
              <a:rPr>
                <a:solidFill>
                  <a:srgbClr val="0433FF"/>
                </a:solidFill>
              </a:rPr>
              <a:t>Copying means learning</a:t>
            </a:r>
            <a:r>
              <a:t>. It means you are </a:t>
            </a:r>
            <a:r>
              <a:rPr>
                <a:solidFill>
                  <a:srgbClr val="0433FF"/>
                </a:solidFill>
              </a:rPr>
              <a:t>redoing it, but in your own way</a:t>
            </a:r>
            <a:r>
              <a:t>. </a:t>
            </a:r>
          </a:p>
          <a:p>
            <a:pPr>
              <a:defRPr sz="3000"/>
            </a:pPr>
            <a:r>
              <a:t>It’s like learning a language. </a:t>
            </a:r>
          </a:p>
          <a:p>
            <a:pPr>
              <a:defRPr sz="3000"/>
            </a:pPr>
            <a:r>
              <a:t>It’s a very natural process. It’s nothing to be ashamed of or blamed for.’’</a:t>
            </a:r>
          </a:p>
        </p:txBody>
      </p:sp>
      <p:sp>
        <p:nvSpPr>
          <p:cNvPr id="1452" name="Eric Pan, founder and CEO of Seeed Studio as quoted in Silvia Lindtner, “Hacking with Chinese Characteristics: The Promises of the Maker Movement against China's Manufacturing Culture.” Science, Technology &amp; Human Values 40(5):854-879 · July 2015"/>
          <p:cNvSpPr txBox="1"/>
          <p:nvPr/>
        </p:nvSpPr>
        <p:spPr>
          <a:xfrm>
            <a:off x="2872" y="4926850"/>
            <a:ext cx="9138256" cy="1209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indent="39687" algn="r">
              <a:defRPr>
                <a:solidFill>
                  <a:srgbClr val="941100"/>
                </a:solidFill>
                <a:latin typeface="Century Gothic"/>
                <a:ea typeface="Century Gothic"/>
                <a:cs typeface="Century Gothic"/>
                <a:sym typeface="Century Gothic"/>
              </a:defRPr>
            </a:pPr>
            <a:r>
              <a:rPr b="1"/>
              <a:t>Eric Pan</a:t>
            </a:r>
            <a:r>
              <a:t>, founder and CEO of Seeed Studio as quoted in </a:t>
            </a:r>
            <a:r>
              <a:rPr b="1"/>
              <a:t>Silvia Lindtner, </a:t>
            </a:r>
            <a:r>
              <a:t>“Hacking with Chinese Characteristics: The Promises of the Maker Movement against China's Manufacturing Culture.” Science, Technology &amp; Human Values 40(5):854-879 · July 2015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5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5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51" grpId="1"/>
    </p:bldLst>
  </p:timing>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6" name="A National Strategy"/>
          <p:cNvSpPr txBox="1"/>
          <p:nvPr>
            <p:ph type="title"/>
          </p:nvPr>
        </p:nvSpPr>
        <p:spPr>
          <a:prstGeom prst="rect">
            <a:avLst/>
          </a:prstGeom>
        </p:spPr>
        <p:txBody>
          <a:bodyPr/>
          <a:lstStyle/>
          <a:p>
            <a:pPr/>
            <a:r>
              <a:t>A National Strategy</a:t>
            </a:r>
          </a:p>
        </p:txBody>
      </p:sp>
      <p:sp>
        <p:nvSpPr>
          <p:cNvPr id="1457" name="“to promote original innovation in scientific research and the innovation and integration of key technologies, so as to scale the heights of world science and technology, and make fundamental, strategic and forward-looking contributions to China's econom"/>
          <p:cNvSpPr txBox="1"/>
          <p:nvPr>
            <p:ph type="body" idx="1"/>
          </p:nvPr>
        </p:nvSpPr>
        <p:spPr>
          <a:prstGeom prst="rect">
            <a:avLst/>
          </a:prstGeom>
        </p:spPr>
        <p:txBody>
          <a:bodyPr/>
          <a:lstStyle/>
          <a:p>
            <a:pPr marL="0" indent="39687" algn="ctr">
              <a:spcBef>
                <a:spcPts val="2600"/>
              </a:spcBef>
              <a:buSzTx/>
              <a:buFontTx/>
              <a:buNone/>
              <a:defRPr sz="2300"/>
            </a:pPr>
            <a:r>
              <a:rPr sz="3000"/>
              <a:t>“to promote </a:t>
            </a:r>
            <a:r>
              <a:rPr sz="3000">
                <a:solidFill>
                  <a:srgbClr val="0433FF"/>
                </a:solidFill>
              </a:rPr>
              <a:t>original innovation in scientific research</a:t>
            </a:r>
            <a:r>
              <a:rPr sz="3000"/>
              <a:t> and the innovation and integration of key technologies, so as to scale the </a:t>
            </a:r>
            <a:r>
              <a:rPr sz="3000">
                <a:solidFill>
                  <a:srgbClr val="0433FF"/>
                </a:solidFill>
              </a:rPr>
              <a:t>heights of world science</a:t>
            </a:r>
            <a:r>
              <a:rPr sz="3000"/>
              <a:t> and technology, and make </a:t>
            </a:r>
            <a:r>
              <a:rPr sz="3000">
                <a:solidFill>
                  <a:srgbClr val="0433FF"/>
                </a:solidFill>
              </a:rPr>
              <a:t>fundamental</a:t>
            </a:r>
            <a:r>
              <a:rPr sz="3000"/>
              <a:t>, strategic and forward-looking </a:t>
            </a:r>
            <a:r>
              <a:rPr sz="3000">
                <a:solidFill>
                  <a:srgbClr val="0433FF"/>
                </a:solidFill>
              </a:rPr>
              <a:t>contributions</a:t>
            </a:r>
            <a:r>
              <a:rPr sz="3000"/>
              <a:t> to </a:t>
            </a:r>
            <a:r>
              <a:rPr sz="3000">
                <a:solidFill>
                  <a:srgbClr val="0433FF"/>
                </a:solidFill>
              </a:rPr>
              <a:t>China's</a:t>
            </a:r>
            <a:r>
              <a:rPr sz="3000"/>
              <a:t> economic reconstruction, national security and sustainable development”</a:t>
            </a:r>
            <a:br/>
          </a:p>
          <a:p>
            <a:pPr marL="0" indent="39687" algn="r">
              <a:spcBef>
                <a:spcPts val="2600"/>
              </a:spcBef>
              <a:buSzTx/>
              <a:buFontTx/>
              <a:buNone/>
              <a:defRPr sz="2300">
                <a:solidFill>
                  <a:srgbClr val="941100"/>
                </a:solidFill>
              </a:defRPr>
            </a:pPr>
            <a:r>
              <a:t>[Guidelines. Chinese Academy of Sciences, 2017]</a:t>
            </a:r>
          </a:p>
        </p:txBody>
      </p:sp>
      <p:sp>
        <p:nvSpPr>
          <p:cNvPr id="1458"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9" name="Image" descr="Image"/>
          <p:cNvPicPr>
            <a:picLocks noChangeAspect="1"/>
          </p:cNvPicPr>
          <p:nvPr/>
        </p:nvPicPr>
        <p:blipFill>
          <a:blip r:embed="rId2">
            <a:extLst/>
          </a:blip>
          <a:stretch>
            <a:fillRect/>
          </a:stretch>
        </p:blipFill>
        <p:spPr>
          <a:xfrm>
            <a:off x="7918646" y="4951244"/>
            <a:ext cx="1019795" cy="67862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9" grpId="1"/>
    </p:bldLst>
  </p:timing>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1" name="A National Strategy"/>
          <p:cNvSpPr txBox="1"/>
          <p:nvPr>
            <p:ph type="title"/>
          </p:nvPr>
        </p:nvSpPr>
        <p:spPr>
          <a:prstGeom prst="rect">
            <a:avLst/>
          </a:prstGeom>
        </p:spPr>
        <p:txBody>
          <a:bodyPr/>
          <a:lstStyle/>
          <a:p>
            <a:pPr/>
            <a:r>
              <a:t>A National Strategy</a:t>
            </a:r>
          </a:p>
        </p:txBody>
      </p:sp>
      <p:sp>
        <p:nvSpPr>
          <p:cNvPr id="1462" name="“Mass Entrepreneurship - Mass Innovation” aspiration announced by Premier Li Keqiang, 9/2014, WEF @ Tianjin,“Summer Davos”]…"/>
          <p:cNvSpPr txBox="1"/>
          <p:nvPr>
            <p:ph type="body" idx="1"/>
          </p:nvPr>
        </p:nvSpPr>
        <p:spPr>
          <a:prstGeom prst="rect">
            <a:avLst/>
          </a:prstGeom>
        </p:spPr>
        <p:txBody>
          <a:bodyPr/>
          <a:lstStyle/>
          <a:p>
            <a:pPr marL="142811" indent="-116395" defTabSz="475487">
              <a:spcBef>
                <a:spcPts val="1000"/>
              </a:spcBef>
              <a:defRPr sz="1664"/>
            </a:pPr>
            <a:r>
              <a:t>“</a:t>
            </a:r>
            <a:r>
              <a:rPr>
                <a:solidFill>
                  <a:srgbClr val="0433FF"/>
                </a:solidFill>
              </a:rPr>
              <a:t>Mass Entrepreneurship - Mass Innovation</a:t>
            </a:r>
            <a:r>
              <a:t>” aspiration announced by Premier Li Keqiang, </a:t>
            </a:r>
            <a:r>
              <a:rPr>
                <a:solidFill>
                  <a:srgbClr val="0433FF"/>
                </a:solidFill>
              </a:rPr>
              <a:t>9/2014</a:t>
            </a:r>
            <a:r>
              <a:t>, WEF @ Tianjin,“Summer Davos”]</a:t>
            </a:r>
          </a:p>
          <a:p>
            <a:pPr marL="142811" indent="-116395" defTabSz="475487">
              <a:spcBef>
                <a:spcPts val="1000"/>
              </a:spcBef>
              <a:defRPr sz="1664"/>
            </a:pPr>
            <a:r>
              <a:rPr>
                <a:solidFill>
                  <a:srgbClr val="0433FF"/>
                </a:solidFill>
              </a:rPr>
              <a:t>5/2015</a:t>
            </a:r>
            <a:r>
              <a:t>: State Council’s directive on advancing “Mass Entrepreneurship - Mass Innovation” by:</a:t>
            </a:r>
          </a:p>
          <a:p>
            <a:pPr lvl="1" marL="274221" indent="-109121" defTabSz="475487">
              <a:spcBef>
                <a:spcPts val="1000"/>
              </a:spcBef>
              <a:buChar char="•"/>
              <a:defRPr sz="1560"/>
            </a:pPr>
            <a:r>
              <a:t>Directly subsidising Chinese technology entrepreneurs.</a:t>
            </a:r>
          </a:p>
          <a:p>
            <a:pPr lvl="1" marL="274221" indent="-109121" defTabSz="475487">
              <a:spcBef>
                <a:spcPts val="1000"/>
              </a:spcBef>
              <a:buChar char="•"/>
              <a:defRPr sz="1560"/>
            </a:pPr>
            <a:r>
              <a:t>Encouraging the creation of thousands of technology incubators and entrepreneurship zones.</a:t>
            </a:r>
          </a:p>
          <a:p>
            <a:pPr lvl="1" marL="274221" indent="-109121" defTabSz="475487">
              <a:spcBef>
                <a:spcPts val="1000"/>
              </a:spcBef>
              <a:buChar char="•"/>
              <a:defRPr sz="1560"/>
            </a:pPr>
            <a:r>
              <a:t>Establishing government-backed “guiding funds” to attract VCs.</a:t>
            </a:r>
          </a:p>
          <a:p>
            <a:pPr lvl="1" marL="274221" indent="-109121" defTabSz="475487">
              <a:spcBef>
                <a:spcPts val="1000"/>
              </a:spcBef>
              <a:buChar char="•"/>
              <a:defRPr sz="1560"/>
            </a:pPr>
            <a:r>
              <a:t>Offering tax breaks and simplifying administrative procedures.</a:t>
            </a:r>
          </a:p>
          <a:p>
            <a:pPr marL="142811" indent="-116395" defTabSz="475487">
              <a:spcBef>
                <a:spcPts val="1000"/>
              </a:spcBef>
              <a:defRPr sz="1664"/>
            </a:pPr>
            <a:r>
              <a:t>Central government set the goals, for regional and local administrations to implement them.</a:t>
            </a:r>
          </a:p>
          <a:p>
            <a:pPr marL="142811" indent="-116395" defTabSz="475487">
              <a:spcBef>
                <a:spcPts val="1000"/>
              </a:spcBef>
              <a:defRPr sz="1664"/>
            </a:pPr>
            <a:r>
              <a:rPr>
                <a:solidFill>
                  <a:srgbClr val="0433FF"/>
                </a:solidFill>
              </a:rPr>
              <a:t>Move from “Made in China” to “Create in China”</a:t>
            </a:r>
            <a:r>
              <a:t>: “Only through owning independent intelligence property and developing its own patents and brands, will China be able to stand out in the world, and Chinese people will then live a life of “equality, freedom and dignity.” </a:t>
            </a:r>
            <a:r>
              <a:rPr>
                <a:solidFill>
                  <a:srgbClr val="941100"/>
                </a:solidFill>
              </a:rPr>
              <a:t>[H. Chen, COO, TusPark]</a:t>
            </a:r>
          </a:p>
        </p:txBody>
      </p:sp>
      <p:sp>
        <p:nvSpPr>
          <p:cNvPr id="1463"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6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6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6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6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6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46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46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46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2" grpId="1"/>
    </p:bldLst>
  </p:timing>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5" name="How Does it work?"/>
          <p:cNvSpPr txBox="1"/>
          <p:nvPr>
            <p:ph type="title"/>
          </p:nvPr>
        </p:nvSpPr>
        <p:spPr>
          <a:prstGeom prst="rect">
            <a:avLst/>
          </a:prstGeom>
        </p:spPr>
        <p:txBody>
          <a:bodyPr/>
          <a:lstStyle/>
          <a:p>
            <a:pPr/>
            <a:r>
              <a:t>How Does it work?</a:t>
            </a:r>
          </a:p>
        </p:txBody>
      </p:sp>
      <p:sp>
        <p:nvSpPr>
          <p:cNvPr id="1466" name="“The central government does not simply issue commands that are instantly implemented throughout the nation.…"/>
          <p:cNvSpPr txBox="1"/>
          <p:nvPr>
            <p:ph type="body" sz="half" idx="1"/>
          </p:nvPr>
        </p:nvSpPr>
        <p:spPr>
          <a:xfrm>
            <a:off x="139699" y="1349474"/>
            <a:ext cx="8686801" cy="2800697"/>
          </a:xfrm>
          <a:prstGeom prst="rect">
            <a:avLst/>
          </a:prstGeom>
        </p:spPr>
        <p:txBody>
          <a:bodyPr/>
          <a:lstStyle/>
          <a:p>
            <a:pPr marL="0" indent="0" algn="ctr" defTabSz="749808">
              <a:spcBef>
                <a:spcPts val="1600"/>
              </a:spcBef>
              <a:buSzTx/>
              <a:buFontTx/>
              <a:buNone/>
              <a:defRPr sz="2624"/>
            </a:pPr>
            <a:r>
              <a:t>“The central government </a:t>
            </a:r>
            <a:r>
              <a:rPr>
                <a:solidFill>
                  <a:srgbClr val="0433FF"/>
                </a:solidFill>
              </a:rPr>
              <a:t>does not simply issue commands</a:t>
            </a:r>
            <a:r>
              <a:t> that are instantly implemented throughout the nation.</a:t>
            </a:r>
          </a:p>
          <a:p>
            <a:pPr marL="0" indent="0" algn="ctr" defTabSz="749808">
              <a:spcBef>
                <a:spcPts val="1600"/>
              </a:spcBef>
              <a:buSzTx/>
              <a:buFontTx/>
              <a:buNone/>
              <a:defRPr sz="2624"/>
            </a:pPr>
            <a:r>
              <a:t>But it does have the ability to </a:t>
            </a:r>
            <a:r>
              <a:rPr>
                <a:solidFill>
                  <a:srgbClr val="0433FF"/>
                </a:solidFill>
              </a:rPr>
              <a:t>pick out certain long-term goals</a:t>
            </a:r>
            <a:r>
              <a:t> and </a:t>
            </a:r>
            <a:r>
              <a:rPr>
                <a:solidFill>
                  <a:srgbClr val="0433FF"/>
                </a:solidFill>
              </a:rPr>
              <a:t>mobilise epic resources</a:t>
            </a:r>
            <a:r>
              <a:t> to move to push in that direction”</a:t>
            </a:r>
          </a:p>
        </p:txBody>
      </p:sp>
      <p:sp>
        <p:nvSpPr>
          <p:cNvPr id="1467"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8" name="image132.jpeg" descr="image132.jpeg"/>
          <p:cNvPicPr>
            <a:picLocks noChangeAspect="1"/>
          </p:cNvPicPr>
          <p:nvPr/>
        </p:nvPicPr>
        <p:blipFill>
          <a:blip r:embed="rId2">
            <a:extLst/>
          </a:blip>
          <a:stretch>
            <a:fillRect/>
          </a:stretch>
        </p:blipFill>
        <p:spPr>
          <a:xfrm>
            <a:off x="2055764" y="4346393"/>
            <a:ext cx="1598578" cy="2403788"/>
          </a:xfrm>
          <a:prstGeom prst="rect">
            <a:avLst/>
          </a:prstGeom>
          <a:ln w="12700">
            <a:miter lim="400000"/>
          </a:ln>
        </p:spPr>
      </p:pic>
      <p:pic>
        <p:nvPicPr>
          <p:cNvPr id="1469" name="Image" descr="Image"/>
          <p:cNvPicPr>
            <a:picLocks noChangeAspect="1"/>
          </p:cNvPicPr>
          <p:nvPr/>
        </p:nvPicPr>
        <p:blipFill>
          <a:blip r:embed="rId3">
            <a:extLst/>
          </a:blip>
          <a:stretch>
            <a:fillRect/>
          </a:stretch>
        </p:blipFill>
        <p:spPr>
          <a:xfrm>
            <a:off x="3861218" y="4386161"/>
            <a:ext cx="1709431" cy="232425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6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6" grpId="1"/>
    </p:bldLst>
  </p:timing>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1" name="Title 1"/>
          <p:cNvSpPr txBox="1"/>
          <p:nvPr>
            <p:ph type="title"/>
          </p:nvPr>
        </p:nvSpPr>
        <p:spPr>
          <a:prstGeom prst="rect">
            <a:avLst/>
          </a:prstGeom>
        </p:spPr>
        <p:txBody>
          <a:bodyPr/>
          <a:lstStyle>
            <a:lvl1pPr>
              <a:defRPr b="1"/>
            </a:lvl1pPr>
          </a:lstStyle>
          <a:p>
            <a:pPr/>
            <a:r>
              <a:t>Concluding Remarks</a:t>
            </a:r>
          </a:p>
        </p:txBody>
      </p:sp>
      <p:sp>
        <p:nvSpPr>
          <p:cNvPr id="1472" name="Section 2: Technological Innovation Ecosystems"/>
          <p:cNvSpPr txBox="1"/>
          <p:nvPr>
            <p:ph type="body" idx="21"/>
          </p:nvPr>
        </p:nvSpPr>
        <p:spPr>
          <a:prstGeom prst="rect">
            <a:avLst/>
          </a:prstGeom>
        </p:spPr>
        <p:txBody>
          <a:bodyPr/>
          <a:lstStyle/>
          <a:p>
            <a:pPr/>
            <a:r>
              <a:t>Section 2: Technological Innovation Ecosystems</a:t>
            </a:r>
          </a:p>
        </p:txBody>
      </p:sp>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4" name="Conclusions"/>
          <p:cNvSpPr txBox="1"/>
          <p:nvPr>
            <p:ph type="title"/>
          </p:nvPr>
        </p:nvSpPr>
        <p:spPr>
          <a:prstGeom prst="rect">
            <a:avLst/>
          </a:prstGeom>
        </p:spPr>
        <p:txBody>
          <a:bodyPr/>
          <a:lstStyle/>
          <a:p>
            <a:pPr/>
            <a:r>
              <a:t>Conclusions</a:t>
            </a:r>
          </a:p>
        </p:txBody>
      </p:sp>
      <p:sp>
        <p:nvSpPr>
          <p:cNvPr id="1475" name="Cannot cut and paste. Each country/place/university has to find its own model:…"/>
          <p:cNvSpPr txBox="1"/>
          <p:nvPr>
            <p:ph type="body" idx="1"/>
          </p:nvPr>
        </p:nvSpPr>
        <p:spPr>
          <a:prstGeom prst="rect">
            <a:avLst/>
          </a:prstGeom>
        </p:spPr>
        <p:txBody>
          <a:bodyPr/>
          <a:lstStyle/>
          <a:p>
            <a:pPr marL="167529" indent="-136541" defTabSz="557784">
              <a:spcBef>
                <a:spcPts val="1200"/>
              </a:spcBef>
              <a:defRPr sz="1952"/>
            </a:pPr>
            <a:r>
              <a:t>Cannot cut and paste. Each country/place/university has to find its own model: </a:t>
            </a:r>
          </a:p>
          <a:p>
            <a:pPr lvl="1" marL="406164" indent="-212489" defTabSz="557784">
              <a:spcBef>
                <a:spcPts val="1200"/>
              </a:spcBef>
              <a:defRPr sz="1830"/>
            </a:pPr>
            <a:r>
              <a:rPr b="1"/>
              <a:t>Silicon Valley</a:t>
            </a:r>
            <a:r>
              <a:t> was developed in an environment of abundance, building on top of a long tradition and strong foundations of strong science, education, mentorship, and inspiration - mission driven.</a:t>
            </a:r>
          </a:p>
          <a:p>
            <a:pPr lvl="1" marL="406164" indent="-212489" defTabSz="557784">
              <a:spcBef>
                <a:spcPts val="1200"/>
              </a:spcBef>
              <a:defRPr sz="1830"/>
            </a:pPr>
            <a:r>
              <a:rPr b="1"/>
              <a:t>Israel</a:t>
            </a:r>
            <a:r>
              <a:t> success was a needs-based evolution supported by culture.</a:t>
            </a:r>
          </a:p>
          <a:p>
            <a:pPr lvl="1" marL="406164" indent="-212489" defTabSz="557784">
              <a:spcBef>
                <a:spcPts val="1200"/>
              </a:spcBef>
              <a:defRPr sz="1830"/>
            </a:pPr>
            <a:r>
              <a:rPr b="1"/>
              <a:t>China</a:t>
            </a:r>
            <a:r>
              <a:t> - market-driven, profit-hungry, cut-throat entrepreneurship but with government orchestration.</a:t>
            </a:r>
          </a:p>
          <a:p>
            <a:pPr lvl="1" marL="406164" indent="-212489" defTabSz="557784">
              <a:spcBef>
                <a:spcPts val="1200"/>
              </a:spcBef>
              <a:defRPr sz="1830"/>
            </a:pPr>
            <a:r>
              <a:rPr b="1"/>
              <a:t>New York &amp; London</a:t>
            </a:r>
            <a:r>
              <a:t> – financial industry and media.</a:t>
            </a:r>
          </a:p>
          <a:p>
            <a:pPr lvl="1" marL="406164" indent="-212489" defTabSz="557784">
              <a:spcBef>
                <a:spcPts val="1200"/>
              </a:spcBef>
              <a:defRPr sz="1830"/>
            </a:pPr>
            <a:r>
              <a:rPr b="1"/>
              <a:t>Singapore</a:t>
            </a:r>
            <a:r>
              <a:t> and </a:t>
            </a:r>
            <a:r>
              <a:rPr b="1"/>
              <a:t>Korea</a:t>
            </a:r>
            <a:r>
              <a:t> - by design.</a:t>
            </a:r>
          </a:p>
          <a:p>
            <a:pPr marL="167529" indent="-136541" defTabSz="557784">
              <a:spcBef>
                <a:spcPts val="1200"/>
              </a:spcBef>
              <a:defRPr sz="1952"/>
            </a:pPr>
            <a:r>
              <a:t>Creative innovative mindset requires changing attitudes – takes time.</a:t>
            </a:r>
          </a:p>
          <a:p>
            <a:pPr marL="167529" indent="-136541" defTabSz="557784">
              <a:spcBef>
                <a:spcPts val="1200"/>
              </a:spcBef>
              <a:defRPr sz="1952"/>
            </a:pPr>
            <a:r>
              <a:t>Strong, consistent, and persistent policy making requires changing attitudes and social pressure.</a:t>
            </a:r>
          </a:p>
        </p:txBody>
      </p:sp>
      <p:sp>
        <p:nvSpPr>
          <p:cNvPr id="147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75">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475">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475">
                                            <p:txEl>
                                              <p:pRg st="3" end="3"/>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475">
                                            <p:txEl>
                                              <p:pRg st="4" end="4"/>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1475">
                                            <p:txEl>
                                              <p:pRg st="5" end="5"/>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475">
                                            <p:txEl>
                                              <p:pRg st="6" end="6"/>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1475">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75" grpId="1"/>
    </p:bldLst>
  </p:timing>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8" name="“the stable development of a research commercialisation activity, outside a one-off “blockbuster” innovation, would take at least 10-15 years”"/>
          <p:cNvSpPr txBox="1"/>
          <p:nvPr>
            <p:ph type="title"/>
          </p:nvPr>
        </p:nvSpPr>
        <p:spPr>
          <a:prstGeom prst="rect">
            <a:avLst/>
          </a:prstGeom>
        </p:spPr>
        <p:txBody>
          <a:bodyPr/>
          <a:lstStyle>
            <a:lvl1pPr>
              <a:defRPr sz="4200"/>
            </a:lvl1pPr>
          </a:lstStyle>
          <a:p>
            <a:pPr/>
            <a:r>
              <a:t>Concluding Remarks</a:t>
            </a:r>
          </a:p>
        </p:txBody>
      </p:sp>
      <p:sp>
        <p:nvSpPr>
          <p:cNvPr id="1479"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1480" name="“the stable development of a research commercialisation activity, outside a one-off “blockbuster” innovation, would take at least 10-15 years”"/>
          <p:cNvSpPr txBox="1"/>
          <p:nvPr/>
        </p:nvSpPr>
        <p:spPr>
          <a:xfrm>
            <a:off x="623218" y="2221851"/>
            <a:ext cx="6157917" cy="238221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p>
            <a:pPr indent="36957" algn="ctr" defTabSz="665224">
              <a:lnSpc>
                <a:spcPct val="150000"/>
              </a:lnSpc>
              <a:spcBef>
                <a:spcPts val="1400"/>
              </a:spcBef>
              <a:defRPr sz="2300">
                <a:latin typeface="Century Gothic"/>
                <a:ea typeface="Century Gothic"/>
                <a:cs typeface="Century Gothic"/>
                <a:sym typeface="Century Gothic"/>
              </a:defRPr>
            </a:pPr>
            <a:r>
              <a:t>“the stable development of a research commercialisation activity, outside a one-off “blockbuster” innovation, would take </a:t>
            </a:r>
            <a:r>
              <a:rPr>
                <a:solidFill>
                  <a:srgbClr val="FF2600"/>
                </a:solidFill>
              </a:rPr>
              <a:t>at least 10-15 years</a:t>
            </a:r>
            <a:r>
              <a:t>”</a:t>
            </a:r>
          </a:p>
        </p:txBody>
      </p:sp>
      <p:pic>
        <p:nvPicPr>
          <p:cNvPr id="1481" name="image50.tif" descr="image50.tif"/>
          <p:cNvPicPr>
            <a:picLocks noChangeAspect="1"/>
          </p:cNvPicPr>
          <p:nvPr/>
        </p:nvPicPr>
        <p:blipFill>
          <a:blip r:embed="rId2">
            <a:extLst/>
          </a:blip>
          <a:stretch>
            <a:fillRect/>
          </a:stretch>
        </p:blipFill>
        <p:spPr>
          <a:xfrm>
            <a:off x="7412657" y="2121490"/>
            <a:ext cx="1438269" cy="1922223"/>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Title 1"/>
          <p:cNvSpPr txBox="1"/>
          <p:nvPr>
            <p:ph type="title"/>
          </p:nvPr>
        </p:nvSpPr>
        <p:spPr>
          <a:prstGeom prst="rect">
            <a:avLst/>
          </a:prstGeom>
        </p:spPr>
        <p:txBody>
          <a:bodyPr/>
          <a:lstStyle/>
          <a:p>
            <a:pPr/>
            <a:r>
              <a:t>Invention</a:t>
            </a:r>
          </a:p>
        </p:txBody>
      </p:sp>
      <p:sp>
        <p:nvSpPr>
          <p:cNvPr id="511" name="Content Placeholder 2"/>
          <p:cNvSpPr txBox="1"/>
          <p:nvPr>
            <p:ph type="body" idx="1"/>
          </p:nvPr>
        </p:nvSpPr>
        <p:spPr>
          <a:prstGeom prst="rect">
            <a:avLst/>
          </a:prstGeom>
        </p:spPr>
        <p:txBody>
          <a:bodyPr/>
          <a:lstStyle/>
          <a:p>
            <a:pPr marL="158603" indent="-129265" defTabSz="528065">
              <a:spcBef>
                <a:spcPts val="1100"/>
              </a:spcBef>
              <a:defRPr sz="2400"/>
            </a:pPr>
            <a:r>
              <a:t>Invention: </a:t>
            </a:r>
            <a:r>
              <a:rPr>
                <a:solidFill>
                  <a:srgbClr val="0433FF"/>
                </a:solidFill>
              </a:rPr>
              <a:t>anything novel</a:t>
            </a:r>
          </a:p>
          <a:p>
            <a:pPr lvl="1" marL="384524" indent="-201168" defTabSz="528065">
              <a:spcBef>
                <a:spcPts val="1100"/>
              </a:spcBef>
              <a:defRPr sz="2200"/>
            </a:pPr>
            <a:r>
              <a:t>scientific-technological (including medicine)</a:t>
            </a:r>
          </a:p>
          <a:p>
            <a:pPr lvl="1" marL="384524" indent="-201168" defTabSz="528065">
              <a:spcBef>
                <a:spcPts val="1100"/>
              </a:spcBef>
              <a:defRPr sz="2200"/>
            </a:pPr>
            <a:r>
              <a:t>socio-political (including economics and law)</a:t>
            </a:r>
          </a:p>
          <a:p>
            <a:pPr lvl="1" marL="384524" indent="-201168" defTabSz="528065">
              <a:spcBef>
                <a:spcPts val="1100"/>
              </a:spcBef>
              <a:defRPr sz="2200"/>
            </a:pPr>
            <a:r>
              <a:t>humanistic, or cultural</a:t>
            </a:r>
          </a:p>
          <a:p>
            <a:pPr marL="158603" indent="-129265" defTabSz="528065">
              <a:spcBef>
                <a:spcPts val="1100"/>
              </a:spcBef>
              <a:defRPr sz="2400">
                <a:solidFill>
                  <a:srgbClr val="0433FF"/>
                </a:solidFill>
              </a:defRPr>
            </a:pPr>
            <a:r>
              <a:t>Patentable</a:t>
            </a:r>
            <a:r>
              <a:rPr>
                <a:solidFill>
                  <a:srgbClr val="000000"/>
                </a:solidFill>
              </a:rPr>
              <a:t> Invention</a:t>
            </a:r>
          </a:p>
          <a:p>
            <a:pPr lvl="1" marL="384524" indent="-201168" defTabSz="528065">
              <a:spcBef>
                <a:spcPts val="1100"/>
              </a:spcBef>
              <a:defRPr sz="2200"/>
            </a:pPr>
            <a:r>
              <a:t>Novel, non-obvious, possible industrial application </a:t>
            </a:r>
          </a:p>
          <a:p>
            <a:pPr lvl="1" marL="384524" indent="-201168" defTabSz="528065">
              <a:spcBef>
                <a:spcPts val="1100"/>
              </a:spcBef>
              <a:defRPr sz="2200"/>
            </a:pPr>
            <a:r>
              <a:t>Not all the inventions can be patented</a:t>
            </a:r>
          </a:p>
          <a:p>
            <a:pPr lvl="1" marL="384524" indent="-201168" defTabSz="528065">
              <a:spcBef>
                <a:spcPts val="1100"/>
              </a:spcBef>
              <a:defRPr sz="2200"/>
            </a:pPr>
            <a:r>
              <a:t>Patents: not the only way to protect or exploit inventions</a:t>
            </a:r>
          </a:p>
        </p:txBody>
      </p:sp>
      <p:sp>
        <p:nvSpPr>
          <p:cNvPr id="512"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3" name="Title 2"/>
          <p:cNvSpPr txBox="1"/>
          <p:nvPr>
            <p:ph type="title"/>
          </p:nvPr>
        </p:nvSpPr>
        <p:spPr>
          <a:prstGeom prst="rect">
            <a:avLst/>
          </a:prstGeom>
        </p:spPr>
        <p:txBody>
          <a:bodyPr/>
          <a:lstStyle>
            <a:lvl1pPr>
              <a:defRPr sz="2700"/>
            </a:lvl1pPr>
          </a:lstStyle>
          <a:p>
            <a:pPr/>
            <a:r>
              <a:t>Concluding Remarks</a:t>
            </a:r>
          </a:p>
        </p:txBody>
      </p:sp>
      <p:sp>
        <p:nvSpPr>
          <p:cNvPr id="1484" name="Content Placeholder 1"/>
          <p:cNvSpPr txBox="1"/>
          <p:nvPr>
            <p:ph type="body" idx="1"/>
          </p:nvPr>
        </p:nvSpPr>
        <p:spPr>
          <a:prstGeom prst="rect">
            <a:avLst/>
          </a:prstGeom>
        </p:spPr>
        <p:txBody>
          <a:bodyPr/>
          <a:lstStyle/>
          <a:p>
            <a:pPr marL="0" indent="50800">
              <a:lnSpc>
                <a:spcPct val="90000"/>
              </a:lnSpc>
              <a:buSzTx/>
              <a:buNone/>
              <a:defRPr sz="2700"/>
            </a:pPr>
            <a:r>
              <a:t>universities develop the entrepreneurs of the future </a:t>
            </a:r>
            <a:br/>
            <a:r>
              <a:rPr b="1"/>
              <a:t>not</a:t>
            </a:r>
            <a:r>
              <a:t> </a:t>
            </a:r>
            <a:br/>
            <a:r>
              <a:rPr>
                <a:solidFill>
                  <a:srgbClr val="011993"/>
                </a:solidFill>
              </a:rPr>
              <a:t>the ventures of today...</a:t>
            </a:r>
            <a:r>
              <a:t> </a:t>
            </a:r>
          </a:p>
        </p:txBody>
      </p:sp>
      <p:sp>
        <p:nvSpPr>
          <p:cNvPr id="1485"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7" name="Conclusions"/>
          <p:cNvSpPr txBox="1"/>
          <p:nvPr>
            <p:ph type="title"/>
          </p:nvPr>
        </p:nvSpPr>
        <p:spPr>
          <a:prstGeom prst="rect">
            <a:avLst/>
          </a:prstGeom>
        </p:spPr>
        <p:txBody>
          <a:bodyPr/>
          <a:lstStyle>
            <a:lvl1pPr>
              <a:defRPr sz="2700"/>
            </a:lvl1pPr>
          </a:lstStyle>
          <a:p>
            <a:pPr/>
            <a:r>
              <a:t>Concluding Remarks</a:t>
            </a:r>
          </a:p>
        </p:txBody>
      </p:sp>
      <p:sp>
        <p:nvSpPr>
          <p:cNvPr id="1488" name="“Start-ups and the Entrepreneurs who found them are not born in a vacuum. Their business models, products and core values constitute an expression of the unique cultural time and place in which they come of age.”"/>
          <p:cNvSpPr txBox="1"/>
          <p:nvPr>
            <p:ph type="body" idx="1"/>
          </p:nvPr>
        </p:nvSpPr>
        <p:spPr>
          <a:xfrm>
            <a:off x="241300" y="1338639"/>
            <a:ext cx="8686800" cy="3884836"/>
          </a:xfrm>
          <a:prstGeom prst="rect">
            <a:avLst/>
          </a:prstGeom>
        </p:spPr>
        <p:txBody>
          <a:bodyPr/>
          <a:lstStyle>
            <a:lvl1pPr marL="0" indent="35813" algn="ctr" defTabSz="859536">
              <a:lnSpc>
                <a:spcPct val="150000"/>
              </a:lnSpc>
              <a:spcBef>
                <a:spcPts val="1000"/>
              </a:spcBef>
              <a:buSzTx/>
              <a:buNone/>
              <a:defRPr sz="3008"/>
            </a:lvl1pPr>
          </a:lstStyle>
          <a:p>
            <a:pPr/>
            <a:r>
              <a:t>“Start-ups and the Entrepreneurs who found them are not born in a vacuum. Their business models, products and core values constitute an expression of the unique cultural time and place in which they come of age.”</a:t>
            </a:r>
          </a:p>
        </p:txBody>
      </p:sp>
      <p:sp>
        <p:nvSpPr>
          <p:cNvPr id="1489"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1490" name="9781328545862_p0_v2_s550x406.jpg" descr="9781328545862_p0_v2_s550x406.jpg"/>
          <p:cNvPicPr>
            <a:picLocks noChangeAspect="1"/>
          </p:cNvPicPr>
          <p:nvPr/>
        </p:nvPicPr>
        <p:blipFill>
          <a:blip r:embed="rId2">
            <a:extLst/>
          </a:blip>
          <a:stretch>
            <a:fillRect/>
          </a:stretch>
        </p:blipFill>
        <p:spPr>
          <a:xfrm>
            <a:off x="5457336" y="5140343"/>
            <a:ext cx="1018250" cy="1531147"/>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2" name="Content Placeholder 3"/>
          <p:cNvSpPr txBox="1"/>
          <p:nvPr>
            <p:ph type="body" idx="1"/>
          </p:nvPr>
        </p:nvSpPr>
        <p:spPr>
          <a:prstGeom prst="rect">
            <a:avLst/>
          </a:prstGeom>
        </p:spPr>
        <p:txBody>
          <a:bodyPr/>
          <a:lstStyle/>
          <a:p>
            <a:pPr marL="0" indent="41148" defTabSz="740663">
              <a:spcBef>
                <a:spcPts val="1600"/>
              </a:spcBef>
              <a:buSzTx/>
              <a:buNone/>
              <a:defRPr sz="2430">
                <a:solidFill>
                  <a:srgbClr val="16966D"/>
                </a:solidFill>
              </a:defRPr>
            </a:pPr>
            <a:r>
              <a:t>Read Part 1 – Chapters 1-6  (A New Kind of Machine) of the book “Genious Makers” by Cade Metz.</a:t>
            </a:r>
          </a:p>
          <a:p>
            <a:pPr marL="211125" indent="-169976" defTabSz="740663">
              <a:spcBef>
                <a:spcPts val="1600"/>
              </a:spcBef>
              <a:defRPr sz="2430"/>
            </a:pPr>
            <a:r>
              <a:t>These chapters discuss the scientific and technical evolutions that brought neural networks to the  forefront of the present AI revolution.</a:t>
            </a:r>
          </a:p>
          <a:p>
            <a:pPr marL="211125" indent="-169976" defTabSz="740663">
              <a:spcBef>
                <a:spcPts val="1600"/>
              </a:spcBef>
              <a:defRPr sz="2430">
                <a:solidFill>
                  <a:srgbClr val="16966D"/>
                </a:solidFill>
              </a:defRPr>
            </a:pPr>
            <a:r>
              <a:t>How long did it take for this evolution to materialize?</a:t>
            </a:r>
          </a:p>
          <a:p>
            <a:pPr marL="211125" indent="-169976" defTabSz="740663">
              <a:spcBef>
                <a:spcPts val="1600"/>
              </a:spcBef>
              <a:defRPr sz="2430">
                <a:solidFill>
                  <a:srgbClr val="16966D"/>
                </a:solidFill>
              </a:defRPr>
            </a:pPr>
            <a:r>
              <a:t>Who were the key persons and what each of them achieved? </a:t>
            </a:r>
          </a:p>
          <a:p>
            <a:pPr marL="211125" indent="-169976" defTabSz="740663">
              <a:spcBef>
                <a:spcPts val="1600"/>
              </a:spcBef>
              <a:defRPr sz="2430">
                <a:solidFill>
                  <a:srgbClr val="16966D"/>
                </a:solidFill>
              </a:defRPr>
            </a:pPr>
            <a:r>
              <a:t>What were the main factors that led to the successes of AI and ML after so many failures?</a:t>
            </a:r>
          </a:p>
        </p:txBody>
      </p:sp>
      <p:sp>
        <p:nvSpPr>
          <p:cNvPr id="1493" name="Title 1"/>
          <p:cNvSpPr txBox="1"/>
          <p:nvPr>
            <p:ph type="title"/>
          </p:nvPr>
        </p:nvSpPr>
        <p:spPr>
          <a:prstGeom prst="rect">
            <a:avLst/>
          </a:prstGeom>
        </p:spPr>
        <p:txBody>
          <a:bodyPr/>
          <a:lstStyle/>
          <a:p>
            <a:pPr indent="36908" defTabSz="850391">
              <a:defRPr sz="3720"/>
            </a:pPr>
            <a:r>
              <a:t>Reading</a:t>
            </a:r>
            <a:br/>
            <a:r>
              <a:t>Assignment</a:t>
            </a:r>
          </a:p>
        </p:txBody>
      </p:sp>
      <p:pic>
        <p:nvPicPr>
          <p:cNvPr id="1494" name="Picture 2" descr="Picture 2"/>
          <p:cNvPicPr>
            <a:picLocks noChangeAspect="1"/>
          </p:cNvPicPr>
          <p:nvPr/>
        </p:nvPicPr>
        <p:blipFill>
          <a:blip r:embed="rId2">
            <a:extLst/>
          </a:blip>
          <a:stretch>
            <a:fillRect/>
          </a:stretch>
        </p:blipFill>
        <p:spPr>
          <a:xfrm>
            <a:off x="843987" y="4333929"/>
            <a:ext cx="1149807" cy="1779885"/>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6" name="Title 1"/>
          <p:cNvSpPr txBox="1"/>
          <p:nvPr>
            <p:ph type="title"/>
          </p:nvPr>
        </p:nvSpPr>
        <p:spPr>
          <a:xfrm>
            <a:off x="200021" y="2881395"/>
            <a:ext cx="8625993" cy="1452577"/>
          </a:xfrm>
          <a:prstGeom prst="rect">
            <a:avLst/>
          </a:prstGeom>
        </p:spPr>
        <p:txBody>
          <a:bodyPr/>
          <a:lstStyle>
            <a:lvl1pPr indent="38099" defTabSz="877823">
              <a:defRPr b="1" sz="4320">
                <a:solidFill>
                  <a:srgbClr val="FFD579"/>
                </a:solidFill>
              </a:defRPr>
            </a:lvl1pPr>
          </a:lstStyle>
          <a:p>
            <a:pPr/>
            <a:r>
              <a:t>Section 3: From invention to commercial product</a:t>
            </a:r>
          </a:p>
        </p:txBody>
      </p:sp>
      <p:sp>
        <p:nvSpPr>
          <p:cNvPr id="1497" name="Module 1: Innovation, Research, Start-Ups"/>
          <p:cNvSpPr txBox="1"/>
          <p:nvPr>
            <p:ph type="body" idx="21"/>
          </p:nvPr>
        </p:nvSpPr>
        <p:spPr>
          <a:prstGeom prst="rect">
            <a:avLst/>
          </a:prstGeom>
        </p:spPr>
        <p:txBody>
          <a:bodyPr/>
          <a:lstStyle/>
          <a:p>
            <a:pPr/>
            <a:r>
              <a:t>Module 1: Innovation, Research, Start-Ups</a:t>
            </a:r>
          </a:p>
        </p:txBody>
      </p:sp>
      <p:pic>
        <p:nvPicPr>
          <p:cNvPr id="1498" name="logo.gif" descr="logo.gif"/>
          <p:cNvPicPr>
            <a:picLocks noChangeAspect="1"/>
          </p:cNvPicPr>
          <p:nvPr/>
        </p:nvPicPr>
        <p:blipFill>
          <a:blip r:embed="rId2">
            <a:extLst/>
          </a:blip>
          <a:stretch>
            <a:fillRect/>
          </a:stretch>
        </p:blipFill>
        <p:spPr>
          <a:xfrm>
            <a:off x="7027164" y="5667755"/>
            <a:ext cx="1714501" cy="857252"/>
          </a:xfrm>
          <a:prstGeom prst="rect">
            <a:avLst/>
          </a:prstGeom>
          <a:ln w="12700">
            <a:miter lim="400000"/>
          </a:ln>
        </p:spPr>
      </p:pic>
      <p:sp>
        <p:nvSpPr>
          <p:cNvPr id="1499" name="Text Placeholder 1"/>
          <p:cNvSpPr txBox="1"/>
          <p:nvPr/>
        </p:nvSpPr>
        <p:spPr>
          <a:xfrm>
            <a:off x="5176387" y="5789303"/>
            <a:ext cx="1660526" cy="614156"/>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ormAutofit fontScale="100000" lnSpcReduction="0"/>
          </a:bodyPr>
          <a:lstStyle>
            <a:lvl1pPr defTabSz="905255">
              <a:spcBef>
                <a:spcPts val="900"/>
              </a:spcBef>
              <a:defRPr spc="514" sz="2574">
                <a:solidFill>
                  <a:srgbClr val="FFC000"/>
                </a:solidFill>
                <a:latin typeface="Century Gothic"/>
                <a:ea typeface="Century Gothic"/>
                <a:cs typeface="Century Gothic"/>
                <a:sym typeface="Century Gothic"/>
              </a:defRPr>
            </a:lvl1pPr>
          </a:lstStyle>
          <a:p>
            <a:pPr/>
            <a:r>
              <a:t>Source:</a:t>
            </a:r>
          </a:p>
        </p:txBody>
      </p:sp>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1" name="Content Placeholder 2"/>
          <p:cNvSpPr txBox="1"/>
          <p:nvPr>
            <p:ph type="body" idx="1"/>
          </p:nvPr>
        </p:nvSpPr>
        <p:spPr>
          <a:prstGeom prst="rect">
            <a:avLst/>
          </a:prstGeom>
        </p:spPr>
        <p:txBody>
          <a:bodyPr/>
          <a:lstStyle/>
          <a:p>
            <a:pPr/>
            <a:r>
              <a:t>From invention to commercial product</a:t>
            </a:r>
          </a:p>
          <a:p>
            <a:pPr/>
            <a:r>
              <a:t>Disclosure and confidentiality</a:t>
            </a:r>
          </a:p>
          <a:p>
            <a:pPr/>
            <a:r>
              <a:t>Assessing Novelty</a:t>
            </a:r>
          </a:p>
          <a:p>
            <a:pPr/>
            <a:r>
              <a:t>Competition and Market Potential</a:t>
            </a:r>
          </a:p>
          <a:p>
            <a:pPr/>
            <a:r>
              <a:t>Risk Assessment</a:t>
            </a:r>
          </a:p>
          <a:p>
            <a:pPr/>
            <a:r>
              <a:t>Exploitation Routes </a:t>
            </a:r>
          </a:p>
          <a:p>
            <a:pPr/>
            <a:r>
              <a:t>Prototyping and Proof of Concept</a:t>
            </a:r>
          </a:p>
          <a:p>
            <a:pPr/>
            <a:r>
              <a:t>Protecting your Invention</a:t>
            </a:r>
          </a:p>
        </p:txBody>
      </p:sp>
      <p:sp>
        <p:nvSpPr>
          <p:cNvPr id="1502" name="Title 1"/>
          <p:cNvSpPr txBox="1"/>
          <p:nvPr>
            <p:ph type="title"/>
          </p:nvPr>
        </p:nvSpPr>
        <p:spPr>
          <a:prstGeom prst="rect">
            <a:avLst/>
          </a:prstGeom>
        </p:spPr>
        <p:txBody>
          <a:bodyPr/>
          <a:lstStyle/>
          <a:p>
            <a:pPr/>
            <a:r>
              <a:t>Section 3</a:t>
            </a:r>
            <a:br/>
            <a:r>
              <a:t>Outline</a:t>
            </a:r>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4" name="Introduction"/>
          <p:cNvSpPr txBox="1"/>
          <p:nvPr>
            <p:ph type="title"/>
          </p:nvPr>
        </p:nvSpPr>
        <p:spPr>
          <a:prstGeom prst="rect">
            <a:avLst/>
          </a:prstGeom>
        </p:spPr>
        <p:txBody>
          <a:bodyPr/>
          <a:lstStyle/>
          <a:p>
            <a:pPr/>
            <a:r>
              <a:t>Introduction</a:t>
            </a:r>
          </a:p>
        </p:txBody>
      </p:sp>
      <p:sp>
        <p:nvSpPr>
          <p:cNvPr id="1505" name="Review key stages of turning an invention into a commercial product……"/>
          <p:cNvSpPr txBox="1"/>
          <p:nvPr>
            <p:ph type="body" idx="1"/>
          </p:nvPr>
        </p:nvSpPr>
        <p:spPr>
          <a:prstGeom prst="rect">
            <a:avLst/>
          </a:prstGeom>
        </p:spPr>
        <p:txBody>
          <a:bodyPr/>
          <a:lstStyle/>
          <a:p>
            <a:pPr marL="269145" indent="-219361" defTabSz="896111">
              <a:spcBef>
                <a:spcPts val="1900"/>
              </a:spcBef>
              <a:defRPr sz="3136"/>
            </a:pPr>
            <a:r>
              <a:t>Review key stages of turning an invention into a commercial product… </a:t>
            </a:r>
          </a:p>
          <a:p>
            <a:pPr marL="269145" indent="-219361" defTabSz="896111">
              <a:spcBef>
                <a:spcPts val="1900"/>
              </a:spcBef>
              <a:defRPr sz="3136"/>
            </a:pPr>
            <a:r>
              <a:t>… or turning an idea into an enterprise, if we are to widen our definition of 'invention' to include:</a:t>
            </a:r>
          </a:p>
          <a:p>
            <a:pPr lvl="1" marL="652526" indent="-341376" defTabSz="896111">
              <a:spcBef>
                <a:spcPts val="1900"/>
              </a:spcBef>
              <a:defRPr sz="2940"/>
            </a:pPr>
            <a:r>
              <a:t>novel processes</a:t>
            </a:r>
          </a:p>
          <a:p>
            <a:pPr lvl="1" marL="652526" indent="-341376" defTabSz="896111">
              <a:spcBef>
                <a:spcPts val="1900"/>
              </a:spcBef>
              <a:defRPr sz="2940"/>
            </a:pPr>
            <a:r>
              <a:t>business methods</a:t>
            </a:r>
          </a:p>
          <a:p>
            <a:pPr lvl="1" marL="652526" indent="-341376" defTabSz="896111">
              <a:spcBef>
                <a:spcPts val="1900"/>
              </a:spcBef>
              <a:defRPr sz="2940"/>
            </a:pPr>
            <a:r>
              <a:t>social interactions etc</a:t>
            </a:r>
          </a:p>
        </p:txBody>
      </p:sp>
      <p:sp>
        <p:nvSpPr>
          <p:cNvPr id="150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0" name="The element of risk"/>
          <p:cNvSpPr txBox="1"/>
          <p:nvPr>
            <p:ph type="title"/>
          </p:nvPr>
        </p:nvSpPr>
        <p:spPr>
          <a:prstGeom prst="rect">
            <a:avLst/>
          </a:prstGeom>
        </p:spPr>
        <p:txBody>
          <a:bodyPr/>
          <a:lstStyle/>
          <a:p>
            <a:pPr/>
            <a:r>
              <a:t>The element of risk</a:t>
            </a:r>
          </a:p>
        </p:txBody>
      </p:sp>
      <p:sp>
        <p:nvSpPr>
          <p:cNvPr id="1511" name="Any new business venture involves risk, but…"/>
          <p:cNvSpPr txBox="1"/>
          <p:nvPr>
            <p:ph type="body" idx="1"/>
          </p:nvPr>
        </p:nvSpPr>
        <p:spPr>
          <a:prstGeom prst="rect">
            <a:avLst/>
          </a:prstGeom>
        </p:spPr>
        <p:txBody>
          <a:bodyPr/>
          <a:lstStyle/>
          <a:p>
            <a:pPr marL="233442" indent="-190262" defTabSz="777240">
              <a:spcBef>
                <a:spcPts val="1700"/>
              </a:spcBef>
              <a:defRPr sz="2720"/>
            </a:pPr>
            <a:r>
              <a:t>Any new business venture involves risk, but </a:t>
            </a:r>
          </a:p>
          <a:p>
            <a:pPr marL="233442" indent="-190262" defTabSz="777240">
              <a:spcBef>
                <a:spcPts val="1700"/>
              </a:spcBef>
              <a:defRPr sz="2720"/>
            </a:pPr>
            <a:r>
              <a:t>invention carries extra risk because it is impossible to predict how well an unknown, untried product will perform in the market-place. </a:t>
            </a:r>
          </a:p>
          <a:p>
            <a:pPr marL="233442" indent="-190262" defTabSz="777240">
              <a:spcBef>
                <a:spcPts val="1700"/>
              </a:spcBef>
              <a:defRPr sz="2720"/>
            </a:pPr>
            <a:r>
              <a:t>No matter how thoroughly the market is researched, no one can guarantee success. </a:t>
            </a:r>
          </a:p>
          <a:p>
            <a:pPr marL="233442" indent="-190262" defTabSz="777240">
              <a:spcBef>
                <a:spcPts val="1700"/>
              </a:spcBef>
              <a:defRPr sz="2720"/>
            </a:pPr>
            <a:r>
              <a:t>Most companies and investors know this, and it is the main reason why they are reluctant to gamble on inventions. There are always safer ways to invest money!</a:t>
            </a:r>
          </a:p>
        </p:txBody>
      </p:sp>
      <p:sp>
        <p:nvSpPr>
          <p:cNvPr id="1512"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1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11" grpId="1"/>
    </p:bldLst>
  </p:timing>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4" name="The element of risk"/>
          <p:cNvSpPr txBox="1"/>
          <p:nvPr>
            <p:ph type="title"/>
          </p:nvPr>
        </p:nvSpPr>
        <p:spPr>
          <a:prstGeom prst="rect">
            <a:avLst/>
          </a:prstGeom>
        </p:spPr>
        <p:txBody>
          <a:bodyPr/>
          <a:lstStyle/>
          <a:p>
            <a:pPr/>
            <a:r>
              <a:t>The element of risk</a:t>
            </a:r>
          </a:p>
        </p:txBody>
      </p:sp>
      <p:sp>
        <p:nvSpPr>
          <p:cNvPr id="1515" name="A single, simple lesson that inventors need to learn, to maximise chances of success:…"/>
          <p:cNvSpPr txBox="1"/>
          <p:nvPr>
            <p:ph type="body" idx="1"/>
          </p:nvPr>
        </p:nvSpPr>
        <p:spPr>
          <a:prstGeom prst="rect">
            <a:avLst/>
          </a:prstGeom>
        </p:spPr>
        <p:txBody>
          <a:bodyPr/>
          <a:lstStyle/>
          <a:p>
            <a:pPr marL="249920" indent="-203692" defTabSz="832104">
              <a:spcBef>
                <a:spcPts val="1800"/>
              </a:spcBef>
              <a:defRPr sz="2912"/>
            </a:pPr>
            <a:r>
              <a:t>A single, simple lesson that inventors need to learn, to maximise chances of success: </a:t>
            </a:r>
          </a:p>
          <a:p>
            <a:pPr lvl="1" marL="605917" indent="-316992" defTabSz="832104">
              <a:spcBef>
                <a:spcPts val="1800"/>
              </a:spcBef>
              <a:defRPr sz="2730"/>
            </a:pPr>
            <a:r>
              <a:rPr>
                <a:solidFill>
                  <a:srgbClr val="0433FF"/>
                </a:solidFill>
              </a:rPr>
              <a:t>reduce risk</a:t>
            </a:r>
            <a:r>
              <a:t> and </a:t>
            </a:r>
            <a:r>
              <a:rPr>
                <a:solidFill>
                  <a:srgbClr val="0433FF"/>
                </a:solidFill>
              </a:rPr>
              <a:t>control costs</a:t>
            </a:r>
            <a:r>
              <a:t> at </a:t>
            </a:r>
            <a:r>
              <a:rPr b="1"/>
              <a:t>all</a:t>
            </a:r>
            <a:r>
              <a:t> </a:t>
            </a:r>
            <a:r>
              <a:rPr b="1"/>
              <a:t>times</a:t>
            </a:r>
          </a:p>
          <a:p>
            <a:pPr marL="249920" indent="-203692" defTabSz="832104">
              <a:spcBef>
                <a:spcPts val="1800"/>
              </a:spcBef>
              <a:defRPr sz="2912"/>
            </a:pPr>
            <a:r>
              <a:t>Most risk is financial, so controlling costs is vital. </a:t>
            </a:r>
          </a:p>
          <a:p>
            <a:pPr lvl="1" marL="605917" indent="-316992" defTabSz="832104">
              <a:spcBef>
                <a:spcPts val="1800"/>
              </a:spcBef>
              <a:defRPr sz="2730"/>
            </a:pPr>
            <a:r>
              <a:t>It is easy to overspend on an invention because optimism tends to overrule caution. </a:t>
            </a:r>
          </a:p>
          <a:p>
            <a:pPr lvl="1" marL="605917" indent="-316992" defTabSz="832104">
              <a:spcBef>
                <a:spcPts val="1800"/>
              </a:spcBef>
              <a:defRPr sz="2730"/>
            </a:pPr>
            <a:r>
              <a:t>Many invention projects fail because too much money has been spent too soon, or on the wrong things. </a:t>
            </a:r>
          </a:p>
        </p:txBody>
      </p:sp>
      <p:sp>
        <p:nvSpPr>
          <p:cNvPr id="151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8" name="The element of risk"/>
          <p:cNvSpPr txBox="1"/>
          <p:nvPr>
            <p:ph type="title"/>
          </p:nvPr>
        </p:nvSpPr>
        <p:spPr>
          <a:prstGeom prst="rect">
            <a:avLst/>
          </a:prstGeom>
        </p:spPr>
        <p:txBody>
          <a:bodyPr/>
          <a:lstStyle/>
          <a:p>
            <a:pPr/>
            <a:r>
              <a:t>The element of risk</a:t>
            </a:r>
          </a:p>
        </p:txBody>
      </p:sp>
      <p:sp>
        <p:nvSpPr>
          <p:cNvPr id="1519" name="As an inventor you must be able to demonstrate that you have done everything you possibly can to eliminate risk from your project.…"/>
          <p:cNvSpPr txBox="1"/>
          <p:nvPr>
            <p:ph type="body" idx="1"/>
          </p:nvPr>
        </p:nvSpPr>
        <p:spPr>
          <a:prstGeom prst="rect">
            <a:avLst/>
          </a:prstGeom>
        </p:spPr>
        <p:txBody>
          <a:bodyPr/>
          <a:lstStyle/>
          <a:p>
            <a:pPr marL="178514" indent="-145494" defTabSz="594359">
              <a:spcBef>
                <a:spcPts val="1300"/>
              </a:spcBef>
              <a:defRPr sz="2080"/>
            </a:pPr>
            <a:r>
              <a:t>As an inventor you must be able to demonstrate that you have done everything you possibly can to </a:t>
            </a:r>
            <a:r>
              <a:rPr>
                <a:solidFill>
                  <a:srgbClr val="0433FF"/>
                </a:solidFill>
              </a:rPr>
              <a:t>eliminate risk</a:t>
            </a:r>
            <a:r>
              <a:t> from your project. </a:t>
            </a:r>
          </a:p>
          <a:p>
            <a:pPr marL="178514" indent="-145494" defTabSz="594359">
              <a:spcBef>
                <a:spcPts val="1300"/>
              </a:spcBef>
              <a:defRPr sz="2080"/>
            </a:pPr>
            <a:r>
              <a:t>This means not just the risk to you, but also the risk to:</a:t>
            </a:r>
          </a:p>
          <a:p>
            <a:pPr lvl="1" marL="432797" indent="-226422" defTabSz="594359">
              <a:spcBef>
                <a:spcPts val="1300"/>
              </a:spcBef>
              <a:defRPr sz="1950"/>
            </a:pPr>
            <a:r>
              <a:t>potential </a:t>
            </a:r>
            <a:r>
              <a:rPr b="1"/>
              <a:t>investors</a:t>
            </a:r>
            <a:r>
              <a:t>, </a:t>
            </a:r>
          </a:p>
          <a:p>
            <a:pPr lvl="1" marL="432797" indent="-226422" defTabSz="594359">
              <a:spcBef>
                <a:spcPts val="1300"/>
              </a:spcBef>
              <a:defRPr sz="1950"/>
            </a:pPr>
            <a:r>
              <a:rPr b="1"/>
              <a:t>licensees</a:t>
            </a:r>
            <a:r>
              <a:t> and </a:t>
            </a:r>
          </a:p>
          <a:p>
            <a:pPr lvl="1" marL="432797" indent="-226422" defTabSz="594359">
              <a:spcBef>
                <a:spcPts val="1300"/>
              </a:spcBef>
              <a:defRPr sz="1950"/>
            </a:pPr>
            <a:r>
              <a:t>business </a:t>
            </a:r>
            <a:r>
              <a:rPr b="1"/>
              <a:t>associates</a:t>
            </a:r>
            <a:r>
              <a:t>. </a:t>
            </a:r>
          </a:p>
          <a:p>
            <a:pPr marL="178514" indent="-145494" defTabSz="594359">
              <a:spcBef>
                <a:spcPts val="1300"/>
              </a:spcBef>
              <a:defRPr sz="2080"/>
            </a:pPr>
            <a:r>
              <a:t>If you can show a positive attitude to risk reduction, you are much more likely to attract investment and support. </a:t>
            </a:r>
          </a:p>
          <a:p>
            <a:pPr marL="178514" indent="-145494" defTabSz="594359">
              <a:spcBef>
                <a:spcPts val="1300"/>
              </a:spcBef>
              <a:defRPr sz="2080"/>
            </a:pPr>
            <a:r>
              <a:t>You should therefore regard </a:t>
            </a:r>
            <a:r>
              <a:rPr>
                <a:solidFill>
                  <a:srgbClr val="0433FF"/>
                </a:solidFill>
              </a:rPr>
              <a:t>reducing risk as essential</a:t>
            </a:r>
            <a:r>
              <a:t> to improving the chances for your invention - perhaps even more essential than acquiring strong IP rights! </a:t>
            </a:r>
          </a:p>
        </p:txBody>
      </p:sp>
      <p:sp>
        <p:nvSpPr>
          <p:cNvPr id="1520"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1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1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1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519">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19" grpId="1"/>
    </p:bldLst>
  </p:timing>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2" name="Title 1"/>
          <p:cNvSpPr txBox="1"/>
          <p:nvPr>
            <p:ph type="title"/>
          </p:nvPr>
        </p:nvSpPr>
        <p:spPr>
          <a:prstGeom prst="rect">
            <a:avLst/>
          </a:prstGeom>
        </p:spPr>
        <p:txBody>
          <a:bodyPr/>
          <a:lstStyle>
            <a:lvl1pPr indent="39290" defTabSz="905255">
              <a:defRPr sz="4455">
                <a:solidFill>
                  <a:srgbClr val="FFD579"/>
                </a:solidFill>
              </a:defRPr>
            </a:lvl1pPr>
          </a:lstStyle>
          <a:p>
            <a:pPr/>
            <a:r>
              <a:t>Disclosure and confidentiality</a:t>
            </a:r>
          </a:p>
        </p:txBody>
      </p:sp>
      <p:sp>
        <p:nvSpPr>
          <p:cNvPr id="1523" name="Section 3: From invention to commercial product"/>
          <p:cNvSpPr txBox="1"/>
          <p:nvPr>
            <p:ph type="body" idx="21"/>
          </p:nvPr>
        </p:nvSpPr>
        <p:spPr>
          <a:prstGeom prst="rect">
            <a:avLst/>
          </a:prstGeom>
        </p:spPr>
        <p:txBody>
          <a:bodyPr/>
          <a:lstStyle>
            <a:lvl1pPr>
              <a:defRPr sz="2200"/>
            </a:lvl1pPr>
          </a:lstStyle>
          <a:p>
            <a:pPr/>
            <a:r>
              <a:t>Section 3: From invention to commercial product</a:t>
            </a:r>
          </a:p>
        </p:txBody>
      </p:sp>
      <p:pic>
        <p:nvPicPr>
          <p:cNvPr id="1524" name="logo.gif" descr="logo.gif"/>
          <p:cNvPicPr>
            <a:picLocks noChangeAspect="1"/>
          </p:cNvPicPr>
          <p:nvPr/>
        </p:nvPicPr>
        <p:blipFill>
          <a:blip r:embed="rId2">
            <a:extLst/>
          </a:blip>
          <a:stretch>
            <a:fillRect/>
          </a:stretch>
        </p:blipFill>
        <p:spPr>
          <a:xfrm>
            <a:off x="7122342" y="5760861"/>
            <a:ext cx="1714501" cy="857252"/>
          </a:xfrm>
          <a:prstGeom prst="rect">
            <a:avLst/>
          </a:prstGeom>
          <a:ln w="12700">
            <a:miter lim="400000"/>
          </a:ln>
        </p:spPr>
      </p:pic>
      <p:sp>
        <p:nvSpPr>
          <p:cNvPr id="1525" name="Text Placeholder 1"/>
          <p:cNvSpPr txBox="1"/>
          <p:nvPr/>
        </p:nvSpPr>
        <p:spPr>
          <a:xfrm>
            <a:off x="5382128" y="5882409"/>
            <a:ext cx="1660526" cy="6141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ormAutofit fontScale="100000" lnSpcReduction="0"/>
          </a:bodyPr>
          <a:lstStyle>
            <a:lvl1pPr defTabSz="905255">
              <a:spcBef>
                <a:spcPts val="900"/>
              </a:spcBef>
              <a:defRPr spc="514" sz="2574">
                <a:solidFill>
                  <a:srgbClr val="FFC000"/>
                </a:solidFill>
                <a:latin typeface="Century Gothic"/>
                <a:ea typeface="Century Gothic"/>
                <a:cs typeface="Century Gothic"/>
                <a:sym typeface="Century Gothic"/>
              </a:defRPr>
            </a:lvl1pPr>
          </a:lstStyle>
          <a:p>
            <a:pPr/>
            <a:r>
              <a:t>Source: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Title 1"/>
          <p:cNvSpPr txBox="1"/>
          <p:nvPr>
            <p:ph type="title"/>
          </p:nvPr>
        </p:nvSpPr>
        <p:spPr>
          <a:prstGeom prst="rect">
            <a:avLst/>
          </a:prstGeom>
        </p:spPr>
        <p:txBody>
          <a:bodyPr/>
          <a:lstStyle/>
          <a:p>
            <a:pPr/>
            <a:r>
              <a:t>Innovation</a:t>
            </a:r>
          </a:p>
        </p:txBody>
      </p:sp>
      <p:sp>
        <p:nvSpPr>
          <p:cNvPr id="515" name="Content Placeholder 2"/>
          <p:cNvSpPr txBox="1"/>
          <p:nvPr>
            <p:ph type="body" idx="1"/>
          </p:nvPr>
        </p:nvSpPr>
        <p:spPr>
          <a:prstGeom prst="rect">
            <a:avLst/>
          </a:prstGeom>
        </p:spPr>
        <p:txBody>
          <a:bodyPr/>
          <a:lstStyle/>
          <a:p>
            <a:pPr marL="187440" indent="-152768" defTabSz="624077">
              <a:spcBef>
                <a:spcPts val="2500"/>
              </a:spcBef>
              <a:defRPr sz="2900"/>
            </a:pPr>
            <a:r>
              <a:t>A new or changed entity, which </a:t>
            </a:r>
            <a:r>
              <a:rPr>
                <a:solidFill>
                  <a:srgbClr val="0433FF"/>
                </a:solidFill>
              </a:rPr>
              <a:t>creates or redistributes </a:t>
            </a:r>
            <a:r>
              <a:rPr b="1">
                <a:solidFill>
                  <a:srgbClr val="0433FF"/>
                </a:solidFill>
              </a:rPr>
              <a:t>value</a:t>
            </a:r>
            <a:r>
              <a:t> </a:t>
            </a:r>
            <a:r>
              <a:rPr sz="1500"/>
              <a:t>[</a:t>
            </a:r>
            <a:r>
              <a:rPr sz="1500">
                <a:solidFill>
                  <a:srgbClr val="941100"/>
                </a:solidFill>
              </a:rPr>
              <a:t>ISO TC 279 on innovation management, standard ISO 56000:2020</a:t>
            </a:r>
            <a:r>
              <a:rPr sz="1500"/>
              <a:t>]</a:t>
            </a:r>
          </a:p>
          <a:p>
            <a:pPr marL="187440" indent="-152768" defTabSz="624077">
              <a:spcBef>
                <a:spcPts val="2500"/>
              </a:spcBef>
              <a:defRPr sz="2900"/>
            </a:pPr>
            <a:r>
              <a:t>Something </a:t>
            </a:r>
            <a:r>
              <a:rPr>
                <a:solidFill>
                  <a:srgbClr val="0433FF"/>
                </a:solidFill>
              </a:rPr>
              <a:t>original</a:t>
            </a:r>
            <a:r>
              <a:t> and </a:t>
            </a:r>
            <a:r>
              <a:rPr>
                <a:solidFill>
                  <a:srgbClr val="0433FF"/>
                </a:solidFill>
              </a:rPr>
              <a:t>effective</a:t>
            </a:r>
            <a:r>
              <a:t> which </a:t>
            </a:r>
            <a:r>
              <a:rPr>
                <a:solidFill>
                  <a:srgbClr val="0433FF"/>
                </a:solidFill>
              </a:rPr>
              <a:t>creates value</a:t>
            </a:r>
            <a:r>
              <a:t>, including the </a:t>
            </a:r>
            <a:r>
              <a:rPr>
                <a:solidFill>
                  <a:srgbClr val="0433FF"/>
                </a:solidFill>
              </a:rPr>
              <a:t>creation of a new market/new needs/new business models</a:t>
            </a:r>
            <a:r>
              <a:t>.</a:t>
            </a:r>
          </a:p>
          <a:p>
            <a:pPr marL="187440" indent="-152768" defTabSz="624077">
              <a:spcBef>
                <a:spcPts val="2500"/>
              </a:spcBef>
              <a:defRPr sz="2900"/>
            </a:pPr>
            <a:r>
              <a:t>Involves the practical implementation of an invention to have </a:t>
            </a:r>
            <a:r>
              <a:rPr>
                <a:solidFill>
                  <a:srgbClr val="0433FF"/>
                </a:solidFill>
              </a:rPr>
              <a:t>impact </a:t>
            </a:r>
            <a:r>
              <a:t>in a</a:t>
            </a:r>
            <a:r>
              <a:rPr>
                <a:solidFill>
                  <a:srgbClr val="0433FF"/>
                </a:solidFill>
              </a:rPr>
              <a:t> market </a:t>
            </a:r>
            <a:r>
              <a:t>or </a:t>
            </a:r>
            <a:r>
              <a:rPr>
                <a:solidFill>
                  <a:srgbClr val="0433FF"/>
                </a:solidFill>
              </a:rPr>
              <a:t>society</a:t>
            </a:r>
            <a:r>
              <a:t>.</a:t>
            </a:r>
          </a:p>
        </p:txBody>
      </p:sp>
      <p:sp>
        <p:nvSpPr>
          <p:cNvPr id="516"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7" name="Disclosure and confidentiality"/>
          <p:cNvSpPr txBox="1"/>
          <p:nvPr>
            <p:ph type="title"/>
          </p:nvPr>
        </p:nvSpPr>
        <p:spPr>
          <a:prstGeom prst="rect">
            <a:avLst/>
          </a:prstGeom>
        </p:spPr>
        <p:txBody>
          <a:bodyPr/>
          <a:lstStyle>
            <a:lvl1pPr indent="39290" defTabSz="905255">
              <a:defRPr sz="4100"/>
            </a:lvl1pPr>
          </a:lstStyle>
          <a:p>
            <a:pPr/>
            <a:r>
              <a:t>Disclosure and confidentiality</a:t>
            </a:r>
          </a:p>
        </p:txBody>
      </p:sp>
      <p:sp>
        <p:nvSpPr>
          <p:cNvPr id="1528" name="What is disclosure?…"/>
          <p:cNvSpPr txBox="1"/>
          <p:nvPr>
            <p:ph type="body" idx="1"/>
          </p:nvPr>
        </p:nvSpPr>
        <p:spPr>
          <a:prstGeom prst="rect">
            <a:avLst/>
          </a:prstGeom>
        </p:spPr>
        <p:txBody>
          <a:bodyPr/>
          <a:lstStyle/>
          <a:p>
            <a:pPr marL="152424" indent="-124230" defTabSz="507491">
              <a:lnSpc>
                <a:spcPct val="110000"/>
              </a:lnSpc>
              <a:spcBef>
                <a:spcPts val="1000"/>
              </a:spcBef>
              <a:defRPr sz="2300"/>
            </a:pPr>
            <a:r>
              <a:t>What is </a:t>
            </a:r>
            <a:r>
              <a:rPr>
                <a:solidFill>
                  <a:srgbClr val="0433FF"/>
                </a:solidFill>
              </a:rPr>
              <a:t>disclosure</a:t>
            </a:r>
            <a:r>
              <a:t>?</a:t>
            </a:r>
          </a:p>
          <a:p>
            <a:pPr marL="152424" indent="-124230" defTabSz="507491">
              <a:lnSpc>
                <a:spcPct val="110000"/>
              </a:lnSpc>
              <a:spcBef>
                <a:spcPts val="1000"/>
              </a:spcBef>
              <a:defRPr sz="2300"/>
            </a:pPr>
            <a:r>
              <a:t>The </a:t>
            </a:r>
            <a:r>
              <a:rPr b="1"/>
              <a:t>dangers of disclosure are real</a:t>
            </a:r>
            <a:r>
              <a:t>, and need to be taken seriously as soon as you start thinking about your invention. </a:t>
            </a:r>
          </a:p>
          <a:p>
            <a:pPr marL="152424" indent="-124230" defTabSz="507491">
              <a:lnSpc>
                <a:spcPct val="110000"/>
              </a:lnSpc>
              <a:spcBef>
                <a:spcPts val="1000"/>
              </a:spcBef>
              <a:defRPr sz="2300"/>
            </a:pPr>
            <a:r>
              <a:t>Protecting your idea against disclosure is not quite the same as protecting your idea against </a:t>
            </a:r>
            <a:r>
              <a:rPr b="1"/>
              <a:t>infringement</a:t>
            </a:r>
            <a:r>
              <a:t>. </a:t>
            </a:r>
          </a:p>
          <a:p>
            <a:pPr lvl="1" marL="345377" indent="-169163" defTabSz="507491">
              <a:lnSpc>
                <a:spcPct val="110000"/>
              </a:lnSpc>
              <a:spcBef>
                <a:spcPts val="1000"/>
              </a:spcBef>
              <a:defRPr sz="2000"/>
            </a:pPr>
            <a:r>
              <a:t>It depends largely on your own common-sense measures, which you should take from the day you first think of your idea. </a:t>
            </a:r>
          </a:p>
          <a:p>
            <a:pPr marL="152424" indent="-124230" defTabSz="507491">
              <a:lnSpc>
                <a:spcPct val="110000"/>
              </a:lnSpc>
              <a:spcBef>
                <a:spcPts val="1000"/>
              </a:spcBef>
              <a:defRPr sz="2300"/>
            </a:pPr>
            <a:r>
              <a:t>Protecting your idea against </a:t>
            </a:r>
            <a:r>
              <a:rPr>
                <a:solidFill>
                  <a:srgbClr val="0433FF"/>
                </a:solidFill>
              </a:rPr>
              <a:t>infringement</a:t>
            </a:r>
            <a:r>
              <a:t> depends largely on the correct use of formal legal procedures when the time is right to use them.</a:t>
            </a:r>
          </a:p>
        </p:txBody>
      </p:sp>
      <p:sp>
        <p:nvSpPr>
          <p:cNvPr id="1529" name="Slide Number Placeholder 5"/>
          <p:cNvSpPr txBox="1"/>
          <p:nvPr>
            <p:ph type="sldNum" sz="quarter" idx="2"/>
          </p:nvPr>
        </p:nvSpPr>
        <p:spPr>
          <a:xfrm>
            <a:off x="41583" y="6578475"/>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2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2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2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2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8" grpId="1"/>
    </p:bldLst>
  </p:timing>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1" name="Assessing the risk of disclosure"/>
          <p:cNvSpPr txBox="1"/>
          <p:nvPr>
            <p:ph type="title"/>
          </p:nvPr>
        </p:nvSpPr>
        <p:spPr>
          <a:prstGeom prst="rect">
            <a:avLst/>
          </a:prstGeom>
        </p:spPr>
        <p:txBody>
          <a:bodyPr/>
          <a:lstStyle/>
          <a:p>
            <a:pPr/>
            <a:r>
              <a:t>Assessing the risk of disclosure</a:t>
            </a:r>
          </a:p>
        </p:txBody>
      </p:sp>
      <p:sp>
        <p:nvSpPr>
          <p:cNvPr id="1532" name="Disclosing an idea without adequate legal protection is always dangerous. The main risks are:…"/>
          <p:cNvSpPr txBox="1"/>
          <p:nvPr>
            <p:ph type="body" idx="1"/>
          </p:nvPr>
        </p:nvSpPr>
        <p:spPr>
          <a:prstGeom prst="rect">
            <a:avLst/>
          </a:prstGeom>
        </p:spPr>
        <p:txBody>
          <a:bodyPr/>
          <a:lstStyle/>
          <a:p>
            <a:pPr marL="162036" indent="-132064" defTabSz="539495">
              <a:spcBef>
                <a:spcPts val="1100"/>
              </a:spcBef>
              <a:defRPr sz="1887"/>
            </a:pPr>
            <a:r>
              <a:t>Disclosing an idea without adequate legal protection is always dangerous. The main risks are: </a:t>
            </a:r>
          </a:p>
          <a:p>
            <a:pPr lvl="1" marL="392847" indent="-205522" defTabSz="539495">
              <a:spcBef>
                <a:spcPts val="1100"/>
              </a:spcBef>
              <a:defRPr sz="1769"/>
            </a:pPr>
            <a:r>
              <a:t>Someone may use knowledge of your idea for their own gain - which usually means your loss.</a:t>
            </a:r>
          </a:p>
          <a:p>
            <a:pPr lvl="1" marL="392847" indent="-205522" defTabSz="539495">
              <a:spcBef>
                <a:spcPts val="1100"/>
              </a:spcBef>
              <a:defRPr sz="1769"/>
            </a:pPr>
            <a:r>
              <a:t>Disclosure now may prevent you from obtaining a worthwhile patent later.</a:t>
            </a:r>
          </a:p>
          <a:p>
            <a:pPr marL="162036" indent="-132064" defTabSz="539495">
              <a:spcBef>
                <a:spcPts val="1100"/>
              </a:spcBef>
              <a:defRPr sz="1887"/>
            </a:pPr>
            <a:r>
              <a:t>In the very earliest stages of an idea, the problem for many inventors is twofold: </a:t>
            </a:r>
          </a:p>
          <a:p>
            <a:pPr lvl="1" marL="392847" indent="-205522" defTabSz="539495">
              <a:spcBef>
                <a:spcPts val="1100"/>
              </a:spcBef>
              <a:defRPr sz="1769"/>
            </a:pPr>
            <a:r>
              <a:t>It is usually </a:t>
            </a:r>
            <a:r>
              <a:rPr>
                <a:solidFill>
                  <a:srgbClr val="0433FF"/>
                </a:solidFill>
              </a:rPr>
              <a:t>inadvisable to apply too early for a patent</a:t>
            </a:r>
            <a:r>
              <a:t>. The </a:t>
            </a:r>
            <a:r>
              <a:rPr>
                <a:solidFill>
                  <a:srgbClr val="0433FF"/>
                </a:solidFill>
              </a:rPr>
              <a:t>timing</a:t>
            </a:r>
            <a:r>
              <a:t> of a patent application can be </a:t>
            </a:r>
            <a:r>
              <a:rPr>
                <a:solidFill>
                  <a:srgbClr val="0433FF"/>
                </a:solidFill>
              </a:rPr>
              <a:t>critical</a:t>
            </a:r>
            <a:r>
              <a:t>.</a:t>
            </a:r>
          </a:p>
          <a:p>
            <a:pPr lvl="1" marL="392847" indent="-205522" defTabSz="539495">
              <a:spcBef>
                <a:spcPts val="1100"/>
              </a:spcBef>
              <a:defRPr sz="1769"/>
            </a:pPr>
            <a:r>
              <a:t>Yet in order to make progress with an invention, </a:t>
            </a:r>
            <a:r>
              <a:rPr>
                <a:solidFill>
                  <a:srgbClr val="0433FF"/>
                </a:solidFill>
              </a:rPr>
              <a:t>some disclosure may be unavoidable</a:t>
            </a:r>
            <a:r>
              <a:t>. </a:t>
            </a:r>
          </a:p>
          <a:p>
            <a:pPr marL="162036" indent="-132064" defTabSz="539495">
              <a:spcBef>
                <a:spcPts val="1100"/>
              </a:spcBef>
              <a:defRPr sz="1887"/>
            </a:pPr>
            <a:r>
              <a:t>How then should you protect your idea in the early stages of its development? </a:t>
            </a:r>
          </a:p>
        </p:txBody>
      </p:sp>
      <p:sp>
        <p:nvSpPr>
          <p:cNvPr id="153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32">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532">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532">
                                            <p:txEl>
                                              <p:pRg st="5" end="5"/>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53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32" grpId="1"/>
    </p:bldLst>
  </p:timing>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5" name="Disclosure risks"/>
          <p:cNvSpPr txBox="1"/>
          <p:nvPr>
            <p:ph type="title"/>
          </p:nvPr>
        </p:nvSpPr>
        <p:spPr>
          <a:prstGeom prst="rect">
            <a:avLst/>
          </a:prstGeom>
        </p:spPr>
        <p:txBody>
          <a:bodyPr/>
          <a:lstStyle/>
          <a:p>
            <a:pPr/>
            <a:r>
              <a:t>Disclosure risks</a:t>
            </a:r>
          </a:p>
        </p:txBody>
      </p:sp>
      <p:sp>
        <p:nvSpPr>
          <p:cNvPr id="1536" name="Disclosure to individuals during private meetings…"/>
          <p:cNvSpPr txBox="1"/>
          <p:nvPr>
            <p:ph type="body" idx="1"/>
          </p:nvPr>
        </p:nvSpPr>
        <p:spPr>
          <a:prstGeom prst="rect">
            <a:avLst/>
          </a:prstGeom>
        </p:spPr>
        <p:txBody>
          <a:bodyPr/>
          <a:lstStyle/>
          <a:p>
            <a:pPr marL="192246" indent="-156686" defTabSz="640079">
              <a:spcBef>
                <a:spcPts val="1400"/>
              </a:spcBef>
              <a:defRPr sz="2240"/>
            </a:pPr>
            <a:r>
              <a:t>Disclosure to individuals during </a:t>
            </a:r>
            <a:r>
              <a:rPr>
                <a:solidFill>
                  <a:srgbClr val="0433FF"/>
                </a:solidFill>
              </a:rPr>
              <a:t>private</a:t>
            </a:r>
            <a:r>
              <a:t> </a:t>
            </a:r>
            <a:r>
              <a:rPr>
                <a:solidFill>
                  <a:srgbClr val="0433FF"/>
                </a:solidFill>
              </a:rPr>
              <a:t>meetings</a:t>
            </a:r>
            <a:r>
              <a:t> </a:t>
            </a:r>
          </a:p>
          <a:p>
            <a:pPr lvl="1" marL="466090" indent="-243840" defTabSz="640079">
              <a:spcBef>
                <a:spcPts val="1400"/>
              </a:spcBef>
              <a:defRPr sz="2100"/>
            </a:pPr>
            <a:r>
              <a:t>This type of risk is controllable as long as you take a few basic precautions, detailed below.</a:t>
            </a:r>
          </a:p>
          <a:p>
            <a:pPr marL="192246" indent="-156686" defTabSz="640079">
              <a:spcBef>
                <a:spcPts val="1400"/>
              </a:spcBef>
              <a:defRPr sz="2240"/>
            </a:pPr>
            <a:r>
              <a:rPr>
                <a:solidFill>
                  <a:srgbClr val="0433FF"/>
                </a:solidFill>
              </a:rPr>
              <a:t>Public disclosure</a:t>
            </a:r>
            <a:r>
              <a:t>: the dangers here are less obvious. Particularly problematic areas are:</a:t>
            </a:r>
          </a:p>
          <a:p>
            <a:pPr lvl="1" marL="466090" indent="-243840" defTabSz="640079">
              <a:spcBef>
                <a:spcPts val="1400"/>
              </a:spcBef>
              <a:defRPr sz="2100"/>
            </a:pPr>
            <a:r>
              <a:t>Media publicity and competitions. Both may be useful after you have legally protected your idea but definitely not before it. </a:t>
            </a:r>
          </a:p>
          <a:p>
            <a:pPr lvl="1" marL="466090" indent="-243840" defTabSz="640079">
              <a:spcBef>
                <a:spcPts val="1400"/>
              </a:spcBef>
              <a:defRPr sz="2100"/>
            </a:pPr>
            <a:r>
              <a:t>Inventions which originate as student projects - especially if there is a requirement to exhibit or publish your work. </a:t>
            </a:r>
          </a:p>
          <a:p>
            <a:pPr lvl="2" marL="765429" indent="-298704" defTabSz="640079">
              <a:spcBef>
                <a:spcPts val="1400"/>
              </a:spcBef>
              <a:defRPr sz="1960"/>
            </a:pPr>
            <a:r>
              <a:t>Any form of public display of an idea legally constitutes disclosure and can have serious consequences. </a:t>
            </a:r>
          </a:p>
        </p:txBody>
      </p:sp>
      <p:sp>
        <p:nvSpPr>
          <p:cNvPr id="153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9" name="Who can you trust?"/>
          <p:cNvSpPr txBox="1"/>
          <p:nvPr>
            <p:ph type="title"/>
          </p:nvPr>
        </p:nvSpPr>
        <p:spPr>
          <a:prstGeom prst="rect">
            <a:avLst/>
          </a:prstGeom>
        </p:spPr>
        <p:txBody>
          <a:bodyPr/>
          <a:lstStyle/>
          <a:p>
            <a:pPr/>
            <a:r>
              <a:t>Who can you trust?</a:t>
            </a:r>
          </a:p>
        </p:txBody>
      </p:sp>
      <p:sp>
        <p:nvSpPr>
          <p:cNvPr id="1540" name="You should be safe disclosing details of your idea to people whose professions require them to observe confidence in all dealings with clients:…"/>
          <p:cNvSpPr txBox="1"/>
          <p:nvPr>
            <p:ph type="body" idx="1"/>
          </p:nvPr>
        </p:nvSpPr>
        <p:spPr>
          <a:prstGeom prst="rect">
            <a:avLst/>
          </a:prstGeom>
        </p:spPr>
        <p:txBody>
          <a:bodyPr/>
          <a:lstStyle/>
          <a:p>
            <a:pPr marL="200485" indent="-163401" defTabSz="667512">
              <a:spcBef>
                <a:spcPts val="1400"/>
              </a:spcBef>
              <a:defRPr sz="2336"/>
            </a:pPr>
            <a:r>
              <a:t>You should be safe disclosing details of your idea to people whose professions require them to observe confidence in all dealings with clients: </a:t>
            </a:r>
          </a:p>
          <a:p>
            <a:pPr lvl="1" marL="486065" indent="-254290" defTabSz="667512">
              <a:spcBef>
                <a:spcPts val="1400"/>
              </a:spcBef>
              <a:defRPr sz="2190"/>
            </a:pPr>
            <a:r>
              <a:t>patent attorneys, other legal professionals, EPO and national IP office personnel</a:t>
            </a:r>
          </a:p>
          <a:p>
            <a:pPr lvl="1" marL="486065" indent="-254290" defTabSz="667512">
              <a:spcBef>
                <a:spcPts val="1400"/>
              </a:spcBef>
              <a:defRPr sz="2190"/>
            </a:pPr>
            <a:r>
              <a:t>public servants such as business or technology advisers and funding scheme administrators. </a:t>
            </a:r>
          </a:p>
          <a:p>
            <a:pPr marL="200485" indent="-163401" defTabSz="667512">
              <a:spcBef>
                <a:spcPts val="1400"/>
              </a:spcBef>
              <a:defRPr sz="2336"/>
            </a:pPr>
            <a:r>
              <a:t>When dealing with anyone else - companies in particular - you should </a:t>
            </a:r>
            <a:r>
              <a:rPr>
                <a:solidFill>
                  <a:srgbClr val="0433FF"/>
                </a:solidFill>
              </a:rPr>
              <a:t>disclose nothing</a:t>
            </a:r>
            <a:r>
              <a:t> </a:t>
            </a:r>
            <a:r>
              <a:rPr>
                <a:solidFill>
                  <a:srgbClr val="0433FF"/>
                </a:solidFill>
              </a:rPr>
              <a:t>without </a:t>
            </a:r>
            <a:r>
              <a:t>at least (a) a signed </a:t>
            </a:r>
            <a:r>
              <a:rPr>
                <a:solidFill>
                  <a:srgbClr val="0433FF"/>
                </a:solidFill>
              </a:rPr>
              <a:t>non-disclosure agreement</a:t>
            </a:r>
            <a:r>
              <a:t> (NDA) and (b) free </a:t>
            </a:r>
            <a:r>
              <a:rPr>
                <a:solidFill>
                  <a:srgbClr val="0433FF"/>
                </a:solidFill>
              </a:rPr>
              <a:t>forms of legal protection in place</a:t>
            </a:r>
            <a:r>
              <a:t>, such as copyright or unregistered design right.</a:t>
            </a:r>
          </a:p>
        </p:txBody>
      </p:sp>
      <p:sp>
        <p:nvSpPr>
          <p:cNvPr id="154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540">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540">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154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40" grpId="1"/>
    </p:bldLst>
  </p:timing>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5" name="Disclosure strategy"/>
          <p:cNvSpPr txBox="1"/>
          <p:nvPr>
            <p:ph type="title"/>
          </p:nvPr>
        </p:nvSpPr>
        <p:spPr>
          <a:prstGeom prst="rect">
            <a:avLst/>
          </a:prstGeom>
        </p:spPr>
        <p:txBody>
          <a:bodyPr/>
          <a:lstStyle/>
          <a:p>
            <a:pPr/>
            <a:r>
              <a:t>Disclosure strategy</a:t>
            </a:r>
          </a:p>
        </p:txBody>
      </p:sp>
      <p:sp>
        <p:nvSpPr>
          <p:cNvPr id="1546" name="You should try to avoid:…"/>
          <p:cNvSpPr txBox="1"/>
          <p:nvPr>
            <p:ph type="body" idx="1"/>
          </p:nvPr>
        </p:nvSpPr>
        <p:spPr>
          <a:prstGeom prst="rect">
            <a:avLst/>
          </a:prstGeom>
        </p:spPr>
        <p:txBody>
          <a:bodyPr/>
          <a:lstStyle/>
          <a:p>
            <a:pPr marL="131826" indent="-107442" defTabSz="438911">
              <a:spcBef>
                <a:spcPts val="400"/>
              </a:spcBef>
              <a:defRPr sz="1583"/>
            </a:pPr>
            <a:r>
              <a:t>You should try to avoid: </a:t>
            </a:r>
          </a:p>
          <a:p>
            <a:pPr lvl="1" marL="319604" indent="-167204" defTabSz="438911">
              <a:spcBef>
                <a:spcPts val="400"/>
              </a:spcBef>
              <a:defRPr sz="1488"/>
            </a:pPr>
            <a:r>
              <a:t>Obsessive secrecy.</a:t>
            </a:r>
          </a:p>
          <a:p>
            <a:pPr lvl="1" marL="319604" indent="-167204" defTabSz="438911">
              <a:spcBef>
                <a:spcPts val="400"/>
              </a:spcBef>
              <a:defRPr sz="1488"/>
            </a:pPr>
            <a:r>
              <a:t>A demand for payment before disclosing any detail of your idea. </a:t>
            </a:r>
          </a:p>
          <a:p>
            <a:pPr marL="131826" indent="-107442" defTabSz="438911">
              <a:spcBef>
                <a:spcPts val="400"/>
              </a:spcBef>
              <a:defRPr sz="1583"/>
            </a:pPr>
            <a:r>
              <a:t>Few people will be willing or able to help you if you use such negative tactics. </a:t>
            </a:r>
          </a:p>
          <a:p>
            <a:pPr marL="131826" indent="-107442" defTabSz="438911">
              <a:spcBef>
                <a:spcPts val="400"/>
              </a:spcBef>
              <a:defRPr sz="1583"/>
            </a:pPr>
            <a:r>
              <a:t>Instead before talking to companies or individuals not bound by confidentiality (either a professional code or a signed NDA), </a:t>
            </a:r>
            <a:r>
              <a:rPr>
                <a:solidFill>
                  <a:srgbClr val="0433FF"/>
                </a:solidFill>
              </a:rPr>
              <a:t>decide exactly how much you can tell them without describing the inventive parts </a:t>
            </a:r>
            <a:r>
              <a:t>of your idea.</a:t>
            </a:r>
          </a:p>
          <a:p>
            <a:pPr lvl="1" marL="259842" indent="-107442" defTabSz="438911">
              <a:spcBef>
                <a:spcPts val="400"/>
              </a:spcBef>
              <a:buChar char="•"/>
              <a:defRPr sz="1583"/>
            </a:pPr>
            <a:r>
              <a:t>Revealing broadly what it is (‘It is a novel mousetrap') may be safe; revealing what makes it novel is dangerous.</a:t>
            </a:r>
          </a:p>
          <a:p>
            <a:pPr marL="131826" indent="-107442" defTabSz="438911">
              <a:spcBef>
                <a:spcPts val="400"/>
              </a:spcBef>
              <a:defRPr sz="1583"/>
            </a:pPr>
            <a:r>
              <a:t>The more you discuss the technical aspects of your idea, the greater the risk of disclosing secrets. Try instead to </a:t>
            </a:r>
            <a:r>
              <a:rPr>
                <a:solidFill>
                  <a:srgbClr val="0433FF"/>
                </a:solidFill>
              </a:rPr>
              <a:t>focus your presentation on the competitive benefits of your invention</a:t>
            </a:r>
            <a:r>
              <a:t>: for example, ‘It is cheaper', ‘It is more reliable', ‘It is easier to use’.</a:t>
            </a:r>
          </a:p>
          <a:p>
            <a:pPr marL="131826" indent="-107442" defTabSz="438911">
              <a:spcBef>
                <a:spcPts val="400"/>
              </a:spcBef>
              <a:defRPr sz="1583"/>
            </a:pPr>
            <a:r>
              <a:t>Be </a:t>
            </a:r>
            <a:r>
              <a:rPr b="1"/>
              <a:t>diplomatic but firm</a:t>
            </a:r>
            <a:r>
              <a:t> about your need to restrict disclosure. If the people you are talking to want more detail from you, insist that they </a:t>
            </a:r>
            <a:r>
              <a:rPr b="1"/>
              <a:t>sign your NDA</a:t>
            </a:r>
            <a:r>
              <a:t>. </a:t>
            </a:r>
          </a:p>
          <a:p>
            <a:pPr lvl="1" marL="259842" indent="-107442" defTabSz="438911">
              <a:spcBef>
                <a:spcPts val="400"/>
              </a:spcBef>
              <a:buChar char="•"/>
              <a:defRPr sz="1583"/>
            </a:pPr>
            <a:r>
              <a:t>If they refuse to sign, walk away! Even if they do sign, disclose as little as possible.</a:t>
            </a:r>
          </a:p>
          <a:p>
            <a:pPr marL="131826" indent="-107442" defTabSz="438911">
              <a:spcBef>
                <a:spcPts val="400"/>
              </a:spcBef>
              <a:defRPr sz="1583"/>
            </a:pPr>
            <a:r>
              <a:t>Even if protected by an NDA, </a:t>
            </a:r>
            <a:r>
              <a:rPr>
                <a:solidFill>
                  <a:srgbClr val="FF2600"/>
                </a:solidFill>
              </a:rPr>
              <a:t>be very careful what you reveal to experts</a:t>
            </a:r>
            <a:r>
              <a:t> in your field of invention. They may need only one or two small details to guess the unique features of your invention. </a:t>
            </a:r>
          </a:p>
        </p:txBody>
      </p:sp>
      <p:sp>
        <p:nvSpPr>
          <p:cNvPr id="154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5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5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5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546">
                                            <p:txEl>
                                              <p:pRg st="4" end="4"/>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546">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1" fill="hold">
                                  <p:stCondLst>
                                    <p:cond delay="0"/>
                                  </p:stCondLst>
                                  <p:iterate type="el" backwards="0">
                                    <p:tmAbs val="0"/>
                                  </p:iterate>
                                  <p:childTnLst>
                                    <p:set>
                                      <p:cBhvr>
                                        <p:cTn id="25" fill="hold"/>
                                        <p:tgtEl>
                                          <p:spTgt spid="1546">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1" fill="hold">
                                  <p:stCondLst>
                                    <p:cond delay="0"/>
                                  </p:stCondLst>
                                  <p:iterate type="el" backwards="0">
                                    <p:tmAbs val="0"/>
                                  </p:iterate>
                                  <p:childTnLst>
                                    <p:set>
                                      <p:cBhvr>
                                        <p:cTn id="29" fill="hold"/>
                                        <p:tgtEl>
                                          <p:spTgt spid="1546">
                                            <p:txEl>
                                              <p:pRg st="7" end="7"/>
                                            </p:txEl>
                                          </p:spTgt>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1" fill="hold">
                                  <p:stCondLst>
                                    <p:cond delay="0"/>
                                  </p:stCondLst>
                                  <p:iterate type="el" backwards="0">
                                    <p:tmAbs val="0"/>
                                  </p:iterate>
                                  <p:childTnLst>
                                    <p:set>
                                      <p:cBhvr>
                                        <p:cTn id="32" fill="hold"/>
                                        <p:tgtEl>
                                          <p:spTgt spid="154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546">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46" grpId="1"/>
    </p:bldLst>
  </p:timing>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9" name="Protecting your idea (IP)"/>
          <p:cNvSpPr txBox="1"/>
          <p:nvPr>
            <p:ph type="title"/>
          </p:nvPr>
        </p:nvSpPr>
        <p:spPr>
          <a:prstGeom prst="rect">
            <a:avLst/>
          </a:prstGeom>
        </p:spPr>
        <p:txBody>
          <a:bodyPr/>
          <a:lstStyle/>
          <a:p>
            <a:pPr/>
            <a:r>
              <a:t>Protecting your idea (IP)</a:t>
            </a:r>
          </a:p>
        </p:txBody>
      </p:sp>
      <p:sp>
        <p:nvSpPr>
          <p:cNvPr id="1550" name="At some point you must legally protect your intellectual property (IP) or you will not be able to:…"/>
          <p:cNvSpPr txBox="1"/>
          <p:nvPr>
            <p:ph type="body" idx="1"/>
          </p:nvPr>
        </p:nvSpPr>
        <p:spPr>
          <a:prstGeom prst="rect">
            <a:avLst/>
          </a:prstGeom>
        </p:spPr>
        <p:txBody>
          <a:bodyPr/>
          <a:lstStyle/>
          <a:p>
            <a:pPr marL="184007" indent="-149971" defTabSz="612648">
              <a:spcBef>
                <a:spcPts val="1300"/>
              </a:spcBef>
              <a:defRPr sz="2144"/>
            </a:pPr>
            <a:r>
              <a:t>At some point you must legally protect your intellectual property (IP) or you will not be able to: </a:t>
            </a:r>
          </a:p>
          <a:p>
            <a:pPr lvl="1" marL="446114" indent="-233389" defTabSz="612648">
              <a:spcBef>
                <a:spcPts val="1300"/>
              </a:spcBef>
              <a:defRPr sz="2010"/>
            </a:pPr>
            <a:r>
              <a:t>Disclose it safely.</a:t>
            </a:r>
          </a:p>
          <a:p>
            <a:pPr lvl="1" marL="446114" indent="-233389" defTabSz="612648">
              <a:spcBef>
                <a:spcPts val="1300"/>
              </a:spcBef>
              <a:defRPr sz="2010"/>
            </a:pPr>
            <a:r>
              <a:t>Be recognized in law as its owner.</a:t>
            </a:r>
          </a:p>
          <a:p>
            <a:pPr lvl="1" marL="446114" indent="-233389" defTabSz="612648">
              <a:spcBef>
                <a:spcPts val="1300"/>
              </a:spcBef>
              <a:defRPr sz="2010"/>
            </a:pPr>
            <a:r>
              <a:t>Profit from its commercial exploitation.</a:t>
            </a:r>
          </a:p>
          <a:p>
            <a:pPr lvl="1" marL="446114" indent="-233389" defTabSz="612648">
              <a:spcBef>
                <a:spcPts val="1300"/>
              </a:spcBef>
              <a:defRPr sz="2010"/>
            </a:pPr>
            <a:r>
              <a:t>Prevent or discourage its unauthorized use by others. </a:t>
            </a:r>
          </a:p>
          <a:p>
            <a:pPr marL="184007" indent="-149971" defTabSz="612648">
              <a:spcBef>
                <a:spcPts val="1300"/>
              </a:spcBef>
              <a:defRPr sz="2144"/>
            </a:pPr>
            <a:r>
              <a:t>There are several forms of protection known as </a:t>
            </a:r>
            <a:r>
              <a:rPr b="1">
                <a:solidFill>
                  <a:srgbClr val="0433FF"/>
                </a:solidFill>
              </a:rPr>
              <a:t>intellectual property rights (IPR)</a:t>
            </a:r>
            <a:r>
              <a:t>. Usually, the best way to protect an invention as it evolves is to use a strategic combination of IPR.  </a:t>
            </a:r>
          </a:p>
          <a:p>
            <a:pPr lvl="1" marL="446114" indent="-233389" defTabSz="612648">
              <a:spcBef>
                <a:spcPts val="1300"/>
              </a:spcBef>
              <a:defRPr sz="2010"/>
            </a:pPr>
            <a:r>
              <a:t>Many inventors assume that the only way to protect their idea is to </a:t>
            </a:r>
            <a:r>
              <a:rPr b="1"/>
              <a:t>patent</a:t>
            </a:r>
            <a:r>
              <a:t> it. While patents tend to be of primary importance, other forms of IPR should also be considered.</a:t>
            </a:r>
          </a:p>
        </p:txBody>
      </p:sp>
      <p:sp>
        <p:nvSpPr>
          <p:cNvPr id="155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5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55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55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155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1550">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1550">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1550">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50" grpId="1"/>
    </p:bldLst>
  </p:timing>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5" name="Patent Attorneys"/>
          <p:cNvSpPr txBox="1"/>
          <p:nvPr>
            <p:ph type="title"/>
          </p:nvPr>
        </p:nvSpPr>
        <p:spPr>
          <a:prstGeom prst="rect">
            <a:avLst/>
          </a:prstGeom>
        </p:spPr>
        <p:txBody>
          <a:bodyPr/>
          <a:lstStyle/>
          <a:p>
            <a:pPr/>
            <a:r>
              <a:t>Patent Attorneys</a:t>
            </a:r>
          </a:p>
        </p:txBody>
      </p:sp>
      <p:sp>
        <p:nvSpPr>
          <p:cNvPr id="1556" name="IPR is a complex area of law that holds many dangers for inexperienced inventors. A patent attorney's advice will be helpful when you are planning an effective IP protection strategy, and essential if you decide to patent your idea.…"/>
          <p:cNvSpPr txBox="1"/>
          <p:nvPr>
            <p:ph type="body" idx="1"/>
          </p:nvPr>
        </p:nvSpPr>
        <p:spPr>
          <a:prstGeom prst="rect">
            <a:avLst/>
          </a:prstGeom>
        </p:spPr>
        <p:txBody>
          <a:bodyPr/>
          <a:lstStyle/>
          <a:p>
            <a:pPr marL="164782" indent="-134302" defTabSz="548640">
              <a:spcBef>
                <a:spcPts val="1200"/>
              </a:spcBef>
              <a:defRPr sz="1920"/>
            </a:pPr>
            <a:r>
              <a:t>IPR is a complex area of law that holds many dangers for inexperienced inventors. A patent attorney's advice will be </a:t>
            </a:r>
            <a:r>
              <a:rPr b="1"/>
              <a:t>helpful</a:t>
            </a:r>
            <a:r>
              <a:t> when you are planning an effective IP protection strategy, and </a:t>
            </a:r>
            <a:r>
              <a:rPr b="1"/>
              <a:t>essential</a:t>
            </a:r>
            <a:r>
              <a:t> if you decide to patent your idea. </a:t>
            </a:r>
          </a:p>
          <a:p>
            <a:pPr marL="164782" indent="-134302" defTabSz="548640">
              <a:spcBef>
                <a:spcPts val="1200"/>
              </a:spcBef>
              <a:defRPr sz="1920"/>
            </a:pPr>
            <a:r>
              <a:t>Patent attorneys are usually experts in all forms of IPR. They can improve your chances of obtaining worthwhile protection for your idea, and can act for you when problems arise. </a:t>
            </a:r>
          </a:p>
          <a:p>
            <a:pPr marL="164782" indent="-134302" defTabSz="548640">
              <a:spcBef>
                <a:spcPts val="1200"/>
              </a:spcBef>
              <a:defRPr sz="1920"/>
            </a:pPr>
            <a:r>
              <a:t>Your patent attorney should be able to advise you fully on IP matters in your own country and all of Europe. For IP matters outside Europe, most patent attorney firms in your own country will be able to act for you, or arrange representation, in any country. </a:t>
            </a:r>
          </a:p>
          <a:p>
            <a:pPr marL="164782" indent="-134302" defTabSz="548640">
              <a:spcBef>
                <a:spcPts val="1200"/>
              </a:spcBef>
              <a:defRPr sz="1920"/>
            </a:pPr>
            <a:r>
              <a:t>However, it is important to understand that </a:t>
            </a:r>
            <a:r>
              <a:rPr>
                <a:solidFill>
                  <a:srgbClr val="0433FF"/>
                </a:solidFill>
              </a:rPr>
              <a:t>no patent attorney can ensure that your IPR will bring you any financial reward</a:t>
            </a:r>
            <a:r>
              <a:t>. You or your team of other experts must take responsibility for the commercial success of your invention. </a:t>
            </a:r>
          </a:p>
        </p:txBody>
      </p:sp>
      <p:sp>
        <p:nvSpPr>
          <p:cNvPr id="155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5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56" grpId="1"/>
    </p:bldLst>
  </p:timing>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9" name="IP Law"/>
          <p:cNvSpPr txBox="1"/>
          <p:nvPr>
            <p:ph type="title"/>
          </p:nvPr>
        </p:nvSpPr>
        <p:spPr>
          <a:prstGeom prst="rect">
            <a:avLst/>
          </a:prstGeom>
        </p:spPr>
        <p:txBody>
          <a:bodyPr/>
          <a:lstStyle/>
          <a:p>
            <a:pPr/>
            <a:r>
              <a:t>IP Law</a:t>
            </a:r>
          </a:p>
        </p:txBody>
      </p:sp>
      <p:pic>
        <p:nvPicPr>
          <p:cNvPr id="1560" name="Image" descr="Image">
            <a:hlinkClick r:id="rId2" invalidUrl="" action="" tgtFrame="" tooltip="" history="1" highlightClick="0" endSnd="0"/>
          </p:cNvPr>
          <p:cNvPicPr>
            <a:picLocks noChangeAspect="1"/>
          </p:cNvPicPr>
          <p:nvPr/>
        </p:nvPicPr>
        <p:blipFill>
          <a:blip r:embed="rId3">
            <a:extLst/>
          </a:blip>
          <a:stretch>
            <a:fillRect/>
          </a:stretch>
        </p:blipFill>
        <p:spPr>
          <a:xfrm>
            <a:off x="3111994" y="699962"/>
            <a:ext cx="5648605" cy="3983074"/>
          </a:xfrm>
          <a:prstGeom prst="rect">
            <a:avLst/>
          </a:prstGeom>
          <a:ln w="12700">
            <a:miter lim="400000"/>
          </a:ln>
        </p:spPr>
      </p:pic>
      <p:sp>
        <p:nvSpPr>
          <p:cNvPr id="1561" name="https://www.youtube.com/watch?v=3iP9WaNvaqU"/>
          <p:cNvSpPr txBox="1"/>
          <p:nvPr/>
        </p:nvSpPr>
        <p:spPr>
          <a:xfrm>
            <a:off x="3103483" y="5339429"/>
            <a:ext cx="517185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defRPr>
            </a:lvl1pPr>
          </a:lstStyle>
          <a:p>
            <a:pPr/>
            <a:r>
              <a:t>https://www.youtube.com/watch?v=3iP9WaNvaqU</a:t>
            </a:r>
          </a:p>
        </p:txBody>
      </p:sp>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3" name="Content Placeholder 2"/>
          <p:cNvSpPr txBox="1"/>
          <p:nvPr>
            <p:ph type="body" idx="1"/>
          </p:nvPr>
        </p:nvSpPr>
        <p:spPr>
          <a:prstGeom prst="rect">
            <a:avLst/>
          </a:prstGeom>
        </p:spPr>
        <p:txBody>
          <a:bodyPr/>
          <a:lstStyle/>
          <a:p>
            <a:pPr>
              <a:defRPr>
                <a:solidFill>
                  <a:srgbClr val="D9D9D9"/>
                </a:solidFill>
              </a:defRPr>
            </a:pPr>
            <a:r>
              <a:t>From invention to commercial product</a:t>
            </a:r>
          </a:p>
          <a:p>
            <a:pPr>
              <a:defRPr>
                <a:solidFill>
                  <a:srgbClr val="D9D9D9"/>
                </a:solidFill>
              </a:defRPr>
            </a:pPr>
            <a:r>
              <a:t>Disclosure and confidentiality</a:t>
            </a:r>
          </a:p>
          <a:p>
            <a:pPr/>
            <a:r>
              <a:t>Assessing Novelty</a:t>
            </a:r>
          </a:p>
          <a:p>
            <a:pPr/>
            <a:r>
              <a:t>Competition and Market Potential</a:t>
            </a:r>
          </a:p>
          <a:p>
            <a:pPr/>
            <a:r>
              <a:t>Risk Assessment</a:t>
            </a:r>
          </a:p>
          <a:p>
            <a:pPr/>
            <a:r>
              <a:t>Exploitation Routes </a:t>
            </a:r>
          </a:p>
          <a:p>
            <a:pPr/>
            <a:r>
              <a:t>Prototyping and Proof of Concept</a:t>
            </a:r>
          </a:p>
          <a:p>
            <a:pPr/>
            <a:r>
              <a:t>Protecting your Invention</a:t>
            </a:r>
          </a:p>
        </p:txBody>
      </p:sp>
      <p:sp>
        <p:nvSpPr>
          <p:cNvPr id="1564" name="Title 1"/>
          <p:cNvSpPr txBox="1"/>
          <p:nvPr>
            <p:ph type="title"/>
          </p:nvPr>
        </p:nvSpPr>
        <p:spPr>
          <a:prstGeom prst="rect">
            <a:avLst/>
          </a:prstGeom>
        </p:spPr>
        <p:txBody>
          <a:bodyPr/>
          <a:lstStyle/>
          <a:p>
            <a:pPr/>
            <a:r>
              <a:t>Section 3</a:t>
            </a:r>
            <a:br/>
            <a:r>
              <a:t>Outline</a:t>
            </a:r>
          </a:p>
        </p:txBody>
      </p:sp>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6" name="Novelty"/>
          <p:cNvSpPr txBox="1"/>
          <p:nvPr>
            <p:ph type="title"/>
          </p:nvPr>
        </p:nvSpPr>
        <p:spPr>
          <a:prstGeom prst="rect">
            <a:avLst/>
          </a:prstGeom>
        </p:spPr>
        <p:txBody>
          <a:bodyPr/>
          <a:lstStyle>
            <a:lvl1pPr>
              <a:defRPr b="1"/>
            </a:lvl1pPr>
          </a:lstStyle>
          <a:p>
            <a:pPr/>
            <a:r>
              <a:t>Novelty</a:t>
            </a:r>
          </a:p>
        </p:txBody>
      </p:sp>
      <p:sp>
        <p:nvSpPr>
          <p:cNvPr id="1567" name="Section 3: From invention to commercial product"/>
          <p:cNvSpPr txBox="1"/>
          <p:nvPr>
            <p:ph type="body" idx="21"/>
          </p:nvPr>
        </p:nvSpPr>
        <p:spPr>
          <a:prstGeom prst="rect">
            <a:avLst/>
          </a:prstGeom>
        </p:spPr>
        <p:txBody>
          <a:bodyPr/>
          <a:lstStyle>
            <a:lvl1pPr>
              <a:defRPr sz="2200"/>
            </a:lvl1pPr>
          </a:lstStyle>
          <a:p>
            <a:pPr/>
            <a:r>
              <a:t>Section 3: From invention to commercial product</a:t>
            </a:r>
          </a:p>
        </p:txBody>
      </p:sp>
      <p:pic>
        <p:nvPicPr>
          <p:cNvPr id="1568" name="logo.gif" descr="logo.gif"/>
          <p:cNvPicPr>
            <a:picLocks noChangeAspect="1"/>
          </p:cNvPicPr>
          <p:nvPr/>
        </p:nvPicPr>
        <p:blipFill>
          <a:blip r:embed="rId2">
            <a:extLst/>
          </a:blip>
          <a:stretch>
            <a:fillRect/>
          </a:stretch>
        </p:blipFill>
        <p:spPr>
          <a:xfrm>
            <a:off x="6869430" y="5622133"/>
            <a:ext cx="1947284" cy="973643"/>
          </a:xfrm>
          <a:prstGeom prst="rect">
            <a:avLst/>
          </a:prstGeom>
          <a:ln w="12700">
            <a:miter lim="400000"/>
          </a:ln>
        </p:spPr>
      </p:pic>
      <p:sp>
        <p:nvSpPr>
          <p:cNvPr id="1569" name="Text Placeholder 1"/>
          <p:cNvSpPr txBox="1"/>
          <p:nvPr/>
        </p:nvSpPr>
        <p:spPr>
          <a:xfrm>
            <a:off x="4984363" y="5950989"/>
            <a:ext cx="1660526" cy="61415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ormAutofit fontScale="100000" lnSpcReduction="0"/>
          </a:bodyPr>
          <a:lstStyle>
            <a:lvl1pPr defTabSz="905255">
              <a:spcBef>
                <a:spcPts val="900"/>
              </a:spcBef>
              <a:defRPr spc="514" sz="2574">
                <a:solidFill>
                  <a:srgbClr val="FFC000"/>
                </a:solidFill>
                <a:latin typeface="Century Gothic"/>
                <a:ea typeface="Century Gothic"/>
                <a:cs typeface="Century Gothic"/>
                <a:sym typeface="Century Gothic"/>
              </a:defRPr>
            </a:lvl1pPr>
          </a:lstStyle>
          <a:p>
            <a:pPr/>
            <a:r>
              <a:t>Source: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Title 1"/>
          <p:cNvSpPr txBox="1"/>
          <p:nvPr>
            <p:ph type="title"/>
          </p:nvPr>
        </p:nvSpPr>
        <p:spPr>
          <a:prstGeom prst="rect">
            <a:avLst/>
          </a:prstGeom>
        </p:spPr>
        <p:txBody>
          <a:bodyPr/>
          <a:lstStyle/>
          <a:p>
            <a:pPr/>
            <a:r>
              <a:t>Innovation</a:t>
            </a:r>
          </a:p>
        </p:txBody>
      </p:sp>
      <p:sp>
        <p:nvSpPr>
          <p:cNvPr id="519"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0" name="Scientific &amp; Tech…"/>
          <p:cNvSpPr txBox="1"/>
          <p:nvPr/>
        </p:nvSpPr>
        <p:spPr>
          <a:xfrm>
            <a:off x="3131678" y="1981189"/>
            <a:ext cx="2318140" cy="7543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indent="29765">
              <a:defRPr sz="2200">
                <a:solidFill>
                  <a:srgbClr val="941100"/>
                </a:solidFill>
                <a:latin typeface="Century Gothic"/>
                <a:ea typeface="Century Gothic"/>
                <a:cs typeface="Century Gothic"/>
                <a:sym typeface="Century Gothic"/>
              </a:defRPr>
            </a:pPr>
            <a:r>
              <a:t>Scientific &amp; Tech</a:t>
            </a:r>
            <a:endParaRPr sz="3000"/>
          </a:p>
          <a:p>
            <a:pPr indent="29765">
              <a:defRPr sz="2200">
                <a:solidFill>
                  <a:srgbClr val="941100"/>
                </a:solidFill>
                <a:latin typeface="Century Gothic"/>
                <a:ea typeface="Century Gothic"/>
                <a:cs typeface="Century Gothic"/>
                <a:sym typeface="Century Gothic"/>
              </a:defRPr>
            </a:pPr>
            <a:r>
              <a:t>Advancement</a:t>
            </a:r>
          </a:p>
        </p:txBody>
      </p:sp>
      <p:sp>
        <p:nvSpPr>
          <p:cNvPr id="521" name="Line"/>
          <p:cNvSpPr/>
          <p:nvPr/>
        </p:nvSpPr>
        <p:spPr>
          <a:xfrm flipH="1">
            <a:off x="3328485" y="2740197"/>
            <a:ext cx="509506" cy="759696"/>
          </a:xfrm>
          <a:prstGeom prst="line">
            <a:avLst/>
          </a:prstGeom>
          <a:ln w="63500">
            <a:solidFill>
              <a:srgbClr val="941100"/>
            </a:solidFill>
            <a:tailEnd type="triangle"/>
          </a:ln>
        </p:spPr>
        <p:txBody>
          <a:bodyPr lIns="45719" rIns="45719"/>
          <a:lstStyle/>
          <a:p>
            <a:pPr/>
          </a:p>
        </p:txBody>
      </p:sp>
      <p:sp>
        <p:nvSpPr>
          <p:cNvPr id="522" name="Line"/>
          <p:cNvSpPr/>
          <p:nvPr/>
        </p:nvSpPr>
        <p:spPr>
          <a:xfrm flipV="1">
            <a:off x="4925991" y="3865645"/>
            <a:ext cx="509571" cy="764391"/>
          </a:xfrm>
          <a:prstGeom prst="line">
            <a:avLst/>
          </a:prstGeom>
          <a:ln w="63500">
            <a:solidFill>
              <a:srgbClr val="941100"/>
            </a:solidFill>
            <a:tailEnd type="triangle"/>
          </a:ln>
        </p:spPr>
        <p:txBody>
          <a:bodyPr lIns="45719" rIns="45719"/>
          <a:lstStyle/>
          <a:p>
            <a:pPr/>
          </a:p>
        </p:txBody>
      </p:sp>
      <p:sp>
        <p:nvSpPr>
          <p:cNvPr id="523" name="Rectangle"/>
          <p:cNvSpPr/>
          <p:nvPr/>
        </p:nvSpPr>
        <p:spPr>
          <a:xfrm>
            <a:off x="2398410" y="3486336"/>
            <a:ext cx="1469164" cy="396293"/>
          </a:xfrm>
          <a:prstGeom prst="rect">
            <a:avLst/>
          </a:prstGeom>
          <a:ln w="25400">
            <a:solidFill>
              <a:srgbClr val="941100"/>
            </a:solidFill>
          </a:ln>
        </p:spPr>
        <p:txBody>
          <a:bodyPr lIns="45719" rIns="45719"/>
          <a:lstStyle/>
          <a:p>
            <a:pPr>
              <a:defRPr sz="1300"/>
            </a:pPr>
          </a:p>
        </p:txBody>
      </p:sp>
      <p:sp>
        <p:nvSpPr>
          <p:cNvPr id="524" name="Rectangle"/>
          <p:cNvSpPr/>
          <p:nvPr/>
        </p:nvSpPr>
        <p:spPr>
          <a:xfrm>
            <a:off x="4192792" y="3486336"/>
            <a:ext cx="2676540" cy="396293"/>
          </a:xfrm>
          <a:prstGeom prst="rect">
            <a:avLst/>
          </a:prstGeom>
          <a:ln w="25400">
            <a:solidFill>
              <a:srgbClr val="941100"/>
            </a:solidFill>
          </a:ln>
        </p:spPr>
        <p:txBody>
          <a:bodyPr lIns="45719" rIns="45719"/>
          <a:lstStyle/>
          <a:p>
            <a:pPr>
              <a:defRPr sz="1300"/>
            </a:pPr>
          </a:p>
        </p:txBody>
      </p:sp>
      <p:sp>
        <p:nvSpPr>
          <p:cNvPr id="525" name="Entrepreneurship"/>
          <p:cNvSpPr txBox="1"/>
          <p:nvPr/>
        </p:nvSpPr>
        <p:spPr>
          <a:xfrm>
            <a:off x="3879334" y="4520874"/>
            <a:ext cx="2386725"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indent="39687">
              <a:defRPr sz="2200">
                <a:solidFill>
                  <a:srgbClr val="941100"/>
                </a:solidFill>
                <a:latin typeface="Century Gothic"/>
                <a:ea typeface="Century Gothic"/>
                <a:cs typeface="Century Gothic"/>
                <a:sym typeface="Century Gothic"/>
              </a:defRPr>
            </a:lvl1pPr>
          </a:lstStyle>
          <a:p>
            <a:pPr/>
            <a:r>
              <a:t>Entrepreneurship</a:t>
            </a:r>
          </a:p>
        </p:txBody>
      </p:sp>
      <p:sp>
        <p:nvSpPr>
          <p:cNvPr id="526" name="=  Invention  x Commercialization"/>
          <p:cNvSpPr txBox="1"/>
          <p:nvPr/>
        </p:nvSpPr>
        <p:spPr>
          <a:xfrm>
            <a:off x="2129594" y="3427245"/>
            <a:ext cx="4606372"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indent="39687">
              <a:defRPr sz="2200">
                <a:solidFill>
                  <a:srgbClr val="0433FF"/>
                </a:solidFill>
                <a:latin typeface="Century Gothic"/>
                <a:ea typeface="Century Gothic"/>
                <a:cs typeface="Century Gothic"/>
                <a:sym typeface="Century Gothic"/>
              </a:defRPr>
            </a:lvl1pPr>
          </a:lstStyle>
          <a:p>
            <a:pPr/>
            <a:r>
              <a:t>=  Invention  x Commercialization</a:t>
            </a:r>
          </a:p>
        </p:txBody>
      </p:sp>
      <p:sp>
        <p:nvSpPr>
          <p:cNvPr id="527" name="Innovation"/>
          <p:cNvSpPr txBox="1"/>
          <p:nvPr/>
        </p:nvSpPr>
        <p:spPr>
          <a:xfrm>
            <a:off x="516335" y="3427245"/>
            <a:ext cx="1696311"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indent="29765">
              <a:defRPr b="1" sz="2200">
                <a:solidFill>
                  <a:srgbClr val="0433FF"/>
                </a:solidFill>
                <a:latin typeface="Century Gothic"/>
                <a:ea typeface="Century Gothic"/>
                <a:cs typeface="Century Gothic"/>
                <a:sym typeface="Century Gothic"/>
              </a:defRPr>
            </a:pPr>
            <a:r>
              <a:t>Innovation</a:t>
            </a:r>
            <a:r>
              <a:rPr b="0"/>
              <a:t>  </a:t>
            </a:r>
          </a:p>
        </p:txBody>
      </p:sp>
      <p:sp>
        <p:nvSpPr>
          <p:cNvPr id="528" name="= ?"/>
          <p:cNvSpPr txBox="1"/>
          <p:nvPr/>
        </p:nvSpPr>
        <p:spPr>
          <a:xfrm>
            <a:off x="2082718" y="3427245"/>
            <a:ext cx="532700"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indent="39687">
              <a:defRPr sz="2200">
                <a:solidFill>
                  <a:srgbClr val="0433FF"/>
                </a:solidFill>
                <a:latin typeface="Century Gothic"/>
                <a:ea typeface="Century Gothic"/>
                <a:cs typeface="Century Gothic"/>
                <a:sym typeface="Century Gothic"/>
              </a:defRPr>
            </a:lvl1pPr>
          </a:lstStyle>
          <a:p>
            <a:pPr/>
            <a:r>
              <a:t>= ?</a:t>
            </a:r>
          </a:p>
        </p:txBody>
      </p:sp>
      <p:sp>
        <p:nvSpPr>
          <p:cNvPr id="529" name="Bill Aulet, Martin Trust Center for MIT Entrepreneurship, 2017"/>
          <p:cNvSpPr txBox="1"/>
          <p:nvPr/>
        </p:nvSpPr>
        <p:spPr>
          <a:xfrm>
            <a:off x="2045706" y="5570601"/>
            <a:ext cx="4396277" cy="2590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indent="33733" defTabSz="777240">
              <a:spcBef>
                <a:spcPts val="17600"/>
              </a:spcBef>
              <a:defRPr sz="1200">
                <a:solidFill>
                  <a:srgbClr val="941100"/>
                </a:solidFill>
                <a:latin typeface="Century Gothic"/>
                <a:ea typeface="Century Gothic"/>
                <a:cs typeface="Century Gothic"/>
                <a:sym typeface="Century Gothic"/>
              </a:defRPr>
            </a:lvl1pPr>
          </a:lstStyle>
          <a:p>
            <a:pPr/>
            <a:r>
              <a:t>Bill Aulet, Martin Trust Center for MIT Entrepreneurship, 2017</a:t>
            </a:r>
          </a:p>
        </p:txBody>
      </p:sp>
      <p:pic>
        <p:nvPicPr>
          <p:cNvPr id="530" name="Image" descr="Image"/>
          <p:cNvPicPr>
            <a:picLocks noChangeAspect="1"/>
          </p:cNvPicPr>
          <p:nvPr/>
        </p:nvPicPr>
        <p:blipFill>
          <a:blip r:embed="rId2">
            <a:extLst/>
          </a:blip>
          <a:stretch>
            <a:fillRect/>
          </a:stretch>
        </p:blipFill>
        <p:spPr>
          <a:xfrm>
            <a:off x="314325" y="4361719"/>
            <a:ext cx="1440534" cy="144053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528">
                                            <p:txEl>
                                              <p:pRg st="0" end="0"/>
                                            </p:txEl>
                                          </p:spTgt>
                                        </p:tgtEl>
                                        <p:attrNameLst>
                                          <p:attrName>style.visibility</p:attrName>
                                        </p:attrNameLst>
                                      </p:cBhvr>
                                      <p:to>
                                        <p:strVal val="hidden"/>
                                      </p:to>
                                    </p:set>
                                  </p:childTnLst>
                                </p:cTn>
                              </p:par>
                              <p:par>
                                <p:cTn id="11" presetClass="exit" nodeType="withEffect" presetSubtype="0" presetID="1" grpId="2" fill="hold">
                                  <p:stCondLst>
                                    <p:cond delay="0"/>
                                  </p:stCondLst>
                                  <p:iterate type="el" backwards="0">
                                    <p:tmAbs val="0"/>
                                  </p:iterate>
                                  <p:childTnLst>
                                    <p:set>
                                      <p:cBhvr>
                                        <p:cTn id="12" fill="hold">
                                          <p:stCondLst>
                                            <p:cond delay="0"/>
                                          </p:stCondLst>
                                        </p:cTn>
                                        <p:tgtEl>
                                          <p:spTgt spid="528">
                                            <p:bg/>
                                          </p:spTgt>
                                        </p:tgtEl>
                                        <p:attrNameLst>
                                          <p:attrName>style.visibility</p:attrName>
                                        </p:attrNameLst>
                                      </p:cBhvr>
                                      <p:to>
                                        <p:strVal val="hidden"/>
                                      </p:to>
                                    </p:set>
                                  </p:childTnLst>
                                </p:cTn>
                              </p:par>
                            </p:childTnLst>
                          </p:cTn>
                        </p:par>
                        <p:par>
                          <p:cTn id="13" fill="hold">
                            <p:stCondLst>
                              <p:cond delay="0"/>
                            </p:stCondLst>
                            <p:childTnLst>
                              <p:par>
                                <p:cTn id="14" presetClass="entr" nodeType="afterEffect" presetSubtype="0" presetID="1" grpId="3" fill="hold">
                                  <p:stCondLst>
                                    <p:cond delay="0"/>
                                  </p:stCondLst>
                                  <p:iterate type="el" backwards="0">
                                    <p:tmAbs val="0"/>
                                  </p:iterate>
                                  <p:childTnLst>
                                    <p:set>
                                      <p:cBhvr>
                                        <p:cTn id="15" fill="hold"/>
                                        <p:tgtEl>
                                          <p:spTgt spid="5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6" presetID="23" grpId="4" fill="hold">
                                  <p:stCondLst>
                                    <p:cond delay="0"/>
                                  </p:stCondLst>
                                  <p:iterate type="el" backwards="0">
                                    <p:tmAbs val="0"/>
                                  </p:iterate>
                                  <p:childTnLst>
                                    <p:set>
                                      <p:cBhvr>
                                        <p:cTn id="19" fill="hold"/>
                                        <p:tgtEl>
                                          <p:spTgt spid="520"/>
                                        </p:tgtEl>
                                        <p:attrNameLst>
                                          <p:attrName>style.visibility</p:attrName>
                                        </p:attrNameLst>
                                      </p:cBhvr>
                                      <p:to>
                                        <p:strVal val="visible"/>
                                      </p:to>
                                    </p:set>
                                    <p:anim calcmode="lin" valueType="num">
                                      <p:cBhvr>
                                        <p:cTn id="20" dur="750" fill="hold"/>
                                        <p:tgtEl>
                                          <p:spTgt spid="520"/>
                                        </p:tgtEl>
                                        <p:attrNameLst>
                                          <p:attrName>ppt_w</p:attrName>
                                        </p:attrNameLst>
                                      </p:cBhvr>
                                      <p:tavLst>
                                        <p:tav tm="0">
                                          <p:val>
                                            <p:fltVal val="0"/>
                                          </p:val>
                                        </p:tav>
                                        <p:tav tm="100000">
                                          <p:val>
                                            <p:strVal val="#ppt_w"/>
                                          </p:val>
                                        </p:tav>
                                      </p:tavLst>
                                    </p:anim>
                                    <p:anim calcmode="lin" valueType="num">
                                      <p:cBhvr>
                                        <p:cTn id="21" dur="750" fill="hold"/>
                                        <p:tgtEl>
                                          <p:spTgt spid="520"/>
                                        </p:tgtEl>
                                        <p:attrNameLst>
                                          <p:attrName>ppt_h</p:attrName>
                                        </p:attrNameLst>
                                      </p:cBhvr>
                                      <p:tavLst>
                                        <p:tav tm="0">
                                          <p:val>
                                            <p:fltVal val="0"/>
                                          </p:val>
                                        </p:tav>
                                        <p:tav tm="100000">
                                          <p:val>
                                            <p:strVal val="#ppt_h"/>
                                          </p:val>
                                        </p:tav>
                                      </p:tavLst>
                                    </p:anim>
                                  </p:childTnLst>
                                </p:cTn>
                              </p:par>
                            </p:childTnLst>
                          </p:cTn>
                        </p:par>
                        <p:par>
                          <p:cTn id="22" fill="hold">
                            <p:stCondLst>
                              <p:cond delay="750"/>
                            </p:stCondLst>
                            <p:childTnLst>
                              <p:par>
                                <p:cTn id="23" presetClass="entr" nodeType="afterEffect" presetID="10" grpId="5" fill="hold">
                                  <p:stCondLst>
                                    <p:cond delay="0"/>
                                  </p:stCondLst>
                                  <p:iterate type="el" backwards="0">
                                    <p:tmAbs val="0"/>
                                  </p:iterate>
                                  <p:childTnLst>
                                    <p:set>
                                      <p:cBhvr>
                                        <p:cTn id="24" fill="hold"/>
                                        <p:tgtEl>
                                          <p:spTgt spid="521"/>
                                        </p:tgtEl>
                                        <p:attrNameLst>
                                          <p:attrName>style.visibility</p:attrName>
                                        </p:attrNameLst>
                                      </p:cBhvr>
                                      <p:to>
                                        <p:strVal val="visible"/>
                                      </p:to>
                                    </p:set>
                                    <p:animEffect filter="fade" transition="in">
                                      <p:cBhvr>
                                        <p:cTn id="25" dur="200"/>
                                        <p:tgtEl>
                                          <p:spTgt spid="521"/>
                                        </p:tgtEl>
                                      </p:cBhvr>
                                    </p:animEffect>
                                  </p:childTnLst>
                                </p:cTn>
                              </p:par>
                            </p:childTnLst>
                          </p:cTn>
                        </p:par>
                        <p:par>
                          <p:cTn id="26" fill="hold">
                            <p:stCondLst>
                              <p:cond delay="950"/>
                            </p:stCondLst>
                            <p:childTnLst>
                              <p:par>
                                <p:cTn id="27" presetClass="entr" nodeType="afterEffect" presetSubtype="0" presetID="1" grpId="6" fill="hold">
                                  <p:stCondLst>
                                    <p:cond delay="0"/>
                                  </p:stCondLst>
                                  <p:iterate type="el" backwards="0">
                                    <p:tmAbs val="0"/>
                                  </p:iterate>
                                  <p:childTnLst>
                                    <p:set>
                                      <p:cBhvr>
                                        <p:cTn id="28" fill="hold"/>
                                        <p:tgtEl>
                                          <p:spTgt spid="5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6" presetID="23" grpId="7" fill="hold">
                                  <p:stCondLst>
                                    <p:cond delay="0"/>
                                  </p:stCondLst>
                                  <p:iterate type="el" backwards="0">
                                    <p:tmAbs val="0"/>
                                  </p:iterate>
                                  <p:childTnLst>
                                    <p:set>
                                      <p:cBhvr>
                                        <p:cTn id="32" fill="hold"/>
                                        <p:tgtEl>
                                          <p:spTgt spid="525"/>
                                        </p:tgtEl>
                                        <p:attrNameLst>
                                          <p:attrName>style.visibility</p:attrName>
                                        </p:attrNameLst>
                                      </p:cBhvr>
                                      <p:to>
                                        <p:strVal val="visible"/>
                                      </p:to>
                                    </p:set>
                                    <p:anim calcmode="lin" valueType="num">
                                      <p:cBhvr>
                                        <p:cTn id="33" dur="200" fill="hold"/>
                                        <p:tgtEl>
                                          <p:spTgt spid="525"/>
                                        </p:tgtEl>
                                        <p:attrNameLst>
                                          <p:attrName>ppt_w</p:attrName>
                                        </p:attrNameLst>
                                      </p:cBhvr>
                                      <p:tavLst>
                                        <p:tav tm="0">
                                          <p:val>
                                            <p:fltVal val="0"/>
                                          </p:val>
                                        </p:tav>
                                        <p:tav tm="100000">
                                          <p:val>
                                            <p:strVal val="#ppt_w"/>
                                          </p:val>
                                        </p:tav>
                                      </p:tavLst>
                                    </p:anim>
                                    <p:anim calcmode="lin" valueType="num">
                                      <p:cBhvr>
                                        <p:cTn id="34" dur="200" fill="hold"/>
                                        <p:tgtEl>
                                          <p:spTgt spid="525"/>
                                        </p:tgtEl>
                                        <p:attrNameLst>
                                          <p:attrName>ppt_h</p:attrName>
                                        </p:attrNameLst>
                                      </p:cBhvr>
                                      <p:tavLst>
                                        <p:tav tm="0">
                                          <p:val>
                                            <p:fltVal val="0"/>
                                          </p:val>
                                        </p:tav>
                                        <p:tav tm="100000">
                                          <p:val>
                                            <p:strVal val="#ppt_h"/>
                                          </p:val>
                                        </p:tav>
                                      </p:tavLst>
                                    </p:anim>
                                  </p:childTnLst>
                                </p:cTn>
                              </p:par>
                            </p:childTnLst>
                          </p:cTn>
                        </p:par>
                        <p:par>
                          <p:cTn id="35" fill="hold">
                            <p:stCondLst>
                              <p:cond delay="200"/>
                            </p:stCondLst>
                            <p:childTnLst>
                              <p:par>
                                <p:cTn id="36" presetClass="entr" nodeType="afterEffect" presetID="10" grpId="8" fill="hold">
                                  <p:stCondLst>
                                    <p:cond delay="0"/>
                                  </p:stCondLst>
                                  <p:iterate type="el" backwards="0">
                                    <p:tmAbs val="0"/>
                                  </p:iterate>
                                  <p:childTnLst>
                                    <p:set>
                                      <p:cBhvr>
                                        <p:cTn id="37" fill="hold"/>
                                        <p:tgtEl>
                                          <p:spTgt spid="522"/>
                                        </p:tgtEl>
                                        <p:attrNameLst>
                                          <p:attrName>style.visibility</p:attrName>
                                        </p:attrNameLst>
                                      </p:cBhvr>
                                      <p:to>
                                        <p:strVal val="visible"/>
                                      </p:to>
                                    </p:set>
                                    <p:animEffect filter="fade" transition="in">
                                      <p:cBhvr>
                                        <p:cTn id="38" dur="300"/>
                                        <p:tgtEl>
                                          <p:spTgt spid="522"/>
                                        </p:tgtEl>
                                      </p:cBhvr>
                                    </p:animEffect>
                                  </p:childTnLst>
                                </p:cTn>
                              </p:par>
                            </p:childTnLst>
                          </p:cTn>
                        </p:par>
                        <p:par>
                          <p:cTn id="39" fill="hold">
                            <p:stCondLst>
                              <p:cond delay="500"/>
                            </p:stCondLst>
                            <p:childTnLst>
                              <p:par>
                                <p:cTn id="40" presetClass="entr" nodeType="afterEffect" presetSubtype="0" presetID="1" grpId="9" fill="hold">
                                  <p:stCondLst>
                                    <p:cond delay="0"/>
                                  </p:stCondLst>
                                  <p:iterate type="el" backwards="0">
                                    <p:tmAbs val="0"/>
                                  </p:iterate>
                                  <p:childTnLst>
                                    <p:set>
                                      <p:cBhvr>
                                        <p:cTn id="41" fill="hold"/>
                                        <p:tgtEl>
                                          <p:spTgt spid="5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9"/>
      <p:bldP build="whole" bldLvl="1" animBg="1" rev="0" advAuto="0" spid="525" grpId="7"/>
      <p:bldP build="whole" bldLvl="1" animBg="1" rev="0" advAuto="0" spid="526" grpId="3"/>
      <p:bldP build="whole" bldLvl="1" animBg="1" rev="0" advAuto="0" spid="521" grpId="5"/>
      <p:bldP build="whole" bldLvl="1" animBg="1" rev="0" advAuto="0" spid="523" grpId="6"/>
      <p:bldP build="whole" bldLvl="1" animBg="1" rev="0" advAuto="0" spid="522" grpId="8"/>
      <p:bldP build="whole" bldLvl="1" animBg="1" rev="0" advAuto="0" spid="520" grpId="4"/>
      <p:bldP build="p" bldLvl="5" animBg="1" rev="0" advAuto="0" spid="528" grpId="2"/>
      <p:bldP build="whole" bldLvl="1" animBg="1" rev="0" advAuto="0" spid="529" grpId="1"/>
    </p:bldLst>
  </p:timing>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1" name="What is an invention?"/>
          <p:cNvSpPr txBox="1"/>
          <p:nvPr>
            <p:ph type="title"/>
          </p:nvPr>
        </p:nvSpPr>
        <p:spPr>
          <a:prstGeom prst="rect">
            <a:avLst/>
          </a:prstGeom>
        </p:spPr>
        <p:txBody>
          <a:bodyPr/>
          <a:lstStyle/>
          <a:p>
            <a:pPr/>
            <a:r>
              <a:t>What is an invention?</a:t>
            </a:r>
          </a:p>
        </p:txBody>
      </p:sp>
      <p:sp>
        <p:nvSpPr>
          <p:cNvPr id="1572" name="For your idea to be regarded as an invention, at least one significant part of its technology must be completely novel (that is, new). There must be no evidence that this novel aspect of your idea has ever been described before, or used for the same purp"/>
          <p:cNvSpPr txBox="1"/>
          <p:nvPr>
            <p:ph type="body" idx="1"/>
          </p:nvPr>
        </p:nvSpPr>
        <p:spPr>
          <a:prstGeom prst="rect">
            <a:avLst/>
          </a:prstGeom>
        </p:spPr>
        <p:txBody>
          <a:bodyPr/>
          <a:lstStyle/>
          <a:p>
            <a:pPr marL="142811" indent="-116395" defTabSz="475487">
              <a:spcBef>
                <a:spcPts val="1000"/>
              </a:spcBef>
              <a:defRPr sz="1664"/>
            </a:pPr>
            <a:r>
              <a:t>For your idea to be regarded as an invention, at least one significant part of its technology must be </a:t>
            </a:r>
            <a:r>
              <a:rPr>
                <a:solidFill>
                  <a:srgbClr val="0433FF"/>
                </a:solidFill>
              </a:rPr>
              <a:t>completely novel</a:t>
            </a:r>
            <a:r>
              <a:t> (that is, new). </a:t>
            </a:r>
          </a:p>
          <a:p>
            <a:pPr lvl="1" marL="346238" indent="-181138" defTabSz="475487">
              <a:spcBef>
                <a:spcPts val="1000"/>
              </a:spcBef>
              <a:defRPr sz="1560"/>
            </a:pPr>
            <a:r>
              <a:t>There must be no evidence that this novel aspect of your idea has ever been described before, or used for the same purpose before. </a:t>
            </a:r>
          </a:p>
          <a:p>
            <a:pPr marL="142811" indent="-116395" defTabSz="475487">
              <a:spcBef>
                <a:spcPts val="1000"/>
              </a:spcBef>
              <a:defRPr sz="1664"/>
            </a:pPr>
            <a:r>
              <a:t>Not all the technology of an invention needs to be novel. </a:t>
            </a:r>
          </a:p>
          <a:p>
            <a:pPr lvl="1" marL="346238" indent="-181138" defTabSz="475487">
              <a:spcBef>
                <a:spcPts val="1000"/>
              </a:spcBef>
              <a:defRPr sz="1560"/>
            </a:pPr>
            <a:r>
              <a:t>An idea may be an invention </a:t>
            </a:r>
            <a:r>
              <a:rPr>
                <a:solidFill>
                  <a:srgbClr val="0433FF"/>
                </a:solidFill>
              </a:rPr>
              <a:t>if existing technologies are combined</a:t>
            </a:r>
            <a:r>
              <a:t> in a way that is </a:t>
            </a:r>
            <a:r>
              <a:rPr>
                <a:solidFill>
                  <a:srgbClr val="0433FF"/>
                </a:solidFill>
              </a:rPr>
              <a:t>novel</a:t>
            </a:r>
            <a:r>
              <a:t>, or used in a way that is novel. </a:t>
            </a:r>
          </a:p>
          <a:p>
            <a:pPr lvl="1" marL="346238" indent="-181138" defTabSz="475487">
              <a:spcBef>
                <a:spcPts val="1000"/>
              </a:spcBef>
              <a:defRPr sz="1560"/>
            </a:pPr>
            <a:r>
              <a:t>The inventive element </a:t>
            </a:r>
            <a:r>
              <a:rPr>
                <a:solidFill>
                  <a:srgbClr val="0433FF"/>
                </a:solidFill>
              </a:rPr>
              <a:t>might be only a small part of the whole idea</a:t>
            </a:r>
            <a:r>
              <a:t>. But if that small part makes a big difference to the commercial prospects of the idea, it could be an important and valuable invention. </a:t>
            </a:r>
          </a:p>
          <a:p>
            <a:pPr marL="142811" indent="-116395" defTabSz="475487">
              <a:spcBef>
                <a:spcPts val="1000"/>
              </a:spcBef>
              <a:defRPr sz="1664"/>
            </a:pPr>
            <a:r>
              <a:t>Many people claim to have thought of a novel use of technology. The reality is that in most cases, the idea is already known. It therefore cannot be novel and so there may be little point trying to commercialise it. </a:t>
            </a:r>
          </a:p>
          <a:p>
            <a:pPr lvl="1" marL="346238" indent="-181138" defTabSz="475487">
              <a:spcBef>
                <a:spcPts val="1000"/>
              </a:spcBef>
              <a:defRPr sz="1560"/>
            </a:pPr>
            <a:r>
              <a:t>The inventor will usually be unable to protect it strongly, and without strong intellectual property protection to attract them, few companies or investors will be interested. </a:t>
            </a:r>
          </a:p>
        </p:txBody>
      </p:sp>
      <p:sp>
        <p:nvSpPr>
          <p:cNvPr id="157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7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57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572">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1572">
                                            <p:txEl>
                                              <p:pRg st="3" end="3"/>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572">
                                            <p:txEl>
                                              <p:pRg st="4" end="4"/>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1572">
                                            <p:txEl>
                                              <p:pRg st="5" end="5"/>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157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72" grpId="1"/>
    </p:bldLst>
  </p:timing>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5" name="How do you find out if your idea is novel?"/>
          <p:cNvSpPr txBox="1"/>
          <p:nvPr>
            <p:ph type="body" sz="quarter" idx="1"/>
          </p:nvPr>
        </p:nvSpPr>
        <p:spPr>
          <a:xfrm>
            <a:off x="3085103" y="1183722"/>
            <a:ext cx="5828841" cy="1923136"/>
          </a:xfrm>
          <a:prstGeom prst="rect">
            <a:avLst/>
          </a:prstGeom>
        </p:spPr>
        <p:txBody>
          <a:bodyPr/>
          <a:lstStyle/>
          <a:p>
            <a:pPr/>
            <a:r>
              <a:t>How do you find out if your idea is novel?</a:t>
            </a:r>
          </a:p>
        </p:txBody>
      </p:sp>
      <p:sp>
        <p:nvSpPr>
          <p:cNvPr id="1576" name="You do it by searching for prior art."/>
          <p:cNvSpPr txBox="1"/>
          <p:nvPr/>
        </p:nvSpPr>
        <p:spPr>
          <a:xfrm>
            <a:off x="3410660" y="4326878"/>
            <a:ext cx="5177727"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2000"/>
              </a:spcBef>
              <a:defRPr sz="3200">
                <a:latin typeface="Century Gothic"/>
                <a:ea typeface="Century Gothic"/>
                <a:cs typeface="Century Gothic"/>
                <a:sym typeface="Century Gothic"/>
              </a:defRPr>
            </a:pPr>
            <a:r>
              <a:t>You do it by </a:t>
            </a:r>
            <a:r>
              <a:rPr b="1">
                <a:solidFill>
                  <a:srgbClr val="0433FF"/>
                </a:solidFill>
              </a:rPr>
              <a:t>searching for prior art.</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576"/>
                                        </p:tgtEl>
                                        <p:attrNameLst>
                                          <p:attrName>style.visibility</p:attrName>
                                        </p:attrNameLst>
                                      </p:cBhvr>
                                      <p:to>
                                        <p:strVal val="visible"/>
                                      </p:to>
                                    </p:set>
                                    <p:anim calcmode="lin" valueType="num">
                                      <p:cBhvr>
                                        <p:cTn id="7" dur="750" fill="hold"/>
                                        <p:tgtEl>
                                          <p:spTgt spid="1576"/>
                                        </p:tgtEl>
                                        <p:attrNameLst>
                                          <p:attrName>ppt_w</p:attrName>
                                        </p:attrNameLst>
                                      </p:cBhvr>
                                      <p:tavLst>
                                        <p:tav tm="0">
                                          <p:val>
                                            <p:fltVal val="0"/>
                                          </p:val>
                                        </p:tav>
                                        <p:tav tm="100000">
                                          <p:val>
                                            <p:strVal val="#ppt_w"/>
                                          </p:val>
                                        </p:tav>
                                      </p:tavLst>
                                    </p:anim>
                                    <p:anim calcmode="lin" valueType="num">
                                      <p:cBhvr>
                                        <p:cTn id="8" dur="750" fill="hold"/>
                                        <p:tgtEl>
                                          <p:spTgt spid="1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6" grpId="1"/>
    </p:bldLst>
  </p:timing>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8" name="What is prior art?"/>
          <p:cNvSpPr txBox="1"/>
          <p:nvPr>
            <p:ph type="body" sz="half" idx="1"/>
          </p:nvPr>
        </p:nvSpPr>
        <p:spPr>
          <a:xfrm>
            <a:off x="2985221" y="1130071"/>
            <a:ext cx="5828841" cy="3101570"/>
          </a:xfrm>
          <a:prstGeom prst="rect">
            <a:avLst/>
          </a:prstGeom>
        </p:spPr>
        <p:txBody>
          <a:bodyPr/>
          <a:lstStyle/>
          <a:p>
            <a:pPr/>
            <a:r>
              <a:t>What is prior art?</a:t>
            </a:r>
          </a:p>
        </p:txBody>
      </p:sp>
      <p:sp>
        <p:nvSpPr>
          <p:cNvPr id="1579" name="Prior art is any evidence that your invention is already known."/>
          <p:cNvSpPr txBox="1"/>
          <p:nvPr/>
        </p:nvSpPr>
        <p:spPr>
          <a:xfrm>
            <a:off x="3438783" y="3957828"/>
            <a:ext cx="4921717" cy="157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2000"/>
              </a:spcBef>
              <a:defRPr sz="3200">
                <a:latin typeface="Century Gothic"/>
                <a:ea typeface="Century Gothic"/>
                <a:cs typeface="Century Gothic"/>
                <a:sym typeface="Century Gothic"/>
              </a:defRPr>
            </a:pPr>
            <a:r>
              <a:t>Prior art is </a:t>
            </a:r>
            <a:r>
              <a:rPr>
                <a:solidFill>
                  <a:srgbClr val="0433FF"/>
                </a:solidFill>
              </a:rPr>
              <a:t>any evidence that your invention is already known</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579"/>
                                        </p:tgtEl>
                                        <p:attrNameLst>
                                          <p:attrName>style.visibility</p:attrName>
                                        </p:attrNameLst>
                                      </p:cBhvr>
                                      <p:to>
                                        <p:strVal val="visible"/>
                                      </p:to>
                                    </p:set>
                                    <p:anim calcmode="lin" valueType="num">
                                      <p:cBhvr>
                                        <p:cTn id="7" dur="750" fill="hold"/>
                                        <p:tgtEl>
                                          <p:spTgt spid="1579"/>
                                        </p:tgtEl>
                                        <p:attrNameLst>
                                          <p:attrName>ppt_w</p:attrName>
                                        </p:attrNameLst>
                                      </p:cBhvr>
                                      <p:tavLst>
                                        <p:tav tm="0">
                                          <p:val>
                                            <p:fltVal val="0"/>
                                          </p:val>
                                        </p:tav>
                                        <p:tav tm="100000">
                                          <p:val>
                                            <p:strVal val="#ppt_w"/>
                                          </p:val>
                                        </p:tav>
                                      </p:tavLst>
                                    </p:anim>
                                    <p:anim calcmode="lin" valueType="num">
                                      <p:cBhvr>
                                        <p:cTn id="8" dur="750" fill="hold"/>
                                        <p:tgtEl>
                                          <p:spTgt spid="15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9" grpId="1"/>
    </p:bldLst>
  </p:timing>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1" name="What is prior art?"/>
          <p:cNvSpPr txBox="1"/>
          <p:nvPr>
            <p:ph type="title"/>
          </p:nvPr>
        </p:nvSpPr>
        <p:spPr>
          <a:prstGeom prst="rect">
            <a:avLst/>
          </a:prstGeom>
        </p:spPr>
        <p:txBody>
          <a:bodyPr/>
          <a:lstStyle/>
          <a:p>
            <a:pPr/>
            <a:r>
              <a:t>Prior art</a:t>
            </a:r>
          </a:p>
        </p:txBody>
      </p:sp>
      <p:sp>
        <p:nvSpPr>
          <p:cNvPr id="1582" name="Prior art is any evidence that your invention is already known.…"/>
          <p:cNvSpPr txBox="1"/>
          <p:nvPr>
            <p:ph type="body" idx="1"/>
          </p:nvPr>
        </p:nvSpPr>
        <p:spPr>
          <a:prstGeom prst="rect">
            <a:avLst/>
          </a:prstGeom>
        </p:spPr>
        <p:txBody>
          <a:bodyPr/>
          <a:lstStyle/>
          <a:p>
            <a:pPr marL="164782" indent="-134302" defTabSz="548640">
              <a:spcBef>
                <a:spcPts val="1200"/>
              </a:spcBef>
              <a:defRPr sz="1920"/>
            </a:pPr>
            <a:r>
              <a:t>Prior art </a:t>
            </a:r>
            <a:r>
              <a:rPr b="1"/>
              <a:t>does not need to exist physically or be commercially available</a:t>
            </a:r>
            <a:r>
              <a:t>. It is enough that someone, somewhere, sometime previously has described or shown or made something that contains a use of technology that is very similar to your invention. </a:t>
            </a:r>
          </a:p>
          <a:p>
            <a:pPr marL="164782" indent="-134302" defTabSz="548640">
              <a:spcBef>
                <a:spcPts val="1200"/>
              </a:spcBef>
              <a:defRPr sz="1920"/>
            </a:pPr>
            <a:r>
              <a:t>An existing product is the </a:t>
            </a:r>
            <a:r>
              <a:rPr b="1"/>
              <a:t>most obvious form of prior art</a:t>
            </a:r>
            <a:r>
              <a:t>. This can lead many inventors to make a common mistake: just because they cannot find a product containing their invention for sale in any shops, they assume that their invention must be novel. </a:t>
            </a:r>
          </a:p>
          <a:p>
            <a:pPr marL="164782" indent="-134302" defTabSz="548640">
              <a:spcBef>
                <a:spcPts val="1200"/>
              </a:spcBef>
              <a:defRPr sz="1920"/>
            </a:pPr>
            <a:r>
              <a:t>The reality is very different. </a:t>
            </a:r>
            <a:r>
              <a:rPr b="1"/>
              <a:t>Many inventions never become products</a:t>
            </a:r>
            <a:r>
              <a:t>, yet there may be evidence of them somewhere. That evidence - whatever form it may take - will be prior art. </a:t>
            </a:r>
          </a:p>
          <a:p>
            <a:pPr marL="164782" indent="-134302" defTabSz="548640">
              <a:spcBef>
                <a:spcPts val="1200"/>
              </a:spcBef>
              <a:defRPr sz="1920"/>
            </a:pPr>
            <a:r>
              <a:t>Some experts estimate that </a:t>
            </a:r>
            <a:r>
              <a:rPr b="1"/>
              <a:t>for every recorded invention that eventually reaches the market, ten never will</a:t>
            </a:r>
            <a:r>
              <a:t>. This means that if you want to find out if your invention is novel, you should indeed search products past and present - but you should also search much further. </a:t>
            </a:r>
          </a:p>
        </p:txBody>
      </p:sp>
      <p:sp>
        <p:nvSpPr>
          <p:cNvPr id="158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2">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582">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58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2" grpId="1"/>
    </p:bldLst>
  </p:timing>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7" name="Where can you search for prior art?"/>
          <p:cNvSpPr txBox="1"/>
          <p:nvPr>
            <p:ph type="body" sz="quarter" idx="1"/>
          </p:nvPr>
        </p:nvSpPr>
        <p:spPr>
          <a:xfrm>
            <a:off x="3026369" y="107966"/>
            <a:ext cx="5828841" cy="1931008"/>
          </a:xfrm>
          <a:prstGeom prst="rect">
            <a:avLst/>
          </a:prstGeom>
        </p:spPr>
        <p:txBody>
          <a:bodyPr/>
          <a:lstStyle/>
          <a:p>
            <a:pPr/>
            <a:r>
              <a:t>Where can you search for prior art?</a:t>
            </a:r>
          </a:p>
        </p:txBody>
      </p:sp>
      <p:sp>
        <p:nvSpPr>
          <p:cNvPr id="1588" name="Worldwide patent system…"/>
          <p:cNvSpPr txBox="1"/>
          <p:nvPr/>
        </p:nvSpPr>
        <p:spPr>
          <a:xfrm>
            <a:off x="2833092" y="1902967"/>
            <a:ext cx="6215395" cy="437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2000"/>
              </a:spcBef>
              <a:defRPr sz="2200">
                <a:latin typeface="Century Gothic"/>
                <a:ea typeface="Century Gothic"/>
                <a:cs typeface="Century Gothic"/>
                <a:sym typeface="Century Gothic"/>
              </a:defRPr>
            </a:pPr>
            <a:r>
              <a:rPr>
                <a:solidFill>
                  <a:srgbClr val="0433FF"/>
                </a:solidFill>
              </a:rPr>
              <a:t>Worldwide patent system</a:t>
            </a:r>
          </a:p>
          <a:p>
            <a:pPr algn="ctr">
              <a:spcBef>
                <a:spcPts val="2000"/>
              </a:spcBef>
              <a:defRPr sz="2200">
                <a:latin typeface="Century Gothic"/>
                <a:ea typeface="Century Gothic"/>
                <a:cs typeface="Century Gothic"/>
                <a:sym typeface="Century Gothic"/>
              </a:defRPr>
            </a:pPr>
            <a:r>
              <a:t>Some patent databases - including the </a:t>
            </a:r>
            <a:r>
              <a:rPr b="1"/>
              <a:t>European Patent Office's free database Espacenet</a:t>
            </a:r>
            <a:r>
              <a:t> - contain </a:t>
            </a:r>
            <a:r>
              <a:rPr>
                <a:solidFill>
                  <a:srgbClr val="0433FF"/>
                </a:solidFill>
              </a:rPr>
              <a:t>90 million documents </a:t>
            </a:r>
            <a:r>
              <a:t>collected and indexed over many years by patent offices in many countries. </a:t>
            </a:r>
          </a:p>
          <a:p>
            <a:pPr algn="ctr">
              <a:spcBef>
                <a:spcPts val="2000"/>
              </a:spcBef>
              <a:defRPr sz="2200">
                <a:latin typeface="Century Gothic"/>
                <a:ea typeface="Century Gothic"/>
                <a:cs typeface="Century Gothic"/>
                <a:sym typeface="Century Gothic"/>
              </a:defRPr>
            </a:pPr>
            <a:r>
              <a:t>Thanks to the internet, and to the international classification systems used to organise inventions by subject, it is quite easy for inventors to do their own patent searching.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588">
                                            <p:bg/>
                                          </p:spTgt>
                                        </p:tgtEl>
                                        <p:attrNameLst>
                                          <p:attrName>style.visibility</p:attrName>
                                        </p:attrNameLst>
                                      </p:cBhvr>
                                      <p:to>
                                        <p:strVal val="visible"/>
                                      </p:to>
                                    </p:set>
                                    <p:anim calcmode="lin" valueType="num">
                                      <p:cBhvr>
                                        <p:cTn id="7" dur="750" fill="hold"/>
                                        <p:tgtEl>
                                          <p:spTgt spid="1588">
                                            <p:bg/>
                                          </p:spTgt>
                                        </p:tgtEl>
                                        <p:attrNameLst>
                                          <p:attrName>ppt_w</p:attrName>
                                        </p:attrNameLst>
                                      </p:cBhvr>
                                      <p:tavLst>
                                        <p:tav tm="0">
                                          <p:val>
                                            <p:fltVal val="0"/>
                                          </p:val>
                                        </p:tav>
                                        <p:tav tm="100000">
                                          <p:val>
                                            <p:strVal val="#ppt_w"/>
                                          </p:val>
                                        </p:tav>
                                      </p:tavLst>
                                    </p:anim>
                                    <p:anim calcmode="lin" valueType="num">
                                      <p:cBhvr>
                                        <p:cTn id="8" dur="750" fill="hold"/>
                                        <p:tgtEl>
                                          <p:spTgt spid="1588">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1588">
                                            <p:txEl>
                                              <p:pRg st="0" end="0"/>
                                            </p:txEl>
                                          </p:spTgt>
                                        </p:tgtEl>
                                        <p:attrNameLst>
                                          <p:attrName>style.visibility</p:attrName>
                                        </p:attrNameLst>
                                      </p:cBhvr>
                                      <p:to>
                                        <p:strVal val="visible"/>
                                      </p:to>
                                    </p:set>
                                    <p:anim calcmode="lin" valueType="num">
                                      <p:cBhvr>
                                        <p:cTn id="11" dur="750" fill="hold"/>
                                        <p:tgtEl>
                                          <p:spTgt spid="1588">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158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1588">
                                            <p:txEl>
                                              <p:pRg st="1" end="1"/>
                                            </p:txEl>
                                          </p:spTgt>
                                        </p:tgtEl>
                                        <p:attrNameLst>
                                          <p:attrName>style.visibility</p:attrName>
                                        </p:attrNameLst>
                                      </p:cBhvr>
                                      <p:to>
                                        <p:strVal val="visible"/>
                                      </p:to>
                                    </p:set>
                                    <p:anim calcmode="lin" valueType="num">
                                      <p:cBhvr>
                                        <p:cTn id="17" dur="750" fill="hold"/>
                                        <p:tgtEl>
                                          <p:spTgt spid="1588">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158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1588">
                                            <p:txEl>
                                              <p:pRg st="2" end="2"/>
                                            </p:txEl>
                                          </p:spTgt>
                                        </p:tgtEl>
                                        <p:attrNameLst>
                                          <p:attrName>style.visibility</p:attrName>
                                        </p:attrNameLst>
                                      </p:cBhvr>
                                      <p:to>
                                        <p:strVal val="visible"/>
                                      </p:to>
                                    </p:set>
                                    <p:anim calcmode="lin" valueType="num">
                                      <p:cBhvr>
                                        <p:cTn id="23" dur="750" fill="hold"/>
                                        <p:tgtEl>
                                          <p:spTgt spid="1588">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158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8" grpId="1"/>
    </p:bldLst>
  </p:timing>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0" name="Competing art"/>
          <p:cNvSpPr txBox="1"/>
          <p:nvPr>
            <p:ph type="title"/>
          </p:nvPr>
        </p:nvSpPr>
        <p:spPr>
          <a:prstGeom prst="rect">
            <a:avLst/>
          </a:prstGeom>
        </p:spPr>
        <p:txBody>
          <a:bodyPr/>
          <a:lstStyle/>
          <a:p>
            <a:pPr/>
            <a:r>
              <a:t>Competing art </a:t>
            </a:r>
          </a:p>
        </p:txBody>
      </p:sp>
      <p:sp>
        <p:nvSpPr>
          <p:cNvPr id="1591" name="While looking for prior art, you should also look for competing art. These are ideas that may not be at all like yours but do the same job. It is important to study competing art for two reasons:…"/>
          <p:cNvSpPr txBox="1"/>
          <p:nvPr>
            <p:ph type="body" idx="1"/>
          </p:nvPr>
        </p:nvSpPr>
        <p:spPr>
          <a:prstGeom prst="rect">
            <a:avLst/>
          </a:prstGeom>
        </p:spPr>
        <p:txBody>
          <a:bodyPr/>
          <a:lstStyle/>
          <a:p>
            <a:pPr marL="203232" indent="-165640" defTabSz="676655">
              <a:spcBef>
                <a:spcPts val="1400"/>
              </a:spcBef>
              <a:defRPr sz="2368"/>
            </a:pPr>
            <a:r>
              <a:t>While looking for prior art, you should also look for </a:t>
            </a:r>
            <a:r>
              <a:rPr>
                <a:solidFill>
                  <a:srgbClr val="0433FF"/>
                </a:solidFill>
              </a:rPr>
              <a:t>competing art</a:t>
            </a:r>
            <a:r>
              <a:t>. These are ideas that may not be at all like yours but </a:t>
            </a:r>
            <a:r>
              <a:rPr b="1"/>
              <a:t>do the same job</a:t>
            </a:r>
            <a:r>
              <a:t>. </a:t>
            </a:r>
          </a:p>
          <a:p>
            <a:pPr marL="203232" indent="-165640" defTabSz="676655">
              <a:spcBef>
                <a:spcPts val="1400"/>
              </a:spcBef>
              <a:defRPr sz="2368"/>
            </a:pPr>
            <a:r>
              <a:t>It is important to study competing art for two reasons: </a:t>
            </a:r>
          </a:p>
          <a:p>
            <a:pPr lvl="1" marL="492723" indent="-257773" defTabSz="676655">
              <a:spcBef>
                <a:spcPts val="1400"/>
              </a:spcBef>
              <a:defRPr sz="2220"/>
            </a:pPr>
            <a:r>
              <a:t>Most inventions are a solution to a problem, and most problems have more than one possible solution. You need to examine other solutions, as some may offer more advantages than yours.</a:t>
            </a:r>
          </a:p>
          <a:p>
            <a:pPr lvl="1" marL="492723" indent="-257773" defTabSz="676655">
              <a:spcBef>
                <a:spcPts val="1400"/>
              </a:spcBef>
              <a:defRPr sz="2220"/>
            </a:pPr>
            <a:r>
              <a:t>If you try to exploit your idea commercially, alternative solutions may be strong competition. In order to argue successfully that your solution is better than alternatives, you need to know what the alternatives are!</a:t>
            </a:r>
          </a:p>
        </p:txBody>
      </p:sp>
      <p:sp>
        <p:nvSpPr>
          <p:cNvPr id="1592"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91">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591">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59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91" grpId="1"/>
    </p:bldLst>
  </p:timing>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4" name="Why is novelty important?"/>
          <p:cNvSpPr txBox="1"/>
          <p:nvPr>
            <p:ph type="title"/>
          </p:nvPr>
        </p:nvSpPr>
        <p:spPr>
          <a:prstGeom prst="rect">
            <a:avLst/>
          </a:prstGeom>
        </p:spPr>
        <p:txBody>
          <a:bodyPr/>
          <a:lstStyle/>
          <a:p>
            <a:pPr/>
            <a:r>
              <a:t>Why is novelty important?</a:t>
            </a:r>
          </a:p>
        </p:txBody>
      </p:sp>
      <p:sp>
        <p:nvSpPr>
          <p:cNvPr id="1595" name="For an invention, a lack of novelty matters for 2 main reasons:…"/>
          <p:cNvSpPr txBox="1"/>
          <p:nvPr>
            <p:ph type="body" idx="1"/>
          </p:nvPr>
        </p:nvSpPr>
        <p:spPr>
          <a:prstGeom prst="rect">
            <a:avLst/>
          </a:prstGeom>
        </p:spPr>
        <p:txBody>
          <a:bodyPr/>
          <a:lstStyle/>
          <a:p>
            <a:pPr marL="189500" indent="-154448" defTabSz="630936">
              <a:spcBef>
                <a:spcPts val="1300"/>
              </a:spcBef>
              <a:defRPr sz="2208"/>
            </a:pPr>
            <a:r>
              <a:t>For an invention, a lack of novelty matters for 2 main reasons: </a:t>
            </a:r>
          </a:p>
          <a:p>
            <a:pPr lvl="1" marL="459431" indent="-240356" defTabSz="630936">
              <a:spcBef>
                <a:spcPts val="1300"/>
              </a:spcBef>
              <a:defRPr sz="2070"/>
            </a:pPr>
            <a:r>
              <a:t>You are unlikely to be able to obtain any worthwhile intellectual property rights for an idea that is not novel. </a:t>
            </a:r>
          </a:p>
          <a:p>
            <a:pPr lvl="2" marL="754494" indent="-294436" defTabSz="630936">
              <a:spcBef>
                <a:spcPts val="1300"/>
              </a:spcBef>
              <a:defRPr sz="1932"/>
            </a:pPr>
            <a:r>
              <a:t>In most cases this means that your idea will have little or no commercial value. (Exceptions include ideas that rely more for their success on skilful marketing than IPR, or where a rights owner agrees to license the IPR.)</a:t>
            </a:r>
          </a:p>
          <a:p>
            <a:pPr lvl="1" marL="459431" indent="-240356" defTabSz="630936">
              <a:spcBef>
                <a:spcPts val="1300"/>
              </a:spcBef>
              <a:defRPr sz="2070"/>
            </a:pPr>
            <a:r>
              <a:t>An idea that is not novel cannot legally belong to you. If someone else owns the rights to it, you risk having legal action taken against you if you try to exploit it without their permission. </a:t>
            </a:r>
          </a:p>
          <a:p>
            <a:pPr lvl="2" marL="754494" indent="-294436" defTabSz="630936">
              <a:spcBef>
                <a:spcPts val="1300"/>
              </a:spcBef>
              <a:defRPr sz="1932"/>
            </a:pPr>
            <a:r>
              <a:t>Nor can you claim the idea as yours even if it has no legal owner (for example, if it is an old idea).</a:t>
            </a:r>
          </a:p>
        </p:txBody>
      </p:sp>
      <p:sp>
        <p:nvSpPr>
          <p:cNvPr id="159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95">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595">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595">
                                            <p:txEl>
                                              <p:pRg st="3" end="3"/>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59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95" grpId="1"/>
    </p:bldLst>
  </p:timing>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8" name="Why is novelty important?"/>
          <p:cNvSpPr txBox="1"/>
          <p:nvPr>
            <p:ph type="title"/>
          </p:nvPr>
        </p:nvSpPr>
        <p:spPr>
          <a:prstGeom prst="rect">
            <a:avLst/>
          </a:prstGeom>
        </p:spPr>
        <p:txBody>
          <a:bodyPr/>
          <a:lstStyle/>
          <a:p>
            <a:pPr/>
            <a:r>
              <a:t>Why is novelty important?</a:t>
            </a:r>
          </a:p>
        </p:txBody>
      </p:sp>
      <p:sp>
        <p:nvSpPr>
          <p:cNvPr id="1599" name="Even if an idea is novel, novelty on its own may not mean much. For an invention to have good commercial potential, it needs to be a significant improvement on prior art. This depends on many factors. Some improvements may be small in technology terms bu"/>
          <p:cNvSpPr txBox="1"/>
          <p:nvPr>
            <p:ph type="body" idx="1"/>
          </p:nvPr>
        </p:nvSpPr>
        <p:spPr>
          <a:xfrm>
            <a:off x="241300" y="1338639"/>
            <a:ext cx="8686800" cy="4477492"/>
          </a:xfrm>
          <a:prstGeom prst="rect">
            <a:avLst/>
          </a:prstGeom>
        </p:spPr>
        <p:txBody>
          <a:bodyPr/>
          <a:lstStyle/>
          <a:p>
            <a:pPr marL="192246" indent="-156686" defTabSz="640079">
              <a:spcBef>
                <a:spcPts val="1400"/>
              </a:spcBef>
              <a:defRPr sz="2240"/>
            </a:pPr>
            <a:r>
              <a:t>Even if an idea is novel, novelty on its own may not mean much. For an invention to have good commercial potential, it needs to be a significant improvement on prior art. This depends on many factors. Some improvements may be small in technology terms but have high commercial value. </a:t>
            </a:r>
          </a:p>
          <a:p>
            <a:pPr marL="192246" indent="-156686" defTabSz="640079">
              <a:spcBef>
                <a:spcPts val="1400"/>
              </a:spcBef>
              <a:defRPr sz="2240"/>
            </a:pPr>
            <a:r>
              <a:t>For example, the </a:t>
            </a:r>
            <a:r>
              <a:rPr>
                <a:solidFill>
                  <a:srgbClr val="0433FF"/>
                </a:solidFill>
              </a:rPr>
              <a:t>drinks can ring-pull</a:t>
            </a:r>
            <a:r>
              <a:t> is simple technology, but its advantages - </a:t>
            </a:r>
          </a:p>
          <a:p>
            <a:pPr lvl="1" marL="466090" indent="-243840" defTabSz="640079">
              <a:spcBef>
                <a:spcPts val="1400"/>
              </a:spcBef>
              <a:defRPr sz="2100"/>
            </a:pPr>
            <a:r>
              <a:t>it is secured by a rivet that does not penetrate the can, and </a:t>
            </a:r>
          </a:p>
          <a:p>
            <a:pPr lvl="1" marL="466090" indent="-243840" defTabSz="640079">
              <a:spcBef>
                <a:spcPts val="1400"/>
              </a:spcBef>
              <a:defRPr sz="2100"/>
            </a:pPr>
            <a:r>
              <a:t>the underside of the ring is shaped to give mechanical advantage  - made it a significant invention with huge commercial value. </a:t>
            </a:r>
          </a:p>
        </p:txBody>
      </p:sp>
      <p:sp>
        <p:nvSpPr>
          <p:cNvPr id="1600"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1" name="unknown.jpg" descr="unknown.jpg"/>
          <p:cNvPicPr>
            <a:picLocks noChangeAspect="1"/>
          </p:cNvPicPr>
          <p:nvPr/>
        </p:nvPicPr>
        <p:blipFill>
          <a:blip r:embed="rId2">
            <a:extLst/>
          </a:blip>
          <a:stretch>
            <a:fillRect/>
          </a:stretch>
        </p:blipFill>
        <p:spPr>
          <a:xfrm>
            <a:off x="7879410" y="5517785"/>
            <a:ext cx="1098269" cy="80483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59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9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599">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1599">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159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2" fill="hold">
                                  <p:stCondLst>
                                    <p:cond delay="0"/>
                                  </p:stCondLst>
                                  <p:iterate type="el" backwards="0">
                                    <p:tmAbs val="0"/>
                                  </p:iterate>
                                  <p:childTnLst>
                                    <p:set>
                                      <p:cBhvr>
                                        <p:cTn id="21" fill="hold"/>
                                        <p:tgtEl>
                                          <p:spTgt spid="160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xit" nodeType="clickEffect" presetSubtype="0" presetID="1" grpId="3" fill="hold">
                                  <p:stCondLst>
                                    <p:cond delay="0"/>
                                  </p:stCondLst>
                                  <p:iterate type="el" backwards="0">
                                    <p:tmAbs val="0"/>
                                  </p:iterate>
                                  <p:childTnLst>
                                    <p:set>
                                      <p:cBhvr>
                                        <p:cTn id="25" fill="hold">
                                          <p:stCondLst>
                                            <p:cond delay="0"/>
                                          </p:stCondLst>
                                        </p:cTn>
                                        <p:tgtEl>
                                          <p:spTgt spid="160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1" grpId="3"/>
      <p:bldP build="p" bldLvl="5" animBg="1" rev="0" advAuto="0" spid="1599" grpId="1"/>
      <p:bldP build="whole" bldLvl="1" animBg="1" rev="0" advAuto="0" spid="1601" grpId="2"/>
    </p:bldLst>
  </p:timing>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3" name="Image" descr="Image"/>
          <p:cNvPicPr>
            <a:picLocks noChangeAspect="1"/>
          </p:cNvPicPr>
          <p:nvPr/>
        </p:nvPicPr>
        <p:blipFill>
          <a:blip r:embed="rId2">
            <a:extLst/>
          </a:blip>
          <a:stretch>
            <a:fillRect/>
          </a:stretch>
        </p:blipFill>
        <p:spPr>
          <a:xfrm>
            <a:off x="-560691" y="1717595"/>
            <a:ext cx="1806943" cy="2712673"/>
          </a:xfrm>
          <a:prstGeom prst="rect">
            <a:avLst/>
          </a:prstGeom>
          <a:ln w="12700">
            <a:miter lim="400000"/>
          </a:ln>
        </p:spPr>
      </p:pic>
      <p:sp>
        <p:nvSpPr>
          <p:cNvPr id="1604" name="Why is novelty important?"/>
          <p:cNvSpPr txBox="1"/>
          <p:nvPr>
            <p:ph type="title"/>
          </p:nvPr>
        </p:nvSpPr>
        <p:spPr>
          <a:prstGeom prst="rect">
            <a:avLst/>
          </a:prstGeom>
        </p:spPr>
        <p:txBody>
          <a:bodyPr/>
          <a:lstStyle/>
          <a:p>
            <a:pPr/>
            <a:r>
              <a:t>Why is novelty important?</a:t>
            </a:r>
          </a:p>
        </p:txBody>
      </p:sp>
      <p:sp>
        <p:nvSpPr>
          <p:cNvPr id="1605" name="Even if an idea is novel, novelty on its own may not mean much. For an invention to have good commercial potential, it needs to be a significant improvement on prior art. This depends on many factors. Some improvements may be small in technology terms bu"/>
          <p:cNvSpPr txBox="1"/>
          <p:nvPr>
            <p:ph type="body" idx="1"/>
          </p:nvPr>
        </p:nvSpPr>
        <p:spPr>
          <a:xfrm>
            <a:off x="235979" y="1242078"/>
            <a:ext cx="8686801" cy="4974623"/>
          </a:xfrm>
          <a:prstGeom prst="rect">
            <a:avLst/>
          </a:prstGeom>
        </p:spPr>
        <p:txBody>
          <a:bodyPr/>
          <a:lstStyle/>
          <a:p>
            <a:pPr marL="225203" indent="-183547" defTabSz="749808">
              <a:spcBef>
                <a:spcPts val="1600"/>
              </a:spcBef>
              <a:defRPr sz="2624"/>
            </a:pPr>
            <a:r>
              <a:t>It is possible for a commercially successful idea to be novel but not particularly inventive. </a:t>
            </a:r>
          </a:p>
          <a:p>
            <a:pPr lvl="1" marL="545991" indent="-285641" defTabSz="749808">
              <a:spcBef>
                <a:spcPts val="1600"/>
              </a:spcBef>
              <a:defRPr sz="2460"/>
            </a:pPr>
            <a:r>
              <a:t>For example, electric toothbrushes used to be too expensive to sell well. </a:t>
            </a:r>
          </a:p>
          <a:p>
            <a:pPr lvl="1" marL="545991" indent="-285641" defTabSz="749808">
              <a:spcBef>
                <a:spcPts val="1600"/>
              </a:spcBef>
              <a:defRPr sz="2460"/>
            </a:pPr>
            <a:r>
              <a:t>Then someone discovered that it was possible to use a </a:t>
            </a:r>
            <a:r>
              <a:rPr>
                <a:solidFill>
                  <a:srgbClr val="0433FF"/>
                </a:solidFill>
              </a:rPr>
              <a:t>much cheaper motor</a:t>
            </a:r>
            <a:r>
              <a:t>. Prices fell and sales soared. </a:t>
            </a:r>
          </a:p>
          <a:p>
            <a:pPr lvl="1" marL="545991" indent="-285641" defTabSz="749808">
              <a:spcBef>
                <a:spcPts val="1600"/>
              </a:spcBef>
              <a:defRPr sz="2460"/>
            </a:pPr>
            <a:r>
              <a:t>This new type of electric toothbrush simply included a </a:t>
            </a:r>
            <a:r>
              <a:rPr>
                <a:solidFill>
                  <a:srgbClr val="0433FF"/>
                </a:solidFill>
              </a:rPr>
              <a:t>well known motor</a:t>
            </a:r>
            <a:r>
              <a:t>, and functioned in a well known way, so there was no invention - but </a:t>
            </a:r>
            <a:r>
              <a:rPr>
                <a:solidFill>
                  <a:srgbClr val="0433FF"/>
                </a:solidFill>
              </a:rPr>
              <a:t>the novelty of combining motor and toothbrush </a:t>
            </a:r>
            <a:r>
              <a:t>gave it a large commercial advantage. </a:t>
            </a:r>
          </a:p>
        </p:txBody>
      </p:sp>
      <p:sp>
        <p:nvSpPr>
          <p:cNvPr id="160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5">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60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160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1" fill="hold">
                                  <p:stCondLst>
                                    <p:cond delay="0"/>
                                  </p:stCondLst>
                                  <p:iterate type="el" backwards="0">
                                    <p:tmAbs val="0"/>
                                  </p:iterate>
                                  <p:childTnLst>
                                    <p:set>
                                      <p:cBhvr>
                                        <p:cTn id="17" fill="hold"/>
                                        <p:tgtEl>
                                          <p:spTgt spid="160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05" grpId="1"/>
      <p:bldP build="whole" bldLvl="1" animBg="1" rev="0" advAuto="0" spid="1603" grpId="2"/>
    </p:bldLst>
  </p:timing>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8" name="Why is novelty important?"/>
          <p:cNvSpPr txBox="1"/>
          <p:nvPr>
            <p:ph type="title"/>
          </p:nvPr>
        </p:nvSpPr>
        <p:spPr>
          <a:prstGeom prst="rect">
            <a:avLst/>
          </a:prstGeom>
        </p:spPr>
        <p:txBody>
          <a:bodyPr/>
          <a:lstStyle/>
          <a:p>
            <a:pPr/>
            <a:r>
              <a:t>Why is novelty important?</a:t>
            </a:r>
          </a:p>
        </p:txBody>
      </p:sp>
      <p:sp>
        <p:nvSpPr>
          <p:cNvPr id="160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0" name="Image" descr="Image"/>
          <p:cNvPicPr>
            <a:picLocks noChangeAspect="1"/>
          </p:cNvPicPr>
          <p:nvPr/>
        </p:nvPicPr>
        <p:blipFill>
          <a:blip r:embed="rId2">
            <a:extLst/>
          </a:blip>
          <a:stretch>
            <a:fillRect/>
          </a:stretch>
        </p:blipFill>
        <p:spPr>
          <a:xfrm>
            <a:off x="679026" y="1612386"/>
            <a:ext cx="2564226" cy="3205283"/>
          </a:xfrm>
          <a:prstGeom prst="rect">
            <a:avLst/>
          </a:prstGeom>
          <a:ln w="12700">
            <a:miter lim="400000"/>
          </a:ln>
        </p:spPr>
      </p:pic>
      <p:pic>
        <p:nvPicPr>
          <p:cNvPr id="1611" name="Image" descr="Image"/>
          <p:cNvPicPr>
            <a:picLocks noChangeAspect="1"/>
          </p:cNvPicPr>
          <p:nvPr/>
        </p:nvPicPr>
        <p:blipFill>
          <a:blip r:embed="rId3">
            <a:extLst/>
          </a:blip>
          <a:stretch>
            <a:fillRect/>
          </a:stretch>
        </p:blipFill>
        <p:spPr>
          <a:xfrm>
            <a:off x="5070038" y="1612386"/>
            <a:ext cx="3205283" cy="3205283"/>
          </a:xfrm>
          <a:prstGeom prst="rect">
            <a:avLst/>
          </a:prstGeom>
          <a:ln w="12700">
            <a:miter lim="400000"/>
          </a:ln>
        </p:spPr>
      </p:pic>
      <p:sp>
        <p:nvSpPr>
          <p:cNvPr id="1612" name="“Reinventing the Suitcase by Adding the Wheel” NYT 4/10/2010 https://www.nytimes.com/2010/10/05/business/05road.html"/>
          <p:cNvSpPr txBox="1"/>
          <p:nvPr/>
        </p:nvSpPr>
        <p:spPr>
          <a:xfrm>
            <a:off x="1307878" y="5379302"/>
            <a:ext cx="6543004" cy="6502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r>
              <a:t>“Reinventing the Suitcase by Adding the Wheel” NYT 4/10/2010</a:t>
            </a:r>
            <a:br/>
            <a:r>
              <a:t>https://www.nytimes.com/2010/10/05/business/05road.html</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61" name="Content Placeholder 2"/>
          <p:cNvSpPr txBox="1"/>
          <p:nvPr>
            <p:ph type="body" idx="1"/>
          </p:nvPr>
        </p:nvSpPr>
        <p:spPr>
          <a:prstGeom prst="rect">
            <a:avLst/>
          </a:prstGeom>
        </p:spPr>
        <p:txBody>
          <a:bodyPr/>
          <a:lstStyle/>
          <a:p>
            <a:pPr marL="0" indent="50800">
              <a:buSzTx/>
              <a:buNone/>
              <a:defRPr sz="1800"/>
            </a:pPr>
            <a:r>
              <a:t>Help students master concepts of relevance to AI and Data-driven entrepreneurship, by:</a:t>
            </a:r>
          </a:p>
          <a:p>
            <a:pPr marL="222250" indent="-171450">
              <a:defRPr sz="1800"/>
            </a:pPr>
            <a:r>
              <a:t>Introducing basic </a:t>
            </a:r>
            <a:r>
              <a:rPr>
                <a:solidFill>
                  <a:srgbClr val="0070C0"/>
                </a:solidFill>
              </a:rPr>
              <a:t>terminology </a:t>
            </a:r>
            <a:r>
              <a:t>and</a:t>
            </a:r>
            <a:r>
              <a:rPr>
                <a:solidFill>
                  <a:srgbClr val="0070C0"/>
                </a:solidFill>
              </a:rPr>
              <a:t> concepts </a:t>
            </a:r>
            <a:r>
              <a:t>of</a:t>
            </a:r>
            <a:r>
              <a:rPr>
                <a:solidFill>
                  <a:srgbClr val="0070C0"/>
                </a:solidFill>
              </a:rPr>
              <a:t> innovation, entrepreneurship</a:t>
            </a:r>
            <a:r>
              <a:t>, and </a:t>
            </a:r>
            <a:r>
              <a:rPr>
                <a:solidFill>
                  <a:srgbClr val="0070C0"/>
                </a:solidFill>
              </a:rPr>
              <a:t>intellectual property</a:t>
            </a:r>
            <a:endParaRPr>
              <a:solidFill>
                <a:srgbClr val="0070C0"/>
              </a:solidFill>
            </a:endParaRPr>
          </a:p>
          <a:p>
            <a:pPr marL="222250" indent="-171450">
              <a:defRPr sz="1800"/>
            </a:pPr>
            <a:r>
              <a:t>Discussing </a:t>
            </a:r>
            <a:r>
              <a:rPr>
                <a:solidFill>
                  <a:srgbClr val="0070C0"/>
                </a:solidFill>
              </a:rPr>
              <a:t>case studies </a:t>
            </a:r>
            <a:r>
              <a:t>of turning ideas to successful companies,</a:t>
            </a:r>
            <a:r>
              <a:rPr>
                <a:solidFill>
                  <a:srgbClr val="0070C0"/>
                </a:solidFill>
              </a:rPr>
              <a:t> </a:t>
            </a:r>
            <a:r>
              <a:t>and </a:t>
            </a:r>
            <a:r>
              <a:rPr>
                <a:solidFill>
                  <a:srgbClr val="0070C0"/>
                </a:solidFill>
              </a:rPr>
              <a:t>visions</a:t>
            </a:r>
            <a:r>
              <a:t> for the future of AI</a:t>
            </a:r>
          </a:p>
          <a:p>
            <a:pPr marL="222250" indent="-171450">
              <a:defRPr sz="1800"/>
            </a:pPr>
            <a:r>
              <a:t>Learning and practicing steps entailed in </a:t>
            </a:r>
            <a:r>
              <a:rPr>
                <a:solidFill>
                  <a:srgbClr val="0070C0"/>
                </a:solidFill>
              </a:rPr>
              <a:t>start-up foundation</a:t>
            </a:r>
            <a:r>
              <a:t>, as captured in MIT’s </a:t>
            </a:r>
            <a:r>
              <a:rPr>
                <a:solidFill>
                  <a:srgbClr val="0070C0"/>
                </a:solidFill>
              </a:rPr>
              <a:t>Disciplined Entrepreneurship </a:t>
            </a:r>
            <a:r>
              <a:t>methodology.</a:t>
            </a:r>
          </a:p>
          <a:p>
            <a:pPr marL="222250" indent="-171450">
              <a:defRPr sz="1800"/>
            </a:pPr>
            <a:r>
              <a:t>Understanding and practicing </a:t>
            </a:r>
            <a:r>
              <a:rPr>
                <a:solidFill>
                  <a:srgbClr val="0070C0"/>
                </a:solidFill>
              </a:rPr>
              <a:t>business model development</a:t>
            </a:r>
            <a:r>
              <a:t>.</a:t>
            </a:r>
          </a:p>
          <a:p>
            <a:pPr marL="222250" indent="-171450">
              <a:defRPr sz="1800"/>
            </a:pPr>
            <a:r>
              <a:t>Learning how to </a:t>
            </a:r>
            <a:r>
              <a:rPr>
                <a:solidFill>
                  <a:srgbClr val="0070C0"/>
                </a:solidFill>
              </a:rPr>
              <a:t>pitch</a:t>
            </a:r>
            <a:r>
              <a:t> to attract investment</a:t>
            </a:r>
          </a:p>
        </p:txBody>
      </p:sp>
      <p:sp>
        <p:nvSpPr>
          <p:cNvPr id="462" name="Title 1"/>
          <p:cNvSpPr txBox="1"/>
          <p:nvPr>
            <p:ph type="title"/>
          </p:nvPr>
        </p:nvSpPr>
        <p:spPr>
          <a:prstGeom prst="rect">
            <a:avLst/>
          </a:prstGeom>
        </p:spPr>
        <p:txBody>
          <a:bodyPr/>
          <a:lstStyle/>
          <a:p>
            <a:pPr indent="37702" defTabSz="868680">
              <a:defRPr sz="3800"/>
            </a:pPr>
            <a:r>
              <a:t>Course</a:t>
            </a:r>
            <a:br/>
            <a:r>
              <a:t>Objective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Title 1"/>
          <p:cNvSpPr txBox="1"/>
          <p:nvPr>
            <p:ph type="title"/>
          </p:nvPr>
        </p:nvSpPr>
        <p:spPr>
          <a:prstGeom prst="rect">
            <a:avLst/>
          </a:prstGeom>
        </p:spPr>
        <p:txBody>
          <a:bodyPr/>
          <a:lstStyle/>
          <a:p>
            <a:pPr/>
            <a:r>
              <a:t>Invention vs Innovation</a:t>
            </a:r>
          </a:p>
        </p:txBody>
      </p:sp>
      <p:sp>
        <p:nvSpPr>
          <p:cNvPr id="533"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4" name="Rectangle 3"/>
          <p:cNvSpPr txBox="1"/>
          <p:nvPr/>
        </p:nvSpPr>
        <p:spPr>
          <a:xfrm>
            <a:off x="360045" y="2550743"/>
            <a:ext cx="8118645" cy="164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2200"/>
              </a:spcBef>
              <a:defRPr i="1" sz="2400">
                <a:latin typeface="Century Gothic"/>
                <a:ea typeface="Century Gothic"/>
                <a:cs typeface="Century Gothic"/>
                <a:sym typeface="Century Gothic"/>
              </a:defRPr>
            </a:pPr>
            <a:r>
              <a:t>Invention </a:t>
            </a:r>
            <a:r>
              <a:rPr>
                <a:solidFill>
                  <a:srgbClr val="0433FF"/>
                </a:solidFill>
              </a:rPr>
              <a:t>may or may not result</a:t>
            </a:r>
            <a:r>
              <a:t> in innovation (creation of value) </a:t>
            </a:r>
            <a:endParaRPr>
              <a:latin typeface="Amazon Ember Light"/>
              <a:ea typeface="Amazon Ember Light"/>
              <a:cs typeface="Amazon Ember Light"/>
              <a:sym typeface="Amazon Ember Light"/>
            </a:endParaRPr>
          </a:p>
          <a:p>
            <a:pPr algn="ctr">
              <a:spcBef>
                <a:spcPts val="3500"/>
              </a:spcBef>
              <a:defRPr i="1" sz="2400">
                <a:latin typeface="Century Gothic"/>
                <a:ea typeface="Century Gothic"/>
                <a:cs typeface="Century Gothic"/>
                <a:sym typeface="Century Gothic"/>
              </a:defRPr>
            </a:pPr>
            <a:r>
              <a:t>Ι</a:t>
            </a:r>
            <a:r>
              <a:t>nnovation does </a:t>
            </a:r>
            <a:r>
              <a:rPr>
                <a:solidFill>
                  <a:srgbClr val="0433FF"/>
                </a:solidFill>
              </a:rPr>
              <a:t>not strictly need</a:t>
            </a:r>
            <a:r>
              <a:t> an invention.</a:t>
            </a:r>
          </a:p>
        </p:txBody>
      </p:sp>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4" name="Is the idea obvious?"/>
          <p:cNvSpPr txBox="1"/>
          <p:nvPr>
            <p:ph type="title"/>
          </p:nvPr>
        </p:nvSpPr>
        <p:spPr>
          <a:prstGeom prst="rect">
            <a:avLst/>
          </a:prstGeom>
        </p:spPr>
        <p:txBody>
          <a:bodyPr/>
          <a:lstStyle/>
          <a:p>
            <a:pPr/>
            <a:r>
              <a:t>Is the idea obvious?</a:t>
            </a:r>
          </a:p>
        </p:txBody>
      </p:sp>
      <p:sp>
        <p:nvSpPr>
          <p:cNvPr id="1615" name="To be regarded as an invention, an idea needs to include an inventive step.…"/>
          <p:cNvSpPr txBox="1"/>
          <p:nvPr>
            <p:ph type="body" idx="1"/>
          </p:nvPr>
        </p:nvSpPr>
        <p:spPr>
          <a:prstGeom prst="rect">
            <a:avLst/>
          </a:prstGeom>
        </p:spPr>
        <p:txBody>
          <a:bodyPr/>
          <a:lstStyle/>
          <a:p>
            <a:pPr marL="258159" indent="-210407" defTabSz="859536">
              <a:spcBef>
                <a:spcPts val="1800"/>
              </a:spcBef>
              <a:defRPr sz="3008"/>
            </a:pPr>
            <a:r>
              <a:t>To be regarded as an </a:t>
            </a:r>
            <a:r>
              <a:rPr b="1"/>
              <a:t>invention, </a:t>
            </a:r>
            <a:r>
              <a:t>an idea needs to include an </a:t>
            </a:r>
            <a:r>
              <a:rPr b="1">
                <a:solidFill>
                  <a:srgbClr val="0433FF"/>
                </a:solidFill>
              </a:rPr>
              <a:t>inventive step,</a:t>
            </a:r>
            <a:r>
              <a:t> i.e. something:</a:t>
            </a:r>
          </a:p>
          <a:p>
            <a:pPr lvl="1" marL="625892" indent="-327442" defTabSz="859536">
              <a:spcBef>
                <a:spcPts val="1800"/>
              </a:spcBef>
              <a:defRPr sz="2820"/>
            </a:pPr>
            <a:r>
              <a:rPr>
                <a:solidFill>
                  <a:srgbClr val="0433FF"/>
                </a:solidFill>
              </a:rPr>
              <a:t>non-obvious</a:t>
            </a:r>
          </a:p>
          <a:p>
            <a:pPr lvl="1" marL="625892" indent="-327442" defTabSz="859536">
              <a:spcBef>
                <a:spcPts val="1800"/>
              </a:spcBef>
              <a:defRPr sz="2820"/>
            </a:pPr>
            <a:r>
              <a:t>does not</a:t>
            </a:r>
            <a:r>
              <a:rPr>
                <a:solidFill>
                  <a:srgbClr val="0433FF"/>
                </a:solidFill>
              </a:rPr>
              <a:t> readily occur to an expert</a:t>
            </a:r>
            <a:r>
              <a:t> in the relevant technology. </a:t>
            </a:r>
          </a:p>
          <a:p>
            <a:pPr marL="258159" indent="-210407" defTabSz="859536">
              <a:spcBef>
                <a:spcPts val="1800"/>
              </a:spcBef>
              <a:defRPr sz="3008"/>
            </a:pPr>
            <a:r>
              <a:rPr b="1">
                <a:solidFill>
                  <a:srgbClr val="0433FF"/>
                </a:solidFill>
              </a:rPr>
              <a:t>Obvious:</a:t>
            </a:r>
            <a:r>
              <a:t> something that would be the next logical step along your path from the problem to the solution. </a:t>
            </a:r>
          </a:p>
        </p:txBody>
      </p:sp>
      <p:sp>
        <p:nvSpPr>
          <p:cNvPr id="161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1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15">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615">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1615">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161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15" grpId="1"/>
    </p:bldLst>
  </p:timing>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8" name="Obvious is not so … obvious"/>
          <p:cNvSpPr txBox="1"/>
          <p:nvPr>
            <p:ph type="title"/>
          </p:nvPr>
        </p:nvSpPr>
        <p:spPr>
          <a:prstGeom prst="rect">
            <a:avLst/>
          </a:prstGeom>
        </p:spPr>
        <p:txBody>
          <a:bodyPr/>
          <a:lstStyle/>
          <a:p>
            <a:pPr/>
            <a:r>
              <a:t>Obvious is not so … obvious</a:t>
            </a:r>
          </a:p>
        </p:txBody>
      </p:sp>
      <p:sp>
        <p:nvSpPr>
          <p:cNvPr id="1619" name="Judging what might be obvious can be very difficult. The following inventions could be considered as obvious:…"/>
          <p:cNvSpPr txBox="1"/>
          <p:nvPr>
            <p:ph type="body" idx="1"/>
          </p:nvPr>
        </p:nvSpPr>
        <p:spPr>
          <a:prstGeom prst="rect">
            <a:avLst/>
          </a:prstGeom>
        </p:spPr>
        <p:txBody>
          <a:bodyPr/>
          <a:lstStyle/>
          <a:p>
            <a:pPr marL="192246" indent="-156686" defTabSz="640079">
              <a:spcBef>
                <a:spcPts val="1400"/>
              </a:spcBef>
              <a:defRPr sz="2240"/>
            </a:pPr>
            <a:r>
              <a:t>Judging what might be </a:t>
            </a:r>
            <a:r>
              <a:rPr b="1"/>
              <a:t>obvious</a:t>
            </a:r>
            <a:r>
              <a:t> can be very difficult. The following inventions could be considered as obvious:</a:t>
            </a:r>
          </a:p>
          <a:p>
            <a:pPr lvl="1" marL="466090" indent="-243840" defTabSz="640079">
              <a:spcBef>
                <a:spcPts val="1400"/>
              </a:spcBef>
              <a:defRPr sz="2100"/>
            </a:pPr>
            <a:r>
              <a:t>Inventions which involve </a:t>
            </a:r>
            <a:r>
              <a:rPr>
                <a:solidFill>
                  <a:srgbClr val="0433FF"/>
                </a:solidFill>
              </a:rPr>
              <a:t>combining equipment,</a:t>
            </a:r>
            <a:r>
              <a:t> the result of which combinations might be a new product, but its properties or functionality might be entirely predictable as soon as one knew its components.  </a:t>
            </a:r>
          </a:p>
          <a:p>
            <a:pPr lvl="1" marL="466090" indent="-243840" defTabSz="640079">
              <a:spcBef>
                <a:spcPts val="1400"/>
              </a:spcBef>
              <a:defRPr sz="2100"/>
            </a:pPr>
            <a:r>
              <a:t>A product in which </a:t>
            </a:r>
            <a:r>
              <a:rPr>
                <a:solidFill>
                  <a:srgbClr val="0433FF"/>
                </a:solidFill>
              </a:rPr>
              <a:t>one component has been replaced for a different one with equivalent properties</a:t>
            </a:r>
            <a:r>
              <a:t>. </a:t>
            </a:r>
          </a:p>
          <a:p>
            <a:pPr lvl="1" marL="466090" indent="-243840" defTabSz="640079">
              <a:spcBef>
                <a:spcPts val="1400"/>
              </a:spcBef>
              <a:defRPr sz="2100"/>
            </a:pPr>
            <a:r>
              <a:t>A </a:t>
            </a:r>
            <a:r>
              <a:rPr>
                <a:solidFill>
                  <a:srgbClr val="0433FF"/>
                </a:solidFill>
              </a:rPr>
              <a:t>new problem</a:t>
            </a:r>
            <a:r>
              <a:t> which can be </a:t>
            </a:r>
            <a:r>
              <a:rPr>
                <a:solidFill>
                  <a:srgbClr val="0433FF"/>
                </a:solidFill>
              </a:rPr>
              <a:t>solved with a well known piece of equipment</a:t>
            </a:r>
            <a:r>
              <a:t>: the ‘novel' process for solving this problem might be considered obvious if there was only one solution to the problem, and it would be known to the typical technician facing the problem (the so-called ‘person skilled in the art'). </a:t>
            </a:r>
          </a:p>
        </p:txBody>
      </p:sp>
      <p:sp>
        <p:nvSpPr>
          <p:cNvPr id="1620"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2" name="Is the idea obvious?"/>
          <p:cNvSpPr txBox="1"/>
          <p:nvPr>
            <p:ph type="title"/>
          </p:nvPr>
        </p:nvSpPr>
        <p:spPr>
          <a:prstGeom prst="rect">
            <a:avLst/>
          </a:prstGeom>
        </p:spPr>
        <p:txBody>
          <a:bodyPr/>
          <a:lstStyle/>
          <a:p>
            <a:pPr/>
            <a:r>
              <a:t>Non-obvious Inventions</a:t>
            </a:r>
          </a:p>
        </p:txBody>
      </p:sp>
      <p:sp>
        <p:nvSpPr>
          <p:cNvPr id="1623" name="To be regarded as an invention, an idea needs to include an inventive step.…"/>
          <p:cNvSpPr txBox="1"/>
          <p:nvPr>
            <p:ph type="body" idx="1"/>
          </p:nvPr>
        </p:nvSpPr>
        <p:spPr>
          <a:xfrm>
            <a:off x="235979" y="1331941"/>
            <a:ext cx="8686801" cy="4974623"/>
          </a:xfrm>
          <a:prstGeom prst="rect">
            <a:avLst/>
          </a:prstGeom>
        </p:spPr>
        <p:txBody>
          <a:bodyPr/>
          <a:lstStyle/>
          <a:p>
            <a:pPr marL="236188" indent="-192500" defTabSz="786384">
              <a:spcBef>
                <a:spcPts val="1700"/>
              </a:spcBef>
              <a:defRPr sz="2752"/>
            </a:pPr>
            <a:r>
              <a:t>When components are </a:t>
            </a:r>
            <a:r>
              <a:rPr b="1"/>
              <a:t>combined</a:t>
            </a:r>
            <a:r>
              <a:t> to make a product or process with </a:t>
            </a:r>
            <a:r>
              <a:rPr>
                <a:solidFill>
                  <a:srgbClr val="0433FF"/>
                </a:solidFill>
              </a:rPr>
              <a:t>properties </a:t>
            </a:r>
            <a:r>
              <a:t>which are </a:t>
            </a:r>
            <a:r>
              <a:rPr>
                <a:solidFill>
                  <a:srgbClr val="0433FF"/>
                </a:solidFill>
              </a:rPr>
              <a:t>greater than the sum of its parts</a:t>
            </a:r>
            <a:r>
              <a:t>, or </a:t>
            </a:r>
            <a:r>
              <a:rPr>
                <a:solidFill>
                  <a:srgbClr val="0433FF"/>
                </a:solidFill>
              </a:rPr>
              <a:t>better than expected</a:t>
            </a:r>
            <a:r>
              <a:t>. </a:t>
            </a:r>
          </a:p>
          <a:p>
            <a:pPr marL="236188" indent="-192500" defTabSz="786384">
              <a:spcBef>
                <a:spcPts val="1700"/>
              </a:spcBef>
              <a:defRPr sz="2752"/>
            </a:pPr>
            <a:r>
              <a:t>In a problem with </a:t>
            </a:r>
            <a:r>
              <a:rPr>
                <a:solidFill>
                  <a:srgbClr val="0433FF"/>
                </a:solidFill>
              </a:rPr>
              <a:t>many possible solutions</a:t>
            </a:r>
            <a:r>
              <a:t>, where the inventor:</a:t>
            </a:r>
          </a:p>
          <a:p>
            <a:pPr lvl="1" marL="572624" indent="-299574" defTabSz="786384">
              <a:spcBef>
                <a:spcPts val="1700"/>
              </a:spcBef>
              <a:defRPr sz="2580"/>
            </a:pPr>
            <a:r>
              <a:t>did research to select the best one</a:t>
            </a:r>
          </a:p>
          <a:p>
            <a:pPr lvl="1" marL="572624" indent="-299574" defTabSz="786384">
              <a:spcBef>
                <a:spcPts val="1700"/>
              </a:spcBef>
              <a:defRPr sz="2580"/>
            </a:pPr>
            <a:r>
              <a:t>defied some technical prejudice and solved it by doing something every other expert had previously believed would not work. </a:t>
            </a:r>
          </a:p>
        </p:txBody>
      </p:sp>
      <p:sp>
        <p:nvSpPr>
          <p:cNvPr id="1624"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2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23">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623">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1623">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162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23" grpId="1"/>
    </p:bldLst>
  </p:timing>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6" name="Where do inventors go wrong?"/>
          <p:cNvSpPr txBox="1"/>
          <p:nvPr>
            <p:ph type="title"/>
          </p:nvPr>
        </p:nvSpPr>
        <p:spPr>
          <a:prstGeom prst="rect">
            <a:avLst/>
          </a:prstGeom>
        </p:spPr>
        <p:txBody>
          <a:bodyPr/>
          <a:lstStyle/>
          <a:p>
            <a:pPr/>
            <a:r>
              <a:t>Where do inventors go wrong?</a:t>
            </a:r>
          </a:p>
        </p:txBody>
      </p:sp>
      <p:sp>
        <p:nvSpPr>
          <p:cNvPr id="1627" name="When it comes to prior art searching, many inventors simply scratch the surface. By far the most common mistake they make is to assume that their idea is novel, when a simple patent search would tell them that it was not. They then make things worse by s"/>
          <p:cNvSpPr txBox="1"/>
          <p:nvPr>
            <p:ph type="body" idx="1"/>
          </p:nvPr>
        </p:nvSpPr>
        <p:spPr>
          <a:prstGeom prst="rect">
            <a:avLst/>
          </a:prstGeom>
        </p:spPr>
        <p:txBody>
          <a:bodyPr/>
          <a:lstStyle/>
          <a:p>
            <a:pPr marL="249920" indent="-203692" defTabSz="832104">
              <a:spcBef>
                <a:spcPts val="1800"/>
              </a:spcBef>
              <a:defRPr sz="2912"/>
            </a:pPr>
            <a:r>
              <a:t>When it comes to prior art searching, many inventors simply </a:t>
            </a:r>
            <a:r>
              <a:rPr>
                <a:solidFill>
                  <a:srgbClr val="0433FF"/>
                </a:solidFill>
              </a:rPr>
              <a:t>scratch the surface</a:t>
            </a:r>
            <a:r>
              <a:t>. </a:t>
            </a:r>
          </a:p>
          <a:p>
            <a:pPr marL="249920" indent="-203692" defTabSz="832104">
              <a:spcBef>
                <a:spcPts val="1800"/>
              </a:spcBef>
              <a:defRPr sz="2912"/>
            </a:pPr>
            <a:r>
              <a:t>By far the </a:t>
            </a:r>
            <a:r>
              <a:rPr b="1"/>
              <a:t>most common mistake</a:t>
            </a:r>
            <a:r>
              <a:t> they make is to </a:t>
            </a:r>
            <a:r>
              <a:rPr>
                <a:solidFill>
                  <a:srgbClr val="FF2600"/>
                </a:solidFill>
              </a:rPr>
              <a:t>assume that their idea is novel</a:t>
            </a:r>
            <a:r>
              <a:t>, when a simple patent search would tell them that it was not. </a:t>
            </a:r>
          </a:p>
          <a:p>
            <a:pPr lvl="1" marL="605917" indent="-316992" defTabSz="832104">
              <a:spcBef>
                <a:spcPts val="1800"/>
              </a:spcBef>
              <a:defRPr sz="2730"/>
            </a:pPr>
            <a:r>
              <a:t>They then make things worse by spending often large sums of money on an idea that is extremely unlikely to be commercially successful. </a:t>
            </a:r>
          </a:p>
        </p:txBody>
      </p:sp>
      <p:sp>
        <p:nvSpPr>
          <p:cNvPr id="1628"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0" name="The inventor of an odourless toilet bowl visited many companies with a complete working toilet, performing 1600 demonstration flushes.…"/>
          <p:cNvSpPr txBox="1"/>
          <p:nvPr>
            <p:ph type="body" idx="1"/>
          </p:nvPr>
        </p:nvSpPr>
        <p:spPr>
          <a:prstGeom prst="rect">
            <a:avLst/>
          </a:prstGeom>
        </p:spPr>
        <p:txBody>
          <a:bodyPr/>
          <a:lstStyle/>
          <a:p>
            <a:pPr marL="0" indent="0" algn="ctr" defTabSz="777240">
              <a:spcBef>
                <a:spcPts val="1700"/>
              </a:spcBef>
              <a:buSzTx/>
              <a:buFontTx/>
              <a:buNone/>
              <a:defRPr sz="2550"/>
            </a:pPr>
            <a:r>
              <a:t>The inventor of an odourless toilet bowl visited many companies with a complete working toilet, performing 1600 demonstration flushes. </a:t>
            </a:r>
          </a:p>
          <a:p>
            <a:pPr marL="0" indent="0" algn="ctr" defTabSz="777240">
              <a:spcBef>
                <a:spcPts val="1700"/>
              </a:spcBef>
              <a:buSzTx/>
              <a:buFontTx/>
              <a:buNone/>
              <a:defRPr sz="2550"/>
            </a:pPr>
            <a:r>
              <a:t>But he had never done a patent search. </a:t>
            </a:r>
          </a:p>
          <a:p>
            <a:pPr marL="0" indent="0" algn="ctr" defTabSz="777240">
              <a:spcBef>
                <a:spcPts val="1700"/>
              </a:spcBef>
              <a:buSzTx/>
              <a:buFontTx/>
              <a:buNone/>
              <a:defRPr sz="2550"/>
            </a:pPr>
            <a:r>
              <a:t>Eventually he found a company interested enough to do its own patent search. </a:t>
            </a:r>
          </a:p>
          <a:p>
            <a:pPr marL="0" indent="0" algn="ctr" defTabSz="777240">
              <a:spcBef>
                <a:spcPts val="1700"/>
              </a:spcBef>
              <a:buSzTx/>
              <a:buFontTx/>
              <a:buNone/>
              <a:defRPr sz="2550"/>
            </a:pPr>
            <a:r>
              <a:t>They soon found so much prior art that it became obvious that the idea was unprotectable. </a:t>
            </a:r>
          </a:p>
          <a:p>
            <a:pPr marL="0" indent="0" algn="ctr" defTabSz="777240">
              <a:spcBef>
                <a:spcPts val="1700"/>
              </a:spcBef>
              <a:buSzTx/>
              <a:buFontTx/>
              <a:buNone/>
              <a:defRPr sz="2550"/>
            </a:pPr>
            <a:r>
              <a:t>The inventor threw away his toilet.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3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3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3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30" grpId="1"/>
    </p:bldLst>
  </p:timing>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2" name="Prior art searching"/>
          <p:cNvSpPr txBox="1"/>
          <p:nvPr>
            <p:ph type="title"/>
          </p:nvPr>
        </p:nvSpPr>
        <p:spPr>
          <a:prstGeom prst="rect">
            <a:avLst/>
          </a:prstGeom>
        </p:spPr>
        <p:txBody>
          <a:bodyPr/>
          <a:lstStyle/>
          <a:p>
            <a:pPr/>
            <a:r>
              <a:t>Prior art searching</a:t>
            </a:r>
          </a:p>
        </p:txBody>
      </p:sp>
      <p:sp>
        <p:nvSpPr>
          <p:cNvPr id="1633" name="Prior art search processes: a product search and a patent search.…"/>
          <p:cNvSpPr txBox="1"/>
          <p:nvPr>
            <p:ph type="body" idx="1"/>
          </p:nvPr>
        </p:nvSpPr>
        <p:spPr>
          <a:prstGeom prst="rect">
            <a:avLst/>
          </a:prstGeom>
        </p:spPr>
        <p:txBody>
          <a:bodyPr/>
          <a:lstStyle/>
          <a:p>
            <a:pPr marL="167529" indent="-136541" defTabSz="557784">
              <a:spcBef>
                <a:spcPts val="1200"/>
              </a:spcBef>
              <a:defRPr sz="1952"/>
            </a:pPr>
            <a:r>
              <a:t>Prior art search processes: a </a:t>
            </a:r>
            <a:r>
              <a:rPr>
                <a:solidFill>
                  <a:srgbClr val="0433FF"/>
                </a:solidFill>
              </a:rPr>
              <a:t>product search</a:t>
            </a:r>
            <a:r>
              <a:t> and a </a:t>
            </a:r>
            <a:r>
              <a:rPr>
                <a:solidFill>
                  <a:srgbClr val="0433FF"/>
                </a:solidFill>
              </a:rPr>
              <a:t>patent search</a:t>
            </a:r>
            <a:r>
              <a:t>. </a:t>
            </a:r>
          </a:p>
          <a:p>
            <a:pPr lvl="1" marL="406164" indent="-212489" defTabSz="557784">
              <a:spcBef>
                <a:spcPts val="1200"/>
              </a:spcBef>
              <a:defRPr sz="1830"/>
            </a:pPr>
            <a:r>
              <a:t>You must do </a:t>
            </a:r>
            <a:r>
              <a:rPr b="1"/>
              <a:t>both</a:t>
            </a:r>
            <a:r>
              <a:t> to be confident that you have done a thorough prior art search. You must also do them before spending significant amounts of time and money on your idea. </a:t>
            </a:r>
          </a:p>
          <a:p>
            <a:pPr marL="167529" indent="-136541" defTabSz="557784">
              <a:spcBef>
                <a:spcPts val="1200"/>
              </a:spcBef>
              <a:defRPr sz="1952"/>
            </a:pPr>
            <a:r>
              <a:t>Warnings:</a:t>
            </a:r>
          </a:p>
          <a:p>
            <a:pPr lvl="1" marL="406164" indent="-212489" defTabSz="557784">
              <a:spcBef>
                <a:spcPts val="1200"/>
              </a:spcBef>
              <a:defRPr sz="1830"/>
            </a:pPr>
            <a:r>
              <a:t>It may take only minutes on the internet to find prior art. If you do not look for it, companies and investors almost certainly will. You are </a:t>
            </a:r>
            <a:r>
              <a:rPr>
                <a:solidFill>
                  <a:srgbClr val="FF2600"/>
                </a:solidFill>
              </a:rPr>
              <a:t>unlikely to get help or funding</a:t>
            </a:r>
            <a:r>
              <a:t> if they find crucial prior art that you have missed. </a:t>
            </a:r>
          </a:p>
          <a:p>
            <a:pPr lvl="1" marL="406164" indent="-212489" defTabSz="557784">
              <a:spcBef>
                <a:spcPts val="1200"/>
              </a:spcBef>
              <a:defRPr sz="1830"/>
            </a:pPr>
            <a:r>
              <a:rPr>
                <a:solidFill>
                  <a:srgbClr val="0433FF"/>
                </a:solidFill>
              </a:rPr>
              <a:t>Do not ignore evidence you do not like</a:t>
            </a:r>
            <a:r>
              <a:t>. The purpose of a prior art search is to go looking for evidence you may not like.</a:t>
            </a:r>
          </a:p>
          <a:p>
            <a:pPr lvl="1" marL="406164" indent="-212489" defTabSz="557784">
              <a:spcBef>
                <a:spcPts val="1200"/>
              </a:spcBef>
              <a:defRPr sz="1830"/>
            </a:pPr>
            <a:r>
              <a:t>An absence of prior art at the time of your searches may not be a permanent absence. You should </a:t>
            </a:r>
            <a:r>
              <a:rPr>
                <a:solidFill>
                  <a:srgbClr val="0433FF"/>
                </a:solidFill>
              </a:rPr>
              <a:t>update your prior art searches periodically</a:t>
            </a:r>
            <a:r>
              <a:t> as you develop your idea.</a:t>
            </a:r>
          </a:p>
        </p:txBody>
      </p:sp>
      <p:sp>
        <p:nvSpPr>
          <p:cNvPr id="1634"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33">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633">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1633">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1633">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1633">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163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33" grpId="1"/>
    </p:bldLst>
  </p:timing>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6" name="Prior art searching Steps"/>
          <p:cNvSpPr txBox="1"/>
          <p:nvPr>
            <p:ph type="title"/>
          </p:nvPr>
        </p:nvSpPr>
        <p:spPr>
          <a:prstGeom prst="rect">
            <a:avLst/>
          </a:prstGeom>
        </p:spPr>
        <p:txBody>
          <a:bodyPr/>
          <a:lstStyle/>
          <a:p>
            <a:pPr/>
            <a:r>
              <a:t>Prior art searching Steps</a:t>
            </a:r>
          </a:p>
        </p:txBody>
      </p:sp>
      <p:sp>
        <p:nvSpPr>
          <p:cNvPr id="1637" name="Step 1:   Finding the right keywords…"/>
          <p:cNvSpPr txBox="1"/>
          <p:nvPr>
            <p:ph type="body" idx="1"/>
          </p:nvPr>
        </p:nvSpPr>
        <p:spPr>
          <a:prstGeom prst="rect">
            <a:avLst/>
          </a:prstGeom>
        </p:spPr>
        <p:txBody>
          <a:bodyPr/>
          <a:lstStyle/>
          <a:p>
            <a:pPr/>
            <a:r>
              <a:t>Step 1:  Finding the right keywords </a:t>
            </a:r>
          </a:p>
          <a:p>
            <a:pPr/>
            <a:r>
              <a:t>Step 2:  Product searching</a:t>
            </a:r>
          </a:p>
          <a:p>
            <a:pPr/>
            <a:r>
              <a:t>Step 3:  Patent searching</a:t>
            </a:r>
          </a:p>
        </p:txBody>
      </p:sp>
      <p:sp>
        <p:nvSpPr>
          <p:cNvPr id="1638"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3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3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37" grpId="1"/>
    </p:bldLst>
  </p:timing>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2" name="Find the keywords"/>
          <p:cNvSpPr txBox="1"/>
          <p:nvPr>
            <p:ph type="title"/>
          </p:nvPr>
        </p:nvSpPr>
        <p:spPr>
          <a:prstGeom prst="rect">
            <a:avLst/>
          </a:prstGeom>
        </p:spPr>
        <p:txBody>
          <a:bodyPr/>
          <a:lstStyle/>
          <a:p>
            <a:pPr/>
            <a:r>
              <a:t>Find the keywords</a:t>
            </a:r>
          </a:p>
        </p:txBody>
      </p:sp>
      <p:sp>
        <p:nvSpPr>
          <p:cNvPr id="1643" name="To maximise your chances spend some time thinking of key words or search terms which best describe your idea.…"/>
          <p:cNvSpPr txBox="1"/>
          <p:nvPr>
            <p:ph type="body" idx="1"/>
          </p:nvPr>
        </p:nvSpPr>
        <p:spPr>
          <a:prstGeom prst="rect">
            <a:avLst/>
          </a:prstGeom>
        </p:spPr>
        <p:txBody>
          <a:bodyPr/>
          <a:lstStyle/>
          <a:p>
            <a:pPr marL="131826" indent="-107442" defTabSz="438911">
              <a:spcBef>
                <a:spcPts val="900"/>
              </a:spcBef>
              <a:defRPr sz="1536"/>
            </a:pPr>
            <a:r>
              <a:t>To maximise your chances spend some time thinking of key words or search terms which best describe your idea. </a:t>
            </a:r>
          </a:p>
          <a:p>
            <a:pPr marL="131826" indent="-107442" defTabSz="438911">
              <a:spcBef>
                <a:spcPts val="900"/>
              </a:spcBef>
              <a:defRPr sz="1536"/>
            </a:pPr>
            <a:r>
              <a:t>When using search engines, the </a:t>
            </a:r>
            <a:r>
              <a:rPr>
                <a:solidFill>
                  <a:srgbClr val="0433FF"/>
                </a:solidFill>
              </a:rPr>
              <a:t>most obvious key words may be unhelpful</a:t>
            </a:r>
            <a:r>
              <a:t>. For example, let us say your idea is a </a:t>
            </a:r>
            <a:r>
              <a:rPr b="1"/>
              <a:t>mousetrap</a:t>
            </a:r>
            <a:endParaRPr b="1"/>
          </a:p>
          <a:p>
            <a:pPr lvl="1" marL="319604" indent="-167204" defTabSz="438911">
              <a:spcBef>
                <a:spcPts val="900"/>
              </a:spcBef>
              <a:defRPr sz="1440"/>
            </a:pPr>
            <a:r>
              <a:t>A search for ‘mousetrap' produces over two million hits - many of them irrelevant, and an impossible number to search. </a:t>
            </a:r>
          </a:p>
          <a:p>
            <a:pPr lvl="1" marL="319604" indent="-167204" defTabSz="438911">
              <a:spcBef>
                <a:spcPts val="900"/>
              </a:spcBef>
              <a:defRPr sz="1440"/>
            </a:pPr>
            <a:r>
              <a:t>But a search for ‘rodent trap' (what else it is) and ‘trapping mice' (what it does) produces 20,000 and 700 hits respectively. These are still not small numbers but  they are likely to be more relevant, so we can usefully start searching here. </a:t>
            </a:r>
          </a:p>
          <a:p>
            <a:pPr marL="131826" indent="-107442" defTabSz="438911">
              <a:spcBef>
                <a:spcPts val="900"/>
              </a:spcBef>
              <a:defRPr sz="1536"/>
            </a:pPr>
            <a:r>
              <a:t>The </a:t>
            </a:r>
            <a:r>
              <a:rPr b="1"/>
              <a:t>most productive search terms</a:t>
            </a:r>
            <a:r>
              <a:t> may be </a:t>
            </a:r>
            <a:r>
              <a:rPr>
                <a:solidFill>
                  <a:srgbClr val="0433FF"/>
                </a:solidFill>
              </a:rPr>
              <a:t>specialist technical terms</a:t>
            </a:r>
            <a:r>
              <a:t> that </a:t>
            </a:r>
            <a:r>
              <a:rPr>
                <a:solidFill>
                  <a:srgbClr val="0433FF"/>
                </a:solidFill>
              </a:rPr>
              <a:t>you do not know</a:t>
            </a:r>
            <a:r>
              <a:t>. For example, a search for external devices that pump blood round the human body required the crucial medical term ‘extra corporeal'. </a:t>
            </a:r>
          </a:p>
          <a:p>
            <a:pPr lvl="1" marL="319604" indent="-167204" defTabSz="438911">
              <a:spcBef>
                <a:spcPts val="900"/>
              </a:spcBef>
              <a:defRPr sz="1440"/>
            </a:pPr>
            <a:r>
              <a:t>A searcher with no medical knowledge would be unlikely to know this term, but might find it while examining the results of other key word searches. It may therefore take a few preliminary searches to find better keywords to use for more accurate searches. </a:t>
            </a:r>
          </a:p>
          <a:p>
            <a:pPr marL="131826" indent="-107442" defTabSz="438911">
              <a:spcBef>
                <a:spcPts val="900"/>
              </a:spcBef>
              <a:defRPr sz="1536"/>
            </a:pPr>
            <a:r>
              <a:rPr b="1"/>
              <a:t>Look out too for new terms for new technologies</a:t>
            </a:r>
            <a:r>
              <a:t>: for example, ‘virtual fit' for software systems to replace trying on clothes in shops, and ‘telemedicine' for remote monitoring of patients in their own homes. </a:t>
            </a:r>
          </a:p>
        </p:txBody>
      </p:sp>
      <p:sp>
        <p:nvSpPr>
          <p:cNvPr id="1644"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6" name="Product searching"/>
          <p:cNvSpPr txBox="1"/>
          <p:nvPr>
            <p:ph type="title"/>
          </p:nvPr>
        </p:nvSpPr>
        <p:spPr>
          <a:prstGeom prst="rect">
            <a:avLst/>
          </a:prstGeom>
        </p:spPr>
        <p:txBody>
          <a:bodyPr/>
          <a:lstStyle/>
          <a:p>
            <a:pPr/>
            <a:r>
              <a:t>Product searching</a:t>
            </a:r>
          </a:p>
        </p:txBody>
      </p:sp>
      <p:sp>
        <p:nvSpPr>
          <p:cNvPr id="1647" name="You need to find out what is already on the market:…"/>
          <p:cNvSpPr txBox="1"/>
          <p:nvPr>
            <p:ph type="body" idx="1"/>
          </p:nvPr>
        </p:nvSpPr>
        <p:spPr>
          <a:prstGeom prst="rect">
            <a:avLst/>
          </a:prstGeom>
        </p:spPr>
        <p:txBody>
          <a:bodyPr/>
          <a:lstStyle/>
          <a:p>
            <a:pPr marL="156543" indent="-127587" defTabSz="521208">
              <a:spcBef>
                <a:spcPts val="1100"/>
              </a:spcBef>
              <a:defRPr sz="1824"/>
            </a:pPr>
            <a:r>
              <a:t>You need to find out what is already on the market: </a:t>
            </a:r>
          </a:p>
          <a:p>
            <a:pPr lvl="1" marL="379530" indent="-198555" defTabSz="521208">
              <a:spcBef>
                <a:spcPts val="1100"/>
              </a:spcBef>
              <a:defRPr sz="1710"/>
            </a:pPr>
            <a:r>
              <a:t>That is similar to your idea (prior art).</a:t>
            </a:r>
          </a:p>
          <a:p>
            <a:pPr lvl="1" marL="379530" indent="-198555" defTabSz="521208">
              <a:spcBef>
                <a:spcPts val="1100"/>
              </a:spcBef>
              <a:defRPr sz="1710"/>
            </a:pPr>
            <a:r>
              <a:t>That tackles the same problem (competing art). </a:t>
            </a:r>
          </a:p>
          <a:p>
            <a:pPr marL="156543" indent="-127587" defTabSz="521208">
              <a:spcBef>
                <a:spcPts val="1100"/>
              </a:spcBef>
              <a:defRPr sz="1824"/>
            </a:pPr>
            <a:r>
              <a:rPr>
                <a:solidFill>
                  <a:srgbClr val="0433FF"/>
                </a:solidFill>
              </a:rPr>
              <a:t>Obsolete technologies</a:t>
            </a:r>
            <a:r>
              <a:t> or </a:t>
            </a:r>
            <a:r>
              <a:rPr>
                <a:solidFill>
                  <a:srgbClr val="0433FF"/>
                </a:solidFill>
              </a:rPr>
              <a:t>products</a:t>
            </a:r>
            <a:r>
              <a:t> may be prior art, so:</a:t>
            </a:r>
          </a:p>
          <a:p>
            <a:pPr lvl="1" marL="379530" indent="-198555" defTabSz="521208">
              <a:spcBef>
                <a:spcPts val="1100"/>
              </a:spcBef>
              <a:defRPr sz="1710"/>
            </a:pPr>
            <a:r>
              <a:t>check historical as well as current sources of information. </a:t>
            </a:r>
          </a:p>
          <a:p>
            <a:pPr marL="156543" indent="-127587" defTabSz="521208">
              <a:spcBef>
                <a:spcPts val="1100"/>
              </a:spcBef>
              <a:defRPr sz="1824"/>
            </a:pPr>
            <a:r>
              <a:rPr>
                <a:solidFill>
                  <a:srgbClr val="0433FF"/>
                </a:solidFill>
              </a:rPr>
              <a:t>Products in development but not yet on the market</a:t>
            </a:r>
            <a:r>
              <a:t> may be prior art, so </a:t>
            </a:r>
          </a:p>
          <a:p>
            <a:pPr lvl="1" marL="379530" indent="-198555" defTabSz="521208">
              <a:spcBef>
                <a:spcPts val="1100"/>
              </a:spcBef>
              <a:defRPr sz="1710"/>
            </a:pPr>
            <a:r>
              <a:t>Search </a:t>
            </a:r>
            <a:r>
              <a:rPr b="1"/>
              <a:t>news sites</a:t>
            </a:r>
            <a:r>
              <a:t>, industry </a:t>
            </a:r>
            <a:r>
              <a:rPr b="1"/>
              <a:t>journals</a:t>
            </a:r>
            <a:r>
              <a:t>, trade </a:t>
            </a:r>
            <a:r>
              <a:rPr b="1"/>
              <a:t>show</a:t>
            </a:r>
            <a:r>
              <a:t> and </a:t>
            </a:r>
            <a:r>
              <a:rPr b="1"/>
              <a:t>exhibition</a:t>
            </a:r>
            <a:r>
              <a:t> </a:t>
            </a:r>
            <a:r>
              <a:rPr b="1"/>
              <a:t>websites</a:t>
            </a:r>
            <a:r>
              <a:t>. Perhaps especially search </a:t>
            </a:r>
            <a:r>
              <a:rPr b="1"/>
              <a:t>academic research activity</a:t>
            </a:r>
            <a:r>
              <a:t>, as this is where many new products start out, often years before a commercial product appears. </a:t>
            </a:r>
          </a:p>
          <a:p>
            <a:pPr lvl="1" marL="379530" indent="-198555" defTabSz="521208">
              <a:spcBef>
                <a:spcPts val="1100"/>
              </a:spcBef>
              <a:defRPr sz="1710"/>
            </a:pPr>
            <a:r>
              <a:rPr b="1"/>
              <a:t>Search offline</a:t>
            </a:r>
            <a:r>
              <a:t> - in shops, books, periodicals, printed catalogues etc. </a:t>
            </a:r>
          </a:p>
          <a:p>
            <a:pPr lvl="1" marL="379530" indent="-198555" defTabSz="521208">
              <a:spcBef>
                <a:spcPts val="1100"/>
              </a:spcBef>
              <a:defRPr sz="1710"/>
            </a:pPr>
            <a:r>
              <a:rPr b="1"/>
              <a:t>Talk to people</a:t>
            </a:r>
            <a:r>
              <a:t> with relevant experience - for example, retailers and suppliers - who will have seen products come and go over the years and may have seen your idea among them.</a:t>
            </a:r>
          </a:p>
        </p:txBody>
      </p:sp>
      <p:sp>
        <p:nvSpPr>
          <p:cNvPr id="1648"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4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4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4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4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64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64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647">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647">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47" grpId="1"/>
    </p:bldLst>
  </p:timing>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2" name="Patent searching"/>
          <p:cNvSpPr txBox="1"/>
          <p:nvPr>
            <p:ph type="title"/>
          </p:nvPr>
        </p:nvSpPr>
        <p:spPr>
          <a:prstGeom prst="rect">
            <a:avLst/>
          </a:prstGeom>
        </p:spPr>
        <p:txBody>
          <a:bodyPr/>
          <a:lstStyle/>
          <a:p>
            <a:pPr/>
            <a:r>
              <a:t>Patent searching</a:t>
            </a:r>
          </a:p>
        </p:txBody>
      </p:sp>
      <p:sp>
        <p:nvSpPr>
          <p:cNvPr id="1653" name="For many ideas, patent searching will be far more important than product searching.…"/>
          <p:cNvSpPr txBox="1"/>
          <p:nvPr>
            <p:ph type="body" idx="1"/>
          </p:nvPr>
        </p:nvSpPr>
        <p:spPr>
          <a:prstGeom prst="rect">
            <a:avLst/>
          </a:prstGeom>
        </p:spPr>
        <p:txBody>
          <a:bodyPr/>
          <a:lstStyle/>
          <a:p>
            <a:pPr marL="211471" indent="-172355" defTabSz="704087">
              <a:spcBef>
                <a:spcPts val="1500"/>
              </a:spcBef>
              <a:defRPr sz="2464"/>
            </a:pPr>
            <a:r>
              <a:t>For many ideas, </a:t>
            </a:r>
            <a:r>
              <a:rPr b="1"/>
              <a:t>patent searching</a:t>
            </a:r>
            <a:r>
              <a:t> will be </a:t>
            </a:r>
            <a:r>
              <a:rPr>
                <a:solidFill>
                  <a:srgbClr val="0433FF"/>
                </a:solidFill>
              </a:rPr>
              <a:t>far more important</a:t>
            </a:r>
            <a:r>
              <a:t> than </a:t>
            </a:r>
            <a:r>
              <a:rPr b="1"/>
              <a:t>product searching</a:t>
            </a:r>
            <a:r>
              <a:t>. </a:t>
            </a:r>
          </a:p>
          <a:p>
            <a:pPr lvl="1" marL="512698" indent="-268224" defTabSz="704087">
              <a:spcBef>
                <a:spcPts val="1500"/>
              </a:spcBef>
              <a:defRPr sz="2309"/>
            </a:pPr>
            <a:r>
              <a:t>Although many products on the market do not have a patent, they are probably heavily outnumbered by the many ideas that are successfully patented but never reach the market. </a:t>
            </a:r>
          </a:p>
          <a:p>
            <a:pPr marL="211471" indent="-172355" defTabSz="704087">
              <a:spcBef>
                <a:spcPts val="1500"/>
              </a:spcBef>
              <a:defRPr sz="2464"/>
            </a:pPr>
            <a:r>
              <a:t>Patent searching involves two skills: </a:t>
            </a:r>
          </a:p>
          <a:p>
            <a:pPr lvl="1" marL="512698" indent="-268224" defTabSz="704087">
              <a:spcBef>
                <a:spcPts val="1500"/>
              </a:spcBef>
              <a:defRPr sz="2309"/>
            </a:pPr>
            <a:r>
              <a:t>Finding every patent document that is relevant to your invention.</a:t>
            </a:r>
          </a:p>
          <a:p>
            <a:pPr lvl="1" marL="512698" indent="-268224" defTabSz="704087">
              <a:spcBef>
                <a:spcPts val="1500"/>
              </a:spcBef>
              <a:defRPr sz="2309"/>
            </a:pPr>
            <a:r>
              <a:t>Interpreting the significance of your patent search findings. </a:t>
            </a:r>
          </a:p>
        </p:txBody>
      </p:sp>
      <p:sp>
        <p:nvSpPr>
          <p:cNvPr id="1654"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5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5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5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5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Title 1"/>
          <p:cNvSpPr txBox="1"/>
          <p:nvPr>
            <p:ph type="title"/>
          </p:nvPr>
        </p:nvSpPr>
        <p:spPr>
          <a:prstGeom prst="rect">
            <a:avLst/>
          </a:prstGeom>
        </p:spPr>
        <p:txBody>
          <a:bodyPr/>
          <a:lstStyle/>
          <a:p>
            <a:pPr/>
            <a:r>
              <a:t>Entrepreneurship</a:t>
            </a:r>
          </a:p>
        </p:txBody>
      </p:sp>
      <p:sp>
        <p:nvSpPr>
          <p:cNvPr id="537" name="Content Placeholder 2"/>
          <p:cNvSpPr txBox="1"/>
          <p:nvPr>
            <p:ph type="body" idx="1"/>
          </p:nvPr>
        </p:nvSpPr>
        <p:spPr>
          <a:prstGeom prst="rect">
            <a:avLst/>
          </a:prstGeom>
        </p:spPr>
        <p:txBody>
          <a:bodyPr/>
          <a:lstStyle/>
          <a:p>
            <a:pPr marL="222250" indent="-171450" defTabSz="589787">
              <a:lnSpc>
                <a:spcPct val="110000"/>
              </a:lnSpc>
              <a:spcBef>
                <a:spcPts val="1700"/>
              </a:spcBef>
              <a:defRPr sz="2400"/>
            </a:pPr>
            <a:r>
              <a:t>“Entrepreneurship is the </a:t>
            </a:r>
            <a:r>
              <a:rPr>
                <a:solidFill>
                  <a:srgbClr val="0433FF"/>
                </a:solidFill>
              </a:rPr>
              <a:t>creation</a:t>
            </a:r>
            <a:r>
              <a:t> or </a:t>
            </a:r>
            <a:r>
              <a:rPr>
                <a:solidFill>
                  <a:srgbClr val="0433FF"/>
                </a:solidFill>
              </a:rPr>
              <a:t>extraction</a:t>
            </a:r>
            <a:r>
              <a:t> of </a:t>
            </a:r>
            <a:r>
              <a:rPr u="sng">
                <a:solidFill>
                  <a:schemeClr val="accent5"/>
                </a:solidFill>
                <a:uFill>
                  <a:solidFill>
                    <a:schemeClr val="accent5"/>
                  </a:solidFill>
                </a:uFill>
                <a:hlinkClick r:id="rId2" invalidUrl="" action="" tgtFrame="" tooltip="" history="1" highlightClick="0" endSnd="0"/>
              </a:rPr>
              <a:t>economic value</a:t>
            </a:r>
            <a:r>
              <a:t>. With this definition, entrepreneurship is viewed as change, generally entailing </a:t>
            </a:r>
            <a:r>
              <a:rPr>
                <a:solidFill>
                  <a:srgbClr val="0433FF"/>
                </a:solidFill>
              </a:rPr>
              <a:t>risk</a:t>
            </a:r>
            <a:r>
              <a:t> beyond what is normally encountered in starting a business, which may include other values than simply economic ones.”</a:t>
            </a:r>
            <a:endParaRPr sz="3000"/>
          </a:p>
          <a:p>
            <a:pPr marL="0" indent="50800" algn="r" defTabSz="589787">
              <a:lnSpc>
                <a:spcPct val="110000"/>
              </a:lnSpc>
              <a:spcBef>
                <a:spcPts val="1700"/>
              </a:spcBef>
              <a:buSzTx/>
              <a:buNone/>
              <a:defRPr sz="2600">
                <a:solidFill>
                  <a:srgbClr val="941100"/>
                </a:solidFill>
              </a:defRPr>
            </a:pPr>
            <a:r>
              <a:t>Source: Wikipedia</a:t>
            </a:r>
          </a:p>
        </p:txBody>
      </p:sp>
      <p:sp>
        <p:nvSpPr>
          <p:cNvPr id="538"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9" name="unknown.jpg" descr="unknown.jpg"/>
          <p:cNvPicPr>
            <a:picLocks noChangeAspect="1"/>
          </p:cNvPicPr>
          <p:nvPr/>
        </p:nvPicPr>
        <p:blipFill>
          <a:blip r:embed="rId3">
            <a:extLst/>
          </a:blip>
          <a:stretch>
            <a:fillRect/>
          </a:stretch>
        </p:blipFill>
        <p:spPr>
          <a:xfrm>
            <a:off x="8191564" y="4156740"/>
            <a:ext cx="773688" cy="704550"/>
          </a:xfrm>
          <a:prstGeom prst="rect">
            <a:avLst/>
          </a:prstGeom>
          <a:ln w="12700">
            <a:miter lim="400000"/>
          </a:ln>
        </p:spPr>
      </p:pic>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6" name="How long will your search take?"/>
          <p:cNvSpPr txBox="1"/>
          <p:nvPr>
            <p:ph type="title"/>
          </p:nvPr>
        </p:nvSpPr>
        <p:spPr>
          <a:prstGeom prst="rect">
            <a:avLst/>
          </a:prstGeom>
        </p:spPr>
        <p:txBody>
          <a:bodyPr/>
          <a:lstStyle/>
          <a:p>
            <a:pPr/>
            <a:r>
              <a:t>How long will your search take?</a:t>
            </a:r>
          </a:p>
        </p:txBody>
      </p:sp>
      <p:sp>
        <p:nvSpPr>
          <p:cNvPr id="1657" name="From a few minutes (if your first keywords are accurate and there is a great deal of prior art) to many hours.…"/>
          <p:cNvSpPr txBox="1"/>
          <p:nvPr>
            <p:ph type="body" idx="1"/>
          </p:nvPr>
        </p:nvSpPr>
        <p:spPr>
          <a:prstGeom prst="rect">
            <a:avLst/>
          </a:prstGeom>
        </p:spPr>
        <p:txBody>
          <a:bodyPr/>
          <a:lstStyle/>
          <a:p>
            <a:pPr marL="151050" indent="-123110" defTabSz="502920">
              <a:spcBef>
                <a:spcPts val="1100"/>
              </a:spcBef>
              <a:defRPr sz="1760"/>
            </a:pPr>
            <a:r>
              <a:t>From a </a:t>
            </a:r>
            <a:r>
              <a:rPr>
                <a:solidFill>
                  <a:srgbClr val="0433FF"/>
                </a:solidFill>
              </a:rPr>
              <a:t>few minutes</a:t>
            </a:r>
            <a:r>
              <a:t> (if your first keywords are accurate and there is a great deal of prior art) </a:t>
            </a:r>
            <a:r>
              <a:rPr>
                <a:solidFill>
                  <a:srgbClr val="0433FF"/>
                </a:solidFill>
              </a:rPr>
              <a:t>to many hours</a:t>
            </a:r>
            <a:r>
              <a:t>. </a:t>
            </a:r>
          </a:p>
          <a:p>
            <a:pPr marL="151050" indent="-123110" defTabSz="502920">
              <a:spcBef>
                <a:spcPts val="1100"/>
              </a:spcBef>
              <a:defRPr sz="1760"/>
            </a:pPr>
            <a:r>
              <a:t>Be prepared to </a:t>
            </a:r>
            <a:r>
              <a:rPr b="1"/>
              <a:t>spend all the time it takes</a:t>
            </a:r>
            <a:r>
              <a:t> to be confident that you have done a proper job. </a:t>
            </a:r>
          </a:p>
          <a:p>
            <a:pPr marL="151050" indent="-123110" defTabSz="502920">
              <a:spcBef>
                <a:spcPts val="1100"/>
              </a:spcBef>
              <a:defRPr sz="1760"/>
            </a:pPr>
            <a:r>
              <a:t>Your </a:t>
            </a:r>
            <a:r>
              <a:rPr>
                <a:solidFill>
                  <a:srgbClr val="0433FF"/>
                </a:solidFill>
              </a:rPr>
              <a:t>mission</a:t>
            </a:r>
            <a:r>
              <a:t> is: </a:t>
            </a:r>
            <a:r>
              <a:rPr b="1"/>
              <a:t>find evidence that disproves the novelty of your invention!</a:t>
            </a:r>
            <a:r>
              <a:t> </a:t>
            </a:r>
          </a:p>
          <a:p>
            <a:pPr lvl="1" marL="366213" indent="-191588" defTabSz="502920">
              <a:spcBef>
                <a:spcPts val="1100"/>
              </a:spcBef>
              <a:defRPr sz="1650"/>
            </a:pPr>
            <a:r>
              <a:t>Your hope is that you will fail, but in the interests of a thorough search you must put that to the back of your mind. </a:t>
            </a:r>
          </a:p>
          <a:p>
            <a:pPr marL="151050" indent="-123110" defTabSz="502920">
              <a:spcBef>
                <a:spcPts val="1100"/>
              </a:spcBef>
              <a:defRPr sz="1760"/>
            </a:pPr>
            <a:r>
              <a:t>Assume that if you are not finding prior art, you are </a:t>
            </a:r>
            <a:r>
              <a:rPr b="1"/>
              <a:t>looking in the wrong places</a:t>
            </a:r>
            <a:r>
              <a:t>. </a:t>
            </a:r>
          </a:p>
          <a:p>
            <a:pPr marL="151050" indent="-123110" defTabSz="502920">
              <a:spcBef>
                <a:spcPts val="1100"/>
              </a:spcBef>
              <a:defRPr sz="1760"/>
            </a:pPr>
            <a:r>
              <a:rPr b="1"/>
              <a:t>Keep searching</a:t>
            </a:r>
            <a:r>
              <a:t> until you are confident that there is nowhere else left to look. </a:t>
            </a:r>
          </a:p>
          <a:p>
            <a:pPr marL="151050" indent="-123110" defTabSz="502920">
              <a:spcBef>
                <a:spcPts val="1100"/>
              </a:spcBef>
              <a:defRPr sz="1760"/>
            </a:pPr>
            <a:r>
              <a:rPr b="1"/>
              <a:t>Keep records</a:t>
            </a:r>
            <a:r>
              <a:t> of everywhere you look and everything relevant that you find.</a:t>
            </a:r>
          </a:p>
          <a:p>
            <a:pPr marL="151050" indent="-123110" defTabSz="502920">
              <a:spcBef>
                <a:spcPts val="1100"/>
              </a:spcBef>
              <a:defRPr sz="1760"/>
            </a:pPr>
            <a:r>
              <a:t>You are unlikely to be as good as a professional searcher, so in some cases it may be advisable to </a:t>
            </a:r>
            <a:r>
              <a:rPr b="1"/>
              <a:t>ask a professional to search for you</a:t>
            </a:r>
          </a:p>
        </p:txBody>
      </p:sp>
      <p:sp>
        <p:nvSpPr>
          <p:cNvPr id="1658"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5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57">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65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6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1657">
                                            <p:txEl>
                                              <p:pRg st="3" end="3"/>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1657">
                                            <p:txEl>
                                              <p:pRg st="4" end="4"/>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1657">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1" fill="hold">
                                  <p:stCondLst>
                                    <p:cond delay="0"/>
                                  </p:stCondLst>
                                  <p:iterate type="el" backwards="0">
                                    <p:tmAbs val="0"/>
                                  </p:iterate>
                                  <p:childTnLst>
                                    <p:set>
                                      <p:cBhvr>
                                        <p:cTn id="29" fill="hold"/>
                                        <p:tgtEl>
                                          <p:spTgt spid="1657">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1" fill="hold">
                                  <p:stCondLst>
                                    <p:cond delay="0"/>
                                  </p:stCondLst>
                                  <p:iterate type="el" backwards="0">
                                    <p:tmAbs val="0"/>
                                  </p:iterate>
                                  <p:childTnLst>
                                    <p:set>
                                      <p:cBhvr>
                                        <p:cTn id="33" fill="hold"/>
                                        <p:tgtEl>
                                          <p:spTgt spid="1657">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57" grpId="1"/>
    </p:bldLst>
  </p:timing>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2" name="Simple Espacenet Searching"/>
          <p:cNvSpPr txBox="1"/>
          <p:nvPr>
            <p:ph type="title"/>
          </p:nvPr>
        </p:nvSpPr>
        <p:spPr>
          <a:prstGeom prst="rect">
            <a:avLst/>
          </a:prstGeom>
        </p:spPr>
        <p:txBody>
          <a:bodyPr/>
          <a:lstStyle/>
          <a:p>
            <a:pPr/>
            <a:r>
              <a:t>Simple Espacenet Searching</a:t>
            </a:r>
          </a:p>
        </p:txBody>
      </p:sp>
      <p:sp>
        <p:nvSpPr>
          <p:cNvPr id="1663" name="Use your keywords to find at least some relevant patents: prepare search strings of up to ten keywords (Use Espacenet's wildcard feature to find plurals and other variants).…"/>
          <p:cNvSpPr txBox="1"/>
          <p:nvPr>
            <p:ph type="body" idx="1"/>
          </p:nvPr>
        </p:nvSpPr>
        <p:spPr>
          <a:prstGeom prst="rect">
            <a:avLst/>
          </a:prstGeom>
        </p:spPr>
        <p:txBody>
          <a:bodyPr/>
          <a:lstStyle/>
          <a:p>
            <a:pPr marL="167529" indent="-136541" defTabSz="557784">
              <a:spcBef>
                <a:spcPts val="1200"/>
              </a:spcBef>
              <a:defRPr sz="1952"/>
            </a:pPr>
            <a:r>
              <a:t>Use your keywords to find at least some relevant patents: prepare search strings of up to ten keywords (Use </a:t>
            </a:r>
            <a:r>
              <a:rPr b="1"/>
              <a:t>Espacenet's</a:t>
            </a:r>
            <a:r>
              <a:t> wildcard feature to find plurals and other variants).</a:t>
            </a:r>
          </a:p>
          <a:p>
            <a:pPr lvl="1" marL="406164" indent="-212489" defTabSz="557784">
              <a:spcBef>
                <a:spcPts val="1200"/>
              </a:spcBef>
              <a:defRPr sz="1830"/>
            </a:pPr>
            <a:r>
              <a:t>This may produce enough prior art to end your search. </a:t>
            </a:r>
          </a:p>
          <a:p>
            <a:pPr lvl="1" marL="406164" indent="-212489" defTabSz="557784">
              <a:spcBef>
                <a:spcPts val="1200"/>
              </a:spcBef>
              <a:defRPr sz="1830"/>
            </a:pPr>
            <a:r>
              <a:t>If not, go back to Smart Search and try different search strings. </a:t>
            </a:r>
          </a:p>
          <a:p>
            <a:pPr marL="167529" indent="-136541" defTabSz="557784">
              <a:spcBef>
                <a:spcPts val="1200"/>
              </a:spcBef>
              <a:defRPr sz="1952"/>
            </a:pPr>
            <a:r>
              <a:t>Work with bibliographic screens to looks for patent abstracts and/or examining individual patents.</a:t>
            </a:r>
          </a:p>
          <a:p>
            <a:pPr marL="167529" indent="-136541" defTabSz="557784">
              <a:spcBef>
                <a:spcPts val="1200"/>
              </a:spcBef>
              <a:defRPr sz="1952"/>
            </a:pPr>
            <a:r>
              <a:t>If you have not found enough prior art after repeating this procedure a few times, try shifting the basis of your search from keywords to classifications or CPCs (</a:t>
            </a:r>
            <a:r>
              <a:rPr>
                <a:solidFill>
                  <a:srgbClr val="0433FF"/>
                </a:solidFill>
              </a:rPr>
              <a:t>Cooperation Patent Classifications</a:t>
            </a:r>
            <a:r>
              <a:t>).</a:t>
            </a:r>
          </a:p>
          <a:p>
            <a:pPr lvl="1" marL="406164" indent="-212489" defTabSz="557784">
              <a:spcBef>
                <a:spcPts val="1200"/>
              </a:spcBef>
              <a:defRPr sz="1830"/>
            </a:pPr>
            <a:r>
              <a:t>Use relevant patents found to identify relevant subject classification for your idea. </a:t>
            </a:r>
          </a:p>
          <a:p>
            <a:pPr lvl="1" marL="406164" indent="-212489" defTabSz="557784">
              <a:spcBef>
                <a:spcPts val="1200"/>
              </a:spcBef>
              <a:defRPr sz="1830"/>
            </a:pPr>
            <a:r>
              <a:t>Try combining keywords with CPC terms to refine your search.</a:t>
            </a:r>
          </a:p>
        </p:txBody>
      </p:sp>
      <p:sp>
        <p:nvSpPr>
          <p:cNvPr id="1664"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8" name="Slide Number"/>
          <p:cNvSpPr txBox="1"/>
          <p:nvPr>
            <p:ph type="sldNum" sz="quarter" idx="2"/>
          </p:nvPr>
        </p:nvSpPr>
        <p:spPr>
          <a:xfrm>
            <a:off x="-12047" y="6548118"/>
            <a:ext cx="357516" cy="2819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71" name="Picture 1"/>
          <p:cNvGrpSpPr/>
          <p:nvPr/>
        </p:nvGrpSpPr>
        <p:grpSpPr>
          <a:xfrm>
            <a:off x="7850237" y="-22524"/>
            <a:ext cx="1336377" cy="1336378"/>
            <a:chOff x="0" y="0"/>
            <a:chExt cx="1336376" cy="1336376"/>
          </a:xfrm>
        </p:grpSpPr>
        <p:sp>
          <p:nvSpPr>
            <p:cNvPr id="1669" name="Square"/>
            <p:cNvSpPr/>
            <p:nvPr/>
          </p:nvSpPr>
          <p:spPr>
            <a:xfrm>
              <a:off x="0" y="0"/>
              <a:ext cx="1336377" cy="1336377"/>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1670" name="image11.png" descr="image11.png"/>
            <p:cNvPicPr>
              <a:picLocks noChangeAspect="1"/>
            </p:cNvPicPr>
            <p:nvPr/>
          </p:nvPicPr>
          <p:blipFill>
            <a:blip r:embed="rId2">
              <a:extLst/>
            </a:blip>
            <a:stretch>
              <a:fillRect/>
            </a:stretch>
          </p:blipFill>
          <p:spPr>
            <a:xfrm>
              <a:off x="0" y="0"/>
              <a:ext cx="1336377" cy="1336377"/>
            </a:xfrm>
            <a:prstGeom prst="rect">
              <a:avLst/>
            </a:prstGeom>
            <a:ln w="12700" cap="flat">
              <a:noFill/>
              <a:miter lim="400000"/>
            </a:ln>
            <a:effectLst/>
          </p:spPr>
        </p:pic>
      </p:grpSp>
      <p:pic>
        <p:nvPicPr>
          <p:cNvPr id="1672" name="Screenshot 2023-01-30 at 13.14.01.png" descr="Screenshot 2023-01-30 at 13.14.01.png"/>
          <p:cNvPicPr>
            <a:picLocks noChangeAspect="1"/>
          </p:cNvPicPr>
          <p:nvPr/>
        </p:nvPicPr>
        <p:blipFill>
          <a:blip r:embed="rId3">
            <a:extLst/>
          </a:blip>
          <a:stretch>
            <a:fillRect/>
          </a:stretch>
        </p:blipFill>
        <p:spPr>
          <a:xfrm>
            <a:off x="400142" y="1560204"/>
            <a:ext cx="8165916" cy="4393390"/>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4" name="Slide Number"/>
          <p:cNvSpPr txBox="1"/>
          <p:nvPr>
            <p:ph type="sldNum" sz="quarter" idx="2"/>
          </p:nvPr>
        </p:nvSpPr>
        <p:spPr>
          <a:xfrm>
            <a:off x="-12047" y="6548118"/>
            <a:ext cx="357516" cy="2819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77" name="Picture 1"/>
          <p:cNvGrpSpPr/>
          <p:nvPr/>
        </p:nvGrpSpPr>
        <p:grpSpPr>
          <a:xfrm>
            <a:off x="7850237" y="-22524"/>
            <a:ext cx="1336377" cy="1336378"/>
            <a:chOff x="0" y="0"/>
            <a:chExt cx="1336376" cy="1336376"/>
          </a:xfrm>
        </p:grpSpPr>
        <p:sp>
          <p:nvSpPr>
            <p:cNvPr id="1675" name="Square"/>
            <p:cNvSpPr/>
            <p:nvPr/>
          </p:nvSpPr>
          <p:spPr>
            <a:xfrm>
              <a:off x="0" y="0"/>
              <a:ext cx="1336377" cy="1336377"/>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1676" name="image11.png" descr="image11.png"/>
            <p:cNvPicPr>
              <a:picLocks noChangeAspect="1"/>
            </p:cNvPicPr>
            <p:nvPr/>
          </p:nvPicPr>
          <p:blipFill>
            <a:blip r:embed="rId2">
              <a:extLst/>
            </a:blip>
            <a:stretch>
              <a:fillRect/>
            </a:stretch>
          </p:blipFill>
          <p:spPr>
            <a:xfrm>
              <a:off x="0" y="0"/>
              <a:ext cx="1336377" cy="1336377"/>
            </a:xfrm>
            <a:prstGeom prst="rect">
              <a:avLst/>
            </a:prstGeom>
            <a:ln w="12700" cap="flat">
              <a:noFill/>
              <a:miter lim="400000"/>
            </a:ln>
            <a:effectLst/>
          </p:spPr>
        </p:pic>
      </p:grpSp>
      <p:pic>
        <p:nvPicPr>
          <p:cNvPr id="1678" name="Image" descr="Image"/>
          <p:cNvPicPr>
            <a:picLocks noChangeAspect="1"/>
          </p:cNvPicPr>
          <p:nvPr/>
        </p:nvPicPr>
        <p:blipFill>
          <a:blip r:embed="rId3">
            <a:extLst/>
          </a:blip>
          <a:stretch>
            <a:fillRect/>
          </a:stretch>
        </p:blipFill>
        <p:spPr>
          <a:xfrm>
            <a:off x="0" y="1340144"/>
            <a:ext cx="9144000" cy="4919615"/>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0" name="Slide Number"/>
          <p:cNvSpPr txBox="1"/>
          <p:nvPr>
            <p:ph type="sldNum" sz="quarter" idx="2"/>
          </p:nvPr>
        </p:nvSpPr>
        <p:spPr>
          <a:xfrm>
            <a:off x="-12047" y="6548118"/>
            <a:ext cx="357516" cy="2819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81" name="Image" descr="Image"/>
          <p:cNvPicPr>
            <a:picLocks noChangeAspect="1"/>
          </p:cNvPicPr>
          <p:nvPr/>
        </p:nvPicPr>
        <p:blipFill>
          <a:blip r:embed="rId2">
            <a:extLst/>
          </a:blip>
          <a:stretch>
            <a:fillRect/>
          </a:stretch>
        </p:blipFill>
        <p:spPr>
          <a:xfrm>
            <a:off x="0" y="969193"/>
            <a:ext cx="9144000" cy="4919614"/>
          </a:xfrm>
          <a:prstGeom prst="rect">
            <a:avLst/>
          </a:prstGeom>
          <a:ln w="12700">
            <a:miter lim="400000"/>
          </a:ln>
        </p:spPr>
      </p:pic>
      <p:grpSp>
        <p:nvGrpSpPr>
          <p:cNvPr id="1684" name="Picture 1"/>
          <p:cNvGrpSpPr/>
          <p:nvPr/>
        </p:nvGrpSpPr>
        <p:grpSpPr>
          <a:xfrm>
            <a:off x="7850237" y="-22524"/>
            <a:ext cx="1336377" cy="1336378"/>
            <a:chOff x="0" y="0"/>
            <a:chExt cx="1336376" cy="1336376"/>
          </a:xfrm>
        </p:grpSpPr>
        <p:sp>
          <p:nvSpPr>
            <p:cNvPr id="1682" name="Square"/>
            <p:cNvSpPr/>
            <p:nvPr/>
          </p:nvSpPr>
          <p:spPr>
            <a:xfrm>
              <a:off x="0" y="0"/>
              <a:ext cx="1336377" cy="1336377"/>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1683" name="image11.png" descr="image11.png"/>
            <p:cNvPicPr>
              <a:picLocks noChangeAspect="1"/>
            </p:cNvPicPr>
            <p:nvPr/>
          </p:nvPicPr>
          <p:blipFill>
            <a:blip r:embed="rId3">
              <a:extLst/>
            </a:blip>
            <a:stretch>
              <a:fillRect/>
            </a:stretch>
          </p:blipFill>
          <p:spPr>
            <a:xfrm>
              <a:off x="0" y="0"/>
              <a:ext cx="1336377" cy="133637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6" name="A word of caution"/>
          <p:cNvSpPr txBox="1"/>
          <p:nvPr>
            <p:ph type="title"/>
          </p:nvPr>
        </p:nvSpPr>
        <p:spPr>
          <a:prstGeom prst="rect">
            <a:avLst/>
          </a:prstGeom>
        </p:spPr>
        <p:txBody>
          <a:bodyPr/>
          <a:lstStyle/>
          <a:p>
            <a:pPr/>
            <a:r>
              <a:t>A word of caution</a:t>
            </a:r>
          </a:p>
        </p:txBody>
      </p:sp>
      <p:sp>
        <p:nvSpPr>
          <p:cNvPr id="1687" name="Most documents in patent databases will be applications only and not granted patents.…"/>
          <p:cNvSpPr txBox="1"/>
          <p:nvPr>
            <p:ph type="body" idx="1"/>
          </p:nvPr>
        </p:nvSpPr>
        <p:spPr>
          <a:prstGeom prst="rect">
            <a:avLst/>
          </a:prstGeom>
        </p:spPr>
        <p:txBody>
          <a:bodyPr/>
          <a:lstStyle/>
          <a:p>
            <a:pPr marL="260906" indent="-212646" defTabSz="868680">
              <a:spcBef>
                <a:spcPts val="1900"/>
              </a:spcBef>
              <a:defRPr sz="3040"/>
            </a:pPr>
            <a:r>
              <a:t>Most documents in patent databases will be </a:t>
            </a:r>
            <a:r>
              <a:rPr>
                <a:solidFill>
                  <a:srgbClr val="0433FF"/>
                </a:solidFill>
              </a:rPr>
              <a:t>applications only</a:t>
            </a:r>
            <a:r>
              <a:t> and </a:t>
            </a:r>
            <a:r>
              <a:rPr>
                <a:solidFill>
                  <a:srgbClr val="0433FF"/>
                </a:solidFill>
              </a:rPr>
              <a:t>not granted patents</a:t>
            </a:r>
            <a:r>
              <a:t>. </a:t>
            </a:r>
          </a:p>
          <a:p>
            <a:pPr marL="260906" indent="-212646" defTabSz="868680">
              <a:spcBef>
                <a:spcPts val="1900"/>
              </a:spcBef>
              <a:defRPr sz="3040"/>
            </a:pPr>
            <a:r>
              <a:t>Although the </a:t>
            </a:r>
            <a:r>
              <a:rPr>
                <a:solidFill>
                  <a:srgbClr val="0433FF"/>
                </a:solidFill>
              </a:rPr>
              <a:t>claims in applications count as disclosure</a:t>
            </a:r>
            <a:r>
              <a:t>, they are often modified later and so may be no guide to: </a:t>
            </a:r>
          </a:p>
          <a:p>
            <a:pPr lvl="1" marL="632550" indent="-330925" defTabSz="868680">
              <a:spcBef>
                <a:spcPts val="1900"/>
              </a:spcBef>
              <a:defRPr sz="2850"/>
            </a:pPr>
            <a:r>
              <a:t>the claims - if any - eventually granted</a:t>
            </a:r>
          </a:p>
          <a:p>
            <a:pPr lvl="1" marL="632550" indent="-330925" defTabSz="868680">
              <a:spcBef>
                <a:spcPts val="1900"/>
              </a:spcBef>
              <a:defRPr sz="2850"/>
            </a:pPr>
            <a:r>
              <a:t>the extent to which your idea might infringe someone else's patent. </a:t>
            </a:r>
          </a:p>
        </p:txBody>
      </p:sp>
      <p:sp>
        <p:nvSpPr>
          <p:cNvPr id="1688"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0" name="Professional patent searching"/>
          <p:cNvSpPr txBox="1"/>
          <p:nvPr>
            <p:ph type="title"/>
          </p:nvPr>
        </p:nvSpPr>
        <p:spPr>
          <a:prstGeom prst="rect">
            <a:avLst/>
          </a:prstGeom>
        </p:spPr>
        <p:txBody>
          <a:bodyPr/>
          <a:lstStyle/>
          <a:p>
            <a:pPr/>
            <a:r>
              <a:t>Professional patent searching</a:t>
            </a:r>
          </a:p>
        </p:txBody>
      </p:sp>
      <p:sp>
        <p:nvSpPr>
          <p:cNvPr id="1691" name="It is advisable to use professional patent search services if you can afford them. Such services typically include:…"/>
          <p:cNvSpPr txBox="1"/>
          <p:nvPr>
            <p:ph type="body" idx="1"/>
          </p:nvPr>
        </p:nvSpPr>
        <p:spPr>
          <a:xfrm>
            <a:off x="228600" y="1242078"/>
            <a:ext cx="8686800" cy="5080545"/>
          </a:xfrm>
          <a:prstGeom prst="rect">
            <a:avLst/>
          </a:prstGeom>
        </p:spPr>
        <p:txBody>
          <a:bodyPr/>
          <a:lstStyle/>
          <a:p>
            <a:pPr marL="142811" indent="-116395" defTabSz="475487">
              <a:spcBef>
                <a:spcPts val="1000"/>
              </a:spcBef>
              <a:defRPr sz="1664"/>
            </a:pPr>
            <a:r>
              <a:t>It is advisable to use professional patent search services if you can afford them. Such services typically include: </a:t>
            </a:r>
          </a:p>
          <a:p>
            <a:pPr lvl="1" marL="346238" indent="-181138" defTabSz="475487">
              <a:spcBef>
                <a:spcPts val="1000"/>
              </a:spcBef>
              <a:defRPr sz="1560"/>
            </a:pPr>
            <a:r>
              <a:t>A </a:t>
            </a:r>
            <a:r>
              <a:rPr>
                <a:solidFill>
                  <a:srgbClr val="0433FF"/>
                </a:solidFill>
              </a:rPr>
              <a:t>PATLIB (PATent LIBrary)</a:t>
            </a:r>
            <a:r>
              <a:t> centre. A joint initiative of the national patent offices of the EPO member states and their regional patent information centres, the PATLIB network consists of over 320 centres throughout Europe. Qualified and experienced staff can provide a range of search and other information services.</a:t>
            </a:r>
          </a:p>
          <a:p>
            <a:pPr lvl="1" marL="346238" indent="-181138" defTabSz="475487">
              <a:spcBef>
                <a:spcPts val="1000"/>
              </a:spcBef>
              <a:defRPr sz="1560"/>
            </a:pPr>
            <a:r>
              <a:rPr>
                <a:solidFill>
                  <a:srgbClr val="0433FF"/>
                </a:solidFill>
              </a:rPr>
              <a:t>Database searches</a:t>
            </a:r>
            <a:r>
              <a:t> offered by many libraries and business information services. Many of these are provided at low cost as a public service, but may not be performed by qualified or experienced patent searchers.</a:t>
            </a:r>
          </a:p>
          <a:p>
            <a:pPr lvl="1" marL="346238" indent="-181138" defTabSz="475487">
              <a:spcBef>
                <a:spcPts val="1000"/>
              </a:spcBef>
              <a:defRPr sz="1560"/>
            </a:pPr>
            <a:r>
              <a:rPr>
                <a:solidFill>
                  <a:srgbClr val="0433FF"/>
                </a:solidFill>
              </a:rPr>
              <a:t>Commercial search services</a:t>
            </a:r>
            <a:r>
              <a:t> offered by national Patent Offices. Options and costs may vary.</a:t>
            </a:r>
          </a:p>
          <a:p>
            <a:pPr lvl="1" marL="346238" indent="-181138" defTabSz="475487">
              <a:spcBef>
                <a:spcPts val="1000"/>
              </a:spcBef>
              <a:defRPr sz="1560"/>
            </a:pPr>
            <a:r>
              <a:rPr>
                <a:solidFill>
                  <a:srgbClr val="0433FF"/>
                </a:solidFill>
              </a:rPr>
              <a:t>Commercial search service providers</a:t>
            </a:r>
            <a:r>
              <a:t>. There are several major companies in this market, and many smaller specialist consultancies. See, for example, the members of PATCOM . Fees and services vary, so shop around.</a:t>
            </a:r>
          </a:p>
          <a:p>
            <a:pPr lvl="1" marL="346238" indent="-181138" defTabSz="475487">
              <a:spcBef>
                <a:spcPts val="1000"/>
              </a:spcBef>
              <a:defRPr sz="1560"/>
            </a:pPr>
            <a:r>
              <a:rPr>
                <a:solidFill>
                  <a:srgbClr val="0433FF"/>
                </a:solidFill>
              </a:rPr>
              <a:t>Searches by patent attorneys</a:t>
            </a:r>
            <a:r>
              <a:t>. Fees usually vary according to the type of search you need. A patent attorney will also be able to help you interpret your search findings. This is the real skill in patent searching. </a:t>
            </a:r>
          </a:p>
        </p:txBody>
      </p:sp>
      <p:sp>
        <p:nvSpPr>
          <p:cNvPr id="1692"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4" name="Content Placeholder 2"/>
          <p:cNvSpPr txBox="1"/>
          <p:nvPr>
            <p:ph type="body" idx="1"/>
          </p:nvPr>
        </p:nvSpPr>
        <p:spPr>
          <a:prstGeom prst="rect">
            <a:avLst/>
          </a:prstGeom>
        </p:spPr>
        <p:txBody>
          <a:bodyPr/>
          <a:lstStyle/>
          <a:p>
            <a:pPr>
              <a:defRPr>
                <a:solidFill>
                  <a:srgbClr val="D9D9D9"/>
                </a:solidFill>
              </a:defRPr>
            </a:pPr>
            <a:r>
              <a:t>From invention to commercial product</a:t>
            </a:r>
          </a:p>
          <a:p>
            <a:pPr>
              <a:defRPr>
                <a:solidFill>
                  <a:srgbClr val="D9D9D9"/>
                </a:solidFill>
              </a:defRPr>
            </a:pPr>
            <a:r>
              <a:t>Disclosure and confidentiality</a:t>
            </a:r>
          </a:p>
          <a:p>
            <a:pPr>
              <a:defRPr>
                <a:solidFill>
                  <a:srgbClr val="D9D9D9"/>
                </a:solidFill>
              </a:defRPr>
            </a:pPr>
            <a:r>
              <a:t>Assessing Novelty</a:t>
            </a:r>
          </a:p>
          <a:p>
            <a:pPr>
              <a:defRPr b="1"/>
            </a:pPr>
            <a:r>
              <a:t>Competition and Market Potential</a:t>
            </a:r>
          </a:p>
          <a:p>
            <a:pPr/>
            <a:r>
              <a:t>Risk Assessment</a:t>
            </a:r>
          </a:p>
          <a:p>
            <a:pPr/>
            <a:r>
              <a:t>Exploitation Routes </a:t>
            </a:r>
          </a:p>
          <a:p>
            <a:pPr/>
            <a:r>
              <a:t>Prototyping and Proof of Concept</a:t>
            </a:r>
          </a:p>
          <a:p>
            <a:pPr/>
            <a:r>
              <a:t>Protecting your Invention</a:t>
            </a:r>
          </a:p>
        </p:txBody>
      </p:sp>
      <p:sp>
        <p:nvSpPr>
          <p:cNvPr id="1695" name="Title 1"/>
          <p:cNvSpPr txBox="1"/>
          <p:nvPr>
            <p:ph type="title"/>
          </p:nvPr>
        </p:nvSpPr>
        <p:spPr>
          <a:prstGeom prst="rect">
            <a:avLst/>
          </a:prstGeom>
        </p:spPr>
        <p:txBody>
          <a:bodyPr/>
          <a:lstStyle/>
          <a:p>
            <a:pPr/>
            <a:r>
              <a:t>Section 3</a:t>
            </a:r>
            <a:br/>
            <a:r>
              <a:t>Outline</a:t>
            </a:r>
          </a:p>
        </p:txBody>
      </p:sp>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7" name="Competition and Market Potential"/>
          <p:cNvSpPr txBox="1"/>
          <p:nvPr>
            <p:ph type="title"/>
          </p:nvPr>
        </p:nvSpPr>
        <p:spPr>
          <a:prstGeom prst="rect">
            <a:avLst/>
          </a:prstGeom>
        </p:spPr>
        <p:txBody>
          <a:bodyPr/>
          <a:lstStyle>
            <a:lvl1pPr indent="33733" defTabSz="777240">
              <a:defRPr sz="3825"/>
            </a:lvl1pPr>
          </a:lstStyle>
          <a:p>
            <a:pPr/>
            <a:r>
              <a:t>Competition and Market Potential</a:t>
            </a:r>
          </a:p>
        </p:txBody>
      </p:sp>
      <p:sp>
        <p:nvSpPr>
          <p:cNvPr id="1698" name="Section 3: From invention to commercial product"/>
          <p:cNvSpPr txBox="1"/>
          <p:nvPr>
            <p:ph type="body" idx="21"/>
          </p:nvPr>
        </p:nvSpPr>
        <p:spPr>
          <a:prstGeom prst="rect">
            <a:avLst/>
          </a:prstGeom>
        </p:spPr>
        <p:txBody>
          <a:bodyPr/>
          <a:lstStyle/>
          <a:p>
            <a:pPr/>
            <a:r>
              <a:t>Section 3: From invention to commercial product</a:t>
            </a:r>
          </a:p>
        </p:txBody>
      </p:sp>
      <p:pic>
        <p:nvPicPr>
          <p:cNvPr id="1699" name="logo.gif" descr="logo.gif"/>
          <p:cNvPicPr>
            <a:picLocks noChangeAspect="1"/>
          </p:cNvPicPr>
          <p:nvPr/>
        </p:nvPicPr>
        <p:blipFill>
          <a:blip r:embed="rId2">
            <a:extLst/>
          </a:blip>
          <a:stretch>
            <a:fillRect/>
          </a:stretch>
        </p:blipFill>
        <p:spPr>
          <a:xfrm>
            <a:off x="7267067" y="5760861"/>
            <a:ext cx="1714501" cy="857252"/>
          </a:xfrm>
          <a:prstGeom prst="rect">
            <a:avLst/>
          </a:prstGeom>
          <a:ln w="12700">
            <a:miter lim="400000"/>
          </a:ln>
        </p:spPr>
      </p:pic>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1" name="Competition and Market Potential"/>
          <p:cNvSpPr txBox="1"/>
          <p:nvPr>
            <p:ph type="title"/>
          </p:nvPr>
        </p:nvSpPr>
        <p:spPr>
          <a:prstGeom prst="rect">
            <a:avLst/>
          </a:prstGeom>
        </p:spPr>
        <p:txBody>
          <a:bodyPr/>
          <a:lstStyle/>
          <a:p>
            <a:pPr/>
            <a:r>
              <a:t>Competition and Market Potential</a:t>
            </a:r>
          </a:p>
        </p:txBody>
      </p:sp>
      <p:sp>
        <p:nvSpPr>
          <p:cNvPr id="1702" name="Is your idea a good business opportunity?…"/>
          <p:cNvSpPr txBox="1"/>
          <p:nvPr>
            <p:ph type="body" idx="1"/>
          </p:nvPr>
        </p:nvSpPr>
        <p:spPr>
          <a:prstGeom prst="rect">
            <a:avLst/>
          </a:prstGeom>
        </p:spPr>
        <p:txBody>
          <a:bodyPr/>
          <a:lstStyle/>
          <a:p>
            <a:pPr marL="194992" indent="-158924" defTabSz="649223">
              <a:spcBef>
                <a:spcPts val="1400"/>
              </a:spcBef>
              <a:defRPr sz="2272"/>
            </a:pPr>
            <a:r>
              <a:t>Is your idea a good business opportunity? </a:t>
            </a:r>
          </a:p>
          <a:p>
            <a:pPr lvl="1" marL="472748" indent="-247323" defTabSz="649223">
              <a:spcBef>
                <a:spcPts val="1400"/>
              </a:spcBef>
              <a:defRPr sz="2130"/>
            </a:pPr>
            <a:r>
              <a:rPr b="1"/>
              <a:t>Novelty alone may mean nothing</a:t>
            </a:r>
            <a:r>
              <a:t> if your idea does not have </a:t>
            </a:r>
            <a:r>
              <a:rPr>
                <a:solidFill>
                  <a:srgbClr val="0433FF"/>
                </a:solidFill>
              </a:rPr>
              <a:t>good commercial potential</a:t>
            </a:r>
            <a:r>
              <a:t>. Very few people will buy a product simply because it is an invention. They will buy it only if they </a:t>
            </a:r>
            <a:r>
              <a:rPr>
                <a:solidFill>
                  <a:srgbClr val="0433FF"/>
                </a:solidFill>
              </a:rPr>
              <a:t>have a use for it</a:t>
            </a:r>
            <a:r>
              <a:t> </a:t>
            </a:r>
            <a:r>
              <a:rPr b="1"/>
              <a:t>and</a:t>
            </a:r>
            <a:r>
              <a:t> </a:t>
            </a:r>
            <a:r>
              <a:rPr>
                <a:solidFill>
                  <a:srgbClr val="0433FF"/>
                </a:solidFill>
              </a:rPr>
              <a:t>prefer it to competing products</a:t>
            </a:r>
            <a:r>
              <a:t>. </a:t>
            </a:r>
          </a:p>
          <a:p>
            <a:pPr lvl="1" marL="472748" indent="-247323" defTabSz="649223">
              <a:spcBef>
                <a:spcPts val="1400"/>
              </a:spcBef>
              <a:defRPr sz="2130"/>
            </a:pPr>
            <a:r>
              <a:t>Therefore, if you hope to interest companies and investors in your idea, you must </a:t>
            </a:r>
            <a:r>
              <a:rPr b="1"/>
              <a:t>convince</a:t>
            </a:r>
            <a:r>
              <a:t> them that it offers a lucrative business opportunity with as few risks as possible. They must see </a:t>
            </a:r>
            <a:r>
              <a:rPr b="1"/>
              <a:t>enough profit potential</a:t>
            </a:r>
            <a:r>
              <a:t> in your idea to </a:t>
            </a:r>
            <a:r>
              <a:rPr>
                <a:solidFill>
                  <a:srgbClr val="0433FF"/>
                </a:solidFill>
              </a:rPr>
              <a:t>recover their investment many times over</a:t>
            </a:r>
            <a:r>
              <a:t>. </a:t>
            </a:r>
          </a:p>
          <a:p>
            <a:pPr lvl="1" marL="472748" indent="-247323" defTabSz="649223">
              <a:spcBef>
                <a:spcPts val="1400"/>
              </a:spcBef>
              <a:defRPr sz="2130"/>
            </a:pPr>
            <a:r>
              <a:t>Thinking commercially also helps to reduce your own financial risk, which will increase as you develop your idea.</a:t>
            </a:r>
          </a:p>
        </p:txBody>
      </p:sp>
      <p:sp>
        <p:nvSpPr>
          <p:cNvPr id="170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0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702">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1702">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170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0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Why is Entrepreneurship Important?"/>
          <p:cNvSpPr txBox="1"/>
          <p:nvPr>
            <p:ph type="body" idx="1"/>
          </p:nvPr>
        </p:nvSpPr>
        <p:spPr>
          <a:prstGeom prst="rect">
            <a:avLst/>
          </a:prstGeom>
        </p:spPr>
        <p:txBody>
          <a:bodyPr/>
          <a:lstStyle/>
          <a:p>
            <a:pPr/>
            <a:r>
              <a:t>Why is Entrepreneurship Important?</a:t>
            </a:r>
          </a:p>
        </p:txBody>
      </p:sp>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5" name="Competition and Market Potential"/>
          <p:cNvSpPr txBox="1"/>
          <p:nvPr>
            <p:ph type="title"/>
          </p:nvPr>
        </p:nvSpPr>
        <p:spPr>
          <a:prstGeom prst="rect">
            <a:avLst/>
          </a:prstGeom>
        </p:spPr>
        <p:txBody>
          <a:bodyPr/>
          <a:lstStyle/>
          <a:p>
            <a:pPr/>
            <a:r>
              <a:t>Competition and Market Potential</a:t>
            </a:r>
          </a:p>
        </p:txBody>
      </p:sp>
      <p:sp>
        <p:nvSpPr>
          <p:cNvPr id="1706" name="When thinking about the market potential of your idea, you must consider how it might cope with competition.…"/>
          <p:cNvSpPr txBox="1"/>
          <p:nvPr>
            <p:ph type="body" idx="1"/>
          </p:nvPr>
        </p:nvSpPr>
        <p:spPr>
          <a:prstGeom prst="rect">
            <a:avLst/>
          </a:prstGeom>
        </p:spPr>
        <p:txBody>
          <a:bodyPr/>
          <a:lstStyle/>
          <a:p>
            <a:pPr marL="200485" indent="-163401" defTabSz="667512">
              <a:spcBef>
                <a:spcPts val="1400"/>
              </a:spcBef>
              <a:defRPr sz="2336"/>
            </a:pPr>
            <a:r>
              <a:t>When thinking about the market potential of your idea, you must consider how it might cope with </a:t>
            </a:r>
            <a:r>
              <a:rPr>
                <a:solidFill>
                  <a:srgbClr val="0433FF"/>
                </a:solidFill>
              </a:rPr>
              <a:t>competition</a:t>
            </a:r>
            <a:r>
              <a:t>. </a:t>
            </a:r>
          </a:p>
          <a:p>
            <a:pPr marL="200485" indent="-163401" defTabSz="667512">
              <a:spcBef>
                <a:spcPts val="1400"/>
              </a:spcBef>
              <a:defRPr sz="2336"/>
            </a:pPr>
            <a:r>
              <a:t>You also need to study competition for another reason: if your idea is completely new, what you can find out about competing products or companies may be the </a:t>
            </a:r>
            <a:r>
              <a:rPr>
                <a:solidFill>
                  <a:srgbClr val="0433FF"/>
                </a:solidFill>
              </a:rPr>
              <a:t>only</a:t>
            </a:r>
            <a:r>
              <a:t> </a:t>
            </a:r>
            <a:r>
              <a:rPr>
                <a:solidFill>
                  <a:srgbClr val="0433FF"/>
                </a:solidFill>
              </a:rPr>
              <a:t>reliable market data available</a:t>
            </a:r>
            <a:r>
              <a:t>. </a:t>
            </a:r>
          </a:p>
          <a:p>
            <a:pPr marL="200485" indent="-163401" defTabSz="667512">
              <a:spcBef>
                <a:spcPts val="1400"/>
              </a:spcBef>
              <a:defRPr sz="2336"/>
            </a:pPr>
            <a:r>
              <a:rPr b="1"/>
              <a:t>Competition</a:t>
            </a:r>
            <a:r>
              <a:t> does not just mean products exactly like your idea. It </a:t>
            </a:r>
            <a:r>
              <a:rPr>
                <a:solidFill>
                  <a:srgbClr val="0433FF"/>
                </a:solidFill>
              </a:rPr>
              <a:t>means anything currently used or done to solve the problem your idea addresses</a:t>
            </a:r>
            <a:r>
              <a:t>. </a:t>
            </a:r>
          </a:p>
          <a:p>
            <a:pPr marL="200485" indent="-163401" defTabSz="667512">
              <a:spcBef>
                <a:spcPts val="1400"/>
              </a:spcBef>
              <a:defRPr sz="2336"/>
            </a:pPr>
            <a:r>
              <a:t>For example, if your idea is a novel mousetrap, competition is not just all other mousetraps. It must include all methods of getting rid of mice - even cats! </a:t>
            </a:r>
          </a:p>
        </p:txBody>
      </p:sp>
      <p:sp>
        <p:nvSpPr>
          <p:cNvPr id="170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0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70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70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06" grpId="1"/>
    </p:bldLst>
  </p:timing>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9" name="Assessing your competition"/>
          <p:cNvSpPr txBox="1"/>
          <p:nvPr>
            <p:ph type="title"/>
          </p:nvPr>
        </p:nvSpPr>
        <p:spPr>
          <a:prstGeom prst="rect">
            <a:avLst/>
          </a:prstGeom>
        </p:spPr>
        <p:txBody>
          <a:bodyPr/>
          <a:lstStyle/>
          <a:p>
            <a:pPr/>
            <a:r>
              <a:t>Assessing your competition</a:t>
            </a:r>
          </a:p>
        </p:txBody>
      </p:sp>
      <p:sp>
        <p:nvSpPr>
          <p:cNvPr id="1710" name="Key questions:…"/>
          <p:cNvSpPr txBox="1"/>
          <p:nvPr>
            <p:ph type="body" idx="1"/>
          </p:nvPr>
        </p:nvSpPr>
        <p:spPr>
          <a:prstGeom prst="rect">
            <a:avLst/>
          </a:prstGeom>
        </p:spPr>
        <p:txBody>
          <a:bodyPr/>
          <a:lstStyle/>
          <a:p>
            <a:pPr/>
            <a:r>
              <a:t>Key questions:</a:t>
            </a:r>
          </a:p>
          <a:p>
            <a:pPr lvl="1"/>
            <a:r>
              <a:t>Who are your competitors? </a:t>
            </a:r>
          </a:p>
          <a:p>
            <a:pPr lvl="1"/>
            <a:r>
              <a:t>How much of a threat are they?</a:t>
            </a:r>
          </a:p>
          <a:p>
            <a:pPr lvl="1"/>
            <a:r>
              <a:t>Can your idea compete successfully against them?</a:t>
            </a:r>
          </a:p>
        </p:txBody>
      </p:sp>
      <p:sp>
        <p:nvSpPr>
          <p:cNvPr id="171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1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0" grpId="1"/>
    </p:bldLst>
  </p:timing>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3" name="Who are your competitors?"/>
          <p:cNvSpPr txBox="1"/>
          <p:nvPr>
            <p:ph type="title"/>
          </p:nvPr>
        </p:nvSpPr>
        <p:spPr>
          <a:prstGeom prst="rect">
            <a:avLst/>
          </a:prstGeom>
        </p:spPr>
        <p:txBody>
          <a:bodyPr/>
          <a:lstStyle/>
          <a:p>
            <a:pPr/>
            <a:r>
              <a:t>Who are your competitors?</a:t>
            </a:r>
          </a:p>
        </p:txBody>
      </p:sp>
      <p:sp>
        <p:nvSpPr>
          <p:cNvPr id="1714" name="Using the internet, it should be quite easy to find competing products and technologies anywhere in the world. Do not ignore a product simply because it is not sold in your country. Markets are now global, and products currently sold in only one country "/>
          <p:cNvSpPr txBox="1"/>
          <p:nvPr>
            <p:ph type="body" idx="1"/>
          </p:nvPr>
        </p:nvSpPr>
        <p:spPr>
          <a:prstGeom prst="rect">
            <a:avLst/>
          </a:prstGeom>
        </p:spPr>
        <p:txBody>
          <a:bodyPr/>
          <a:lstStyle/>
          <a:p>
            <a:pPr marL="159290" indent="-129826" defTabSz="530351">
              <a:spcBef>
                <a:spcPts val="1100"/>
              </a:spcBef>
              <a:defRPr sz="1856"/>
            </a:pPr>
            <a:r>
              <a:t>Using the internet, it should be quite easy to find competing products and technologies anywhere in the world. Do not ignore a product simply because it is not sold in your country. Markets are now global, and products currently sold in only one country could be available worldwide within months. </a:t>
            </a:r>
          </a:p>
          <a:p>
            <a:pPr marL="159290" indent="-129826" defTabSz="530351">
              <a:spcBef>
                <a:spcPts val="1100"/>
              </a:spcBef>
              <a:defRPr sz="1856"/>
            </a:pPr>
            <a:r>
              <a:t>As with prior art, look also in shops, trade-only outlets, catalogues etc. Read industry journals and visit trade exhibitions to find out what people are buying and not buying, and to find out about new product launches. </a:t>
            </a:r>
          </a:p>
          <a:p>
            <a:pPr marL="159290" indent="-129826" defTabSz="530351">
              <a:spcBef>
                <a:spcPts val="1100"/>
              </a:spcBef>
              <a:defRPr sz="1856"/>
            </a:pPr>
            <a:r>
              <a:t>Talk to people who work in relevant trades or professions. Ask them which products and methods they use or do not use, and why. (</a:t>
            </a:r>
            <a:r>
              <a:rPr b="1"/>
              <a:t>Do not, of course, disclose your invention</a:t>
            </a:r>
            <a:r>
              <a:t>.) </a:t>
            </a:r>
          </a:p>
          <a:p>
            <a:pPr lvl="1" marL="386188" indent="-202038" defTabSz="530351">
              <a:spcBef>
                <a:spcPts val="1100"/>
              </a:spcBef>
              <a:defRPr sz="1740"/>
            </a:pPr>
            <a:r>
              <a:t>Retired experts in particular may be able to give you valuable information that they would not have been free to disclose when they were employed. They may also have time to spare, and if they like what you are doing, they may be happy to become involved in your project. </a:t>
            </a:r>
          </a:p>
        </p:txBody>
      </p:sp>
      <p:sp>
        <p:nvSpPr>
          <p:cNvPr id="171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1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71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71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171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4" grpId="1"/>
    </p:bldLst>
  </p:timing>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7" name="How much of a threat are they?"/>
          <p:cNvSpPr txBox="1"/>
          <p:nvPr>
            <p:ph type="title"/>
          </p:nvPr>
        </p:nvSpPr>
        <p:spPr>
          <a:prstGeom prst="rect">
            <a:avLst/>
          </a:prstGeom>
        </p:spPr>
        <p:txBody>
          <a:bodyPr/>
          <a:lstStyle/>
          <a:p>
            <a:pPr/>
            <a:r>
              <a:t>How much of a threat are they?</a:t>
            </a:r>
          </a:p>
        </p:txBody>
      </p:sp>
      <p:sp>
        <p:nvSpPr>
          <p:cNvPr id="1718" name="You need to know as much as possible about each competing company. If the company sells many products, consider only those that will compete with your idea. For example:…"/>
          <p:cNvSpPr txBox="1"/>
          <p:nvPr>
            <p:ph type="body" idx="1"/>
          </p:nvPr>
        </p:nvSpPr>
        <p:spPr>
          <a:prstGeom prst="rect">
            <a:avLst/>
          </a:prstGeom>
        </p:spPr>
        <p:txBody>
          <a:bodyPr/>
          <a:lstStyle/>
          <a:p>
            <a:pPr marL="142811" indent="-116395" defTabSz="475487">
              <a:spcBef>
                <a:spcPts val="1000"/>
              </a:spcBef>
              <a:defRPr sz="1664"/>
            </a:pPr>
            <a:r>
              <a:t>You need to know as much as possible about each competing company. If the company sells many products, consider only those that will compete with your idea. For example: </a:t>
            </a:r>
          </a:p>
          <a:p>
            <a:pPr lvl="1" marL="346238" indent="-181138" defTabSz="475487">
              <a:spcBef>
                <a:spcPts val="1000"/>
              </a:spcBef>
              <a:defRPr sz="1560"/>
            </a:pPr>
            <a:r>
              <a:t>How much money are they making from those products?</a:t>
            </a:r>
          </a:p>
          <a:p>
            <a:pPr lvl="1" marL="346238" indent="-181138" defTabSz="475487">
              <a:spcBef>
                <a:spcPts val="1000"/>
              </a:spcBef>
              <a:defRPr sz="1560"/>
            </a:pPr>
            <a:r>
              <a:t>How do they price products?</a:t>
            </a:r>
          </a:p>
          <a:p>
            <a:pPr lvl="1" marL="346238" indent="-181138" defTabSz="475487">
              <a:spcBef>
                <a:spcPts val="1000"/>
              </a:spcBef>
              <a:defRPr sz="1560"/>
            </a:pPr>
            <a:r>
              <a:t>How often do they improve or replace products?</a:t>
            </a:r>
          </a:p>
          <a:p>
            <a:pPr lvl="1" marL="346238" indent="-181138" defTabSz="475487">
              <a:spcBef>
                <a:spcPts val="1000"/>
              </a:spcBef>
              <a:defRPr sz="1560"/>
            </a:pPr>
            <a:r>
              <a:t>What is their market share, and is it rising or falling? </a:t>
            </a:r>
          </a:p>
          <a:p>
            <a:pPr lvl="1" marL="346238" indent="-181138" defTabSz="475487">
              <a:spcBef>
                <a:spcPts val="1000"/>
              </a:spcBef>
              <a:defRPr sz="1560"/>
            </a:pPr>
            <a:r>
              <a:t>How and where do they distribute their products? </a:t>
            </a:r>
          </a:p>
          <a:p>
            <a:pPr lvl="1" marL="346238" indent="-181138" defTabSz="475487">
              <a:spcBef>
                <a:spcPts val="1000"/>
              </a:spcBef>
              <a:defRPr sz="1560"/>
            </a:pPr>
            <a:r>
              <a:t>How widely do they advertise their products and their brand? </a:t>
            </a:r>
          </a:p>
          <a:p>
            <a:pPr lvl="1" marL="346238" indent="-181138" defTabSz="475487">
              <a:spcBef>
                <a:spcPts val="1000"/>
              </a:spcBef>
              <a:defRPr sz="1560"/>
            </a:pPr>
            <a:r>
              <a:t>How good is their technical and after-sales support?</a:t>
            </a:r>
          </a:p>
          <a:p>
            <a:pPr lvl="1" marL="346238" indent="-181138" defTabSz="475487">
              <a:spcBef>
                <a:spcPts val="1000"/>
              </a:spcBef>
              <a:defRPr sz="1560"/>
            </a:pPr>
            <a:r>
              <a:t>What is their reputation among customers and within the trade?</a:t>
            </a:r>
          </a:p>
          <a:p>
            <a:pPr marL="142811" indent="-116395" defTabSz="475487">
              <a:spcBef>
                <a:spcPts val="1000"/>
              </a:spcBef>
              <a:defRPr sz="1664"/>
            </a:pPr>
            <a:r>
              <a:t>Be aware that </a:t>
            </a:r>
            <a:r>
              <a:rPr b="1"/>
              <a:t>a company's ability to compete may depend more on marketing than on technology</a:t>
            </a:r>
            <a:r>
              <a:t>, so do not underestimate the threat from a technically inferior product if the company selling it can afford to spend a lot of money marketing it. </a:t>
            </a:r>
          </a:p>
        </p:txBody>
      </p:sp>
      <p:sp>
        <p:nvSpPr>
          <p:cNvPr id="171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8">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718">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718">
                                            <p:txEl>
                                              <p:pRg st="3" end="3"/>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718">
                                            <p:txEl>
                                              <p:pRg st="4" end="4"/>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1718">
                                            <p:txEl>
                                              <p:pRg st="5" end="5"/>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718">
                                            <p:txEl>
                                              <p:pRg st="6" end="6"/>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1718">
                                            <p:txEl>
                                              <p:pRg st="7" end="7"/>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1718">
                                            <p:txEl>
                                              <p:pRg st="8" end="8"/>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1718">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8" grpId="1"/>
    </p:bldLst>
  </p:timing>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1" name="Can your idea compete successfully?"/>
          <p:cNvSpPr txBox="1"/>
          <p:nvPr>
            <p:ph type="title"/>
          </p:nvPr>
        </p:nvSpPr>
        <p:spPr>
          <a:xfrm>
            <a:off x="164306" y="88771"/>
            <a:ext cx="9040586" cy="1172686"/>
          </a:xfrm>
          <a:prstGeom prst="rect">
            <a:avLst/>
          </a:prstGeom>
        </p:spPr>
        <p:txBody>
          <a:bodyPr/>
          <a:lstStyle>
            <a:lvl1pPr indent="37702" defTabSz="868680">
              <a:defRPr sz="3800"/>
            </a:lvl1pPr>
          </a:lstStyle>
          <a:p>
            <a:pPr/>
            <a:r>
              <a:t>Can your idea compete successfully?</a:t>
            </a:r>
          </a:p>
        </p:txBody>
      </p:sp>
      <p:sp>
        <p:nvSpPr>
          <p:cNvPr id="1722" name="Launching a new product is never easy because the market already belongs to the competition.…"/>
          <p:cNvSpPr txBox="1"/>
          <p:nvPr>
            <p:ph type="body" idx="1"/>
          </p:nvPr>
        </p:nvSpPr>
        <p:spPr>
          <a:prstGeom prst="rect">
            <a:avLst/>
          </a:prstGeom>
        </p:spPr>
        <p:txBody>
          <a:bodyPr/>
          <a:lstStyle/>
          <a:p>
            <a:pPr marL="241681" indent="-196977" defTabSz="804672">
              <a:spcBef>
                <a:spcPts val="1700"/>
              </a:spcBef>
              <a:defRPr sz="2816"/>
            </a:pPr>
            <a:r>
              <a:t>Launching a new product is never easy because </a:t>
            </a:r>
            <a:r>
              <a:rPr>
                <a:solidFill>
                  <a:srgbClr val="0433FF"/>
                </a:solidFill>
              </a:rPr>
              <a:t>the market already belongs to the competition</a:t>
            </a:r>
            <a:r>
              <a:t>. </a:t>
            </a:r>
          </a:p>
          <a:p>
            <a:pPr marL="241681" indent="-196977" defTabSz="804672">
              <a:spcBef>
                <a:spcPts val="1700"/>
              </a:spcBef>
              <a:defRPr sz="2816"/>
            </a:pPr>
            <a:r>
              <a:t>They are </a:t>
            </a:r>
            <a:r>
              <a:rPr>
                <a:solidFill>
                  <a:srgbClr val="0433FF"/>
                </a:solidFill>
              </a:rPr>
              <a:t>known</a:t>
            </a:r>
            <a:r>
              <a:t>, </a:t>
            </a:r>
            <a:r>
              <a:rPr>
                <a:solidFill>
                  <a:srgbClr val="0433FF"/>
                </a:solidFill>
              </a:rPr>
              <a:t>experienced</a:t>
            </a:r>
            <a:r>
              <a:t> and </a:t>
            </a:r>
            <a:r>
              <a:rPr>
                <a:solidFill>
                  <a:srgbClr val="0433FF"/>
                </a:solidFill>
              </a:rPr>
              <a:t>perhaps trusted</a:t>
            </a:r>
            <a:r>
              <a:t>, while your product is an unknown quantity. </a:t>
            </a:r>
          </a:p>
          <a:p>
            <a:pPr marL="241681" indent="-196977" defTabSz="804672">
              <a:spcBef>
                <a:spcPts val="1700"/>
              </a:spcBef>
              <a:defRPr sz="2816"/>
            </a:pPr>
            <a:r>
              <a:t>You must consider carefully whether your idea really does have the potential to take enough of the market to be a tempting business opportunity for a company or investor. </a:t>
            </a:r>
          </a:p>
        </p:txBody>
      </p:sp>
      <p:sp>
        <p:nvSpPr>
          <p:cNvPr id="172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2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2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2" grpId="1"/>
    </p:bldLst>
  </p:timing>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5" name="Questions to consider"/>
          <p:cNvSpPr txBox="1"/>
          <p:nvPr>
            <p:ph type="title"/>
          </p:nvPr>
        </p:nvSpPr>
        <p:spPr>
          <a:prstGeom prst="rect">
            <a:avLst/>
          </a:prstGeom>
        </p:spPr>
        <p:txBody>
          <a:bodyPr/>
          <a:lstStyle/>
          <a:p>
            <a:pPr/>
            <a:r>
              <a:t>Assessing your product’s potential</a:t>
            </a:r>
          </a:p>
        </p:txBody>
      </p:sp>
      <p:sp>
        <p:nvSpPr>
          <p:cNvPr id="1726" name="Does anyone actually need your product?…"/>
          <p:cNvSpPr txBox="1"/>
          <p:nvPr>
            <p:ph type="body" idx="1"/>
          </p:nvPr>
        </p:nvSpPr>
        <p:spPr>
          <a:prstGeom prst="rect">
            <a:avLst/>
          </a:prstGeom>
        </p:spPr>
        <p:txBody>
          <a:bodyPr/>
          <a:lstStyle/>
          <a:p>
            <a:pPr marL="170275" indent="-138779" defTabSz="566927">
              <a:spcBef>
                <a:spcPts val="1200"/>
              </a:spcBef>
              <a:defRPr sz="1984"/>
            </a:pPr>
            <a:r>
              <a:t>Does anyone actually </a:t>
            </a:r>
            <a:r>
              <a:rPr>
                <a:solidFill>
                  <a:srgbClr val="0433FF"/>
                </a:solidFill>
              </a:rPr>
              <a:t>need</a:t>
            </a:r>
            <a:r>
              <a:t> your product?</a:t>
            </a:r>
          </a:p>
          <a:p>
            <a:pPr lvl="1" marL="412822" indent="-215972" defTabSz="566927">
              <a:spcBef>
                <a:spcPts val="1200"/>
              </a:spcBef>
              <a:defRPr sz="1860"/>
            </a:pPr>
            <a:r>
              <a:t>The problem your invention solves may interest you, but do enough other people feel the same way? If they do not, the </a:t>
            </a:r>
            <a:r>
              <a:rPr b="1"/>
              <a:t>market may be too small and unprofitable</a:t>
            </a:r>
            <a:r>
              <a:t> to be worth bothering with. </a:t>
            </a:r>
          </a:p>
          <a:p>
            <a:pPr marL="170275" indent="-138779" defTabSz="566927">
              <a:spcBef>
                <a:spcPts val="1200"/>
              </a:spcBef>
              <a:defRPr sz="1984"/>
            </a:pPr>
            <a:r>
              <a:t>What is the </a:t>
            </a:r>
            <a:r>
              <a:rPr>
                <a:solidFill>
                  <a:srgbClr val="0433FF"/>
                </a:solidFill>
              </a:rPr>
              <a:t>best market</a:t>
            </a:r>
            <a:r>
              <a:t> for your product? </a:t>
            </a:r>
          </a:p>
          <a:p>
            <a:pPr lvl="1" marL="412822" indent="-215972" defTabSz="566927">
              <a:spcBef>
                <a:spcPts val="1200"/>
              </a:spcBef>
              <a:defRPr sz="1860"/>
            </a:pPr>
            <a:r>
              <a:t>This is rarely as easy to answer as many inventors think. The same invention can often be developed in different ways, so </a:t>
            </a:r>
            <a:r>
              <a:rPr b="1"/>
              <a:t>look for gaps in the market</a:t>
            </a:r>
            <a:r>
              <a:t> - areas where existing provision or competition is weak. </a:t>
            </a:r>
          </a:p>
          <a:p>
            <a:pPr marL="170275" indent="-138779" defTabSz="566927">
              <a:spcBef>
                <a:spcPts val="1200"/>
              </a:spcBef>
              <a:defRPr sz="1984"/>
            </a:pPr>
            <a:r>
              <a:t>What is the </a:t>
            </a:r>
            <a:r>
              <a:rPr>
                <a:solidFill>
                  <a:srgbClr val="0433FF"/>
                </a:solidFill>
              </a:rPr>
              <a:t>easiest market</a:t>
            </a:r>
            <a:r>
              <a:t> to enter? </a:t>
            </a:r>
          </a:p>
          <a:p>
            <a:pPr lvl="1" marL="412822" indent="-215972" defTabSz="566927">
              <a:spcBef>
                <a:spcPts val="1200"/>
              </a:spcBef>
              <a:defRPr sz="1860"/>
            </a:pPr>
            <a:r>
              <a:rPr b="1"/>
              <a:t>Minimising risk</a:t>
            </a:r>
            <a:r>
              <a:t> has to be a priority when launching a new product. If your ‘best' market is costly to enter, it may be a good idea to start with one that is cheaper to enter, even if it is less profitable. Success in this market may make it easier to enter more profitable markets later. </a:t>
            </a:r>
          </a:p>
        </p:txBody>
      </p:sp>
      <p:sp>
        <p:nvSpPr>
          <p:cNvPr id="172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2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26">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726">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1726">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1726">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1726">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172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6" grpId="1"/>
    </p:bldLst>
  </p:timing>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9" name="Questions to consider"/>
          <p:cNvSpPr txBox="1"/>
          <p:nvPr>
            <p:ph type="title"/>
          </p:nvPr>
        </p:nvSpPr>
        <p:spPr>
          <a:prstGeom prst="rect">
            <a:avLst/>
          </a:prstGeom>
        </p:spPr>
        <p:txBody>
          <a:bodyPr/>
          <a:lstStyle/>
          <a:p>
            <a:pPr/>
            <a:r>
              <a:t>Assessing your product’s potential</a:t>
            </a:r>
          </a:p>
        </p:txBody>
      </p:sp>
      <p:sp>
        <p:nvSpPr>
          <p:cNvPr id="1730" name="How healthy is your target market?…"/>
          <p:cNvSpPr txBox="1"/>
          <p:nvPr>
            <p:ph type="body" idx="1"/>
          </p:nvPr>
        </p:nvSpPr>
        <p:spPr>
          <a:prstGeom prst="rect">
            <a:avLst/>
          </a:prstGeom>
        </p:spPr>
        <p:txBody>
          <a:bodyPr/>
          <a:lstStyle/>
          <a:p>
            <a:pPr marL="162036" indent="-132064" defTabSz="539495">
              <a:spcBef>
                <a:spcPts val="1100"/>
              </a:spcBef>
              <a:defRPr sz="1887"/>
            </a:pPr>
            <a:r>
              <a:t>How </a:t>
            </a:r>
            <a:r>
              <a:rPr>
                <a:solidFill>
                  <a:srgbClr val="0433FF"/>
                </a:solidFill>
              </a:rPr>
              <a:t>healthy</a:t>
            </a:r>
            <a:r>
              <a:t> is your </a:t>
            </a:r>
            <a:r>
              <a:rPr>
                <a:solidFill>
                  <a:srgbClr val="0433FF"/>
                </a:solidFill>
              </a:rPr>
              <a:t>target market</a:t>
            </a:r>
            <a:r>
              <a:t>? </a:t>
            </a:r>
          </a:p>
          <a:p>
            <a:pPr lvl="1" marL="392847" indent="-205522" defTabSz="539495">
              <a:spcBef>
                <a:spcPts val="1100"/>
              </a:spcBef>
              <a:defRPr sz="1769"/>
            </a:pPr>
            <a:r>
              <a:t>Is it growing or shrinking? You should hesitate to enter a declining market unless you feel your product can revive it. Looking into the future, are there any emerging technological, social, regulatory or legal changes that might radically affect its fortunes?  </a:t>
            </a:r>
          </a:p>
          <a:p>
            <a:pPr marL="162036" indent="-132064" defTabSz="539495">
              <a:spcBef>
                <a:spcPts val="1100"/>
              </a:spcBef>
              <a:defRPr sz="1887"/>
            </a:pPr>
            <a:r>
              <a:t>At </a:t>
            </a:r>
            <a:r>
              <a:rPr>
                <a:solidFill>
                  <a:srgbClr val="0433FF"/>
                </a:solidFill>
              </a:rPr>
              <a:t>what price</a:t>
            </a:r>
            <a:r>
              <a:t> might your product have to sell? </a:t>
            </a:r>
          </a:p>
          <a:p>
            <a:pPr lvl="1" marL="392847" indent="-205522" defTabSz="539495">
              <a:spcBef>
                <a:spcPts val="1100"/>
              </a:spcBef>
              <a:defRPr sz="1769"/>
            </a:pPr>
            <a:r>
              <a:t>If the price of your product is not similar to prices charged by competitors, you may find it difficult either to make sales or make a profit. </a:t>
            </a:r>
            <a:r>
              <a:rPr b="1"/>
              <a:t>Your competitors have done much of your research for you</a:t>
            </a:r>
            <a:r>
              <a:t>: they have discovered the price the market will bear. </a:t>
            </a:r>
          </a:p>
          <a:p>
            <a:pPr marL="162036" indent="-132064" defTabSz="539495">
              <a:spcBef>
                <a:spcPts val="1100"/>
              </a:spcBef>
              <a:defRPr sz="1887"/>
            </a:pPr>
            <a:r>
              <a:t>Will your product </a:t>
            </a:r>
            <a:r>
              <a:rPr>
                <a:solidFill>
                  <a:srgbClr val="0433FF"/>
                </a:solidFill>
              </a:rPr>
              <a:t>meet standards</a:t>
            </a:r>
            <a:r>
              <a:t>? </a:t>
            </a:r>
          </a:p>
          <a:p>
            <a:pPr lvl="1" marL="392847" indent="-205522" defTabSz="539495">
              <a:spcBef>
                <a:spcPts val="1100"/>
              </a:spcBef>
              <a:defRPr sz="1769"/>
            </a:pPr>
            <a:r>
              <a:t>Most products need to meet national or international standards of safety, performance etc before they can legally be sold. Achieving </a:t>
            </a:r>
            <a:r>
              <a:rPr b="1"/>
              <a:t>compliance</a:t>
            </a:r>
            <a:r>
              <a:t> can be a long and expensive process, so find out what will be required. </a:t>
            </a:r>
          </a:p>
        </p:txBody>
      </p:sp>
      <p:sp>
        <p:nvSpPr>
          <p:cNvPr id="173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0">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730">
                                            <p:txEl>
                                              <p:pRg st="3" end="3"/>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730">
                                            <p:txEl>
                                              <p:pRg st="4" end="4"/>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73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30" grpId="1"/>
    </p:bldLst>
  </p:timing>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3" name="Research guidelines"/>
          <p:cNvSpPr txBox="1"/>
          <p:nvPr>
            <p:ph type="title"/>
          </p:nvPr>
        </p:nvSpPr>
        <p:spPr>
          <a:prstGeom prst="rect">
            <a:avLst/>
          </a:prstGeom>
        </p:spPr>
        <p:txBody>
          <a:bodyPr/>
          <a:lstStyle/>
          <a:p>
            <a:pPr/>
            <a:r>
              <a:t>Research guidelines</a:t>
            </a:r>
          </a:p>
        </p:txBody>
      </p:sp>
      <p:sp>
        <p:nvSpPr>
          <p:cNvPr id="1734" name="You will probably have to do your own market research. Professional research is often too expensive, and if your idea is still at concept stage there is a risk that other people will not fully understand it.…"/>
          <p:cNvSpPr txBox="1"/>
          <p:nvPr>
            <p:ph type="body" idx="1"/>
          </p:nvPr>
        </p:nvSpPr>
        <p:spPr>
          <a:prstGeom prst="rect">
            <a:avLst/>
          </a:prstGeom>
        </p:spPr>
        <p:txBody>
          <a:bodyPr/>
          <a:lstStyle/>
          <a:p>
            <a:pPr marL="129079" indent="-105203" defTabSz="429768">
              <a:spcBef>
                <a:spcPts val="900"/>
              </a:spcBef>
              <a:defRPr sz="1504"/>
            </a:pPr>
            <a:r>
              <a:t>You will probably have to do your own </a:t>
            </a:r>
            <a:r>
              <a:rPr>
                <a:solidFill>
                  <a:srgbClr val="0433FF"/>
                </a:solidFill>
              </a:rPr>
              <a:t>market research</a:t>
            </a:r>
            <a:r>
              <a:t>. Professional research is often too expensive, and if your idea is still at concept stage there is a risk that other people will not fully understand it.</a:t>
            </a:r>
          </a:p>
          <a:p>
            <a:pPr marL="129079" indent="-105203" defTabSz="429768">
              <a:spcBef>
                <a:spcPts val="900"/>
              </a:spcBef>
              <a:defRPr sz="1504"/>
            </a:pPr>
            <a:r>
              <a:t>Universities are a possible source of </a:t>
            </a:r>
            <a:r>
              <a:rPr>
                <a:solidFill>
                  <a:srgbClr val="0433FF"/>
                </a:solidFill>
              </a:rPr>
              <a:t>low cost research assistance</a:t>
            </a:r>
            <a:r>
              <a:t>. For example, some departments may need real-life project material for their students. A problem is that students differ in ability, and so quality cannot be guaranteed.</a:t>
            </a:r>
          </a:p>
          <a:p>
            <a:pPr marL="129079" indent="-105203" defTabSz="429768">
              <a:spcBef>
                <a:spcPts val="900"/>
              </a:spcBef>
              <a:defRPr sz="1504"/>
            </a:pPr>
            <a:r>
              <a:t>All your research needs to </a:t>
            </a:r>
            <a:r>
              <a:rPr>
                <a:solidFill>
                  <a:srgbClr val="0433FF"/>
                </a:solidFill>
              </a:rPr>
              <a:t>look professional</a:t>
            </a:r>
            <a:r>
              <a:t>. This is important because at some point you may have to present your research to other professionals as part of a proposal for funding. </a:t>
            </a:r>
          </a:p>
          <a:p>
            <a:pPr marL="129079" indent="-105203" defTabSz="429768">
              <a:spcBef>
                <a:spcPts val="900"/>
              </a:spcBef>
              <a:defRPr sz="1504"/>
            </a:pPr>
            <a:r>
              <a:t>Use only </a:t>
            </a:r>
            <a:r>
              <a:rPr>
                <a:solidFill>
                  <a:srgbClr val="0433FF"/>
                </a:solidFill>
              </a:rPr>
              <a:t>reliable or first-hand sources of information</a:t>
            </a:r>
            <a:r>
              <a:t>, and record each source. Never do what some inventors do, and present as evidence a collection of articles from popular newspapers and magazines.</a:t>
            </a:r>
          </a:p>
          <a:p>
            <a:pPr marL="129079" indent="-105203" defTabSz="429768">
              <a:spcBef>
                <a:spcPts val="900"/>
              </a:spcBef>
              <a:defRPr sz="1504"/>
            </a:pPr>
            <a:r>
              <a:t>Consumer surveys may seem like a good idea, but many people say one thing to researchers and do the exact opposite later. </a:t>
            </a:r>
            <a:r>
              <a:rPr>
                <a:solidFill>
                  <a:srgbClr val="0433FF"/>
                </a:solidFill>
              </a:rPr>
              <a:t>Surveys may therefore be a poor guide</a:t>
            </a:r>
            <a:r>
              <a:t> to actual buying behaviour. </a:t>
            </a:r>
          </a:p>
          <a:p>
            <a:pPr marL="129079" indent="-105203" defTabSz="429768">
              <a:spcBef>
                <a:spcPts val="900"/>
              </a:spcBef>
              <a:defRPr sz="1504"/>
            </a:pPr>
            <a:r>
              <a:rPr>
                <a:solidFill>
                  <a:srgbClr val="0433FF"/>
                </a:solidFill>
              </a:rPr>
              <a:t>Do not trust the opinions of family and friends</a:t>
            </a:r>
            <a:r>
              <a:t>! Most will lie to you in order to avoid arguments, or because they do not want to hurt your feelings.</a:t>
            </a:r>
          </a:p>
          <a:p>
            <a:pPr marL="129079" indent="-105203" defTabSz="429768">
              <a:spcBef>
                <a:spcPts val="900"/>
              </a:spcBef>
              <a:defRPr sz="1504"/>
            </a:pPr>
            <a:r>
              <a:t>Do </a:t>
            </a:r>
            <a:r>
              <a:rPr>
                <a:solidFill>
                  <a:srgbClr val="0433FF"/>
                </a:solidFill>
              </a:rPr>
              <a:t>not ignore someone whose opinion is different from all the rest.</a:t>
            </a:r>
            <a:r>
              <a:t> That person may be the only one to identify a major weakness in your idea. </a:t>
            </a:r>
          </a:p>
        </p:txBody>
      </p:sp>
      <p:sp>
        <p:nvSpPr>
          <p:cNvPr id="173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7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73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7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73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734">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34" grpId="1"/>
    </p:bldLst>
  </p:timing>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7" name="Free or cheap market information sources"/>
          <p:cNvSpPr txBox="1"/>
          <p:nvPr>
            <p:ph type="title"/>
          </p:nvPr>
        </p:nvSpPr>
        <p:spPr>
          <a:prstGeom prst="rect">
            <a:avLst/>
          </a:prstGeom>
        </p:spPr>
        <p:txBody>
          <a:bodyPr/>
          <a:lstStyle>
            <a:lvl1pPr indent="37702" defTabSz="868680">
              <a:defRPr sz="3800"/>
            </a:lvl1pPr>
          </a:lstStyle>
          <a:p>
            <a:pPr/>
            <a:r>
              <a:t>Free or cheap market information sources</a:t>
            </a:r>
          </a:p>
        </p:txBody>
      </p:sp>
      <p:sp>
        <p:nvSpPr>
          <p:cNvPr id="1738" name="Mainly the internet. Be careful though, as much of the data you find may be outdated or inaccurate.…"/>
          <p:cNvSpPr txBox="1"/>
          <p:nvPr>
            <p:ph type="body" idx="1"/>
          </p:nvPr>
        </p:nvSpPr>
        <p:spPr>
          <a:prstGeom prst="rect">
            <a:avLst/>
          </a:prstGeom>
        </p:spPr>
        <p:txBody>
          <a:bodyPr/>
          <a:lstStyle/>
          <a:p>
            <a:pPr marL="219710" indent="-179070" defTabSz="731520">
              <a:spcBef>
                <a:spcPts val="1600"/>
              </a:spcBef>
              <a:defRPr sz="2560"/>
            </a:pPr>
            <a:r>
              <a:t>Mainly the internet. Be careful though, as much of the data you find may be outdated or inaccurate.</a:t>
            </a:r>
          </a:p>
          <a:p>
            <a:pPr marL="219710" indent="-179070" defTabSz="731520">
              <a:spcBef>
                <a:spcPts val="1600"/>
              </a:spcBef>
              <a:defRPr sz="2560"/>
            </a:pPr>
            <a:r>
              <a:t>Many academic and large public libraries have business information departments, staffed by helpful librarians with fact-finding expertise. </a:t>
            </a:r>
          </a:p>
          <a:p>
            <a:pPr marL="219710" indent="-179070" defTabSz="731520">
              <a:spcBef>
                <a:spcPts val="1600"/>
              </a:spcBef>
              <a:defRPr sz="2560"/>
            </a:pPr>
            <a:r>
              <a:t>Use Espacenet to look at recent patent applications. This can give you clues about the products and technologies major companies may be working on.</a:t>
            </a:r>
          </a:p>
          <a:p>
            <a:pPr marL="219710" indent="-179070" defTabSz="731520">
              <a:spcBef>
                <a:spcPts val="1600"/>
              </a:spcBef>
              <a:defRPr sz="2560"/>
            </a:pPr>
            <a:r>
              <a:t>Visit relevant trade fairs and exhibitions. Talk to people, find out who is doing what. </a:t>
            </a:r>
          </a:p>
        </p:txBody>
      </p:sp>
      <p:sp>
        <p:nvSpPr>
          <p:cNvPr id="173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1" name="Risk Assessment"/>
          <p:cNvSpPr txBox="1"/>
          <p:nvPr>
            <p:ph type="title"/>
          </p:nvPr>
        </p:nvSpPr>
        <p:spPr>
          <a:prstGeom prst="rect">
            <a:avLst/>
          </a:prstGeom>
        </p:spPr>
        <p:txBody>
          <a:bodyPr/>
          <a:lstStyle/>
          <a:p>
            <a:pPr/>
            <a:r>
              <a:t>Risk Assessment</a:t>
            </a:r>
          </a:p>
        </p:txBody>
      </p:sp>
      <p:sp>
        <p:nvSpPr>
          <p:cNvPr id="1742" name="Section 3: From invention to commercial product"/>
          <p:cNvSpPr txBox="1"/>
          <p:nvPr>
            <p:ph type="body" idx="21"/>
          </p:nvPr>
        </p:nvSpPr>
        <p:spPr>
          <a:prstGeom prst="rect">
            <a:avLst/>
          </a:prstGeom>
        </p:spPr>
        <p:txBody>
          <a:bodyPr/>
          <a:lstStyle/>
          <a:p>
            <a:pPr/>
            <a:r>
              <a:t>Section 3: From invention to commercial product</a:t>
            </a:r>
          </a:p>
        </p:txBody>
      </p:sp>
      <p:pic>
        <p:nvPicPr>
          <p:cNvPr id="1743" name="logo.gif" descr="logo.gif"/>
          <p:cNvPicPr>
            <a:picLocks noChangeAspect="1"/>
          </p:cNvPicPr>
          <p:nvPr/>
        </p:nvPicPr>
        <p:blipFill>
          <a:blip r:embed="rId2">
            <a:extLst/>
          </a:blip>
          <a:stretch>
            <a:fillRect/>
          </a:stretch>
        </p:blipFill>
        <p:spPr>
          <a:xfrm>
            <a:off x="7185728" y="5760861"/>
            <a:ext cx="1714501" cy="857252"/>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4" name="Entrepreneurship…"/>
          <p:cNvSpPr txBox="1"/>
          <p:nvPr>
            <p:ph type="title"/>
          </p:nvPr>
        </p:nvSpPr>
        <p:spPr>
          <a:xfrm>
            <a:off x="106486" y="1305648"/>
            <a:ext cx="8753227" cy="3362385"/>
          </a:xfrm>
          <a:prstGeom prst="rect">
            <a:avLst/>
          </a:prstGeom>
        </p:spPr>
        <p:txBody>
          <a:bodyPr/>
          <a:lstStyle/>
          <a:p>
            <a:pPr indent="34036" defTabSz="395157">
              <a:lnSpc>
                <a:spcPct val="110000"/>
              </a:lnSpc>
              <a:spcBef>
                <a:spcPts val="1100"/>
              </a:spcBef>
              <a:buFont typeface="Georgia"/>
              <a:defRPr b="1" sz="2546">
                <a:solidFill>
                  <a:srgbClr val="0433FF"/>
                </a:solidFill>
              </a:defRPr>
            </a:pPr>
            <a:r>
              <a:t>Entrepreneurship </a:t>
            </a:r>
          </a:p>
          <a:p>
            <a:pPr indent="34036" defTabSz="395157">
              <a:lnSpc>
                <a:spcPct val="110000"/>
              </a:lnSpc>
              <a:spcBef>
                <a:spcPts val="1100"/>
              </a:spcBef>
              <a:buFont typeface="Georgia"/>
              <a:defRPr sz="2546"/>
            </a:pPr>
            <a:r>
              <a:t>is the principal mechanism through which </a:t>
            </a:r>
            <a:r>
              <a:rPr>
                <a:solidFill>
                  <a:srgbClr val="0433FF"/>
                </a:solidFill>
              </a:rPr>
              <a:t>developed</a:t>
            </a:r>
            <a:r>
              <a:t> and </a:t>
            </a:r>
            <a:r>
              <a:rPr>
                <a:solidFill>
                  <a:srgbClr val="0433FF"/>
                </a:solidFill>
              </a:rPr>
              <a:t>developing</a:t>
            </a:r>
            <a:r>
              <a:t> </a:t>
            </a:r>
            <a:r>
              <a:rPr>
                <a:solidFill>
                  <a:srgbClr val="0433FF"/>
                </a:solidFill>
              </a:rPr>
              <a:t>economies</a:t>
            </a:r>
            <a:r>
              <a:t> can take advantage of inventions and manage to </a:t>
            </a:r>
            <a:r>
              <a:rPr>
                <a:solidFill>
                  <a:srgbClr val="0433FF"/>
                </a:solidFill>
              </a:rPr>
              <a:t>evolve</a:t>
            </a:r>
            <a:r>
              <a:t> and </a:t>
            </a:r>
            <a:r>
              <a:rPr>
                <a:solidFill>
                  <a:srgbClr val="0433FF"/>
                </a:solidFill>
              </a:rPr>
              <a:t>regenerate</a:t>
            </a:r>
          </a:p>
          <a:p>
            <a:pPr indent="34036" algn="l" defTabSz="395157">
              <a:lnSpc>
                <a:spcPct val="110000"/>
              </a:lnSpc>
              <a:spcBef>
                <a:spcPts val="1100"/>
              </a:spcBef>
              <a:buFont typeface="Georgia"/>
              <a:defRPr sz="2546">
                <a:solidFill>
                  <a:srgbClr val="0433FF"/>
                </a:solidFill>
              </a:defRPr>
            </a:pPr>
          </a:p>
          <a:p>
            <a:pPr indent="34036" algn="r" defTabSz="395157">
              <a:spcBef>
                <a:spcPts val="1100"/>
              </a:spcBef>
              <a:buFont typeface="Georgia"/>
              <a:defRPr sz="1474">
                <a:solidFill>
                  <a:srgbClr val="941100"/>
                </a:solidFill>
              </a:defRPr>
            </a:pPr>
            <a:r>
              <a:t>[Monitor Group. Paths to Prosperity: Promoting Entrepreneurship in the 21st Century. 2009]</a:t>
            </a:r>
          </a:p>
        </p:txBody>
      </p:sp>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5" name="Assessing the risk ahead"/>
          <p:cNvSpPr txBox="1"/>
          <p:nvPr>
            <p:ph type="title"/>
          </p:nvPr>
        </p:nvSpPr>
        <p:spPr>
          <a:prstGeom prst="rect">
            <a:avLst/>
          </a:prstGeom>
        </p:spPr>
        <p:txBody>
          <a:bodyPr/>
          <a:lstStyle/>
          <a:p>
            <a:pPr/>
            <a:r>
              <a:t>Assessing the risk ahead</a:t>
            </a:r>
          </a:p>
        </p:txBody>
      </p:sp>
      <p:sp>
        <p:nvSpPr>
          <p:cNvPr id="1746" name="‘Is there enough evidence to justify taking my idea any further?'…"/>
          <p:cNvSpPr txBox="1"/>
          <p:nvPr>
            <p:ph type="body" idx="1"/>
          </p:nvPr>
        </p:nvSpPr>
        <p:spPr>
          <a:prstGeom prst="rect">
            <a:avLst/>
          </a:prstGeom>
        </p:spPr>
        <p:txBody>
          <a:bodyPr/>
          <a:lstStyle/>
          <a:p>
            <a:pPr marL="194992" indent="-158924" defTabSz="649223">
              <a:spcBef>
                <a:spcPts val="1400"/>
              </a:spcBef>
              <a:defRPr sz="2272"/>
            </a:pPr>
            <a:r>
              <a:t>‘Is there enough evidence to justify taking my idea any further?' </a:t>
            </a:r>
          </a:p>
          <a:p>
            <a:pPr marL="194992" indent="-158924" defTabSz="649223">
              <a:spcBef>
                <a:spcPts val="1400"/>
              </a:spcBef>
              <a:defRPr sz="2272"/>
            </a:pPr>
            <a:r>
              <a:t>This matters for three reasons: </a:t>
            </a:r>
          </a:p>
          <a:p>
            <a:pPr lvl="1" marL="472748" indent="-247323" defTabSz="649223">
              <a:spcBef>
                <a:spcPts val="1400"/>
              </a:spcBef>
              <a:defRPr sz="2130"/>
            </a:pPr>
            <a:r>
              <a:t>Even if an idea is novel and appears to have market potential, that does not automatically make it worth exploiting.</a:t>
            </a:r>
          </a:p>
          <a:p>
            <a:pPr lvl="1" marL="472748" indent="-247323" defTabSz="649223">
              <a:spcBef>
                <a:spcPts val="1400"/>
              </a:spcBef>
              <a:defRPr sz="2130"/>
            </a:pPr>
            <a:r>
              <a:t>Up to now, your idea should have cost you little. But if you decide to exploit it commercially, the </a:t>
            </a:r>
            <a:r>
              <a:rPr b="1"/>
              <a:t>costs and risks will soon become much higher</a:t>
            </a:r>
            <a:r>
              <a:t>.</a:t>
            </a:r>
          </a:p>
          <a:p>
            <a:pPr lvl="1" marL="472748" indent="-247323" defTabSz="649223">
              <a:spcBef>
                <a:spcPts val="1400"/>
              </a:spcBef>
              <a:defRPr sz="2130"/>
            </a:pPr>
            <a:r>
              <a:t>Thinking about exploiting an idea is easy. </a:t>
            </a:r>
            <a:r>
              <a:rPr b="1"/>
              <a:t>Doing it is much more difficult</a:t>
            </a:r>
            <a:r>
              <a:t>. You will therefore need to be confident of your own skills and abilities before deciding to go ahead.</a:t>
            </a:r>
          </a:p>
        </p:txBody>
      </p:sp>
      <p:sp>
        <p:nvSpPr>
          <p:cNvPr id="174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7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7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74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46" grpId="1"/>
    </p:bldLst>
  </p:timing>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9" name="Key questions"/>
          <p:cNvSpPr txBox="1"/>
          <p:nvPr>
            <p:ph type="title"/>
          </p:nvPr>
        </p:nvSpPr>
        <p:spPr>
          <a:prstGeom prst="rect">
            <a:avLst/>
          </a:prstGeom>
        </p:spPr>
        <p:txBody>
          <a:bodyPr/>
          <a:lstStyle/>
          <a:p>
            <a:pPr/>
            <a:r>
              <a:t>Key questions</a:t>
            </a:r>
          </a:p>
        </p:txBody>
      </p:sp>
      <p:sp>
        <p:nvSpPr>
          <p:cNvPr id="1750" name="To help you make the big decision - do I take this idea further or not? - you should address three key questions:…"/>
          <p:cNvSpPr txBox="1"/>
          <p:nvPr>
            <p:ph type="body" idx="1"/>
          </p:nvPr>
        </p:nvSpPr>
        <p:spPr>
          <a:prstGeom prst="rect">
            <a:avLst/>
          </a:prstGeom>
        </p:spPr>
        <p:txBody>
          <a:bodyPr/>
          <a:lstStyle/>
          <a:p>
            <a:pPr marL="266398" indent="-217122" defTabSz="886968">
              <a:spcBef>
                <a:spcPts val="1900"/>
              </a:spcBef>
              <a:defRPr sz="3104"/>
            </a:pPr>
            <a:r>
              <a:t>To help you make the big decision - do I take this idea further or not? - you should address three key questions: </a:t>
            </a:r>
          </a:p>
          <a:p>
            <a:pPr lvl="1" marL="645867" indent="-337892" defTabSz="886968">
              <a:spcBef>
                <a:spcPts val="1900"/>
              </a:spcBef>
              <a:defRPr sz="2910"/>
            </a:pPr>
            <a:r>
              <a:t>Is my idea </a:t>
            </a:r>
            <a:r>
              <a:rPr>
                <a:solidFill>
                  <a:srgbClr val="0433FF"/>
                </a:solidFill>
              </a:rPr>
              <a:t>significantly novel?</a:t>
            </a:r>
          </a:p>
          <a:p>
            <a:pPr lvl="1" marL="645867" indent="-337892" defTabSz="886968">
              <a:spcBef>
                <a:spcPts val="1900"/>
              </a:spcBef>
              <a:defRPr sz="2910"/>
            </a:pPr>
            <a:r>
              <a:t>Does my idea have </a:t>
            </a:r>
            <a:r>
              <a:rPr>
                <a:solidFill>
                  <a:srgbClr val="0433FF"/>
                </a:solidFill>
              </a:rPr>
              <a:t>significant commercial potential?</a:t>
            </a:r>
            <a:endParaRPr>
              <a:solidFill>
                <a:srgbClr val="0433FF"/>
              </a:solidFill>
            </a:endParaRPr>
          </a:p>
          <a:p>
            <a:pPr lvl="1" marL="645867" indent="-337892" defTabSz="886968">
              <a:spcBef>
                <a:spcPts val="1900"/>
              </a:spcBef>
              <a:defRPr sz="2910"/>
            </a:pPr>
            <a:r>
              <a:t>Am I </a:t>
            </a:r>
            <a:r>
              <a:rPr>
                <a:solidFill>
                  <a:srgbClr val="0433FF"/>
                </a:solidFill>
              </a:rPr>
              <a:t>ready for the personal challenge</a:t>
            </a:r>
            <a:r>
              <a:t> of turning my idea into a business opportunity?</a:t>
            </a:r>
          </a:p>
        </p:txBody>
      </p:sp>
      <p:sp>
        <p:nvSpPr>
          <p:cNvPr id="175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5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7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75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50" grpId="1"/>
    </p:bldLst>
  </p:timing>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3" name="Significant novelty"/>
          <p:cNvSpPr txBox="1"/>
          <p:nvPr>
            <p:ph type="title"/>
          </p:nvPr>
        </p:nvSpPr>
        <p:spPr>
          <a:prstGeom prst="rect">
            <a:avLst/>
          </a:prstGeom>
        </p:spPr>
        <p:txBody>
          <a:bodyPr/>
          <a:lstStyle/>
          <a:p>
            <a:pPr/>
            <a:r>
              <a:t>Significant novelty</a:t>
            </a:r>
          </a:p>
        </p:txBody>
      </p:sp>
      <p:sp>
        <p:nvSpPr>
          <p:cNvPr id="1754" name="Your idea should be different from existing products or documented ideas. But being only a little bit different will not be enough. Your idea should offer clear technical or commercial advantages that existing products or other ideas do not offer.…"/>
          <p:cNvSpPr txBox="1"/>
          <p:nvPr>
            <p:ph type="body" idx="1"/>
          </p:nvPr>
        </p:nvSpPr>
        <p:spPr>
          <a:prstGeom prst="rect">
            <a:avLst/>
          </a:prstGeom>
        </p:spPr>
        <p:txBody>
          <a:bodyPr/>
          <a:lstStyle/>
          <a:p>
            <a:pPr marL="173021" indent="-141017" defTabSz="576072">
              <a:spcBef>
                <a:spcPts val="1200"/>
              </a:spcBef>
              <a:defRPr sz="2016"/>
            </a:pPr>
            <a:r>
              <a:t>Your idea should be different from existing products or documented ideas. But being only </a:t>
            </a:r>
            <a:r>
              <a:rPr>
                <a:solidFill>
                  <a:srgbClr val="0433FF"/>
                </a:solidFill>
              </a:rPr>
              <a:t>a little bit different will not be enough</a:t>
            </a:r>
            <a:r>
              <a:t>. Your idea should offer clear technical or commercial advantages that existing products or other ideas do not offer. </a:t>
            </a:r>
          </a:p>
          <a:p>
            <a:pPr marL="173021" indent="-141017" defTabSz="576072">
              <a:spcBef>
                <a:spcPts val="1200"/>
              </a:spcBef>
              <a:defRPr sz="2016"/>
            </a:pPr>
            <a:r>
              <a:t>These advantages should also have the </a:t>
            </a:r>
            <a:r>
              <a:rPr>
                <a:solidFill>
                  <a:srgbClr val="0433FF"/>
                </a:solidFill>
              </a:rPr>
              <a:t>potential to be strongly protectable in law</a:t>
            </a:r>
            <a:r>
              <a:t>, because in </a:t>
            </a:r>
            <a:r>
              <a:rPr b="1"/>
              <a:t>most cases only strong intellectual property (IP) has commercial value</a:t>
            </a:r>
            <a:r>
              <a:t>. </a:t>
            </a:r>
          </a:p>
          <a:p>
            <a:pPr marL="173021" indent="-141017" defTabSz="576072">
              <a:spcBef>
                <a:spcPts val="1200"/>
              </a:spcBef>
              <a:defRPr sz="2016"/>
            </a:pPr>
            <a:r>
              <a:t>To estimate the degree of novelty of your idea, you need to look in detail at the products and patents you have found in your searches:</a:t>
            </a:r>
          </a:p>
          <a:p>
            <a:pPr lvl="1" marL="419481" indent="-219456" defTabSz="576072">
              <a:spcBef>
                <a:spcPts val="1200"/>
              </a:spcBef>
              <a:defRPr sz="1890"/>
            </a:pPr>
            <a:r>
              <a:t>Any element of your idea that can be found in existing products and ideas will reduce its novelty. </a:t>
            </a:r>
          </a:p>
          <a:p>
            <a:pPr lvl="1" marL="419481" indent="-219456" defTabSz="576072">
              <a:spcBef>
                <a:spcPts val="1200"/>
              </a:spcBef>
              <a:defRPr sz="1890"/>
            </a:pPr>
            <a:r>
              <a:t>And anything that reduces the novelty of your idea is likely also to reduce its potential commercial value. </a:t>
            </a:r>
          </a:p>
        </p:txBody>
      </p:sp>
      <p:sp>
        <p:nvSpPr>
          <p:cNvPr id="175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5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5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54" grpId="1"/>
    </p:bldLst>
  </p:timing>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7" name="Evaluating patents"/>
          <p:cNvSpPr txBox="1"/>
          <p:nvPr>
            <p:ph type="title"/>
          </p:nvPr>
        </p:nvSpPr>
        <p:spPr>
          <a:prstGeom prst="rect">
            <a:avLst/>
          </a:prstGeom>
        </p:spPr>
        <p:txBody>
          <a:bodyPr/>
          <a:lstStyle/>
          <a:p>
            <a:pPr/>
            <a:r>
              <a:t>Evaluating patents</a:t>
            </a:r>
          </a:p>
        </p:txBody>
      </p:sp>
      <p:sp>
        <p:nvSpPr>
          <p:cNvPr id="1758" name="This is an exercise that must be done thoroughly, and patents can be complex, highly technical documents. You may therefore need the help of a patent attorney to do some or all of the following. If you think your idea has good commercial potential, this "/>
          <p:cNvSpPr txBox="1"/>
          <p:nvPr>
            <p:ph type="body" idx="1"/>
          </p:nvPr>
        </p:nvSpPr>
        <p:spPr>
          <a:prstGeom prst="rect">
            <a:avLst/>
          </a:prstGeom>
        </p:spPr>
        <p:txBody>
          <a:bodyPr/>
          <a:lstStyle/>
          <a:p>
            <a:pPr marL="148304" indent="-120872" defTabSz="493776">
              <a:spcBef>
                <a:spcPts val="1000"/>
              </a:spcBef>
              <a:defRPr sz="1728"/>
            </a:pPr>
            <a:r>
              <a:t>This is an exercise that must be done thoroughly, and patents can be complex, highly technical documents. You may therefore need the help of a patent attorney to do some or all of the following. If you think your idea has good commercial potential, this will be money well spent. </a:t>
            </a:r>
          </a:p>
          <a:p>
            <a:pPr marL="0" indent="0" defTabSz="493776">
              <a:spcBef>
                <a:spcPts val="1000"/>
              </a:spcBef>
              <a:buSzTx/>
              <a:buFontTx/>
              <a:buNone/>
              <a:defRPr sz="1728"/>
            </a:pPr>
            <a:r>
              <a:t>1. </a:t>
            </a:r>
            <a:r>
              <a:rPr b="1"/>
              <a:t>List</a:t>
            </a:r>
            <a:r>
              <a:t>, in order of importance, </a:t>
            </a:r>
            <a:r>
              <a:rPr>
                <a:solidFill>
                  <a:srgbClr val="0433FF"/>
                </a:solidFill>
              </a:rPr>
              <a:t>the novel features of your idea</a:t>
            </a:r>
            <a:r>
              <a:t>. </a:t>
            </a:r>
          </a:p>
          <a:p>
            <a:pPr marL="0" indent="0" defTabSz="493776">
              <a:spcBef>
                <a:spcPts val="1000"/>
              </a:spcBef>
              <a:buSzTx/>
              <a:buFontTx/>
              <a:buNone/>
              <a:defRPr sz="1728"/>
            </a:pPr>
            <a:r>
              <a:t>2. </a:t>
            </a:r>
            <a:r>
              <a:rPr b="1"/>
              <a:t>Assemble all the patents</a:t>
            </a:r>
            <a:r>
              <a:t> you have found that seem relevant to your idea. </a:t>
            </a:r>
          </a:p>
          <a:p>
            <a:pPr marL="0" indent="0" defTabSz="493776">
              <a:spcBef>
                <a:spcPts val="1000"/>
              </a:spcBef>
              <a:buSzTx/>
              <a:buFontTx/>
              <a:buNone/>
              <a:defRPr sz="1728"/>
            </a:pPr>
            <a:r>
              <a:t>3. </a:t>
            </a:r>
            <a:r>
              <a:rPr b="1"/>
              <a:t>Search each patent</a:t>
            </a:r>
            <a:r>
              <a:t> in full for similarities to your idea. Look particularly closely at the claims made or granted for it, and at official search reports. (If a search report cites other patents, you may need to look at them too.) </a:t>
            </a:r>
          </a:p>
          <a:p>
            <a:pPr marL="0" indent="0" defTabSz="493776">
              <a:spcBef>
                <a:spcPts val="1000"/>
              </a:spcBef>
              <a:buSzTx/>
              <a:buFontTx/>
              <a:buNone/>
              <a:defRPr sz="1728"/>
            </a:pPr>
            <a:r>
              <a:t>4. Whenever you find a feature of your idea covered by prior art, remove it from your list. </a:t>
            </a:r>
          </a:p>
          <a:p>
            <a:pPr marL="0" indent="0" defTabSz="493776">
              <a:spcBef>
                <a:spcPts val="1000"/>
              </a:spcBef>
              <a:buSzTx/>
              <a:buFontTx/>
              <a:buNone/>
              <a:defRPr sz="1728"/>
            </a:pPr>
            <a:r>
              <a:t>5. At the end of the exercise, how many features of your idea remain on your list?</a:t>
            </a:r>
          </a:p>
          <a:p>
            <a:pPr lvl="1" marL="359555" indent="-188105" defTabSz="493776">
              <a:spcBef>
                <a:spcPts val="1000"/>
              </a:spcBef>
              <a:defRPr sz="1620"/>
            </a:pPr>
            <a:r>
              <a:t>If one or more of its main features are gone, what remains may be too weak to be of significant commercial value. </a:t>
            </a:r>
          </a:p>
        </p:txBody>
      </p:sp>
      <p:sp>
        <p:nvSpPr>
          <p:cNvPr id="175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7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75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75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75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75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58" grpId="1"/>
    </p:bldLst>
  </p:timing>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1" name="Is there room for your idea?"/>
          <p:cNvSpPr txBox="1"/>
          <p:nvPr>
            <p:ph type="title"/>
          </p:nvPr>
        </p:nvSpPr>
        <p:spPr>
          <a:prstGeom prst="rect">
            <a:avLst/>
          </a:prstGeom>
        </p:spPr>
        <p:txBody>
          <a:bodyPr/>
          <a:lstStyle/>
          <a:p>
            <a:pPr/>
            <a:r>
              <a:t>Is there room for your idea?</a:t>
            </a:r>
          </a:p>
        </p:txBody>
      </p:sp>
      <p:sp>
        <p:nvSpPr>
          <p:cNvPr id="1762" name="If there are large numbers of patents in a particular technology area, there may be few strong prospects for new ideas.…"/>
          <p:cNvSpPr txBox="1"/>
          <p:nvPr>
            <p:ph type="body" idx="1"/>
          </p:nvPr>
        </p:nvSpPr>
        <p:spPr>
          <a:prstGeom prst="rect">
            <a:avLst/>
          </a:prstGeom>
        </p:spPr>
        <p:txBody>
          <a:bodyPr/>
          <a:lstStyle/>
          <a:p>
            <a:pPr marL="252666" indent="-205930" defTabSz="841247">
              <a:spcBef>
                <a:spcPts val="1800"/>
              </a:spcBef>
              <a:defRPr sz="2944"/>
            </a:pPr>
            <a:r>
              <a:t>If there are large numbers of patents in a particular technology area, there may be few strong prospects for new ideas. </a:t>
            </a:r>
          </a:p>
          <a:p>
            <a:pPr lvl="1" marL="612575" indent="-320475" defTabSz="841247">
              <a:spcBef>
                <a:spcPts val="1800"/>
              </a:spcBef>
              <a:defRPr sz="2760"/>
            </a:pPr>
            <a:r>
              <a:t>For example, there are currently over 60 patents for floating soap - a fairly simple product, so one has to question how strong many of those patents can be. </a:t>
            </a:r>
          </a:p>
          <a:p>
            <a:pPr lvl="1" marL="612575" indent="-320475" defTabSz="841247">
              <a:spcBef>
                <a:spcPts val="1800"/>
              </a:spcBef>
              <a:defRPr sz="2760"/>
            </a:pPr>
            <a:r>
              <a:t>Anyone with yet another idea for floating soap might find it difficult to acquire worthwhile IP. </a:t>
            </a:r>
          </a:p>
        </p:txBody>
      </p:sp>
      <p:sp>
        <p:nvSpPr>
          <p:cNvPr id="176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5" name="Who owns what?"/>
          <p:cNvSpPr txBox="1"/>
          <p:nvPr>
            <p:ph type="title"/>
          </p:nvPr>
        </p:nvSpPr>
        <p:spPr>
          <a:prstGeom prst="rect">
            <a:avLst/>
          </a:prstGeom>
        </p:spPr>
        <p:txBody>
          <a:bodyPr/>
          <a:lstStyle/>
          <a:p>
            <a:pPr/>
            <a:r>
              <a:t>Who owns what? </a:t>
            </a:r>
          </a:p>
        </p:txBody>
      </p:sp>
      <p:sp>
        <p:nvSpPr>
          <p:cNvPr id="1766" name="Find who owns the patents that are most relevant to your idea.…"/>
          <p:cNvSpPr txBox="1"/>
          <p:nvPr>
            <p:ph type="body" idx="1"/>
          </p:nvPr>
        </p:nvSpPr>
        <p:spPr>
          <a:prstGeom prst="rect">
            <a:avLst/>
          </a:prstGeom>
        </p:spPr>
        <p:txBody>
          <a:bodyPr/>
          <a:lstStyle/>
          <a:p>
            <a:pPr marL="227949" indent="-185785" defTabSz="758951">
              <a:spcBef>
                <a:spcPts val="1600"/>
              </a:spcBef>
              <a:defRPr sz="2656"/>
            </a:pPr>
            <a:r>
              <a:t>Find </a:t>
            </a:r>
            <a:r>
              <a:rPr>
                <a:solidFill>
                  <a:srgbClr val="0433FF"/>
                </a:solidFill>
              </a:rPr>
              <a:t>who owns the patents </a:t>
            </a:r>
            <a:r>
              <a:t>that are most relevant to your idea. </a:t>
            </a:r>
          </a:p>
          <a:p>
            <a:pPr marL="227949" indent="-185785" defTabSz="758951">
              <a:spcBef>
                <a:spcPts val="1600"/>
              </a:spcBef>
              <a:defRPr sz="2656"/>
            </a:pPr>
            <a:r>
              <a:t>If major companies have a strong IP presence in ‘your' technology area, it may be difficult to compete with them even if your idea is different from any of theirs. </a:t>
            </a:r>
          </a:p>
          <a:p>
            <a:pPr lvl="1" marL="552649" indent="-289124" defTabSz="758951">
              <a:spcBef>
                <a:spcPts val="1600"/>
              </a:spcBef>
              <a:defRPr sz="2490"/>
            </a:pPr>
            <a:r>
              <a:t>Inventors occasionally win in ‘David and Goliath' encounters, but in such a situation your idea will need to have outstanding commercial potential if you are to stand any chance of success - particularly when it comes to attracting investment. </a:t>
            </a:r>
          </a:p>
        </p:txBody>
      </p:sp>
      <p:sp>
        <p:nvSpPr>
          <p:cNvPr id="176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9" name="Significant commercial potential"/>
          <p:cNvSpPr txBox="1"/>
          <p:nvPr>
            <p:ph type="title"/>
          </p:nvPr>
        </p:nvSpPr>
        <p:spPr>
          <a:prstGeom prst="rect">
            <a:avLst/>
          </a:prstGeom>
        </p:spPr>
        <p:txBody>
          <a:bodyPr/>
          <a:lstStyle/>
          <a:p>
            <a:pPr/>
            <a:r>
              <a:t>Significant commercial potential</a:t>
            </a:r>
          </a:p>
        </p:txBody>
      </p:sp>
      <p:sp>
        <p:nvSpPr>
          <p:cNvPr id="1770" name="You may think your idea has good commercial potential, but something else matters more: other people have to think so too.…"/>
          <p:cNvSpPr txBox="1"/>
          <p:nvPr>
            <p:ph type="body" idx="1"/>
          </p:nvPr>
        </p:nvSpPr>
        <p:spPr>
          <a:prstGeom prst="rect">
            <a:avLst/>
          </a:prstGeom>
        </p:spPr>
        <p:txBody>
          <a:bodyPr/>
          <a:lstStyle/>
          <a:p>
            <a:pPr marL="200485" indent="-163401" defTabSz="667512">
              <a:spcBef>
                <a:spcPts val="1400"/>
              </a:spcBef>
              <a:defRPr sz="2336"/>
            </a:pPr>
            <a:r>
              <a:t>You may think your idea has good commercial potential, but something else matters more: </a:t>
            </a:r>
            <a:r>
              <a:rPr b="1"/>
              <a:t>other people have to think so too</a:t>
            </a:r>
            <a:r>
              <a:t>. </a:t>
            </a:r>
          </a:p>
          <a:p>
            <a:pPr marL="200485" indent="-163401" defTabSz="667512">
              <a:spcBef>
                <a:spcPts val="1400"/>
              </a:spcBef>
              <a:defRPr sz="2336"/>
            </a:pPr>
            <a:r>
              <a:t>Significant commercial potential means the prospect of </a:t>
            </a:r>
            <a:r>
              <a:rPr>
                <a:solidFill>
                  <a:srgbClr val="0433FF"/>
                </a:solidFill>
              </a:rPr>
              <a:t>sales</a:t>
            </a:r>
            <a:r>
              <a:t> and </a:t>
            </a:r>
            <a:r>
              <a:rPr>
                <a:solidFill>
                  <a:srgbClr val="0433FF"/>
                </a:solidFill>
              </a:rPr>
              <a:t>profit</a:t>
            </a:r>
            <a:r>
              <a:t> on a </a:t>
            </a:r>
            <a:r>
              <a:rPr>
                <a:solidFill>
                  <a:srgbClr val="0433FF"/>
                </a:solidFill>
              </a:rPr>
              <a:t>large enough scale</a:t>
            </a:r>
            <a:r>
              <a:t> to make all the risk generated by your idea worth taking. </a:t>
            </a:r>
          </a:p>
          <a:p>
            <a:pPr marL="200485" indent="-163401" defTabSz="667512">
              <a:spcBef>
                <a:spcPts val="1400"/>
              </a:spcBef>
              <a:defRPr sz="2336"/>
            </a:pPr>
            <a:r>
              <a:t>Businesses in particular will need strong evidence that your product will sell, as they are the ones who may have to spend millions of euros to get it to market. </a:t>
            </a:r>
          </a:p>
          <a:p>
            <a:pPr marL="200485" indent="-163401" defTabSz="667512">
              <a:spcBef>
                <a:spcPts val="1400"/>
              </a:spcBef>
              <a:defRPr sz="2336"/>
            </a:pPr>
            <a:r>
              <a:t>In business there is no such thing as a guaranteed winner. For every new product that sells well, there will be other new products that sell poorly. </a:t>
            </a:r>
          </a:p>
        </p:txBody>
      </p:sp>
      <p:sp>
        <p:nvSpPr>
          <p:cNvPr id="177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7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77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0" grpId="1"/>
    </p:bldLst>
  </p:timing>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3" name="Significant commercial potential"/>
          <p:cNvSpPr txBox="1"/>
          <p:nvPr>
            <p:ph type="title"/>
          </p:nvPr>
        </p:nvSpPr>
        <p:spPr>
          <a:prstGeom prst="rect">
            <a:avLst/>
          </a:prstGeom>
        </p:spPr>
        <p:txBody>
          <a:bodyPr/>
          <a:lstStyle/>
          <a:p>
            <a:pPr/>
            <a:r>
              <a:t>Significant commercial potential</a:t>
            </a:r>
          </a:p>
        </p:txBody>
      </p:sp>
      <p:sp>
        <p:nvSpPr>
          <p:cNvPr id="1774" name="What most companies will look for is:…"/>
          <p:cNvSpPr txBox="1"/>
          <p:nvPr>
            <p:ph type="body" idx="1"/>
          </p:nvPr>
        </p:nvSpPr>
        <p:spPr>
          <a:prstGeom prst="rect">
            <a:avLst/>
          </a:prstGeom>
        </p:spPr>
        <p:txBody>
          <a:bodyPr/>
          <a:lstStyle/>
          <a:p>
            <a:pPr marL="205978" indent="-167878" defTabSz="685800">
              <a:spcBef>
                <a:spcPts val="1500"/>
              </a:spcBef>
              <a:defRPr sz="2400"/>
            </a:pPr>
            <a:r>
              <a:t>What most companies will look for is: </a:t>
            </a:r>
          </a:p>
          <a:p>
            <a:pPr lvl="1" marL="499382" indent="-261257" defTabSz="685800">
              <a:spcBef>
                <a:spcPts val="1500"/>
              </a:spcBef>
              <a:defRPr sz="2250"/>
            </a:pPr>
            <a:r>
              <a:t>Something that can give them (usually through strong IP) </a:t>
            </a:r>
            <a:r>
              <a:rPr>
                <a:solidFill>
                  <a:srgbClr val="0433FF"/>
                </a:solidFill>
              </a:rPr>
              <a:t>a commanding or even monopoly position</a:t>
            </a:r>
            <a:r>
              <a:t> in the market. </a:t>
            </a:r>
          </a:p>
          <a:p>
            <a:pPr lvl="1" marL="499382" indent="-261257" defTabSz="685800">
              <a:spcBef>
                <a:spcPts val="1500"/>
              </a:spcBef>
              <a:defRPr sz="2250"/>
            </a:pPr>
            <a:r>
              <a:t>Something that </a:t>
            </a:r>
            <a:r>
              <a:rPr>
                <a:solidFill>
                  <a:srgbClr val="0433FF"/>
                </a:solidFill>
              </a:rPr>
              <a:t>consumers will want in preference to competing products</a:t>
            </a:r>
            <a:r>
              <a:t>. </a:t>
            </a:r>
          </a:p>
          <a:p>
            <a:pPr lvl="1" marL="499382" indent="-261257" defTabSz="685800">
              <a:spcBef>
                <a:spcPts val="1500"/>
              </a:spcBef>
              <a:defRPr sz="2250"/>
            </a:pPr>
            <a:r>
              <a:t>Something that offers a </a:t>
            </a:r>
            <a:r>
              <a:rPr>
                <a:solidFill>
                  <a:srgbClr val="0433FF"/>
                </a:solidFill>
              </a:rPr>
              <a:t>good return on investment</a:t>
            </a:r>
            <a:r>
              <a:t>. </a:t>
            </a:r>
          </a:p>
          <a:p>
            <a:pPr lvl="1" marL="499382" indent="-261257" defTabSz="685800">
              <a:spcBef>
                <a:spcPts val="1500"/>
              </a:spcBef>
              <a:defRPr sz="2250"/>
            </a:pPr>
            <a:r>
              <a:t>Something that offers a </a:t>
            </a:r>
            <a:r>
              <a:rPr>
                <a:solidFill>
                  <a:srgbClr val="0433FF"/>
                </a:solidFill>
              </a:rPr>
              <a:t>clear, low-risk route to market.</a:t>
            </a:r>
          </a:p>
          <a:p>
            <a:pPr marL="205978" indent="-167878" defTabSz="685800">
              <a:spcBef>
                <a:spcPts val="1500"/>
              </a:spcBef>
              <a:defRPr sz="2400"/>
            </a:pPr>
            <a:r>
              <a:t>From your searches and investigations, what evidence can you present to companies or investors that your idea has the potential to meet these requirements? </a:t>
            </a:r>
          </a:p>
        </p:txBody>
      </p:sp>
      <p:sp>
        <p:nvSpPr>
          <p:cNvPr id="177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7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7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7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77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4" grpId="1"/>
    </p:bldLst>
  </p:timing>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7" name="New product categories"/>
          <p:cNvSpPr txBox="1"/>
          <p:nvPr>
            <p:ph type="title"/>
          </p:nvPr>
        </p:nvSpPr>
        <p:spPr>
          <a:prstGeom prst="rect">
            <a:avLst/>
          </a:prstGeom>
        </p:spPr>
        <p:txBody>
          <a:bodyPr/>
          <a:lstStyle/>
          <a:p>
            <a:pPr/>
            <a:r>
              <a:t>New product categories</a:t>
            </a:r>
          </a:p>
        </p:txBody>
      </p:sp>
      <p:sp>
        <p:nvSpPr>
          <p:cNvPr id="1778" name="New products tend to fall into three broad categories:…"/>
          <p:cNvSpPr txBox="1"/>
          <p:nvPr>
            <p:ph type="body" idx="1"/>
          </p:nvPr>
        </p:nvSpPr>
        <p:spPr>
          <a:prstGeom prst="rect">
            <a:avLst/>
          </a:prstGeom>
        </p:spPr>
        <p:txBody>
          <a:bodyPr/>
          <a:lstStyle/>
          <a:p>
            <a:pPr marL="151050" indent="-123110" defTabSz="502920">
              <a:spcBef>
                <a:spcPts val="1100"/>
              </a:spcBef>
              <a:defRPr sz="1760"/>
            </a:pPr>
            <a:r>
              <a:t>New products tend to fall into </a:t>
            </a:r>
            <a:r>
              <a:rPr b="1"/>
              <a:t>three broad categories</a:t>
            </a:r>
            <a:r>
              <a:t>:  </a:t>
            </a:r>
          </a:p>
          <a:p>
            <a:pPr lvl="1" marL="366213" indent="-191588" defTabSz="502920">
              <a:spcBef>
                <a:spcPts val="1100"/>
              </a:spcBef>
              <a:defRPr sz="1650"/>
            </a:pPr>
            <a:r>
              <a:rPr>
                <a:solidFill>
                  <a:srgbClr val="0433FF"/>
                </a:solidFill>
              </a:rPr>
              <a:t>Exceptional</a:t>
            </a:r>
            <a:r>
              <a:t> products which dominate their market and set new standards. </a:t>
            </a:r>
          </a:p>
          <a:p>
            <a:pPr lvl="1" marL="366213" indent="-191588" defTabSz="502920">
              <a:spcBef>
                <a:spcPts val="1100"/>
              </a:spcBef>
              <a:defRPr sz="1650"/>
            </a:pPr>
            <a:r>
              <a:t>Good but unexciting products which offer opportunities for a business to </a:t>
            </a:r>
            <a:r>
              <a:rPr>
                <a:solidFill>
                  <a:srgbClr val="0433FF"/>
                </a:solidFill>
              </a:rPr>
              <a:t>increase its profits or its market share</a:t>
            </a:r>
            <a:r>
              <a:t>.</a:t>
            </a:r>
          </a:p>
          <a:p>
            <a:pPr lvl="1" marL="366213" indent="-191588" defTabSz="502920">
              <a:spcBef>
                <a:spcPts val="1100"/>
              </a:spcBef>
              <a:defRPr sz="1650"/>
            </a:pPr>
            <a:r>
              <a:t>Unexceptional products which offer </a:t>
            </a:r>
            <a:r>
              <a:rPr>
                <a:solidFill>
                  <a:srgbClr val="0433FF"/>
                </a:solidFill>
              </a:rPr>
              <a:t>just one more choice</a:t>
            </a:r>
            <a:r>
              <a:t> among alternatives. </a:t>
            </a:r>
          </a:p>
          <a:p>
            <a:pPr marL="151050" indent="-123110" defTabSz="502920">
              <a:spcBef>
                <a:spcPts val="1100"/>
              </a:spcBef>
              <a:defRPr b="1" sz="1760"/>
            </a:pPr>
            <a:r>
              <a:t>In which category would most people place your idea? </a:t>
            </a:r>
          </a:p>
          <a:p>
            <a:pPr marL="151050" indent="-123110" defTabSz="502920">
              <a:spcBef>
                <a:spcPts val="1100"/>
              </a:spcBef>
              <a:defRPr sz="1760"/>
            </a:pPr>
            <a:r>
              <a:t>You need to evaluate any opinion you have had so far from businesses or individuals with expert knowledge of relevant markets. </a:t>
            </a:r>
          </a:p>
          <a:p>
            <a:pPr marL="151050" indent="-123110" defTabSz="502920">
              <a:spcBef>
                <a:spcPts val="1100"/>
              </a:spcBef>
              <a:defRPr sz="1760"/>
            </a:pPr>
            <a:r>
              <a:t>A lack of evidence in favour of your idea could mean one of three things: </a:t>
            </a:r>
          </a:p>
          <a:p>
            <a:pPr lvl="1" marL="366213" indent="-191588" defTabSz="502920">
              <a:spcBef>
                <a:spcPts val="1100"/>
              </a:spcBef>
              <a:defRPr sz="1650"/>
            </a:pPr>
            <a:r>
              <a:t>The commercial prospects for your idea are </a:t>
            </a:r>
            <a:r>
              <a:rPr>
                <a:solidFill>
                  <a:srgbClr val="FF2600"/>
                </a:solidFill>
              </a:rPr>
              <a:t>poor</a:t>
            </a:r>
            <a:r>
              <a:t>.</a:t>
            </a:r>
          </a:p>
          <a:p>
            <a:pPr lvl="1" marL="366213" indent="-191588" defTabSz="502920">
              <a:spcBef>
                <a:spcPts val="1100"/>
              </a:spcBef>
              <a:defRPr sz="1650"/>
            </a:pPr>
            <a:r>
              <a:t>Your idea may need re-thinking to make it </a:t>
            </a:r>
            <a:r>
              <a:rPr>
                <a:solidFill>
                  <a:srgbClr val="FF2600"/>
                </a:solidFill>
              </a:rPr>
              <a:t>more commercially viable</a:t>
            </a:r>
            <a:r>
              <a:t>. </a:t>
            </a:r>
          </a:p>
          <a:p>
            <a:pPr lvl="1" marL="366213" indent="-191588" defTabSz="502920">
              <a:spcBef>
                <a:spcPts val="1100"/>
              </a:spcBef>
              <a:defRPr sz="1650"/>
            </a:pPr>
            <a:r>
              <a:t>Your idea may only succeed if </a:t>
            </a:r>
            <a:r>
              <a:rPr>
                <a:solidFill>
                  <a:srgbClr val="0433FF"/>
                </a:solidFill>
              </a:rPr>
              <a:t>you become an entrepreneur and market it yourself</a:t>
            </a:r>
            <a:r>
              <a:t>.</a:t>
            </a:r>
          </a:p>
        </p:txBody>
      </p:sp>
      <p:sp>
        <p:nvSpPr>
          <p:cNvPr id="177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8">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778">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778">
                                            <p:txEl>
                                              <p:pRg st="3" end="3"/>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778">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1778">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1778">
                                            <p:txEl>
                                              <p:pRg st="6" end="6"/>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1778">
                                            <p:txEl>
                                              <p:pRg st="7" end="7"/>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1" fill="hold">
                                  <p:stCondLst>
                                    <p:cond delay="0"/>
                                  </p:stCondLst>
                                  <p:iterate type="el" backwards="0">
                                    <p:tmAbs val="0"/>
                                  </p:iterate>
                                  <p:childTnLst>
                                    <p:set>
                                      <p:cBhvr>
                                        <p:cTn id="29" fill="hold"/>
                                        <p:tgtEl>
                                          <p:spTgt spid="1778">
                                            <p:txEl>
                                              <p:pRg st="8" end="8"/>
                                            </p:txEl>
                                          </p:spTgt>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1" fill="hold">
                                  <p:stCondLst>
                                    <p:cond delay="0"/>
                                  </p:stCondLst>
                                  <p:iterate type="el" backwards="0">
                                    <p:tmAbs val="0"/>
                                  </p:iterate>
                                  <p:childTnLst>
                                    <p:set>
                                      <p:cBhvr>
                                        <p:cTn id="32" fill="hold"/>
                                        <p:tgtEl>
                                          <p:spTgt spid="1778">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8" grpId="1"/>
    </p:bldLst>
  </p:timing>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1" name="Personal challenge"/>
          <p:cNvSpPr txBox="1"/>
          <p:nvPr>
            <p:ph type="title"/>
          </p:nvPr>
        </p:nvSpPr>
        <p:spPr>
          <a:prstGeom prst="rect">
            <a:avLst/>
          </a:prstGeom>
        </p:spPr>
        <p:txBody>
          <a:bodyPr/>
          <a:lstStyle/>
          <a:p>
            <a:pPr/>
            <a:r>
              <a:t>Personal challenge</a:t>
            </a:r>
          </a:p>
        </p:txBody>
      </p:sp>
      <p:sp>
        <p:nvSpPr>
          <p:cNvPr id="1782" name="Inventors often fail to appreciate how much of the spotlight will be on them when they present their idea to businesses. Experienced investors tend to back the person rather than the idea, so they will look closely at your ability to help make your idea "/>
          <p:cNvSpPr txBox="1"/>
          <p:nvPr>
            <p:ph type="body" idx="1"/>
          </p:nvPr>
        </p:nvSpPr>
        <p:spPr>
          <a:prstGeom prst="rect">
            <a:avLst/>
          </a:prstGeom>
        </p:spPr>
        <p:txBody>
          <a:bodyPr/>
          <a:lstStyle/>
          <a:p>
            <a:pPr marL="123587" indent="-100727" defTabSz="411479">
              <a:spcBef>
                <a:spcPts val="900"/>
              </a:spcBef>
              <a:defRPr sz="1440"/>
            </a:pPr>
            <a:r>
              <a:t>Inventors often fail to appreciate how much of the spotlight will be on them when they present their idea to businesses. </a:t>
            </a:r>
          </a:p>
          <a:p>
            <a:pPr marL="123587" indent="-100727" defTabSz="411479">
              <a:spcBef>
                <a:spcPts val="900"/>
              </a:spcBef>
              <a:defRPr sz="1440"/>
            </a:pPr>
            <a:r>
              <a:t>Experienced </a:t>
            </a:r>
            <a:r>
              <a:rPr b="1">
                <a:solidFill>
                  <a:srgbClr val="0433FF"/>
                </a:solidFill>
              </a:rPr>
              <a:t>investors tend to back the person rather than the idea</a:t>
            </a:r>
            <a:r>
              <a:t>, so they will look closely at your ability to help make your idea succeed. </a:t>
            </a:r>
          </a:p>
          <a:p>
            <a:pPr marL="123587" indent="-100727" defTabSz="411479">
              <a:spcBef>
                <a:spcPts val="900"/>
              </a:spcBef>
              <a:defRPr sz="1440"/>
            </a:pPr>
            <a:r>
              <a:t>How do you think you might measure up to the challenge? </a:t>
            </a:r>
          </a:p>
          <a:p>
            <a:pPr lvl="1" marL="299629" indent="-156754" defTabSz="411479">
              <a:spcBef>
                <a:spcPts val="900"/>
              </a:spcBef>
              <a:defRPr sz="1350"/>
            </a:pPr>
            <a:r>
              <a:t>Do you know how far you want to take your idea?</a:t>
            </a:r>
          </a:p>
          <a:p>
            <a:pPr lvl="1" marL="299629" indent="-156754" defTabSz="411479">
              <a:spcBef>
                <a:spcPts val="900"/>
              </a:spcBef>
              <a:defRPr sz="1350"/>
            </a:pPr>
            <a:r>
              <a:t>Do you have a plan for getting there?</a:t>
            </a:r>
          </a:p>
          <a:p>
            <a:pPr lvl="1" marL="299629" indent="-156754" defTabSz="411479">
              <a:spcBef>
                <a:spcPts val="900"/>
              </a:spcBef>
              <a:defRPr sz="1350"/>
            </a:pPr>
            <a:r>
              <a:t>How much of the actual work will you do?</a:t>
            </a:r>
          </a:p>
          <a:p>
            <a:pPr lvl="1" marL="299629" indent="-156754" defTabSz="411479">
              <a:spcBef>
                <a:spcPts val="900"/>
              </a:spcBef>
              <a:defRPr sz="1350"/>
            </a:pPr>
            <a:r>
              <a:t>Who will perform the tasks you cannot do? </a:t>
            </a:r>
          </a:p>
          <a:p>
            <a:pPr marL="123587" indent="-100727" defTabSz="411479">
              <a:spcBef>
                <a:spcPts val="900"/>
              </a:spcBef>
              <a:defRPr sz="1440"/>
            </a:pPr>
            <a:r>
              <a:t>It is important to understand that: </a:t>
            </a:r>
          </a:p>
          <a:p>
            <a:pPr lvl="1" marL="299629" indent="-156754" defTabSz="411479">
              <a:spcBef>
                <a:spcPts val="900"/>
              </a:spcBef>
              <a:defRPr sz="1350"/>
            </a:pPr>
            <a:r>
              <a:t>Few individuals possess all the skills needed to develop an invention.</a:t>
            </a:r>
          </a:p>
          <a:p>
            <a:pPr lvl="1" marL="299629" indent="-156754" defTabSz="411479">
              <a:spcBef>
                <a:spcPts val="900"/>
              </a:spcBef>
              <a:defRPr sz="1350"/>
            </a:pPr>
            <a:r>
              <a:t>Many investors are reluctant to back one-person ventures. </a:t>
            </a:r>
          </a:p>
          <a:p>
            <a:pPr lvl="1" marL="299629" indent="-156754" defTabSz="411479">
              <a:spcBef>
                <a:spcPts val="900"/>
              </a:spcBef>
              <a:defRPr sz="1350"/>
            </a:pPr>
            <a:r>
              <a:t>Many businesses will not deal with individuals.</a:t>
            </a:r>
          </a:p>
          <a:p>
            <a:pPr marL="123587" indent="-100727" defTabSz="411479">
              <a:spcBef>
                <a:spcPts val="900"/>
              </a:spcBef>
              <a:defRPr sz="1440"/>
            </a:pPr>
            <a:r>
              <a:t>Therefore, some </a:t>
            </a:r>
            <a:r>
              <a:rPr b="1"/>
              <a:t>kind of team effort is usually needed</a:t>
            </a:r>
            <a:r>
              <a:t>. </a:t>
            </a:r>
          </a:p>
          <a:p>
            <a:pPr marL="123587" indent="-100727" defTabSz="411479">
              <a:spcBef>
                <a:spcPts val="900"/>
              </a:spcBef>
              <a:defRPr sz="1440"/>
            </a:pPr>
            <a:r>
              <a:t>Before you can answer this question, you perhaps need to </a:t>
            </a:r>
            <a:r>
              <a:rPr b="1"/>
              <a:t>consider the different ways in which you might benefit financially from your idea</a:t>
            </a:r>
            <a:r>
              <a:t>. </a:t>
            </a:r>
          </a:p>
        </p:txBody>
      </p:sp>
      <p:sp>
        <p:nvSpPr>
          <p:cNvPr id="178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82">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782">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782">
                                            <p:txEl>
                                              <p:pRg st="3" end="3"/>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782">
                                            <p:txEl>
                                              <p:pRg st="4" end="4"/>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1782">
                                            <p:txEl>
                                              <p:pRg st="5" end="5"/>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782">
                                            <p:txEl>
                                              <p:pRg st="6" end="6"/>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1782">
                                            <p:txEl>
                                              <p:pRg st="7" end="7"/>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1782">
                                            <p:txEl>
                                              <p:pRg st="8" end="8"/>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1782">
                                            <p:txEl>
                                              <p:pRg st="9" end="9"/>
                                            </p:txEl>
                                          </p:spTgt>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 fill="hold">
                                  <p:stCondLst>
                                    <p:cond delay="0"/>
                                  </p:stCondLst>
                                  <p:iterate type="el" backwards="0">
                                    <p:tmAbs val="0"/>
                                  </p:iterate>
                                  <p:childTnLst>
                                    <p:set>
                                      <p:cBhvr>
                                        <p:cTn id="33" fill="hold"/>
                                        <p:tgtEl>
                                          <p:spTgt spid="1782">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 fill="hold">
                                  <p:stCondLst>
                                    <p:cond delay="0"/>
                                  </p:stCondLst>
                                  <p:iterate type="el" backwards="0">
                                    <p:tmAbs val="0"/>
                                  </p:iterate>
                                  <p:childTnLst>
                                    <p:set>
                                      <p:cBhvr>
                                        <p:cTn id="37" fill="hold"/>
                                        <p:tgtEl>
                                          <p:spTgt spid="1782">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 fill="hold">
                                  <p:stCondLst>
                                    <p:cond delay="0"/>
                                  </p:stCondLst>
                                  <p:iterate type="el" backwards="0">
                                    <p:tmAbs val="0"/>
                                  </p:iterate>
                                  <p:childTnLst>
                                    <p:set>
                                      <p:cBhvr>
                                        <p:cTn id="41" fill="hold"/>
                                        <p:tgtEl>
                                          <p:spTgt spid="1782">
                                            <p:txEl>
                                              <p:pRg st="12" end="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82"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Importance of Entrepreneurship"/>
          <p:cNvSpPr txBox="1"/>
          <p:nvPr>
            <p:ph type="title"/>
          </p:nvPr>
        </p:nvSpPr>
        <p:spPr>
          <a:prstGeom prst="rect">
            <a:avLst/>
          </a:prstGeom>
        </p:spPr>
        <p:txBody>
          <a:bodyPr/>
          <a:lstStyle/>
          <a:p>
            <a:pPr/>
            <a:r>
              <a:t>Importance of Entrepreneurship</a:t>
            </a:r>
          </a:p>
        </p:txBody>
      </p:sp>
      <p:sp>
        <p:nvSpPr>
          <p:cNvPr id="547" name="Content Placeholder 1"/>
          <p:cNvSpPr txBox="1"/>
          <p:nvPr>
            <p:ph type="body" sz="half" idx="1"/>
          </p:nvPr>
        </p:nvSpPr>
        <p:spPr>
          <a:xfrm>
            <a:off x="228600" y="1177001"/>
            <a:ext cx="8686800" cy="1619221"/>
          </a:xfrm>
          <a:prstGeom prst="rect">
            <a:avLst/>
          </a:prstGeom>
        </p:spPr>
        <p:txBody>
          <a:bodyPr/>
          <a:lstStyle/>
          <a:p>
            <a:pPr marL="0" indent="38607" algn="ctr" defTabSz="479510">
              <a:lnSpc>
                <a:spcPct val="110000"/>
              </a:lnSpc>
              <a:spcBef>
                <a:spcPts val="0"/>
              </a:spcBef>
              <a:buSzTx/>
              <a:buNone/>
              <a:defRPr sz="2280"/>
            </a:pPr>
            <a:r>
              <a:t>“Without start-ups, the net rate of increase in </a:t>
            </a:r>
            <a:r>
              <a:rPr>
                <a:solidFill>
                  <a:srgbClr val="0433FF"/>
                </a:solidFill>
              </a:rPr>
              <a:t>employment</a:t>
            </a:r>
            <a:r>
              <a:t> in the </a:t>
            </a:r>
            <a:r>
              <a:rPr>
                <a:solidFill>
                  <a:srgbClr val="FF2600"/>
                </a:solidFill>
              </a:rPr>
              <a:t>USA</a:t>
            </a:r>
            <a:r>
              <a:t> between 1980-2005 would have been negative.”</a:t>
            </a:r>
          </a:p>
          <a:p>
            <a:pPr marL="0" indent="38607" algn="r" defTabSz="479510">
              <a:spcBef>
                <a:spcPts val="2200"/>
              </a:spcBef>
              <a:buSzTx/>
              <a:buNone/>
              <a:defRPr sz="1140">
                <a:solidFill>
                  <a:srgbClr val="941100"/>
                </a:solidFill>
              </a:defRPr>
            </a:pPr>
            <a:r>
              <a:t>[US Census Bureau, circa 2009]</a:t>
            </a:r>
          </a:p>
        </p:txBody>
      </p:sp>
      <p:sp>
        <p:nvSpPr>
          <p:cNvPr id="548"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549" name="Image" descr="Image"/>
          <p:cNvPicPr>
            <a:picLocks noChangeAspect="1"/>
          </p:cNvPicPr>
          <p:nvPr/>
        </p:nvPicPr>
        <p:blipFill>
          <a:blip r:embed="rId2">
            <a:extLst/>
          </a:blip>
          <a:stretch>
            <a:fillRect/>
          </a:stretch>
        </p:blipFill>
        <p:spPr>
          <a:xfrm>
            <a:off x="1639717" y="2591897"/>
            <a:ext cx="5686766" cy="3730726"/>
          </a:xfrm>
          <a:prstGeom prst="rect">
            <a:avLst/>
          </a:prstGeom>
          <a:ln w="12700">
            <a:miter lim="400000"/>
          </a:ln>
        </p:spPr>
      </p:pic>
      <p:pic>
        <p:nvPicPr>
          <p:cNvPr id="550" name="evidence2012.jpg" descr="evidence2012.jpg"/>
          <p:cNvPicPr>
            <a:picLocks noChangeAspect="1"/>
          </p:cNvPicPr>
          <p:nvPr/>
        </p:nvPicPr>
        <p:blipFill>
          <a:blip r:embed="rId3">
            <a:extLst/>
          </a:blip>
          <a:stretch>
            <a:fillRect/>
          </a:stretch>
        </p:blipFill>
        <p:spPr>
          <a:xfrm>
            <a:off x="469727" y="3940707"/>
            <a:ext cx="649671" cy="699647"/>
          </a:xfrm>
          <a:prstGeom prst="rect">
            <a:avLst/>
          </a:prstGeom>
          <a:ln w="12700">
            <a:miter lim="400000"/>
          </a:ln>
        </p:spPr>
      </p:pic>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5" name="From invention to commercial product…"/>
          <p:cNvSpPr txBox="1"/>
          <p:nvPr>
            <p:ph type="body" idx="1"/>
          </p:nvPr>
        </p:nvSpPr>
        <p:spPr>
          <a:prstGeom prst="rect">
            <a:avLst/>
          </a:prstGeom>
        </p:spPr>
        <p:txBody>
          <a:bodyPr anchor="ctr"/>
          <a:lstStyle/>
          <a:p>
            <a:pPr/>
            <a:r>
              <a:t>From invention to commercial product</a:t>
            </a:r>
          </a:p>
          <a:p>
            <a:pPr/>
            <a:r>
              <a:t>When and how to </a:t>
            </a:r>
            <a:r>
              <a:rPr b="1"/>
              <a:t>Disclose</a:t>
            </a:r>
            <a:r>
              <a:t>?</a:t>
            </a:r>
          </a:p>
          <a:p>
            <a:pPr/>
            <a:r>
              <a:t>Confidentiality</a:t>
            </a:r>
          </a:p>
          <a:p>
            <a:pPr/>
            <a:r>
              <a:t>Assessing </a:t>
            </a:r>
            <a:r>
              <a:rPr b="1"/>
              <a:t>Novelty : prior art</a:t>
            </a:r>
          </a:p>
          <a:p>
            <a:pPr/>
            <a:r>
              <a:rPr b="1"/>
              <a:t>Competition</a:t>
            </a:r>
            <a:r>
              <a:t> </a:t>
            </a:r>
          </a:p>
          <a:p>
            <a:pPr/>
            <a:r>
              <a:t>Market </a:t>
            </a:r>
            <a:r>
              <a:rPr b="1"/>
              <a:t>Potential</a:t>
            </a:r>
          </a:p>
          <a:p>
            <a:pPr/>
            <a:r>
              <a:rPr b="1"/>
              <a:t>Risk</a:t>
            </a:r>
            <a:r>
              <a:t> Assessment</a:t>
            </a:r>
          </a:p>
        </p:txBody>
      </p:sp>
      <p:sp>
        <p:nvSpPr>
          <p:cNvPr id="1786" name="Last…"/>
          <p:cNvSpPr txBox="1"/>
          <p:nvPr>
            <p:ph type="title"/>
          </p:nvPr>
        </p:nvSpPr>
        <p:spPr>
          <a:prstGeom prst="rect">
            <a:avLst/>
          </a:prstGeom>
        </p:spPr>
        <p:txBody>
          <a:bodyPr/>
          <a:lstStyle/>
          <a:p>
            <a:pPr indent="35321" defTabSz="813816">
              <a:defRPr sz="3827"/>
            </a:pPr>
            <a:r>
              <a:t>Last </a:t>
            </a:r>
          </a:p>
          <a:p>
            <a:pPr indent="35321" defTabSz="813816">
              <a:defRPr sz="3827"/>
            </a:pPr>
            <a:r>
              <a:t>Lecture</a:t>
            </a:r>
          </a:p>
        </p:txBody>
      </p:sp>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8" name="Content Placeholder 2"/>
          <p:cNvSpPr txBox="1"/>
          <p:nvPr>
            <p:ph type="body" idx="1"/>
          </p:nvPr>
        </p:nvSpPr>
        <p:spPr>
          <a:prstGeom prst="rect">
            <a:avLst/>
          </a:prstGeom>
        </p:spPr>
        <p:txBody>
          <a:bodyPr/>
          <a:lstStyle/>
          <a:p>
            <a:pPr marL="234583" indent="-188863" defTabSz="822959">
              <a:spcBef>
                <a:spcPts val="1800"/>
              </a:spcBef>
              <a:defRPr sz="2700">
                <a:solidFill>
                  <a:srgbClr val="D9D9D9"/>
                </a:solidFill>
              </a:defRPr>
            </a:pPr>
            <a:r>
              <a:t>From invention to commercial product</a:t>
            </a:r>
          </a:p>
          <a:p>
            <a:pPr marL="234583" indent="-188863" defTabSz="822959">
              <a:spcBef>
                <a:spcPts val="1800"/>
              </a:spcBef>
              <a:defRPr sz="2700">
                <a:solidFill>
                  <a:srgbClr val="D9D9D9"/>
                </a:solidFill>
              </a:defRPr>
            </a:pPr>
            <a:r>
              <a:t>Disclosure and confidentiality</a:t>
            </a:r>
          </a:p>
          <a:p>
            <a:pPr marL="234583" indent="-188863" defTabSz="822959">
              <a:spcBef>
                <a:spcPts val="1800"/>
              </a:spcBef>
              <a:defRPr sz="2700">
                <a:solidFill>
                  <a:srgbClr val="D9D9D9"/>
                </a:solidFill>
              </a:defRPr>
            </a:pPr>
            <a:r>
              <a:t>Assessing Novelty</a:t>
            </a:r>
          </a:p>
          <a:p>
            <a:pPr marL="234583" indent="-188863" defTabSz="822959">
              <a:spcBef>
                <a:spcPts val="1800"/>
              </a:spcBef>
              <a:defRPr sz="2700">
                <a:solidFill>
                  <a:srgbClr val="D9D9D9"/>
                </a:solidFill>
              </a:defRPr>
            </a:pPr>
            <a:r>
              <a:t>Competition and Market Potential</a:t>
            </a:r>
          </a:p>
          <a:p>
            <a:pPr marL="234583" indent="-188863" defTabSz="822959">
              <a:spcBef>
                <a:spcPts val="1800"/>
              </a:spcBef>
              <a:defRPr sz="2700">
                <a:solidFill>
                  <a:srgbClr val="D9D9D9"/>
                </a:solidFill>
              </a:defRPr>
            </a:pPr>
            <a:r>
              <a:t>Risk Assessment</a:t>
            </a:r>
          </a:p>
          <a:p>
            <a:pPr marL="234583" indent="-188863" defTabSz="822959">
              <a:spcBef>
                <a:spcPts val="1800"/>
              </a:spcBef>
              <a:defRPr b="1" sz="2700"/>
            </a:pPr>
            <a:r>
              <a:t>Exploitation Routes </a:t>
            </a:r>
          </a:p>
          <a:p>
            <a:pPr marL="234583" indent="-188863" defTabSz="822959">
              <a:spcBef>
                <a:spcPts val="1800"/>
              </a:spcBef>
              <a:defRPr sz="2700"/>
            </a:pPr>
            <a:r>
              <a:t>Prototyping and Proof of Concept</a:t>
            </a:r>
          </a:p>
          <a:p>
            <a:pPr marL="234583" indent="-188863" defTabSz="822959">
              <a:spcBef>
                <a:spcPts val="1800"/>
              </a:spcBef>
              <a:defRPr sz="2700"/>
            </a:pPr>
            <a:r>
              <a:t>Protecting your Invention</a:t>
            </a:r>
          </a:p>
        </p:txBody>
      </p:sp>
      <p:sp>
        <p:nvSpPr>
          <p:cNvPr id="1789" name="Title 1"/>
          <p:cNvSpPr txBox="1"/>
          <p:nvPr>
            <p:ph type="title"/>
          </p:nvPr>
        </p:nvSpPr>
        <p:spPr>
          <a:prstGeom prst="rect">
            <a:avLst/>
          </a:prstGeom>
        </p:spPr>
        <p:txBody>
          <a:bodyPr/>
          <a:lstStyle/>
          <a:p>
            <a:pPr indent="37702" defTabSz="868680">
              <a:defRPr sz="3800"/>
            </a:pPr>
            <a:r>
              <a:t>Section 3</a:t>
            </a:r>
            <a:br/>
            <a:r>
              <a:t>Outline</a:t>
            </a:r>
          </a:p>
        </p:txBody>
      </p:sp>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1" name="Exploitation routes"/>
          <p:cNvSpPr txBox="1"/>
          <p:nvPr>
            <p:ph type="title"/>
          </p:nvPr>
        </p:nvSpPr>
        <p:spPr>
          <a:prstGeom prst="rect">
            <a:avLst/>
          </a:prstGeom>
        </p:spPr>
        <p:txBody>
          <a:bodyPr/>
          <a:lstStyle>
            <a:lvl1pPr>
              <a:defRPr sz="5400"/>
            </a:lvl1pPr>
          </a:lstStyle>
          <a:p>
            <a:pPr/>
            <a:r>
              <a:t>Exploitation routes</a:t>
            </a:r>
          </a:p>
        </p:txBody>
      </p:sp>
      <p:sp>
        <p:nvSpPr>
          <p:cNvPr id="1792" name="Section 3: From invention to commercial product"/>
          <p:cNvSpPr txBox="1"/>
          <p:nvPr>
            <p:ph type="body" idx="21"/>
          </p:nvPr>
        </p:nvSpPr>
        <p:spPr>
          <a:prstGeom prst="rect">
            <a:avLst/>
          </a:prstGeom>
        </p:spPr>
        <p:txBody>
          <a:bodyPr/>
          <a:lstStyle/>
          <a:p>
            <a:pPr/>
            <a:r>
              <a:t>Section 3: From invention to commercial product</a:t>
            </a:r>
          </a:p>
        </p:txBody>
      </p:sp>
      <p:pic>
        <p:nvPicPr>
          <p:cNvPr id="1793" name="logo.gif" descr="logo.gif"/>
          <p:cNvPicPr>
            <a:picLocks noChangeAspect="1"/>
          </p:cNvPicPr>
          <p:nvPr/>
        </p:nvPicPr>
        <p:blipFill>
          <a:blip r:embed="rId2">
            <a:extLst/>
          </a:blip>
          <a:stretch>
            <a:fillRect/>
          </a:stretch>
        </p:blipFill>
        <p:spPr>
          <a:xfrm>
            <a:off x="7701246" y="6037965"/>
            <a:ext cx="1300272" cy="650137"/>
          </a:xfrm>
          <a:prstGeom prst="rect">
            <a:avLst/>
          </a:prstGeom>
          <a:ln w="12700">
            <a:miter lim="400000"/>
          </a:ln>
        </p:spPr>
      </p:pic>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5" name="Exploitation routes"/>
          <p:cNvSpPr txBox="1"/>
          <p:nvPr>
            <p:ph type="title"/>
          </p:nvPr>
        </p:nvSpPr>
        <p:spPr>
          <a:prstGeom prst="rect">
            <a:avLst/>
          </a:prstGeom>
        </p:spPr>
        <p:txBody>
          <a:bodyPr/>
          <a:lstStyle/>
          <a:p>
            <a:pPr/>
            <a:r>
              <a:t>Exploitation routes</a:t>
            </a:r>
          </a:p>
        </p:txBody>
      </p:sp>
      <p:sp>
        <p:nvSpPr>
          <p:cNvPr id="1796" name="There are basically four ways of exploiting an invention:…"/>
          <p:cNvSpPr txBox="1"/>
          <p:nvPr>
            <p:ph type="body" idx="1"/>
          </p:nvPr>
        </p:nvSpPr>
        <p:spPr>
          <a:prstGeom prst="rect">
            <a:avLst/>
          </a:prstGeom>
        </p:spPr>
        <p:txBody>
          <a:bodyPr/>
          <a:lstStyle/>
          <a:p>
            <a:pPr/>
            <a:r>
              <a:t>There are basically </a:t>
            </a:r>
            <a:r>
              <a:rPr>
                <a:solidFill>
                  <a:srgbClr val="0433FF"/>
                </a:solidFill>
              </a:rPr>
              <a:t>four ways</a:t>
            </a:r>
            <a:r>
              <a:t> of exploiting an invention: </a:t>
            </a:r>
          </a:p>
          <a:p>
            <a:pPr lvl="1" marL="909052" indent="-401052">
              <a:buFontTx/>
              <a:buAutoNum type="arabicPeriod" startAt="1"/>
            </a:pPr>
            <a:r>
              <a:t>A </a:t>
            </a:r>
            <a:r>
              <a:rPr>
                <a:solidFill>
                  <a:srgbClr val="0433FF"/>
                </a:solidFill>
              </a:rPr>
              <a:t>licensing agreement</a:t>
            </a:r>
            <a:r>
              <a:t> with a company</a:t>
            </a:r>
          </a:p>
          <a:p>
            <a:pPr lvl="1" marL="909052" indent="-401052">
              <a:buFontTx/>
              <a:buAutoNum type="arabicPeriod" startAt="1"/>
            </a:pPr>
            <a:r>
              <a:rPr>
                <a:solidFill>
                  <a:srgbClr val="0433FF"/>
                </a:solidFill>
              </a:rPr>
              <a:t>Business start-up</a:t>
            </a:r>
            <a:r>
              <a:t>: get your idea to market yourself</a:t>
            </a:r>
          </a:p>
          <a:p>
            <a:pPr lvl="1" marL="909052" indent="-401052">
              <a:buFontTx/>
              <a:buAutoNum type="arabicPeriod" startAt="1"/>
            </a:pPr>
            <a:r>
              <a:t>A </a:t>
            </a:r>
            <a:r>
              <a:rPr>
                <a:solidFill>
                  <a:srgbClr val="0433FF"/>
                </a:solidFill>
              </a:rPr>
              <a:t>joint venture</a:t>
            </a:r>
            <a:r>
              <a:t> </a:t>
            </a:r>
          </a:p>
          <a:p>
            <a:pPr lvl="1" marL="909052" indent="-401052">
              <a:buFontTx/>
              <a:buAutoNum type="arabicPeriod" startAt="1"/>
            </a:pPr>
            <a:r>
              <a:t>Outright </a:t>
            </a:r>
            <a:r>
              <a:rPr>
                <a:solidFill>
                  <a:srgbClr val="0433FF"/>
                </a:solidFill>
              </a:rPr>
              <a:t>sale</a:t>
            </a:r>
            <a:r>
              <a:t> of your idea</a:t>
            </a:r>
          </a:p>
        </p:txBody>
      </p:sp>
      <p:sp>
        <p:nvSpPr>
          <p:cNvPr id="179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6" grpId="1"/>
    </p:bldLst>
  </p:timing>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1" name="Licensing (αδειοδότηση)"/>
          <p:cNvSpPr txBox="1"/>
          <p:nvPr>
            <p:ph type="title"/>
          </p:nvPr>
        </p:nvSpPr>
        <p:spPr>
          <a:prstGeom prst="rect">
            <a:avLst/>
          </a:prstGeom>
        </p:spPr>
        <p:txBody>
          <a:bodyPr/>
          <a:lstStyle/>
          <a:p>
            <a:pPr/>
            <a:r>
              <a:t>Licensing (αδειοδότηση)</a:t>
            </a:r>
          </a:p>
        </p:txBody>
      </p:sp>
      <p:sp>
        <p:nvSpPr>
          <p:cNvPr id="1802" name="A complex process with a simple outcome: permission given by the owner (Licensor) to a user (Licensee) to use the IP in return for some form of consideration.…"/>
          <p:cNvSpPr txBox="1"/>
          <p:nvPr>
            <p:ph type="body" idx="1"/>
          </p:nvPr>
        </p:nvSpPr>
        <p:spPr>
          <a:prstGeom prst="rect">
            <a:avLst/>
          </a:prstGeom>
        </p:spPr>
        <p:txBody>
          <a:bodyPr/>
          <a:lstStyle/>
          <a:p>
            <a:pPr marL="260906" indent="-212646" defTabSz="868680">
              <a:spcBef>
                <a:spcPts val="1900"/>
              </a:spcBef>
              <a:defRPr sz="3040"/>
            </a:pPr>
            <a:r>
              <a:t>A </a:t>
            </a:r>
            <a:r>
              <a:rPr>
                <a:solidFill>
                  <a:srgbClr val="0433FF"/>
                </a:solidFill>
              </a:rPr>
              <a:t>complex process</a:t>
            </a:r>
            <a:r>
              <a:t> with a </a:t>
            </a:r>
            <a:r>
              <a:rPr>
                <a:solidFill>
                  <a:srgbClr val="0433FF"/>
                </a:solidFill>
              </a:rPr>
              <a:t>simple outcome</a:t>
            </a:r>
            <a:r>
              <a:t>: </a:t>
            </a:r>
            <a:r>
              <a:rPr b="1"/>
              <a:t>permission</a:t>
            </a:r>
            <a:r>
              <a:t> given by the owner (Licensor) to a user (Licensee) to use the IP in return for some form of consideration.</a:t>
            </a:r>
          </a:p>
          <a:p>
            <a:pPr lvl="1" marL="632550" indent="-330925" defTabSz="868680">
              <a:spcBef>
                <a:spcPts val="1900"/>
              </a:spcBef>
              <a:defRPr sz="2850"/>
            </a:pPr>
            <a:r>
              <a:t>Without a license, the owner could prevent the use of the IP by the user.</a:t>
            </a:r>
          </a:p>
          <a:p>
            <a:pPr lvl="1" marL="632550" indent="-330925" defTabSz="868680">
              <a:spcBef>
                <a:spcPts val="1900"/>
              </a:spcBef>
              <a:defRPr sz="2850"/>
            </a:pPr>
            <a:r>
              <a:t>A license agreement must be carefully drafted to avoid future pitfalls or drawbacks.</a:t>
            </a:r>
          </a:p>
          <a:p>
            <a:pPr lvl="1" marL="632550" indent="-330925" defTabSz="868680">
              <a:spcBef>
                <a:spcPts val="1900"/>
              </a:spcBef>
              <a:defRPr sz="2850"/>
            </a:pPr>
            <a:r>
              <a:t>No license = risk and risk can materialize.</a:t>
            </a:r>
          </a:p>
        </p:txBody>
      </p:sp>
      <p:sp>
        <p:nvSpPr>
          <p:cNvPr id="1803"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0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0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2" grpId="1"/>
    </p:bldLst>
  </p:timing>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5" name="Licensing (αδειοδότηση)"/>
          <p:cNvSpPr txBox="1"/>
          <p:nvPr>
            <p:ph type="title"/>
          </p:nvPr>
        </p:nvSpPr>
        <p:spPr>
          <a:prstGeom prst="rect">
            <a:avLst/>
          </a:prstGeom>
        </p:spPr>
        <p:txBody>
          <a:bodyPr/>
          <a:lstStyle/>
          <a:p>
            <a:pPr/>
            <a:r>
              <a:t>Licensing</a:t>
            </a:r>
          </a:p>
        </p:txBody>
      </p:sp>
      <p:sp>
        <p:nvSpPr>
          <p:cNvPr id="1806" name="One or more companies enter into a licensing agreement with you that allows them to use your IP in return for payment to you.…"/>
          <p:cNvSpPr txBox="1"/>
          <p:nvPr>
            <p:ph type="body" idx="1"/>
          </p:nvPr>
        </p:nvSpPr>
        <p:spPr>
          <a:prstGeom prst="rect">
            <a:avLst/>
          </a:prstGeom>
        </p:spPr>
        <p:txBody>
          <a:bodyPr/>
          <a:lstStyle/>
          <a:p>
            <a:pPr marL="181261" indent="-147733" defTabSz="603504">
              <a:spcBef>
                <a:spcPts val="1300"/>
              </a:spcBef>
              <a:defRPr sz="2112"/>
            </a:pPr>
            <a:r>
              <a:t>One or more companies enter into a </a:t>
            </a:r>
            <a:r>
              <a:rPr>
                <a:solidFill>
                  <a:srgbClr val="0433FF"/>
                </a:solidFill>
              </a:rPr>
              <a:t>licensing agreement </a:t>
            </a:r>
            <a:r>
              <a:t>with you that allows them to use your IP in return for payment to you.</a:t>
            </a:r>
          </a:p>
          <a:p>
            <a:pPr lvl="1" marL="439456" indent="-229906" defTabSz="603504">
              <a:spcBef>
                <a:spcPts val="1300"/>
              </a:spcBef>
              <a:defRPr sz="1980"/>
            </a:pPr>
            <a:r>
              <a:t>Payment normally takes the form of </a:t>
            </a:r>
            <a:r>
              <a:rPr>
                <a:solidFill>
                  <a:srgbClr val="0433FF"/>
                </a:solidFill>
              </a:rPr>
              <a:t>royalties</a:t>
            </a:r>
            <a:r>
              <a:t> paid at agreed, regular intervals for the duration of the agreement. </a:t>
            </a:r>
          </a:p>
          <a:p>
            <a:pPr marL="181261" indent="-147733" defTabSz="603504">
              <a:spcBef>
                <a:spcPts val="1300"/>
              </a:spcBef>
              <a:defRPr sz="2112"/>
            </a:pPr>
            <a:r>
              <a:t>The exact terms of the license must be </a:t>
            </a:r>
            <a:r>
              <a:rPr>
                <a:solidFill>
                  <a:srgbClr val="0433FF"/>
                </a:solidFill>
              </a:rPr>
              <a:t>negotiated</a:t>
            </a:r>
            <a:r>
              <a:t> in a process that can be lengthy (often many months) and complex. </a:t>
            </a:r>
          </a:p>
          <a:p>
            <a:pPr marL="181261" indent="-147733" defTabSz="603504">
              <a:spcBef>
                <a:spcPts val="1300"/>
              </a:spcBef>
              <a:defRPr sz="2112"/>
            </a:pPr>
            <a:r>
              <a:t>The license is a </a:t>
            </a:r>
            <a:r>
              <a:rPr>
                <a:solidFill>
                  <a:srgbClr val="0433FF"/>
                </a:solidFill>
              </a:rPr>
              <a:t>binding legal document (</a:t>
            </a:r>
            <a:r>
              <a:rPr b="1">
                <a:solidFill>
                  <a:srgbClr val="0433FF"/>
                </a:solidFill>
              </a:rPr>
              <a:t>contract</a:t>
            </a:r>
            <a:r>
              <a:rPr>
                <a:solidFill>
                  <a:srgbClr val="0433FF"/>
                </a:solidFill>
              </a:rPr>
              <a:t>)</a:t>
            </a:r>
            <a:r>
              <a:t>, so it is usually essential to involve patent attorneys and other legal professionals:</a:t>
            </a:r>
          </a:p>
          <a:p>
            <a:pPr lvl="1" marL="439456" indent="-229906" defTabSz="603504">
              <a:spcBef>
                <a:spcPts val="1300"/>
              </a:spcBef>
              <a:defRPr sz="1980"/>
            </a:pPr>
            <a:r>
              <a:t>ideally is well-negotiated, balanced and comprehensive</a:t>
            </a:r>
          </a:p>
          <a:p>
            <a:pPr lvl="1" marL="439456" indent="-229906" defTabSz="603504">
              <a:spcBef>
                <a:spcPts val="1300"/>
              </a:spcBef>
              <a:defRPr sz="1980"/>
            </a:pPr>
            <a:r>
              <a:t>it can be oral (not recommended).</a:t>
            </a:r>
          </a:p>
          <a:p>
            <a:pPr marL="181261" indent="-147733" defTabSz="603504">
              <a:spcBef>
                <a:spcPts val="1300"/>
              </a:spcBef>
              <a:defRPr sz="2112"/>
            </a:pPr>
            <a:r>
              <a:t>The licensor </a:t>
            </a:r>
            <a:r>
              <a:rPr b="1">
                <a:solidFill>
                  <a:srgbClr val="0433FF"/>
                </a:solidFill>
              </a:rPr>
              <a:t>remains the owner of the IP</a:t>
            </a:r>
            <a:r>
              <a:t>.</a:t>
            </a:r>
          </a:p>
        </p:txBody>
      </p:sp>
      <p:sp>
        <p:nvSpPr>
          <p:cNvPr id="180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0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0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0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80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6" grpId="1"/>
    </p:bldLst>
  </p:timing>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9" name="Licensing benefits"/>
          <p:cNvSpPr txBox="1"/>
          <p:nvPr>
            <p:ph type="title"/>
          </p:nvPr>
        </p:nvSpPr>
        <p:spPr>
          <a:prstGeom prst="rect">
            <a:avLst/>
          </a:prstGeom>
        </p:spPr>
        <p:txBody>
          <a:bodyPr/>
          <a:lstStyle/>
          <a:p>
            <a:pPr/>
            <a:r>
              <a:t>Licensing benefits</a:t>
            </a:r>
          </a:p>
        </p:txBody>
      </p:sp>
      <p:sp>
        <p:nvSpPr>
          <p:cNvPr id="1810" name="Broadly, a licence:…"/>
          <p:cNvSpPr txBox="1"/>
          <p:nvPr>
            <p:ph type="body" idx="1"/>
          </p:nvPr>
        </p:nvSpPr>
        <p:spPr>
          <a:prstGeom prst="rect">
            <a:avLst/>
          </a:prstGeom>
        </p:spPr>
        <p:txBody>
          <a:bodyPr/>
          <a:lstStyle/>
          <a:p>
            <a:pPr marL="266398" indent="-217122" defTabSz="886968">
              <a:spcBef>
                <a:spcPts val="1900"/>
              </a:spcBef>
              <a:defRPr sz="3104"/>
            </a:pPr>
            <a:r>
              <a:t>Broadly, a license: </a:t>
            </a:r>
          </a:p>
          <a:p>
            <a:pPr lvl="1" marL="645867" indent="-337892" defTabSz="886968">
              <a:spcBef>
                <a:spcPts val="1900"/>
              </a:spcBef>
              <a:defRPr sz="2910"/>
            </a:pPr>
            <a:r>
              <a:rPr b="1"/>
              <a:t>Benefits</a:t>
            </a:r>
            <a:r>
              <a:t> </a:t>
            </a:r>
            <a:r>
              <a:rPr b="1"/>
              <a:t>you</a:t>
            </a:r>
            <a:r>
              <a:t> by making the </a:t>
            </a:r>
            <a:r>
              <a:rPr b="1"/>
              <a:t>licensee</a:t>
            </a:r>
            <a:r>
              <a:t> </a:t>
            </a:r>
            <a:r>
              <a:rPr>
                <a:solidFill>
                  <a:srgbClr val="0433FF"/>
                </a:solidFill>
              </a:rPr>
              <a:t>reward</a:t>
            </a:r>
            <a:r>
              <a:t> you for the use of your IP.</a:t>
            </a:r>
          </a:p>
          <a:p>
            <a:pPr lvl="1" marL="645867" indent="-337892" defTabSz="886968">
              <a:spcBef>
                <a:spcPts val="1900"/>
              </a:spcBef>
              <a:defRPr sz="2910"/>
            </a:pPr>
            <a:r>
              <a:rPr b="1"/>
              <a:t>Benefits</a:t>
            </a:r>
            <a:r>
              <a:t> </a:t>
            </a:r>
            <a:r>
              <a:rPr b="1"/>
              <a:t>the licensee</a:t>
            </a:r>
            <a:r>
              <a:t> by giving them a product or technology </a:t>
            </a:r>
            <a:r>
              <a:rPr>
                <a:solidFill>
                  <a:srgbClr val="0433FF"/>
                </a:solidFill>
              </a:rPr>
              <a:t>advantage</a:t>
            </a:r>
            <a:r>
              <a:t> over competitors.</a:t>
            </a:r>
          </a:p>
          <a:p>
            <a:pPr lvl="1" marL="645867" indent="-337892" defTabSz="886968">
              <a:spcBef>
                <a:spcPts val="1900"/>
              </a:spcBef>
              <a:defRPr sz="2910"/>
            </a:pPr>
            <a:r>
              <a:t>Allows </a:t>
            </a:r>
            <a:r>
              <a:rPr b="1"/>
              <a:t>you</a:t>
            </a:r>
            <a:r>
              <a:t> or the </a:t>
            </a:r>
            <a:r>
              <a:rPr b="1"/>
              <a:t>licensee</a:t>
            </a:r>
            <a:r>
              <a:t> (depending on the terms of the license) to take </a:t>
            </a:r>
            <a:r>
              <a:rPr>
                <a:solidFill>
                  <a:srgbClr val="0433FF"/>
                </a:solidFill>
              </a:rPr>
              <a:t>legal action</a:t>
            </a:r>
            <a:r>
              <a:t> against others who steal or copy the idea.</a:t>
            </a:r>
          </a:p>
        </p:txBody>
      </p:sp>
      <p:sp>
        <p:nvSpPr>
          <p:cNvPr id="181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8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81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10" grpId="1"/>
    </p:bldLst>
  </p:timing>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3" name="Common IP licensing situations"/>
          <p:cNvSpPr txBox="1"/>
          <p:nvPr>
            <p:ph type="title"/>
          </p:nvPr>
        </p:nvSpPr>
        <p:spPr>
          <a:prstGeom prst="rect">
            <a:avLst/>
          </a:prstGeom>
        </p:spPr>
        <p:txBody>
          <a:bodyPr/>
          <a:lstStyle/>
          <a:p>
            <a:pPr/>
            <a:r>
              <a:t>Common IP licensing situations</a:t>
            </a:r>
          </a:p>
        </p:txBody>
      </p:sp>
      <p:sp>
        <p:nvSpPr>
          <p:cNvPr id="1814" name="Generating revenue…"/>
          <p:cNvSpPr txBox="1"/>
          <p:nvPr>
            <p:ph type="body" idx="1"/>
          </p:nvPr>
        </p:nvSpPr>
        <p:spPr>
          <a:prstGeom prst="rect">
            <a:avLst/>
          </a:prstGeom>
        </p:spPr>
        <p:txBody>
          <a:bodyPr/>
          <a:lstStyle/>
          <a:p>
            <a:pPr/>
            <a:r>
              <a:t>Generating revenue </a:t>
            </a:r>
          </a:p>
          <a:p>
            <a:pPr/>
            <a:r>
              <a:t>Expanding a business geographically or into new business lines </a:t>
            </a:r>
          </a:p>
          <a:p>
            <a:pPr/>
            <a:r>
              <a:t>Avoiding or settling infringement claims </a:t>
            </a:r>
          </a:p>
          <a:p>
            <a:pPr/>
            <a:r>
              <a:t>Selling a business or assets </a:t>
            </a:r>
          </a:p>
        </p:txBody>
      </p:sp>
      <p:sp>
        <p:nvSpPr>
          <p:cNvPr id="1815"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7" name="License Types"/>
          <p:cNvSpPr txBox="1"/>
          <p:nvPr>
            <p:ph type="title"/>
          </p:nvPr>
        </p:nvSpPr>
        <p:spPr>
          <a:prstGeom prst="rect">
            <a:avLst/>
          </a:prstGeom>
        </p:spPr>
        <p:txBody>
          <a:bodyPr/>
          <a:lstStyle/>
          <a:p>
            <a:pPr/>
            <a:r>
              <a:t>License Types</a:t>
            </a:r>
          </a:p>
        </p:txBody>
      </p:sp>
      <p:sp>
        <p:nvSpPr>
          <p:cNvPr id="1818" name="sole…"/>
          <p:cNvSpPr txBox="1"/>
          <p:nvPr>
            <p:ph type="body" idx="1"/>
          </p:nvPr>
        </p:nvSpPr>
        <p:spPr>
          <a:prstGeom prst="rect">
            <a:avLst/>
          </a:prstGeom>
        </p:spPr>
        <p:txBody>
          <a:bodyPr/>
          <a:lstStyle/>
          <a:p>
            <a:pPr marL="156543" indent="-127587" defTabSz="521208">
              <a:spcBef>
                <a:spcPts val="1100"/>
              </a:spcBef>
              <a:defRPr sz="1824"/>
            </a:pPr>
            <a:r>
              <a:t>sole</a:t>
            </a:r>
          </a:p>
          <a:p>
            <a:pPr marL="156543" indent="-127587" defTabSz="521208">
              <a:spcBef>
                <a:spcPts val="1100"/>
              </a:spcBef>
              <a:defRPr sz="1824"/>
            </a:pPr>
            <a:r>
              <a:t>(non-) exclusive</a:t>
            </a:r>
          </a:p>
          <a:p>
            <a:pPr marL="156543" indent="-127587" defTabSz="521208">
              <a:spcBef>
                <a:spcPts val="1100"/>
              </a:spcBef>
              <a:defRPr sz="1824"/>
            </a:pPr>
            <a:r>
              <a:t>cross-license</a:t>
            </a:r>
          </a:p>
          <a:p>
            <a:pPr marL="156543" indent="-127587" defTabSz="521208">
              <a:spcBef>
                <a:spcPts val="1100"/>
              </a:spcBef>
              <a:defRPr sz="1824"/>
            </a:pPr>
            <a:r>
              <a:t>(ir)revocable</a:t>
            </a:r>
          </a:p>
          <a:p>
            <a:pPr marL="156543" indent="-127587" defTabSz="521208">
              <a:spcBef>
                <a:spcPts val="1100"/>
              </a:spcBef>
              <a:defRPr sz="1824"/>
            </a:pPr>
            <a:r>
              <a:t>(non-)assignable (i.e. (non-)transferable)</a:t>
            </a:r>
          </a:p>
          <a:p>
            <a:pPr marL="156543" indent="-127587" defTabSz="521208">
              <a:spcBef>
                <a:spcPts val="1100"/>
              </a:spcBef>
              <a:defRPr sz="1824"/>
            </a:pPr>
            <a:r>
              <a:t>worldwide (or not)</a:t>
            </a:r>
          </a:p>
          <a:p>
            <a:pPr marL="156543" indent="-127587" defTabSz="521208">
              <a:spcBef>
                <a:spcPts val="1100"/>
              </a:spcBef>
              <a:defRPr sz="1824"/>
            </a:pPr>
            <a:r>
              <a:t>perpetual (or not)</a:t>
            </a:r>
          </a:p>
          <a:p>
            <a:pPr marL="156543" indent="-127587" defTabSz="521208">
              <a:spcBef>
                <a:spcPts val="1100"/>
              </a:spcBef>
              <a:defRPr sz="1824"/>
            </a:pPr>
            <a:r>
              <a:t>hybrid or addressing specific IP rights</a:t>
            </a:r>
          </a:p>
          <a:p>
            <a:pPr marL="156543" indent="-127587" defTabSz="521208">
              <a:spcBef>
                <a:spcPts val="1100"/>
              </a:spcBef>
              <a:defRPr sz="1824"/>
            </a:pPr>
            <a:r>
              <a:t>for a specific business activity or field of use (or not) − sub-licensable (or not)</a:t>
            </a:r>
          </a:p>
          <a:p>
            <a:pPr marL="156543" indent="-127587" defTabSz="521208">
              <a:spcBef>
                <a:spcPts val="1100"/>
              </a:spcBef>
              <a:defRPr sz="1824"/>
            </a:pPr>
            <a:r>
              <a:t>royalty-free or royalty-bearing</a:t>
            </a:r>
          </a:p>
          <a:p>
            <a:pPr marL="156543" indent="-127587" defTabSz="521208">
              <a:spcBef>
                <a:spcPts val="1100"/>
              </a:spcBef>
              <a:defRPr sz="1824"/>
            </a:pPr>
            <a:r>
              <a:t>other terms</a:t>
            </a:r>
          </a:p>
        </p:txBody>
      </p:sp>
      <p:sp>
        <p:nvSpPr>
          <p:cNvPr id="1819"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1" name="License structure"/>
          <p:cNvSpPr txBox="1"/>
          <p:nvPr>
            <p:ph type="title"/>
          </p:nvPr>
        </p:nvSpPr>
        <p:spPr>
          <a:prstGeom prst="rect">
            <a:avLst/>
          </a:prstGeom>
        </p:spPr>
        <p:txBody>
          <a:bodyPr/>
          <a:lstStyle/>
          <a:p>
            <a:pPr/>
            <a:r>
              <a:t>License structure</a:t>
            </a:r>
          </a:p>
        </p:txBody>
      </p:sp>
      <p:sp>
        <p:nvSpPr>
          <p:cNvPr id="1822" name="Parties…"/>
          <p:cNvSpPr txBox="1"/>
          <p:nvPr>
            <p:ph type="body" idx="1"/>
          </p:nvPr>
        </p:nvSpPr>
        <p:spPr>
          <a:prstGeom prst="rect">
            <a:avLst/>
          </a:prstGeom>
        </p:spPr>
        <p:txBody>
          <a:bodyPr/>
          <a:lstStyle/>
          <a:p>
            <a:pPr marL="320842" indent="-320842" defTabSz="548640">
              <a:spcBef>
                <a:spcPts val="1200"/>
              </a:spcBef>
              <a:buFontTx/>
              <a:buAutoNum type="arabicPeriod" startAt="1"/>
              <a:defRPr sz="1920"/>
            </a:pPr>
            <a:r>
              <a:t>Parties</a:t>
            </a:r>
          </a:p>
          <a:p>
            <a:pPr marL="320842" indent="-320842" defTabSz="548640">
              <a:spcBef>
                <a:spcPts val="1200"/>
              </a:spcBef>
              <a:buFontTx/>
              <a:buAutoNum type="arabicPeriod" startAt="1"/>
              <a:defRPr sz="1920"/>
            </a:pPr>
            <a:r>
              <a:t>Recitals (‘whereas’ clauses)</a:t>
            </a:r>
          </a:p>
          <a:p>
            <a:pPr marL="320842" indent="-320842" defTabSz="548640">
              <a:spcBef>
                <a:spcPts val="1200"/>
              </a:spcBef>
              <a:buFontTx/>
              <a:buAutoNum type="arabicPeriod" startAt="1"/>
              <a:defRPr sz="1920"/>
            </a:pPr>
            <a:r>
              <a:t>Definitions</a:t>
            </a:r>
          </a:p>
          <a:p>
            <a:pPr marL="320842" indent="-320842" defTabSz="548640">
              <a:spcBef>
                <a:spcPts val="1200"/>
              </a:spcBef>
              <a:buFontTx/>
              <a:buAutoNum type="arabicPeriod" startAt="1"/>
              <a:defRPr sz="1920"/>
            </a:pPr>
            <a:r>
              <a:t>Grant of rights</a:t>
            </a:r>
          </a:p>
          <a:p>
            <a:pPr marL="320842" indent="-320842" defTabSz="548640">
              <a:spcBef>
                <a:spcPts val="1200"/>
              </a:spcBef>
              <a:buFontTx/>
              <a:buAutoNum type="arabicPeriod" startAt="1"/>
              <a:defRPr sz="1920"/>
            </a:pPr>
            <a:r>
              <a:t>Consideration and payment terms</a:t>
            </a:r>
          </a:p>
          <a:p>
            <a:pPr marL="320842" indent="-320842" defTabSz="548640">
              <a:spcBef>
                <a:spcPts val="1200"/>
              </a:spcBef>
              <a:buFontTx/>
              <a:buAutoNum type="arabicPeriod" startAt="1"/>
              <a:defRPr sz="1920"/>
            </a:pPr>
            <a:r>
              <a:t>Obligations of licensor and licensee</a:t>
            </a:r>
          </a:p>
          <a:p>
            <a:pPr marL="320842" indent="-320842" defTabSz="548640">
              <a:spcBef>
                <a:spcPts val="1200"/>
              </a:spcBef>
              <a:buFontTx/>
              <a:buAutoNum type="arabicPeriod" startAt="1"/>
              <a:defRPr sz="1920"/>
            </a:pPr>
            <a:r>
              <a:t>Confidentiality</a:t>
            </a:r>
          </a:p>
          <a:p>
            <a:pPr marL="320842" indent="-320842" defTabSz="548640">
              <a:spcBef>
                <a:spcPts val="1200"/>
              </a:spcBef>
              <a:buFontTx/>
              <a:buAutoNum type="arabicPeriod" startAt="1"/>
              <a:defRPr sz="1920"/>
            </a:pPr>
            <a:r>
              <a:t>Improvements, enhancements and modifications</a:t>
            </a:r>
          </a:p>
          <a:p>
            <a:pPr marL="320842" indent="-320842" defTabSz="548640">
              <a:spcBef>
                <a:spcPts val="1200"/>
              </a:spcBef>
              <a:buFontTx/>
              <a:buAutoNum type="arabicPeriod" startAt="1"/>
              <a:defRPr sz="1920"/>
            </a:pPr>
            <a:r>
              <a:t>Warranties and indemnities</a:t>
            </a:r>
          </a:p>
          <a:p>
            <a:pPr marL="320842" indent="-320842" defTabSz="548640">
              <a:spcBef>
                <a:spcPts val="1200"/>
              </a:spcBef>
              <a:buFontTx/>
              <a:buAutoNum type="arabicPeriod" startAt="1"/>
              <a:defRPr sz="1920"/>
            </a:pPr>
            <a:r>
              <a:t>Term and termination</a:t>
            </a:r>
          </a:p>
          <a:p>
            <a:pPr marL="320842" indent="-320842" defTabSz="548640">
              <a:spcBef>
                <a:spcPts val="1200"/>
              </a:spcBef>
              <a:buFontTx/>
              <a:buAutoNum type="arabicPeriod" startAt="1"/>
              <a:defRPr sz="1920"/>
            </a:pPr>
            <a:r>
              <a:t>Boiler plate clauses</a:t>
            </a:r>
          </a:p>
        </p:txBody>
      </p:sp>
      <p:sp>
        <p:nvSpPr>
          <p:cNvPr id="1823"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Content Placeholder 2"/>
          <p:cNvSpPr txBox="1"/>
          <p:nvPr>
            <p:ph type="body" idx="1"/>
          </p:nvPr>
        </p:nvSpPr>
        <p:spPr>
          <a:prstGeom prst="rect">
            <a:avLst/>
          </a:prstGeom>
        </p:spPr>
        <p:txBody>
          <a:bodyPr/>
          <a:lstStyle/>
          <a:p>
            <a:pPr marL="0" indent="0">
              <a:buSzTx/>
              <a:buFontTx/>
              <a:buNone/>
            </a:pPr>
            <a:r>
              <a:t>Understanding some key concepts:</a:t>
            </a:r>
          </a:p>
          <a:p>
            <a:pPr>
              <a:defRPr>
                <a:solidFill>
                  <a:srgbClr val="D6D6D6"/>
                </a:solidFill>
              </a:defRPr>
            </a:pPr>
            <a:r>
              <a:t>Invention</a:t>
            </a:r>
          </a:p>
          <a:p>
            <a:pPr>
              <a:defRPr>
                <a:solidFill>
                  <a:srgbClr val="D6D6D6"/>
                </a:solidFill>
              </a:defRPr>
            </a:pPr>
            <a:r>
              <a:t>Innovation</a:t>
            </a:r>
          </a:p>
          <a:p>
            <a:pPr>
              <a:defRPr>
                <a:solidFill>
                  <a:srgbClr val="D6D6D6"/>
                </a:solidFill>
              </a:defRPr>
            </a:pPr>
            <a:r>
              <a:t>Entrepreneurship</a:t>
            </a:r>
          </a:p>
          <a:p>
            <a:pPr>
              <a:defRPr b="1"/>
            </a:pPr>
            <a:r>
              <a:t>Disruption</a:t>
            </a:r>
          </a:p>
          <a:p>
            <a:pPr/>
            <a:r>
              <a:t>Intangibles</a:t>
            </a:r>
          </a:p>
          <a:p>
            <a:pPr/>
            <a:r>
              <a:t>Risk</a:t>
            </a:r>
          </a:p>
          <a:p>
            <a:pPr/>
            <a:r>
              <a:t>Ecosystem</a:t>
            </a:r>
          </a:p>
          <a:p>
            <a:pPr/>
            <a:r>
              <a:t>Research &amp; Education</a:t>
            </a:r>
          </a:p>
        </p:txBody>
      </p:sp>
      <p:sp>
        <p:nvSpPr>
          <p:cNvPr id="553" name="Title 1"/>
          <p:cNvSpPr txBox="1"/>
          <p:nvPr>
            <p:ph type="title"/>
          </p:nvPr>
        </p:nvSpPr>
        <p:spPr>
          <a:prstGeom prst="rect">
            <a:avLst/>
          </a:prstGeom>
        </p:spPr>
        <p:txBody>
          <a:bodyPr/>
          <a:lstStyle/>
          <a:p>
            <a:pPr/>
            <a:r>
              <a:t>Section 1</a:t>
            </a:r>
            <a:br/>
            <a:r>
              <a:t>Outline</a:t>
            </a:r>
          </a:p>
        </p:txBody>
      </p:sp>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7" name="Slide Number Placeholder 5"/>
          <p:cNvSpPr txBox="1"/>
          <p:nvPr>
            <p:ph type="sldNum" sz="quarter" idx="2"/>
          </p:nvPr>
        </p:nvSpPr>
        <p:spPr>
          <a:xfrm>
            <a:off x="19625" y="6548118"/>
            <a:ext cx="294172"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1828" name="Image" descr="Image"/>
          <p:cNvPicPr>
            <a:picLocks noChangeAspect="1"/>
          </p:cNvPicPr>
          <p:nvPr/>
        </p:nvPicPr>
        <p:blipFill>
          <a:blip r:embed="rId2">
            <a:extLst/>
          </a:blip>
          <a:stretch>
            <a:fillRect/>
          </a:stretch>
        </p:blipFill>
        <p:spPr>
          <a:xfrm>
            <a:off x="2023110" y="-91137"/>
            <a:ext cx="5097780" cy="6858001"/>
          </a:xfrm>
          <a:prstGeom prst="rect">
            <a:avLst/>
          </a:prstGeom>
          <a:ln w="12700">
            <a:miter lim="400000"/>
          </a:ln>
        </p:spPr>
      </p:pic>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0" name="Slide Number"/>
          <p:cNvSpPr txBox="1"/>
          <p:nvPr>
            <p:ph type="sldNum" sz="quarter" idx="2"/>
          </p:nvPr>
        </p:nvSpPr>
        <p:spPr>
          <a:xfrm>
            <a:off x="-12047" y="6548118"/>
            <a:ext cx="357516" cy="2819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31" name="Image" descr="Image"/>
          <p:cNvPicPr>
            <a:picLocks noChangeAspect="1"/>
          </p:cNvPicPr>
          <p:nvPr/>
        </p:nvPicPr>
        <p:blipFill>
          <a:blip r:embed="rId2">
            <a:extLst/>
          </a:blip>
          <a:stretch>
            <a:fillRect/>
          </a:stretch>
        </p:blipFill>
        <p:spPr>
          <a:xfrm>
            <a:off x="291973" y="336798"/>
            <a:ext cx="3951775" cy="2750627"/>
          </a:xfrm>
          <a:prstGeom prst="rect">
            <a:avLst/>
          </a:prstGeom>
          <a:ln w="12700">
            <a:miter lim="400000"/>
          </a:ln>
        </p:spPr>
      </p:pic>
      <p:pic>
        <p:nvPicPr>
          <p:cNvPr id="1832" name="Image" descr="Image"/>
          <p:cNvPicPr>
            <a:picLocks noChangeAspect="1"/>
          </p:cNvPicPr>
          <p:nvPr/>
        </p:nvPicPr>
        <p:blipFill>
          <a:blip r:embed="rId3">
            <a:extLst/>
          </a:blip>
          <a:stretch>
            <a:fillRect/>
          </a:stretch>
        </p:blipFill>
        <p:spPr>
          <a:xfrm>
            <a:off x="4494889" y="30099"/>
            <a:ext cx="4394201" cy="3364025"/>
          </a:xfrm>
          <a:prstGeom prst="rect">
            <a:avLst/>
          </a:prstGeom>
          <a:ln w="12700">
            <a:miter lim="400000"/>
          </a:ln>
        </p:spPr>
      </p:pic>
      <p:pic>
        <p:nvPicPr>
          <p:cNvPr id="1833" name="Image" descr="Image"/>
          <p:cNvPicPr>
            <a:picLocks noChangeAspect="1"/>
          </p:cNvPicPr>
          <p:nvPr/>
        </p:nvPicPr>
        <p:blipFill>
          <a:blip r:embed="rId4">
            <a:extLst/>
          </a:blip>
          <a:stretch>
            <a:fillRect/>
          </a:stretch>
        </p:blipFill>
        <p:spPr>
          <a:xfrm>
            <a:off x="-169657" y="3579822"/>
            <a:ext cx="4875035" cy="2397062"/>
          </a:xfrm>
          <a:prstGeom prst="rect">
            <a:avLst/>
          </a:prstGeom>
          <a:ln w="12700">
            <a:miter lim="400000"/>
          </a:ln>
        </p:spPr>
      </p:pic>
      <p:pic>
        <p:nvPicPr>
          <p:cNvPr id="1834" name="Image" descr="Image"/>
          <p:cNvPicPr>
            <a:picLocks noChangeAspect="1"/>
          </p:cNvPicPr>
          <p:nvPr/>
        </p:nvPicPr>
        <p:blipFill>
          <a:blip r:embed="rId5">
            <a:extLst/>
          </a:blip>
          <a:stretch>
            <a:fillRect/>
          </a:stretch>
        </p:blipFill>
        <p:spPr>
          <a:xfrm>
            <a:off x="4376420" y="3614404"/>
            <a:ext cx="4795807" cy="29083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2" grpId="2"/>
      <p:bldP build="whole" bldLvl="1" animBg="1" rev="0" advAuto="0" spid="1833" grpId="3"/>
      <p:bldP build="whole" bldLvl="1" animBg="1" rev="0" advAuto="0" spid="1831" grpId="1"/>
      <p:bldP build="whole" bldLvl="1" animBg="1" rev="0" advAuto="0" spid="1834" grpId="4"/>
    </p:bldLst>
  </p:timing>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6" name="Slide Number"/>
          <p:cNvSpPr txBox="1"/>
          <p:nvPr>
            <p:ph type="sldNum" sz="quarter" idx="2"/>
          </p:nvPr>
        </p:nvSpPr>
        <p:spPr>
          <a:xfrm>
            <a:off x="-12047" y="6548118"/>
            <a:ext cx="357516" cy="2819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37" name="Image" descr="Image"/>
          <p:cNvPicPr>
            <a:picLocks noChangeAspect="1"/>
          </p:cNvPicPr>
          <p:nvPr/>
        </p:nvPicPr>
        <p:blipFill>
          <a:blip r:embed="rId2">
            <a:extLst/>
          </a:blip>
          <a:stretch>
            <a:fillRect/>
          </a:stretch>
        </p:blipFill>
        <p:spPr>
          <a:xfrm>
            <a:off x="-14705" y="551968"/>
            <a:ext cx="3463064" cy="1814402"/>
          </a:xfrm>
          <a:prstGeom prst="rect">
            <a:avLst/>
          </a:prstGeom>
          <a:ln w="12700">
            <a:miter lim="400000"/>
          </a:ln>
        </p:spPr>
      </p:pic>
      <p:pic>
        <p:nvPicPr>
          <p:cNvPr id="1838" name="Image" descr="Image"/>
          <p:cNvPicPr>
            <a:picLocks noChangeAspect="1"/>
          </p:cNvPicPr>
          <p:nvPr/>
        </p:nvPicPr>
        <p:blipFill>
          <a:blip r:embed="rId3">
            <a:extLst/>
          </a:blip>
          <a:stretch>
            <a:fillRect/>
          </a:stretch>
        </p:blipFill>
        <p:spPr>
          <a:xfrm>
            <a:off x="6820024" y="-18521"/>
            <a:ext cx="2333497" cy="4027163"/>
          </a:xfrm>
          <a:prstGeom prst="rect">
            <a:avLst/>
          </a:prstGeom>
          <a:ln w="12700">
            <a:miter lim="400000"/>
          </a:ln>
        </p:spPr>
      </p:pic>
      <p:pic>
        <p:nvPicPr>
          <p:cNvPr id="1839" name="Image" descr="Image"/>
          <p:cNvPicPr>
            <a:picLocks noChangeAspect="1"/>
          </p:cNvPicPr>
          <p:nvPr/>
        </p:nvPicPr>
        <p:blipFill>
          <a:blip r:embed="rId4">
            <a:extLst/>
          </a:blip>
          <a:stretch>
            <a:fillRect/>
          </a:stretch>
        </p:blipFill>
        <p:spPr>
          <a:xfrm>
            <a:off x="802" y="2434191"/>
            <a:ext cx="3918190" cy="3888432"/>
          </a:xfrm>
          <a:prstGeom prst="rect">
            <a:avLst/>
          </a:prstGeom>
          <a:ln w="12700">
            <a:miter lim="400000"/>
          </a:ln>
        </p:spPr>
      </p:pic>
      <p:pic>
        <p:nvPicPr>
          <p:cNvPr id="1840" name="Image" descr="Image"/>
          <p:cNvPicPr>
            <a:picLocks noChangeAspect="1"/>
          </p:cNvPicPr>
          <p:nvPr/>
        </p:nvPicPr>
        <p:blipFill>
          <a:blip r:embed="rId5">
            <a:extLst/>
          </a:blip>
          <a:stretch>
            <a:fillRect/>
          </a:stretch>
        </p:blipFill>
        <p:spPr>
          <a:xfrm>
            <a:off x="4467615" y="4476884"/>
            <a:ext cx="4309726" cy="1688347"/>
          </a:xfrm>
          <a:prstGeom prst="rect">
            <a:avLst/>
          </a:prstGeom>
          <a:ln w="12700">
            <a:miter lim="400000"/>
          </a:ln>
        </p:spPr>
      </p:pic>
      <p:pic>
        <p:nvPicPr>
          <p:cNvPr id="1841" name="Image" descr="Image"/>
          <p:cNvPicPr>
            <a:picLocks noChangeAspect="1"/>
          </p:cNvPicPr>
          <p:nvPr/>
        </p:nvPicPr>
        <p:blipFill>
          <a:blip r:embed="rId6">
            <a:extLst/>
          </a:blip>
          <a:stretch>
            <a:fillRect/>
          </a:stretch>
        </p:blipFill>
        <p:spPr>
          <a:xfrm>
            <a:off x="3385784" y="122193"/>
            <a:ext cx="3463064" cy="323626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8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1" grpId="2"/>
      <p:bldP build="whole" bldLvl="1" animBg="1" rev="0" advAuto="0" spid="1837" grpId="1"/>
      <p:bldP build="whole" bldLvl="1" animBg="1" rev="0" advAuto="0" spid="1840" grpId="5"/>
      <p:bldP build="whole" bldLvl="1" animBg="1" rev="0" advAuto="0" spid="1838" grpId="3"/>
      <p:bldP build="whole" bldLvl="1" animBg="1" rev="0" advAuto="0" spid="1839" grpId="4"/>
    </p:bldLst>
  </p:timing>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3" name="Licensing benefits"/>
          <p:cNvSpPr txBox="1"/>
          <p:nvPr>
            <p:ph type="title"/>
          </p:nvPr>
        </p:nvSpPr>
        <p:spPr>
          <a:prstGeom prst="rect">
            <a:avLst/>
          </a:prstGeom>
        </p:spPr>
        <p:txBody>
          <a:bodyPr/>
          <a:lstStyle/>
          <a:p>
            <a:pPr/>
            <a:r>
              <a:t>Licensing advantages</a:t>
            </a:r>
          </a:p>
        </p:txBody>
      </p:sp>
      <p:sp>
        <p:nvSpPr>
          <p:cNvPr id="1844" name="For many inventors, licensing is the best way to benefit from an invention:…"/>
          <p:cNvSpPr txBox="1"/>
          <p:nvPr>
            <p:ph type="body" idx="1"/>
          </p:nvPr>
        </p:nvSpPr>
        <p:spPr>
          <a:prstGeom prst="rect">
            <a:avLst/>
          </a:prstGeom>
        </p:spPr>
        <p:txBody>
          <a:bodyPr/>
          <a:lstStyle/>
          <a:p>
            <a:pPr marL="178514" indent="-145494" defTabSz="594359">
              <a:spcBef>
                <a:spcPts val="1300"/>
              </a:spcBef>
              <a:defRPr sz="2080"/>
            </a:pPr>
            <a:r>
              <a:t>For many inventors, licensing is the </a:t>
            </a:r>
            <a:r>
              <a:rPr>
                <a:solidFill>
                  <a:srgbClr val="0433FF"/>
                </a:solidFill>
              </a:rPr>
              <a:t>best way to benefit</a:t>
            </a:r>
            <a:r>
              <a:t> from an invention: </a:t>
            </a:r>
          </a:p>
          <a:p>
            <a:pPr lvl="1" marL="432797" indent="-226422" defTabSz="594359">
              <a:spcBef>
                <a:spcPts val="1300"/>
              </a:spcBef>
              <a:defRPr sz="1950"/>
            </a:pPr>
            <a:r>
              <a:t>The</a:t>
            </a:r>
            <a:r>
              <a:rPr>
                <a:solidFill>
                  <a:srgbClr val="0433FF"/>
                </a:solidFill>
              </a:rPr>
              <a:t> licensee bears the costs and risks</a:t>
            </a:r>
            <a:r>
              <a:t> of production and marketing.</a:t>
            </a:r>
          </a:p>
          <a:p>
            <a:pPr lvl="1" marL="432797" indent="-226422" defTabSz="594359">
              <a:spcBef>
                <a:spcPts val="1300"/>
              </a:spcBef>
              <a:defRPr sz="1950"/>
            </a:pPr>
            <a:r>
              <a:t>Only established companies may have the </a:t>
            </a:r>
            <a:r>
              <a:rPr>
                <a:solidFill>
                  <a:srgbClr val="0433FF"/>
                </a:solidFill>
              </a:rPr>
              <a:t>resources to exploit</a:t>
            </a:r>
            <a:r>
              <a:t> an idea with major potential. </a:t>
            </a:r>
          </a:p>
          <a:p>
            <a:pPr lvl="1" marL="432797" indent="-226422" defTabSz="594359">
              <a:spcBef>
                <a:spcPts val="1300"/>
              </a:spcBef>
              <a:defRPr sz="1950"/>
            </a:pPr>
            <a:r>
              <a:t>Licensing can provide the inventor with an </a:t>
            </a:r>
            <a:r>
              <a:rPr>
                <a:solidFill>
                  <a:srgbClr val="0433FF"/>
                </a:solidFill>
              </a:rPr>
              <a:t>income</a:t>
            </a:r>
            <a:r>
              <a:t> over many years for relatively </a:t>
            </a:r>
            <a:r>
              <a:rPr>
                <a:solidFill>
                  <a:srgbClr val="0433FF"/>
                </a:solidFill>
              </a:rPr>
              <a:t>little effort</a:t>
            </a:r>
            <a:r>
              <a:t>. </a:t>
            </a:r>
          </a:p>
          <a:p>
            <a:pPr marL="178514" indent="-145494" defTabSz="594359">
              <a:spcBef>
                <a:spcPts val="1300"/>
              </a:spcBef>
              <a:defRPr sz="2080"/>
            </a:pPr>
            <a:r>
              <a:t>Some inventors - mostly in high technology fields - </a:t>
            </a:r>
            <a:r>
              <a:rPr>
                <a:solidFill>
                  <a:srgbClr val="0433FF"/>
                </a:solidFill>
              </a:rPr>
              <a:t>set up companies solely to license out their IP and monitor the progress of their licensing agreements</a:t>
            </a:r>
            <a:r>
              <a:t>. </a:t>
            </a:r>
          </a:p>
          <a:p>
            <a:pPr lvl="1" marL="432797" indent="-226422" defTabSz="594359">
              <a:spcBef>
                <a:spcPts val="1300"/>
              </a:spcBef>
              <a:defRPr sz="1950"/>
            </a:pPr>
            <a:r>
              <a:t>This is a possible option if you want to start your own business but do not want it to grow too large. </a:t>
            </a:r>
          </a:p>
        </p:txBody>
      </p:sp>
      <p:sp>
        <p:nvSpPr>
          <p:cNvPr id="184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4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4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4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4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4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44" grpId="1"/>
    </p:bldLst>
  </p:timing>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7" name="When to go for licensing?"/>
          <p:cNvSpPr txBox="1"/>
          <p:nvPr>
            <p:ph type="title"/>
          </p:nvPr>
        </p:nvSpPr>
        <p:spPr>
          <a:prstGeom prst="rect">
            <a:avLst/>
          </a:prstGeom>
        </p:spPr>
        <p:txBody>
          <a:bodyPr/>
          <a:lstStyle/>
          <a:p>
            <a:pPr/>
            <a:r>
              <a:t>When to go for licensing?</a:t>
            </a:r>
          </a:p>
        </p:txBody>
      </p:sp>
      <p:sp>
        <p:nvSpPr>
          <p:cNvPr id="1848" name="Types of invention that may be better licensed include:…"/>
          <p:cNvSpPr txBox="1"/>
          <p:nvPr>
            <p:ph type="body" idx="1"/>
          </p:nvPr>
        </p:nvSpPr>
        <p:spPr>
          <a:prstGeom prst="rect">
            <a:avLst/>
          </a:prstGeom>
        </p:spPr>
        <p:txBody>
          <a:bodyPr/>
          <a:lstStyle/>
          <a:p>
            <a:pPr marL="173021" indent="-141017" defTabSz="576072">
              <a:spcBef>
                <a:spcPts val="1200"/>
              </a:spcBef>
              <a:defRPr sz="2016"/>
            </a:pPr>
            <a:r>
              <a:t>Types of invention that may be better licensed include: </a:t>
            </a:r>
          </a:p>
          <a:p>
            <a:pPr lvl="1" marL="419481" indent="-219456" defTabSz="576072">
              <a:spcBef>
                <a:spcPts val="1200"/>
              </a:spcBef>
              <a:defRPr sz="1890"/>
            </a:pPr>
            <a:r>
              <a:rPr>
                <a:solidFill>
                  <a:srgbClr val="0433FF"/>
                </a:solidFill>
              </a:rPr>
              <a:t>Components that many companies depend on</a:t>
            </a:r>
            <a:r>
              <a:t>, such as the drinks can ring-pull.</a:t>
            </a:r>
          </a:p>
          <a:p>
            <a:pPr lvl="1" marL="419481" indent="-219456" defTabSz="576072">
              <a:spcBef>
                <a:spcPts val="1200"/>
              </a:spcBef>
              <a:defRPr sz="1890"/>
            </a:pPr>
            <a:r>
              <a:rPr>
                <a:solidFill>
                  <a:srgbClr val="0433FF"/>
                </a:solidFill>
              </a:rPr>
              <a:t>Accessories </a:t>
            </a:r>
            <a:r>
              <a:t>or</a:t>
            </a:r>
            <a:r>
              <a:rPr>
                <a:solidFill>
                  <a:srgbClr val="0433FF"/>
                </a:solidFill>
              </a:rPr>
              <a:t> peripherals dependent on a specific existing product</a:t>
            </a:r>
            <a:r>
              <a:t>. These may have little future unless licensed to the company controlling the host product.</a:t>
            </a:r>
          </a:p>
          <a:p>
            <a:pPr lvl="1" marL="419481" indent="-219456" defTabSz="576072">
              <a:spcBef>
                <a:spcPts val="1200"/>
              </a:spcBef>
              <a:defRPr sz="1890"/>
            </a:pPr>
            <a:r>
              <a:t>Products with </a:t>
            </a:r>
            <a:r>
              <a:rPr>
                <a:solidFill>
                  <a:srgbClr val="0433FF"/>
                </a:solidFill>
              </a:rPr>
              <a:t>high set-up costs</a:t>
            </a:r>
            <a:r>
              <a:t>.</a:t>
            </a:r>
          </a:p>
          <a:p>
            <a:pPr marL="173021" indent="-141017" defTabSz="576072">
              <a:spcBef>
                <a:spcPts val="1200"/>
              </a:spcBef>
              <a:defRPr sz="2016"/>
            </a:pPr>
            <a:r>
              <a:t>However, </a:t>
            </a:r>
            <a:r>
              <a:rPr b="1"/>
              <a:t>only the strongest forms of IP will interest potential licensees</a:t>
            </a:r>
            <a:r>
              <a:t>. In most cases this means a </a:t>
            </a:r>
            <a:r>
              <a:rPr>
                <a:solidFill>
                  <a:srgbClr val="0433FF"/>
                </a:solidFill>
              </a:rPr>
              <a:t>patent</a:t>
            </a:r>
            <a:r>
              <a:t>. </a:t>
            </a:r>
          </a:p>
          <a:p>
            <a:pPr lvl="1" marL="419481" indent="-219456" defTabSz="576072">
              <a:spcBef>
                <a:spcPts val="1200"/>
              </a:spcBef>
              <a:defRPr sz="1890"/>
            </a:pPr>
            <a:r>
              <a:t>If your idea cannot be patented, or if the claims you are allowed are not very strong, few companies are likely to want a license from you. </a:t>
            </a:r>
          </a:p>
          <a:p>
            <a:pPr lvl="1" marL="419481" indent="-219456" defTabSz="576072">
              <a:spcBef>
                <a:spcPts val="1200"/>
              </a:spcBef>
              <a:defRPr sz="1890"/>
            </a:pPr>
            <a:r>
              <a:t>Even if they are interested, they may not want to pay much for the license. </a:t>
            </a:r>
          </a:p>
        </p:txBody>
      </p:sp>
      <p:sp>
        <p:nvSpPr>
          <p:cNvPr id="184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4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4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4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4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4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84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48" grpId="1"/>
    </p:bldLst>
  </p:timing>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3" name="Business start-up"/>
          <p:cNvSpPr txBox="1"/>
          <p:nvPr>
            <p:ph type="title"/>
          </p:nvPr>
        </p:nvSpPr>
        <p:spPr>
          <a:prstGeom prst="rect">
            <a:avLst/>
          </a:prstGeom>
        </p:spPr>
        <p:txBody>
          <a:bodyPr/>
          <a:lstStyle/>
          <a:p>
            <a:pPr/>
            <a:r>
              <a:t>Business start-up</a:t>
            </a:r>
          </a:p>
        </p:txBody>
      </p:sp>
      <p:sp>
        <p:nvSpPr>
          <p:cNvPr id="1854" name="Business start-up may be your first choice if you have ambitions to be an entrepreneur, or it may be an option that you have to consider if you cannot interest any companies in a licensing agreement.…"/>
          <p:cNvSpPr txBox="1"/>
          <p:nvPr>
            <p:ph type="body" idx="1"/>
          </p:nvPr>
        </p:nvSpPr>
        <p:spPr>
          <a:xfrm>
            <a:off x="235979" y="1242078"/>
            <a:ext cx="8686801" cy="5154348"/>
          </a:xfrm>
          <a:prstGeom prst="rect">
            <a:avLst/>
          </a:prstGeom>
        </p:spPr>
        <p:txBody>
          <a:bodyPr/>
          <a:lstStyle/>
          <a:p>
            <a:pPr marL="167529" indent="-136541" defTabSz="557784">
              <a:spcBef>
                <a:spcPts val="1200"/>
              </a:spcBef>
              <a:defRPr sz="1952"/>
            </a:pPr>
            <a:r>
              <a:t>Business start-up may be your first choice if you have ambitions to be an entrepreneur, or it may be an option that you have to consider if you cannot interest any companies in a licensing agreement. </a:t>
            </a:r>
          </a:p>
          <a:p>
            <a:pPr marL="167529" indent="-136541" defTabSz="557784">
              <a:spcBef>
                <a:spcPts val="1200"/>
              </a:spcBef>
              <a:defRPr sz="1952"/>
            </a:pPr>
            <a:r>
              <a:t>Types of invention that may succeed as business start-ups include: </a:t>
            </a:r>
          </a:p>
          <a:p>
            <a:pPr lvl="1" marL="406164" indent="-212489" defTabSz="557784">
              <a:spcBef>
                <a:spcPts val="1200"/>
              </a:spcBef>
              <a:defRPr sz="1830"/>
            </a:pPr>
            <a:r>
              <a:t>Products in</a:t>
            </a:r>
            <a:r>
              <a:rPr>
                <a:solidFill>
                  <a:srgbClr val="0433FF"/>
                </a:solidFill>
              </a:rPr>
              <a:t> knowledge-based industries</a:t>
            </a:r>
            <a:r>
              <a:t> - for example information technology or high-value medical technology - where small companies can thrive.</a:t>
            </a:r>
          </a:p>
          <a:p>
            <a:pPr lvl="1" marL="406164" indent="-212489" defTabSz="557784">
              <a:spcBef>
                <a:spcPts val="1200"/>
              </a:spcBef>
              <a:defRPr sz="1830"/>
            </a:pPr>
            <a:r>
              <a:rPr>
                <a:solidFill>
                  <a:srgbClr val="0433FF"/>
                </a:solidFill>
              </a:rPr>
              <a:t>Cheap-to-make </a:t>
            </a:r>
            <a:r>
              <a:t>products which depend primarily on </a:t>
            </a:r>
            <a:r>
              <a:rPr>
                <a:solidFill>
                  <a:srgbClr val="0433FF"/>
                </a:solidFill>
              </a:rPr>
              <a:t>marketing</a:t>
            </a:r>
            <a:r>
              <a:t>.</a:t>
            </a:r>
          </a:p>
          <a:p>
            <a:pPr lvl="1" marL="406164" indent="-212489" defTabSz="557784">
              <a:spcBef>
                <a:spcPts val="1200"/>
              </a:spcBef>
              <a:defRPr sz="1830"/>
            </a:pPr>
            <a:r>
              <a:t>Products that </a:t>
            </a:r>
            <a:r>
              <a:rPr>
                <a:solidFill>
                  <a:srgbClr val="0433FF"/>
                </a:solidFill>
              </a:rPr>
              <a:t>cannot be patented strongly</a:t>
            </a:r>
            <a:r>
              <a:t>.</a:t>
            </a:r>
          </a:p>
          <a:p>
            <a:pPr lvl="1" marL="406164" indent="-212489" defTabSz="557784">
              <a:spcBef>
                <a:spcPts val="1200"/>
              </a:spcBef>
              <a:defRPr sz="1830"/>
            </a:pPr>
            <a:r>
              <a:t>Products that do </a:t>
            </a:r>
            <a:r>
              <a:rPr>
                <a:solidFill>
                  <a:srgbClr val="0433FF"/>
                </a:solidFill>
              </a:rPr>
              <a:t>not have enough profit potential</a:t>
            </a:r>
            <a:r>
              <a:t> to interest larger companies. </a:t>
            </a:r>
          </a:p>
          <a:p>
            <a:pPr marL="167529" indent="-136541" defTabSz="557784">
              <a:spcBef>
                <a:spcPts val="1200"/>
              </a:spcBef>
              <a:defRPr sz="1952"/>
            </a:pPr>
            <a:r>
              <a:t>Starting a business is not for everyone. However, experience suggests that </a:t>
            </a:r>
            <a:r>
              <a:rPr b="1"/>
              <a:t>inventors who become entrepreneurs tend to be more likely to succeed than those who rely on finding licensees</a:t>
            </a:r>
            <a:r>
              <a:t>. </a:t>
            </a:r>
          </a:p>
        </p:txBody>
      </p:sp>
      <p:sp>
        <p:nvSpPr>
          <p:cNvPr id="185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5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5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5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854">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54" grpId="1"/>
    </p:bldLst>
  </p:timing>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7" name="Joint venture"/>
          <p:cNvSpPr txBox="1"/>
          <p:nvPr>
            <p:ph type="title"/>
          </p:nvPr>
        </p:nvSpPr>
        <p:spPr>
          <a:prstGeom prst="rect">
            <a:avLst/>
          </a:prstGeom>
        </p:spPr>
        <p:txBody>
          <a:bodyPr/>
          <a:lstStyle/>
          <a:p>
            <a:pPr/>
            <a:r>
              <a:t>Joint venture</a:t>
            </a:r>
          </a:p>
        </p:txBody>
      </p:sp>
      <p:sp>
        <p:nvSpPr>
          <p:cNvPr id="1858" name="Another form of entrepreneurship: a joint venture with a company - or an individual, or perhaps a university - whose expertise and resources you need.…"/>
          <p:cNvSpPr txBox="1"/>
          <p:nvPr>
            <p:ph type="body" idx="1"/>
          </p:nvPr>
        </p:nvSpPr>
        <p:spPr>
          <a:prstGeom prst="rect">
            <a:avLst/>
          </a:prstGeom>
        </p:spPr>
        <p:txBody>
          <a:bodyPr/>
          <a:lstStyle/>
          <a:p>
            <a:pPr marL="203232" indent="-165640" defTabSz="676655">
              <a:spcBef>
                <a:spcPts val="1400"/>
              </a:spcBef>
              <a:defRPr sz="2368"/>
            </a:pPr>
            <a:r>
              <a:t>Another form of entrepreneurship: a joint venture with a company - or an individual, or perhaps a university - whose expertise and resources you need. </a:t>
            </a:r>
          </a:p>
          <a:p>
            <a:pPr lvl="1" marL="492723" indent="-257773" defTabSz="676655">
              <a:spcBef>
                <a:spcPts val="1400"/>
              </a:spcBef>
              <a:defRPr sz="2220"/>
            </a:pPr>
            <a:r>
              <a:t>For example, your joint venture partner could be a company willing to help you to develop your idea further in order to give them a better idea of its potential. </a:t>
            </a:r>
          </a:p>
          <a:p>
            <a:pPr marL="203232" indent="-165640" defTabSz="676655">
              <a:spcBef>
                <a:spcPts val="1400"/>
              </a:spcBef>
              <a:defRPr sz="2368"/>
            </a:pPr>
            <a:r>
              <a:t>Such a joint venture is perhaps best viewed as an experiment that may or may not succeed. You should therefore not expect to make a profit from it. </a:t>
            </a:r>
          </a:p>
          <a:p>
            <a:pPr lvl="1" marL="492723" indent="-257773" defTabSz="676655">
              <a:spcBef>
                <a:spcPts val="1400"/>
              </a:spcBef>
              <a:defRPr sz="2220"/>
            </a:pPr>
            <a:r>
              <a:t>If successful, it could result in a </a:t>
            </a:r>
            <a:r>
              <a:rPr>
                <a:solidFill>
                  <a:srgbClr val="0433FF"/>
                </a:solidFill>
              </a:rPr>
              <a:t>licensing agreement</a:t>
            </a:r>
            <a:r>
              <a:t>, a </a:t>
            </a:r>
            <a:r>
              <a:rPr>
                <a:solidFill>
                  <a:srgbClr val="0433FF"/>
                </a:solidFill>
              </a:rPr>
              <a:t>spin-off company</a:t>
            </a:r>
            <a:r>
              <a:t> or some other form of more </a:t>
            </a:r>
            <a:r>
              <a:rPr>
                <a:solidFill>
                  <a:srgbClr val="0433FF"/>
                </a:solidFill>
              </a:rPr>
              <a:t>permanent business relationship</a:t>
            </a:r>
            <a:r>
              <a:t>. </a:t>
            </a:r>
          </a:p>
        </p:txBody>
      </p:sp>
      <p:sp>
        <p:nvSpPr>
          <p:cNvPr id="185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5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58" grpId="1"/>
    </p:bldLst>
  </p:timing>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1" name="Outright sale"/>
          <p:cNvSpPr txBox="1"/>
          <p:nvPr>
            <p:ph type="title"/>
          </p:nvPr>
        </p:nvSpPr>
        <p:spPr>
          <a:prstGeom prst="rect">
            <a:avLst/>
          </a:prstGeom>
        </p:spPr>
        <p:txBody>
          <a:bodyPr/>
          <a:lstStyle/>
          <a:p>
            <a:pPr/>
            <a:r>
              <a:t>Outright sale</a:t>
            </a:r>
          </a:p>
        </p:txBody>
      </p:sp>
      <p:sp>
        <p:nvSpPr>
          <p:cNvPr id="1862" name="It is possible that a company may offer to buy the IP in your invention for a fixed sum.…"/>
          <p:cNvSpPr txBox="1"/>
          <p:nvPr>
            <p:ph type="body" idx="1"/>
          </p:nvPr>
        </p:nvSpPr>
        <p:spPr>
          <a:xfrm>
            <a:off x="228600" y="1254778"/>
            <a:ext cx="8686800" cy="4974623"/>
          </a:xfrm>
          <a:prstGeom prst="rect">
            <a:avLst/>
          </a:prstGeom>
        </p:spPr>
        <p:txBody>
          <a:bodyPr/>
          <a:lstStyle/>
          <a:p>
            <a:pPr marL="151050" indent="-123110" defTabSz="502920">
              <a:spcBef>
                <a:spcPts val="1100"/>
              </a:spcBef>
              <a:defRPr sz="1760"/>
            </a:pPr>
            <a:r>
              <a:t>It is possible that a company may offer to buy the IP in your invention for a fixed sum. </a:t>
            </a:r>
          </a:p>
          <a:p>
            <a:pPr lvl="1" marL="366213" indent="-191588" defTabSz="502920">
              <a:spcBef>
                <a:spcPts val="1100"/>
              </a:spcBef>
              <a:defRPr sz="1650"/>
            </a:pPr>
            <a:r>
              <a:t>If you have an </a:t>
            </a:r>
            <a:r>
              <a:rPr>
                <a:solidFill>
                  <a:srgbClr val="0433FF"/>
                </a:solidFill>
              </a:rPr>
              <a:t>invention with good market potential</a:t>
            </a:r>
            <a:r>
              <a:t>, it might be </a:t>
            </a:r>
            <a:r>
              <a:rPr>
                <a:solidFill>
                  <a:srgbClr val="0433FF"/>
                </a:solidFill>
              </a:rPr>
              <a:t>wiser to refuse</a:t>
            </a:r>
            <a:r>
              <a:t>. </a:t>
            </a:r>
          </a:p>
          <a:p>
            <a:pPr lvl="1" marL="366213" indent="-191588" defTabSz="502920">
              <a:spcBef>
                <a:spcPts val="1100"/>
              </a:spcBef>
              <a:defRPr sz="1650"/>
            </a:pPr>
            <a:r>
              <a:t>A sale may be </a:t>
            </a:r>
            <a:r>
              <a:rPr>
                <a:solidFill>
                  <a:srgbClr val="0433FF"/>
                </a:solidFill>
              </a:rPr>
              <a:t>worth considering if </a:t>
            </a:r>
            <a:r>
              <a:t>idea is of relatively </a:t>
            </a:r>
            <a:r>
              <a:rPr>
                <a:solidFill>
                  <a:srgbClr val="0433FF"/>
                </a:solidFill>
              </a:rPr>
              <a:t>low or short-term value</a:t>
            </a:r>
            <a:r>
              <a:t>, both to the company and you. </a:t>
            </a:r>
          </a:p>
          <a:p>
            <a:pPr lvl="1" marL="366213" indent="-191588" defTabSz="502920">
              <a:spcBef>
                <a:spcPts val="1100"/>
              </a:spcBef>
              <a:defRPr sz="1650"/>
            </a:pPr>
            <a:r>
              <a:t>The company benefits by not being tied for years to a licensing agreement. </a:t>
            </a:r>
          </a:p>
          <a:p>
            <a:pPr lvl="1" marL="366213" indent="-191588" defTabSz="502920">
              <a:spcBef>
                <a:spcPts val="1100"/>
              </a:spcBef>
              <a:defRPr sz="1650"/>
            </a:pPr>
            <a:r>
              <a:t>You benefit from (a) a </a:t>
            </a:r>
            <a:r>
              <a:rPr>
                <a:solidFill>
                  <a:srgbClr val="0433FF"/>
                </a:solidFill>
              </a:rPr>
              <a:t>cash windfall</a:t>
            </a:r>
            <a:r>
              <a:t> and (b) </a:t>
            </a:r>
            <a:r>
              <a:rPr>
                <a:solidFill>
                  <a:srgbClr val="0433FF"/>
                </a:solidFill>
              </a:rPr>
              <a:t>freedom</a:t>
            </a:r>
            <a:r>
              <a:t> from all responsibilities and expenses of ownership of the idea, which may include the maintenance of patents.   </a:t>
            </a:r>
          </a:p>
          <a:p>
            <a:pPr marL="151050" indent="-123110" defTabSz="502920">
              <a:spcBef>
                <a:spcPts val="1100"/>
              </a:spcBef>
              <a:defRPr sz="1760"/>
            </a:pPr>
            <a:r>
              <a:t>Much, of course, depends on the size of the sum offered. You should </a:t>
            </a:r>
            <a:r>
              <a:rPr>
                <a:solidFill>
                  <a:srgbClr val="0433FF"/>
                </a:solidFill>
              </a:rPr>
              <a:t>seek professional advice on a realistic valuation of your idea</a:t>
            </a:r>
            <a:r>
              <a:t>, but for both sides it will always be something of a gamble. </a:t>
            </a:r>
          </a:p>
          <a:p>
            <a:pPr lvl="1" marL="366213" indent="-191588" defTabSz="502920">
              <a:spcBef>
                <a:spcPts val="1100"/>
              </a:spcBef>
              <a:defRPr sz="1650"/>
            </a:pPr>
            <a:r>
              <a:t>You may regret it if the product goes on to make unexpectedly large profits. </a:t>
            </a:r>
          </a:p>
          <a:p>
            <a:pPr lvl="1" marL="366213" indent="-191588" defTabSz="502920">
              <a:spcBef>
                <a:spcPts val="1100"/>
              </a:spcBef>
              <a:defRPr sz="1650"/>
            </a:pPr>
            <a:r>
              <a:t>The company may regret it if the product fails to sell. </a:t>
            </a:r>
          </a:p>
        </p:txBody>
      </p:sp>
      <p:sp>
        <p:nvSpPr>
          <p:cNvPr id="186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6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6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6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6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6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86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86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2" grpId="1"/>
    </p:bldLst>
  </p:timing>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5" name="Invention promotion agencies"/>
          <p:cNvSpPr txBox="1"/>
          <p:nvPr>
            <p:ph type="title"/>
          </p:nvPr>
        </p:nvSpPr>
        <p:spPr>
          <a:prstGeom prst="rect">
            <a:avLst/>
          </a:prstGeom>
        </p:spPr>
        <p:txBody>
          <a:bodyPr/>
          <a:lstStyle/>
          <a:p>
            <a:pPr/>
            <a:r>
              <a:t>Invention promotion agencies</a:t>
            </a:r>
          </a:p>
        </p:txBody>
      </p:sp>
      <p:sp>
        <p:nvSpPr>
          <p:cNvPr id="1866" name="Some companies would like you to think that there is a fifth option - paying them to market your idea. Be very cautious about dealing with any such company.…"/>
          <p:cNvSpPr txBox="1"/>
          <p:nvPr>
            <p:ph type="body" idx="1"/>
          </p:nvPr>
        </p:nvSpPr>
        <p:spPr>
          <a:prstGeom prst="rect">
            <a:avLst/>
          </a:prstGeom>
        </p:spPr>
        <p:txBody>
          <a:bodyPr/>
          <a:lstStyle/>
          <a:p>
            <a:pPr marL="140065" indent="-114157" defTabSz="466344">
              <a:spcBef>
                <a:spcPts val="1000"/>
              </a:spcBef>
              <a:defRPr sz="1632"/>
            </a:pPr>
            <a:r>
              <a:t>Some companies would like you to think that there is a fifth option - </a:t>
            </a:r>
            <a:r>
              <a:rPr>
                <a:solidFill>
                  <a:srgbClr val="0433FF"/>
                </a:solidFill>
              </a:rPr>
              <a:t>paying them to market your idea</a:t>
            </a:r>
            <a:r>
              <a:t>. Be </a:t>
            </a:r>
            <a:r>
              <a:rPr b="1"/>
              <a:t>very cautious</a:t>
            </a:r>
            <a:r>
              <a:t> about dealing with any such company. </a:t>
            </a:r>
          </a:p>
          <a:p>
            <a:pPr marL="140065" indent="-114157" defTabSz="466344">
              <a:spcBef>
                <a:spcPts val="1000"/>
              </a:spcBef>
              <a:defRPr sz="1632"/>
            </a:pPr>
            <a:r>
              <a:t>Invention promotion companies tend to operate in broadly the same way. </a:t>
            </a:r>
          </a:p>
          <a:p>
            <a:pPr lvl="1" marL="339579" indent="-177654" defTabSz="466344">
              <a:spcBef>
                <a:spcPts val="1000"/>
              </a:spcBef>
              <a:defRPr sz="1529"/>
            </a:pPr>
            <a:r>
              <a:t>They will offer to give you an opinion of the market prospects of your idea, for a fee of typically a few hundred euros. </a:t>
            </a:r>
          </a:p>
          <a:p>
            <a:pPr lvl="1" marL="339579" indent="-177654" defTabSz="466344">
              <a:spcBef>
                <a:spcPts val="1000"/>
              </a:spcBef>
              <a:defRPr sz="1529"/>
            </a:pPr>
            <a:r>
              <a:t>They will usually send you a highly favourable report, with little or no mention of prior art. (It is not in their interests to tell you about prior art!)</a:t>
            </a:r>
          </a:p>
          <a:p>
            <a:pPr lvl="1" marL="339579" indent="-177654" defTabSz="466344">
              <a:spcBef>
                <a:spcPts val="1000"/>
              </a:spcBef>
              <a:defRPr sz="1529"/>
            </a:pPr>
            <a:r>
              <a:t>They will then tell you that for a fee of several thousand euros, they can help you market your idea.</a:t>
            </a:r>
          </a:p>
          <a:p>
            <a:pPr lvl="1" marL="339579" indent="-177654" defTabSz="466344">
              <a:spcBef>
                <a:spcPts val="1000"/>
              </a:spcBef>
              <a:defRPr sz="1529"/>
            </a:pPr>
            <a:r>
              <a:t>In many cases, their ‘help' amounts to little more than a supply of stationery and a list of company addresses. You have to contact the companies yourself.</a:t>
            </a:r>
          </a:p>
          <a:p>
            <a:pPr lvl="1" marL="339579" indent="-177654" defTabSz="466344">
              <a:spcBef>
                <a:spcPts val="1000"/>
              </a:spcBef>
              <a:defRPr sz="1529"/>
            </a:pPr>
            <a:r>
              <a:t>Often the invention promoter will be based in a different country from you, making it difficult for you to seek compensation.</a:t>
            </a:r>
          </a:p>
          <a:p>
            <a:pPr marL="140065" indent="-114157" defTabSz="466344">
              <a:spcBef>
                <a:spcPts val="1000"/>
              </a:spcBef>
              <a:defRPr sz="1632"/>
            </a:pPr>
            <a:r>
              <a:rPr b="1"/>
              <a:t>Untrustworthy invention promotion companies only thrive because of the gullibility of some inventors</a:t>
            </a:r>
            <a:r>
              <a:t>, so you must be suspicious of anyone who praises your invention and offers to market it at your expense. </a:t>
            </a:r>
          </a:p>
        </p:txBody>
      </p:sp>
      <p:sp>
        <p:nvSpPr>
          <p:cNvPr id="186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86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86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86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86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86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1866">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6" grpId="1"/>
    </p:bldLst>
  </p:timing>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9" name="Entrepreneurial option"/>
          <p:cNvSpPr txBox="1"/>
          <p:nvPr>
            <p:ph type="title"/>
          </p:nvPr>
        </p:nvSpPr>
        <p:spPr>
          <a:prstGeom prst="rect">
            <a:avLst/>
          </a:prstGeom>
        </p:spPr>
        <p:txBody>
          <a:bodyPr/>
          <a:lstStyle/>
          <a:p>
            <a:pPr/>
            <a:r>
              <a:t>Entrepreneurial option</a:t>
            </a:r>
          </a:p>
        </p:txBody>
      </p:sp>
      <p:sp>
        <p:nvSpPr>
          <p:cNvPr id="1870" name="What if your idea is not novel but does have commercial potential?…"/>
          <p:cNvSpPr txBox="1"/>
          <p:nvPr>
            <p:ph type="body" idx="1"/>
          </p:nvPr>
        </p:nvSpPr>
        <p:spPr>
          <a:xfrm>
            <a:off x="139699" y="1242078"/>
            <a:ext cx="8686801" cy="5154348"/>
          </a:xfrm>
          <a:prstGeom prst="rect">
            <a:avLst/>
          </a:prstGeom>
        </p:spPr>
        <p:txBody>
          <a:bodyPr/>
          <a:lstStyle/>
          <a:p>
            <a:pPr marL="162036" indent="-132064" defTabSz="539495">
              <a:spcBef>
                <a:spcPts val="1100"/>
              </a:spcBef>
              <a:defRPr sz="1887"/>
            </a:pPr>
            <a:r>
              <a:t>What if your idea is not novel but does have commercial potential?</a:t>
            </a:r>
          </a:p>
          <a:p>
            <a:pPr marL="162036" indent="-132064" defTabSz="539495">
              <a:spcBef>
                <a:spcPts val="1100"/>
              </a:spcBef>
              <a:defRPr sz="1887"/>
            </a:pPr>
            <a:r>
              <a:t>If </a:t>
            </a:r>
            <a:r>
              <a:rPr>
                <a:solidFill>
                  <a:srgbClr val="0433FF"/>
                </a:solidFill>
              </a:rPr>
              <a:t>there is prior art</a:t>
            </a:r>
            <a:r>
              <a:t> for your idea but </a:t>
            </a:r>
            <a:r>
              <a:rPr>
                <a:solidFill>
                  <a:srgbClr val="0433FF"/>
                </a:solidFill>
              </a:rPr>
              <a:t>no commercial product</a:t>
            </a:r>
            <a:r>
              <a:t>, and you are convinced that a product could be successful, a possible strategy is to </a:t>
            </a:r>
            <a:r>
              <a:rPr>
                <a:solidFill>
                  <a:srgbClr val="0433FF"/>
                </a:solidFill>
              </a:rPr>
              <a:t>stop trying to be an inventor</a:t>
            </a:r>
            <a:r>
              <a:t> and </a:t>
            </a:r>
            <a:r>
              <a:rPr>
                <a:solidFill>
                  <a:srgbClr val="0433FF"/>
                </a:solidFill>
              </a:rPr>
              <a:t>consider becoming an entrepreneur</a:t>
            </a:r>
            <a:r>
              <a:t>. </a:t>
            </a:r>
          </a:p>
          <a:p>
            <a:pPr lvl="1" marL="392847" indent="-205522" defTabSz="539495">
              <a:spcBef>
                <a:spcPts val="1100"/>
              </a:spcBef>
              <a:defRPr sz="1769"/>
            </a:pPr>
            <a:r>
              <a:t>Try contacting the owner of the IP in the idea. If the owner is not ‘working' the IP, it may be worth discussing a deal in which you take a license to exploit the idea. </a:t>
            </a:r>
          </a:p>
          <a:p>
            <a:pPr marL="162036" indent="-132064" defTabSz="539495">
              <a:spcBef>
                <a:spcPts val="1100"/>
              </a:spcBef>
              <a:defRPr sz="1887"/>
            </a:pPr>
            <a:r>
              <a:t>Or there may be an existing product but it is not being sold in your country. You could consider </a:t>
            </a:r>
            <a:r>
              <a:rPr>
                <a:solidFill>
                  <a:srgbClr val="0433FF"/>
                </a:solidFill>
              </a:rPr>
              <a:t>becoming an importer</a:t>
            </a:r>
            <a:r>
              <a:t>, or </a:t>
            </a:r>
            <a:r>
              <a:rPr>
                <a:solidFill>
                  <a:srgbClr val="0433FF"/>
                </a:solidFill>
              </a:rPr>
              <a:t>a manufacturer under license</a:t>
            </a:r>
            <a:r>
              <a:t>. </a:t>
            </a:r>
          </a:p>
          <a:p>
            <a:pPr marL="162036" indent="-132064" defTabSz="539495">
              <a:spcBef>
                <a:spcPts val="1100"/>
              </a:spcBef>
              <a:defRPr sz="1887"/>
            </a:pPr>
            <a:r>
              <a:t>Or you might discuss with the IP owner the possibility of your redesigning or modifying the invention for a different application or a different market. </a:t>
            </a:r>
          </a:p>
          <a:p>
            <a:pPr marL="162036" indent="-132064" defTabSz="539495">
              <a:spcBef>
                <a:spcPts val="1100"/>
              </a:spcBef>
              <a:defRPr sz="1887"/>
            </a:pPr>
            <a:r>
              <a:t>If you are entrepreneurially minded, something may be possible! </a:t>
            </a:r>
          </a:p>
        </p:txBody>
      </p:sp>
      <p:sp>
        <p:nvSpPr>
          <p:cNvPr id="187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7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7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7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7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Title 1"/>
          <p:cNvSpPr txBox="1"/>
          <p:nvPr>
            <p:ph type="title"/>
          </p:nvPr>
        </p:nvSpPr>
        <p:spPr>
          <a:prstGeom prst="rect">
            <a:avLst/>
          </a:prstGeom>
        </p:spPr>
        <p:txBody>
          <a:bodyPr/>
          <a:lstStyle/>
          <a:p>
            <a:pPr/>
            <a:r>
              <a:t>Disruption</a:t>
            </a:r>
          </a:p>
        </p:txBody>
      </p:sp>
      <p:sp>
        <p:nvSpPr>
          <p:cNvPr id="556" name="Content Placeholder 2"/>
          <p:cNvSpPr txBox="1"/>
          <p:nvPr>
            <p:ph type="body" idx="1"/>
          </p:nvPr>
        </p:nvSpPr>
        <p:spPr>
          <a:prstGeom prst="rect">
            <a:avLst/>
          </a:prstGeom>
        </p:spPr>
        <p:txBody>
          <a:bodyPr/>
          <a:lstStyle/>
          <a:p>
            <a:pPr marL="156543" indent="-127587" defTabSz="521208">
              <a:lnSpc>
                <a:spcPct val="110000"/>
              </a:lnSpc>
              <a:spcBef>
                <a:spcPts val="1800"/>
              </a:spcBef>
              <a:defRPr b="1" sz="2200"/>
            </a:pPr>
            <a:r>
              <a:t>Disruption</a:t>
            </a:r>
            <a:r>
              <a:rPr b="0"/>
              <a:t> describes a </a:t>
            </a:r>
            <a:r>
              <a:rPr b="0">
                <a:solidFill>
                  <a:srgbClr val="0433FF"/>
                </a:solidFill>
              </a:rPr>
              <a:t>process whereby a smaller company</a:t>
            </a:r>
            <a:r>
              <a:rPr b="0"/>
              <a:t> with </a:t>
            </a:r>
            <a:r>
              <a:rPr b="0">
                <a:solidFill>
                  <a:srgbClr val="0433FF"/>
                </a:solidFill>
              </a:rPr>
              <a:t>fewer resources</a:t>
            </a:r>
            <a:r>
              <a:rPr b="0"/>
              <a:t> is able to successfully </a:t>
            </a:r>
            <a:r>
              <a:rPr b="0">
                <a:solidFill>
                  <a:srgbClr val="0433FF"/>
                </a:solidFill>
              </a:rPr>
              <a:t>challenge</a:t>
            </a:r>
            <a:r>
              <a:rPr b="0"/>
              <a:t> </a:t>
            </a:r>
            <a:r>
              <a:rPr b="0">
                <a:solidFill>
                  <a:srgbClr val="0433FF"/>
                </a:solidFill>
              </a:rPr>
              <a:t>established</a:t>
            </a:r>
            <a:r>
              <a:rPr b="0"/>
              <a:t> incumbent businesses. [</a:t>
            </a:r>
            <a:r>
              <a:rPr b="0">
                <a:solidFill>
                  <a:srgbClr val="941100"/>
                </a:solidFill>
              </a:rPr>
              <a:t>Clayton M. Christensen, Michael E. Raynor, and Rory McDonald, “What is Disruptive Innovation?” HBR, Dec. 2015</a:t>
            </a:r>
            <a:r>
              <a:rPr b="0"/>
              <a:t>]</a:t>
            </a:r>
          </a:p>
          <a:p>
            <a:pPr marL="156543" indent="-127587" defTabSz="521208">
              <a:lnSpc>
                <a:spcPct val="110000"/>
              </a:lnSpc>
              <a:spcBef>
                <a:spcPts val="1800"/>
              </a:spcBef>
              <a:defRPr b="1" sz="2200"/>
            </a:pPr>
            <a:r>
              <a:t>Disruptive innovation</a:t>
            </a:r>
            <a:r>
              <a:rPr b="0"/>
              <a:t>: innovation that </a:t>
            </a:r>
            <a:r>
              <a:rPr b="0">
                <a:solidFill>
                  <a:srgbClr val="0433FF"/>
                </a:solidFill>
              </a:rPr>
              <a:t>creates a new market and value network</a:t>
            </a:r>
            <a:r>
              <a:rPr b="0"/>
              <a:t> or </a:t>
            </a:r>
            <a:r>
              <a:rPr b="0">
                <a:solidFill>
                  <a:srgbClr val="0433FF"/>
                </a:solidFill>
              </a:rPr>
              <a:t>enters at the bottom of an existing market</a:t>
            </a:r>
            <a:r>
              <a:rPr b="0"/>
              <a:t> and eventually </a:t>
            </a:r>
            <a:r>
              <a:rPr b="0">
                <a:solidFill>
                  <a:srgbClr val="0433FF"/>
                </a:solidFill>
              </a:rPr>
              <a:t>displaces established market-leading firms</a:t>
            </a:r>
            <a:r>
              <a:rPr b="0"/>
              <a:t>, products, and alliances. [</a:t>
            </a:r>
            <a:r>
              <a:rPr b="0">
                <a:solidFill>
                  <a:srgbClr val="941100"/>
                </a:solidFill>
              </a:rPr>
              <a:t>Wikipedia</a:t>
            </a:r>
            <a:r>
              <a:rPr b="0"/>
              <a:t>]</a:t>
            </a:r>
          </a:p>
        </p:txBody>
      </p:sp>
      <p:sp>
        <p:nvSpPr>
          <p:cNvPr id="557"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8" name="Image" descr="Image"/>
          <p:cNvPicPr>
            <a:picLocks noChangeAspect="1"/>
          </p:cNvPicPr>
          <p:nvPr/>
        </p:nvPicPr>
        <p:blipFill>
          <a:blip r:embed="rId3">
            <a:extLst/>
          </a:blip>
          <a:stretch>
            <a:fillRect/>
          </a:stretch>
        </p:blipFill>
        <p:spPr>
          <a:xfrm>
            <a:off x="6798798" y="4679743"/>
            <a:ext cx="972307" cy="1604305"/>
          </a:xfrm>
          <a:prstGeom prst="rect">
            <a:avLst/>
          </a:prstGeom>
          <a:ln w="12700">
            <a:miter lim="400000"/>
          </a:ln>
        </p:spPr>
      </p:pic>
      <p:pic>
        <p:nvPicPr>
          <p:cNvPr id="559" name="Image" descr="Image"/>
          <p:cNvPicPr>
            <a:picLocks noChangeAspect="1"/>
          </p:cNvPicPr>
          <p:nvPr/>
        </p:nvPicPr>
        <p:blipFill>
          <a:blip r:embed="rId4">
            <a:extLst/>
          </a:blip>
          <a:stretch>
            <a:fillRect/>
          </a:stretch>
        </p:blipFill>
        <p:spPr>
          <a:xfrm>
            <a:off x="7924226" y="4641167"/>
            <a:ext cx="1136268" cy="1681456"/>
          </a:xfrm>
          <a:prstGeom prst="rect">
            <a:avLst/>
          </a:prstGeom>
          <a:ln w="12700">
            <a:miter lim="400000"/>
          </a:ln>
        </p:spPr>
      </p:pic>
      <p:pic>
        <p:nvPicPr>
          <p:cNvPr id="560" name="Image" descr="Image"/>
          <p:cNvPicPr>
            <a:picLocks noChangeAspect="1"/>
          </p:cNvPicPr>
          <p:nvPr/>
        </p:nvPicPr>
        <p:blipFill>
          <a:blip r:embed="rId5">
            <a:extLst/>
          </a:blip>
          <a:stretch>
            <a:fillRect/>
          </a:stretch>
        </p:blipFill>
        <p:spPr>
          <a:xfrm>
            <a:off x="429461" y="5189477"/>
            <a:ext cx="1386813" cy="106532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6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5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8" grpId="3"/>
      <p:bldP build="whole" bldLvl="1" animBg="1" rev="0" advAuto="0" spid="559" grpId="2"/>
      <p:bldP build="whole" bldLvl="1" animBg="1" rev="0" advAuto="0" spid="560" grpId="1"/>
    </p:bldLst>
  </p:timing>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3" name="Content Placeholder 2"/>
          <p:cNvSpPr txBox="1"/>
          <p:nvPr>
            <p:ph type="body" idx="1"/>
          </p:nvPr>
        </p:nvSpPr>
        <p:spPr>
          <a:prstGeom prst="rect">
            <a:avLst/>
          </a:prstGeom>
        </p:spPr>
        <p:txBody>
          <a:bodyPr/>
          <a:lstStyle/>
          <a:p>
            <a:pPr marL="234583" indent="-188863" defTabSz="822959">
              <a:spcBef>
                <a:spcPts val="1800"/>
              </a:spcBef>
              <a:defRPr sz="2700">
                <a:solidFill>
                  <a:srgbClr val="D9D9D9"/>
                </a:solidFill>
              </a:defRPr>
            </a:pPr>
            <a:r>
              <a:t>From invention to commercial product</a:t>
            </a:r>
          </a:p>
          <a:p>
            <a:pPr marL="234583" indent="-188863" defTabSz="822959">
              <a:spcBef>
                <a:spcPts val="1800"/>
              </a:spcBef>
              <a:defRPr sz="2700">
                <a:solidFill>
                  <a:srgbClr val="D9D9D9"/>
                </a:solidFill>
              </a:defRPr>
            </a:pPr>
            <a:r>
              <a:t>Disclosure and confidentiality</a:t>
            </a:r>
          </a:p>
          <a:p>
            <a:pPr marL="234583" indent="-188863" defTabSz="822959">
              <a:spcBef>
                <a:spcPts val="1800"/>
              </a:spcBef>
              <a:defRPr sz="2700">
                <a:solidFill>
                  <a:srgbClr val="D9D9D9"/>
                </a:solidFill>
              </a:defRPr>
            </a:pPr>
            <a:r>
              <a:t>Assessing Novelty</a:t>
            </a:r>
          </a:p>
          <a:p>
            <a:pPr marL="234583" indent="-188863" defTabSz="822959">
              <a:spcBef>
                <a:spcPts val="1800"/>
              </a:spcBef>
              <a:defRPr sz="2700">
                <a:solidFill>
                  <a:srgbClr val="D9D9D9"/>
                </a:solidFill>
              </a:defRPr>
            </a:pPr>
            <a:r>
              <a:t>Competition and Market Potential</a:t>
            </a:r>
          </a:p>
          <a:p>
            <a:pPr marL="234583" indent="-188863" defTabSz="822959">
              <a:spcBef>
                <a:spcPts val="1800"/>
              </a:spcBef>
              <a:defRPr sz="2700">
                <a:solidFill>
                  <a:srgbClr val="D9D9D9"/>
                </a:solidFill>
              </a:defRPr>
            </a:pPr>
            <a:r>
              <a:t>Risk Assessment</a:t>
            </a:r>
          </a:p>
          <a:p>
            <a:pPr marL="234583" indent="-188863" defTabSz="822959">
              <a:spcBef>
                <a:spcPts val="1800"/>
              </a:spcBef>
              <a:defRPr sz="2700">
                <a:solidFill>
                  <a:srgbClr val="D9D9D9"/>
                </a:solidFill>
              </a:defRPr>
            </a:pPr>
            <a:r>
              <a:t>Exploitation Routes </a:t>
            </a:r>
          </a:p>
          <a:p>
            <a:pPr marL="234583" indent="-188863" defTabSz="822959">
              <a:spcBef>
                <a:spcPts val="1800"/>
              </a:spcBef>
              <a:defRPr b="1" sz="2700"/>
            </a:pPr>
            <a:r>
              <a:t>Prototyping and Proof of Concept</a:t>
            </a:r>
          </a:p>
          <a:p>
            <a:pPr marL="234583" indent="-188863" defTabSz="822959">
              <a:spcBef>
                <a:spcPts val="1800"/>
              </a:spcBef>
              <a:defRPr sz="2700"/>
            </a:pPr>
            <a:r>
              <a:t>Protecting your Invention</a:t>
            </a:r>
          </a:p>
        </p:txBody>
      </p:sp>
      <p:sp>
        <p:nvSpPr>
          <p:cNvPr id="1874" name="Title 1"/>
          <p:cNvSpPr txBox="1"/>
          <p:nvPr>
            <p:ph type="title"/>
          </p:nvPr>
        </p:nvSpPr>
        <p:spPr>
          <a:prstGeom prst="rect">
            <a:avLst/>
          </a:prstGeom>
        </p:spPr>
        <p:txBody>
          <a:bodyPr/>
          <a:lstStyle/>
          <a:p>
            <a:pPr indent="37702" defTabSz="868680">
              <a:defRPr sz="3800"/>
            </a:pPr>
            <a:r>
              <a:t>Section 3</a:t>
            </a:r>
            <a:br/>
            <a:r>
              <a:t>Outline</a:t>
            </a:r>
          </a:p>
        </p:txBody>
      </p:sp>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6" name="Prototyping and Proof of Concept"/>
          <p:cNvSpPr txBox="1"/>
          <p:nvPr>
            <p:ph type="title"/>
          </p:nvPr>
        </p:nvSpPr>
        <p:spPr>
          <a:prstGeom prst="rect">
            <a:avLst/>
          </a:prstGeom>
        </p:spPr>
        <p:txBody>
          <a:bodyPr/>
          <a:lstStyle/>
          <a:p>
            <a:pPr indent="34527" defTabSz="795527">
              <a:defRPr sz="3915"/>
            </a:pPr>
            <a:r>
              <a:rPr b="1"/>
              <a:t>Prototyping</a:t>
            </a:r>
            <a:r>
              <a:t> and </a:t>
            </a:r>
            <a:r>
              <a:rPr b="1"/>
              <a:t>Proof of Concept</a:t>
            </a:r>
          </a:p>
        </p:txBody>
      </p:sp>
      <p:sp>
        <p:nvSpPr>
          <p:cNvPr id="1877" name="Section 3: From invention to commercial product"/>
          <p:cNvSpPr txBox="1"/>
          <p:nvPr>
            <p:ph type="body" idx="21"/>
          </p:nvPr>
        </p:nvSpPr>
        <p:spPr>
          <a:prstGeom prst="rect">
            <a:avLst/>
          </a:prstGeom>
        </p:spPr>
        <p:txBody>
          <a:bodyPr/>
          <a:lstStyle/>
          <a:p>
            <a:pPr/>
            <a:r>
              <a:t>Section 3: From invention to commercial product</a:t>
            </a:r>
          </a:p>
        </p:txBody>
      </p:sp>
      <p:pic>
        <p:nvPicPr>
          <p:cNvPr id="1878" name="logo.gif" descr="logo.gif"/>
          <p:cNvPicPr>
            <a:picLocks noChangeAspect="1"/>
          </p:cNvPicPr>
          <p:nvPr/>
        </p:nvPicPr>
        <p:blipFill>
          <a:blip r:embed="rId2">
            <a:extLst/>
          </a:blip>
          <a:stretch>
            <a:fillRect/>
          </a:stretch>
        </p:blipFill>
        <p:spPr>
          <a:xfrm>
            <a:off x="7293378" y="5760861"/>
            <a:ext cx="1714501" cy="857252"/>
          </a:xfrm>
          <a:prstGeom prst="rect">
            <a:avLst/>
          </a:prstGeom>
          <a:ln w="12700">
            <a:miter lim="400000"/>
          </a:ln>
        </p:spPr>
      </p:pic>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0" name="Proving the invention"/>
          <p:cNvSpPr txBox="1"/>
          <p:nvPr>
            <p:ph type="title"/>
          </p:nvPr>
        </p:nvSpPr>
        <p:spPr>
          <a:prstGeom prst="rect">
            <a:avLst/>
          </a:prstGeom>
        </p:spPr>
        <p:txBody>
          <a:bodyPr/>
          <a:lstStyle/>
          <a:p>
            <a:pPr/>
            <a:r>
              <a:t>Proving the invention</a:t>
            </a:r>
          </a:p>
        </p:txBody>
      </p:sp>
      <p:sp>
        <p:nvSpPr>
          <p:cNvPr id="1881" name="The need for prototypes: you need to prove - first to yourself, later to investors or companies - that your idea works.…"/>
          <p:cNvSpPr txBox="1"/>
          <p:nvPr>
            <p:ph type="body" idx="1"/>
          </p:nvPr>
        </p:nvSpPr>
        <p:spPr>
          <a:xfrm>
            <a:off x="139699" y="1284536"/>
            <a:ext cx="8686801" cy="4974623"/>
          </a:xfrm>
          <a:prstGeom prst="rect">
            <a:avLst/>
          </a:prstGeom>
        </p:spPr>
        <p:txBody>
          <a:bodyPr/>
          <a:lstStyle/>
          <a:p>
            <a:pPr marL="162036" indent="-132064" defTabSz="539495">
              <a:spcBef>
                <a:spcPts val="1100"/>
              </a:spcBef>
              <a:defRPr sz="1887"/>
            </a:pPr>
            <a:r>
              <a:t>The need for </a:t>
            </a:r>
            <a:r>
              <a:rPr>
                <a:solidFill>
                  <a:srgbClr val="0433FF"/>
                </a:solidFill>
              </a:rPr>
              <a:t>prototypes</a:t>
            </a:r>
            <a:r>
              <a:t>: you need to prove - first to yourself, later to investors or companies - that your idea works. </a:t>
            </a:r>
          </a:p>
          <a:p>
            <a:pPr lvl="1" marL="392847" indent="-205522" defTabSz="539495">
              <a:spcBef>
                <a:spcPts val="1100"/>
              </a:spcBef>
              <a:defRPr sz="1769"/>
            </a:pPr>
            <a:r>
              <a:t>For an invention that is a </a:t>
            </a:r>
            <a:r>
              <a:rPr>
                <a:solidFill>
                  <a:srgbClr val="0433FF"/>
                </a:solidFill>
              </a:rPr>
              <a:t>process</a:t>
            </a:r>
            <a:r>
              <a:t> or a </a:t>
            </a:r>
            <a:r>
              <a:rPr>
                <a:solidFill>
                  <a:srgbClr val="0433FF"/>
                </a:solidFill>
              </a:rPr>
              <a:t>business method</a:t>
            </a:r>
            <a:r>
              <a:t>, physical proof may not be possible or necessary. </a:t>
            </a:r>
          </a:p>
          <a:p>
            <a:pPr lvl="1" marL="392847" indent="-205522" defTabSz="539495">
              <a:spcBef>
                <a:spcPts val="1100"/>
              </a:spcBef>
              <a:defRPr sz="1769"/>
            </a:pPr>
            <a:r>
              <a:t>For an invention that is a </a:t>
            </a:r>
            <a:r>
              <a:rPr>
                <a:solidFill>
                  <a:srgbClr val="0433FF"/>
                </a:solidFill>
              </a:rPr>
              <a:t>substance</a:t>
            </a:r>
            <a:r>
              <a:t> (for example, a new kind of shampoo), samples to test may be sufficient. </a:t>
            </a:r>
          </a:p>
          <a:p>
            <a:pPr lvl="1" marL="392847" indent="-205522" defTabSz="539495">
              <a:spcBef>
                <a:spcPts val="1100"/>
              </a:spcBef>
              <a:defRPr sz="1769"/>
            </a:pPr>
            <a:r>
              <a:t>If your invention is a </a:t>
            </a:r>
            <a:r>
              <a:rPr>
                <a:solidFill>
                  <a:srgbClr val="0433FF"/>
                </a:solidFill>
              </a:rPr>
              <a:t>manufacturable product</a:t>
            </a:r>
            <a:r>
              <a:t>, you need to show it looking as close to a finished article as you can manage or afford. That usually means producing at least one and often a series of prototypes. This may be where your first serious costs begin, so you need to plan and control your prototyping activities. </a:t>
            </a:r>
          </a:p>
          <a:p>
            <a:pPr marL="162036" indent="-132064" defTabSz="539495">
              <a:spcBef>
                <a:spcPts val="1100"/>
              </a:spcBef>
              <a:defRPr sz="1887"/>
            </a:pPr>
            <a:r>
              <a:t>For some inherently costly ideas you may need to </a:t>
            </a:r>
            <a:r>
              <a:rPr>
                <a:solidFill>
                  <a:srgbClr val="0433FF"/>
                </a:solidFill>
              </a:rPr>
              <a:t>seek funding</a:t>
            </a:r>
            <a:r>
              <a:t> for the prototype itself. In that case you must gather convincing evidence that your idea will work, and has the potential to make enough profit to justify the much greater level of risk. </a:t>
            </a:r>
          </a:p>
        </p:txBody>
      </p:sp>
      <p:sp>
        <p:nvSpPr>
          <p:cNvPr id="1882"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8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88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88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88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81" grpId="1"/>
    </p:bldLst>
  </p:timing>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4" name="Image" descr="Image"/>
          <p:cNvPicPr>
            <a:picLocks noChangeAspect="1"/>
          </p:cNvPicPr>
          <p:nvPr/>
        </p:nvPicPr>
        <p:blipFill>
          <a:blip r:embed="rId3">
            <a:extLst/>
          </a:blip>
          <a:stretch>
            <a:fillRect/>
          </a:stretch>
        </p:blipFill>
        <p:spPr>
          <a:xfrm>
            <a:off x="3292983" y="1735109"/>
            <a:ext cx="5522193" cy="3104518"/>
          </a:xfrm>
          <a:prstGeom prst="rect">
            <a:avLst/>
          </a:prstGeom>
          <a:ln w="12700">
            <a:miter lim="400000"/>
          </a:ln>
        </p:spPr>
      </p:pic>
      <p:sp>
        <p:nvSpPr>
          <p:cNvPr id="1885" name="https://www.startupschool.org/videos/65"/>
          <p:cNvSpPr txBox="1"/>
          <p:nvPr/>
        </p:nvSpPr>
        <p:spPr>
          <a:xfrm>
            <a:off x="3665318" y="5051854"/>
            <a:ext cx="4780695" cy="3860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2100" u="sng">
                <a:solidFill>
                  <a:schemeClr val="accent5"/>
                </a:solidFill>
                <a:uFill>
                  <a:solidFill>
                    <a:schemeClr val="accent5"/>
                  </a:solidFill>
                </a:uFill>
                <a:hlinkClick r:id="rId4" invalidUrl="" action="" tgtFrame="" tooltip="" history="1" highlightClick="0" endSnd="0"/>
              </a:defRPr>
            </a:lvl1pPr>
          </a:lstStyle>
          <a:p>
            <a:pPr>
              <a:defRPr u="none">
                <a:solidFill>
                  <a:srgbClr val="0433FF"/>
                </a:solidFill>
                <a:uFillTx/>
              </a:defRPr>
            </a:pPr>
            <a:r>
              <a:rPr u="sng">
                <a:solidFill>
                  <a:schemeClr val="accent5"/>
                </a:solidFill>
                <a:uFill>
                  <a:solidFill>
                    <a:schemeClr val="accent5"/>
                  </a:solidFill>
                </a:uFill>
                <a:hlinkClick r:id="rId4" invalidUrl="" action="" tgtFrame="" tooltip="" history="1" highlightClick="0" endSnd="0"/>
              </a:rPr>
              <a:t>https://www.startupschool.org/videos/65</a:t>
            </a:r>
          </a:p>
        </p:txBody>
      </p:sp>
      <p:sp>
        <p:nvSpPr>
          <p:cNvPr id="1886" name="Content Placeholder 3"/>
          <p:cNvSpPr txBox="1"/>
          <p:nvPr>
            <p:ph type="body" idx="1"/>
          </p:nvPr>
        </p:nvSpPr>
        <p:spPr>
          <a:prstGeom prst="rect">
            <a:avLst/>
          </a:prstGeom>
        </p:spPr>
        <p:txBody>
          <a:bodyPr/>
          <a:lstStyle/>
          <a:p>
            <a:pPr marL="0" indent="50800">
              <a:buSzTx/>
              <a:buNone/>
              <a:defRPr b="1">
                <a:solidFill>
                  <a:srgbClr val="00B050"/>
                </a:solidFill>
              </a:defRPr>
            </a:pPr>
            <a:r>
              <a:t>Watch the video from Y Combinator</a:t>
            </a:r>
            <a:r>
              <a:rPr b="0">
                <a:solidFill>
                  <a:srgbClr val="000000"/>
                </a:solidFill>
              </a:rPr>
              <a:t>:</a:t>
            </a:r>
          </a:p>
        </p:txBody>
      </p:sp>
      <p:sp>
        <p:nvSpPr>
          <p:cNvPr id="1887" name="Title 1"/>
          <p:cNvSpPr txBox="1"/>
          <p:nvPr>
            <p:ph type="title"/>
          </p:nvPr>
        </p:nvSpPr>
        <p:spPr>
          <a:prstGeom prst="rect">
            <a:avLst/>
          </a:prstGeom>
        </p:spPr>
        <p:txBody>
          <a:bodyPr/>
          <a:lstStyle/>
          <a:p>
            <a:pPr/>
            <a:r>
              <a:t>Planning an MVP</a:t>
            </a:r>
          </a:p>
        </p:txBody>
      </p:sp>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1" name="waspmote_starterkit_thumb.jpg" descr="waspmote_starterkit_thumb.jpg"/>
          <p:cNvPicPr>
            <a:picLocks noChangeAspect="1"/>
          </p:cNvPicPr>
          <p:nvPr/>
        </p:nvPicPr>
        <p:blipFill>
          <a:blip r:embed="rId2">
            <a:extLst/>
          </a:blip>
          <a:stretch>
            <a:fillRect/>
          </a:stretch>
        </p:blipFill>
        <p:spPr>
          <a:xfrm>
            <a:off x="2982" y="3449853"/>
            <a:ext cx="3225207" cy="2150139"/>
          </a:xfrm>
          <a:prstGeom prst="rect">
            <a:avLst/>
          </a:prstGeom>
          <a:ln w="12700">
            <a:miter lim="400000"/>
          </a:ln>
        </p:spPr>
      </p:pic>
      <p:sp>
        <p:nvSpPr>
          <p:cNvPr id="1892" name="Prototyping @ UCY: C4E Makerspace"/>
          <p:cNvSpPr txBox="1"/>
          <p:nvPr>
            <p:ph type="title"/>
          </p:nvPr>
        </p:nvSpPr>
        <p:spPr>
          <a:xfrm>
            <a:off x="70530" y="-12003"/>
            <a:ext cx="9002940" cy="1085429"/>
          </a:xfrm>
          <a:prstGeom prst="rect">
            <a:avLst/>
          </a:prstGeom>
        </p:spPr>
        <p:txBody>
          <a:bodyPr/>
          <a:lstStyle>
            <a:lvl1pPr indent="38893" defTabSz="896111">
              <a:defRPr sz="3920"/>
            </a:lvl1pPr>
          </a:lstStyle>
          <a:p>
            <a:pPr/>
            <a:r>
              <a:t>Prototyping @ UCY: C4E Makerspace</a:t>
            </a:r>
          </a:p>
        </p:txBody>
      </p:sp>
      <p:sp>
        <p:nvSpPr>
          <p:cNvPr id="1893"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94" name="ultimaker_2.jpg" descr="ultimaker_2.jpg"/>
          <p:cNvPicPr>
            <a:picLocks noChangeAspect="1"/>
          </p:cNvPicPr>
          <p:nvPr/>
        </p:nvPicPr>
        <p:blipFill>
          <a:blip r:embed="rId3">
            <a:extLst/>
          </a:blip>
          <a:stretch>
            <a:fillRect/>
          </a:stretch>
        </p:blipFill>
        <p:spPr>
          <a:xfrm>
            <a:off x="-683093" y="1193098"/>
            <a:ext cx="3986490" cy="2657659"/>
          </a:xfrm>
          <a:prstGeom prst="rect">
            <a:avLst/>
          </a:prstGeom>
          <a:ln w="12700">
            <a:miter lim="400000"/>
          </a:ln>
        </p:spPr>
      </p:pic>
      <p:pic>
        <p:nvPicPr>
          <p:cNvPr id="1895" name="dji_phantom_3_advanced_thumb.jpg" descr="dji_phantom_3_advanced_thumb.jpg"/>
          <p:cNvPicPr>
            <a:picLocks noChangeAspect="1"/>
          </p:cNvPicPr>
          <p:nvPr/>
        </p:nvPicPr>
        <p:blipFill>
          <a:blip r:embed="rId4">
            <a:extLst/>
          </a:blip>
          <a:stretch>
            <a:fillRect/>
          </a:stretch>
        </p:blipFill>
        <p:spPr>
          <a:xfrm>
            <a:off x="5705261" y="1279071"/>
            <a:ext cx="2279886" cy="1519924"/>
          </a:xfrm>
          <a:prstGeom prst="rect">
            <a:avLst/>
          </a:prstGeom>
          <a:ln w="12700">
            <a:miter lim="400000"/>
          </a:ln>
        </p:spPr>
      </p:pic>
      <p:pic>
        <p:nvPicPr>
          <p:cNvPr id="1896" name="learning_kit_arduino.jpg" descr="learning_kit_arduino.jpg"/>
          <p:cNvPicPr>
            <a:picLocks noChangeAspect="1"/>
          </p:cNvPicPr>
          <p:nvPr/>
        </p:nvPicPr>
        <p:blipFill>
          <a:blip r:embed="rId5">
            <a:extLst/>
          </a:blip>
          <a:stretch>
            <a:fillRect/>
          </a:stretch>
        </p:blipFill>
        <p:spPr>
          <a:xfrm>
            <a:off x="3701050" y="3518723"/>
            <a:ext cx="2690274" cy="1793517"/>
          </a:xfrm>
          <a:prstGeom prst="rect">
            <a:avLst/>
          </a:prstGeom>
          <a:ln w="12700">
            <a:miter lim="400000"/>
          </a:ln>
        </p:spPr>
      </p:pic>
      <p:pic>
        <p:nvPicPr>
          <p:cNvPr id="1897" name="samsung_galaxy_gear_vr_thumb.jpg" descr="samsung_galaxy_gear_vr_thumb.jpg"/>
          <p:cNvPicPr>
            <a:picLocks noChangeAspect="1"/>
          </p:cNvPicPr>
          <p:nvPr/>
        </p:nvPicPr>
        <p:blipFill>
          <a:blip r:embed="rId6">
            <a:extLst/>
          </a:blip>
          <a:stretch>
            <a:fillRect/>
          </a:stretch>
        </p:blipFill>
        <p:spPr>
          <a:xfrm>
            <a:off x="6018535" y="3395816"/>
            <a:ext cx="1653337" cy="1102225"/>
          </a:xfrm>
          <a:prstGeom prst="rect">
            <a:avLst/>
          </a:prstGeom>
          <a:ln w="12700">
            <a:miter lim="400000"/>
          </a:ln>
        </p:spPr>
      </p:pic>
      <p:pic>
        <p:nvPicPr>
          <p:cNvPr id="1898" name="structured_sensor_thumb.jpg" descr="structured_sensor_thumb.jpg"/>
          <p:cNvPicPr>
            <a:picLocks noChangeAspect="1"/>
          </p:cNvPicPr>
          <p:nvPr/>
        </p:nvPicPr>
        <p:blipFill>
          <a:blip r:embed="rId7">
            <a:extLst/>
          </a:blip>
          <a:stretch>
            <a:fillRect/>
          </a:stretch>
        </p:blipFill>
        <p:spPr>
          <a:xfrm>
            <a:off x="6563814" y="4766616"/>
            <a:ext cx="2022765" cy="1348509"/>
          </a:xfrm>
          <a:prstGeom prst="rect">
            <a:avLst/>
          </a:prstGeom>
          <a:ln w="12700">
            <a:miter lim="400000"/>
          </a:ln>
        </p:spPr>
      </p:pic>
      <p:pic>
        <p:nvPicPr>
          <p:cNvPr id="1899" name="Image" descr="Image"/>
          <p:cNvPicPr>
            <a:picLocks noChangeAspect="1"/>
          </p:cNvPicPr>
          <p:nvPr/>
        </p:nvPicPr>
        <p:blipFill>
          <a:blip r:embed="rId8">
            <a:extLst/>
          </a:blip>
          <a:stretch>
            <a:fillRect/>
          </a:stretch>
        </p:blipFill>
        <p:spPr>
          <a:xfrm>
            <a:off x="265366" y="5114476"/>
            <a:ext cx="4097294" cy="1102225"/>
          </a:xfrm>
          <a:prstGeom prst="rect">
            <a:avLst/>
          </a:prstGeom>
          <a:ln w="12700">
            <a:miter lim="400000"/>
          </a:ln>
        </p:spPr>
      </p:pic>
      <p:pic>
        <p:nvPicPr>
          <p:cNvPr id="1900" name="toolset_51pcs_thumb.jpg" descr="toolset_51pcs_thumb.jpg"/>
          <p:cNvPicPr>
            <a:picLocks noChangeAspect="1"/>
          </p:cNvPicPr>
          <p:nvPr/>
        </p:nvPicPr>
        <p:blipFill>
          <a:blip r:embed="rId9">
            <a:extLst/>
          </a:blip>
          <a:stretch>
            <a:fillRect/>
          </a:stretch>
        </p:blipFill>
        <p:spPr>
          <a:xfrm>
            <a:off x="2195012" y="2809757"/>
            <a:ext cx="1857727" cy="1238486"/>
          </a:xfrm>
          <a:prstGeom prst="rect">
            <a:avLst/>
          </a:prstGeom>
          <a:ln w="12700">
            <a:miter lim="400000"/>
          </a:ln>
        </p:spPr>
      </p:pic>
      <p:pic>
        <p:nvPicPr>
          <p:cNvPr id="1901" name="electronic_soldering_kit_thumb.jpg" descr="electronic_soldering_kit_thumb.jpg"/>
          <p:cNvPicPr>
            <a:picLocks noChangeAspect="1"/>
          </p:cNvPicPr>
          <p:nvPr/>
        </p:nvPicPr>
        <p:blipFill>
          <a:blip r:embed="rId10">
            <a:extLst/>
          </a:blip>
          <a:stretch>
            <a:fillRect/>
          </a:stretch>
        </p:blipFill>
        <p:spPr>
          <a:xfrm>
            <a:off x="2317893" y="1709305"/>
            <a:ext cx="1425144" cy="950096"/>
          </a:xfrm>
          <a:prstGeom prst="rect">
            <a:avLst/>
          </a:prstGeom>
          <a:ln w="12700">
            <a:miter lim="400000"/>
          </a:ln>
        </p:spPr>
      </p:pic>
      <p:pic>
        <p:nvPicPr>
          <p:cNvPr id="1902" name="57efb40e-317d-484a-afe2-b5dbf730fd06.png" descr="57efb40e-317d-484a-afe2-b5dbf730fd06.png"/>
          <p:cNvPicPr>
            <a:picLocks noChangeAspect="1"/>
          </p:cNvPicPr>
          <p:nvPr/>
        </p:nvPicPr>
        <p:blipFill>
          <a:blip r:embed="rId11">
            <a:extLst/>
          </a:blip>
          <a:stretch>
            <a:fillRect/>
          </a:stretch>
        </p:blipFill>
        <p:spPr>
          <a:xfrm>
            <a:off x="7715973" y="2547025"/>
            <a:ext cx="1425143" cy="1978935"/>
          </a:xfrm>
          <a:prstGeom prst="rect">
            <a:avLst/>
          </a:prstGeom>
          <a:ln w="12700">
            <a:miter lim="400000"/>
          </a:ln>
        </p:spPr>
      </p:pic>
      <p:sp>
        <p:nvSpPr>
          <p:cNvPr id="1903" name="https://www.c4e.org.cy/activities/makerspace/"/>
          <p:cNvSpPr txBox="1"/>
          <p:nvPr/>
        </p:nvSpPr>
        <p:spPr>
          <a:xfrm>
            <a:off x="2495808" y="6489804"/>
            <a:ext cx="3913976" cy="297179"/>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1500">
                <a:solidFill>
                  <a:srgbClr val="941100"/>
                </a:solidFill>
              </a:defRPr>
            </a:lvl1pPr>
          </a:lstStyle>
          <a:p>
            <a:pPr/>
            <a:r>
              <a:t>https://www.c4e.org.cy/activities/makerspace/</a:t>
            </a:r>
          </a:p>
        </p:txBody>
      </p:sp>
      <p:pic>
        <p:nvPicPr>
          <p:cNvPr id="1904" name="digital_multimeter_thumb.jpg" descr="digital_multimeter_thumb.jpg"/>
          <p:cNvPicPr>
            <a:picLocks noChangeAspect="1"/>
          </p:cNvPicPr>
          <p:nvPr/>
        </p:nvPicPr>
        <p:blipFill>
          <a:blip r:embed="rId12">
            <a:extLst/>
          </a:blip>
          <a:stretch>
            <a:fillRect/>
          </a:stretch>
        </p:blipFill>
        <p:spPr>
          <a:xfrm>
            <a:off x="4568268" y="5280995"/>
            <a:ext cx="1560894" cy="1040596"/>
          </a:xfrm>
          <a:prstGeom prst="rect">
            <a:avLst/>
          </a:prstGeom>
          <a:ln w="12700">
            <a:miter lim="400000"/>
          </a:ln>
        </p:spPr>
      </p:pic>
      <p:pic>
        <p:nvPicPr>
          <p:cNvPr id="1905" name="dobot.png" descr="dobot.png"/>
          <p:cNvPicPr>
            <a:picLocks noChangeAspect="1"/>
          </p:cNvPicPr>
          <p:nvPr/>
        </p:nvPicPr>
        <p:blipFill>
          <a:blip r:embed="rId13">
            <a:extLst/>
          </a:blip>
          <a:stretch>
            <a:fillRect/>
          </a:stretch>
        </p:blipFill>
        <p:spPr>
          <a:xfrm>
            <a:off x="3772017" y="1166747"/>
            <a:ext cx="2548340" cy="2548340"/>
          </a:xfrm>
          <a:prstGeom prst="rect">
            <a:avLst/>
          </a:prstGeom>
          <a:ln w="12700">
            <a:miter lim="400000"/>
          </a:ln>
        </p:spPr>
      </p:pic>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7" name="CYENS Makerspace"/>
          <p:cNvSpPr txBox="1"/>
          <p:nvPr>
            <p:ph type="title"/>
          </p:nvPr>
        </p:nvSpPr>
        <p:spPr>
          <a:prstGeom prst="rect">
            <a:avLst/>
          </a:prstGeom>
        </p:spPr>
        <p:txBody>
          <a:bodyPr/>
          <a:lstStyle/>
          <a:p>
            <a:pPr/>
            <a:r>
              <a:t>CYENS Makerspace</a:t>
            </a:r>
          </a:p>
        </p:txBody>
      </p:sp>
      <p:sp>
        <p:nvSpPr>
          <p:cNvPr id="1908"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09" name="Image" descr="Image"/>
          <p:cNvPicPr>
            <a:picLocks noChangeAspect="1"/>
          </p:cNvPicPr>
          <p:nvPr/>
        </p:nvPicPr>
        <p:blipFill>
          <a:blip r:embed="rId2">
            <a:extLst/>
          </a:blip>
          <a:stretch>
            <a:fillRect/>
          </a:stretch>
        </p:blipFill>
        <p:spPr>
          <a:xfrm>
            <a:off x="-230668" y="1143610"/>
            <a:ext cx="10256690" cy="6103804"/>
          </a:xfrm>
          <a:prstGeom prst="rect">
            <a:avLst/>
          </a:prstGeom>
          <a:ln w="12700">
            <a:miter lim="400000"/>
          </a:ln>
        </p:spPr>
      </p:pic>
      <p:sp>
        <p:nvSpPr>
          <p:cNvPr id="1910" name="https://makerspace.cyens.org.cy/"/>
          <p:cNvSpPr txBox="1"/>
          <p:nvPr/>
        </p:nvSpPr>
        <p:spPr>
          <a:xfrm>
            <a:off x="2028959" y="6473863"/>
            <a:ext cx="344563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defRPr>
            </a:lvl1pPr>
          </a:lstStyle>
          <a:p>
            <a:pPr/>
            <a:r>
              <a:t>https://makerspace.cyens.org.cy/</a:t>
            </a:r>
          </a:p>
        </p:txBody>
      </p:sp>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2" name="CYENS Makerspace"/>
          <p:cNvSpPr txBox="1"/>
          <p:nvPr>
            <p:ph type="title"/>
          </p:nvPr>
        </p:nvSpPr>
        <p:spPr>
          <a:prstGeom prst="rect">
            <a:avLst/>
          </a:prstGeom>
        </p:spPr>
        <p:txBody>
          <a:bodyPr/>
          <a:lstStyle/>
          <a:p>
            <a:pPr/>
            <a:r>
              <a:t>CYENS Makerspace</a:t>
            </a:r>
          </a:p>
        </p:txBody>
      </p:sp>
      <p:sp>
        <p:nvSpPr>
          <p:cNvPr id="1913"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4" name="Image" descr="Image"/>
          <p:cNvPicPr>
            <a:picLocks noChangeAspect="1"/>
          </p:cNvPicPr>
          <p:nvPr/>
        </p:nvPicPr>
        <p:blipFill>
          <a:blip r:embed="rId2">
            <a:extLst/>
          </a:blip>
          <a:stretch>
            <a:fillRect/>
          </a:stretch>
        </p:blipFill>
        <p:spPr>
          <a:xfrm>
            <a:off x="-253157" y="961996"/>
            <a:ext cx="10144646" cy="6037125"/>
          </a:xfrm>
          <a:prstGeom prst="rect">
            <a:avLst/>
          </a:prstGeom>
          <a:ln w="12700">
            <a:miter lim="400000"/>
          </a:ln>
        </p:spPr>
      </p:pic>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6" name="Prototype Strategy: First prototypes"/>
          <p:cNvSpPr txBox="1"/>
          <p:nvPr>
            <p:ph type="title"/>
          </p:nvPr>
        </p:nvSpPr>
        <p:spPr>
          <a:prstGeom prst="rect">
            <a:avLst/>
          </a:prstGeom>
        </p:spPr>
        <p:txBody>
          <a:bodyPr/>
          <a:lstStyle>
            <a:lvl1pPr indent="39290" defTabSz="905255">
              <a:defRPr sz="3959"/>
            </a:lvl1pPr>
          </a:lstStyle>
          <a:p>
            <a:pPr/>
            <a:r>
              <a:t>Prototype Strategy: First prototypes</a:t>
            </a:r>
          </a:p>
        </p:txBody>
      </p:sp>
      <p:sp>
        <p:nvSpPr>
          <p:cNvPr id="1917" name="First prototypes are for you alone. No one else need see them, so they can be made from any suitable cheap materials. Their purpose is:…"/>
          <p:cNvSpPr txBox="1"/>
          <p:nvPr>
            <p:ph type="body" idx="1"/>
          </p:nvPr>
        </p:nvSpPr>
        <p:spPr>
          <a:xfrm>
            <a:off x="228600" y="1284536"/>
            <a:ext cx="8686800" cy="4974623"/>
          </a:xfrm>
          <a:prstGeom prst="rect">
            <a:avLst/>
          </a:prstGeom>
        </p:spPr>
        <p:txBody>
          <a:bodyPr/>
          <a:lstStyle/>
          <a:p>
            <a:pPr marL="162036" indent="-132064" defTabSz="539495">
              <a:spcBef>
                <a:spcPts val="1100"/>
              </a:spcBef>
              <a:defRPr sz="1887"/>
            </a:pPr>
            <a:r>
              <a:rPr b="1"/>
              <a:t>First prototypes are for you alone</a:t>
            </a:r>
            <a:r>
              <a:t>. No one else need see them, so they can be made from any suitable cheap materials. Their purpose is: </a:t>
            </a:r>
          </a:p>
          <a:p>
            <a:pPr lvl="1" marL="392847" indent="-205522" defTabSz="539495">
              <a:spcBef>
                <a:spcPts val="1100"/>
              </a:spcBef>
              <a:defRPr sz="1769"/>
            </a:pPr>
            <a:r>
              <a:t>To convince you that your idea works.</a:t>
            </a:r>
          </a:p>
          <a:p>
            <a:pPr lvl="1" marL="392847" indent="-205522" defTabSz="539495">
              <a:spcBef>
                <a:spcPts val="1100"/>
              </a:spcBef>
              <a:defRPr sz="1769"/>
            </a:pPr>
            <a:r>
              <a:t>To enable you to solve or at least identify technical and design problems.</a:t>
            </a:r>
          </a:p>
          <a:p>
            <a:pPr lvl="1" marL="392847" indent="-205522" defTabSz="539495">
              <a:spcBef>
                <a:spcPts val="1100"/>
              </a:spcBef>
              <a:defRPr sz="1769"/>
            </a:pPr>
            <a:r>
              <a:t>To enable you to improve the idea through trial and error.</a:t>
            </a:r>
          </a:p>
          <a:p>
            <a:pPr marL="162036" indent="-132064" defTabSz="539495">
              <a:spcBef>
                <a:spcPts val="1100"/>
              </a:spcBef>
              <a:defRPr sz="1887"/>
            </a:pPr>
            <a:r>
              <a:t>If you can, use </a:t>
            </a:r>
            <a:r>
              <a:rPr>
                <a:solidFill>
                  <a:srgbClr val="0433FF"/>
                </a:solidFill>
              </a:rPr>
              <a:t>computer aided design (CAD)</a:t>
            </a:r>
            <a:r>
              <a:t> for much of this stage. </a:t>
            </a:r>
          </a:p>
          <a:p>
            <a:pPr lvl="1" marL="392847" indent="-205522" defTabSz="539495">
              <a:spcBef>
                <a:spcPts val="1100"/>
              </a:spcBef>
              <a:defRPr sz="1769"/>
            </a:pPr>
            <a:r>
              <a:t>CAD can save significant time and cost, and may provide you with much additional data that might be difficult or impossible to collect from physical prototypes. </a:t>
            </a:r>
          </a:p>
          <a:p>
            <a:pPr marL="162036" indent="-132064" defTabSz="539495">
              <a:spcBef>
                <a:spcPts val="1100"/>
              </a:spcBef>
              <a:defRPr sz="1887"/>
            </a:pPr>
            <a:r>
              <a:t>It is advisable not to move beyond first prototype stage until you have done all the problem-solving and design refinement you can. This may be frustrating, but solving problems or redesigning your idea at a later stage is likely to be much more difficult and expensive. </a:t>
            </a:r>
          </a:p>
        </p:txBody>
      </p:sp>
      <p:sp>
        <p:nvSpPr>
          <p:cNvPr id="1918"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9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9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9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91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91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17" grpId="1"/>
    </p:bldLst>
  </p:timing>
</p:sld>
</file>

<file path=ppt/slides/slide2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0" name="Finished or presentation prototypes"/>
          <p:cNvSpPr txBox="1"/>
          <p:nvPr>
            <p:ph type="title"/>
          </p:nvPr>
        </p:nvSpPr>
        <p:spPr>
          <a:prstGeom prst="rect">
            <a:avLst/>
          </a:prstGeom>
        </p:spPr>
        <p:txBody>
          <a:bodyPr/>
          <a:lstStyle>
            <a:lvl1pPr indent="38893" defTabSz="896111">
              <a:defRPr sz="3920"/>
            </a:lvl1pPr>
          </a:lstStyle>
          <a:p>
            <a:pPr/>
            <a:r>
              <a:t>Finished or presentation prototypes</a:t>
            </a:r>
          </a:p>
        </p:txBody>
      </p:sp>
      <p:sp>
        <p:nvSpPr>
          <p:cNvPr id="1921" name="These are the prototypes which you will use to demonstrate your idea to other people - in particular, to potential investors or licensees.…"/>
          <p:cNvSpPr txBox="1"/>
          <p:nvPr>
            <p:ph type="body" idx="1"/>
          </p:nvPr>
        </p:nvSpPr>
        <p:spPr>
          <a:xfrm>
            <a:off x="139699" y="1254778"/>
            <a:ext cx="8686801" cy="5067845"/>
          </a:xfrm>
          <a:prstGeom prst="rect">
            <a:avLst/>
          </a:prstGeom>
        </p:spPr>
        <p:txBody>
          <a:bodyPr/>
          <a:lstStyle/>
          <a:p>
            <a:pPr marL="120840" indent="-98488" defTabSz="402336">
              <a:spcBef>
                <a:spcPts val="800"/>
              </a:spcBef>
              <a:defRPr sz="1408"/>
            </a:pPr>
            <a:r>
              <a:t>These are the prototypes which you will use to </a:t>
            </a:r>
            <a:r>
              <a:rPr>
                <a:solidFill>
                  <a:srgbClr val="0433FF"/>
                </a:solidFill>
              </a:rPr>
              <a:t>demonstrate your idea to other people</a:t>
            </a:r>
            <a:r>
              <a:t> - in particular, to </a:t>
            </a:r>
            <a:r>
              <a:rPr>
                <a:solidFill>
                  <a:srgbClr val="0433FF"/>
                </a:solidFill>
              </a:rPr>
              <a:t>potential investors</a:t>
            </a:r>
            <a:r>
              <a:t> or </a:t>
            </a:r>
            <a:r>
              <a:rPr>
                <a:solidFill>
                  <a:srgbClr val="0433FF"/>
                </a:solidFill>
              </a:rPr>
              <a:t>licensees</a:t>
            </a:r>
            <a:r>
              <a:t>. </a:t>
            </a:r>
          </a:p>
          <a:p>
            <a:pPr marL="120840" indent="-98488" defTabSz="402336">
              <a:spcBef>
                <a:spcPts val="800"/>
              </a:spcBef>
              <a:defRPr sz="1408"/>
            </a:pPr>
            <a:r>
              <a:t>They should look and perform as much as possible</a:t>
            </a:r>
            <a:r>
              <a:rPr>
                <a:solidFill>
                  <a:srgbClr val="0433FF"/>
                </a:solidFill>
              </a:rPr>
              <a:t> like a finished product</a:t>
            </a:r>
            <a:r>
              <a:t>. The main reasons are: </a:t>
            </a:r>
          </a:p>
          <a:p>
            <a:pPr lvl="1" marL="292970" indent="-153270" defTabSz="402336">
              <a:spcBef>
                <a:spcPts val="800"/>
              </a:spcBef>
              <a:defRPr sz="1320"/>
            </a:pPr>
            <a:r>
              <a:t>Most potential investors or licensees will want to see ideas with as few unresolved problems as possible, because that reduces their risk.</a:t>
            </a:r>
          </a:p>
          <a:p>
            <a:pPr lvl="1" marL="292970" indent="-153270" defTabSz="402336">
              <a:spcBef>
                <a:spcPts val="800"/>
              </a:spcBef>
              <a:defRPr sz="1320"/>
            </a:pPr>
            <a:r>
              <a:t>Few people have the ability to look at a rough early prototype and visualise a finished, quality product.</a:t>
            </a:r>
          </a:p>
          <a:p>
            <a:pPr lvl="1" marL="292970" indent="-153270" defTabSz="402336">
              <a:spcBef>
                <a:spcPts val="800"/>
              </a:spcBef>
              <a:defRPr sz="1320"/>
            </a:pPr>
            <a:r>
              <a:t>The closer your prototype is to a finished product, </a:t>
            </a:r>
            <a:r>
              <a:rPr>
                <a:solidFill>
                  <a:srgbClr val="0433FF"/>
                </a:solidFill>
              </a:rPr>
              <a:t>the more you will learn</a:t>
            </a:r>
            <a:r>
              <a:t> about the design, production and cost aspects of your idea. This knowledge will be invaluable when you need to convince people of the technical and commercial viability of your idea.</a:t>
            </a:r>
          </a:p>
          <a:p>
            <a:pPr marL="120840" indent="-98488" defTabSz="402336">
              <a:spcBef>
                <a:spcPts val="800"/>
              </a:spcBef>
              <a:defRPr sz="1408"/>
            </a:pPr>
            <a:r>
              <a:t>You may need professional help to produce a finished prototype: for example, from a </a:t>
            </a:r>
            <a:r>
              <a:rPr>
                <a:solidFill>
                  <a:srgbClr val="0433FF"/>
                </a:solidFill>
              </a:rPr>
              <a:t>product designer</a:t>
            </a:r>
            <a:r>
              <a:t> or a company that </a:t>
            </a:r>
            <a:r>
              <a:rPr>
                <a:solidFill>
                  <a:srgbClr val="0433FF"/>
                </a:solidFill>
              </a:rPr>
              <a:t>specialises in prototypes</a:t>
            </a:r>
            <a:r>
              <a:t>. The cost may be worthwhile if it enables other people to understand more fully (a) the potential of your invention and (b) your own professionalism and commitment. </a:t>
            </a:r>
          </a:p>
          <a:p>
            <a:pPr marL="120840" indent="-98488" defTabSz="402336">
              <a:spcBef>
                <a:spcPts val="800"/>
              </a:spcBef>
              <a:defRPr sz="1408"/>
            </a:pPr>
            <a:r>
              <a:t>However, if you use professionals </a:t>
            </a:r>
            <a:r>
              <a:rPr>
                <a:solidFill>
                  <a:srgbClr val="0433FF"/>
                </a:solidFill>
              </a:rPr>
              <a:t>try to avoid unnecessary costs</a:t>
            </a:r>
            <a:r>
              <a:t>. Designing and making an entirely original prototype will be expensive. Using at least some standard industrial components, or parts ‘borrowed' from existing products, may be much cheaper. </a:t>
            </a:r>
          </a:p>
          <a:p>
            <a:pPr marL="120840" indent="-98488" defTabSz="402336">
              <a:spcBef>
                <a:spcPts val="800"/>
              </a:spcBef>
              <a:defRPr sz="1408"/>
            </a:pPr>
            <a:r>
              <a:t>You must </a:t>
            </a:r>
            <a:r>
              <a:rPr>
                <a:solidFill>
                  <a:srgbClr val="0433FF"/>
                </a:solidFill>
              </a:rPr>
              <a:t>set a budget that balances quality and affordability</a:t>
            </a:r>
            <a:r>
              <a:t>, and you should always question any proposal that substantially increases cost for only a marginal gain in function or appearance. </a:t>
            </a:r>
          </a:p>
        </p:txBody>
      </p:sp>
      <p:sp>
        <p:nvSpPr>
          <p:cNvPr id="1922"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9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92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92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92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92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1921">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21" grpId="1"/>
    </p:bldLst>
  </p:timing>
</p:sld>
</file>

<file path=ppt/slides/slide2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4" name="Finished product"/>
          <p:cNvSpPr txBox="1"/>
          <p:nvPr>
            <p:ph type="title"/>
          </p:nvPr>
        </p:nvSpPr>
        <p:spPr>
          <a:prstGeom prst="rect">
            <a:avLst/>
          </a:prstGeom>
        </p:spPr>
        <p:txBody>
          <a:bodyPr/>
          <a:lstStyle/>
          <a:p>
            <a:pPr/>
            <a:r>
              <a:t>Finished product</a:t>
            </a:r>
          </a:p>
        </p:txBody>
      </p:sp>
      <p:sp>
        <p:nvSpPr>
          <p:cNvPr id="1925" name="Without doubt, the best form of finished prototype is a saleable product.…"/>
          <p:cNvSpPr txBox="1"/>
          <p:nvPr>
            <p:ph type="body" idx="1"/>
          </p:nvPr>
        </p:nvSpPr>
        <p:spPr>
          <a:prstGeom prst="rect">
            <a:avLst/>
          </a:prstGeom>
        </p:spPr>
        <p:txBody>
          <a:bodyPr/>
          <a:lstStyle/>
          <a:p>
            <a:pPr marL="205978" indent="-167878" defTabSz="685800">
              <a:spcBef>
                <a:spcPts val="1500"/>
              </a:spcBef>
              <a:defRPr sz="2400"/>
            </a:pPr>
            <a:r>
              <a:t>Without doubt, the best form of finished prototype is a saleable product. </a:t>
            </a:r>
          </a:p>
          <a:p>
            <a:pPr marL="205978" indent="-167878" defTabSz="685800">
              <a:spcBef>
                <a:spcPts val="1500"/>
              </a:spcBef>
              <a:defRPr sz="2400"/>
            </a:pPr>
            <a:r>
              <a:t>You can prove that your idea sells, even if only on a small scale, and you have a supply of samples to speed up evaluation by companies. </a:t>
            </a:r>
          </a:p>
          <a:p>
            <a:pPr marL="205978" indent="-167878" defTabSz="685800">
              <a:spcBef>
                <a:spcPts val="1500"/>
              </a:spcBef>
              <a:defRPr sz="2400"/>
            </a:pPr>
            <a:r>
              <a:t>This strategy will not be suitable for every invention, but it may be worth considering if there is relatively little difference between the cost of a single prototype and the cost of a trial batch of, for example, 100 further units. </a:t>
            </a:r>
          </a:p>
          <a:p>
            <a:pPr lvl="1" marL="499382" indent="-261257" defTabSz="685800">
              <a:spcBef>
                <a:spcPts val="1500"/>
              </a:spcBef>
              <a:defRPr sz="2250"/>
            </a:pPr>
            <a:r>
              <a:t>In most forms of </a:t>
            </a:r>
            <a:r>
              <a:rPr>
                <a:solidFill>
                  <a:srgbClr val="0433FF"/>
                </a:solidFill>
              </a:rPr>
              <a:t>manufacturing</a:t>
            </a:r>
            <a:r>
              <a:t>, </a:t>
            </a:r>
            <a:r>
              <a:rPr>
                <a:solidFill>
                  <a:srgbClr val="0433FF"/>
                </a:solidFill>
              </a:rPr>
              <a:t>the greatest cost is the set-up</a:t>
            </a:r>
            <a:r>
              <a:t>; the products themselves cost relatively little. </a:t>
            </a:r>
          </a:p>
        </p:txBody>
      </p:sp>
      <p:sp>
        <p:nvSpPr>
          <p:cNvPr id="192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2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2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Title 1"/>
          <p:cNvSpPr txBox="1"/>
          <p:nvPr>
            <p:ph type="title"/>
          </p:nvPr>
        </p:nvSpPr>
        <p:spPr>
          <a:prstGeom prst="rect">
            <a:avLst/>
          </a:prstGeom>
        </p:spPr>
        <p:txBody>
          <a:bodyPr/>
          <a:lstStyle/>
          <a:p>
            <a:pPr/>
            <a:r>
              <a:t>What drives disruption?</a:t>
            </a:r>
          </a:p>
        </p:txBody>
      </p:sp>
      <p:sp>
        <p:nvSpPr>
          <p:cNvPr id="565"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6" name="Ideas        Needs"/>
          <p:cNvSpPr txBox="1"/>
          <p:nvPr/>
        </p:nvSpPr>
        <p:spPr>
          <a:xfrm>
            <a:off x="225424" y="2461862"/>
            <a:ext cx="8515351" cy="17128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lvl1pPr indent="228600" algn="ctr">
              <a:spcBef>
                <a:spcPts val="1000"/>
              </a:spcBef>
              <a:defRPr b="1" i="1" sz="4100">
                <a:solidFill>
                  <a:srgbClr val="941100"/>
                </a:solidFill>
                <a:latin typeface="Century Gothic"/>
                <a:ea typeface="Century Gothic"/>
                <a:cs typeface="Century Gothic"/>
                <a:sym typeface="Century Gothic"/>
              </a:defRPr>
            </a:lvl1pPr>
          </a:lstStyle>
          <a:p>
            <a:pPr/>
            <a:r>
              <a:t>Ideas        Needs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6" grpId="1"/>
    </p:bldLst>
  </p:timing>
</p:sld>
</file>

<file path=ppt/slides/slide2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8" name="Working prototype plus model"/>
          <p:cNvSpPr txBox="1"/>
          <p:nvPr>
            <p:ph type="title"/>
          </p:nvPr>
        </p:nvSpPr>
        <p:spPr>
          <a:prstGeom prst="rect">
            <a:avLst/>
          </a:prstGeom>
        </p:spPr>
        <p:txBody>
          <a:bodyPr/>
          <a:lstStyle/>
          <a:p>
            <a:pPr/>
            <a:r>
              <a:t>Working prototype plus model</a:t>
            </a:r>
          </a:p>
        </p:txBody>
      </p:sp>
      <p:sp>
        <p:nvSpPr>
          <p:cNvPr id="1929" name="If you cannot afford a high quality prototype, an acceptable alternative may be a combination of the best of your first prototypes (to demonstrate performance) and a non-working model (to demonstrate appearance).…"/>
          <p:cNvSpPr txBox="1"/>
          <p:nvPr>
            <p:ph type="body" idx="1"/>
          </p:nvPr>
        </p:nvSpPr>
        <p:spPr>
          <a:prstGeom prst="rect">
            <a:avLst/>
          </a:prstGeom>
        </p:spPr>
        <p:txBody>
          <a:bodyPr/>
          <a:lstStyle/>
          <a:p>
            <a:pPr/>
            <a:r>
              <a:t>If you cannot afford a high quality prototype, an acceptable alternative may be a combination of the best of your first prototypes (to demonstrate performance) and a non-working model (to demonstrate appearance). </a:t>
            </a:r>
          </a:p>
          <a:p>
            <a:pPr/>
            <a:r>
              <a:t>For the model you can use any cheap workable material - for example, painted wood to represent plastic. </a:t>
            </a:r>
          </a:p>
        </p:txBody>
      </p:sp>
      <p:sp>
        <p:nvSpPr>
          <p:cNvPr id="1930"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2" name="A short video"/>
          <p:cNvSpPr txBox="1"/>
          <p:nvPr>
            <p:ph type="title"/>
          </p:nvPr>
        </p:nvSpPr>
        <p:spPr>
          <a:prstGeom prst="rect">
            <a:avLst/>
          </a:prstGeom>
        </p:spPr>
        <p:txBody>
          <a:bodyPr/>
          <a:lstStyle/>
          <a:p>
            <a:pPr/>
            <a:r>
              <a:t>A short video</a:t>
            </a:r>
          </a:p>
        </p:txBody>
      </p:sp>
      <p:sp>
        <p:nvSpPr>
          <p:cNvPr id="1933" name="A video may be essential support material if:…"/>
          <p:cNvSpPr txBox="1"/>
          <p:nvPr>
            <p:ph type="body" idx="1"/>
          </p:nvPr>
        </p:nvSpPr>
        <p:spPr>
          <a:prstGeom prst="rect">
            <a:avLst/>
          </a:prstGeom>
        </p:spPr>
        <p:txBody>
          <a:bodyPr/>
          <a:lstStyle/>
          <a:p>
            <a:pPr marL="184007" indent="-149971" defTabSz="612648">
              <a:spcBef>
                <a:spcPts val="1300"/>
              </a:spcBef>
              <a:defRPr sz="2144"/>
            </a:pPr>
            <a:r>
              <a:t>A video may be essential support material if: </a:t>
            </a:r>
          </a:p>
          <a:p>
            <a:pPr lvl="1" marL="446114" indent="-233389" defTabSz="612648">
              <a:spcBef>
                <a:spcPts val="1300"/>
              </a:spcBef>
              <a:defRPr sz="2010"/>
            </a:pPr>
            <a:r>
              <a:t>Your prototype has a lengthy operating cycle.</a:t>
            </a:r>
          </a:p>
          <a:p>
            <a:pPr lvl="1" marL="446114" indent="-233389" defTabSz="612648">
              <a:spcBef>
                <a:spcPts val="1300"/>
              </a:spcBef>
              <a:defRPr sz="2010"/>
            </a:pPr>
            <a:r>
              <a:t>Demonstrating your prototype requires a site visit or a special environment.</a:t>
            </a:r>
          </a:p>
          <a:p>
            <a:pPr lvl="1" marL="446114" indent="-233389" defTabSz="612648">
              <a:spcBef>
                <a:spcPts val="1300"/>
              </a:spcBef>
              <a:defRPr sz="2010"/>
            </a:pPr>
            <a:r>
              <a:t>You have to show people using your prototype.</a:t>
            </a:r>
          </a:p>
          <a:p>
            <a:pPr lvl="1" marL="446114" indent="-233389" defTabSz="612648">
              <a:spcBef>
                <a:spcPts val="1300"/>
              </a:spcBef>
              <a:defRPr sz="2010"/>
            </a:pPr>
            <a:r>
              <a:t>Your prototype cannot be guaranteed to work on every occasion.</a:t>
            </a:r>
          </a:p>
          <a:p>
            <a:pPr lvl="1" marL="446114" indent="-233389" defTabSz="612648">
              <a:spcBef>
                <a:spcPts val="1300"/>
              </a:spcBef>
              <a:defRPr sz="2010"/>
            </a:pPr>
            <a:r>
              <a:t>You need to record a unique event: for example, trials of your prototype tested against competing products.</a:t>
            </a:r>
          </a:p>
          <a:p>
            <a:pPr marL="184007" indent="-149971" defTabSz="612648">
              <a:spcBef>
                <a:spcPts val="1300"/>
              </a:spcBef>
              <a:defRPr sz="2144"/>
            </a:pPr>
            <a:r>
              <a:t>Edit the video to </a:t>
            </a:r>
            <a:r>
              <a:rPr>
                <a:solidFill>
                  <a:srgbClr val="0433FF"/>
                </a:solidFill>
              </a:rPr>
              <a:t>no longer than a few minutes</a:t>
            </a:r>
            <a:r>
              <a:t> so that it does not occupy too much time during </a:t>
            </a:r>
            <a:r>
              <a:rPr>
                <a:solidFill>
                  <a:srgbClr val="0433FF"/>
                </a:solidFill>
              </a:rPr>
              <a:t>a typical first meeting of 30-45 minutes</a:t>
            </a:r>
            <a:r>
              <a:t>. </a:t>
            </a:r>
          </a:p>
        </p:txBody>
      </p:sp>
      <p:sp>
        <p:nvSpPr>
          <p:cNvPr id="1934"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93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93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93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93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933">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33" grpId="1"/>
    </p:bldLst>
  </p:timing>
</p:sld>
</file>

<file path=ppt/slides/slide2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6" name="Is there a risk showing a video?…"/>
          <p:cNvSpPr txBox="1"/>
          <p:nvPr>
            <p:ph type="body" idx="1"/>
          </p:nvPr>
        </p:nvSpPr>
        <p:spPr>
          <a:prstGeom prst="rect">
            <a:avLst/>
          </a:prstGeom>
        </p:spPr>
        <p:txBody>
          <a:bodyPr/>
          <a:lstStyle/>
          <a:p>
            <a:pPr/>
            <a:r>
              <a:t>Is there a risk showing a video?</a:t>
            </a:r>
          </a:p>
          <a:p>
            <a:pPr indent="0">
              <a:spcBef>
                <a:spcPts val="2000"/>
              </a:spcBef>
              <a:defRPr sz="2400">
                <a:solidFill>
                  <a:srgbClr val="000000"/>
                </a:solidFill>
                <a:latin typeface="Century Gothic"/>
                <a:ea typeface="Century Gothic"/>
                <a:cs typeface="Century Gothic"/>
                <a:sym typeface="Century Gothic"/>
              </a:defRPr>
            </a:pPr>
            <a:r>
              <a:t>Video can be easily copied and will count as </a:t>
            </a:r>
            <a:r>
              <a:rPr b="1"/>
              <a:t>disclosure</a:t>
            </a:r>
            <a:r>
              <a:t>, so be careful to ensure that: </a:t>
            </a:r>
          </a:p>
          <a:p>
            <a:pPr indent="0">
              <a:spcBef>
                <a:spcPts val="2000"/>
              </a:spcBef>
              <a:defRPr sz="2400">
                <a:solidFill>
                  <a:srgbClr val="000000"/>
                </a:solidFill>
                <a:latin typeface="Century Gothic"/>
                <a:ea typeface="Century Gothic"/>
                <a:cs typeface="Century Gothic"/>
                <a:sym typeface="Century Gothic"/>
              </a:defRPr>
            </a:pPr>
            <a:r>
              <a:t>your idea has </a:t>
            </a:r>
            <a:r>
              <a:rPr>
                <a:solidFill>
                  <a:srgbClr val="0433FF"/>
                </a:solidFill>
              </a:rPr>
              <a:t>adequate legal protection</a:t>
            </a:r>
            <a:r>
              <a:t> and </a:t>
            </a:r>
          </a:p>
          <a:p>
            <a:pPr indent="0">
              <a:spcBef>
                <a:spcPts val="2000"/>
              </a:spcBef>
              <a:defRPr sz="2400">
                <a:solidFill>
                  <a:srgbClr val="000000"/>
                </a:solidFill>
                <a:latin typeface="Century Gothic"/>
                <a:ea typeface="Century Gothic"/>
                <a:cs typeface="Century Gothic"/>
                <a:sym typeface="Century Gothic"/>
              </a:defRPr>
            </a:pPr>
            <a:r>
              <a:t>you </a:t>
            </a:r>
            <a:r>
              <a:rPr>
                <a:solidFill>
                  <a:srgbClr val="0433FF"/>
                </a:solidFill>
              </a:rPr>
              <a:t>do not allow unauthorised viewing</a:t>
            </a:r>
            <a:r>
              <a:t> and </a:t>
            </a:r>
            <a:r>
              <a:rPr>
                <a:solidFill>
                  <a:srgbClr val="0433FF"/>
                </a:solidFill>
              </a:rPr>
              <a:t>copying</a:t>
            </a:r>
            <a:r>
              <a:t> of the video</a:t>
            </a:r>
          </a:p>
          <a:p>
            <a:pPr indent="0">
              <a:spcBef>
                <a:spcPts val="2000"/>
              </a:spcBef>
              <a:defRPr sz="2400">
                <a:solidFill>
                  <a:srgbClr val="000000"/>
                </a:solidFill>
                <a:latin typeface="Century Gothic"/>
                <a:ea typeface="Century Gothic"/>
                <a:cs typeface="Century Gothic"/>
                <a:sym typeface="Century Gothic"/>
              </a:defRPr>
            </a:pPr>
            <a:r>
              <a:t>the video itself should be protected by </a:t>
            </a:r>
            <a:r>
              <a:rPr>
                <a:solidFill>
                  <a:srgbClr val="0433FF"/>
                </a:solidFill>
              </a:rPr>
              <a:t>copyright</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3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3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3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36" grpId="1"/>
    </p:bldLst>
  </p:timing>
</p:sld>
</file>

<file path=ppt/slides/slide2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8" name="Other support materials"/>
          <p:cNvSpPr txBox="1"/>
          <p:nvPr>
            <p:ph type="title"/>
          </p:nvPr>
        </p:nvSpPr>
        <p:spPr>
          <a:prstGeom prst="rect">
            <a:avLst/>
          </a:prstGeom>
        </p:spPr>
        <p:txBody>
          <a:bodyPr/>
          <a:lstStyle/>
          <a:p>
            <a:pPr/>
            <a:r>
              <a:t>Other support materials</a:t>
            </a:r>
          </a:p>
        </p:txBody>
      </p:sp>
      <p:sp>
        <p:nvSpPr>
          <p:cNvPr id="1939" name="Additional material that may help you present your idea could include:…"/>
          <p:cNvSpPr txBox="1"/>
          <p:nvPr>
            <p:ph type="body" idx="1"/>
          </p:nvPr>
        </p:nvSpPr>
        <p:spPr>
          <a:prstGeom prst="rect">
            <a:avLst/>
          </a:prstGeom>
        </p:spPr>
        <p:txBody>
          <a:bodyPr/>
          <a:lstStyle/>
          <a:p>
            <a:pPr marL="184007" indent="-149971" defTabSz="612648">
              <a:spcBef>
                <a:spcPts val="1300"/>
              </a:spcBef>
              <a:defRPr sz="2144"/>
            </a:pPr>
            <a:r>
              <a:t>Additional material that may help you present your idea could include:</a:t>
            </a:r>
          </a:p>
          <a:p>
            <a:pPr lvl="1" marL="446114" indent="-233389" defTabSz="612648">
              <a:spcBef>
                <a:spcPts val="1300"/>
              </a:spcBef>
              <a:defRPr sz="2010"/>
            </a:pPr>
            <a:r>
              <a:rPr>
                <a:solidFill>
                  <a:srgbClr val="0433FF"/>
                </a:solidFill>
              </a:rPr>
              <a:t>Product packaging</a:t>
            </a:r>
            <a:r>
              <a:t>. This may be expensive to do well, and so may only be worth the effort if packaging is of more than usual importance to your target market.</a:t>
            </a:r>
          </a:p>
          <a:p>
            <a:pPr lvl="1" marL="446114" indent="-233389" defTabSz="612648">
              <a:spcBef>
                <a:spcPts val="1300"/>
              </a:spcBef>
              <a:defRPr sz="2010"/>
            </a:pPr>
            <a:r>
              <a:t>A draft </a:t>
            </a:r>
            <a:r>
              <a:rPr>
                <a:solidFill>
                  <a:srgbClr val="0433FF"/>
                </a:solidFill>
              </a:rPr>
              <a:t>advertisement</a:t>
            </a:r>
            <a:r>
              <a:t> or </a:t>
            </a:r>
            <a:r>
              <a:rPr>
                <a:solidFill>
                  <a:srgbClr val="0433FF"/>
                </a:solidFill>
              </a:rPr>
              <a:t>brochure</a:t>
            </a:r>
            <a:r>
              <a:t> to show how you see the product being marketed.</a:t>
            </a:r>
          </a:p>
          <a:p>
            <a:pPr lvl="1" marL="446114" indent="-233389" defTabSz="612648">
              <a:spcBef>
                <a:spcPts val="1300"/>
              </a:spcBef>
              <a:defRPr sz="2010"/>
            </a:pPr>
            <a:r>
              <a:t>A website on which you can put information about your idea (</a:t>
            </a:r>
            <a:r>
              <a:rPr>
                <a:solidFill>
                  <a:srgbClr val="0433FF"/>
                </a:solidFill>
              </a:rPr>
              <a:t>landing page</a:t>
            </a:r>
            <a:r>
              <a:t>). This can be an inexpensive way of meeting business information needs. </a:t>
            </a:r>
          </a:p>
          <a:p>
            <a:pPr marL="184007" indent="-149971" defTabSz="612648">
              <a:spcBef>
                <a:spcPts val="1300"/>
              </a:spcBef>
              <a:defRPr sz="2144"/>
            </a:pPr>
            <a:r>
              <a:t>However, </a:t>
            </a:r>
            <a:r>
              <a:rPr>
                <a:solidFill>
                  <a:srgbClr val="0433FF"/>
                </a:solidFill>
              </a:rPr>
              <a:t>seek advice from a patent attorney</a:t>
            </a:r>
            <a:r>
              <a:t> to ensure that you do not disclose anything that may compromise a future patent application. </a:t>
            </a:r>
          </a:p>
        </p:txBody>
      </p:sp>
      <p:sp>
        <p:nvSpPr>
          <p:cNvPr id="1940"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2" name="Help with design or re-design"/>
          <p:cNvSpPr txBox="1"/>
          <p:nvPr>
            <p:ph type="title"/>
          </p:nvPr>
        </p:nvSpPr>
        <p:spPr>
          <a:prstGeom prst="rect">
            <a:avLst/>
          </a:prstGeom>
        </p:spPr>
        <p:txBody>
          <a:bodyPr/>
          <a:lstStyle/>
          <a:p>
            <a:pPr/>
            <a:r>
              <a:t>Help with design or re-design</a:t>
            </a:r>
          </a:p>
        </p:txBody>
      </p:sp>
      <p:sp>
        <p:nvSpPr>
          <p:cNvPr id="1943" name="Design - in terms of both function and appearance - is a key factor in the success of commercial products. You therefore need to think about the design of your invention from day one, because its potential may not be recognised if all other people can se"/>
          <p:cNvSpPr txBox="1"/>
          <p:nvPr>
            <p:ph type="body" idx="1"/>
          </p:nvPr>
        </p:nvSpPr>
        <p:spPr>
          <a:prstGeom prst="rect">
            <a:avLst/>
          </a:prstGeom>
        </p:spPr>
        <p:txBody>
          <a:bodyPr/>
          <a:lstStyle/>
          <a:p>
            <a:pPr marL="140065" indent="-114157" defTabSz="466344">
              <a:spcBef>
                <a:spcPts val="1000"/>
              </a:spcBef>
              <a:defRPr sz="1632"/>
            </a:pPr>
            <a:r>
              <a:rPr>
                <a:solidFill>
                  <a:srgbClr val="0433FF"/>
                </a:solidFill>
              </a:rPr>
              <a:t>Design</a:t>
            </a:r>
            <a:r>
              <a:t> - in terms of both function and appearance - is a key factor in the success of commercial products. </a:t>
            </a:r>
          </a:p>
          <a:p>
            <a:pPr lvl="1" marL="339579" indent="-177654" defTabSz="466344">
              <a:spcBef>
                <a:spcPts val="1000"/>
              </a:spcBef>
              <a:defRPr sz="1529"/>
            </a:pPr>
            <a:r>
              <a:t>You therefore need to think about the design of your invention from day one, because its potential may not be recognised if all other people can see is an impractical or unappealing design. </a:t>
            </a:r>
          </a:p>
          <a:p>
            <a:pPr marL="140065" indent="-114157" defTabSz="466344">
              <a:spcBef>
                <a:spcPts val="1000"/>
              </a:spcBef>
              <a:defRPr sz="1632"/>
            </a:pPr>
            <a:r>
              <a:t>An experienced product designer can help you deal with </a:t>
            </a:r>
            <a:r>
              <a:rPr>
                <a:solidFill>
                  <a:srgbClr val="0433FF"/>
                </a:solidFill>
              </a:rPr>
              <a:t>manufacturers or component suppliers</a:t>
            </a:r>
            <a:r>
              <a:t>, either at prototype or full production stage. </a:t>
            </a:r>
          </a:p>
          <a:p>
            <a:pPr lvl="1" marL="339579" indent="-177654" defTabSz="466344">
              <a:spcBef>
                <a:spcPts val="1000"/>
              </a:spcBef>
              <a:defRPr sz="1529"/>
            </a:pPr>
            <a:r>
              <a:t>Manufacturers need </a:t>
            </a:r>
            <a:r>
              <a:rPr>
                <a:solidFill>
                  <a:srgbClr val="0433FF"/>
                </a:solidFill>
              </a:rPr>
              <a:t>detailed specifications</a:t>
            </a:r>
            <a:r>
              <a:t> before they can make anything, and if queries or problems arise they need to talk to someone who is technically knowledgeable. </a:t>
            </a:r>
          </a:p>
          <a:p>
            <a:pPr marL="140065" indent="-114157" defTabSz="466344">
              <a:spcBef>
                <a:spcPts val="1000"/>
              </a:spcBef>
              <a:defRPr sz="1632"/>
            </a:pPr>
            <a:r>
              <a:t>The cost of professional design may be offset if your designer can find ways of  </a:t>
            </a:r>
            <a:r>
              <a:rPr>
                <a:solidFill>
                  <a:srgbClr val="0433FF"/>
                </a:solidFill>
              </a:rPr>
              <a:t>improving product quality</a:t>
            </a:r>
            <a:r>
              <a:t> or </a:t>
            </a:r>
            <a:r>
              <a:rPr>
                <a:solidFill>
                  <a:srgbClr val="0433FF"/>
                </a:solidFill>
              </a:rPr>
              <a:t>reducing manufacturing costs</a:t>
            </a:r>
            <a:r>
              <a:t> through </a:t>
            </a:r>
            <a:r>
              <a:rPr>
                <a:solidFill>
                  <a:srgbClr val="0433FF"/>
                </a:solidFill>
              </a:rPr>
              <a:t>good design.</a:t>
            </a:r>
            <a:r>
              <a:t> </a:t>
            </a:r>
          </a:p>
          <a:p>
            <a:pPr marL="140065" indent="-114157" defTabSz="466344">
              <a:spcBef>
                <a:spcPts val="1000"/>
              </a:spcBef>
              <a:defRPr sz="1632"/>
            </a:pPr>
            <a:r>
              <a:t>However, if your designer contributes ideas which significantly improve your invention, the </a:t>
            </a:r>
            <a:r>
              <a:rPr>
                <a:solidFill>
                  <a:srgbClr val="0433FF"/>
                </a:solidFill>
              </a:rPr>
              <a:t>designer may be legally entitled to a share of the IP</a:t>
            </a:r>
            <a:r>
              <a:t>. </a:t>
            </a:r>
          </a:p>
          <a:p>
            <a:pPr lvl="1" marL="339579" indent="-177654" defTabSz="466344">
              <a:spcBef>
                <a:spcPts val="1000"/>
              </a:spcBef>
              <a:defRPr sz="1529"/>
            </a:pPr>
            <a:r>
              <a:t>You should first discuss how any new IP in the idea will be shared, in order to prevent disputes arising later. Your agreement should be based on advice from a patent attorney and documented before work starts. </a:t>
            </a:r>
          </a:p>
        </p:txBody>
      </p:sp>
      <p:sp>
        <p:nvSpPr>
          <p:cNvPr id="1944"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9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9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9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94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943">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43" grpId="1"/>
    </p:bldLst>
  </p:timing>
</p:sld>
</file>

<file path=ppt/slides/slide2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6" name="Manufacturing prototypes"/>
          <p:cNvSpPr txBox="1"/>
          <p:nvPr>
            <p:ph type="title"/>
          </p:nvPr>
        </p:nvSpPr>
        <p:spPr>
          <a:prstGeom prst="rect">
            <a:avLst/>
          </a:prstGeom>
        </p:spPr>
        <p:txBody>
          <a:bodyPr/>
          <a:lstStyle/>
          <a:p>
            <a:pPr/>
            <a:r>
              <a:t>Manufacturing prototypes</a:t>
            </a:r>
          </a:p>
        </p:txBody>
      </p:sp>
      <p:sp>
        <p:nvSpPr>
          <p:cNvPr id="1947" name="If you need to involve a manufacturer in prototyping your idea, ask several companies for prices as manufacturing costs can vary widely.…"/>
          <p:cNvSpPr txBox="1"/>
          <p:nvPr>
            <p:ph type="body" idx="1"/>
          </p:nvPr>
        </p:nvSpPr>
        <p:spPr>
          <a:prstGeom prst="rect">
            <a:avLst/>
          </a:prstGeom>
        </p:spPr>
        <p:txBody>
          <a:bodyPr/>
          <a:lstStyle/>
          <a:p>
            <a:pPr marL="184007" indent="-149971" defTabSz="612648">
              <a:spcBef>
                <a:spcPts val="1300"/>
              </a:spcBef>
              <a:defRPr sz="2144"/>
            </a:pPr>
            <a:r>
              <a:t>If you need to involve a manufacturer in prototyping your idea, ask </a:t>
            </a:r>
            <a:r>
              <a:rPr>
                <a:solidFill>
                  <a:srgbClr val="0433FF"/>
                </a:solidFill>
              </a:rPr>
              <a:t>several companies for prices</a:t>
            </a:r>
            <a:r>
              <a:t> as manufacturing </a:t>
            </a:r>
            <a:r>
              <a:rPr>
                <a:solidFill>
                  <a:srgbClr val="0433FF"/>
                </a:solidFill>
              </a:rPr>
              <a:t>costs can vary widely:</a:t>
            </a:r>
          </a:p>
          <a:p>
            <a:pPr lvl="1" marL="446114" indent="-233389" defTabSz="612648">
              <a:spcBef>
                <a:spcPts val="1300"/>
              </a:spcBef>
              <a:defRPr sz="2010"/>
            </a:pPr>
            <a:r>
              <a:rPr b="1"/>
              <a:t>Small companies</a:t>
            </a:r>
            <a:r>
              <a:t> tend to be cheaper and more prepared to accept very small orders. </a:t>
            </a:r>
          </a:p>
          <a:p>
            <a:pPr lvl="1" marL="446114" indent="-233389" defTabSz="612648">
              <a:spcBef>
                <a:spcPts val="1300"/>
              </a:spcBef>
              <a:defRPr sz="2010"/>
            </a:pPr>
            <a:r>
              <a:rPr b="1"/>
              <a:t>Larger companies</a:t>
            </a:r>
            <a:r>
              <a:t> tend to be </a:t>
            </a:r>
            <a:r>
              <a:rPr>
                <a:solidFill>
                  <a:srgbClr val="0433FF"/>
                </a:solidFill>
              </a:rPr>
              <a:t>cheaper only at high volume</a:t>
            </a:r>
            <a:r>
              <a:t> - it may be useful to know how cheaply your product could be manufactured in larger quantities. </a:t>
            </a:r>
          </a:p>
          <a:p>
            <a:pPr marL="184007" indent="-149971" defTabSz="612648">
              <a:spcBef>
                <a:spcPts val="1300"/>
              </a:spcBef>
              <a:defRPr sz="2144"/>
            </a:pPr>
            <a:r>
              <a:rPr>
                <a:solidFill>
                  <a:srgbClr val="0433FF"/>
                </a:solidFill>
              </a:rPr>
              <a:t>Ask for prices based on the detailed drawings</a:t>
            </a:r>
            <a:r>
              <a:t> that you or your designer have produced but make sure that those drawings represent exactly what you want. </a:t>
            </a:r>
          </a:p>
          <a:p>
            <a:pPr lvl="1" marL="446114" indent="-233389" defTabSz="612648">
              <a:spcBef>
                <a:spcPts val="1300"/>
              </a:spcBef>
              <a:defRPr sz="2010"/>
            </a:pPr>
            <a:r>
              <a:t>A late request for even a minor modification may increase costs considerably. </a:t>
            </a:r>
          </a:p>
        </p:txBody>
      </p:sp>
      <p:sp>
        <p:nvSpPr>
          <p:cNvPr id="1948"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947">
                                            <p:txEl>
                                              <p:pRg st="2" end="2"/>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1947">
                                            <p:txEl>
                                              <p:pRg st="3" end="3"/>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194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47" grpId="1"/>
    </p:bldLst>
  </p:timing>
</p:sld>
</file>

<file path=ppt/slides/slide2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0" name="Proof of concept"/>
          <p:cNvSpPr txBox="1"/>
          <p:nvPr>
            <p:ph type="title"/>
          </p:nvPr>
        </p:nvSpPr>
        <p:spPr>
          <a:prstGeom prst="rect">
            <a:avLst/>
          </a:prstGeom>
        </p:spPr>
        <p:txBody>
          <a:bodyPr/>
          <a:lstStyle/>
          <a:p>
            <a:pPr/>
            <a:r>
              <a:t>Proof of concept</a:t>
            </a:r>
          </a:p>
        </p:txBody>
      </p:sp>
      <p:sp>
        <p:nvSpPr>
          <p:cNvPr id="1951" name="If you cannot make a prototype without financial help, you must focus on proof of concept: presenting enough evidence to persuade an investor or innovation support organisation to pay for at least a prototype.…"/>
          <p:cNvSpPr txBox="1"/>
          <p:nvPr>
            <p:ph type="body" idx="1"/>
          </p:nvPr>
        </p:nvSpPr>
        <p:spPr>
          <a:prstGeom prst="rect">
            <a:avLst/>
          </a:prstGeom>
        </p:spPr>
        <p:txBody>
          <a:bodyPr/>
          <a:lstStyle/>
          <a:p>
            <a:pPr marL="159290" indent="-129826" defTabSz="530351">
              <a:spcBef>
                <a:spcPts val="1100"/>
              </a:spcBef>
              <a:defRPr sz="1856"/>
            </a:pPr>
            <a:r>
              <a:t>If you cannot make a prototype without financial help, you must focus on </a:t>
            </a:r>
            <a:r>
              <a:rPr>
                <a:solidFill>
                  <a:srgbClr val="0433FF"/>
                </a:solidFill>
              </a:rPr>
              <a:t>proof of concept</a:t>
            </a:r>
            <a:r>
              <a:t>: presenting enough evidence to persuade an investor or innovation support organisation to pay for at least a prototype. </a:t>
            </a:r>
          </a:p>
          <a:p>
            <a:pPr marL="159290" indent="-129826" defTabSz="530351">
              <a:spcBef>
                <a:spcPts val="1100"/>
              </a:spcBef>
              <a:defRPr sz="1856"/>
            </a:pPr>
            <a:r>
              <a:t>Proof of concept, aims: </a:t>
            </a:r>
          </a:p>
          <a:p>
            <a:pPr lvl="1" marL="386188" indent="-202038" defTabSz="530351">
              <a:spcBef>
                <a:spcPts val="1100"/>
              </a:spcBef>
              <a:defRPr sz="1740"/>
            </a:pPr>
            <a:r>
              <a:t> Make it difficult for anyone to say: ’You have not told us this' or ‘Where is your evidence for that?' </a:t>
            </a:r>
          </a:p>
          <a:p>
            <a:pPr lvl="1" marL="386188" indent="-202038" defTabSz="530351">
              <a:spcBef>
                <a:spcPts val="1100"/>
              </a:spcBef>
              <a:defRPr sz="1740"/>
            </a:pPr>
            <a:r>
              <a:t>Produce </a:t>
            </a:r>
            <a:r>
              <a:rPr>
                <a:solidFill>
                  <a:srgbClr val="0433FF"/>
                </a:solidFill>
              </a:rPr>
              <a:t>detailed</a:t>
            </a:r>
            <a:r>
              <a:t> and </a:t>
            </a:r>
            <a:r>
              <a:rPr>
                <a:solidFill>
                  <a:srgbClr val="0433FF"/>
                </a:solidFill>
              </a:rPr>
              <a:t>credible data</a:t>
            </a:r>
            <a:r>
              <a:t> - including mathematical proof where relevant - to </a:t>
            </a:r>
            <a:r>
              <a:rPr>
                <a:solidFill>
                  <a:srgbClr val="0433FF"/>
                </a:solidFill>
              </a:rPr>
              <a:t>support every technical claim</a:t>
            </a:r>
            <a:r>
              <a:t> you make for your idea. You must also make a strong case that your idea has excellent commercial prospects. </a:t>
            </a:r>
          </a:p>
          <a:p>
            <a:pPr marL="159290" indent="-129826" defTabSz="530351">
              <a:spcBef>
                <a:spcPts val="1100"/>
              </a:spcBef>
              <a:defRPr sz="1856"/>
            </a:pPr>
            <a:r>
              <a:t>It may help greatly if you can produce</a:t>
            </a:r>
            <a:r>
              <a:rPr>
                <a:solidFill>
                  <a:srgbClr val="0433FF"/>
                </a:solidFill>
              </a:rPr>
              <a:t> independent expert evaluations</a:t>
            </a:r>
            <a:r>
              <a:t> of your idea alongside your proof of concept. </a:t>
            </a:r>
          </a:p>
          <a:p>
            <a:pPr lvl="1" marL="386188" indent="-202038" defTabSz="530351">
              <a:spcBef>
                <a:spcPts val="1100"/>
              </a:spcBef>
              <a:defRPr sz="1740"/>
            </a:pPr>
            <a:r>
              <a:t>E.g., it may be possible to obtain expert opinion at relatively low cost from a university that specialises in your technology area. </a:t>
            </a:r>
          </a:p>
        </p:txBody>
      </p:sp>
      <p:sp>
        <p:nvSpPr>
          <p:cNvPr id="1952"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9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9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95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95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1" grpId="1"/>
    </p:bldLst>
  </p:timing>
</p:sld>
</file>

<file path=ppt/slides/slide2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4" name="Subcontracting product development"/>
          <p:cNvSpPr txBox="1"/>
          <p:nvPr>
            <p:ph type="title"/>
          </p:nvPr>
        </p:nvSpPr>
        <p:spPr>
          <a:prstGeom prst="rect">
            <a:avLst/>
          </a:prstGeom>
        </p:spPr>
        <p:txBody>
          <a:bodyPr/>
          <a:lstStyle>
            <a:lvl1pPr indent="37702" defTabSz="868680">
              <a:defRPr sz="3800"/>
            </a:lvl1pPr>
          </a:lstStyle>
          <a:p>
            <a:pPr/>
            <a:r>
              <a:t>Subcontracting product development</a:t>
            </a:r>
          </a:p>
        </p:txBody>
      </p:sp>
      <p:sp>
        <p:nvSpPr>
          <p:cNvPr id="1955" name="Armed with proof of concept, it may be possible to approach one of the growing number of companies which specialise in product development and prototyping.…"/>
          <p:cNvSpPr txBox="1"/>
          <p:nvPr>
            <p:ph type="body" idx="1"/>
          </p:nvPr>
        </p:nvSpPr>
        <p:spPr>
          <a:prstGeom prst="rect">
            <a:avLst/>
          </a:prstGeom>
        </p:spPr>
        <p:txBody>
          <a:bodyPr/>
          <a:lstStyle/>
          <a:p>
            <a:pPr marL="137319" indent="-111919" defTabSz="457200">
              <a:spcBef>
                <a:spcPts val="1000"/>
              </a:spcBef>
              <a:defRPr sz="1600"/>
            </a:pPr>
            <a:r>
              <a:t>Armed with proof of concept, it may be possible to approach a company specializing in </a:t>
            </a:r>
            <a:r>
              <a:rPr>
                <a:solidFill>
                  <a:srgbClr val="0433FF"/>
                </a:solidFill>
              </a:rPr>
              <a:t>product development and prototyping</a:t>
            </a:r>
            <a:r>
              <a:t>. </a:t>
            </a:r>
          </a:p>
          <a:p>
            <a:pPr lvl="1" marL="332921" indent="-174171" defTabSz="457200">
              <a:spcBef>
                <a:spcPts val="1000"/>
              </a:spcBef>
              <a:defRPr sz="1500"/>
            </a:pPr>
            <a:r>
              <a:t>They may be prepared to </a:t>
            </a:r>
            <a:r>
              <a:rPr>
                <a:solidFill>
                  <a:srgbClr val="0433FF"/>
                </a:solidFill>
              </a:rPr>
              <a:t>develop your invention</a:t>
            </a:r>
            <a:r>
              <a:t> in return for </a:t>
            </a:r>
            <a:r>
              <a:rPr>
                <a:solidFill>
                  <a:srgbClr val="0433FF"/>
                </a:solidFill>
              </a:rPr>
              <a:t>a stake in your IP</a:t>
            </a:r>
            <a:r>
              <a:t>.  </a:t>
            </a:r>
          </a:p>
          <a:p>
            <a:pPr marL="137319" indent="-111919" defTabSz="457200">
              <a:spcBef>
                <a:spcPts val="1000"/>
              </a:spcBef>
              <a:defRPr sz="1600"/>
            </a:pPr>
            <a:r>
              <a:t>This solution may be worth considering if it is clear that your idea cannot be developed or even prototyped without substantial funding and specialist expertise. </a:t>
            </a:r>
          </a:p>
          <a:p>
            <a:pPr lvl="1" marL="332921" indent="-174171" defTabSz="457200">
              <a:spcBef>
                <a:spcPts val="1000"/>
              </a:spcBef>
              <a:defRPr sz="1500"/>
            </a:pPr>
            <a:r>
              <a:t>However, companies willing to share the product development risk are likely to consider only ideas with </a:t>
            </a:r>
            <a:r>
              <a:rPr>
                <a:solidFill>
                  <a:srgbClr val="0433FF"/>
                </a:solidFill>
              </a:rPr>
              <a:t>outstanding profit</a:t>
            </a:r>
            <a:r>
              <a:t> and </a:t>
            </a:r>
            <a:r>
              <a:rPr>
                <a:solidFill>
                  <a:srgbClr val="0433FF"/>
                </a:solidFill>
              </a:rPr>
              <a:t>growth potential in high-value markets</a:t>
            </a:r>
            <a:r>
              <a:t>. </a:t>
            </a:r>
          </a:p>
          <a:p>
            <a:pPr lvl="1" marL="332921" indent="-174171" defTabSz="457200">
              <a:spcBef>
                <a:spcPts val="1000"/>
              </a:spcBef>
              <a:defRPr sz="1500"/>
            </a:pPr>
            <a:r>
              <a:t>They may have </a:t>
            </a:r>
            <a:r>
              <a:rPr>
                <a:solidFill>
                  <a:srgbClr val="0433FF"/>
                </a:solidFill>
              </a:rPr>
              <a:t>little interest in ‘ordinary' consumer</a:t>
            </a:r>
            <a:r>
              <a:t> products. </a:t>
            </a:r>
          </a:p>
          <a:p>
            <a:pPr lvl="1" marL="332921" indent="-174171" defTabSz="457200">
              <a:spcBef>
                <a:spcPts val="1000"/>
              </a:spcBef>
              <a:defRPr sz="1500"/>
            </a:pPr>
            <a:r>
              <a:t>For that reason, they </a:t>
            </a:r>
            <a:r>
              <a:rPr>
                <a:solidFill>
                  <a:srgbClr val="0433FF"/>
                </a:solidFill>
              </a:rPr>
              <a:t>typically reject most of the ideas</a:t>
            </a:r>
            <a:r>
              <a:t> offered to them for development. </a:t>
            </a:r>
          </a:p>
          <a:p>
            <a:pPr marL="137319" indent="-111919" defTabSz="457200">
              <a:spcBef>
                <a:spcPts val="1000"/>
              </a:spcBef>
              <a:defRPr sz="1600"/>
            </a:pPr>
            <a:r>
              <a:t>Such companies should not be confused with invention promoters. None-the-less, they should be selected with care:</a:t>
            </a:r>
          </a:p>
          <a:p>
            <a:pPr lvl="1" marL="332921" indent="-174171" defTabSz="457200">
              <a:spcBef>
                <a:spcPts val="1000"/>
              </a:spcBef>
              <a:defRPr sz="1500"/>
            </a:pPr>
            <a:r>
              <a:t>You could start by seeking impartial advice from government approved technology support agencies. </a:t>
            </a:r>
          </a:p>
          <a:p>
            <a:pPr lvl="1" marL="332921" indent="-174171" defTabSz="457200">
              <a:spcBef>
                <a:spcPts val="1000"/>
              </a:spcBef>
              <a:defRPr sz="1500"/>
            </a:pPr>
            <a:r>
              <a:t>Before entering into any agreement to share your IP, you will certainly need detailed advice from your own patent attorney. </a:t>
            </a:r>
          </a:p>
        </p:txBody>
      </p:sp>
      <p:sp>
        <p:nvSpPr>
          <p:cNvPr id="195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5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5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5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95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95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95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955">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5" grpId="1"/>
    </p:bldLst>
  </p:timing>
</p:sld>
</file>

<file path=ppt/slides/slide2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8" name="Protecting your invention"/>
          <p:cNvSpPr txBox="1"/>
          <p:nvPr>
            <p:ph type="title"/>
          </p:nvPr>
        </p:nvSpPr>
        <p:spPr>
          <a:prstGeom prst="rect">
            <a:avLst/>
          </a:prstGeom>
        </p:spPr>
        <p:txBody>
          <a:bodyPr/>
          <a:lstStyle/>
          <a:p>
            <a:pPr lvl="1">
              <a:defRPr b="0" sz="4500">
                <a:solidFill>
                  <a:srgbClr val="FFD479"/>
                </a:solidFill>
              </a:defRPr>
            </a:pPr>
            <a:r>
              <a:t>Protecting</a:t>
            </a:r>
            <a:r>
              <a:rPr>
                <a:solidFill>
                  <a:srgbClr val="000000"/>
                </a:solidFill>
              </a:rPr>
              <a:t> </a:t>
            </a:r>
            <a:r>
              <a:t>your invention</a:t>
            </a:r>
          </a:p>
        </p:txBody>
      </p:sp>
      <p:sp>
        <p:nvSpPr>
          <p:cNvPr id="1959" name="Section 3: From invention to commercial product"/>
          <p:cNvSpPr txBox="1"/>
          <p:nvPr>
            <p:ph type="body" idx="21"/>
          </p:nvPr>
        </p:nvSpPr>
        <p:spPr>
          <a:prstGeom prst="rect">
            <a:avLst/>
          </a:prstGeom>
        </p:spPr>
        <p:txBody>
          <a:bodyPr/>
          <a:lstStyle/>
          <a:p>
            <a:pPr/>
            <a:r>
              <a:t>Section 3: From invention to commercial product</a:t>
            </a:r>
          </a:p>
        </p:txBody>
      </p:sp>
      <p:pic>
        <p:nvPicPr>
          <p:cNvPr id="1960" name="logo.gif" descr="logo.gif"/>
          <p:cNvPicPr>
            <a:picLocks noChangeAspect="1"/>
          </p:cNvPicPr>
          <p:nvPr/>
        </p:nvPicPr>
        <p:blipFill>
          <a:blip r:embed="rId2">
            <a:extLst/>
          </a:blip>
          <a:stretch>
            <a:fillRect/>
          </a:stretch>
        </p:blipFill>
        <p:spPr>
          <a:xfrm>
            <a:off x="7266571" y="5934407"/>
            <a:ext cx="1714501" cy="857252"/>
          </a:xfrm>
          <a:prstGeom prst="rect">
            <a:avLst/>
          </a:prstGeom>
          <a:ln w="12700">
            <a:miter lim="400000"/>
          </a:ln>
        </p:spPr>
      </p:pic>
    </p:spTree>
  </p:cSld>
  <p:clrMapOvr>
    <a:masterClrMapping/>
  </p:clrMapOvr>
  <p:transition xmlns:p14="http://schemas.microsoft.com/office/powerpoint/2010/main" spd="med" advClick="1"/>
</p:sld>
</file>

<file path=ppt/slides/slide2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2" name="One of the key inventions that defined the twentieth century"/>
          <p:cNvSpPr txBox="1"/>
          <p:nvPr>
            <p:ph type="body" sz="quarter" idx="1"/>
          </p:nvPr>
        </p:nvSpPr>
        <p:spPr>
          <a:xfrm>
            <a:off x="2971505" y="517833"/>
            <a:ext cx="5828841" cy="1981084"/>
          </a:xfrm>
          <a:prstGeom prst="rect">
            <a:avLst/>
          </a:prstGeom>
        </p:spPr>
        <p:txBody>
          <a:bodyPr/>
          <a:lstStyle>
            <a:lvl1pPr marL="0" indent="0" algn="ctr">
              <a:buSzTx/>
              <a:buFontTx/>
              <a:buNone/>
            </a:lvl1pPr>
          </a:lstStyle>
          <a:p>
            <a:pPr/>
            <a:r>
              <a:t>One of the key inventions that defined the twentieth century </a:t>
            </a:r>
          </a:p>
        </p:txBody>
      </p:sp>
      <p:pic>
        <p:nvPicPr>
          <p:cNvPr id="1963" name="Image" descr="Image"/>
          <p:cNvPicPr>
            <a:picLocks noChangeAspect="1"/>
          </p:cNvPicPr>
          <p:nvPr/>
        </p:nvPicPr>
        <p:blipFill>
          <a:blip r:embed="rId2">
            <a:extLst/>
          </a:blip>
          <a:stretch>
            <a:fillRect/>
          </a:stretch>
        </p:blipFill>
        <p:spPr>
          <a:xfrm>
            <a:off x="3534216" y="2125590"/>
            <a:ext cx="4916645" cy="355484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963"/>
                                        </p:tgtEl>
                                        <p:attrNameLst>
                                          <p:attrName>style.visibility</p:attrName>
                                        </p:attrNameLst>
                                      </p:cBhvr>
                                      <p:to>
                                        <p:strVal val="visible"/>
                                      </p:to>
                                    </p:set>
                                    <p:anim calcmode="lin" valueType="num">
                                      <p:cBhvr>
                                        <p:cTn id="7" dur="750" fill="hold"/>
                                        <p:tgtEl>
                                          <p:spTgt spid="1963"/>
                                        </p:tgtEl>
                                        <p:attrNameLst>
                                          <p:attrName>ppt_w</p:attrName>
                                        </p:attrNameLst>
                                      </p:cBhvr>
                                      <p:tavLst>
                                        <p:tav tm="0">
                                          <p:val>
                                            <p:fltVal val="0"/>
                                          </p:val>
                                        </p:tav>
                                        <p:tav tm="100000">
                                          <p:val>
                                            <p:strVal val="#ppt_w"/>
                                          </p:val>
                                        </p:tav>
                                      </p:tavLst>
                                    </p:anim>
                                    <p:anim calcmode="lin" valueType="num">
                                      <p:cBhvr>
                                        <p:cTn id="8" dur="750" fill="hold"/>
                                        <p:tgtEl>
                                          <p:spTgt spid="19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3"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Title 1"/>
          <p:cNvSpPr txBox="1"/>
          <p:nvPr>
            <p:ph type="title"/>
          </p:nvPr>
        </p:nvSpPr>
        <p:spPr>
          <a:prstGeom prst="rect">
            <a:avLst/>
          </a:prstGeom>
        </p:spPr>
        <p:txBody>
          <a:bodyPr/>
          <a:lstStyle/>
          <a:p>
            <a:pPr/>
            <a:r>
              <a:t>Sources of Disruption</a:t>
            </a:r>
          </a:p>
        </p:txBody>
      </p:sp>
      <p:sp>
        <p:nvSpPr>
          <p:cNvPr id="569" name="Content Placeholder 2"/>
          <p:cNvSpPr txBox="1"/>
          <p:nvPr>
            <p:ph type="body" idx="1"/>
          </p:nvPr>
        </p:nvSpPr>
        <p:spPr>
          <a:prstGeom prst="rect">
            <a:avLst/>
          </a:prstGeom>
        </p:spPr>
        <p:txBody>
          <a:bodyPr/>
          <a:lstStyle/>
          <a:p>
            <a:pPr marL="171450" indent="-171450">
              <a:spcBef>
                <a:spcPts val="500"/>
              </a:spcBef>
              <a:defRPr sz="3300">
                <a:solidFill>
                  <a:srgbClr val="0433FF"/>
                </a:solidFill>
              </a:defRPr>
            </a:pPr>
            <a:r>
              <a:t>Ideas</a:t>
            </a:r>
            <a:r>
              <a:rPr>
                <a:solidFill>
                  <a:srgbClr val="000000"/>
                </a:solidFill>
              </a:rPr>
              <a:t> </a:t>
            </a:r>
            <a:endParaRPr>
              <a:solidFill>
                <a:srgbClr val="000000"/>
              </a:solidFill>
            </a:endParaRPr>
          </a:p>
          <a:p>
            <a:pPr lvl="1" marL="406002" indent="-167877">
              <a:spcBef>
                <a:spcPts val="500"/>
              </a:spcBef>
              <a:defRPr sz="3300"/>
            </a:pPr>
            <a:r>
              <a:t>Scientific and Technological progress</a:t>
            </a:r>
          </a:p>
          <a:p>
            <a:pPr marL="171450" indent="-171450">
              <a:spcBef>
                <a:spcPts val="500"/>
              </a:spcBef>
              <a:defRPr sz="3300">
                <a:solidFill>
                  <a:srgbClr val="0433FF"/>
                </a:solidFill>
              </a:defRPr>
            </a:pPr>
            <a:r>
              <a:t>Needs</a:t>
            </a:r>
          </a:p>
          <a:p>
            <a:pPr lvl="1" marL="406002" indent="-167877">
              <a:spcBef>
                <a:spcPts val="500"/>
              </a:spcBef>
              <a:defRPr sz="3300"/>
            </a:pPr>
            <a:r>
              <a:t>Planetary-scale Problems and Challenges</a:t>
            </a:r>
          </a:p>
        </p:txBody>
      </p:sp>
      <p:sp>
        <p:nvSpPr>
          <p:cNvPr id="570"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5" name="Can you name two inventors who shaped the automobile industry of the 20th century?"/>
          <p:cNvSpPr txBox="1"/>
          <p:nvPr>
            <p:ph type="body" sz="half" idx="1"/>
          </p:nvPr>
        </p:nvSpPr>
        <p:spPr>
          <a:xfrm>
            <a:off x="2971505" y="143162"/>
            <a:ext cx="5828841" cy="3188136"/>
          </a:xfrm>
          <a:prstGeom prst="rect">
            <a:avLst/>
          </a:prstGeom>
        </p:spPr>
        <p:txBody>
          <a:bodyPr/>
          <a:lstStyle/>
          <a:p>
            <a:pPr/>
            <a:r>
              <a:t>Can you name two inventors who shaped the automobile industry of the 20th century?</a:t>
            </a:r>
          </a:p>
        </p:txBody>
      </p:sp>
      <p:pic>
        <p:nvPicPr>
          <p:cNvPr id="1966" name="Image" descr="Image"/>
          <p:cNvPicPr>
            <a:picLocks noChangeAspect="1"/>
          </p:cNvPicPr>
          <p:nvPr/>
        </p:nvPicPr>
        <p:blipFill>
          <a:blip r:embed="rId2">
            <a:extLst/>
          </a:blip>
          <a:stretch>
            <a:fillRect/>
          </a:stretch>
        </p:blipFill>
        <p:spPr>
          <a:xfrm>
            <a:off x="3076577" y="3389506"/>
            <a:ext cx="2333445" cy="2828672"/>
          </a:xfrm>
          <a:prstGeom prst="rect">
            <a:avLst/>
          </a:prstGeom>
          <a:ln w="12700">
            <a:miter lim="400000"/>
          </a:ln>
        </p:spPr>
      </p:pic>
      <p:pic>
        <p:nvPicPr>
          <p:cNvPr id="1967" name="Image" descr="Image"/>
          <p:cNvPicPr>
            <a:picLocks noChangeAspect="1"/>
          </p:cNvPicPr>
          <p:nvPr/>
        </p:nvPicPr>
        <p:blipFill>
          <a:blip r:embed="rId3">
            <a:extLst/>
          </a:blip>
          <a:stretch>
            <a:fillRect/>
          </a:stretch>
        </p:blipFill>
        <p:spPr>
          <a:xfrm>
            <a:off x="6254993" y="3353331"/>
            <a:ext cx="2069849" cy="290102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966"/>
                                        </p:tgtEl>
                                        <p:attrNameLst>
                                          <p:attrName>style.visibility</p:attrName>
                                        </p:attrNameLst>
                                      </p:cBhvr>
                                      <p:to>
                                        <p:strVal val="visible"/>
                                      </p:to>
                                    </p:set>
                                    <p:anim calcmode="lin" valueType="num">
                                      <p:cBhvr>
                                        <p:cTn id="7" dur="750" fill="hold"/>
                                        <p:tgtEl>
                                          <p:spTgt spid="1966"/>
                                        </p:tgtEl>
                                        <p:attrNameLst>
                                          <p:attrName>ppt_w</p:attrName>
                                        </p:attrNameLst>
                                      </p:cBhvr>
                                      <p:tavLst>
                                        <p:tav tm="0">
                                          <p:val>
                                            <p:fltVal val="0"/>
                                          </p:val>
                                        </p:tav>
                                        <p:tav tm="100000">
                                          <p:val>
                                            <p:strVal val="#ppt_w"/>
                                          </p:val>
                                        </p:tav>
                                      </p:tavLst>
                                    </p:anim>
                                    <p:anim calcmode="lin" valueType="num">
                                      <p:cBhvr>
                                        <p:cTn id="8" dur="750" fill="hold"/>
                                        <p:tgtEl>
                                          <p:spTgt spid="19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967"/>
                                        </p:tgtEl>
                                        <p:attrNameLst>
                                          <p:attrName>style.visibility</p:attrName>
                                        </p:attrNameLst>
                                      </p:cBhvr>
                                      <p:to>
                                        <p:strVal val="visible"/>
                                      </p:to>
                                    </p:set>
                                    <p:anim calcmode="lin" valueType="num">
                                      <p:cBhvr>
                                        <p:cTn id="13" dur="750" fill="hold"/>
                                        <p:tgtEl>
                                          <p:spTgt spid="1967"/>
                                        </p:tgtEl>
                                        <p:attrNameLst>
                                          <p:attrName>ppt_w</p:attrName>
                                        </p:attrNameLst>
                                      </p:cBhvr>
                                      <p:tavLst>
                                        <p:tav tm="0">
                                          <p:val>
                                            <p:fltVal val="0"/>
                                          </p:val>
                                        </p:tav>
                                        <p:tav tm="100000">
                                          <p:val>
                                            <p:strVal val="#ppt_w"/>
                                          </p:val>
                                        </p:tav>
                                      </p:tavLst>
                                    </p:anim>
                                    <p:anim calcmode="lin" valueType="num">
                                      <p:cBhvr>
                                        <p:cTn id="14" dur="750" fill="hold"/>
                                        <p:tgtEl>
                                          <p:spTgt spid="19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6" grpId="1"/>
      <p:bldP build="whole" bldLvl="1" animBg="1" rev="0" advAuto="0" spid="1967" grpId="2"/>
    </p:bldLst>
  </p:timing>
</p:sld>
</file>

<file path=ppt/slides/slide2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9" name="If you look at vintage American automobiles from around 1900, you'll see that many of them share an unusual feature:…"/>
          <p:cNvSpPr txBox="1"/>
          <p:nvPr>
            <p:ph type="body" idx="1"/>
          </p:nvPr>
        </p:nvSpPr>
        <p:spPr>
          <a:prstGeom prst="rect">
            <a:avLst/>
          </a:prstGeom>
        </p:spPr>
        <p:txBody>
          <a:bodyPr/>
          <a:lstStyle/>
          <a:p>
            <a:pPr marL="260648" indent="-209848">
              <a:spcBef>
                <a:spcPts val="22800"/>
              </a:spcBef>
              <a:defRPr sz="2800"/>
            </a:pPr>
            <a:r>
              <a:t>If you look at vintage American automobiles from around 1900, you'll see that many of them share an </a:t>
            </a:r>
            <a:r>
              <a:rPr>
                <a:solidFill>
                  <a:srgbClr val="0433FF"/>
                </a:solidFill>
              </a:rPr>
              <a:t>unusual feature</a:t>
            </a:r>
            <a:r>
              <a:t>: </a:t>
            </a:r>
          </a:p>
          <a:p>
            <a:pPr marL="260648" indent="-209848">
              <a:defRPr sz="2800"/>
            </a:pPr>
            <a:r>
              <a:t>A brass plate stating that the car is the design of a man named </a:t>
            </a:r>
            <a:r>
              <a:rPr>
                <a:solidFill>
                  <a:srgbClr val="0433FF"/>
                </a:solidFill>
              </a:rPr>
              <a:t>George Selden</a:t>
            </a:r>
            <a:r>
              <a:t>.</a:t>
            </a:r>
          </a:p>
        </p:txBody>
      </p:sp>
      <p:sp>
        <p:nvSpPr>
          <p:cNvPr id="1970" name="The Selden Story"/>
          <p:cNvSpPr txBox="1"/>
          <p:nvPr>
            <p:ph type="title"/>
          </p:nvPr>
        </p:nvSpPr>
        <p:spPr>
          <a:prstGeom prst="rect">
            <a:avLst/>
          </a:prstGeom>
        </p:spPr>
        <p:txBody>
          <a:bodyPr/>
          <a:lstStyle>
            <a:lvl1pPr indent="37702" defTabSz="868680">
              <a:defRPr sz="3800"/>
            </a:lvl1pPr>
          </a:lstStyle>
          <a:p>
            <a:pPr/>
            <a:r>
              <a:t>The Selden Story</a:t>
            </a:r>
          </a:p>
        </p:txBody>
      </p:sp>
      <p:pic>
        <p:nvPicPr>
          <p:cNvPr id="1971" name="Image" descr="Image"/>
          <p:cNvPicPr>
            <a:picLocks noChangeAspect="1"/>
          </p:cNvPicPr>
          <p:nvPr/>
        </p:nvPicPr>
        <p:blipFill>
          <a:blip r:embed="rId2">
            <a:extLst/>
          </a:blip>
          <a:stretch>
            <a:fillRect/>
          </a:stretch>
        </p:blipFill>
        <p:spPr>
          <a:xfrm>
            <a:off x="3828645" y="2112196"/>
            <a:ext cx="4114561" cy="227355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6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6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19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69" grpId="1"/>
      <p:bldP build="whole" bldLvl="1" animBg="1" rev="0" advAuto="0" spid="1971" grpId="2"/>
    </p:bldLst>
  </p:timing>
</p:sld>
</file>

<file path=ppt/slides/slide2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3" name="Selden was not an engineer but a patent attorney, and at the time he had not produced a single car.…"/>
          <p:cNvSpPr txBox="1"/>
          <p:nvPr>
            <p:ph type="body" sz="half" idx="1"/>
          </p:nvPr>
        </p:nvSpPr>
        <p:spPr>
          <a:xfrm>
            <a:off x="2971505" y="183667"/>
            <a:ext cx="5828841" cy="4105930"/>
          </a:xfrm>
          <a:prstGeom prst="rect">
            <a:avLst/>
          </a:prstGeom>
        </p:spPr>
        <p:txBody>
          <a:bodyPr/>
          <a:lstStyle/>
          <a:p>
            <a:pPr marL="117291" indent="-94431" defTabSz="411479">
              <a:spcBef>
                <a:spcPts val="900"/>
              </a:spcBef>
              <a:defRPr sz="1260"/>
            </a:pPr>
            <a:r>
              <a:t>Selden was not an engineer but a </a:t>
            </a:r>
            <a:r>
              <a:rPr>
                <a:solidFill>
                  <a:srgbClr val="0433FF"/>
                </a:solidFill>
              </a:rPr>
              <a:t>patent attorney</a:t>
            </a:r>
            <a:r>
              <a:t>, and at the time he had </a:t>
            </a:r>
            <a:r>
              <a:rPr b="1"/>
              <a:t>not produced a single car</a:t>
            </a:r>
            <a:r>
              <a:t>. </a:t>
            </a:r>
          </a:p>
          <a:p>
            <a:pPr marL="117291" indent="-94431" defTabSz="411479">
              <a:spcBef>
                <a:spcPts val="900"/>
              </a:spcBef>
              <a:defRPr sz="1260"/>
            </a:pPr>
            <a:r>
              <a:t>Selden filed a </a:t>
            </a:r>
            <a:r>
              <a:rPr>
                <a:solidFill>
                  <a:srgbClr val="0433FF"/>
                </a:solidFill>
              </a:rPr>
              <a:t>patent in 1879</a:t>
            </a:r>
            <a:r>
              <a:t> that he claimed covered </a:t>
            </a:r>
            <a:r>
              <a:rPr>
                <a:solidFill>
                  <a:srgbClr val="0433FF"/>
                </a:solidFill>
              </a:rPr>
              <a:t>all gasoline-powered cars</a:t>
            </a:r>
            <a:r>
              <a:t> (US patent 549,160).' </a:t>
            </a:r>
          </a:p>
          <a:p>
            <a:pPr marL="117291" indent="-94431" defTabSz="411479">
              <a:spcBef>
                <a:spcPts val="900"/>
              </a:spcBef>
              <a:defRPr sz="1260"/>
            </a:pPr>
            <a:r>
              <a:t>He made the most of this patent, forming in due course a </a:t>
            </a:r>
            <a:r>
              <a:rPr b="1"/>
              <a:t>cartel</a:t>
            </a:r>
            <a:r>
              <a:t> with a number of other businesses to demand </a:t>
            </a:r>
            <a:r>
              <a:rPr>
                <a:solidFill>
                  <a:srgbClr val="0433FF"/>
                </a:solidFill>
              </a:rPr>
              <a:t>royalties</a:t>
            </a:r>
            <a:r>
              <a:t> from every car sold:</a:t>
            </a:r>
          </a:p>
          <a:p>
            <a:pPr lvl="1" marL="237306" indent="-94431" defTabSz="411479">
              <a:spcBef>
                <a:spcPts val="900"/>
              </a:spcBef>
              <a:buChar char="•"/>
              <a:defRPr sz="1260">
                <a:solidFill>
                  <a:srgbClr val="000000"/>
                </a:solidFill>
              </a:defRPr>
            </a:pPr>
            <a:r>
              <a:t>In 1899 he sold his patent rights to William C. Whitney, owner of the Electric Vehicle Company, for a </a:t>
            </a:r>
            <a:r>
              <a:rPr>
                <a:solidFill>
                  <a:srgbClr val="0433FF"/>
                </a:solidFill>
              </a:rPr>
              <a:t>royalty of US$15 per car</a:t>
            </a:r>
            <a:r>
              <a:t> with a </a:t>
            </a:r>
            <a:r>
              <a:rPr>
                <a:solidFill>
                  <a:srgbClr val="0433FF"/>
                </a:solidFill>
              </a:rPr>
              <a:t>minimum annual payment of US$5,000</a:t>
            </a:r>
            <a:r>
              <a:t>. </a:t>
            </a:r>
          </a:p>
          <a:p>
            <a:pPr lvl="1" marL="237306" indent="-94431" defTabSz="411479">
              <a:spcBef>
                <a:spcPts val="900"/>
              </a:spcBef>
              <a:buChar char="•"/>
              <a:defRPr sz="1260">
                <a:solidFill>
                  <a:srgbClr val="000000"/>
                </a:solidFill>
              </a:defRPr>
            </a:pPr>
            <a:r>
              <a:t>Whitney and Selden then worked together to collect royalties from other budding automobile manufacturers, negotiating a </a:t>
            </a:r>
            <a:r>
              <a:rPr>
                <a:solidFill>
                  <a:srgbClr val="0433FF"/>
                </a:solidFill>
              </a:rPr>
              <a:t>0.75% royalty </a:t>
            </a:r>
            <a:r>
              <a:t>on all cars sold by the Association of Licensed Automobile Manufacturers.</a:t>
            </a:r>
          </a:p>
          <a:p>
            <a:pPr marL="117291" indent="-94431" defTabSz="411479">
              <a:spcBef>
                <a:spcPts val="900"/>
              </a:spcBef>
              <a:defRPr sz="1260"/>
            </a:pPr>
            <a:r>
              <a:t>A precursor of: </a:t>
            </a:r>
            <a:r>
              <a:rPr b="1"/>
              <a:t>patent trolls</a:t>
            </a:r>
            <a:r>
              <a:t> who </a:t>
            </a:r>
            <a:r>
              <a:rPr>
                <a:solidFill>
                  <a:srgbClr val="0433FF"/>
                </a:solidFill>
              </a:rPr>
              <a:t>acquire obscure patents and use them to shake down tech companies today</a:t>
            </a:r>
            <a:r>
              <a:t>. </a:t>
            </a:r>
          </a:p>
          <a:p>
            <a:pPr marL="117291" indent="-94431" defTabSz="411479">
              <a:spcBef>
                <a:spcPts val="900"/>
              </a:spcBef>
              <a:defRPr sz="1260"/>
            </a:pPr>
            <a:r>
              <a:t>A dynamic industry looked like it might fall victim to a greedy collective. </a:t>
            </a:r>
          </a:p>
        </p:txBody>
      </p:sp>
      <p:sp>
        <p:nvSpPr>
          <p:cNvPr id="1974" name="The Selden Patent"/>
          <p:cNvSpPr txBox="1"/>
          <p:nvPr>
            <p:ph type="title"/>
          </p:nvPr>
        </p:nvSpPr>
        <p:spPr>
          <a:prstGeom prst="rect">
            <a:avLst/>
          </a:prstGeom>
        </p:spPr>
        <p:txBody>
          <a:bodyPr/>
          <a:lstStyle>
            <a:lvl1pPr indent="37702" defTabSz="868680">
              <a:defRPr sz="3800"/>
            </a:lvl1pPr>
          </a:lstStyle>
          <a:p>
            <a:pPr/>
            <a:r>
              <a:t>The Selden Patent</a:t>
            </a:r>
          </a:p>
        </p:txBody>
      </p:sp>
      <p:pic>
        <p:nvPicPr>
          <p:cNvPr id="1975" name="Image" descr="Image"/>
          <p:cNvPicPr>
            <a:picLocks noChangeAspect="1"/>
          </p:cNvPicPr>
          <p:nvPr/>
        </p:nvPicPr>
        <p:blipFill>
          <a:blip r:embed="rId2">
            <a:extLst/>
          </a:blip>
          <a:stretch>
            <a:fillRect/>
          </a:stretch>
        </p:blipFill>
        <p:spPr>
          <a:xfrm>
            <a:off x="3269357" y="4445217"/>
            <a:ext cx="2487635" cy="2281142"/>
          </a:xfrm>
          <a:prstGeom prst="rect">
            <a:avLst/>
          </a:prstGeom>
          <a:ln w="12700">
            <a:miter lim="400000"/>
          </a:ln>
        </p:spPr>
      </p:pic>
      <p:pic>
        <p:nvPicPr>
          <p:cNvPr id="1976" name="unknown.jpg" descr="unknown.jpg"/>
          <p:cNvPicPr>
            <a:picLocks noChangeAspect="1"/>
          </p:cNvPicPr>
          <p:nvPr/>
        </p:nvPicPr>
        <p:blipFill>
          <a:blip r:embed="rId3">
            <a:extLst/>
          </a:blip>
          <a:stretch>
            <a:fillRect/>
          </a:stretch>
        </p:blipFill>
        <p:spPr>
          <a:xfrm>
            <a:off x="8242195" y="5816355"/>
            <a:ext cx="773688" cy="70455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7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7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97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973">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3" grpId="1"/>
    </p:bldLst>
  </p:timing>
</p:sld>
</file>

<file path=ppt/slides/slide2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8" name="Several years later, Henry Ford challenged Selden’s patent, eventually prevailing after an eight-year lawsuit.…"/>
          <p:cNvSpPr txBox="1"/>
          <p:nvPr>
            <p:ph type="body" idx="1"/>
          </p:nvPr>
        </p:nvSpPr>
        <p:spPr>
          <a:prstGeom prst="rect">
            <a:avLst/>
          </a:prstGeom>
        </p:spPr>
        <p:txBody>
          <a:bodyPr/>
          <a:lstStyle/>
          <a:p>
            <a:pPr marL="174634" indent="-140598" defTabSz="612648">
              <a:spcBef>
                <a:spcPts val="1300"/>
              </a:spcBef>
              <a:defRPr sz="2010"/>
            </a:pPr>
            <a:r>
              <a:t>Several years later, Henry Ford challenged Selden’s patent, eventually prevailing after an </a:t>
            </a:r>
            <a:r>
              <a:rPr>
                <a:solidFill>
                  <a:srgbClr val="0433FF"/>
                </a:solidFill>
              </a:rPr>
              <a:t>eight-year lawsuit</a:t>
            </a:r>
            <a:r>
              <a:t>. </a:t>
            </a:r>
          </a:p>
          <a:p>
            <a:pPr marL="174634" indent="-140598" defTabSz="612648">
              <a:spcBef>
                <a:spcPts val="1300"/>
              </a:spcBef>
              <a:defRPr sz="2010"/>
            </a:pPr>
            <a:r>
              <a:t>The legal fight lasted </a:t>
            </a:r>
            <a:r>
              <a:rPr>
                <a:solidFill>
                  <a:srgbClr val="0433FF"/>
                </a:solidFill>
              </a:rPr>
              <a:t>eight years</a:t>
            </a:r>
            <a:r>
              <a:t>, generating a case record of </a:t>
            </a:r>
            <a:r>
              <a:rPr>
                <a:solidFill>
                  <a:srgbClr val="0433FF"/>
                </a:solidFill>
              </a:rPr>
              <a:t>14,000 pages</a:t>
            </a:r>
            <a:r>
              <a:t>. </a:t>
            </a:r>
          </a:p>
          <a:p>
            <a:pPr marL="174634" indent="-140598" defTabSz="612648">
              <a:spcBef>
                <a:spcPts val="1300"/>
              </a:spcBef>
              <a:defRPr sz="2010"/>
            </a:pPr>
            <a:r>
              <a:t>Ford's testimony included the comment: ”</a:t>
            </a:r>
            <a:r>
              <a:rPr i="1"/>
              <a:t>It is perfectly safe to say that George Selden has never advanced the automobile industry in a single particular...and it would perhaps be further advanced than it is now if he had never been born.</a:t>
            </a:r>
            <a:r>
              <a:t>”</a:t>
            </a:r>
          </a:p>
          <a:p>
            <a:pPr marL="174634" indent="-140598" defTabSz="612648">
              <a:spcBef>
                <a:spcPts val="1300"/>
              </a:spcBef>
              <a:defRPr sz="2010"/>
            </a:pPr>
            <a:r>
              <a:t>But the situation could have turned out differently, moving the American auto industry onto a different path and affecting the wider history of the motorcar, too. </a:t>
            </a:r>
          </a:p>
          <a:p>
            <a:pPr marL="174634" indent="-140598" defTabSz="612648">
              <a:spcBef>
                <a:spcPts val="1300"/>
              </a:spcBef>
              <a:defRPr sz="2010"/>
            </a:pPr>
            <a:r>
              <a:t>The brass plaque is a reminder that the development of the automobile was not, in fact, a sure thing.</a:t>
            </a:r>
          </a:p>
        </p:txBody>
      </p:sp>
      <p:sp>
        <p:nvSpPr>
          <p:cNvPr id="1979" name="Patent…"/>
          <p:cNvSpPr txBox="1"/>
          <p:nvPr>
            <p:ph type="title"/>
          </p:nvPr>
        </p:nvSpPr>
        <p:spPr>
          <a:prstGeom prst="rect">
            <a:avLst/>
          </a:prstGeom>
        </p:spPr>
        <p:txBody>
          <a:bodyPr/>
          <a:lstStyle/>
          <a:p>
            <a:pPr indent="37702" defTabSz="868680">
              <a:defRPr sz="3800"/>
            </a:pPr>
            <a:r>
              <a:t>Patent</a:t>
            </a:r>
          </a:p>
          <a:p>
            <a:pPr indent="37702" defTabSz="868680">
              <a:defRPr sz="3800"/>
            </a:pPr>
            <a:r>
              <a:t>Wars</a:t>
            </a:r>
          </a:p>
        </p:txBody>
      </p:sp>
      <p:pic>
        <p:nvPicPr>
          <p:cNvPr id="1980" name="unknown.jpg" descr="unknown.jpg"/>
          <p:cNvPicPr>
            <a:picLocks noChangeAspect="1"/>
          </p:cNvPicPr>
          <p:nvPr/>
        </p:nvPicPr>
        <p:blipFill>
          <a:blip r:embed="rId2">
            <a:extLst/>
          </a:blip>
          <a:stretch>
            <a:fillRect/>
          </a:stretch>
        </p:blipFill>
        <p:spPr>
          <a:xfrm>
            <a:off x="8302952" y="3669591"/>
            <a:ext cx="773688" cy="704550"/>
          </a:xfrm>
          <a:prstGeom prst="rect">
            <a:avLst/>
          </a:prstGeom>
          <a:ln w="12700">
            <a:miter lim="400000"/>
          </a:ln>
        </p:spPr>
      </p:pic>
    </p:spTree>
  </p:cSld>
  <p:clrMapOvr>
    <a:masterClrMapping/>
  </p:clrMapOvr>
  <p:transition xmlns:p14="http://schemas.microsoft.com/office/powerpoint/2010/main" spd="med" advClick="1"/>
</p:sld>
</file>

<file path=ppt/slides/slide2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2" name="Patent wars"/>
          <p:cNvSpPr txBox="1"/>
          <p:nvPr>
            <p:ph type="title"/>
          </p:nvPr>
        </p:nvSpPr>
        <p:spPr>
          <a:prstGeom prst="rect">
            <a:avLst/>
          </a:prstGeom>
        </p:spPr>
        <p:txBody>
          <a:bodyPr/>
          <a:lstStyle/>
          <a:p>
            <a:pPr/>
            <a:r>
              <a:t>Patent wars</a:t>
            </a:r>
          </a:p>
        </p:txBody>
      </p:sp>
      <p:sp>
        <p:nvSpPr>
          <p:cNvPr id="1983" name="Patent wars have not been limited to the auto industry.…"/>
          <p:cNvSpPr txBox="1"/>
          <p:nvPr>
            <p:ph type="body" idx="1"/>
          </p:nvPr>
        </p:nvSpPr>
        <p:spPr>
          <a:prstGeom prst="rect">
            <a:avLst/>
          </a:prstGeom>
        </p:spPr>
        <p:txBody>
          <a:bodyPr/>
          <a:lstStyle/>
          <a:p>
            <a:pPr marL="260906" indent="-212646" defTabSz="868680">
              <a:spcBef>
                <a:spcPts val="1900"/>
              </a:spcBef>
              <a:defRPr sz="3040"/>
            </a:pPr>
            <a:r>
              <a:t>Patent wars have not been limited to the auto industry. </a:t>
            </a:r>
          </a:p>
          <a:p>
            <a:pPr marL="260906" indent="-212646" defTabSz="868680">
              <a:spcBef>
                <a:spcPts val="1900"/>
              </a:spcBef>
              <a:defRPr sz="3040"/>
            </a:pPr>
            <a:r>
              <a:t>America's </a:t>
            </a:r>
            <a:r>
              <a:rPr>
                <a:solidFill>
                  <a:srgbClr val="0433FF"/>
                </a:solidFill>
              </a:rPr>
              <a:t>aviation industry</a:t>
            </a:r>
            <a:r>
              <a:t> was defined, and nearly derailed, by a similar patent war only a few years later. </a:t>
            </a:r>
          </a:p>
          <a:p>
            <a:pPr marL="260906" indent="-212646" defTabSz="868680">
              <a:spcBef>
                <a:spcPts val="1900"/>
              </a:spcBef>
              <a:defRPr sz="3040"/>
            </a:pPr>
            <a:r>
              <a:t>Hollywood is synonymous with cinema in part because early moviemakers went there to escape the</a:t>
            </a:r>
            <a:r>
              <a:rPr>
                <a:solidFill>
                  <a:srgbClr val="0433FF"/>
                </a:solidFill>
              </a:rPr>
              <a:t> legal constraints of Thomas Edison's Motion Picture Patents Company</a:t>
            </a:r>
            <a:r>
              <a:t>. </a:t>
            </a:r>
          </a:p>
        </p:txBody>
      </p:sp>
      <p:sp>
        <p:nvSpPr>
          <p:cNvPr id="1984"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6" name="The evolution of many new technologies, and their economic consequences, depended on good fortune in terms of rules, laws, and institutions.…"/>
          <p:cNvSpPr txBox="1"/>
          <p:nvPr>
            <p:ph type="body" idx="1"/>
          </p:nvPr>
        </p:nvSpPr>
        <p:spPr>
          <a:prstGeom prst="rect">
            <a:avLst/>
          </a:prstGeom>
        </p:spPr>
        <p:txBody>
          <a:bodyPr/>
          <a:lstStyle/>
          <a:p>
            <a:pPr marL="214217" indent="-174593" defTabSz="713231">
              <a:spcBef>
                <a:spcPts val="1500"/>
              </a:spcBef>
              <a:defRPr sz="2496"/>
            </a:pPr>
            <a:r>
              <a:t>The evolution of many new technologies, and their economic consequences, depended on good fortune in terms of rules, laws, and institutions. </a:t>
            </a:r>
          </a:p>
          <a:p>
            <a:pPr marL="214217" indent="-174593" defTabSz="713231">
              <a:spcBef>
                <a:spcPts val="1500"/>
              </a:spcBef>
              <a:defRPr sz="2496"/>
            </a:pPr>
            <a:r>
              <a:t>Selden's brass plaques are a reminder of a </a:t>
            </a:r>
            <a:r>
              <a:rPr>
                <a:solidFill>
                  <a:srgbClr val="0433FF"/>
                </a:solidFill>
              </a:rPr>
              <a:t>lucky economic escape from bad rules</a:t>
            </a:r>
            <a:r>
              <a:t> that nearly held back a major technology in its earliest days. </a:t>
            </a:r>
          </a:p>
          <a:p>
            <a:pPr marL="214217" indent="-174593" defTabSz="713231">
              <a:spcBef>
                <a:spcPts val="1500"/>
              </a:spcBef>
              <a:defRPr sz="2496"/>
            </a:pPr>
            <a:r>
              <a:t>Sometimes society is not so lucky, and </a:t>
            </a:r>
            <a:r>
              <a:rPr b="1"/>
              <a:t>bad institutions bring material progress grinding to a halt</a:t>
            </a:r>
            <a:r>
              <a:t>.</a:t>
            </a:r>
          </a:p>
        </p:txBody>
      </p:sp>
      <p:sp>
        <p:nvSpPr>
          <p:cNvPr id="1987" name="[“Restarting the Future”, Haskel &amp; Westlake, 2018]"/>
          <p:cNvSpPr txBox="1"/>
          <p:nvPr/>
        </p:nvSpPr>
        <p:spPr>
          <a:xfrm>
            <a:off x="3354259" y="6423754"/>
            <a:ext cx="5831010" cy="383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r">
              <a:spcBef>
                <a:spcPts val="2000"/>
              </a:spcBef>
              <a:defRPr i="1" sz="1900">
                <a:solidFill>
                  <a:srgbClr val="941100"/>
                </a:solidFill>
                <a:latin typeface="Century Gothic"/>
                <a:ea typeface="Century Gothic"/>
                <a:cs typeface="Century Gothic"/>
                <a:sym typeface="Century Gothic"/>
              </a:defRPr>
            </a:lvl1pPr>
          </a:lstStyle>
          <a:p>
            <a:pPr/>
            <a:r>
              <a:t>[“Restarting the Future”, Haskel &amp; Westlake,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86">
                                            <p:txEl>
                                              <p:pRg st="2" end="2"/>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2" fill="hold">
                                  <p:stCondLst>
                                    <p:cond delay="0"/>
                                  </p:stCondLst>
                                  <p:iterate type="el" backwards="0">
                                    <p:tmAbs val="0"/>
                                  </p:iterate>
                                  <p:childTnLst>
                                    <p:set>
                                      <p:cBhvr>
                                        <p:cTn id="19" fill="hold"/>
                                        <p:tgtEl>
                                          <p:spTgt spid="19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7" grpId="2"/>
      <p:bldP build="p" bldLvl="5" animBg="1" rev="0" advAuto="0" spid="1986" grpId="1"/>
    </p:bldLst>
  </p:timing>
</p:sld>
</file>

<file path=ppt/slides/slide2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9" name="At some point you must legally protect your intellectual property (IP) or you will not be able to:…"/>
          <p:cNvSpPr txBox="1"/>
          <p:nvPr>
            <p:ph type="body" idx="1"/>
          </p:nvPr>
        </p:nvSpPr>
        <p:spPr>
          <a:prstGeom prst="rect">
            <a:avLst/>
          </a:prstGeom>
        </p:spPr>
        <p:txBody>
          <a:bodyPr/>
          <a:lstStyle/>
          <a:p>
            <a:pPr marL="255413" indent="-208169" defTabSz="850391">
              <a:spcBef>
                <a:spcPts val="1800"/>
              </a:spcBef>
              <a:defRPr sz="2976"/>
            </a:pPr>
            <a:r>
              <a:t>At some point you must legally protect your intellectual property (IP) or you will not be able to: </a:t>
            </a:r>
          </a:p>
          <a:p>
            <a:pPr lvl="1" marL="619233" indent="-323958" defTabSz="850391">
              <a:spcBef>
                <a:spcPts val="1800"/>
              </a:spcBef>
              <a:defRPr sz="2790"/>
            </a:pPr>
            <a:r>
              <a:t>Disclose it safely.</a:t>
            </a:r>
          </a:p>
          <a:p>
            <a:pPr lvl="1" marL="619233" indent="-323958" defTabSz="850391">
              <a:spcBef>
                <a:spcPts val="1800"/>
              </a:spcBef>
              <a:defRPr sz="2790"/>
            </a:pPr>
            <a:r>
              <a:t>Be recognised in law as its owner.</a:t>
            </a:r>
          </a:p>
          <a:p>
            <a:pPr lvl="1" marL="619233" indent="-323958" defTabSz="850391">
              <a:spcBef>
                <a:spcPts val="1800"/>
              </a:spcBef>
              <a:defRPr sz="2790"/>
            </a:pPr>
            <a:r>
              <a:t>Profit from its commercial exploitation.</a:t>
            </a:r>
          </a:p>
          <a:p>
            <a:pPr lvl="1" marL="619233" indent="-323958" defTabSz="850391">
              <a:spcBef>
                <a:spcPts val="1800"/>
              </a:spcBef>
              <a:defRPr sz="2790"/>
            </a:pPr>
            <a:r>
              <a:t>Prevent or discourage its unauthorised use by others. </a:t>
            </a:r>
          </a:p>
        </p:txBody>
      </p:sp>
    </p:spTree>
  </p:cSld>
  <p:clrMapOvr>
    <a:masterClrMapping/>
  </p:clrMapOvr>
  <p:transition xmlns:p14="http://schemas.microsoft.com/office/powerpoint/2010/main" spd="med" advClick="1"/>
</p:sld>
</file>

<file path=ppt/slides/slide2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1" name="Content Placeholder 2"/>
          <p:cNvSpPr txBox="1"/>
          <p:nvPr>
            <p:ph type="body" idx="1"/>
          </p:nvPr>
        </p:nvSpPr>
        <p:spPr>
          <a:prstGeom prst="rect">
            <a:avLst/>
          </a:prstGeom>
        </p:spPr>
        <p:txBody>
          <a:bodyPr/>
          <a:lstStyle/>
          <a:p>
            <a:pPr marL="234583" indent="-188863" defTabSz="822959">
              <a:spcBef>
                <a:spcPts val="1800"/>
              </a:spcBef>
              <a:defRPr sz="2700">
                <a:solidFill>
                  <a:srgbClr val="D9D9D9"/>
                </a:solidFill>
              </a:defRPr>
            </a:pPr>
            <a:r>
              <a:t>From invention to commercial product</a:t>
            </a:r>
          </a:p>
          <a:p>
            <a:pPr marL="234583" indent="-188863" defTabSz="822959">
              <a:spcBef>
                <a:spcPts val="1800"/>
              </a:spcBef>
              <a:defRPr sz="2700">
                <a:solidFill>
                  <a:srgbClr val="D9D9D9"/>
                </a:solidFill>
              </a:defRPr>
            </a:pPr>
            <a:r>
              <a:t>Disclosure and confidentiality</a:t>
            </a:r>
          </a:p>
          <a:p>
            <a:pPr marL="234583" indent="-188863" defTabSz="822959">
              <a:spcBef>
                <a:spcPts val="1800"/>
              </a:spcBef>
              <a:defRPr sz="2700">
                <a:solidFill>
                  <a:srgbClr val="D9D9D9"/>
                </a:solidFill>
              </a:defRPr>
            </a:pPr>
            <a:r>
              <a:t>Assessing Novelty</a:t>
            </a:r>
          </a:p>
          <a:p>
            <a:pPr marL="234583" indent="-188863" defTabSz="822959">
              <a:spcBef>
                <a:spcPts val="1800"/>
              </a:spcBef>
              <a:defRPr sz="2700">
                <a:solidFill>
                  <a:srgbClr val="D9D9D9"/>
                </a:solidFill>
              </a:defRPr>
            </a:pPr>
            <a:r>
              <a:t>Competition and Market Potential</a:t>
            </a:r>
          </a:p>
          <a:p>
            <a:pPr marL="234583" indent="-188863" defTabSz="822959">
              <a:spcBef>
                <a:spcPts val="1800"/>
              </a:spcBef>
              <a:defRPr sz="2700">
                <a:solidFill>
                  <a:srgbClr val="D9D9D9"/>
                </a:solidFill>
              </a:defRPr>
            </a:pPr>
            <a:r>
              <a:t>Risk Assessment</a:t>
            </a:r>
          </a:p>
          <a:p>
            <a:pPr marL="234583" indent="-188863" defTabSz="822959">
              <a:spcBef>
                <a:spcPts val="1800"/>
              </a:spcBef>
              <a:defRPr sz="2700">
                <a:solidFill>
                  <a:srgbClr val="D9D9D9"/>
                </a:solidFill>
              </a:defRPr>
            </a:pPr>
            <a:r>
              <a:t>Exploitation Routes </a:t>
            </a:r>
          </a:p>
          <a:p>
            <a:pPr marL="234583" indent="-188863" defTabSz="822959">
              <a:spcBef>
                <a:spcPts val="1800"/>
              </a:spcBef>
              <a:defRPr sz="2700">
                <a:solidFill>
                  <a:srgbClr val="D9D9D9"/>
                </a:solidFill>
              </a:defRPr>
            </a:pPr>
            <a:r>
              <a:t>Prototyping and Proof of Concept</a:t>
            </a:r>
          </a:p>
          <a:p>
            <a:pPr marL="234583" indent="-188863" defTabSz="822959">
              <a:spcBef>
                <a:spcPts val="1800"/>
              </a:spcBef>
              <a:defRPr b="1" sz="2700"/>
            </a:pPr>
            <a:r>
              <a:t>Protecting your Invention</a:t>
            </a:r>
          </a:p>
        </p:txBody>
      </p:sp>
      <p:sp>
        <p:nvSpPr>
          <p:cNvPr id="1992" name="Title 1"/>
          <p:cNvSpPr txBox="1"/>
          <p:nvPr>
            <p:ph type="title"/>
          </p:nvPr>
        </p:nvSpPr>
        <p:spPr>
          <a:prstGeom prst="rect">
            <a:avLst/>
          </a:prstGeom>
        </p:spPr>
        <p:txBody>
          <a:bodyPr/>
          <a:lstStyle/>
          <a:p>
            <a:pPr indent="37702" defTabSz="868680">
              <a:defRPr sz="3800"/>
            </a:pPr>
            <a:r>
              <a:t>Section 3</a:t>
            </a:r>
            <a:br/>
            <a:r>
              <a:t>Outline</a:t>
            </a:r>
          </a:p>
        </p:txBody>
      </p:sp>
    </p:spTree>
  </p:cSld>
  <p:clrMapOvr>
    <a:masterClrMapping/>
  </p:clrMapOvr>
  <p:transition xmlns:p14="http://schemas.microsoft.com/office/powerpoint/2010/main" spd="med" advClick="1"/>
</p:sld>
</file>

<file path=ppt/slides/slide2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4" name="Protecting your idea"/>
          <p:cNvSpPr txBox="1"/>
          <p:nvPr>
            <p:ph type="title"/>
          </p:nvPr>
        </p:nvSpPr>
        <p:spPr>
          <a:prstGeom prst="rect">
            <a:avLst/>
          </a:prstGeom>
        </p:spPr>
        <p:txBody>
          <a:bodyPr/>
          <a:lstStyle/>
          <a:p>
            <a:pPr/>
            <a:r>
              <a:t>Protecting your idea</a:t>
            </a:r>
          </a:p>
        </p:txBody>
      </p:sp>
      <p:sp>
        <p:nvSpPr>
          <p:cNvPr id="1995" name="At some point you must legally protect your intellectual property (IP) or you will not be able to:…"/>
          <p:cNvSpPr txBox="1"/>
          <p:nvPr>
            <p:ph type="body" idx="1"/>
          </p:nvPr>
        </p:nvSpPr>
        <p:spPr>
          <a:xfrm>
            <a:off x="139699" y="1254778"/>
            <a:ext cx="8686801" cy="4974623"/>
          </a:xfrm>
          <a:prstGeom prst="rect">
            <a:avLst/>
          </a:prstGeom>
        </p:spPr>
        <p:txBody>
          <a:bodyPr/>
          <a:lstStyle/>
          <a:p>
            <a:pPr marL="216964" indent="-176832" defTabSz="722376">
              <a:spcBef>
                <a:spcPts val="1500"/>
              </a:spcBef>
              <a:defRPr sz="2528"/>
            </a:pPr>
            <a:r>
              <a:t>There are several </a:t>
            </a:r>
            <a:r>
              <a:rPr>
                <a:solidFill>
                  <a:srgbClr val="0433FF"/>
                </a:solidFill>
              </a:rPr>
              <a:t>forms of protection</a:t>
            </a:r>
            <a:r>
              <a:t> known as </a:t>
            </a:r>
            <a:r>
              <a:rPr>
                <a:solidFill>
                  <a:srgbClr val="0433FF"/>
                </a:solidFill>
              </a:rPr>
              <a:t>intellectual property rights (IPR)</a:t>
            </a:r>
            <a:r>
              <a:t>. </a:t>
            </a:r>
          </a:p>
          <a:p>
            <a:pPr marL="216964" indent="-176832" defTabSz="722376">
              <a:spcBef>
                <a:spcPts val="1500"/>
              </a:spcBef>
              <a:defRPr sz="2528"/>
            </a:pPr>
            <a:r>
              <a:t>Usually, the best way to protect an invention as it evolves is to use a strategic combination of IPR.  </a:t>
            </a:r>
          </a:p>
          <a:p>
            <a:pPr marL="216964" indent="-176832" defTabSz="722376">
              <a:spcBef>
                <a:spcPts val="1500"/>
              </a:spcBef>
              <a:defRPr sz="2528"/>
            </a:pPr>
            <a:r>
              <a:t>Many inventors assume that the only way to protect their idea is to </a:t>
            </a:r>
            <a:r>
              <a:rPr b="1"/>
              <a:t>patent</a:t>
            </a:r>
            <a:r>
              <a:t> it. </a:t>
            </a:r>
          </a:p>
          <a:p>
            <a:pPr marL="216964" indent="-176832" defTabSz="722376">
              <a:spcBef>
                <a:spcPts val="1500"/>
              </a:spcBef>
              <a:defRPr sz="2528"/>
            </a:pPr>
            <a:r>
              <a:t>While patents tend to be of primary importance, other forms of IPR should also be considered. </a:t>
            </a:r>
          </a:p>
          <a:p>
            <a:pPr marL="216964" indent="-176832" defTabSz="722376">
              <a:spcBef>
                <a:spcPts val="1500"/>
              </a:spcBef>
              <a:defRPr sz="2528"/>
            </a:pPr>
            <a:r>
              <a:t>One or more of these may have an important role to play in protecting your idea. </a:t>
            </a:r>
          </a:p>
        </p:txBody>
      </p:sp>
      <p:sp>
        <p:nvSpPr>
          <p:cNvPr id="199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9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9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9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9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95" grpId="1"/>
    </p:bldLst>
  </p:timing>
</p:sld>
</file>

<file path=ppt/slides/slide2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8" name="Confidentiality"/>
          <p:cNvSpPr txBox="1"/>
          <p:nvPr>
            <p:ph type="title"/>
          </p:nvPr>
        </p:nvSpPr>
        <p:spPr>
          <a:prstGeom prst="rect">
            <a:avLst/>
          </a:prstGeom>
        </p:spPr>
        <p:txBody>
          <a:bodyPr/>
          <a:lstStyle/>
          <a:p>
            <a:pPr/>
            <a:r>
              <a:t>Confidentiality</a:t>
            </a:r>
          </a:p>
        </p:txBody>
      </p:sp>
      <p:sp>
        <p:nvSpPr>
          <p:cNvPr id="1999" name="Protecting your Invention"/>
          <p:cNvSpPr txBox="1"/>
          <p:nvPr>
            <p:ph type="body" idx="21"/>
          </p:nvPr>
        </p:nvSpPr>
        <p:spPr>
          <a:prstGeom prst="rect">
            <a:avLst/>
          </a:prstGeom>
        </p:spPr>
        <p:txBody>
          <a:bodyPr/>
          <a:lstStyle/>
          <a:p>
            <a:pPr/>
            <a:r>
              <a:t>Protecting your Invention</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Can you identify some Disruptive Innovation?"/>
          <p:cNvSpPr txBox="1"/>
          <p:nvPr>
            <p:ph type="body" idx="1"/>
          </p:nvPr>
        </p:nvSpPr>
        <p:spPr>
          <a:prstGeom prst="rect">
            <a:avLst/>
          </a:prstGeom>
        </p:spPr>
        <p:txBody>
          <a:bodyPr/>
          <a:lstStyle/>
          <a:p>
            <a:pPr/>
            <a:r>
              <a:t>Can you identify some Disruptive Innovation?</a:t>
            </a:r>
          </a:p>
        </p:txBody>
      </p:sp>
    </p:spTree>
  </p:cSld>
  <p:clrMapOvr>
    <a:masterClrMapping/>
  </p:clrMapOvr>
  <p:transition xmlns:p14="http://schemas.microsoft.com/office/powerpoint/2010/main" spd="med" advClick="1"/>
</p:sld>
</file>

<file path=ppt/slides/slide2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1" name="Forms of IPR"/>
          <p:cNvSpPr txBox="1"/>
          <p:nvPr>
            <p:ph type="title"/>
          </p:nvPr>
        </p:nvSpPr>
        <p:spPr>
          <a:prstGeom prst="rect">
            <a:avLst/>
          </a:prstGeom>
        </p:spPr>
        <p:txBody>
          <a:bodyPr/>
          <a:lstStyle/>
          <a:p>
            <a:pPr/>
            <a:r>
              <a:t>Confidential information &amp; NDAs</a:t>
            </a:r>
          </a:p>
        </p:txBody>
      </p:sp>
      <p:sp>
        <p:nvSpPr>
          <p:cNvPr id="2002" name="Confidential information and non-disclosure agreements (NDAs)…"/>
          <p:cNvSpPr txBox="1"/>
          <p:nvPr>
            <p:ph type="body" idx="1"/>
          </p:nvPr>
        </p:nvSpPr>
        <p:spPr>
          <a:prstGeom prst="rect">
            <a:avLst/>
          </a:prstGeom>
        </p:spPr>
        <p:txBody>
          <a:bodyPr/>
          <a:lstStyle/>
          <a:p>
            <a:pPr marL="194992" indent="-158924" defTabSz="649223">
              <a:spcBef>
                <a:spcPts val="1400"/>
              </a:spcBef>
              <a:defRPr sz="2272"/>
            </a:pPr>
            <a:r>
              <a:rPr>
                <a:solidFill>
                  <a:srgbClr val="0433FF"/>
                </a:solidFill>
              </a:rPr>
              <a:t>Confidential information</a:t>
            </a:r>
            <a:r>
              <a:t> is closely related to, and often regarded as,</a:t>
            </a:r>
            <a:r>
              <a:rPr>
                <a:solidFill>
                  <a:srgbClr val="0433FF"/>
                </a:solidFill>
              </a:rPr>
              <a:t> intellectual property </a:t>
            </a:r>
            <a:r>
              <a:t>- although </a:t>
            </a:r>
            <a:r>
              <a:rPr b="1"/>
              <a:t>not covered by any statutory IPRs</a:t>
            </a:r>
            <a:r>
              <a:t>.</a:t>
            </a:r>
          </a:p>
          <a:p>
            <a:pPr marL="194992" indent="-158924" defTabSz="649223">
              <a:spcBef>
                <a:spcPts val="1400"/>
              </a:spcBef>
              <a:defRPr sz="2272"/>
            </a:pPr>
            <a:r>
              <a:t>The most common form of protection for confidential information is a </a:t>
            </a:r>
            <a:r>
              <a:rPr b="1"/>
              <a:t>non-disclosure agreement (NDA)</a:t>
            </a:r>
            <a:r>
              <a:t>. </a:t>
            </a:r>
          </a:p>
          <a:p>
            <a:pPr marL="194992" indent="-158924" defTabSz="649223">
              <a:spcBef>
                <a:spcPts val="1400"/>
              </a:spcBef>
              <a:defRPr sz="2272"/>
            </a:pPr>
            <a:r>
              <a:t>An NDA can protect you:</a:t>
            </a:r>
          </a:p>
          <a:p>
            <a:pPr lvl="1" marL="472748" indent="-247323" defTabSz="649223">
              <a:spcBef>
                <a:spcPts val="1400"/>
              </a:spcBef>
              <a:defRPr sz="2130"/>
            </a:pPr>
            <a:r>
              <a:t>By </a:t>
            </a:r>
            <a:r>
              <a:rPr>
                <a:solidFill>
                  <a:srgbClr val="0433FF"/>
                </a:solidFill>
              </a:rPr>
              <a:t>documenting someone's promise not to use or pass on information about your idea</a:t>
            </a:r>
            <a:r>
              <a:t>. Anyone who breaks the terms of an NDA </a:t>
            </a:r>
            <a:r>
              <a:rPr>
                <a:solidFill>
                  <a:srgbClr val="0433FF"/>
                </a:solidFill>
              </a:rPr>
              <a:t>risks legal action</a:t>
            </a:r>
            <a:r>
              <a:t>. </a:t>
            </a:r>
          </a:p>
          <a:p>
            <a:pPr lvl="1" marL="472748" indent="-247323" defTabSz="649223">
              <a:spcBef>
                <a:spcPts val="1400"/>
              </a:spcBef>
              <a:defRPr sz="2130"/>
            </a:pPr>
            <a:r>
              <a:rPr>
                <a:solidFill>
                  <a:srgbClr val="0433FF"/>
                </a:solidFill>
              </a:rPr>
              <a:t>At every stage of the development of your idea</a:t>
            </a:r>
            <a:r>
              <a:t> - no matter what other forms of IPR you have, and even long after your invention is on the market. </a:t>
            </a:r>
          </a:p>
        </p:txBody>
      </p:sp>
      <p:sp>
        <p:nvSpPr>
          <p:cNvPr id="200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02">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002">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002">
                                            <p:txEl>
                                              <p:pRg st="3" end="3"/>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200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02" grpId="1"/>
    </p:bldLst>
  </p:timing>
</p:sld>
</file>

<file path=ppt/slides/slide2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5" name="Forms of IPR"/>
          <p:cNvSpPr txBox="1"/>
          <p:nvPr>
            <p:ph type="title"/>
          </p:nvPr>
        </p:nvSpPr>
        <p:spPr>
          <a:prstGeom prst="rect">
            <a:avLst/>
          </a:prstGeom>
        </p:spPr>
        <p:txBody>
          <a:bodyPr/>
          <a:lstStyle/>
          <a:p>
            <a:pPr/>
            <a:r>
              <a:t>Confidential information &amp; NDAs</a:t>
            </a:r>
          </a:p>
        </p:txBody>
      </p:sp>
      <p:sp>
        <p:nvSpPr>
          <p:cNvPr id="2006" name="Confidential information and non-disclosure agreements (NDAs)…"/>
          <p:cNvSpPr txBox="1"/>
          <p:nvPr>
            <p:ph type="body" idx="1"/>
          </p:nvPr>
        </p:nvSpPr>
        <p:spPr>
          <a:xfrm>
            <a:off x="228600" y="1342443"/>
            <a:ext cx="8686800" cy="5071185"/>
          </a:xfrm>
          <a:prstGeom prst="rect">
            <a:avLst/>
          </a:prstGeom>
        </p:spPr>
        <p:txBody>
          <a:bodyPr/>
          <a:lstStyle/>
          <a:p>
            <a:pPr marL="269145" indent="-219361" defTabSz="896111">
              <a:spcBef>
                <a:spcPts val="1900"/>
              </a:spcBef>
              <a:defRPr sz="3136"/>
            </a:pPr>
            <a:r>
              <a:t>NDAs are widely used in all forms of business, so you should certainly consider using them yourself. </a:t>
            </a:r>
          </a:p>
          <a:p>
            <a:pPr marL="269145" indent="-219361" defTabSz="896111">
              <a:spcBef>
                <a:spcPts val="1900"/>
              </a:spcBef>
              <a:defRPr sz="3136"/>
            </a:pPr>
            <a:r>
              <a:t>NDAs are </a:t>
            </a:r>
            <a:r>
              <a:rPr>
                <a:solidFill>
                  <a:srgbClr val="0433FF"/>
                </a:solidFill>
              </a:rPr>
              <a:t>binding legal agreements</a:t>
            </a:r>
            <a:r>
              <a:t>, and use them only when</a:t>
            </a:r>
            <a:r>
              <a:rPr b="1">
                <a:solidFill>
                  <a:srgbClr val="0433FF"/>
                </a:solidFill>
              </a:rPr>
              <a:t> both parties accept </a:t>
            </a:r>
            <a:r>
              <a:t>that</a:t>
            </a:r>
            <a:r>
              <a:rPr b="1">
                <a:solidFill>
                  <a:srgbClr val="0433FF"/>
                </a:solidFill>
              </a:rPr>
              <a:t> significant disclosure is necessary</a:t>
            </a:r>
            <a:r>
              <a:t>. </a:t>
            </a:r>
          </a:p>
          <a:p>
            <a:pPr marL="269145" indent="-219361" defTabSz="896111">
              <a:spcBef>
                <a:spcPts val="1900"/>
              </a:spcBef>
              <a:defRPr sz="3136"/>
            </a:pPr>
            <a:r>
              <a:t>NDAs can only restrain others from disclosing or exploiting specific and unique secrets which they get </a:t>
            </a:r>
            <a:r>
              <a:rPr b="1"/>
              <a:t>only from you</a:t>
            </a:r>
            <a:r>
              <a:t>. </a:t>
            </a:r>
          </a:p>
        </p:txBody>
      </p:sp>
      <p:sp>
        <p:nvSpPr>
          <p:cNvPr id="200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06">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00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06" grpId="1"/>
    </p:bldLst>
  </p:timing>
</p:sld>
</file>

<file path=ppt/slides/slide2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9" name="When NDA are not useful?…"/>
          <p:cNvSpPr txBox="1"/>
          <p:nvPr>
            <p:ph type="body" idx="1"/>
          </p:nvPr>
        </p:nvSpPr>
        <p:spPr>
          <a:prstGeom prst="rect">
            <a:avLst/>
          </a:prstGeom>
        </p:spPr>
        <p:txBody>
          <a:bodyPr/>
          <a:lstStyle/>
          <a:p>
            <a:pPr/>
            <a:r>
              <a:t>When NDA are not useful?</a:t>
            </a:r>
          </a:p>
          <a:p>
            <a:pPr/>
          </a:p>
          <a:p>
            <a:pPr marL="300789" indent="-300789" algn="l">
              <a:spcBef>
                <a:spcPts val="2000"/>
              </a:spcBef>
              <a:buSzPct val="100000"/>
              <a:buChar char="•"/>
              <a:defRPr sz="2400">
                <a:solidFill>
                  <a:srgbClr val="000000"/>
                </a:solidFill>
                <a:latin typeface="Century Gothic"/>
                <a:ea typeface="Century Gothic"/>
                <a:cs typeface="Century Gothic"/>
                <a:sym typeface="Century Gothic"/>
              </a:defRPr>
            </a:pPr>
            <a:r>
              <a:t>Any information that is </a:t>
            </a:r>
            <a:r>
              <a:rPr>
                <a:solidFill>
                  <a:srgbClr val="0433FF"/>
                </a:solidFill>
              </a:rPr>
              <a:t>already general knowledge</a:t>
            </a:r>
            <a:r>
              <a:t> is free for anyone to continue using, regardless of the NDA. </a:t>
            </a:r>
          </a:p>
          <a:p>
            <a:pPr marL="300789" indent="-300789" algn="l">
              <a:spcBef>
                <a:spcPts val="2000"/>
              </a:spcBef>
              <a:buSzPct val="100000"/>
              <a:buChar char="•"/>
              <a:defRPr sz="2400">
                <a:solidFill>
                  <a:srgbClr val="000000"/>
                </a:solidFill>
                <a:latin typeface="Century Gothic"/>
                <a:ea typeface="Century Gothic"/>
                <a:cs typeface="Century Gothic"/>
                <a:sym typeface="Century Gothic"/>
              </a:defRPr>
            </a:pPr>
            <a:r>
              <a:t>If the confidential information covered by the NDA </a:t>
            </a:r>
            <a:r>
              <a:rPr>
                <a:solidFill>
                  <a:srgbClr val="0433FF"/>
                </a:solidFill>
              </a:rPr>
              <a:t>later becomes public</a:t>
            </a:r>
            <a:r>
              <a:t> knowledge by some other means, then the original parties to the </a:t>
            </a:r>
            <a:r>
              <a:rPr>
                <a:solidFill>
                  <a:srgbClr val="0433FF"/>
                </a:solidFill>
              </a:rPr>
              <a:t>NDA will no longer be bound</a:t>
            </a:r>
            <a:r>
              <a:t> by it.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0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20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200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09" grpId="1"/>
    </p:bldLst>
  </p:timing>
</p:sld>
</file>

<file path=ppt/slides/slide2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1" name="Forms of IPR"/>
          <p:cNvSpPr txBox="1"/>
          <p:nvPr>
            <p:ph type="title"/>
          </p:nvPr>
        </p:nvSpPr>
        <p:spPr>
          <a:prstGeom prst="rect">
            <a:avLst/>
          </a:prstGeom>
        </p:spPr>
        <p:txBody>
          <a:bodyPr/>
          <a:lstStyle/>
          <a:p>
            <a:pPr/>
            <a:r>
              <a:t>NDAs Main Challenge</a:t>
            </a:r>
          </a:p>
        </p:txBody>
      </p:sp>
      <p:sp>
        <p:nvSpPr>
          <p:cNvPr id="2012" name="Confidential information and non-disclosure agreements (NDAs)…"/>
          <p:cNvSpPr txBox="1"/>
          <p:nvPr>
            <p:ph type="body" idx="1"/>
          </p:nvPr>
        </p:nvSpPr>
        <p:spPr>
          <a:prstGeom prst="rect">
            <a:avLst/>
          </a:prstGeom>
        </p:spPr>
        <p:txBody>
          <a:bodyPr/>
          <a:lstStyle/>
          <a:p>
            <a:pPr marL="269145" indent="-219361" defTabSz="896111">
              <a:spcBef>
                <a:spcPts val="1900"/>
              </a:spcBef>
              <a:defRPr sz="3136"/>
            </a:pPr>
            <a:r>
              <a:rPr>
                <a:solidFill>
                  <a:srgbClr val="0433FF"/>
                </a:solidFill>
              </a:rPr>
              <a:t>Persuading</a:t>
            </a:r>
            <a:r>
              <a:t> other people to </a:t>
            </a:r>
            <a:r>
              <a:rPr b="1"/>
              <a:t>sign</a:t>
            </a:r>
            <a:r>
              <a:t> your NDA. </a:t>
            </a:r>
          </a:p>
          <a:p>
            <a:pPr marL="269145" indent="-219361" defTabSz="896111">
              <a:spcBef>
                <a:spcPts val="1900"/>
              </a:spcBef>
              <a:defRPr sz="3136"/>
            </a:pPr>
            <a:r>
              <a:t>Many large companies take the view that </a:t>
            </a:r>
            <a:r>
              <a:rPr>
                <a:solidFill>
                  <a:srgbClr val="0433FF"/>
                </a:solidFill>
              </a:rPr>
              <a:t>NDAs only have a use</a:t>
            </a:r>
            <a:r>
              <a:t> when they are </a:t>
            </a:r>
            <a:r>
              <a:rPr>
                <a:solidFill>
                  <a:srgbClr val="0433FF"/>
                </a:solidFill>
              </a:rPr>
              <a:t>seriously interested</a:t>
            </a:r>
            <a:r>
              <a:t> in an idea. </a:t>
            </a:r>
          </a:p>
          <a:p>
            <a:pPr lvl="1" marL="652526" indent="-341376" defTabSz="896111">
              <a:spcBef>
                <a:spcPts val="1900"/>
              </a:spcBef>
              <a:defRPr sz="2940"/>
            </a:pPr>
            <a:r>
              <a:t>That can only be after they know what it is! </a:t>
            </a:r>
          </a:p>
          <a:p>
            <a:pPr marL="269145" indent="-219361" defTabSz="896111">
              <a:spcBef>
                <a:spcPts val="1900"/>
              </a:spcBef>
              <a:defRPr sz="3136"/>
            </a:pPr>
            <a:r>
              <a:t>To overcome this: </a:t>
            </a:r>
            <a:r>
              <a:rPr>
                <a:solidFill>
                  <a:srgbClr val="0433FF"/>
                </a:solidFill>
              </a:rPr>
              <a:t>train</a:t>
            </a:r>
            <a:r>
              <a:rPr b="1"/>
              <a:t> </a:t>
            </a:r>
            <a:r>
              <a:t>yourself to communicate the business benefits of your idea without disclosing its novel aspects.</a:t>
            </a:r>
          </a:p>
        </p:txBody>
      </p:sp>
      <p:sp>
        <p:nvSpPr>
          <p:cNvPr id="201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01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1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012">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012">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201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12" grpId="1"/>
    </p:bldLst>
  </p:timing>
</p:sld>
</file>

<file path=ppt/slides/slide2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5" name="Where can you find templates for Nda?…"/>
          <p:cNvSpPr txBox="1"/>
          <p:nvPr>
            <p:ph type="body" idx="1"/>
          </p:nvPr>
        </p:nvSpPr>
        <p:spPr>
          <a:prstGeom prst="rect">
            <a:avLst/>
          </a:prstGeom>
        </p:spPr>
        <p:txBody>
          <a:bodyPr/>
          <a:lstStyle/>
          <a:p>
            <a:pPr indent="34130" defTabSz="786384">
              <a:defRPr sz="2924"/>
            </a:pPr>
            <a:r>
              <a:t>Where can you find templates for Nda?</a:t>
            </a:r>
          </a:p>
          <a:p>
            <a:pPr indent="34130" defTabSz="786384">
              <a:defRPr sz="2924"/>
            </a:pPr>
          </a:p>
          <a:p>
            <a:pPr indent="0" defTabSz="786384">
              <a:spcBef>
                <a:spcPts val="1700"/>
              </a:spcBef>
              <a:defRPr sz="2752">
                <a:solidFill>
                  <a:srgbClr val="000000"/>
                </a:solidFill>
                <a:latin typeface="Century Gothic"/>
                <a:ea typeface="Century Gothic"/>
                <a:cs typeface="Century Gothic"/>
                <a:sym typeface="Century Gothic"/>
              </a:defRPr>
            </a:pPr>
            <a:r>
              <a:t>You can find many free examples of NDAs on the internet. </a:t>
            </a:r>
          </a:p>
          <a:p>
            <a:pPr indent="0" defTabSz="786384">
              <a:spcBef>
                <a:spcPts val="1700"/>
              </a:spcBef>
              <a:defRPr sz="2752">
                <a:solidFill>
                  <a:srgbClr val="000000"/>
                </a:solidFill>
                <a:latin typeface="Century Gothic"/>
                <a:ea typeface="Century Gothic"/>
                <a:cs typeface="Century Gothic"/>
                <a:sym typeface="Century Gothic"/>
              </a:defRPr>
            </a:pPr>
          </a:p>
          <a:p>
            <a:pPr indent="0" algn="l" defTabSz="393192">
              <a:defRPr b="1" sz="2322">
                <a:solidFill>
                  <a:srgbClr val="0B0C0C"/>
                </a:solidFill>
                <a:latin typeface="+mn-lt"/>
                <a:ea typeface="+mn-ea"/>
                <a:cs typeface="+mn-cs"/>
                <a:sym typeface="Helvetica"/>
              </a:defRPr>
            </a:pPr>
            <a:r>
              <a:t>Lambert Toolkit:</a:t>
            </a:r>
          </a:p>
          <a:p>
            <a:pPr indent="0" defTabSz="786384">
              <a:spcBef>
                <a:spcPts val="500"/>
              </a:spcBef>
              <a:defRPr sz="1204">
                <a:solidFill>
                  <a:srgbClr val="0096FF"/>
                </a:solidFill>
                <a:latin typeface="Century Gothic"/>
                <a:ea typeface="Century Gothic"/>
                <a:cs typeface="Century Gothic"/>
                <a:sym typeface="Century Gothic"/>
              </a:defRPr>
            </a:pPr>
            <a:r>
              <a:t>https://assets.publishing.service.gov.uk/government/uploads/system/uploads/attachment_data/file/551428/lambert-sample-nondisclosure-agreement.doc</a:t>
            </a:r>
          </a:p>
          <a:p>
            <a:pPr indent="0" defTabSz="786384">
              <a:spcBef>
                <a:spcPts val="1700"/>
              </a:spcBef>
              <a:defRPr sz="2752">
                <a:solidFill>
                  <a:srgbClr val="000000"/>
                </a:solidFill>
                <a:latin typeface="Century Gothic"/>
                <a:ea typeface="Century Gothic"/>
                <a:cs typeface="Century Gothic"/>
                <a:sym typeface="Century Gothic"/>
              </a:defRPr>
            </a:pPr>
            <a:r>
              <a:t>It may be wise to seek the advice of a patent attorney when constructing your own version. </a:t>
            </a:r>
          </a:p>
        </p:txBody>
      </p:sp>
    </p:spTree>
  </p:cSld>
  <p:clrMapOvr>
    <a:masterClrMapping/>
  </p:clrMapOvr>
  <p:transition xmlns:p14="http://schemas.microsoft.com/office/powerpoint/2010/main" spd="med" advClick="1"/>
</p:sld>
</file>

<file path=ppt/slides/slide2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7" name="Slide Number"/>
          <p:cNvSpPr txBox="1"/>
          <p:nvPr>
            <p:ph type="sldNum" sz="quarter" idx="2"/>
          </p:nvPr>
        </p:nvSpPr>
        <p:spPr>
          <a:xfrm>
            <a:off x="-12047" y="6548118"/>
            <a:ext cx="357516" cy="2819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8" name="Image" descr="Image"/>
          <p:cNvPicPr>
            <a:picLocks noChangeAspect="1"/>
          </p:cNvPicPr>
          <p:nvPr/>
        </p:nvPicPr>
        <p:blipFill>
          <a:blip r:embed="rId2">
            <a:extLst/>
          </a:blip>
          <a:stretch>
            <a:fillRect/>
          </a:stretch>
        </p:blipFill>
        <p:spPr>
          <a:xfrm>
            <a:off x="438126" y="0"/>
            <a:ext cx="8267747" cy="6858000"/>
          </a:xfrm>
          <a:prstGeom prst="rect">
            <a:avLst/>
          </a:prstGeom>
          <a:ln w="12700">
            <a:miter lim="400000"/>
          </a:ln>
        </p:spPr>
      </p:pic>
    </p:spTree>
  </p:cSld>
  <p:clrMapOvr>
    <a:masterClrMapping/>
  </p:clrMapOvr>
  <p:transition xmlns:p14="http://schemas.microsoft.com/office/powerpoint/2010/main" spd="med" advClick="1"/>
</p:sld>
</file>

<file path=ppt/slides/slide2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0" name="Know-how"/>
          <p:cNvSpPr txBox="1"/>
          <p:nvPr>
            <p:ph type="title"/>
          </p:nvPr>
        </p:nvSpPr>
        <p:spPr>
          <a:prstGeom prst="rect">
            <a:avLst/>
          </a:prstGeom>
        </p:spPr>
        <p:txBody>
          <a:bodyPr/>
          <a:lstStyle/>
          <a:p>
            <a:pPr/>
            <a:r>
              <a:t>Know-how</a:t>
            </a:r>
          </a:p>
        </p:txBody>
      </p:sp>
      <p:sp>
        <p:nvSpPr>
          <p:cNvPr id="2021" name="Protecting your Invention"/>
          <p:cNvSpPr txBox="1"/>
          <p:nvPr>
            <p:ph type="body" idx="21"/>
          </p:nvPr>
        </p:nvSpPr>
        <p:spPr>
          <a:prstGeom prst="rect">
            <a:avLst/>
          </a:prstGeom>
        </p:spPr>
        <p:txBody>
          <a:bodyPr/>
          <a:lstStyle/>
          <a:p>
            <a:pPr/>
            <a:r>
              <a:t>Protecting your Invention</a:t>
            </a:r>
          </a:p>
        </p:txBody>
      </p:sp>
    </p:spTree>
  </p:cSld>
  <p:clrMapOvr>
    <a:masterClrMapping/>
  </p:clrMapOvr>
  <p:transition xmlns:p14="http://schemas.microsoft.com/office/powerpoint/2010/main" spd="med" advClick="1"/>
</p:sld>
</file>

<file path=ppt/slides/slide2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3" name="Know-how"/>
          <p:cNvSpPr txBox="1"/>
          <p:nvPr>
            <p:ph type="title"/>
          </p:nvPr>
        </p:nvSpPr>
        <p:spPr>
          <a:prstGeom prst="rect">
            <a:avLst/>
          </a:prstGeom>
        </p:spPr>
        <p:txBody>
          <a:bodyPr/>
          <a:lstStyle/>
          <a:p>
            <a:pPr/>
            <a:r>
              <a:t>Know-how</a:t>
            </a:r>
          </a:p>
        </p:txBody>
      </p:sp>
      <p:sp>
        <p:nvSpPr>
          <p:cNvPr id="2024" name="Know-how is undocumented information known only to you. It is similar to trade secrets. Without your know-how, others may find it difficult or unrewarding to exploit your idea. For example, you may know how to reduce production costs significantly by usi"/>
          <p:cNvSpPr txBox="1"/>
          <p:nvPr>
            <p:ph type="body" idx="1"/>
          </p:nvPr>
        </p:nvSpPr>
        <p:spPr>
          <a:prstGeom prst="rect">
            <a:avLst/>
          </a:prstGeom>
        </p:spPr>
        <p:txBody>
          <a:bodyPr/>
          <a:lstStyle/>
          <a:p>
            <a:pPr marL="236188" indent="-192500" defTabSz="786384">
              <a:spcBef>
                <a:spcPts val="1700"/>
              </a:spcBef>
              <a:defRPr sz="2752"/>
            </a:pPr>
            <a:r>
              <a:t>Know-how is </a:t>
            </a:r>
            <a:r>
              <a:rPr>
                <a:solidFill>
                  <a:srgbClr val="0433FF"/>
                </a:solidFill>
              </a:rPr>
              <a:t>undocumented information</a:t>
            </a:r>
            <a:r>
              <a:t> </a:t>
            </a:r>
            <a:r>
              <a:rPr>
                <a:solidFill>
                  <a:srgbClr val="0433FF"/>
                </a:solidFill>
              </a:rPr>
              <a:t>known only to you</a:t>
            </a:r>
            <a:r>
              <a:t>. It is similar to trade secrets. </a:t>
            </a:r>
          </a:p>
          <a:p>
            <a:pPr marL="236188" indent="-192500" defTabSz="786384">
              <a:spcBef>
                <a:spcPts val="1700"/>
              </a:spcBef>
              <a:defRPr sz="2752"/>
            </a:pPr>
            <a:r>
              <a:t>Without your know-how, others may find it difficult or unrewarding to exploit your idea. </a:t>
            </a:r>
          </a:p>
          <a:p>
            <a:pPr lvl="1" marL="572624" indent="-299574" defTabSz="786384">
              <a:spcBef>
                <a:spcPts val="1700"/>
              </a:spcBef>
              <a:defRPr sz="2580"/>
            </a:pPr>
            <a:r>
              <a:t>For example, you may know how to reduce production costs significantly by using conventional equipment in an unconventional way. </a:t>
            </a:r>
          </a:p>
          <a:p>
            <a:pPr marL="236188" indent="-192500" defTabSz="786384">
              <a:spcBef>
                <a:spcPts val="1700"/>
              </a:spcBef>
              <a:defRPr sz="2752"/>
            </a:pPr>
            <a:r>
              <a:t>Know-how can be </a:t>
            </a:r>
            <a:r>
              <a:rPr>
                <a:solidFill>
                  <a:srgbClr val="0433FF"/>
                </a:solidFill>
              </a:rPr>
              <a:t>commercially valuable</a:t>
            </a:r>
            <a:r>
              <a:t>, and can be included in </a:t>
            </a:r>
            <a:r>
              <a:rPr>
                <a:solidFill>
                  <a:srgbClr val="0433FF"/>
                </a:solidFill>
              </a:rPr>
              <a:t>licensing agreements</a:t>
            </a:r>
            <a:r>
              <a:t>. </a:t>
            </a:r>
          </a:p>
        </p:txBody>
      </p:sp>
      <p:sp>
        <p:nvSpPr>
          <p:cNvPr id="202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2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02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202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202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4" grpId="1"/>
    </p:bldLst>
  </p:timing>
</p:sld>
</file>

<file path=ppt/slides/slide2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7" name="Challenges with Know-how"/>
          <p:cNvSpPr txBox="1"/>
          <p:nvPr>
            <p:ph type="title"/>
          </p:nvPr>
        </p:nvSpPr>
        <p:spPr>
          <a:prstGeom prst="rect">
            <a:avLst/>
          </a:prstGeom>
        </p:spPr>
        <p:txBody>
          <a:bodyPr/>
          <a:lstStyle/>
          <a:p>
            <a:pPr/>
            <a:r>
              <a:t>Challenges with Know-how</a:t>
            </a:r>
          </a:p>
        </p:txBody>
      </p:sp>
      <p:sp>
        <p:nvSpPr>
          <p:cNvPr id="2028" name="Genuinely valuable know-how is rare.…"/>
          <p:cNvSpPr txBox="1"/>
          <p:nvPr>
            <p:ph type="body" idx="1"/>
          </p:nvPr>
        </p:nvSpPr>
        <p:spPr>
          <a:prstGeom prst="rect">
            <a:avLst/>
          </a:prstGeom>
        </p:spPr>
        <p:txBody>
          <a:bodyPr/>
          <a:lstStyle/>
          <a:p>
            <a:pPr marL="252666" indent="-205930" defTabSz="841247">
              <a:spcBef>
                <a:spcPts val="1800"/>
              </a:spcBef>
              <a:defRPr sz="2944"/>
            </a:pPr>
            <a:r>
              <a:t>Genuinely valuable know-how is </a:t>
            </a:r>
            <a:r>
              <a:rPr>
                <a:solidFill>
                  <a:srgbClr val="0433FF"/>
                </a:solidFill>
              </a:rPr>
              <a:t>rare</a:t>
            </a:r>
            <a:r>
              <a:t>. </a:t>
            </a:r>
          </a:p>
          <a:p>
            <a:pPr marL="252666" indent="-205930" defTabSz="841247">
              <a:spcBef>
                <a:spcPts val="1800"/>
              </a:spcBef>
              <a:defRPr sz="2944"/>
            </a:pPr>
            <a:r>
              <a:t>There is also </a:t>
            </a:r>
            <a:r>
              <a:rPr>
                <a:solidFill>
                  <a:srgbClr val="0433FF"/>
                </a:solidFill>
              </a:rPr>
              <a:t>no way of registering</a:t>
            </a:r>
            <a:r>
              <a:t> it and </a:t>
            </a:r>
            <a:r>
              <a:rPr>
                <a:solidFill>
                  <a:srgbClr val="0433FF"/>
                </a:solidFill>
              </a:rPr>
              <a:t>its theft can be hard to establish</a:t>
            </a:r>
            <a:r>
              <a:t> (theft  usually by employees or associates).</a:t>
            </a:r>
          </a:p>
          <a:p>
            <a:pPr marL="252666" indent="-205930" defTabSz="841247">
              <a:spcBef>
                <a:spcPts val="1800"/>
              </a:spcBef>
              <a:defRPr sz="2944"/>
            </a:pPr>
            <a:r>
              <a:rPr b="1"/>
              <a:t>Risk</a:t>
            </a:r>
            <a:r>
              <a:t>: if your know-how is information that ought to be included in a patent, you may invalidating the patent by leaving it out. </a:t>
            </a:r>
          </a:p>
          <a:p>
            <a:pPr marL="252666" indent="-205930" defTabSz="841247">
              <a:spcBef>
                <a:spcPts val="1800"/>
              </a:spcBef>
              <a:defRPr sz="2944"/>
            </a:pPr>
            <a:r>
              <a:t>Seek advice of a patent attorney when considering what to treat as know-how. </a:t>
            </a:r>
          </a:p>
        </p:txBody>
      </p:sp>
      <p:sp>
        <p:nvSpPr>
          <p:cNvPr id="2029"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2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2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8" grpId="1"/>
    </p:bldLst>
  </p:timing>
</p:sld>
</file>

<file path=ppt/slides/slide2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1" name="Copyright"/>
          <p:cNvSpPr txBox="1"/>
          <p:nvPr>
            <p:ph type="title"/>
          </p:nvPr>
        </p:nvSpPr>
        <p:spPr>
          <a:prstGeom prst="rect">
            <a:avLst/>
          </a:prstGeom>
        </p:spPr>
        <p:txBody>
          <a:bodyPr/>
          <a:lstStyle/>
          <a:p>
            <a:pPr/>
            <a:r>
              <a:t>Copyright</a:t>
            </a:r>
          </a:p>
        </p:txBody>
      </p:sp>
      <p:sp>
        <p:nvSpPr>
          <p:cNvPr id="2032" name="Protecting your Invention"/>
          <p:cNvSpPr txBox="1"/>
          <p:nvPr>
            <p:ph type="body" idx="21"/>
          </p:nvPr>
        </p:nvSpPr>
        <p:spPr>
          <a:prstGeom prst="rect">
            <a:avLst/>
          </a:prstGeom>
        </p:spPr>
        <p:txBody>
          <a:bodyPr/>
          <a:lstStyle/>
          <a:p>
            <a:pPr/>
            <a:r>
              <a:t>Protecting your Invention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Content Placeholder 2"/>
          <p:cNvSpPr txBox="1"/>
          <p:nvPr>
            <p:ph type="body" idx="1"/>
          </p:nvPr>
        </p:nvSpPr>
        <p:spPr>
          <a:prstGeom prst="rect">
            <a:avLst/>
          </a:prstGeom>
        </p:spPr>
        <p:txBody>
          <a:bodyPr/>
          <a:lstStyle/>
          <a:p>
            <a:pPr marL="0" indent="50800">
              <a:buSzTx/>
              <a:buNone/>
              <a:defRPr sz="1500"/>
            </a:pPr>
            <a:r>
              <a:t>After taking this course, students should be able to:</a:t>
            </a:r>
          </a:p>
          <a:p>
            <a:pPr marL="222250" indent="-171450">
              <a:defRPr sz="1500"/>
            </a:pPr>
            <a:r>
              <a:t>Recognize and describe </a:t>
            </a:r>
            <a:r>
              <a:rPr>
                <a:solidFill>
                  <a:srgbClr val="0070C0"/>
                </a:solidFill>
              </a:rPr>
              <a:t>key concepts </a:t>
            </a:r>
            <a:r>
              <a:t>and </a:t>
            </a:r>
            <a:r>
              <a:rPr>
                <a:solidFill>
                  <a:srgbClr val="0070C0"/>
                </a:solidFill>
              </a:rPr>
              <a:t>terminology</a:t>
            </a:r>
            <a:r>
              <a:t> related to </a:t>
            </a:r>
            <a:r>
              <a:rPr>
                <a:solidFill>
                  <a:srgbClr val="0070C0"/>
                </a:solidFill>
              </a:rPr>
              <a:t>innovation</a:t>
            </a:r>
            <a:r>
              <a:t>, </a:t>
            </a:r>
            <a:r>
              <a:rPr>
                <a:solidFill>
                  <a:srgbClr val="0070C0"/>
                </a:solidFill>
              </a:rPr>
              <a:t>entrepreneurship</a:t>
            </a:r>
            <a:r>
              <a:t>, </a:t>
            </a:r>
            <a:r>
              <a:rPr>
                <a:solidFill>
                  <a:srgbClr val="0070C0"/>
                </a:solidFill>
              </a:rPr>
              <a:t>AI</a:t>
            </a:r>
            <a:r>
              <a:t> and </a:t>
            </a:r>
            <a:r>
              <a:rPr>
                <a:solidFill>
                  <a:srgbClr val="0070C0"/>
                </a:solidFill>
              </a:rPr>
              <a:t>data-driven economy</a:t>
            </a:r>
            <a:r>
              <a:t>.</a:t>
            </a:r>
          </a:p>
          <a:p>
            <a:pPr marL="222250" indent="-171450">
              <a:defRPr sz="1500"/>
            </a:pPr>
            <a:r>
              <a:t>Understand and explain the </a:t>
            </a:r>
            <a:r>
              <a:rPr>
                <a:solidFill>
                  <a:srgbClr val="0070C0"/>
                </a:solidFill>
              </a:rPr>
              <a:t>interplay</a:t>
            </a:r>
            <a:r>
              <a:t> between </a:t>
            </a:r>
            <a:r>
              <a:rPr>
                <a:solidFill>
                  <a:srgbClr val="0070C0"/>
                </a:solidFill>
              </a:rPr>
              <a:t>AI, Machine Learning, Big Data</a:t>
            </a:r>
            <a:r>
              <a:t>, and various </a:t>
            </a:r>
            <a:r>
              <a:rPr>
                <a:solidFill>
                  <a:srgbClr val="0070C0"/>
                </a:solidFill>
              </a:rPr>
              <a:t>application domains</a:t>
            </a:r>
            <a:r>
              <a:t>.</a:t>
            </a:r>
          </a:p>
          <a:p>
            <a:pPr marL="222250" indent="-171450">
              <a:defRPr sz="1500"/>
            </a:pPr>
            <a:r>
              <a:t>Analyze, evaluate and propose </a:t>
            </a:r>
            <a:r>
              <a:rPr>
                <a:solidFill>
                  <a:srgbClr val="0070C0"/>
                </a:solidFill>
              </a:rPr>
              <a:t>entrepreneurial ideas</a:t>
            </a:r>
            <a:r>
              <a:t>, especially for innovative products, processes or services based on AI</a:t>
            </a:r>
            <a:r>
              <a:t>, </a:t>
            </a:r>
            <a:r>
              <a:t>and </a:t>
            </a:r>
            <a:r>
              <a:rPr>
                <a:solidFill>
                  <a:srgbClr val="0070C0"/>
                </a:solidFill>
              </a:rPr>
              <a:t>apply the key stages of turning an idea or invention</a:t>
            </a:r>
            <a:r>
              <a:t> into a </a:t>
            </a:r>
            <a:r>
              <a:rPr>
                <a:solidFill>
                  <a:srgbClr val="0070C0"/>
                </a:solidFill>
              </a:rPr>
              <a:t>commercial product</a:t>
            </a:r>
            <a:r>
              <a:t>.</a:t>
            </a:r>
          </a:p>
          <a:p>
            <a:pPr marL="222250" indent="-171450">
              <a:defRPr sz="1500"/>
            </a:pPr>
            <a:r>
              <a:t>Understand issues of </a:t>
            </a:r>
            <a:r>
              <a:rPr>
                <a:solidFill>
                  <a:srgbClr val="0070C0"/>
                </a:solidFill>
              </a:rPr>
              <a:t>Intellectual Property (IP) </a:t>
            </a:r>
            <a:r>
              <a:t>and methods for </a:t>
            </a:r>
            <a:r>
              <a:rPr>
                <a:solidFill>
                  <a:srgbClr val="0070C0"/>
                </a:solidFill>
              </a:rPr>
              <a:t>IP protection</a:t>
            </a:r>
            <a:r>
              <a:t>.</a:t>
            </a:r>
          </a:p>
          <a:p>
            <a:pPr marL="222250" indent="-171450">
              <a:defRPr sz="1500"/>
            </a:pPr>
            <a:r>
              <a:t>Understand the basics of </a:t>
            </a:r>
            <a:r>
              <a:rPr>
                <a:solidFill>
                  <a:srgbClr val="0070C0"/>
                </a:solidFill>
              </a:rPr>
              <a:t>incorporation</a:t>
            </a:r>
            <a:r>
              <a:t> and </a:t>
            </a:r>
            <a:r>
              <a:rPr>
                <a:solidFill>
                  <a:srgbClr val="0070C0"/>
                </a:solidFill>
              </a:rPr>
              <a:t>company structure</a:t>
            </a:r>
            <a:r>
              <a:t>.</a:t>
            </a:r>
          </a:p>
          <a:p>
            <a:pPr marL="222250" indent="-171450">
              <a:defRPr sz="1500"/>
            </a:pPr>
            <a:r>
              <a:t>Understand the key challenges for </a:t>
            </a:r>
            <a:r>
              <a:rPr>
                <a:solidFill>
                  <a:srgbClr val="0070C0"/>
                </a:solidFill>
              </a:rPr>
              <a:t>attracting talent</a:t>
            </a:r>
            <a:r>
              <a:t>, </a:t>
            </a:r>
            <a:r>
              <a:rPr>
                <a:solidFill>
                  <a:srgbClr val="0070C0"/>
                </a:solidFill>
              </a:rPr>
              <a:t>establishing and managing a startup team</a:t>
            </a:r>
            <a:r>
              <a:t>.</a:t>
            </a:r>
          </a:p>
        </p:txBody>
      </p:sp>
      <p:sp>
        <p:nvSpPr>
          <p:cNvPr id="465" name="Title 1"/>
          <p:cNvSpPr txBox="1"/>
          <p:nvPr>
            <p:ph type="title"/>
          </p:nvPr>
        </p:nvSpPr>
        <p:spPr>
          <a:prstGeom prst="rect">
            <a:avLst/>
          </a:prstGeom>
        </p:spPr>
        <p:txBody>
          <a:bodyPr/>
          <a:lstStyle/>
          <a:p>
            <a:pPr indent="37702" defTabSz="868680">
              <a:defRPr sz="3800"/>
            </a:pPr>
            <a:r>
              <a:t>Learning</a:t>
            </a:r>
            <a:br/>
            <a:r>
              <a:t>Objectives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lide Number Placeholder 5"/>
          <p:cNvSpPr txBox="1"/>
          <p:nvPr>
            <p:ph type="sldNum" sz="quarter" idx="2"/>
          </p:nvPr>
        </p:nvSpPr>
        <p:spPr>
          <a:xfrm>
            <a:off x="51297"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575" name="Gallery0-iPhoneOriginal.jpg.webp" descr="Gallery0-iPhoneOriginal.jpg.webp"/>
          <p:cNvPicPr>
            <a:picLocks noChangeAspect="1"/>
          </p:cNvPicPr>
          <p:nvPr/>
        </p:nvPicPr>
        <p:blipFill>
          <a:blip r:embed="rId2">
            <a:extLst/>
          </a:blip>
          <a:stretch>
            <a:fillRect/>
          </a:stretch>
        </p:blipFill>
        <p:spPr>
          <a:xfrm>
            <a:off x="1942128" y="1315376"/>
            <a:ext cx="4710757" cy="3533068"/>
          </a:xfrm>
          <a:prstGeom prst="rect">
            <a:avLst/>
          </a:prstGeom>
          <a:ln w="12700">
            <a:miter lim="400000"/>
          </a:ln>
        </p:spPr>
      </p:pic>
      <p:sp>
        <p:nvSpPr>
          <p:cNvPr id="576" name="Steve Jobs &quot;We're here to make a dent in the universe&quot;"/>
          <p:cNvSpPr txBox="1"/>
          <p:nvPr/>
        </p:nvSpPr>
        <p:spPr>
          <a:xfrm>
            <a:off x="1808018" y="5143963"/>
            <a:ext cx="5102331" cy="3606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defTabSz="457200">
              <a:defRPr i="1">
                <a:solidFill>
                  <a:srgbClr val="941100"/>
                </a:solidFill>
                <a:latin typeface="Times Roman"/>
                <a:ea typeface="Times Roman"/>
                <a:cs typeface="Times Roman"/>
                <a:sym typeface="Times Roman"/>
              </a:defRPr>
            </a:lvl1pPr>
          </a:lstStyle>
          <a:p>
            <a:pPr/>
            <a:r>
              <a:t>Steve Jobs "We're here to make a dent in the universe"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76"/>
                                        </p:tgtEl>
                                        <p:attrNameLst>
                                          <p:attrName>style.visibility</p:attrName>
                                        </p:attrNameLst>
                                      </p:cBhvr>
                                      <p:to>
                                        <p:strVal val="visible"/>
                                      </p:to>
                                    </p:set>
                                    <p:anim calcmode="lin" valueType="num">
                                      <p:cBhvr>
                                        <p:cTn id="7" dur="750" fill="hold"/>
                                        <p:tgtEl>
                                          <p:spTgt spid="576"/>
                                        </p:tgtEl>
                                        <p:attrNameLst>
                                          <p:attrName>ppt_w</p:attrName>
                                        </p:attrNameLst>
                                      </p:cBhvr>
                                      <p:tavLst>
                                        <p:tav tm="0">
                                          <p:val>
                                            <p:fltVal val="0"/>
                                          </p:val>
                                        </p:tav>
                                        <p:tav tm="100000">
                                          <p:val>
                                            <p:strVal val="#ppt_w"/>
                                          </p:val>
                                        </p:tav>
                                      </p:tavLst>
                                    </p:anim>
                                    <p:anim calcmode="lin" valueType="num">
                                      <p:cBhvr>
                                        <p:cTn id="8" dur="750" fill="hold"/>
                                        <p:tgtEl>
                                          <p:spTgt spid="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6" grpId="1"/>
    </p:bldLst>
  </p:timing>
</p:sld>
</file>

<file path=ppt/slides/slide3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4" name="Copyright"/>
          <p:cNvSpPr txBox="1"/>
          <p:nvPr>
            <p:ph type="title"/>
          </p:nvPr>
        </p:nvSpPr>
        <p:spPr>
          <a:prstGeom prst="rect">
            <a:avLst/>
          </a:prstGeom>
        </p:spPr>
        <p:txBody>
          <a:bodyPr/>
          <a:lstStyle/>
          <a:p>
            <a:pPr/>
            <a:r>
              <a:t>Copyright</a:t>
            </a:r>
          </a:p>
        </p:txBody>
      </p:sp>
      <p:sp>
        <p:nvSpPr>
          <p:cNvPr id="2035" name="Copyright protects for many years against the unauthorised copying or adapting of drawn, written or photographic descriptions of your idea.  It does not protect the idea itself, but in some cases - for example computer code - may be the only effective wa"/>
          <p:cNvSpPr txBox="1"/>
          <p:nvPr>
            <p:ph type="body" idx="1"/>
          </p:nvPr>
        </p:nvSpPr>
        <p:spPr>
          <a:prstGeom prst="rect">
            <a:avLst/>
          </a:prstGeom>
        </p:spPr>
        <p:txBody>
          <a:bodyPr/>
          <a:lstStyle/>
          <a:p>
            <a:pPr marL="236188" indent="-192500" defTabSz="786384">
              <a:spcBef>
                <a:spcPts val="1700"/>
              </a:spcBef>
              <a:defRPr sz="2752"/>
            </a:pPr>
            <a:r>
              <a:t>Protects for many years against the </a:t>
            </a:r>
            <a:r>
              <a:rPr>
                <a:solidFill>
                  <a:srgbClr val="0433FF"/>
                </a:solidFill>
              </a:rPr>
              <a:t>unauthorised copying</a:t>
            </a:r>
            <a:r>
              <a:t> or </a:t>
            </a:r>
            <a:r>
              <a:rPr>
                <a:solidFill>
                  <a:srgbClr val="0433FF"/>
                </a:solidFill>
              </a:rPr>
              <a:t>adapting of drawn, written or photographic descriptions of your idea</a:t>
            </a:r>
            <a:r>
              <a:t>.  </a:t>
            </a:r>
          </a:p>
          <a:p>
            <a:pPr marL="236188" indent="-192500" defTabSz="786384">
              <a:spcBef>
                <a:spcPts val="1700"/>
              </a:spcBef>
              <a:defRPr sz="2752"/>
            </a:pPr>
            <a:r>
              <a:rPr b="1"/>
              <a:t>Does not protect the idea itself</a:t>
            </a:r>
            <a:r>
              <a:t>, but in some cases - for example </a:t>
            </a:r>
            <a:r>
              <a:rPr>
                <a:solidFill>
                  <a:srgbClr val="0433FF"/>
                </a:solidFill>
              </a:rPr>
              <a:t>computer code</a:t>
            </a:r>
            <a:r>
              <a:t> - may be the </a:t>
            </a:r>
            <a:r>
              <a:rPr>
                <a:solidFill>
                  <a:srgbClr val="0433FF"/>
                </a:solidFill>
              </a:rPr>
              <a:t>only effective way of protecting your IP</a:t>
            </a:r>
            <a:r>
              <a:t>. </a:t>
            </a:r>
          </a:p>
          <a:p>
            <a:pPr marL="236188" indent="-192500" defTabSz="786384">
              <a:spcBef>
                <a:spcPts val="1700"/>
              </a:spcBef>
              <a:defRPr sz="2752"/>
            </a:pPr>
            <a:r>
              <a:t>Arises </a:t>
            </a:r>
            <a:r>
              <a:rPr>
                <a:solidFill>
                  <a:srgbClr val="0433FF"/>
                </a:solidFill>
              </a:rPr>
              <a:t>automatically</a:t>
            </a:r>
            <a:r>
              <a:t> and is </a:t>
            </a:r>
            <a:r>
              <a:rPr>
                <a:solidFill>
                  <a:srgbClr val="0433FF"/>
                </a:solidFill>
              </a:rPr>
              <a:t>free</a:t>
            </a:r>
            <a:r>
              <a:t>. </a:t>
            </a:r>
          </a:p>
          <a:p>
            <a:pPr marL="236188" indent="-192500" defTabSz="786384">
              <a:spcBef>
                <a:spcPts val="1700"/>
              </a:spcBef>
              <a:defRPr sz="2752"/>
            </a:pPr>
            <a:r>
              <a:t>Important because it can easily </a:t>
            </a:r>
            <a:r>
              <a:rPr>
                <a:solidFill>
                  <a:srgbClr val="0433FF"/>
                </a:solidFill>
              </a:rPr>
              <a:t>establish dates of origin</a:t>
            </a:r>
            <a:r>
              <a:t> of an idea, or of </a:t>
            </a:r>
            <a:r>
              <a:rPr>
                <a:solidFill>
                  <a:srgbClr val="0433FF"/>
                </a:solidFill>
              </a:rPr>
              <a:t>changes to an idea</a:t>
            </a:r>
            <a:r>
              <a:t>. </a:t>
            </a:r>
          </a:p>
        </p:txBody>
      </p:sp>
      <p:sp>
        <p:nvSpPr>
          <p:cNvPr id="203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20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203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5" grpId="1"/>
    </p:bldLst>
  </p:timing>
</p:sld>
</file>

<file path=ppt/slides/slide3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8" name="Challenges with Copyright"/>
          <p:cNvSpPr txBox="1"/>
          <p:nvPr>
            <p:ph type="title"/>
          </p:nvPr>
        </p:nvSpPr>
        <p:spPr>
          <a:prstGeom prst="rect">
            <a:avLst/>
          </a:prstGeom>
        </p:spPr>
        <p:txBody>
          <a:bodyPr/>
          <a:lstStyle/>
          <a:p>
            <a:pPr/>
            <a:r>
              <a:t>Challenges with Copyright</a:t>
            </a:r>
          </a:p>
        </p:txBody>
      </p:sp>
      <p:sp>
        <p:nvSpPr>
          <p:cNvPr id="2039" name="It gives you no protection against someone who independently comes up with the same or a similar idea.…"/>
          <p:cNvSpPr txBox="1"/>
          <p:nvPr>
            <p:ph type="body" idx="1"/>
          </p:nvPr>
        </p:nvSpPr>
        <p:spPr>
          <a:prstGeom prst="rect">
            <a:avLst/>
          </a:prstGeom>
        </p:spPr>
        <p:txBody>
          <a:bodyPr/>
          <a:lstStyle/>
          <a:p>
            <a:pPr/>
            <a:r>
              <a:t>It gives you no protection against someone who </a:t>
            </a:r>
            <a:r>
              <a:rPr>
                <a:solidFill>
                  <a:srgbClr val="0433FF"/>
                </a:solidFill>
              </a:rPr>
              <a:t>independently</a:t>
            </a:r>
            <a:r>
              <a:t> comes up with the </a:t>
            </a:r>
            <a:r>
              <a:rPr>
                <a:solidFill>
                  <a:srgbClr val="0433FF"/>
                </a:solidFill>
              </a:rPr>
              <a:t>same</a:t>
            </a:r>
            <a:r>
              <a:t> or a </a:t>
            </a:r>
            <a:r>
              <a:rPr>
                <a:solidFill>
                  <a:srgbClr val="0433FF"/>
                </a:solidFill>
              </a:rPr>
              <a:t>similar idea</a:t>
            </a:r>
            <a:r>
              <a:t>. </a:t>
            </a:r>
          </a:p>
          <a:p>
            <a:pPr/>
            <a:r>
              <a:t>A competitor may say that their idea is similar to yours by coincidence, or that your idea is a copy of theirs. </a:t>
            </a:r>
          </a:p>
          <a:p>
            <a:pPr/>
            <a:r>
              <a:t>Challenge: How can your prove that your idea was the original?</a:t>
            </a:r>
          </a:p>
        </p:txBody>
      </p:sp>
      <p:sp>
        <p:nvSpPr>
          <p:cNvPr id="2040"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3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3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3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9" grpId="1"/>
    </p:bldLst>
  </p:timing>
</p:sld>
</file>

<file path=ppt/slides/slide3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2" name="Proving copyright ownership"/>
          <p:cNvSpPr txBox="1"/>
          <p:nvPr>
            <p:ph type="title"/>
          </p:nvPr>
        </p:nvSpPr>
        <p:spPr>
          <a:prstGeom prst="rect">
            <a:avLst/>
          </a:prstGeom>
        </p:spPr>
        <p:txBody>
          <a:bodyPr/>
          <a:lstStyle/>
          <a:p>
            <a:pPr/>
            <a:r>
              <a:t>Proving copyright ownership</a:t>
            </a:r>
          </a:p>
        </p:txBody>
      </p:sp>
      <p:sp>
        <p:nvSpPr>
          <p:cNvPr id="2043" name="The following steps may help you to prove that you are the copyright owner in a later dispute:…"/>
          <p:cNvSpPr txBox="1"/>
          <p:nvPr>
            <p:ph type="body" idx="1"/>
          </p:nvPr>
        </p:nvSpPr>
        <p:spPr>
          <a:prstGeom prst="rect">
            <a:avLst/>
          </a:prstGeom>
        </p:spPr>
        <p:txBody>
          <a:bodyPr/>
          <a:lstStyle/>
          <a:p>
            <a:pPr marL="175768" indent="-143256" defTabSz="585215">
              <a:spcBef>
                <a:spcPts val="1200"/>
              </a:spcBef>
              <a:defRPr sz="2048"/>
            </a:pPr>
            <a:r>
              <a:t>The following steps may help you to prove that you are the copyright owner in a later dispute: </a:t>
            </a:r>
          </a:p>
          <a:p>
            <a:pPr lvl="1" marL="426139" indent="-222939" defTabSz="585215">
              <a:spcBef>
                <a:spcPts val="1200"/>
              </a:spcBef>
              <a:defRPr sz="1919"/>
            </a:pPr>
            <a:r>
              <a:t>Make written descriptions, drawings, photos etc of your idea and print them out or perhaps burn them to a CD or DVD.</a:t>
            </a:r>
          </a:p>
          <a:p>
            <a:pPr lvl="1" marL="426139" indent="-222939" defTabSz="585215">
              <a:spcBef>
                <a:spcPts val="1200"/>
              </a:spcBef>
              <a:defRPr sz="1919"/>
            </a:pPr>
            <a:r>
              <a:t>Place your documents or disc in a securely sealed envelope bearing a signed and dated statement from an independent witness, certifying that the envelope was sealed on the date when he or she examined it. </a:t>
            </a:r>
          </a:p>
          <a:p>
            <a:pPr lvl="1" marL="426139" indent="-222939" defTabSz="585215">
              <a:spcBef>
                <a:spcPts val="1200"/>
              </a:spcBef>
              <a:defRPr sz="1919"/>
            </a:pPr>
            <a:r>
              <a:t>Send the envelope by registered mail to yourself or a place of safe keeping, and keep the clearly dated postage receipt. </a:t>
            </a:r>
          </a:p>
          <a:p>
            <a:pPr lvl="1" marL="426139" indent="-222939" defTabSz="585215">
              <a:spcBef>
                <a:spcPts val="1200"/>
              </a:spcBef>
              <a:defRPr sz="1919"/>
            </a:pPr>
            <a:r>
              <a:t>The envelope must remain unopened until required by a court of law. (It may be advisable to have more than one envelope, in case your copyright claim is tested more than once. An opened envelope is no longer valid as proof of copyright.)</a:t>
            </a:r>
          </a:p>
        </p:txBody>
      </p:sp>
      <p:sp>
        <p:nvSpPr>
          <p:cNvPr id="2044"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4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3" grpId="1"/>
    </p:bldLst>
  </p:timing>
</p:sld>
</file>

<file path=ppt/slides/slide3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6" name="Protecting Designs &amp; Trademarks"/>
          <p:cNvSpPr txBox="1"/>
          <p:nvPr>
            <p:ph type="title"/>
          </p:nvPr>
        </p:nvSpPr>
        <p:spPr>
          <a:prstGeom prst="rect">
            <a:avLst/>
          </a:prstGeom>
        </p:spPr>
        <p:txBody>
          <a:bodyPr/>
          <a:lstStyle>
            <a:lvl1pPr indent="35321" defTabSz="813816">
              <a:defRPr sz="4005"/>
            </a:lvl1pPr>
          </a:lstStyle>
          <a:p>
            <a:pPr/>
            <a:r>
              <a:t>Protecting Designs &amp; Trademarks</a:t>
            </a:r>
          </a:p>
        </p:txBody>
      </p:sp>
      <p:sp>
        <p:nvSpPr>
          <p:cNvPr id="2047" name="Protecting your Invention"/>
          <p:cNvSpPr txBox="1"/>
          <p:nvPr>
            <p:ph type="body" idx="21"/>
          </p:nvPr>
        </p:nvSpPr>
        <p:spPr>
          <a:prstGeom prst="rect">
            <a:avLst/>
          </a:prstGeom>
        </p:spPr>
        <p:txBody>
          <a:bodyPr/>
          <a:lstStyle/>
          <a:p>
            <a:pPr/>
            <a:r>
              <a:t>Protecting your Invention</a:t>
            </a:r>
          </a:p>
        </p:txBody>
      </p:sp>
    </p:spTree>
  </p:cSld>
  <p:clrMapOvr>
    <a:masterClrMapping/>
  </p:clrMapOvr>
  <p:transition xmlns:p14="http://schemas.microsoft.com/office/powerpoint/2010/main" spd="med" advClick="1"/>
</p:sld>
</file>

<file path=ppt/slides/slide3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9" name="Unregistered design right (UDR)"/>
          <p:cNvSpPr txBox="1"/>
          <p:nvPr>
            <p:ph type="title"/>
          </p:nvPr>
        </p:nvSpPr>
        <p:spPr>
          <a:prstGeom prst="rect">
            <a:avLst/>
          </a:prstGeom>
        </p:spPr>
        <p:txBody>
          <a:bodyPr/>
          <a:lstStyle/>
          <a:p>
            <a:pPr/>
            <a:r>
              <a:t>Unregistered design right (UDR)</a:t>
            </a:r>
          </a:p>
        </p:txBody>
      </p:sp>
      <p:sp>
        <p:nvSpPr>
          <p:cNvPr id="2050" name="In the EU, unregistered design right (UDR) protects the outward appearance of a product, including its shape, pattern, texture and decorations. In some national UDR laws (for example, the UK) internal configurations may be protected even if these are inv"/>
          <p:cNvSpPr txBox="1"/>
          <p:nvPr>
            <p:ph type="body" idx="1"/>
          </p:nvPr>
        </p:nvSpPr>
        <p:spPr>
          <a:xfrm>
            <a:off x="139699" y="1242078"/>
            <a:ext cx="8686801" cy="4974623"/>
          </a:xfrm>
          <a:prstGeom prst="rect">
            <a:avLst/>
          </a:prstGeom>
        </p:spPr>
        <p:txBody>
          <a:bodyPr/>
          <a:lstStyle/>
          <a:p>
            <a:pPr marL="170275" indent="-138779" defTabSz="566927">
              <a:spcBef>
                <a:spcPts val="1200"/>
              </a:spcBef>
              <a:defRPr sz="1984"/>
            </a:pPr>
            <a:r>
              <a:t>Protects the </a:t>
            </a:r>
            <a:r>
              <a:rPr>
                <a:solidFill>
                  <a:srgbClr val="0433FF"/>
                </a:solidFill>
              </a:rPr>
              <a:t>outward appearance of a product</a:t>
            </a:r>
            <a:r>
              <a:t>, including its shape, pattern, texture and decorations(EU).</a:t>
            </a:r>
          </a:p>
          <a:p>
            <a:pPr marL="170275" indent="-138779" defTabSz="566927">
              <a:spcBef>
                <a:spcPts val="1200"/>
              </a:spcBef>
              <a:defRPr sz="1984"/>
            </a:pPr>
            <a:r>
              <a:t>In some national UDR laws (for example, the UK) </a:t>
            </a:r>
            <a:r>
              <a:rPr>
                <a:solidFill>
                  <a:srgbClr val="0433FF"/>
                </a:solidFill>
              </a:rPr>
              <a:t>internal configurations</a:t>
            </a:r>
            <a:r>
              <a:t> may be protected even if these are invisible to the user. </a:t>
            </a:r>
          </a:p>
          <a:p>
            <a:pPr marL="170275" indent="-138779" defTabSz="566927">
              <a:spcBef>
                <a:spcPts val="1200"/>
              </a:spcBef>
              <a:defRPr sz="1984"/>
            </a:pPr>
            <a:r>
              <a:t>UDR may </a:t>
            </a:r>
            <a:r>
              <a:rPr>
                <a:solidFill>
                  <a:srgbClr val="0433FF"/>
                </a:solidFill>
              </a:rPr>
              <a:t>protect features</a:t>
            </a:r>
            <a:r>
              <a:t> of the design which are </a:t>
            </a:r>
            <a:r>
              <a:rPr>
                <a:solidFill>
                  <a:srgbClr val="0433FF"/>
                </a:solidFill>
              </a:rPr>
              <a:t>new</a:t>
            </a:r>
            <a:r>
              <a:t>, have an </a:t>
            </a:r>
            <a:r>
              <a:rPr>
                <a:solidFill>
                  <a:srgbClr val="0433FF"/>
                </a:solidFill>
              </a:rPr>
              <a:t>individual character</a:t>
            </a:r>
            <a:r>
              <a:t>, and which come from a </a:t>
            </a:r>
            <a:r>
              <a:rPr>
                <a:solidFill>
                  <a:srgbClr val="0433FF"/>
                </a:solidFill>
              </a:rPr>
              <a:t>‘freedom' of design</a:t>
            </a:r>
            <a:r>
              <a:t>. </a:t>
            </a:r>
          </a:p>
          <a:p>
            <a:pPr marL="170275" indent="-138779" defTabSz="566927">
              <a:spcBef>
                <a:spcPts val="1200"/>
              </a:spcBef>
              <a:defRPr sz="1984"/>
            </a:pPr>
            <a:r>
              <a:t>UDR is </a:t>
            </a:r>
            <a:r>
              <a:rPr>
                <a:solidFill>
                  <a:srgbClr val="0433FF"/>
                </a:solidFill>
              </a:rPr>
              <a:t>similar to copyright: </a:t>
            </a:r>
          </a:p>
          <a:p>
            <a:pPr lvl="1" marL="412822" indent="-215972" defTabSz="566927">
              <a:spcBef>
                <a:spcPts val="1200"/>
              </a:spcBef>
              <a:defRPr sz="1860"/>
            </a:pPr>
            <a:r>
              <a:t>Free</a:t>
            </a:r>
          </a:p>
          <a:p>
            <a:pPr lvl="1" marL="412822" indent="-215972" defTabSz="566927">
              <a:spcBef>
                <a:spcPts val="1200"/>
              </a:spcBef>
              <a:defRPr sz="1860"/>
            </a:pPr>
            <a:r>
              <a:t>Gives you a right to prevent unauthorised copying for a number of years. </a:t>
            </a:r>
          </a:p>
          <a:p>
            <a:pPr marL="170275" indent="-138779" defTabSz="566927">
              <a:spcBef>
                <a:spcPts val="1200"/>
              </a:spcBef>
              <a:defRPr sz="1984"/>
            </a:pPr>
            <a:r>
              <a:t>However, there is </a:t>
            </a:r>
            <a:r>
              <a:rPr>
                <a:solidFill>
                  <a:srgbClr val="0433FF"/>
                </a:solidFill>
              </a:rPr>
              <a:t>no official design right registry</a:t>
            </a:r>
            <a:r>
              <a:t> and so it can be difficult for others to know of your design. </a:t>
            </a:r>
          </a:p>
        </p:txBody>
      </p:sp>
      <p:sp>
        <p:nvSpPr>
          <p:cNvPr id="205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3" name="Unregistered design right (UDR)"/>
          <p:cNvSpPr txBox="1"/>
          <p:nvPr>
            <p:ph type="title"/>
          </p:nvPr>
        </p:nvSpPr>
        <p:spPr>
          <a:prstGeom prst="rect">
            <a:avLst/>
          </a:prstGeom>
        </p:spPr>
        <p:txBody>
          <a:bodyPr/>
          <a:lstStyle/>
          <a:p>
            <a:pPr/>
            <a:r>
              <a:t>Challenges with UDR</a:t>
            </a:r>
          </a:p>
        </p:txBody>
      </p:sp>
      <p:sp>
        <p:nvSpPr>
          <p:cNvPr id="2054" name="In the EU, unregistered design right (UDR) protects the outward appearance of a product, including its shape, pattern, texture and decorations. In some national UDR laws (for example, the UK) internal configurations may be protected even if these are inv"/>
          <p:cNvSpPr txBox="1"/>
          <p:nvPr>
            <p:ph type="body" idx="1"/>
          </p:nvPr>
        </p:nvSpPr>
        <p:spPr>
          <a:prstGeom prst="rect">
            <a:avLst/>
          </a:prstGeom>
        </p:spPr>
        <p:txBody>
          <a:bodyPr/>
          <a:lstStyle/>
          <a:p>
            <a:pPr marL="178514" indent="-145494" defTabSz="594359">
              <a:spcBef>
                <a:spcPts val="1300"/>
              </a:spcBef>
              <a:defRPr sz="2080"/>
            </a:pPr>
            <a:r>
              <a:t>UDR </a:t>
            </a:r>
            <a:r>
              <a:rPr>
                <a:solidFill>
                  <a:srgbClr val="FF2600"/>
                </a:solidFill>
              </a:rPr>
              <a:t>may not protect </a:t>
            </a:r>
            <a:r>
              <a:t>designs that are: </a:t>
            </a:r>
          </a:p>
          <a:p>
            <a:pPr lvl="1" marL="432797" indent="-226422" defTabSz="594359">
              <a:spcBef>
                <a:spcPts val="1300"/>
              </a:spcBef>
              <a:defRPr sz="1950"/>
            </a:pPr>
            <a:r>
              <a:t>copied or routine designs; </a:t>
            </a:r>
          </a:p>
          <a:p>
            <a:pPr lvl="1" marL="432797" indent="-226422" defTabSz="594359">
              <a:spcBef>
                <a:spcPts val="1300"/>
              </a:spcBef>
              <a:defRPr sz="1950"/>
            </a:pPr>
            <a:r>
              <a:t>immediately suggestive of other designs; </a:t>
            </a:r>
          </a:p>
          <a:p>
            <a:pPr lvl="1" marL="432797" indent="-226422" defTabSz="594359">
              <a:spcBef>
                <a:spcPts val="1300"/>
              </a:spcBef>
              <a:defRPr sz="1950"/>
            </a:pPr>
            <a:r>
              <a:t>parts of a design which are dictated by functional needs to fit or match with other components. </a:t>
            </a:r>
          </a:p>
          <a:p>
            <a:pPr lvl="2" marL="710755" indent="-277368" defTabSz="594359">
              <a:spcBef>
                <a:spcPts val="1300"/>
              </a:spcBef>
              <a:defRPr sz="1819"/>
            </a:pPr>
            <a:r>
              <a:t>For example, a novel wing tea pot can be shaped in many different ways, and so can be protected because the designer has exercised his or her design ‘freedom'. </a:t>
            </a:r>
          </a:p>
          <a:p>
            <a:pPr lvl="2" marL="710755" indent="-277368" defTabSz="594359">
              <a:spcBef>
                <a:spcPts val="1300"/>
              </a:spcBef>
              <a:defRPr sz="1819"/>
            </a:pPr>
            <a:r>
              <a:t>But a vehicle brake pad can only have one shape if it is to fit in the brake callipers. It therefore has no design ‘freedom' and so no protection. </a:t>
            </a:r>
          </a:p>
          <a:p>
            <a:pPr marL="178514" indent="-145494" defTabSz="594359">
              <a:spcBef>
                <a:spcPts val="1300"/>
              </a:spcBef>
              <a:defRPr sz="2080"/>
            </a:pPr>
            <a:r>
              <a:t>Though often useful as part of an IPR strategy, UDR on its own </a:t>
            </a:r>
            <a:r>
              <a:rPr>
                <a:solidFill>
                  <a:srgbClr val="0433FF"/>
                </a:solidFill>
              </a:rPr>
              <a:t>will not protect most inventions</a:t>
            </a:r>
            <a:r>
              <a:t>. </a:t>
            </a:r>
          </a:p>
        </p:txBody>
      </p:sp>
      <p:sp>
        <p:nvSpPr>
          <p:cNvPr id="205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7" name="UDR protection"/>
          <p:cNvSpPr txBox="1"/>
          <p:nvPr>
            <p:ph type="title"/>
          </p:nvPr>
        </p:nvSpPr>
        <p:spPr>
          <a:prstGeom prst="rect">
            <a:avLst/>
          </a:prstGeom>
        </p:spPr>
        <p:txBody>
          <a:bodyPr/>
          <a:lstStyle/>
          <a:p>
            <a:pPr/>
            <a:r>
              <a:t>UDR protection</a:t>
            </a:r>
          </a:p>
        </p:txBody>
      </p:sp>
      <p:sp>
        <p:nvSpPr>
          <p:cNvPr id="2058" name="UDR arises automatically when the design is created…"/>
          <p:cNvSpPr txBox="1"/>
          <p:nvPr>
            <p:ph type="body" idx="1"/>
          </p:nvPr>
        </p:nvSpPr>
        <p:spPr>
          <a:prstGeom prst="rect">
            <a:avLst/>
          </a:prstGeom>
        </p:spPr>
        <p:txBody>
          <a:bodyPr/>
          <a:lstStyle/>
          <a:p>
            <a:pPr marL="249920" indent="-203692" defTabSz="832104">
              <a:spcBef>
                <a:spcPts val="1800"/>
              </a:spcBef>
              <a:defRPr sz="2912"/>
            </a:pPr>
            <a:r>
              <a:t>UDR arises automatically when the design is created</a:t>
            </a:r>
          </a:p>
          <a:p>
            <a:pPr marL="249920" indent="-203692" defTabSz="832104">
              <a:spcBef>
                <a:spcPts val="1800"/>
              </a:spcBef>
              <a:defRPr sz="2912"/>
            </a:pPr>
            <a:r>
              <a:t>However, you should follow the same ‘sealed envelope' procedure described above for copyright to provide yourself with evidence of a priority date. </a:t>
            </a:r>
          </a:p>
          <a:p>
            <a:pPr lvl="1" marL="605917" indent="-316992" defTabSz="832104">
              <a:spcBef>
                <a:spcPts val="1800"/>
              </a:spcBef>
              <a:defRPr sz="2730"/>
            </a:pPr>
            <a:r>
              <a:t>This is because you can only take legal action against someone when </a:t>
            </a:r>
            <a:r>
              <a:rPr>
                <a:solidFill>
                  <a:srgbClr val="0433FF"/>
                </a:solidFill>
              </a:rPr>
              <a:t>you can prove</a:t>
            </a:r>
            <a:r>
              <a:t> that </a:t>
            </a:r>
            <a:r>
              <a:rPr>
                <a:solidFill>
                  <a:srgbClr val="0433FF"/>
                </a:solidFill>
              </a:rPr>
              <a:t>they must have copied your design</a:t>
            </a:r>
            <a:r>
              <a:t>, rather than made something similar by coincidence. </a:t>
            </a:r>
          </a:p>
        </p:txBody>
      </p:sp>
      <p:sp>
        <p:nvSpPr>
          <p:cNvPr id="2059"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5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58" grpId="1"/>
    </p:bldLst>
  </p:timing>
</p:sld>
</file>

<file path=ppt/slides/slide3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1" name="Design registration"/>
          <p:cNvSpPr txBox="1"/>
          <p:nvPr>
            <p:ph type="title"/>
          </p:nvPr>
        </p:nvSpPr>
        <p:spPr>
          <a:prstGeom prst="rect">
            <a:avLst/>
          </a:prstGeom>
        </p:spPr>
        <p:txBody>
          <a:bodyPr/>
          <a:lstStyle/>
          <a:p>
            <a:pPr/>
            <a:r>
              <a:t>Design registration </a:t>
            </a:r>
          </a:p>
        </p:txBody>
      </p:sp>
      <p:sp>
        <p:nvSpPr>
          <p:cNvPr id="2062" name="More robust protection for designs comes through formal registration, which can last up to 25 years. Applications can be made to most national IP offices, or to the European Union Intellectual Property Office (EUIPO) where a single application can be reg"/>
          <p:cNvSpPr txBox="1"/>
          <p:nvPr>
            <p:ph type="body" idx="1"/>
          </p:nvPr>
        </p:nvSpPr>
        <p:spPr>
          <a:prstGeom prst="rect">
            <a:avLst/>
          </a:prstGeom>
        </p:spPr>
        <p:txBody>
          <a:bodyPr/>
          <a:lstStyle/>
          <a:p>
            <a:pPr marL="159290" indent="-129826" defTabSz="530351">
              <a:spcBef>
                <a:spcPts val="1100"/>
              </a:spcBef>
              <a:defRPr sz="1856"/>
            </a:pPr>
            <a:r>
              <a:t>More robust protection for designs comes through </a:t>
            </a:r>
            <a:r>
              <a:rPr>
                <a:solidFill>
                  <a:srgbClr val="0433FF"/>
                </a:solidFill>
              </a:rPr>
              <a:t>formal registration</a:t>
            </a:r>
            <a:r>
              <a:t>, which can last </a:t>
            </a:r>
            <a:r>
              <a:rPr>
                <a:solidFill>
                  <a:srgbClr val="0433FF"/>
                </a:solidFill>
              </a:rPr>
              <a:t>up to 25 years</a:t>
            </a:r>
            <a:r>
              <a:t>. </a:t>
            </a:r>
          </a:p>
          <a:p>
            <a:pPr marL="159290" indent="-129826" defTabSz="530351">
              <a:spcBef>
                <a:spcPts val="1100"/>
              </a:spcBef>
              <a:defRPr sz="1856"/>
            </a:pPr>
            <a:r>
              <a:t>Applications can be made to </a:t>
            </a:r>
            <a:r>
              <a:rPr b="1"/>
              <a:t>most national IP offices</a:t>
            </a:r>
            <a:r>
              <a:t>, or to the </a:t>
            </a:r>
            <a:r>
              <a:rPr b="1"/>
              <a:t>European Union Intellectual Property Office</a:t>
            </a:r>
            <a:r>
              <a:t> (EUIPO) where a single application can be registered for the whole of the European Community. </a:t>
            </a:r>
          </a:p>
          <a:p>
            <a:pPr marL="159290" indent="-129826" defTabSz="530351">
              <a:spcBef>
                <a:spcPts val="1100"/>
              </a:spcBef>
              <a:defRPr sz="1856"/>
            </a:pPr>
          </a:p>
          <a:p>
            <a:pPr marL="159290" indent="-129826" defTabSz="530351">
              <a:spcBef>
                <a:spcPts val="1100"/>
              </a:spcBef>
              <a:defRPr sz="1856"/>
            </a:pPr>
            <a:r>
              <a:t>You can take action against anyone who makes, sells, uses or imports articles which look like the article registered. Unlike UDR, there is no need to prove that another design was copied from yours - you only need to prove that it looks similar.  Even designs which are similar by accident can be challenged by the owner of a registered design. </a:t>
            </a:r>
          </a:p>
          <a:p>
            <a:pPr marL="159290" indent="-129826" defTabSz="530351">
              <a:spcBef>
                <a:spcPts val="1100"/>
              </a:spcBef>
              <a:defRPr sz="1856"/>
            </a:pPr>
            <a:r>
              <a:t>The application process is fast and relatively cheap, but design registration usually only makes sense if the outward appearance of your invention is going to be a strong selling feature. </a:t>
            </a:r>
          </a:p>
        </p:txBody>
      </p:sp>
      <p:sp>
        <p:nvSpPr>
          <p:cNvPr id="206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64" name="Image" descr="Image"/>
          <p:cNvPicPr>
            <a:picLocks noChangeAspect="1"/>
          </p:cNvPicPr>
          <p:nvPr/>
        </p:nvPicPr>
        <p:blipFill>
          <a:blip r:embed="rId2">
            <a:extLst/>
          </a:blip>
          <a:stretch>
            <a:fillRect/>
          </a:stretch>
        </p:blipFill>
        <p:spPr>
          <a:xfrm>
            <a:off x="5436312" y="182551"/>
            <a:ext cx="2895585" cy="79436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6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206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206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206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62" grpId="1"/>
    </p:bldLst>
  </p:timing>
</p:sld>
</file>

<file path=ppt/slides/slide3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6" name="Design registration criteria"/>
          <p:cNvSpPr txBox="1"/>
          <p:nvPr>
            <p:ph type="title"/>
          </p:nvPr>
        </p:nvSpPr>
        <p:spPr>
          <a:prstGeom prst="rect">
            <a:avLst/>
          </a:prstGeom>
        </p:spPr>
        <p:txBody>
          <a:bodyPr/>
          <a:lstStyle/>
          <a:p>
            <a:pPr/>
            <a:r>
              <a:t>Design registration criteria</a:t>
            </a:r>
          </a:p>
        </p:txBody>
      </p:sp>
      <p:sp>
        <p:nvSpPr>
          <p:cNvPr id="2067" name="The same criteria apply as for UDR: to be validly registered the design must be:…"/>
          <p:cNvSpPr txBox="1"/>
          <p:nvPr>
            <p:ph type="body" idx="1"/>
          </p:nvPr>
        </p:nvSpPr>
        <p:spPr>
          <a:prstGeom prst="rect">
            <a:avLst/>
          </a:prstGeom>
        </p:spPr>
        <p:txBody>
          <a:bodyPr/>
          <a:lstStyle/>
          <a:p>
            <a:pPr marL="216964" indent="-176832" defTabSz="722376">
              <a:spcBef>
                <a:spcPts val="1500"/>
              </a:spcBef>
              <a:defRPr sz="2528"/>
            </a:pPr>
            <a:r>
              <a:t>The same criteria apply as for UDR: to be validly registered the design must be:</a:t>
            </a:r>
          </a:p>
          <a:p>
            <a:pPr lvl="1" marL="526015" indent="-275190" defTabSz="722376">
              <a:spcBef>
                <a:spcPts val="1500"/>
              </a:spcBef>
              <a:defRPr sz="2370"/>
            </a:pPr>
            <a:r>
              <a:t>new</a:t>
            </a:r>
          </a:p>
          <a:p>
            <a:pPr lvl="1" marL="526015" indent="-275190" defTabSz="722376">
              <a:spcBef>
                <a:spcPts val="1500"/>
              </a:spcBef>
              <a:defRPr sz="2370"/>
            </a:pPr>
            <a:r>
              <a:t>have ‘individual character' and </a:t>
            </a:r>
          </a:p>
          <a:p>
            <a:pPr lvl="1" marL="526015" indent="-275190" defTabSz="722376">
              <a:spcBef>
                <a:spcPts val="1500"/>
              </a:spcBef>
              <a:defRPr sz="2370"/>
            </a:pPr>
            <a:r>
              <a:t>be the result of a ‘freedom' of design. </a:t>
            </a:r>
          </a:p>
          <a:p>
            <a:pPr marL="216964" indent="-176832" defTabSz="722376">
              <a:spcBef>
                <a:spcPts val="1500"/>
              </a:spcBef>
              <a:defRPr sz="2528"/>
            </a:pPr>
            <a:r>
              <a:t>A single registration may protect </a:t>
            </a:r>
            <a:r>
              <a:rPr>
                <a:solidFill>
                  <a:srgbClr val="0433FF"/>
                </a:solidFill>
              </a:rPr>
              <a:t>patterns</a:t>
            </a:r>
            <a:r>
              <a:t>, </a:t>
            </a:r>
            <a:r>
              <a:rPr>
                <a:solidFill>
                  <a:srgbClr val="0433FF"/>
                </a:solidFill>
              </a:rPr>
              <a:t>ornaments</a:t>
            </a:r>
            <a:r>
              <a:t>, </a:t>
            </a:r>
            <a:r>
              <a:rPr>
                <a:solidFill>
                  <a:srgbClr val="0433FF"/>
                </a:solidFill>
              </a:rPr>
              <a:t>decorations</a:t>
            </a:r>
            <a:r>
              <a:t> and </a:t>
            </a:r>
            <a:r>
              <a:rPr>
                <a:solidFill>
                  <a:srgbClr val="0433FF"/>
                </a:solidFill>
              </a:rPr>
              <a:t>logos</a:t>
            </a:r>
            <a:r>
              <a:t> which are </a:t>
            </a:r>
            <a:r>
              <a:rPr>
                <a:solidFill>
                  <a:srgbClr val="0433FF"/>
                </a:solidFill>
              </a:rPr>
              <a:t>suitable for application across a range of articles</a:t>
            </a:r>
            <a:endParaRPr>
              <a:solidFill>
                <a:srgbClr val="0433FF"/>
              </a:solidFill>
            </a:endParaRPr>
          </a:p>
          <a:p>
            <a:pPr lvl="1" marL="526015" indent="-275190" defTabSz="722376">
              <a:spcBef>
                <a:spcPts val="1500"/>
              </a:spcBef>
              <a:defRPr sz="2370"/>
            </a:pPr>
            <a:r>
              <a:t>For example, a floral design applied to table linen, bedding, curtains, crockery etc. </a:t>
            </a:r>
          </a:p>
        </p:txBody>
      </p:sp>
      <p:sp>
        <p:nvSpPr>
          <p:cNvPr id="2068"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6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6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67" grpId="1"/>
    </p:bldLst>
  </p:timing>
</p:sld>
</file>

<file path=ppt/slides/slide3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0" name="Trade mark"/>
          <p:cNvSpPr txBox="1"/>
          <p:nvPr>
            <p:ph type="title"/>
          </p:nvPr>
        </p:nvSpPr>
        <p:spPr>
          <a:prstGeom prst="rect">
            <a:avLst/>
          </a:prstGeom>
        </p:spPr>
        <p:txBody>
          <a:bodyPr/>
          <a:lstStyle/>
          <a:p>
            <a:pPr/>
            <a:r>
              <a:t>Trade marks</a:t>
            </a:r>
          </a:p>
        </p:txBody>
      </p:sp>
      <p:sp>
        <p:nvSpPr>
          <p:cNvPr id="2071" name="A trade mark can be a word, slogan, logo or combination that distinguishes your product or business from others. Trade marks can be valid indefinitely if correctly used and maintained, so a trade mark associated with a popular brand name can be of enormo"/>
          <p:cNvSpPr txBox="1"/>
          <p:nvPr>
            <p:ph type="body" idx="1"/>
          </p:nvPr>
        </p:nvSpPr>
        <p:spPr>
          <a:prstGeom prst="rect">
            <a:avLst/>
          </a:prstGeom>
        </p:spPr>
        <p:txBody>
          <a:bodyPr/>
          <a:lstStyle/>
          <a:p>
            <a:pPr marL="175768" indent="-143256" defTabSz="585215">
              <a:spcBef>
                <a:spcPts val="1200"/>
              </a:spcBef>
              <a:defRPr sz="2048"/>
            </a:pPr>
            <a:r>
              <a:t>A </a:t>
            </a:r>
            <a:r>
              <a:rPr>
                <a:solidFill>
                  <a:srgbClr val="0433FF"/>
                </a:solidFill>
              </a:rPr>
              <a:t>word</a:t>
            </a:r>
            <a:r>
              <a:t>, </a:t>
            </a:r>
            <a:r>
              <a:rPr>
                <a:solidFill>
                  <a:srgbClr val="0433FF"/>
                </a:solidFill>
              </a:rPr>
              <a:t>slogan</a:t>
            </a:r>
            <a:r>
              <a:t>, </a:t>
            </a:r>
            <a:r>
              <a:rPr>
                <a:solidFill>
                  <a:srgbClr val="0433FF"/>
                </a:solidFill>
              </a:rPr>
              <a:t>logo</a:t>
            </a:r>
            <a:r>
              <a:t> or </a:t>
            </a:r>
            <a:r>
              <a:rPr>
                <a:solidFill>
                  <a:srgbClr val="0433FF"/>
                </a:solidFill>
              </a:rPr>
              <a:t>combination</a:t>
            </a:r>
            <a:r>
              <a:t> that </a:t>
            </a:r>
            <a:r>
              <a:rPr>
                <a:solidFill>
                  <a:srgbClr val="0433FF"/>
                </a:solidFill>
              </a:rPr>
              <a:t>distinguishes</a:t>
            </a:r>
            <a:r>
              <a:t> your product or business from others. </a:t>
            </a:r>
          </a:p>
          <a:p>
            <a:pPr marL="175768" indent="-143256" defTabSz="585215">
              <a:spcBef>
                <a:spcPts val="1200"/>
              </a:spcBef>
              <a:defRPr sz="2048"/>
            </a:pPr>
            <a:r>
              <a:t>Trade marks can be </a:t>
            </a:r>
            <a:r>
              <a:rPr>
                <a:solidFill>
                  <a:srgbClr val="0433FF"/>
                </a:solidFill>
              </a:rPr>
              <a:t>valid indefinitely</a:t>
            </a:r>
            <a:r>
              <a:t> if correctly used and maintained, so a trade mark associated with a popular brand name can be of </a:t>
            </a:r>
            <a:r>
              <a:rPr b="1"/>
              <a:t>enormous value</a:t>
            </a:r>
            <a:r>
              <a:t> to its owner. </a:t>
            </a:r>
          </a:p>
          <a:p>
            <a:pPr marL="175768" indent="-143256" defTabSz="585215">
              <a:spcBef>
                <a:spcPts val="1200"/>
              </a:spcBef>
              <a:defRPr sz="2048"/>
            </a:pPr>
            <a:r>
              <a:t>The </a:t>
            </a:r>
            <a:r>
              <a:rPr>
                <a:solidFill>
                  <a:srgbClr val="0433FF"/>
                </a:solidFill>
              </a:rPr>
              <a:t>granting</a:t>
            </a:r>
            <a:r>
              <a:t> and </a:t>
            </a:r>
            <a:r>
              <a:rPr>
                <a:solidFill>
                  <a:srgbClr val="0433FF"/>
                </a:solidFill>
              </a:rPr>
              <a:t>registration</a:t>
            </a:r>
            <a:r>
              <a:t> of trade marks is administered by </a:t>
            </a:r>
            <a:r>
              <a:rPr>
                <a:solidFill>
                  <a:srgbClr val="0433FF"/>
                </a:solidFill>
              </a:rPr>
              <a:t>national IP offices</a:t>
            </a:r>
            <a:r>
              <a:t>, to whom you apply. </a:t>
            </a:r>
          </a:p>
          <a:p>
            <a:pPr marL="175768" indent="-143256" defTabSz="585215">
              <a:spcBef>
                <a:spcPts val="1200"/>
              </a:spcBef>
              <a:defRPr sz="2048"/>
            </a:pPr>
            <a:r>
              <a:t>For </a:t>
            </a:r>
            <a:r>
              <a:rPr b="1"/>
              <a:t>multinational cover</a:t>
            </a:r>
            <a:r>
              <a:t> you can make a single application for either an </a:t>
            </a:r>
            <a:r>
              <a:rPr>
                <a:solidFill>
                  <a:srgbClr val="0433FF"/>
                </a:solidFill>
              </a:rPr>
              <a:t>International Trade Mark</a:t>
            </a:r>
            <a:r>
              <a:t> under the Madrid system at the World Intellectual Property Organization (WIPO), or a </a:t>
            </a:r>
            <a:r>
              <a:rPr>
                <a:solidFill>
                  <a:srgbClr val="0433FF"/>
                </a:solidFill>
              </a:rPr>
              <a:t>Community Trade Mark</a:t>
            </a:r>
            <a:r>
              <a:t> (for protection in the EU) at the EUIPO. </a:t>
            </a:r>
          </a:p>
          <a:p>
            <a:pPr lvl="1" marL="426139" indent="-222939" defTabSz="585215">
              <a:spcBef>
                <a:spcPts val="1200"/>
              </a:spcBef>
              <a:defRPr sz="1919"/>
            </a:pPr>
            <a:r>
              <a:t>To avoid problems, you will probably need help from a trade mark attorney. (Many patent attorneys are also trade mark attorneys.) </a:t>
            </a:r>
          </a:p>
        </p:txBody>
      </p:sp>
      <p:sp>
        <p:nvSpPr>
          <p:cNvPr id="2072"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Which ideas are behind the i-Phone?"/>
          <p:cNvSpPr txBox="1"/>
          <p:nvPr>
            <p:ph type="body" idx="1"/>
          </p:nvPr>
        </p:nvSpPr>
        <p:spPr>
          <a:prstGeom prst="rect">
            <a:avLst/>
          </a:prstGeom>
        </p:spPr>
        <p:txBody>
          <a:bodyPr/>
          <a:lstStyle/>
          <a:p>
            <a:pPr/>
            <a:r>
              <a:t>Which ideas are behind the i-Phone?</a:t>
            </a:r>
          </a:p>
        </p:txBody>
      </p:sp>
    </p:spTree>
  </p:cSld>
  <p:clrMapOvr>
    <a:masterClrMapping/>
  </p:clrMapOvr>
  <p:transition xmlns:p14="http://schemas.microsoft.com/office/powerpoint/2010/main" spd="med" advClick="1"/>
</p:sld>
</file>

<file path=ppt/slides/slide3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4" name="Trade marks’ challenges"/>
          <p:cNvSpPr txBox="1"/>
          <p:nvPr>
            <p:ph type="title"/>
          </p:nvPr>
        </p:nvSpPr>
        <p:spPr>
          <a:prstGeom prst="rect">
            <a:avLst/>
          </a:prstGeom>
        </p:spPr>
        <p:txBody>
          <a:bodyPr/>
          <a:lstStyle/>
          <a:p>
            <a:pPr/>
            <a:r>
              <a:t>Trade marks’ challenges</a:t>
            </a:r>
          </a:p>
        </p:txBody>
      </p:sp>
      <p:sp>
        <p:nvSpPr>
          <p:cNvPr id="2075" name="Trade marks do not protect ideas, or products per se.…"/>
          <p:cNvSpPr txBox="1"/>
          <p:nvPr>
            <p:ph type="body" idx="1"/>
          </p:nvPr>
        </p:nvSpPr>
        <p:spPr>
          <a:prstGeom prst="rect">
            <a:avLst/>
          </a:prstGeom>
        </p:spPr>
        <p:txBody>
          <a:bodyPr/>
          <a:lstStyle/>
          <a:p>
            <a:pPr/>
            <a:r>
              <a:t>Trade marks </a:t>
            </a:r>
            <a:r>
              <a:rPr b="1"/>
              <a:t>do not protect ideas</a:t>
            </a:r>
            <a:r>
              <a:t>, or </a:t>
            </a:r>
            <a:r>
              <a:rPr b="1"/>
              <a:t>products</a:t>
            </a:r>
            <a:r>
              <a:t> per se. </a:t>
            </a:r>
          </a:p>
          <a:p>
            <a:pPr/>
            <a:r>
              <a:t>But if you want to </a:t>
            </a:r>
            <a:r>
              <a:rPr>
                <a:solidFill>
                  <a:srgbClr val="0433FF"/>
                </a:solidFill>
              </a:rPr>
              <a:t>market your own invention</a:t>
            </a:r>
            <a:r>
              <a:t>, a trade mark could be a very </a:t>
            </a:r>
            <a:r>
              <a:rPr>
                <a:solidFill>
                  <a:srgbClr val="0433FF"/>
                </a:solidFill>
              </a:rPr>
              <a:t>worthwhile long-term investment</a:t>
            </a:r>
            <a:r>
              <a:t>. </a:t>
            </a:r>
          </a:p>
          <a:p>
            <a:pPr/>
            <a:r>
              <a:t>It might eventually become </a:t>
            </a:r>
            <a:r>
              <a:rPr>
                <a:solidFill>
                  <a:srgbClr val="0433FF"/>
                </a:solidFill>
              </a:rPr>
              <a:t>your most valuable form of IPR</a:t>
            </a:r>
            <a:r>
              <a:t>. </a:t>
            </a:r>
          </a:p>
        </p:txBody>
      </p:sp>
      <p:sp>
        <p:nvSpPr>
          <p:cNvPr id="2076"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8" name="Exploitation Routes:…"/>
          <p:cNvSpPr txBox="1"/>
          <p:nvPr>
            <p:ph type="body" idx="1"/>
          </p:nvPr>
        </p:nvSpPr>
        <p:spPr>
          <a:prstGeom prst="rect">
            <a:avLst/>
          </a:prstGeom>
        </p:spPr>
        <p:txBody>
          <a:bodyPr anchor="ctr"/>
          <a:lstStyle/>
          <a:p>
            <a:pPr marL="148304" indent="-120872" defTabSz="493776">
              <a:spcBef>
                <a:spcPts val="1000"/>
              </a:spcBef>
              <a:defRPr sz="1728"/>
            </a:pPr>
            <a:r>
              <a:t>Exploitation Routes:</a:t>
            </a:r>
          </a:p>
          <a:p>
            <a:pPr lvl="1" marL="359555" indent="-188105" defTabSz="493776">
              <a:spcBef>
                <a:spcPts val="1000"/>
              </a:spcBef>
              <a:defRPr sz="1620"/>
            </a:pPr>
            <a:r>
              <a:t>Licensing</a:t>
            </a:r>
          </a:p>
          <a:p>
            <a:pPr lvl="1" marL="359555" indent="-188105" defTabSz="493776">
              <a:spcBef>
                <a:spcPts val="1000"/>
              </a:spcBef>
              <a:defRPr sz="1620"/>
            </a:pPr>
            <a:r>
              <a:t>Joint venture</a:t>
            </a:r>
          </a:p>
          <a:p>
            <a:pPr lvl="1" marL="359555" indent="-188105" defTabSz="493776">
              <a:spcBef>
                <a:spcPts val="1000"/>
              </a:spcBef>
              <a:defRPr sz="1620"/>
            </a:pPr>
            <a:r>
              <a:t>Business Start-up </a:t>
            </a:r>
          </a:p>
          <a:p>
            <a:pPr lvl="1" marL="359555" indent="-188105" defTabSz="493776">
              <a:spcBef>
                <a:spcPts val="1000"/>
              </a:spcBef>
              <a:defRPr sz="1620"/>
            </a:pPr>
            <a:r>
              <a:t>Outright sale</a:t>
            </a:r>
          </a:p>
          <a:p>
            <a:pPr lvl="1" marL="359555" indent="-188105" defTabSz="493776">
              <a:spcBef>
                <a:spcPts val="1000"/>
              </a:spcBef>
              <a:defRPr sz="1620"/>
            </a:pPr>
            <a:r>
              <a:t>Entrepreneurial option</a:t>
            </a:r>
          </a:p>
          <a:p>
            <a:pPr marL="148304" indent="-120872" defTabSz="493776">
              <a:spcBef>
                <a:spcPts val="1000"/>
              </a:spcBef>
              <a:defRPr sz="1728"/>
            </a:pPr>
            <a:r>
              <a:t>Proof of Concept</a:t>
            </a:r>
          </a:p>
          <a:p>
            <a:pPr lvl="1" marL="359555" indent="-188105" defTabSz="493776">
              <a:spcBef>
                <a:spcPts val="1000"/>
              </a:spcBef>
              <a:defRPr sz="1620"/>
            </a:pPr>
            <a:r>
              <a:t>Prototyping</a:t>
            </a:r>
          </a:p>
          <a:p>
            <a:pPr lvl="1" marL="359555" indent="-188105" defTabSz="493776">
              <a:spcBef>
                <a:spcPts val="1000"/>
              </a:spcBef>
              <a:defRPr sz="1620"/>
            </a:pPr>
            <a:r>
              <a:t>Support material</a:t>
            </a:r>
          </a:p>
          <a:p>
            <a:pPr lvl="1" marL="359555" indent="-188105" defTabSz="493776">
              <a:spcBef>
                <a:spcPts val="1000"/>
              </a:spcBef>
              <a:defRPr sz="1620"/>
            </a:pPr>
            <a:r>
              <a:t>Videos</a:t>
            </a:r>
          </a:p>
          <a:p>
            <a:pPr marL="148304" indent="-120872" defTabSz="493776">
              <a:spcBef>
                <a:spcPts val="1000"/>
              </a:spcBef>
              <a:defRPr sz="1728"/>
            </a:pPr>
            <a:r>
              <a:t>Protecting your invention</a:t>
            </a:r>
          </a:p>
          <a:p>
            <a:pPr lvl="1" marL="359555" indent="-188105" defTabSz="493776">
              <a:spcBef>
                <a:spcPts val="1000"/>
              </a:spcBef>
              <a:defRPr sz="1620"/>
            </a:pPr>
            <a:r>
              <a:t>Opportunities &amp; Dangers - patent wars</a:t>
            </a:r>
          </a:p>
          <a:p>
            <a:pPr lvl="1" marL="359555" indent="-188105" defTabSz="493776">
              <a:spcBef>
                <a:spcPts val="1000"/>
              </a:spcBef>
              <a:defRPr sz="1620"/>
            </a:pPr>
            <a:r>
              <a:t>Confidentiality and NDAs</a:t>
            </a:r>
          </a:p>
          <a:p>
            <a:pPr lvl="1" marL="359555" indent="-188105" defTabSz="493776">
              <a:spcBef>
                <a:spcPts val="1000"/>
              </a:spcBef>
              <a:defRPr sz="1620"/>
            </a:pPr>
            <a:r>
              <a:t>Know-how</a:t>
            </a:r>
          </a:p>
          <a:p>
            <a:pPr lvl="1" marL="359555" indent="-188105" defTabSz="493776">
              <a:spcBef>
                <a:spcPts val="1000"/>
              </a:spcBef>
              <a:defRPr sz="1620"/>
            </a:pPr>
            <a:r>
              <a:t>Copyright</a:t>
            </a:r>
          </a:p>
          <a:p>
            <a:pPr lvl="1" marL="359555" indent="-188105" defTabSz="493776">
              <a:spcBef>
                <a:spcPts val="1000"/>
              </a:spcBef>
              <a:defRPr sz="1620"/>
            </a:pPr>
            <a:r>
              <a:t>Designs and Trademarks</a:t>
            </a:r>
          </a:p>
        </p:txBody>
      </p:sp>
      <p:sp>
        <p:nvSpPr>
          <p:cNvPr id="2079" name="Last…"/>
          <p:cNvSpPr txBox="1"/>
          <p:nvPr>
            <p:ph type="title"/>
          </p:nvPr>
        </p:nvSpPr>
        <p:spPr>
          <a:prstGeom prst="rect">
            <a:avLst/>
          </a:prstGeom>
        </p:spPr>
        <p:txBody>
          <a:bodyPr/>
          <a:lstStyle/>
          <a:p>
            <a:pPr indent="35321" defTabSz="813816">
              <a:defRPr sz="3827"/>
            </a:pPr>
            <a:r>
              <a:t>Last </a:t>
            </a:r>
          </a:p>
          <a:p>
            <a:pPr indent="35321" defTabSz="813816">
              <a:defRPr sz="3827"/>
            </a:pPr>
            <a:r>
              <a:t>Lecture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78">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2078">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2078">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2078">
                                            <p:txEl>
                                              <p:pRg st="3" end="3"/>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2078">
                                            <p:txEl>
                                              <p:pRg st="4" end="4"/>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207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2078">
                                            <p:txEl>
                                              <p:pRg st="6" end="6"/>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2078">
                                            <p:txEl>
                                              <p:pRg st="7" end="7"/>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2078">
                                            <p:txEl>
                                              <p:pRg st="8" end="8"/>
                                            </p:txEl>
                                          </p:spTgt>
                                        </p:tgtEl>
                                        <p:attrNameLst>
                                          <p:attrName>style.visibility</p:attrName>
                                        </p:attrNameLst>
                                      </p:cBhvr>
                                      <p:to>
                                        <p:strVal val="visible"/>
                                      </p:to>
                                    </p:set>
                                  </p:childTnLst>
                                </p:cTn>
                              </p:par>
                              <p:par>
                                <p:cTn id="27" presetClass="entr" nodeType="withEffect" presetSubtype="0" presetID="1" grpId="1" fill="hold">
                                  <p:stCondLst>
                                    <p:cond delay="0"/>
                                  </p:stCondLst>
                                  <p:iterate type="el" backwards="0">
                                    <p:tmAbs val="0"/>
                                  </p:iterate>
                                  <p:childTnLst>
                                    <p:set>
                                      <p:cBhvr>
                                        <p:cTn id="28" fill="hold"/>
                                        <p:tgtEl>
                                          <p:spTgt spid="2078">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078">
                                            <p:txEl>
                                              <p:pRg st="10" end="10"/>
                                            </p:txEl>
                                          </p:spTgt>
                                        </p:tgtEl>
                                        <p:attrNameLst>
                                          <p:attrName>style.visibility</p:attrName>
                                        </p:attrNameLst>
                                      </p:cBhvr>
                                      <p:to>
                                        <p:strVal val="visible"/>
                                      </p:to>
                                    </p:set>
                                  </p:childTnLst>
                                </p:cTn>
                              </p:par>
                              <p:par>
                                <p:cTn id="33" presetClass="entr" nodeType="withEffect" presetSubtype="0" presetID="1" grpId="1" fill="hold">
                                  <p:stCondLst>
                                    <p:cond delay="0"/>
                                  </p:stCondLst>
                                  <p:iterate type="el" backwards="0">
                                    <p:tmAbs val="0"/>
                                  </p:iterate>
                                  <p:childTnLst>
                                    <p:set>
                                      <p:cBhvr>
                                        <p:cTn id="34" fill="hold"/>
                                        <p:tgtEl>
                                          <p:spTgt spid="2078">
                                            <p:txEl>
                                              <p:pRg st="11" end="11"/>
                                            </p:txEl>
                                          </p:spTgt>
                                        </p:tgtEl>
                                        <p:attrNameLst>
                                          <p:attrName>style.visibility</p:attrName>
                                        </p:attrNameLst>
                                      </p:cBhvr>
                                      <p:to>
                                        <p:strVal val="visible"/>
                                      </p:to>
                                    </p:set>
                                  </p:childTnLst>
                                </p:cTn>
                              </p:par>
                              <p:par>
                                <p:cTn id="35" presetClass="entr" nodeType="withEffect" presetSubtype="0" presetID="1" grpId="1" fill="hold">
                                  <p:stCondLst>
                                    <p:cond delay="0"/>
                                  </p:stCondLst>
                                  <p:iterate type="el" backwards="0">
                                    <p:tmAbs val="0"/>
                                  </p:iterate>
                                  <p:childTnLst>
                                    <p:set>
                                      <p:cBhvr>
                                        <p:cTn id="36" fill="hold"/>
                                        <p:tgtEl>
                                          <p:spTgt spid="2078">
                                            <p:txEl>
                                              <p:pRg st="12" end="12"/>
                                            </p:txEl>
                                          </p:spTgt>
                                        </p:tgtEl>
                                        <p:attrNameLst>
                                          <p:attrName>style.visibility</p:attrName>
                                        </p:attrNameLst>
                                      </p:cBhvr>
                                      <p:to>
                                        <p:strVal val="visible"/>
                                      </p:to>
                                    </p:set>
                                  </p:childTnLst>
                                </p:cTn>
                              </p:par>
                              <p:par>
                                <p:cTn id="37" presetClass="entr" nodeType="withEffect" presetSubtype="0" presetID="1" grpId="1" fill="hold">
                                  <p:stCondLst>
                                    <p:cond delay="0"/>
                                  </p:stCondLst>
                                  <p:iterate type="el" backwards="0">
                                    <p:tmAbs val="0"/>
                                  </p:iterate>
                                  <p:childTnLst>
                                    <p:set>
                                      <p:cBhvr>
                                        <p:cTn id="38" fill="hold"/>
                                        <p:tgtEl>
                                          <p:spTgt spid="2078">
                                            <p:txEl>
                                              <p:pRg st="13" end="13"/>
                                            </p:txEl>
                                          </p:spTgt>
                                        </p:tgtEl>
                                        <p:attrNameLst>
                                          <p:attrName>style.visibility</p:attrName>
                                        </p:attrNameLst>
                                      </p:cBhvr>
                                      <p:to>
                                        <p:strVal val="visible"/>
                                      </p:to>
                                    </p:set>
                                  </p:childTnLst>
                                </p:cTn>
                              </p:par>
                              <p:par>
                                <p:cTn id="39" presetClass="entr" nodeType="withEffect" presetSubtype="0" presetID="1" grpId="1" fill="hold">
                                  <p:stCondLst>
                                    <p:cond delay="0"/>
                                  </p:stCondLst>
                                  <p:iterate type="el" backwards="0">
                                    <p:tmAbs val="0"/>
                                  </p:iterate>
                                  <p:childTnLst>
                                    <p:set>
                                      <p:cBhvr>
                                        <p:cTn id="40" fill="hold"/>
                                        <p:tgtEl>
                                          <p:spTgt spid="2078">
                                            <p:txEl>
                                              <p:pRg st="14" end="14"/>
                                            </p:txEl>
                                          </p:spTgt>
                                        </p:tgtEl>
                                        <p:attrNameLst>
                                          <p:attrName>style.visibility</p:attrName>
                                        </p:attrNameLst>
                                      </p:cBhvr>
                                      <p:to>
                                        <p:strVal val="visible"/>
                                      </p:to>
                                    </p:set>
                                  </p:childTnLst>
                                </p:cTn>
                              </p:par>
                              <p:par>
                                <p:cTn id="41" presetClass="entr" nodeType="withEffect" presetSubtype="0" presetID="1" grpId="1" fill="hold">
                                  <p:stCondLst>
                                    <p:cond delay="0"/>
                                  </p:stCondLst>
                                  <p:iterate type="el" backwards="0">
                                    <p:tmAbs val="0"/>
                                  </p:iterate>
                                  <p:childTnLst>
                                    <p:set>
                                      <p:cBhvr>
                                        <p:cTn id="42" fill="hold"/>
                                        <p:tgtEl>
                                          <p:spTgt spid="2078">
                                            <p:txEl>
                                              <p:pRg st="15" end="1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078" grpId="1"/>
    </p:bldLst>
  </p:timing>
</p:sld>
</file>

<file path=ppt/slides/slide3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1" name="Patents"/>
          <p:cNvSpPr txBox="1"/>
          <p:nvPr>
            <p:ph type="title"/>
          </p:nvPr>
        </p:nvSpPr>
        <p:spPr>
          <a:prstGeom prst="rect">
            <a:avLst/>
          </a:prstGeom>
        </p:spPr>
        <p:txBody>
          <a:bodyPr/>
          <a:lstStyle/>
          <a:p>
            <a:pPr/>
            <a:r>
              <a:t>Patents</a:t>
            </a:r>
          </a:p>
        </p:txBody>
      </p:sp>
      <p:sp>
        <p:nvSpPr>
          <p:cNvPr id="2082" name="Protecting your Invention"/>
          <p:cNvSpPr txBox="1"/>
          <p:nvPr>
            <p:ph type="body" idx="21"/>
          </p:nvPr>
        </p:nvSpPr>
        <p:spPr>
          <a:prstGeom prst="rect">
            <a:avLst/>
          </a:prstGeom>
        </p:spPr>
        <p:txBody>
          <a:bodyPr/>
          <a:lstStyle/>
          <a:p>
            <a:pPr/>
            <a:r>
              <a:t>Protecting your Invention</a:t>
            </a:r>
          </a:p>
        </p:txBody>
      </p:sp>
    </p:spTree>
  </p:cSld>
  <p:clrMapOvr>
    <a:masterClrMapping/>
  </p:clrMapOvr>
  <p:transition xmlns:p14="http://schemas.microsoft.com/office/powerpoint/2010/main" spd="med" advClick="1"/>
</p:sld>
</file>

<file path=ppt/slides/slide3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4" name="Patent"/>
          <p:cNvSpPr txBox="1"/>
          <p:nvPr>
            <p:ph type="title"/>
          </p:nvPr>
        </p:nvSpPr>
        <p:spPr>
          <a:prstGeom prst="rect">
            <a:avLst/>
          </a:prstGeom>
        </p:spPr>
        <p:txBody>
          <a:bodyPr/>
          <a:lstStyle/>
          <a:p>
            <a:pPr/>
            <a:r>
              <a:t>Patent</a:t>
            </a:r>
          </a:p>
        </p:txBody>
      </p:sp>
      <p:sp>
        <p:nvSpPr>
          <p:cNvPr id="2085" name="Patent systems exist in most countries and their purpose is to encourage the development of new technologies. A patent is a form of legal monopoly - the right to say: ‘This is mine and you cannot use it without paying me' - which governments grant in ret"/>
          <p:cNvSpPr txBox="1"/>
          <p:nvPr>
            <p:ph type="body" idx="1"/>
          </p:nvPr>
        </p:nvSpPr>
        <p:spPr>
          <a:prstGeom prst="rect">
            <a:avLst/>
          </a:prstGeom>
        </p:spPr>
        <p:txBody>
          <a:bodyPr/>
          <a:lstStyle/>
          <a:p>
            <a:pPr marL="156543" indent="-127587" defTabSz="521208">
              <a:spcBef>
                <a:spcPts val="1100"/>
              </a:spcBef>
              <a:defRPr sz="1824"/>
            </a:pPr>
            <a:r>
              <a:t>A patent is </a:t>
            </a:r>
            <a:r>
              <a:rPr>
                <a:solidFill>
                  <a:srgbClr val="0433FF"/>
                </a:solidFill>
              </a:rPr>
              <a:t>a form of legal monopoly</a:t>
            </a:r>
            <a:r>
              <a:t> - the right to say: </a:t>
            </a:r>
          </a:p>
          <a:p>
            <a:pPr marL="0" indent="0" algn="ctr" defTabSz="521208">
              <a:spcBef>
                <a:spcPts val="1100"/>
              </a:spcBef>
              <a:buSzTx/>
              <a:buFontTx/>
              <a:buNone/>
              <a:defRPr sz="1824"/>
            </a:pPr>
            <a:r>
              <a:rPr b="1">
                <a:solidFill>
                  <a:srgbClr val="941100"/>
                </a:solidFill>
              </a:rPr>
              <a:t>‘This is mine and you cannot use it without paying me' </a:t>
            </a:r>
          </a:p>
          <a:p>
            <a:pPr marL="156543" indent="-127587" defTabSz="521208">
              <a:spcBef>
                <a:spcPts val="1100"/>
              </a:spcBef>
              <a:defRPr sz="1824"/>
            </a:pPr>
            <a:r>
              <a:t>Governments grant patents in return for public disclosure of ideas. And that is all it is. </a:t>
            </a:r>
          </a:p>
          <a:p>
            <a:pPr marL="156543" indent="-127587" defTabSz="521208">
              <a:spcBef>
                <a:spcPts val="1100"/>
              </a:spcBef>
              <a:defRPr sz="1824"/>
            </a:pPr>
            <a:r>
              <a:rPr>
                <a:solidFill>
                  <a:srgbClr val="0433FF"/>
                </a:solidFill>
              </a:rPr>
              <a:t>Patent systems</a:t>
            </a:r>
            <a:r>
              <a:t> exist in most countries and their </a:t>
            </a:r>
            <a:r>
              <a:rPr>
                <a:solidFill>
                  <a:srgbClr val="0433FF"/>
                </a:solidFill>
              </a:rPr>
              <a:t>purpose</a:t>
            </a:r>
            <a:r>
              <a:t> is to </a:t>
            </a:r>
            <a:r>
              <a:rPr>
                <a:solidFill>
                  <a:srgbClr val="0433FF"/>
                </a:solidFill>
              </a:rPr>
              <a:t>encourage the development of new technologies</a:t>
            </a:r>
            <a:r>
              <a:t>. </a:t>
            </a:r>
          </a:p>
          <a:p>
            <a:pPr marL="156543" indent="-127587" defTabSz="521208">
              <a:spcBef>
                <a:spcPts val="1100"/>
              </a:spcBef>
              <a:defRPr sz="1824"/>
            </a:pPr>
            <a:r>
              <a:t>It is important to understand what a patent can and cannot do:</a:t>
            </a:r>
          </a:p>
          <a:p>
            <a:pPr lvl="1" marL="379530" indent="-198555" defTabSz="521208">
              <a:spcBef>
                <a:spcPts val="1100"/>
              </a:spcBef>
              <a:defRPr sz="1710"/>
            </a:pPr>
            <a:r>
              <a:t>Patenting your idea will not necessarily increase its commercial value. </a:t>
            </a:r>
          </a:p>
          <a:p>
            <a:pPr lvl="1" marL="379530" indent="-198555" defTabSz="521208">
              <a:spcBef>
                <a:spcPts val="1100"/>
              </a:spcBef>
              <a:defRPr sz="1710"/>
            </a:pPr>
            <a:r>
              <a:t>If no one wants your invention, a patent is unlikely to make any difference. </a:t>
            </a:r>
          </a:p>
          <a:p>
            <a:pPr lvl="1" marL="379530" indent="-198555" defTabSz="521208">
              <a:spcBef>
                <a:spcPts val="1100"/>
              </a:spcBef>
              <a:defRPr sz="1710"/>
            </a:pPr>
            <a:r>
              <a:t>But if your invention </a:t>
            </a:r>
            <a:r>
              <a:rPr>
                <a:solidFill>
                  <a:srgbClr val="0433FF"/>
                </a:solidFill>
              </a:rPr>
              <a:t>has commercial potential</a:t>
            </a:r>
            <a:r>
              <a:t>, a patent may be your only way of ensuring that you can benefit financially from it. </a:t>
            </a:r>
          </a:p>
          <a:p>
            <a:pPr lvl="1" marL="379530" indent="-198555" defTabSz="521208">
              <a:spcBef>
                <a:spcPts val="1100"/>
              </a:spcBef>
              <a:defRPr sz="1710"/>
            </a:pPr>
            <a:r>
              <a:t>Many inventors of commercially successful products acknowledge that they owe their financial rewards almost entirely to</a:t>
            </a:r>
            <a:r>
              <a:rPr>
                <a:solidFill>
                  <a:srgbClr val="0433FF"/>
                </a:solidFill>
              </a:rPr>
              <a:t> strong patent protection</a:t>
            </a:r>
            <a:r>
              <a:t>. </a:t>
            </a:r>
          </a:p>
        </p:txBody>
      </p:sp>
      <p:sp>
        <p:nvSpPr>
          <p:cNvPr id="2086"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8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8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8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8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08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08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085">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5" grpId="1"/>
    </p:bldLst>
  </p:timing>
</p:sld>
</file>

<file path=ppt/slides/slide3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8" name="Patents’ challenges"/>
          <p:cNvSpPr txBox="1"/>
          <p:nvPr>
            <p:ph type="title"/>
          </p:nvPr>
        </p:nvSpPr>
        <p:spPr>
          <a:prstGeom prst="rect">
            <a:avLst/>
          </a:prstGeom>
        </p:spPr>
        <p:txBody>
          <a:bodyPr/>
          <a:lstStyle/>
          <a:p>
            <a:pPr/>
            <a:r>
              <a:t>Patents’ challenges</a:t>
            </a:r>
          </a:p>
        </p:txBody>
      </p:sp>
      <p:sp>
        <p:nvSpPr>
          <p:cNvPr id="2089" name="The cost and complexity of patenting can be a problem for many inventors.…"/>
          <p:cNvSpPr txBox="1"/>
          <p:nvPr>
            <p:ph type="body" idx="1"/>
          </p:nvPr>
        </p:nvSpPr>
        <p:spPr>
          <a:prstGeom prst="rect">
            <a:avLst/>
          </a:prstGeom>
        </p:spPr>
        <p:txBody>
          <a:bodyPr/>
          <a:lstStyle/>
          <a:p>
            <a:pPr marL="164782" indent="-134302" defTabSz="548640">
              <a:spcBef>
                <a:spcPts val="1200"/>
              </a:spcBef>
              <a:defRPr sz="1920"/>
            </a:pPr>
            <a:r>
              <a:t>The </a:t>
            </a:r>
            <a:r>
              <a:rPr>
                <a:solidFill>
                  <a:srgbClr val="0433FF"/>
                </a:solidFill>
              </a:rPr>
              <a:t>cost</a:t>
            </a:r>
            <a:r>
              <a:t> and </a:t>
            </a:r>
            <a:r>
              <a:rPr>
                <a:solidFill>
                  <a:srgbClr val="0433FF"/>
                </a:solidFill>
              </a:rPr>
              <a:t>complexity</a:t>
            </a:r>
            <a:r>
              <a:t> of patenting can be a problem for many inventors. </a:t>
            </a:r>
          </a:p>
          <a:p>
            <a:pPr marL="164782" indent="-134302" defTabSz="548640">
              <a:spcBef>
                <a:spcPts val="1200"/>
              </a:spcBef>
              <a:defRPr sz="1920"/>
            </a:pPr>
            <a:r>
              <a:t>Therefore, a decision to apply for a patent should never be taken without </a:t>
            </a:r>
            <a:r>
              <a:rPr>
                <a:solidFill>
                  <a:srgbClr val="0433FF"/>
                </a:solidFill>
              </a:rPr>
              <a:t>careful consideration</a:t>
            </a:r>
            <a:r>
              <a:t> of several factors. </a:t>
            </a:r>
          </a:p>
          <a:p>
            <a:pPr marL="164782" indent="-134302" defTabSz="548640">
              <a:spcBef>
                <a:spcPts val="1200"/>
              </a:spcBef>
              <a:defRPr sz="1920"/>
            </a:pPr>
            <a:r>
              <a:t>You should ideally seek the advice of a patent attorney before making your decision. </a:t>
            </a:r>
          </a:p>
          <a:p>
            <a:pPr marL="164782" indent="-134302" defTabSz="548640">
              <a:spcBef>
                <a:spcPts val="1200"/>
              </a:spcBef>
              <a:defRPr sz="1920"/>
            </a:pPr>
            <a:r>
              <a:t>If you decide to go ahead, you should let a patent attorney represent you during the lengthy, complicated and rigorous application process. </a:t>
            </a:r>
          </a:p>
          <a:p>
            <a:pPr marL="164782" indent="-134302" defTabSz="548640">
              <a:spcBef>
                <a:spcPts val="1200"/>
              </a:spcBef>
              <a:defRPr sz="1920"/>
            </a:pPr>
            <a:r>
              <a:t>If you do not use a patent attorney, you run a </a:t>
            </a:r>
            <a:r>
              <a:rPr>
                <a:solidFill>
                  <a:srgbClr val="0433FF"/>
                </a:solidFill>
              </a:rPr>
              <a:t>large risk of making mistakes</a:t>
            </a:r>
            <a:r>
              <a:t> which could leave you with </a:t>
            </a:r>
            <a:r>
              <a:rPr>
                <a:solidFill>
                  <a:srgbClr val="FF2600"/>
                </a:solidFill>
              </a:rPr>
              <a:t>no effective patent protection</a:t>
            </a:r>
            <a:r>
              <a:t>. There may then be little prospect of ever benefiting from your invention. </a:t>
            </a:r>
          </a:p>
          <a:p>
            <a:pPr marL="164782" indent="-134302" defTabSz="548640">
              <a:spcBef>
                <a:spcPts val="1200"/>
              </a:spcBef>
              <a:defRPr sz="1920"/>
            </a:pPr>
            <a:r>
              <a:t>In general, patents </a:t>
            </a:r>
            <a:r>
              <a:rPr>
                <a:solidFill>
                  <a:srgbClr val="0433FF"/>
                </a:solidFill>
              </a:rPr>
              <a:t>last for 20 years</a:t>
            </a:r>
            <a:r>
              <a:t> but </a:t>
            </a:r>
            <a:r>
              <a:rPr b="1"/>
              <a:t>only</a:t>
            </a:r>
            <a:r>
              <a:rPr>
                <a:solidFill>
                  <a:srgbClr val="FF2600"/>
                </a:solidFill>
              </a:rPr>
              <a:t> </a:t>
            </a:r>
            <a:r>
              <a:rPr b="1"/>
              <a:t>if</a:t>
            </a:r>
            <a:r>
              <a:rPr>
                <a:solidFill>
                  <a:srgbClr val="FF2600"/>
                </a:solidFill>
              </a:rPr>
              <a:t> annual renewal fees are paid</a:t>
            </a:r>
            <a:r>
              <a:t>. </a:t>
            </a:r>
          </a:p>
        </p:txBody>
      </p:sp>
      <p:sp>
        <p:nvSpPr>
          <p:cNvPr id="2090"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8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8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8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8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9" grpId="1"/>
    </p:bldLst>
  </p:timing>
</p:sld>
</file>

<file path=ppt/slides/slide3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2" name="The patenting process"/>
          <p:cNvSpPr txBox="1"/>
          <p:nvPr>
            <p:ph type="title"/>
          </p:nvPr>
        </p:nvSpPr>
        <p:spPr>
          <a:prstGeom prst="rect">
            <a:avLst/>
          </a:prstGeom>
        </p:spPr>
        <p:txBody>
          <a:bodyPr/>
          <a:lstStyle/>
          <a:p>
            <a:pPr/>
            <a:r>
              <a:t>The patenting process</a:t>
            </a:r>
          </a:p>
        </p:txBody>
      </p:sp>
      <p:sp>
        <p:nvSpPr>
          <p:cNvPr id="2093" name="An invention is patentable only if it is:…"/>
          <p:cNvSpPr txBox="1"/>
          <p:nvPr>
            <p:ph type="body" idx="1"/>
          </p:nvPr>
        </p:nvSpPr>
        <p:spPr>
          <a:prstGeom prst="rect">
            <a:avLst/>
          </a:prstGeom>
        </p:spPr>
        <p:txBody>
          <a:bodyPr/>
          <a:lstStyle/>
          <a:p>
            <a:pPr marL="131826" indent="-107442" defTabSz="438911">
              <a:spcBef>
                <a:spcPts val="900"/>
              </a:spcBef>
              <a:defRPr sz="1679"/>
            </a:pPr>
            <a:r>
              <a:t>An invention is patentable only if it is: </a:t>
            </a:r>
          </a:p>
          <a:p>
            <a:pPr lvl="1" marL="319604" indent="-167204" defTabSz="438911">
              <a:spcBef>
                <a:spcPts val="900"/>
              </a:spcBef>
              <a:defRPr sz="1583"/>
            </a:pPr>
            <a:r>
              <a:rPr>
                <a:solidFill>
                  <a:srgbClr val="0433FF"/>
                </a:solidFill>
              </a:rPr>
              <a:t>New</a:t>
            </a:r>
            <a:r>
              <a:t> and </a:t>
            </a:r>
            <a:r>
              <a:rPr>
                <a:solidFill>
                  <a:srgbClr val="0433FF"/>
                </a:solidFill>
              </a:rPr>
              <a:t>previously undisclosed</a:t>
            </a:r>
            <a:r>
              <a:t>.</a:t>
            </a:r>
          </a:p>
          <a:p>
            <a:pPr lvl="1" marL="319604" indent="-167204" defTabSz="438911">
              <a:spcBef>
                <a:spcPts val="900"/>
              </a:spcBef>
              <a:defRPr sz="1583"/>
            </a:pPr>
            <a:r>
              <a:t>Distinguished by an </a:t>
            </a:r>
            <a:r>
              <a:rPr>
                <a:solidFill>
                  <a:srgbClr val="0433FF"/>
                </a:solidFill>
              </a:rPr>
              <a:t>inventive step not obvious</a:t>
            </a:r>
            <a:r>
              <a:t> to someone expert in that technology.</a:t>
            </a:r>
          </a:p>
          <a:p>
            <a:pPr lvl="1" marL="319604" indent="-167204" defTabSz="438911">
              <a:spcBef>
                <a:spcPts val="900"/>
              </a:spcBef>
              <a:defRPr sz="1583"/>
            </a:pPr>
            <a:r>
              <a:rPr>
                <a:solidFill>
                  <a:srgbClr val="0433FF"/>
                </a:solidFill>
              </a:rPr>
              <a:t>Capable of industrial application</a:t>
            </a:r>
            <a:r>
              <a:t> - that is, it is physically possible to make the invention.</a:t>
            </a:r>
          </a:p>
          <a:p>
            <a:pPr lvl="1" marL="319604" indent="-167204" defTabSz="438911">
              <a:spcBef>
                <a:spcPts val="900"/>
              </a:spcBef>
              <a:defRPr sz="1583"/>
            </a:pPr>
            <a:r>
              <a:t>Computer </a:t>
            </a:r>
            <a:r>
              <a:rPr>
                <a:solidFill>
                  <a:srgbClr val="0433FF"/>
                </a:solidFill>
              </a:rPr>
              <a:t>software</a:t>
            </a:r>
            <a:r>
              <a:t> on its own can be protected by </a:t>
            </a:r>
            <a:r>
              <a:rPr>
                <a:solidFill>
                  <a:srgbClr val="0433FF"/>
                </a:solidFill>
              </a:rPr>
              <a:t>copyright</a:t>
            </a:r>
            <a:r>
              <a:t> but not by patents in Europe. </a:t>
            </a:r>
          </a:p>
          <a:p>
            <a:pPr lvl="2" marL="524865" indent="-204825" defTabSz="438911">
              <a:spcBef>
                <a:spcPts val="900"/>
              </a:spcBef>
              <a:defRPr sz="1488"/>
            </a:pPr>
            <a:r>
              <a:t>However, an invention that is implemented on computers by means of software - for example, an improved data handling system - is patentable in Europe. </a:t>
            </a:r>
          </a:p>
          <a:p>
            <a:pPr lvl="2" marL="524865" indent="-204825" defTabSz="438911">
              <a:spcBef>
                <a:spcPts val="900"/>
              </a:spcBef>
              <a:defRPr sz="1488"/>
            </a:pPr>
            <a:r>
              <a:t>Get advice of a patent attorney when patenting inventions which are run on computers because practice can differ between Europe and the USA. </a:t>
            </a:r>
          </a:p>
          <a:p>
            <a:pPr lvl="1" marL="319604" indent="-167204" defTabSz="438911">
              <a:spcBef>
                <a:spcPts val="900"/>
              </a:spcBef>
              <a:defRPr sz="1583"/>
            </a:pPr>
            <a:r>
              <a:rPr>
                <a:solidFill>
                  <a:srgbClr val="0433FF"/>
                </a:solidFill>
              </a:rPr>
              <a:t>Business methods</a:t>
            </a:r>
            <a:r>
              <a:t> may be patentable in the </a:t>
            </a:r>
            <a:r>
              <a:rPr>
                <a:solidFill>
                  <a:srgbClr val="0433FF"/>
                </a:solidFill>
              </a:rPr>
              <a:t>USA</a:t>
            </a:r>
            <a:r>
              <a:t> but not easily patentable elsewhere. </a:t>
            </a:r>
          </a:p>
          <a:p>
            <a:pPr marL="131826" indent="-107442" defTabSz="438911">
              <a:spcBef>
                <a:spcPts val="900"/>
              </a:spcBef>
              <a:defRPr sz="1679"/>
            </a:pPr>
            <a:r>
              <a:t>Always seek advice from a patent attorney if you have concerns about whether your idea is patentable. </a:t>
            </a:r>
          </a:p>
        </p:txBody>
      </p:sp>
      <p:sp>
        <p:nvSpPr>
          <p:cNvPr id="2094"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9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9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9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9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9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09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09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093">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3" grpId="1"/>
    </p:bldLst>
  </p:timing>
</p:sld>
</file>

<file path=ppt/slides/slide3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8" name="Issues to consider"/>
          <p:cNvSpPr txBox="1"/>
          <p:nvPr>
            <p:ph type="title"/>
          </p:nvPr>
        </p:nvSpPr>
        <p:spPr>
          <a:prstGeom prst="rect">
            <a:avLst/>
          </a:prstGeom>
        </p:spPr>
        <p:txBody>
          <a:bodyPr/>
          <a:lstStyle/>
          <a:p>
            <a:pPr/>
            <a:r>
              <a:t>Issues to consider</a:t>
            </a:r>
          </a:p>
        </p:txBody>
      </p:sp>
      <p:sp>
        <p:nvSpPr>
          <p:cNvPr id="2099" name="Do you really need a patent? Would some combination of other forms of IPR protect your idea adequately? And be honest with yourself - are you perhaps motivated more by vanity (the prospect of a patent in your name) than by commercial necessity?…"/>
          <p:cNvSpPr txBox="1"/>
          <p:nvPr>
            <p:ph type="body" idx="1"/>
          </p:nvPr>
        </p:nvSpPr>
        <p:spPr>
          <a:prstGeom prst="rect">
            <a:avLst/>
          </a:prstGeom>
        </p:spPr>
        <p:txBody>
          <a:bodyPr/>
          <a:lstStyle/>
          <a:p>
            <a:pPr marL="140065" indent="-114157" defTabSz="466344">
              <a:spcBef>
                <a:spcPts val="1000"/>
              </a:spcBef>
              <a:defRPr sz="1632"/>
            </a:pPr>
            <a:r>
              <a:rPr b="1"/>
              <a:t>Do you really need a patent?</a:t>
            </a:r>
            <a:r>
              <a:t> </a:t>
            </a:r>
          </a:p>
          <a:p>
            <a:pPr lvl="1" marL="339579" indent="-177654" defTabSz="466344">
              <a:spcBef>
                <a:spcPts val="1000"/>
              </a:spcBef>
              <a:defRPr sz="1529"/>
            </a:pPr>
            <a:r>
              <a:t>Would some combination of other forms of IPR protect your idea adequately? </a:t>
            </a:r>
          </a:p>
          <a:p>
            <a:pPr lvl="1" marL="339579" indent="-177654" defTabSz="466344">
              <a:spcBef>
                <a:spcPts val="1000"/>
              </a:spcBef>
              <a:defRPr sz="1529"/>
            </a:pPr>
            <a:r>
              <a:t>Be honest with yourself - are you perhaps motivated more by vanity (the prospect of a patent in your name) than by commercial necessity?</a:t>
            </a:r>
          </a:p>
          <a:p>
            <a:pPr marL="140065" indent="-114157" defTabSz="466344">
              <a:spcBef>
                <a:spcPts val="1000"/>
              </a:spcBef>
              <a:defRPr sz="1632"/>
            </a:pPr>
            <a:r>
              <a:rPr b="1"/>
              <a:t>Have you studied the total cost of patenting?</a:t>
            </a:r>
            <a:r>
              <a:t> </a:t>
            </a:r>
          </a:p>
          <a:p>
            <a:pPr lvl="1" marL="339579" indent="-177654" defTabSz="466344">
              <a:spcBef>
                <a:spcPts val="1000"/>
              </a:spcBef>
              <a:defRPr sz="1529"/>
            </a:pPr>
            <a:r>
              <a:t>Should include annual renewal fees in every country in which you have protection.</a:t>
            </a:r>
          </a:p>
          <a:p>
            <a:pPr marL="140065" indent="-114157" defTabSz="466344">
              <a:spcBef>
                <a:spcPts val="1000"/>
              </a:spcBef>
              <a:defRPr sz="1632"/>
            </a:pPr>
            <a:r>
              <a:rPr b="1"/>
              <a:t>Is your invention likely to earn enough income to justify the cost?</a:t>
            </a:r>
            <a:r>
              <a:t> </a:t>
            </a:r>
          </a:p>
          <a:p>
            <a:pPr lvl="1" marL="339579" indent="-177654" defTabSz="466344">
              <a:spcBef>
                <a:spcPts val="1000"/>
              </a:spcBef>
              <a:defRPr sz="1529"/>
            </a:pPr>
            <a:r>
              <a:t>Normally, you should not apply for a patent until you have thoroughly researched the commercial and financial potential of your idea. </a:t>
            </a:r>
          </a:p>
          <a:p>
            <a:pPr marL="140065" indent="-114157" defTabSz="466344">
              <a:spcBef>
                <a:spcPts val="1000"/>
              </a:spcBef>
              <a:defRPr sz="1632"/>
            </a:pPr>
            <a:r>
              <a:rPr b="1"/>
              <a:t>Is the time right to apply for a patent?</a:t>
            </a:r>
            <a:r>
              <a:t> </a:t>
            </a:r>
          </a:p>
          <a:p>
            <a:pPr lvl="1" marL="339579" indent="-177654" defTabSz="466344">
              <a:spcBef>
                <a:spcPts val="1000"/>
              </a:spcBef>
              <a:defRPr sz="1529"/>
            </a:pPr>
            <a:r>
              <a:t>Application starts a sequence of events which cannot be delayed. </a:t>
            </a:r>
          </a:p>
          <a:p>
            <a:pPr lvl="1" marL="339579" indent="-177654" defTabSz="466344">
              <a:spcBef>
                <a:spcPts val="1000"/>
              </a:spcBef>
              <a:defRPr sz="1529"/>
            </a:pPr>
            <a:r>
              <a:t>Do you apply for a patent early on, or wait until the invention is market-ready and more capable of quickly recouping its IPR costs? </a:t>
            </a:r>
          </a:p>
          <a:p>
            <a:pPr lvl="1" marL="339579" indent="-177654" defTabSz="466344">
              <a:spcBef>
                <a:spcPts val="1000"/>
              </a:spcBef>
              <a:defRPr sz="1529"/>
            </a:pPr>
            <a:r>
              <a:t>Later may be better than sooner, but circumstances will vary so you should always seek the advice of a patent attorney. </a:t>
            </a:r>
          </a:p>
        </p:txBody>
      </p:sp>
      <p:sp>
        <p:nvSpPr>
          <p:cNvPr id="2100"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9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9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9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9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9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9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9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09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09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09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2099">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2099">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9" grpId="1"/>
    </p:bldLst>
  </p:timing>
</p:sld>
</file>

<file path=ppt/slides/slide3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2" name="Issues to consider"/>
          <p:cNvSpPr txBox="1"/>
          <p:nvPr>
            <p:ph type="title"/>
          </p:nvPr>
        </p:nvSpPr>
        <p:spPr>
          <a:prstGeom prst="rect">
            <a:avLst/>
          </a:prstGeom>
        </p:spPr>
        <p:txBody>
          <a:bodyPr/>
          <a:lstStyle/>
          <a:p>
            <a:pPr/>
            <a:r>
              <a:t>Issues to consider</a:t>
            </a:r>
          </a:p>
        </p:txBody>
      </p:sp>
      <p:sp>
        <p:nvSpPr>
          <p:cNvPr id="2103" name="Does your invention have a short product life cycle? The patenting process typically takes 3-4 years. If your invention is aimed at a highly competitive market in which products are rapidly replaced or improved, your patent may be worth little by the tim"/>
          <p:cNvSpPr txBox="1"/>
          <p:nvPr>
            <p:ph type="body" idx="1"/>
          </p:nvPr>
        </p:nvSpPr>
        <p:spPr>
          <a:xfrm>
            <a:off x="228600" y="1242078"/>
            <a:ext cx="8686800" cy="5165993"/>
          </a:xfrm>
          <a:prstGeom prst="rect">
            <a:avLst/>
          </a:prstGeom>
        </p:spPr>
        <p:txBody>
          <a:bodyPr/>
          <a:lstStyle/>
          <a:p>
            <a:pPr marL="148304" indent="-120872" defTabSz="493776">
              <a:spcBef>
                <a:spcPts val="1000"/>
              </a:spcBef>
              <a:defRPr sz="1728"/>
            </a:pPr>
            <a:r>
              <a:rPr b="1"/>
              <a:t>Does your invention have a short product life cycle?</a:t>
            </a:r>
            <a:r>
              <a:t> </a:t>
            </a:r>
          </a:p>
          <a:p>
            <a:pPr lvl="1" marL="359555" indent="-188105" defTabSz="493776">
              <a:spcBef>
                <a:spcPts val="1000"/>
              </a:spcBef>
              <a:defRPr sz="1620"/>
            </a:pPr>
            <a:r>
              <a:t>Patenting process typically takes 3-4 years. </a:t>
            </a:r>
          </a:p>
          <a:p>
            <a:pPr lvl="1" marL="359555" indent="-188105" defTabSz="493776">
              <a:spcBef>
                <a:spcPts val="1000"/>
              </a:spcBef>
              <a:defRPr sz="1620"/>
            </a:pPr>
            <a:r>
              <a:t>If your invention is aimed at a highly competitive market in which products are rapidly replaced or improved, your patent may be worth little by the time it is granted. </a:t>
            </a:r>
          </a:p>
          <a:p>
            <a:pPr marL="148304" indent="-120872" defTabSz="493776">
              <a:spcBef>
                <a:spcPts val="1000"/>
              </a:spcBef>
              <a:defRPr sz="1728"/>
            </a:pPr>
            <a:r>
              <a:rPr b="1"/>
              <a:t>Who will pay to enforce your patent?</a:t>
            </a:r>
            <a:r>
              <a:t> </a:t>
            </a:r>
          </a:p>
          <a:p>
            <a:pPr lvl="1" marL="359555" indent="-188105" defTabSz="493776">
              <a:spcBef>
                <a:spcPts val="1000"/>
              </a:spcBef>
              <a:defRPr sz="1620"/>
            </a:pPr>
            <a:r>
              <a:t>National IP offices </a:t>
            </a:r>
            <a:r>
              <a:rPr>
                <a:solidFill>
                  <a:srgbClr val="0433FF"/>
                </a:solidFill>
              </a:rPr>
              <a:t>do not enforce patents</a:t>
            </a:r>
            <a:r>
              <a:t> or </a:t>
            </a:r>
            <a:r>
              <a:rPr>
                <a:solidFill>
                  <a:srgbClr val="0433FF"/>
                </a:solidFill>
              </a:rPr>
              <a:t>monitor</a:t>
            </a:r>
            <a:r>
              <a:t> them for </a:t>
            </a:r>
            <a:r>
              <a:rPr>
                <a:solidFill>
                  <a:srgbClr val="0433FF"/>
                </a:solidFill>
              </a:rPr>
              <a:t>infringement</a:t>
            </a:r>
            <a:r>
              <a:t>. </a:t>
            </a:r>
          </a:p>
          <a:p>
            <a:pPr lvl="1" marL="359555" indent="-188105" defTabSz="493776">
              <a:spcBef>
                <a:spcPts val="1000"/>
              </a:spcBef>
              <a:defRPr sz="1620"/>
            </a:pPr>
            <a:r>
              <a:t>These are the responsibilities of the patent owner or a licensee. Until funds are potentially available to enforce your patent - from royalties or sales income - it may offer </a:t>
            </a:r>
            <a:r>
              <a:rPr>
                <a:solidFill>
                  <a:srgbClr val="FF2600"/>
                </a:solidFill>
              </a:rPr>
              <a:t>limited practical protection</a:t>
            </a:r>
            <a:r>
              <a:t>.</a:t>
            </a:r>
          </a:p>
          <a:p>
            <a:pPr marL="148304" indent="-120872" defTabSz="493776">
              <a:spcBef>
                <a:spcPts val="1000"/>
              </a:spcBef>
              <a:defRPr sz="1728"/>
            </a:pPr>
            <a:r>
              <a:rPr b="1"/>
              <a:t>How strongly might your patent resist legal challenge?</a:t>
            </a:r>
            <a:r>
              <a:t> </a:t>
            </a:r>
          </a:p>
          <a:p>
            <a:pPr lvl="1" marL="359555" indent="-188105" defTabSz="493776">
              <a:spcBef>
                <a:spcPts val="1000"/>
              </a:spcBef>
              <a:defRPr sz="1620"/>
            </a:pPr>
            <a:r>
              <a:t>The validity of patent claims is often challenged, usually by competitors who want to copy a successful product. </a:t>
            </a:r>
          </a:p>
          <a:p>
            <a:pPr lvl="1" marL="359555" indent="-188105" defTabSz="493776">
              <a:spcBef>
                <a:spcPts val="1000"/>
              </a:spcBef>
              <a:defRPr sz="1620"/>
            </a:pPr>
            <a:r>
              <a:t>If they succeed, you may be left with a valueless patent and an order to pay the victor's legal costs.</a:t>
            </a:r>
          </a:p>
        </p:txBody>
      </p:sp>
      <p:sp>
        <p:nvSpPr>
          <p:cNvPr id="2104"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0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0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0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0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0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0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10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103">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3" grpId="1"/>
    </p:bldLst>
  </p:timing>
</p:sld>
</file>

<file path=ppt/slides/slide3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6" name="Applying for a patent"/>
          <p:cNvSpPr txBox="1"/>
          <p:nvPr>
            <p:ph type="title"/>
          </p:nvPr>
        </p:nvSpPr>
        <p:spPr>
          <a:prstGeom prst="rect">
            <a:avLst/>
          </a:prstGeom>
        </p:spPr>
        <p:txBody>
          <a:bodyPr/>
          <a:lstStyle/>
          <a:p>
            <a:pPr/>
            <a:r>
              <a:t>Applying for a patent</a:t>
            </a:r>
          </a:p>
        </p:txBody>
      </p:sp>
      <p:sp>
        <p:nvSpPr>
          <p:cNvPr id="2107" name="Applying for a patent is a legal process governed by strict timescales and usually immovable deadlines. It is not something to rush into!…"/>
          <p:cNvSpPr txBox="1"/>
          <p:nvPr>
            <p:ph type="body" idx="1"/>
          </p:nvPr>
        </p:nvSpPr>
        <p:spPr>
          <a:xfrm>
            <a:off x="228600" y="1337763"/>
            <a:ext cx="8686800" cy="4974623"/>
          </a:xfrm>
          <a:prstGeom prst="rect">
            <a:avLst/>
          </a:prstGeom>
        </p:spPr>
        <p:txBody>
          <a:bodyPr/>
          <a:lstStyle/>
          <a:p>
            <a:pPr marL="137319" indent="-111919" defTabSz="457200">
              <a:spcBef>
                <a:spcPts val="1000"/>
              </a:spcBef>
              <a:defRPr sz="1600"/>
            </a:pPr>
            <a:r>
              <a:t>Applying for a patent is a legal process governed by </a:t>
            </a:r>
            <a:r>
              <a:rPr>
                <a:solidFill>
                  <a:srgbClr val="0433FF"/>
                </a:solidFill>
              </a:rPr>
              <a:t>strict timescales</a:t>
            </a:r>
            <a:r>
              <a:t> and usually </a:t>
            </a:r>
            <a:r>
              <a:rPr>
                <a:solidFill>
                  <a:srgbClr val="0433FF"/>
                </a:solidFill>
              </a:rPr>
              <a:t>immovable deadlines</a:t>
            </a:r>
            <a:r>
              <a:t>. It is not something to rush into! </a:t>
            </a:r>
          </a:p>
          <a:p>
            <a:pPr marL="137319" indent="-111919" defTabSz="457200">
              <a:spcBef>
                <a:spcPts val="1000"/>
              </a:spcBef>
              <a:defRPr sz="1600"/>
            </a:pPr>
            <a:r>
              <a:t>To maximise your chances of a worthwhile patent you should: </a:t>
            </a:r>
          </a:p>
          <a:p>
            <a:pPr lvl="1" marL="332921" indent="-174171" defTabSz="457200">
              <a:spcBef>
                <a:spcPts val="1000"/>
              </a:spcBef>
              <a:defRPr sz="1500"/>
            </a:pPr>
            <a:r>
              <a:rPr>
                <a:solidFill>
                  <a:srgbClr val="0433FF"/>
                </a:solidFill>
              </a:rPr>
              <a:t>Study the application procedure</a:t>
            </a:r>
            <a:r>
              <a:t> in detail.</a:t>
            </a:r>
          </a:p>
          <a:p>
            <a:pPr lvl="1" marL="332921" indent="-174171" defTabSz="457200">
              <a:spcBef>
                <a:spcPts val="1000"/>
              </a:spcBef>
              <a:defRPr sz="1500"/>
            </a:pPr>
            <a:r>
              <a:rPr>
                <a:solidFill>
                  <a:srgbClr val="0433FF"/>
                </a:solidFill>
              </a:rPr>
              <a:t>Aim to apply not in haste, but strategically</a:t>
            </a:r>
            <a:r>
              <a:t> - at a time and for a reason that most benefits your exploitation plans. </a:t>
            </a:r>
          </a:p>
          <a:p>
            <a:pPr lvl="1" marL="332921" indent="-174171" defTabSz="457200">
              <a:spcBef>
                <a:spcPts val="1000"/>
              </a:spcBef>
              <a:defRPr sz="1500"/>
            </a:pPr>
            <a:r>
              <a:rPr>
                <a:solidFill>
                  <a:srgbClr val="0433FF"/>
                </a:solidFill>
              </a:rPr>
              <a:t>Use a patent attorney!</a:t>
            </a:r>
            <a:r>
              <a:t> Do not do it all yourself - the risk of making mistakes is too great.</a:t>
            </a:r>
          </a:p>
          <a:p>
            <a:pPr marL="137319" indent="-111919" defTabSz="457200">
              <a:spcBef>
                <a:spcPts val="1000"/>
              </a:spcBef>
              <a:defRPr sz="1600"/>
            </a:pPr>
            <a:r>
              <a:t>See guide for the application process for a European Patent according to the </a:t>
            </a:r>
            <a:r>
              <a:rPr>
                <a:solidFill>
                  <a:srgbClr val="0433FF"/>
                </a:solidFill>
              </a:rPr>
              <a:t>European Patent Convention</a:t>
            </a:r>
            <a:r>
              <a:t> (EPC):</a:t>
            </a:r>
            <a:r>
              <a:rPr b="1">
                <a:solidFill>
                  <a:srgbClr val="941100"/>
                </a:solidFill>
              </a:rPr>
              <a:t> </a:t>
            </a:r>
            <a:r>
              <a:rPr b="1">
                <a:solidFill>
                  <a:srgbClr val="941100"/>
                </a:solidFill>
                <a:hlinkClick r:id="rId2" invalidUrl="" action="" tgtFrame="" tooltip="" history="1" highlightClick="0" endSnd="0"/>
              </a:rPr>
              <a:t>https://www.epo.org/applying/basics.html</a:t>
            </a:r>
          </a:p>
          <a:p>
            <a:pPr lvl="1" marL="332921" indent="-174171" defTabSz="457200">
              <a:spcBef>
                <a:spcPts val="1000"/>
              </a:spcBef>
              <a:defRPr sz="1500"/>
            </a:pPr>
            <a:r>
              <a:t>Applying for a patent at a </a:t>
            </a:r>
            <a:r>
              <a:rPr b="1"/>
              <a:t>national IP</a:t>
            </a:r>
            <a:r>
              <a:t> office is roughly similar to stages 1-6 below, but an application must be made in the local language. </a:t>
            </a:r>
          </a:p>
          <a:p>
            <a:pPr lvl="1" marL="332921" indent="-174171" defTabSz="457200">
              <a:spcBef>
                <a:spcPts val="1000"/>
              </a:spcBef>
              <a:defRPr sz="1500"/>
            </a:pPr>
            <a:r>
              <a:t>Making an international application through the </a:t>
            </a:r>
            <a:r>
              <a:rPr b="1"/>
              <a:t>Patent Co-operation Treaty</a:t>
            </a:r>
            <a:r>
              <a:t> (PCT) involves a single procedure for stages 1-4 (below) but 30 months after filing the application goes through stages 5 and 6 in every national or regional IP office where you wish to take up protection. </a:t>
            </a:r>
          </a:p>
          <a:p>
            <a:pPr lvl="1" marL="332921" indent="-174171" defTabSz="457200">
              <a:spcBef>
                <a:spcPts val="1000"/>
              </a:spcBef>
              <a:defRPr sz="1500"/>
            </a:pPr>
            <a:r>
              <a:t>For more information on the PCT see </a:t>
            </a:r>
            <a:r>
              <a:rPr b="1">
                <a:solidFill>
                  <a:srgbClr val="941100"/>
                </a:solidFill>
                <a:hlinkClick r:id="rId3" invalidUrl="" action="" tgtFrame="" tooltip="" history="1" highlightClick="0" endSnd="0"/>
              </a:rPr>
              <a:t>www.wipo.int/pct</a:t>
            </a:r>
          </a:p>
        </p:txBody>
      </p:sp>
      <p:sp>
        <p:nvSpPr>
          <p:cNvPr id="2108"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0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0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0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0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0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0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107">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107">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7" grpId="1"/>
    </p:bldLst>
  </p:timing>
</p:sld>
</file>

<file path=ppt/slides/slide3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0" name="Where to apply?"/>
          <p:cNvSpPr txBox="1"/>
          <p:nvPr>
            <p:ph type="title"/>
          </p:nvPr>
        </p:nvSpPr>
        <p:spPr>
          <a:prstGeom prst="rect">
            <a:avLst/>
          </a:prstGeom>
        </p:spPr>
        <p:txBody>
          <a:bodyPr/>
          <a:lstStyle/>
          <a:p>
            <a:pPr/>
            <a:r>
              <a:t>Where to apply?</a:t>
            </a:r>
          </a:p>
        </p:txBody>
      </p:sp>
      <p:sp>
        <p:nvSpPr>
          <p:cNvPr id="2111" name="Choosing your route for a patent application (EPC, PCT, national and regional, or combinations thereof) will depend on:…"/>
          <p:cNvSpPr txBox="1"/>
          <p:nvPr>
            <p:ph type="body" idx="1"/>
          </p:nvPr>
        </p:nvSpPr>
        <p:spPr>
          <a:prstGeom prst="rect">
            <a:avLst/>
          </a:prstGeom>
        </p:spPr>
        <p:txBody>
          <a:bodyPr/>
          <a:lstStyle/>
          <a:p>
            <a:pPr marL="258159" indent="-210407" defTabSz="859536">
              <a:spcBef>
                <a:spcPts val="1800"/>
              </a:spcBef>
              <a:defRPr sz="3008"/>
            </a:pPr>
            <a:r>
              <a:t>Choosing your route for a patent application (EPC, PCT, national and regional, or combinations thereof) will depend on: </a:t>
            </a:r>
          </a:p>
          <a:p>
            <a:pPr lvl="1" marL="625892" indent="-327442" defTabSz="859536">
              <a:spcBef>
                <a:spcPts val="1800"/>
              </a:spcBef>
              <a:defRPr sz="2820"/>
            </a:pPr>
            <a:r>
              <a:t>Your invention.</a:t>
            </a:r>
          </a:p>
          <a:p>
            <a:pPr lvl="1" marL="625892" indent="-327442" defTabSz="859536">
              <a:spcBef>
                <a:spcPts val="1800"/>
              </a:spcBef>
              <a:defRPr sz="2820"/>
            </a:pPr>
            <a:r>
              <a:t>Your business plan.</a:t>
            </a:r>
          </a:p>
          <a:p>
            <a:pPr lvl="1" marL="625892" indent="-327442" defTabSz="859536">
              <a:spcBef>
                <a:spcPts val="1800"/>
              </a:spcBef>
              <a:defRPr sz="2820"/>
            </a:pPr>
            <a:r>
              <a:t>Your available funds.</a:t>
            </a:r>
          </a:p>
          <a:p>
            <a:pPr lvl="1" marL="625892" indent="-327442" defTabSz="859536">
              <a:spcBef>
                <a:spcPts val="1800"/>
              </a:spcBef>
              <a:defRPr sz="2820"/>
            </a:pPr>
            <a:r>
              <a:t>Your intended market.</a:t>
            </a:r>
          </a:p>
          <a:p>
            <a:pPr lvl="1" marL="625892" indent="-327442" defTabSz="859536">
              <a:spcBef>
                <a:spcPts val="1800"/>
              </a:spcBef>
              <a:defRPr sz="2820"/>
            </a:pPr>
            <a:r>
              <a:t>The likeliest sources of infringing products.</a:t>
            </a:r>
          </a:p>
        </p:txBody>
      </p:sp>
      <p:sp>
        <p:nvSpPr>
          <p:cNvPr id="2112"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lide Number Placeholder 5"/>
          <p:cNvSpPr txBox="1"/>
          <p:nvPr>
            <p:ph type="sldNum" sz="quarter" idx="2"/>
          </p:nvPr>
        </p:nvSpPr>
        <p:spPr>
          <a:xfrm>
            <a:off x="51297"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581" name="Image" descr="Image"/>
          <p:cNvPicPr>
            <a:picLocks noChangeAspect="1"/>
          </p:cNvPicPr>
          <p:nvPr/>
        </p:nvPicPr>
        <p:blipFill>
          <a:blip r:embed="rId2">
            <a:extLst/>
          </a:blip>
          <a:stretch>
            <a:fillRect/>
          </a:stretch>
        </p:blipFill>
        <p:spPr>
          <a:xfrm>
            <a:off x="1557791" y="417051"/>
            <a:ext cx="5466918" cy="5119695"/>
          </a:xfrm>
          <a:prstGeom prst="rect">
            <a:avLst/>
          </a:prstGeom>
          <a:ln w="12700">
            <a:miter lim="400000"/>
          </a:ln>
        </p:spPr>
      </p:pic>
      <p:sp>
        <p:nvSpPr>
          <p:cNvPr id="582" name="“Restoring the Foundation.” American Academy of Arts &amp; Sciences, 2014."/>
          <p:cNvSpPr txBox="1"/>
          <p:nvPr/>
        </p:nvSpPr>
        <p:spPr>
          <a:xfrm>
            <a:off x="1621506" y="5643395"/>
            <a:ext cx="4960258" cy="2082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spcBef>
                <a:spcPts val="2000"/>
              </a:spcBef>
              <a:defRPr b="1" sz="900">
                <a:solidFill>
                  <a:srgbClr val="424242"/>
                </a:solidFill>
                <a:latin typeface="Century Gothic"/>
                <a:ea typeface="Century Gothic"/>
                <a:cs typeface="Century Gothic"/>
                <a:sym typeface="Century Gothic"/>
              </a:defRPr>
            </a:lvl1pPr>
          </a:lstStyle>
          <a:p>
            <a:pPr/>
            <a:r>
              <a:t>“Restoring the Foundation.” American Academy of Arts &amp; Sciences, 2014.</a:t>
            </a:r>
          </a:p>
        </p:txBody>
      </p:sp>
    </p:spTree>
  </p:cSld>
  <p:clrMapOvr>
    <a:masterClrMapping/>
  </p:clrMapOvr>
  <p:transition xmlns:p14="http://schemas.microsoft.com/office/powerpoint/2010/main" spd="med" advClick="1"/>
</p:sld>
</file>

<file path=ppt/slides/slide3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4" name="Patenting process"/>
          <p:cNvSpPr txBox="1"/>
          <p:nvPr>
            <p:ph type="title"/>
          </p:nvPr>
        </p:nvSpPr>
        <p:spPr>
          <a:prstGeom prst="rect">
            <a:avLst/>
          </a:prstGeom>
        </p:spPr>
        <p:txBody>
          <a:bodyPr/>
          <a:lstStyle/>
          <a:p>
            <a:pPr/>
            <a:r>
              <a:t>Patenting process</a:t>
            </a:r>
          </a:p>
        </p:txBody>
      </p:sp>
      <p:sp>
        <p:nvSpPr>
          <p:cNvPr id="2115" name="Applying for Patents"/>
          <p:cNvSpPr txBox="1"/>
          <p:nvPr>
            <p:ph type="body" idx="21"/>
          </p:nvPr>
        </p:nvSpPr>
        <p:spPr>
          <a:prstGeom prst="rect">
            <a:avLst/>
          </a:prstGeom>
        </p:spPr>
        <p:txBody>
          <a:bodyPr/>
          <a:lstStyle/>
          <a:p>
            <a:pPr/>
            <a:r>
              <a:t>Applying for Patents</a:t>
            </a:r>
          </a:p>
        </p:txBody>
      </p:sp>
    </p:spTree>
  </p:cSld>
  <p:clrMapOvr>
    <a:masterClrMapping/>
  </p:clrMapOvr>
  <p:transition xmlns:p14="http://schemas.microsoft.com/office/powerpoint/2010/main" spd="med" advClick="1"/>
</p:sld>
</file>

<file path=ppt/slides/slide3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7" name="Applying for a patent: Stage 1"/>
          <p:cNvSpPr txBox="1"/>
          <p:nvPr>
            <p:ph type="title"/>
          </p:nvPr>
        </p:nvSpPr>
        <p:spPr>
          <a:prstGeom prst="rect">
            <a:avLst/>
          </a:prstGeom>
        </p:spPr>
        <p:txBody>
          <a:bodyPr/>
          <a:lstStyle/>
          <a:p>
            <a:pPr/>
            <a:r>
              <a:t>Applying for a patent: Stage 1</a:t>
            </a:r>
          </a:p>
        </p:txBody>
      </p:sp>
      <p:sp>
        <p:nvSpPr>
          <p:cNvPr id="2118" name="Your patent attorney must provide documentation consisting of:…"/>
          <p:cNvSpPr txBox="1"/>
          <p:nvPr>
            <p:ph type="body" idx="1"/>
          </p:nvPr>
        </p:nvSpPr>
        <p:spPr>
          <a:prstGeom prst="rect">
            <a:avLst/>
          </a:prstGeom>
        </p:spPr>
        <p:txBody>
          <a:bodyPr/>
          <a:lstStyle/>
          <a:p>
            <a:pPr marL="120840" indent="-98488" defTabSz="402336">
              <a:spcBef>
                <a:spcPts val="800"/>
              </a:spcBef>
              <a:defRPr sz="1408"/>
            </a:pPr>
            <a:r>
              <a:t>Your patent attorney must provide documentation consisting of: </a:t>
            </a:r>
          </a:p>
          <a:p>
            <a:pPr lvl="1" marL="292970" indent="-153270" defTabSz="402336">
              <a:spcBef>
                <a:spcPts val="800"/>
              </a:spcBef>
              <a:defRPr sz="1320"/>
            </a:pPr>
            <a:r>
              <a:t>A request for a patent.</a:t>
            </a:r>
          </a:p>
          <a:p>
            <a:pPr lvl="1" marL="292970" indent="-153270" defTabSz="402336">
              <a:spcBef>
                <a:spcPts val="800"/>
              </a:spcBef>
              <a:defRPr sz="1320"/>
            </a:pPr>
            <a:r>
              <a:t>Details of the applicant (you).</a:t>
            </a:r>
          </a:p>
          <a:p>
            <a:pPr lvl="1" marL="292970" indent="-153270" defTabSz="402336">
              <a:spcBef>
                <a:spcPts val="800"/>
              </a:spcBef>
              <a:defRPr sz="1320"/>
            </a:pPr>
            <a:r>
              <a:t>A description of the invention.</a:t>
            </a:r>
          </a:p>
          <a:p>
            <a:pPr lvl="1" marL="292970" indent="-153270" defTabSz="402336">
              <a:spcBef>
                <a:spcPts val="800"/>
              </a:spcBef>
              <a:defRPr sz="1320"/>
            </a:pPr>
            <a:r>
              <a:t>Claims. </a:t>
            </a:r>
          </a:p>
          <a:p>
            <a:pPr lvl="1" marL="292970" indent="-153270" defTabSz="402336">
              <a:spcBef>
                <a:spcPts val="800"/>
              </a:spcBef>
              <a:defRPr sz="1320"/>
            </a:pPr>
            <a:r>
              <a:t>Drawings (if any).</a:t>
            </a:r>
          </a:p>
          <a:p>
            <a:pPr lvl="1" marL="292970" indent="-153270" defTabSz="402336">
              <a:spcBef>
                <a:spcPts val="800"/>
              </a:spcBef>
              <a:defRPr sz="1320"/>
            </a:pPr>
            <a:r>
              <a:t>An abstract.</a:t>
            </a:r>
          </a:p>
          <a:p>
            <a:pPr marL="120840" indent="-98488" defTabSz="402336">
              <a:spcBef>
                <a:spcPts val="800"/>
              </a:spcBef>
              <a:defRPr sz="1408"/>
            </a:pPr>
            <a:r>
              <a:t>A fee must also be paid. In order to avoid delay, it is vital that all documentation conforms in every detail to official requirements. </a:t>
            </a:r>
          </a:p>
          <a:p>
            <a:pPr marL="120840" indent="-98488" defTabSz="402336">
              <a:spcBef>
                <a:spcPts val="800"/>
              </a:spcBef>
              <a:defRPr sz="1408"/>
            </a:pPr>
            <a:r>
              <a:t>At the EPO, applications are accepted in </a:t>
            </a:r>
            <a:r>
              <a:rPr>
                <a:solidFill>
                  <a:srgbClr val="0433FF"/>
                </a:solidFill>
              </a:rPr>
              <a:t>English</a:t>
            </a:r>
            <a:r>
              <a:t>, </a:t>
            </a:r>
            <a:r>
              <a:rPr>
                <a:solidFill>
                  <a:srgbClr val="0433FF"/>
                </a:solidFill>
              </a:rPr>
              <a:t>French</a:t>
            </a:r>
            <a:r>
              <a:t> or </a:t>
            </a:r>
            <a:r>
              <a:rPr>
                <a:solidFill>
                  <a:srgbClr val="0433FF"/>
                </a:solidFill>
              </a:rPr>
              <a:t>German</a:t>
            </a:r>
            <a:r>
              <a:t>. </a:t>
            </a:r>
          </a:p>
          <a:p>
            <a:pPr marL="120840" indent="-98488" defTabSz="402336">
              <a:spcBef>
                <a:spcPts val="800"/>
              </a:spcBef>
              <a:defRPr sz="1408"/>
            </a:pPr>
            <a:r>
              <a:t>Patent attorney’s role:</a:t>
            </a:r>
          </a:p>
          <a:p>
            <a:pPr lvl="1" marL="292970" indent="-153270" defTabSz="402336">
              <a:spcBef>
                <a:spcPts val="800"/>
              </a:spcBef>
              <a:defRPr sz="1320"/>
            </a:pPr>
            <a:r>
              <a:t>For your patent attorney to prepare all the information about your invention, he or she will obviously need to work closely with you. </a:t>
            </a:r>
          </a:p>
          <a:p>
            <a:pPr lvl="1" marL="292970" indent="-153270" defTabSz="402336">
              <a:spcBef>
                <a:spcPts val="800"/>
              </a:spcBef>
              <a:defRPr sz="1320"/>
            </a:pPr>
            <a:r>
              <a:t>Do not assume that you know best because it is your invention. You must trust the skill and judgement of your patent attorney, as patenting involves </a:t>
            </a:r>
            <a:r>
              <a:rPr>
                <a:solidFill>
                  <a:srgbClr val="0433FF"/>
                </a:solidFill>
              </a:rPr>
              <a:t>a complex mix of law and technology</a:t>
            </a:r>
            <a:r>
              <a:t>. </a:t>
            </a:r>
          </a:p>
          <a:p>
            <a:pPr lvl="1" marL="292970" indent="-153270" defTabSz="402336">
              <a:spcBef>
                <a:spcPts val="800"/>
              </a:spcBef>
              <a:defRPr sz="1320"/>
            </a:pPr>
            <a:r>
              <a:t>The claims in particular need to be drafted with skill, as they are the most important aspect of a patent. </a:t>
            </a:r>
          </a:p>
        </p:txBody>
      </p:sp>
      <p:sp>
        <p:nvSpPr>
          <p:cNvPr id="211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1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1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1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1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11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118">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2118">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2118">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 fill="hold">
                                  <p:stCondLst>
                                    <p:cond delay="0"/>
                                  </p:stCondLst>
                                  <p:iterate type="el" backwards="0">
                                    <p:tmAbs val="0"/>
                                  </p:iterate>
                                  <p:childTnLst>
                                    <p:set>
                                      <p:cBhvr>
                                        <p:cTn id="52" fill="hold"/>
                                        <p:tgtEl>
                                          <p:spTgt spid="2118">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0" presetID="1" grpId="1" fill="hold">
                                  <p:stCondLst>
                                    <p:cond delay="0"/>
                                  </p:stCondLst>
                                  <p:iterate type="el" backwards="0">
                                    <p:tmAbs val="0"/>
                                  </p:iterate>
                                  <p:childTnLst>
                                    <p:set>
                                      <p:cBhvr>
                                        <p:cTn id="56" fill="hold"/>
                                        <p:tgtEl>
                                          <p:spTgt spid="2118">
                                            <p:txEl>
                                              <p:pRg st="12" end="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18" grpId="1"/>
    </p:bldLst>
  </p:timing>
</p:sld>
</file>

<file path=ppt/slides/slide3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1" name="Stage 2: Filing date &amp; initial examination"/>
          <p:cNvSpPr txBox="1"/>
          <p:nvPr>
            <p:ph type="title"/>
          </p:nvPr>
        </p:nvSpPr>
        <p:spPr>
          <a:prstGeom prst="rect">
            <a:avLst/>
          </a:prstGeom>
        </p:spPr>
        <p:txBody>
          <a:bodyPr/>
          <a:lstStyle>
            <a:lvl1pPr indent="37702" defTabSz="868680">
              <a:defRPr sz="3800"/>
            </a:lvl1pPr>
          </a:lstStyle>
          <a:p>
            <a:pPr/>
            <a:r>
              <a:t>Stage 2: Filing date &amp; initial examination</a:t>
            </a:r>
          </a:p>
        </p:txBody>
      </p:sp>
      <p:sp>
        <p:nvSpPr>
          <p:cNvPr id="2122" name="If your documentation appears correct, your application is given a filing date - also known as your priority date.…"/>
          <p:cNvSpPr txBox="1"/>
          <p:nvPr>
            <p:ph type="body" idx="1"/>
          </p:nvPr>
        </p:nvSpPr>
        <p:spPr>
          <a:prstGeom prst="rect">
            <a:avLst/>
          </a:prstGeom>
        </p:spPr>
        <p:txBody>
          <a:bodyPr/>
          <a:lstStyle/>
          <a:p>
            <a:pPr marL="211471" indent="-172355" defTabSz="704087">
              <a:spcBef>
                <a:spcPts val="1500"/>
              </a:spcBef>
              <a:defRPr sz="2464"/>
            </a:pPr>
            <a:r>
              <a:t>If your documentation appears correct, your application is given a </a:t>
            </a:r>
            <a:r>
              <a:rPr>
                <a:solidFill>
                  <a:srgbClr val="0433FF"/>
                </a:solidFill>
              </a:rPr>
              <a:t>filing date</a:t>
            </a:r>
            <a:r>
              <a:t> - also known as your </a:t>
            </a:r>
            <a:r>
              <a:rPr>
                <a:solidFill>
                  <a:srgbClr val="0433FF"/>
                </a:solidFill>
              </a:rPr>
              <a:t>priority date</a:t>
            </a:r>
            <a:r>
              <a:t>. </a:t>
            </a:r>
          </a:p>
          <a:p>
            <a:pPr lvl="1" marL="512698" indent="-268224" defTabSz="704087">
              <a:spcBef>
                <a:spcPts val="1500"/>
              </a:spcBef>
              <a:defRPr sz="2309"/>
            </a:pPr>
            <a:r>
              <a:t>After filing there is a formalities examination to ensure that your documentation is correct and complete. </a:t>
            </a:r>
          </a:p>
          <a:p>
            <a:pPr marL="211471" indent="-172355" defTabSz="704087">
              <a:spcBef>
                <a:spcPts val="1500"/>
              </a:spcBef>
              <a:defRPr sz="2464"/>
            </a:pPr>
            <a:r>
              <a:t>At </a:t>
            </a:r>
            <a:r>
              <a:rPr>
                <a:solidFill>
                  <a:srgbClr val="0433FF"/>
                </a:solidFill>
              </a:rPr>
              <a:t>any time in the next 12 months</a:t>
            </a:r>
            <a:r>
              <a:t> you can file for </a:t>
            </a:r>
            <a:r>
              <a:rPr>
                <a:solidFill>
                  <a:srgbClr val="0433FF"/>
                </a:solidFill>
              </a:rPr>
              <a:t>patent protection in other countries</a:t>
            </a:r>
            <a:r>
              <a:t> and have those later filings treated as </a:t>
            </a:r>
            <a:r>
              <a:rPr i="1"/>
              <a:t>if they had been filed on your priority date</a:t>
            </a:r>
            <a:r>
              <a:t>. </a:t>
            </a:r>
          </a:p>
          <a:p>
            <a:pPr marL="211471" indent="-172355" defTabSz="704087">
              <a:spcBef>
                <a:spcPts val="1500"/>
              </a:spcBef>
              <a:defRPr sz="2464"/>
            </a:pPr>
            <a:r>
              <a:t>In practice, this gives you a year to decide how many countries you wish to include in your patent protection. </a:t>
            </a:r>
          </a:p>
        </p:txBody>
      </p:sp>
      <p:sp>
        <p:nvSpPr>
          <p:cNvPr id="212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2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2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2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2" grpId="1"/>
    </p:bldLst>
  </p:timing>
</p:sld>
</file>

<file path=ppt/slides/slide3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5" name="Stage 3:  Search"/>
          <p:cNvSpPr txBox="1"/>
          <p:nvPr>
            <p:ph type="title"/>
          </p:nvPr>
        </p:nvSpPr>
        <p:spPr>
          <a:prstGeom prst="rect">
            <a:avLst/>
          </a:prstGeom>
        </p:spPr>
        <p:txBody>
          <a:bodyPr/>
          <a:lstStyle/>
          <a:p>
            <a:pPr/>
            <a:r>
              <a:t>Stage 3:  Search</a:t>
            </a:r>
          </a:p>
        </p:txBody>
      </p:sp>
      <p:sp>
        <p:nvSpPr>
          <p:cNvPr id="2126" name="A search report is sent to you, listing and including copies of all prior art documents found by an experienced examiner and regarded as relevant to your invention.…"/>
          <p:cNvSpPr txBox="1"/>
          <p:nvPr>
            <p:ph type="body" idx="1"/>
          </p:nvPr>
        </p:nvSpPr>
        <p:spPr>
          <a:prstGeom prst="rect">
            <a:avLst/>
          </a:prstGeom>
        </p:spPr>
        <p:txBody>
          <a:bodyPr/>
          <a:lstStyle/>
          <a:p>
            <a:pPr marL="260906" indent="-212646" defTabSz="868680">
              <a:spcBef>
                <a:spcPts val="1900"/>
              </a:spcBef>
              <a:defRPr sz="3040"/>
            </a:pPr>
            <a:r>
              <a:t>A search report is sent to you, listing and including copies of all </a:t>
            </a:r>
            <a:r>
              <a:rPr>
                <a:solidFill>
                  <a:srgbClr val="0433FF"/>
                </a:solidFill>
              </a:rPr>
              <a:t>prior art documents</a:t>
            </a:r>
            <a:r>
              <a:t> found by an experienced examiner and regarded as relevant to your invention. </a:t>
            </a:r>
          </a:p>
          <a:p>
            <a:pPr marL="260906" indent="-212646" defTabSz="868680">
              <a:spcBef>
                <a:spcPts val="1900"/>
              </a:spcBef>
              <a:defRPr sz="3040"/>
            </a:pPr>
            <a:r>
              <a:t>The search is based mainly on your claims for novelty, but your description and any drawings will also be taken into account. </a:t>
            </a:r>
          </a:p>
          <a:p>
            <a:pPr marL="260906" indent="-212646" defTabSz="868680">
              <a:spcBef>
                <a:spcPts val="1900"/>
              </a:spcBef>
              <a:defRPr sz="3040"/>
            </a:pPr>
            <a:r>
              <a:t>The report will often include an </a:t>
            </a:r>
            <a:r>
              <a:rPr>
                <a:solidFill>
                  <a:srgbClr val="0433FF"/>
                </a:solidFill>
              </a:rPr>
              <a:t>initial opinion </a:t>
            </a:r>
            <a:r>
              <a:t>on the patentability of your invention. </a:t>
            </a:r>
          </a:p>
        </p:txBody>
      </p:sp>
      <p:sp>
        <p:nvSpPr>
          <p:cNvPr id="212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2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2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6" grpId="1"/>
    </p:bldLst>
  </p:timing>
</p:sld>
</file>

<file path=ppt/slides/slide3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9" name="Stage 4: Publication"/>
          <p:cNvSpPr txBox="1"/>
          <p:nvPr>
            <p:ph type="title"/>
          </p:nvPr>
        </p:nvSpPr>
        <p:spPr>
          <a:prstGeom prst="rect">
            <a:avLst/>
          </a:prstGeom>
        </p:spPr>
        <p:txBody>
          <a:bodyPr/>
          <a:lstStyle/>
          <a:p>
            <a:pPr/>
            <a:r>
              <a:t>Stage 4: Publication </a:t>
            </a:r>
          </a:p>
        </p:txBody>
      </p:sp>
      <p:sp>
        <p:nvSpPr>
          <p:cNvPr id="2130" name="Your application is published 18 months after the filing date. Your invention will appear in databases accessible to other people around the world. It will act as prior art against any future patent applications from other inventors or companies for simi"/>
          <p:cNvSpPr txBox="1"/>
          <p:nvPr>
            <p:ph type="body" idx="1"/>
          </p:nvPr>
        </p:nvSpPr>
        <p:spPr>
          <a:prstGeom prst="rect">
            <a:avLst/>
          </a:prstGeom>
        </p:spPr>
        <p:txBody>
          <a:bodyPr/>
          <a:lstStyle/>
          <a:p>
            <a:pPr marL="148304" indent="-120872" defTabSz="493776">
              <a:spcBef>
                <a:spcPts val="1000"/>
              </a:spcBef>
              <a:defRPr sz="1728"/>
            </a:pPr>
            <a:r>
              <a:t>Your application is </a:t>
            </a:r>
            <a:r>
              <a:rPr>
                <a:solidFill>
                  <a:srgbClr val="0433FF"/>
                </a:solidFill>
              </a:rPr>
              <a:t>published 18 months after the filing date</a:t>
            </a:r>
            <a:r>
              <a:t>. </a:t>
            </a:r>
          </a:p>
          <a:p>
            <a:pPr lvl="1" marL="359555" indent="-188105" defTabSz="493776">
              <a:spcBef>
                <a:spcPts val="1000"/>
              </a:spcBef>
              <a:defRPr sz="1620"/>
            </a:pPr>
            <a:r>
              <a:t>Your invention will appear in databases accessible to other people around the world. </a:t>
            </a:r>
          </a:p>
          <a:p>
            <a:pPr lvl="1" marL="359555" indent="-188105" defTabSz="493776">
              <a:spcBef>
                <a:spcPts val="1000"/>
              </a:spcBef>
              <a:defRPr sz="1620"/>
            </a:pPr>
            <a:r>
              <a:t>It will act as </a:t>
            </a:r>
            <a:r>
              <a:rPr>
                <a:solidFill>
                  <a:srgbClr val="0433FF"/>
                </a:solidFill>
              </a:rPr>
              <a:t>prior art against any future patent applications</a:t>
            </a:r>
            <a:r>
              <a:t> from other inventors or companies for similar inventions. </a:t>
            </a:r>
          </a:p>
          <a:p>
            <a:pPr marL="148304" indent="-120872" defTabSz="493776">
              <a:spcBef>
                <a:spcPts val="1000"/>
              </a:spcBef>
              <a:defRPr sz="1728"/>
            </a:pPr>
            <a:r>
              <a:t>You then have </a:t>
            </a:r>
            <a:r>
              <a:rPr>
                <a:solidFill>
                  <a:srgbClr val="0433FF"/>
                </a:solidFill>
              </a:rPr>
              <a:t>6 further months</a:t>
            </a:r>
            <a:r>
              <a:t> to make </a:t>
            </a:r>
            <a:r>
              <a:rPr b="1"/>
              <a:t>two decisions</a:t>
            </a:r>
            <a:r>
              <a:t>: </a:t>
            </a:r>
          </a:p>
          <a:p>
            <a:pPr lvl="1" marL="359555" indent="-188105" defTabSz="493776">
              <a:spcBef>
                <a:spcPts val="1000"/>
              </a:spcBef>
              <a:defRPr sz="1620"/>
            </a:pPr>
            <a:r>
              <a:rPr b="1"/>
              <a:t>Do you want to continue with your application?</a:t>
            </a:r>
            <a:r>
              <a:t> You indicate ‘yes' by requesting a more thorough (‘</a:t>
            </a:r>
            <a:r>
              <a:rPr>
                <a:solidFill>
                  <a:srgbClr val="0433FF"/>
                </a:solidFill>
              </a:rPr>
              <a:t>substantive</a:t>
            </a:r>
            <a:r>
              <a:t>') examination. </a:t>
            </a:r>
          </a:p>
          <a:p>
            <a:pPr lvl="1" marL="359555" indent="-188105" defTabSz="493776">
              <a:spcBef>
                <a:spcPts val="1000"/>
              </a:spcBef>
              <a:defRPr sz="1620"/>
            </a:pPr>
            <a:r>
              <a:rPr b="1"/>
              <a:t>Which countries do you want to include (‘designate') in your patent protection?</a:t>
            </a:r>
            <a:r>
              <a:t> Designation fees must be paid. </a:t>
            </a:r>
          </a:p>
          <a:p>
            <a:pPr marL="148304" indent="-120872" defTabSz="493776">
              <a:spcBef>
                <a:spcPts val="1000"/>
              </a:spcBef>
              <a:defRPr sz="1728"/>
            </a:pPr>
            <a:r>
              <a:t>After your patent is granted, you may claim damages for infringements originating </a:t>
            </a:r>
            <a:r>
              <a:rPr>
                <a:solidFill>
                  <a:srgbClr val="0433FF"/>
                </a:solidFill>
              </a:rPr>
              <a:t>as far back as the publication date</a:t>
            </a:r>
            <a:r>
              <a:t> of your application. </a:t>
            </a:r>
          </a:p>
          <a:p>
            <a:pPr lvl="1" marL="359555" indent="-188105" defTabSz="493776">
              <a:spcBef>
                <a:spcPts val="1000"/>
              </a:spcBef>
              <a:defRPr sz="1620"/>
            </a:pPr>
            <a:r>
              <a:t>However, to enjoy this right in some countries it may be necessary to file a translation of your claims with their national IP office and for them to publish the translated claims. </a:t>
            </a:r>
          </a:p>
        </p:txBody>
      </p:sp>
      <p:sp>
        <p:nvSpPr>
          <p:cNvPr id="213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3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3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3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3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3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130">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0" grpId="1"/>
    </p:bldLst>
  </p:timing>
</p:sld>
</file>

<file path=ppt/slides/slide3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3" name="Stage 5: Substantive examination"/>
          <p:cNvSpPr txBox="1"/>
          <p:nvPr>
            <p:ph type="title"/>
          </p:nvPr>
        </p:nvSpPr>
        <p:spPr>
          <a:prstGeom prst="rect">
            <a:avLst/>
          </a:prstGeom>
        </p:spPr>
        <p:txBody>
          <a:bodyPr/>
          <a:lstStyle/>
          <a:p>
            <a:pPr/>
            <a:r>
              <a:t>Stage 5: Substantive examination</a:t>
            </a:r>
          </a:p>
        </p:txBody>
      </p:sp>
      <p:sp>
        <p:nvSpPr>
          <p:cNvPr id="2134" name="If you request substantive examination, the EPO has to decide whether your invention and your application meet the requirements of the European Patent Convention.…"/>
          <p:cNvSpPr txBox="1"/>
          <p:nvPr>
            <p:ph type="body" idx="1"/>
          </p:nvPr>
        </p:nvSpPr>
        <p:spPr>
          <a:prstGeom prst="rect">
            <a:avLst/>
          </a:prstGeom>
        </p:spPr>
        <p:txBody>
          <a:bodyPr/>
          <a:lstStyle/>
          <a:p>
            <a:pPr marL="200485" indent="-163401" defTabSz="667512">
              <a:spcBef>
                <a:spcPts val="1400"/>
              </a:spcBef>
              <a:defRPr sz="2336"/>
            </a:pPr>
            <a:r>
              <a:t>If you request substantive examination, the EPO has to decide whether your invention and your application meet the requirements of the European Patent Convention. </a:t>
            </a:r>
          </a:p>
          <a:p>
            <a:pPr marL="200485" indent="-163401" defTabSz="667512">
              <a:spcBef>
                <a:spcPts val="1400"/>
              </a:spcBef>
              <a:defRPr sz="2336"/>
            </a:pPr>
            <a:r>
              <a:t>For maximum objectivity there are usually </a:t>
            </a:r>
            <a:r>
              <a:rPr>
                <a:solidFill>
                  <a:srgbClr val="0433FF"/>
                </a:solidFill>
              </a:rPr>
              <a:t>three EPO examiners</a:t>
            </a:r>
            <a:r>
              <a:t>, one of whom maintains contact with your patent attorney. </a:t>
            </a:r>
          </a:p>
          <a:p>
            <a:pPr marL="200485" indent="-163401" defTabSz="667512">
              <a:spcBef>
                <a:spcPts val="1400"/>
              </a:spcBef>
              <a:defRPr sz="2336"/>
            </a:pPr>
            <a:r>
              <a:t>This stage will often involve </a:t>
            </a:r>
            <a:r>
              <a:rPr>
                <a:solidFill>
                  <a:srgbClr val="0433FF"/>
                </a:solidFill>
              </a:rPr>
              <a:t>dialogue</a:t>
            </a:r>
            <a:r>
              <a:t> between the examiners and your patent attorney, which may result in the re-drafting of key parts of your application.</a:t>
            </a:r>
          </a:p>
          <a:p>
            <a:pPr marL="200485" indent="-163401" defTabSz="667512">
              <a:spcBef>
                <a:spcPts val="1400"/>
              </a:spcBef>
              <a:defRPr sz="2336"/>
            </a:pPr>
            <a:r>
              <a:t>Your patent attorney will </a:t>
            </a:r>
            <a:r>
              <a:rPr>
                <a:solidFill>
                  <a:srgbClr val="0433FF"/>
                </a:solidFill>
              </a:rPr>
              <a:t>defend your application</a:t>
            </a:r>
            <a:r>
              <a:t>, and this is one more reason why it is essential to have professional representation. </a:t>
            </a:r>
          </a:p>
        </p:txBody>
      </p:sp>
      <p:sp>
        <p:nvSpPr>
          <p:cNvPr id="213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3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3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3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4" grpId="1"/>
    </p:bldLst>
  </p:timing>
</p:sld>
</file>

<file path=ppt/slides/slide3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7" name="Stage 6: Decision to grant a patent"/>
          <p:cNvSpPr txBox="1"/>
          <p:nvPr>
            <p:ph type="title"/>
          </p:nvPr>
        </p:nvSpPr>
        <p:spPr>
          <a:prstGeom prst="rect">
            <a:avLst/>
          </a:prstGeom>
        </p:spPr>
        <p:txBody>
          <a:bodyPr/>
          <a:lstStyle>
            <a:lvl1pPr indent="39290" defTabSz="905255">
              <a:defRPr sz="3959"/>
            </a:lvl1pPr>
          </a:lstStyle>
          <a:p>
            <a:pPr/>
            <a:r>
              <a:t>Stage 6: Decision to grant a patent</a:t>
            </a:r>
          </a:p>
        </p:txBody>
      </p:sp>
      <p:sp>
        <p:nvSpPr>
          <p:cNvPr id="2138" name="If the examiners decide to grant a patent, and all fees have been paid and any claims translations filed, the decision is reported in the European Patent Bulletin.…"/>
          <p:cNvSpPr txBox="1"/>
          <p:nvPr>
            <p:ph type="body" idx="1"/>
          </p:nvPr>
        </p:nvSpPr>
        <p:spPr>
          <a:prstGeom prst="rect">
            <a:avLst/>
          </a:prstGeom>
        </p:spPr>
        <p:txBody>
          <a:bodyPr/>
          <a:lstStyle/>
          <a:p>
            <a:pPr marL="258159" indent="-210407" defTabSz="859536">
              <a:spcBef>
                <a:spcPts val="1800"/>
              </a:spcBef>
              <a:defRPr sz="3008"/>
            </a:pPr>
            <a:r>
              <a:t>If:</a:t>
            </a:r>
          </a:p>
          <a:p>
            <a:pPr lvl="1" marL="625892" indent="-327442" defTabSz="859536">
              <a:spcBef>
                <a:spcPts val="1800"/>
              </a:spcBef>
              <a:defRPr sz="2820"/>
            </a:pPr>
            <a:r>
              <a:t>the examiners decide to grant a patent, </a:t>
            </a:r>
            <a:r>
              <a:rPr b="1"/>
              <a:t>and</a:t>
            </a:r>
            <a:r>
              <a:t> </a:t>
            </a:r>
          </a:p>
          <a:p>
            <a:pPr lvl="1" marL="625892" indent="-327442" defTabSz="859536">
              <a:spcBef>
                <a:spcPts val="1800"/>
              </a:spcBef>
              <a:defRPr sz="2820"/>
            </a:pPr>
            <a:r>
              <a:t>all fees have been paid </a:t>
            </a:r>
            <a:r>
              <a:rPr b="1"/>
              <a:t>and</a:t>
            </a:r>
            <a:r>
              <a:t> </a:t>
            </a:r>
          </a:p>
          <a:p>
            <a:pPr lvl="1" marL="625892" indent="-327442" defTabSz="859536">
              <a:spcBef>
                <a:spcPts val="1800"/>
              </a:spcBef>
              <a:defRPr sz="2820"/>
            </a:pPr>
            <a:r>
              <a:t>any claims translations filed, </a:t>
            </a:r>
          </a:p>
          <a:p>
            <a:pPr marL="258159" indent="-210407" defTabSz="859536">
              <a:spcBef>
                <a:spcPts val="1800"/>
              </a:spcBef>
              <a:defRPr sz="3008"/>
            </a:pPr>
            <a:r>
              <a:t>the decision is </a:t>
            </a:r>
            <a:r>
              <a:rPr>
                <a:solidFill>
                  <a:srgbClr val="0433FF"/>
                </a:solidFill>
              </a:rPr>
              <a:t>reported</a:t>
            </a:r>
            <a:r>
              <a:t> in the </a:t>
            </a:r>
            <a:r>
              <a:rPr>
                <a:solidFill>
                  <a:srgbClr val="0433FF"/>
                </a:solidFill>
              </a:rPr>
              <a:t>European Patent Bulletin</a:t>
            </a:r>
            <a:r>
              <a:t>. </a:t>
            </a:r>
          </a:p>
          <a:p>
            <a:pPr marL="258159" indent="-210407" defTabSz="859536">
              <a:spcBef>
                <a:spcPts val="1800"/>
              </a:spcBef>
              <a:defRPr sz="3008"/>
            </a:pPr>
            <a:r>
              <a:t>The decision to grant takes effect on the date of publication. </a:t>
            </a:r>
          </a:p>
        </p:txBody>
      </p:sp>
      <p:sp>
        <p:nvSpPr>
          <p:cNvPr id="213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3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3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3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3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8" grpId="1"/>
    </p:bldLst>
  </p:timing>
</p:sld>
</file>

<file path=ppt/slides/slide3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1" name="Stage 7: Validation"/>
          <p:cNvSpPr txBox="1"/>
          <p:nvPr>
            <p:ph type="title"/>
          </p:nvPr>
        </p:nvSpPr>
        <p:spPr>
          <a:prstGeom prst="rect">
            <a:avLst/>
          </a:prstGeom>
        </p:spPr>
        <p:txBody>
          <a:bodyPr/>
          <a:lstStyle/>
          <a:p>
            <a:pPr/>
            <a:r>
              <a:t>Stage 7: Validation</a:t>
            </a:r>
          </a:p>
        </p:txBody>
      </p:sp>
      <p:sp>
        <p:nvSpPr>
          <p:cNvPr id="2142" name="What you have now got is a ‘bundle' of individual national patents.…"/>
          <p:cNvSpPr txBox="1"/>
          <p:nvPr>
            <p:ph type="body" idx="1"/>
          </p:nvPr>
        </p:nvSpPr>
        <p:spPr>
          <a:prstGeom prst="rect">
            <a:avLst/>
          </a:prstGeom>
        </p:spPr>
        <p:txBody>
          <a:bodyPr/>
          <a:lstStyle/>
          <a:p>
            <a:pPr marL="233442" indent="-190262" defTabSz="777240">
              <a:spcBef>
                <a:spcPts val="1700"/>
              </a:spcBef>
              <a:defRPr sz="2720"/>
            </a:pPr>
            <a:r>
              <a:t>What you have now got is a ‘bundle' of individual national patents. </a:t>
            </a:r>
          </a:p>
          <a:p>
            <a:pPr marL="233442" indent="-190262" defTabSz="777240">
              <a:spcBef>
                <a:spcPts val="1700"/>
              </a:spcBef>
              <a:defRPr sz="2720"/>
            </a:pPr>
            <a:r>
              <a:t>After the EPO decision to grant is published, your patent has to be validated in each designated state within a specific time limit. </a:t>
            </a:r>
          </a:p>
          <a:p>
            <a:pPr marL="233442" indent="-190262" defTabSz="777240">
              <a:spcBef>
                <a:spcPts val="1700"/>
              </a:spcBef>
              <a:defRPr sz="2720"/>
            </a:pPr>
            <a:r>
              <a:t>If this is not done, your patent may not be enforceable in that state. </a:t>
            </a:r>
          </a:p>
          <a:p>
            <a:pPr marL="233442" indent="-190262" defTabSz="777240">
              <a:spcBef>
                <a:spcPts val="1700"/>
              </a:spcBef>
              <a:defRPr sz="2720"/>
            </a:pPr>
            <a:r>
              <a:t>In some states, validation may include having to file (and pay for) a translation of the whole patent, or just a translation of the granted claims. </a:t>
            </a:r>
          </a:p>
        </p:txBody>
      </p:sp>
      <p:sp>
        <p:nvSpPr>
          <p:cNvPr id="214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4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4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4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4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4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42" grpId="1"/>
    </p:bldLst>
  </p:timing>
</p:sld>
</file>

<file path=ppt/slides/slide3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5" name="Stage 8: Opposition"/>
          <p:cNvSpPr txBox="1"/>
          <p:nvPr>
            <p:ph type="title"/>
          </p:nvPr>
        </p:nvSpPr>
        <p:spPr>
          <a:prstGeom prst="rect">
            <a:avLst/>
          </a:prstGeom>
        </p:spPr>
        <p:txBody>
          <a:bodyPr/>
          <a:lstStyle/>
          <a:p>
            <a:pPr/>
            <a:r>
              <a:t>Stage 8: Opposition</a:t>
            </a:r>
          </a:p>
        </p:txBody>
      </p:sp>
      <p:sp>
        <p:nvSpPr>
          <p:cNvPr id="2146" name="A granted patent may be opposed by third parties - usually the applicant's competitors - if they believe it should not have been granted.…"/>
          <p:cNvSpPr txBox="1"/>
          <p:nvPr>
            <p:ph type="body" idx="1"/>
          </p:nvPr>
        </p:nvSpPr>
        <p:spPr>
          <a:xfrm>
            <a:off x="241300" y="1338639"/>
            <a:ext cx="8686800" cy="5078793"/>
          </a:xfrm>
          <a:prstGeom prst="rect">
            <a:avLst/>
          </a:prstGeom>
        </p:spPr>
        <p:txBody>
          <a:bodyPr/>
          <a:lstStyle/>
          <a:p>
            <a:pPr marL="148304" indent="-120872" defTabSz="493776">
              <a:spcBef>
                <a:spcPts val="1000"/>
              </a:spcBef>
              <a:defRPr sz="1728"/>
            </a:pPr>
            <a:r>
              <a:t>A </a:t>
            </a:r>
            <a:r>
              <a:rPr>
                <a:solidFill>
                  <a:srgbClr val="0433FF"/>
                </a:solidFill>
              </a:rPr>
              <a:t>granted patent may be opposed by third parties</a:t>
            </a:r>
            <a:r>
              <a:t> - usually the applicant's competitors - if they believe it should not have been granted. </a:t>
            </a:r>
          </a:p>
          <a:p>
            <a:pPr marL="148304" indent="-120872" defTabSz="493776">
              <a:spcBef>
                <a:spcPts val="1000"/>
              </a:spcBef>
              <a:defRPr sz="1728"/>
            </a:pPr>
            <a:r>
              <a:t>After the grant is reported in the European Patent Bulletin they have </a:t>
            </a:r>
            <a:r>
              <a:rPr>
                <a:solidFill>
                  <a:srgbClr val="0433FF"/>
                </a:solidFill>
              </a:rPr>
              <a:t>nine months</a:t>
            </a:r>
            <a:r>
              <a:t> in which to </a:t>
            </a:r>
            <a:r>
              <a:rPr b="1"/>
              <a:t>file notice of opposition</a:t>
            </a:r>
            <a:r>
              <a:t>. </a:t>
            </a:r>
          </a:p>
          <a:p>
            <a:pPr lvl="1" marL="359555" indent="-188105" defTabSz="493776">
              <a:spcBef>
                <a:spcPts val="1000"/>
              </a:spcBef>
              <a:defRPr sz="1620"/>
            </a:pPr>
            <a:r>
              <a:t>The most common charge is that the invention is not novel or lacks an inventive step. </a:t>
            </a:r>
          </a:p>
          <a:p>
            <a:pPr lvl="1" marL="359555" indent="-188105" defTabSz="493776">
              <a:spcBef>
                <a:spcPts val="1000"/>
              </a:spcBef>
              <a:defRPr sz="1620"/>
            </a:pPr>
            <a:r>
              <a:t>The case will be examined by an EPO team, again of three examiners. </a:t>
            </a:r>
          </a:p>
          <a:p>
            <a:pPr marL="148304" indent="-120872" defTabSz="493776">
              <a:spcBef>
                <a:spcPts val="1000"/>
              </a:spcBef>
              <a:defRPr sz="1728"/>
            </a:pPr>
            <a:r>
              <a:t>Opposition is the </a:t>
            </a:r>
            <a:r>
              <a:rPr>
                <a:solidFill>
                  <a:srgbClr val="0433FF"/>
                </a:solidFill>
              </a:rPr>
              <a:t>last chance to attack</a:t>
            </a:r>
            <a:r>
              <a:t> a European patent as </a:t>
            </a:r>
            <a:r>
              <a:rPr>
                <a:solidFill>
                  <a:srgbClr val="0433FF"/>
                </a:solidFill>
              </a:rPr>
              <a:t>a single entity in a single forum</a:t>
            </a:r>
            <a:r>
              <a:t>. </a:t>
            </a:r>
          </a:p>
          <a:p>
            <a:pPr marL="148304" indent="-120872" defTabSz="493776">
              <a:spcBef>
                <a:spcPts val="1000"/>
              </a:spcBef>
              <a:defRPr sz="1728"/>
            </a:pPr>
            <a:r>
              <a:t>Later, the patent </a:t>
            </a:r>
            <a:r>
              <a:rPr>
                <a:solidFill>
                  <a:srgbClr val="0433FF"/>
                </a:solidFill>
              </a:rPr>
              <a:t>can only be challenged in national courts</a:t>
            </a:r>
            <a:r>
              <a:t> and a ruling in one country has </a:t>
            </a:r>
            <a:r>
              <a:rPr>
                <a:solidFill>
                  <a:srgbClr val="0433FF"/>
                </a:solidFill>
              </a:rPr>
              <a:t>no effect</a:t>
            </a:r>
            <a:r>
              <a:t> on the patents for the same invention </a:t>
            </a:r>
            <a:r>
              <a:rPr>
                <a:solidFill>
                  <a:srgbClr val="0433FF"/>
                </a:solidFill>
              </a:rPr>
              <a:t>in other countries</a:t>
            </a:r>
            <a:r>
              <a:t>. </a:t>
            </a:r>
          </a:p>
          <a:p>
            <a:pPr marL="148304" indent="-120872" defTabSz="493776">
              <a:spcBef>
                <a:spcPts val="1000"/>
              </a:spcBef>
              <a:defRPr sz="1728"/>
            </a:pPr>
            <a:r>
              <a:t>This gives competitors </a:t>
            </a:r>
            <a:r>
              <a:rPr b="1"/>
              <a:t>a strong incentive</a:t>
            </a:r>
            <a:r>
              <a:t> to challenge an invention </a:t>
            </a:r>
            <a:r>
              <a:rPr>
                <a:solidFill>
                  <a:srgbClr val="0433FF"/>
                </a:solidFill>
              </a:rPr>
              <a:t>during the opposition period</a:t>
            </a:r>
            <a:r>
              <a:t>, as challenging patents in separate national courts can be much more expensive. </a:t>
            </a:r>
          </a:p>
        </p:txBody>
      </p:sp>
      <p:sp>
        <p:nvSpPr>
          <p:cNvPr id="214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4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4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4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4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46" grpId="1"/>
    </p:bldLst>
  </p:timing>
</p:sld>
</file>

<file path=ppt/slides/slide3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9" name="Stage 9: Appeal"/>
          <p:cNvSpPr txBox="1"/>
          <p:nvPr>
            <p:ph type="title"/>
          </p:nvPr>
        </p:nvSpPr>
        <p:spPr>
          <a:prstGeom prst="rect">
            <a:avLst/>
          </a:prstGeom>
        </p:spPr>
        <p:txBody>
          <a:bodyPr/>
          <a:lstStyle/>
          <a:p>
            <a:pPr/>
            <a:r>
              <a:t>Stage 9: Appeal</a:t>
            </a:r>
          </a:p>
        </p:txBody>
      </p:sp>
      <p:sp>
        <p:nvSpPr>
          <p:cNvPr id="2150" name="All EPO decisions are open to appeal.…"/>
          <p:cNvSpPr txBox="1"/>
          <p:nvPr>
            <p:ph type="body" idx="1"/>
          </p:nvPr>
        </p:nvSpPr>
        <p:spPr>
          <a:prstGeom prst="rect">
            <a:avLst/>
          </a:prstGeom>
        </p:spPr>
        <p:txBody>
          <a:bodyPr/>
          <a:lstStyle/>
          <a:p>
            <a:pPr/>
            <a:r>
              <a:t>All EPO decisions are open to appeal. </a:t>
            </a:r>
          </a:p>
          <a:p>
            <a:pPr/>
            <a:r>
              <a:t>Responsibility for decisions on appeals is taken by independent boards of appeal. </a:t>
            </a:r>
          </a:p>
        </p:txBody>
      </p:sp>
      <p:sp>
        <p:nvSpPr>
          <p:cNvPr id="215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tand out of my light”…"/>
          <p:cNvSpPr txBox="1"/>
          <p:nvPr/>
        </p:nvSpPr>
        <p:spPr>
          <a:xfrm>
            <a:off x="1775245" y="5253426"/>
            <a:ext cx="6043760" cy="11734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defTabSz="342900">
              <a:defRPr i="1" sz="2400">
                <a:latin typeface="Times Roman"/>
                <a:ea typeface="Times Roman"/>
                <a:cs typeface="Times Roman"/>
                <a:sym typeface="Times Roman"/>
              </a:defRPr>
            </a:pPr>
            <a:r>
              <a:t>“Stand out of my light”</a:t>
            </a:r>
            <a:r>
              <a:rPr>
                <a:solidFill>
                  <a:srgbClr val="0433FF"/>
                </a:solidFill>
              </a:rPr>
              <a:t> </a:t>
            </a:r>
          </a:p>
          <a:p>
            <a:pPr algn="r" defTabSz="342900">
              <a:defRPr i="1" sz="2400">
                <a:solidFill>
                  <a:srgbClr val="941100"/>
                </a:solidFill>
                <a:latin typeface="Times Roman"/>
                <a:ea typeface="Times Roman"/>
                <a:cs typeface="Times Roman"/>
                <a:sym typeface="Times Roman"/>
              </a:defRPr>
            </a:pPr>
            <a:r>
              <a:t>Plutarch’s, Alexander</a:t>
            </a:r>
          </a:p>
        </p:txBody>
      </p:sp>
      <p:sp>
        <p:nvSpPr>
          <p:cNvPr id="585" name="Slide Number Placeholder 5"/>
          <p:cNvSpPr txBox="1"/>
          <p:nvPr>
            <p:ph type="sldNum" sz="quarter" idx="2"/>
          </p:nvPr>
        </p:nvSpPr>
        <p:spPr>
          <a:xfrm>
            <a:off x="51297"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586" name="Monsiau_-_Alexandre_et_Diogène.jpg" descr="Monsiau_-_Alexandre_et_Diogène.jpg"/>
          <p:cNvPicPr>
            <a:picLocks noChangeAspect="1"/>
          </p:cNvPicPr>
          <p:nvPr/>
        </p:nvPicPr>
        <p:blipFill>
          <a:blip r:embed="rId2">
            <a:extLst/>
          </a:blip>
          <a:stretch>
            <a:fillRect/>
          </a:stretch>
        </p:blipFill>
        <p:spPr>
          <a:xfrm>
            <a:off x="1601643" y="349235"/>
            <a:ext cx="5762914" cy="47255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84"/>
                                        </p:tgtEl>
                                        <p:attrNameLst>
                                          <p:attrName>style.visibility</p:attrName>
                                        </p:attrNameLst>
                                      </p:cBhvr>
                                      <p:to>
                                        <p:strVal val="visible"/>
                                      </p:to>
                                    </p:set>
                                    <p:anim calcmode="lin" valueType="num">
                                      <p:cBhvr>
                                        <p:cTn id="7" dur="750" fill="hold"/>
                                        <p:tgtEl>
                                          <p:spTgt spid="584"/>
                                        </p:tgtEl>
                                        <p:attrNameLst>
                                          <p:attrName>ppt_w</p:attrName>
                                        </p:attrNameLst>
                                      </p:cBhvr>
                                      <p:tavLst>
                                        <p:tav tm="0">
                                          <p:val>
                                            <p:fltVal val="0"/>
                                          </p:val>
                                        </p:tav>
                                        <p:tav tm="100000">
                                          <p:val>
                                            <p:strVal val="#ppt_w"/>
                                          </p:val>
                                        </p:tav>
                                      </p:tavLst>
                                    </p:anim>
                                    <p:anim calcmode="lin" valueType="num">
                                      <p:cBhvr>
                                        <p:cTn id="8" dur="750" fill="hold"/>
                                        <p:tgtEl>
                                          <p:spTgt spid="5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4" grpId="1"/>
    </p:bldLst>
  </p:timing>
</p:sld>
</file>

<file path=ppt/slides/slide3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3" name="Patenting strategy"/>
          <p:cNvSpPr txBox="1"/>
          <p:nvPr>
            <p:ph type="title"/>
          </p:nvPr>
        </p:nvSpPr>
        <p:spPr>
          <a:prstGeom prst="rect">
            <a:avLst/>
          </a:prstGeom>
        </p:spPr>
        <p:txBody>
          <a:bodyPr/>
          <a:lstStyle/>
          <a:p>
            <a:pPr/>
            <a:r>
              <a:t>Patenting strategy</a:t>
            </a:r>
          </a:p>
        </p:txBody>
      </p:sp>
      <p:sp>
        <p:nvSpPr>
          <p:cNvPr id="2154" name="There is more to patenting than simply meeting the formal requirements of a patent office.…"/>
          <p:cNvSpPr txBox="1"/>
          <p:nvPr>
            <p:ph type="body" idx="1"/>
          </p:nvPr>
        </p:nvSpPr>
        <p:spPr>
          <a:prstGeom prst="rect">
            <a:avLst/>
          </a:prstGeom>
        </p:spPr>
        <p:txBody>
          <a:bodyPr/>
          <a:lstStyle/>
          <a:p>
            <a:pPr marL="167529" indent="-136541" defTabSz="557784">
              <a:spcBef>
                <a:spcPts val="1200"/>
              </a:spcBef>
              <a:defRPr sz="1952"/>
            </a:pPr>
            <a:r>
              <a:t>There is more to patenting than simply meeting the formal requirements of a patent office. </a:t>
            </a:r>
          </a:p>
          <a:p>
            <a:pPr marL="167529" indent="-136541" defTabSz="557784">
              <a:spcBef>
                <a:spcPts val="1200"/>
              </a:spcBef>
              <a:defRPr sz="1952"/>
            </a:pPr>
            <a:r>
              <a:t>You should try to fit your patent application into the broader framework of developing your invention. </a:t>
            </a:r>
          </a:p>
          <a:p>
            <a:pPr marL="167529" indent="-136541" defTabSz="557784">
              <a:spcBef>
                <a:spcPts val="1200"/>
              </a:spcBef>
              <a:defRPr sz="1952"/>
            </a:pPr>
            <a:r>
              <a:t>Points to discuss with your patent attorney may include these: </a:t>
            </a:r>
          </a:p>
          <a:p>
            <a:pPr lvl="1" marL="406164" indent="-212489" defTabSz="557784">
              <a:spcBef>
                <a:spcPts val="1200"/>
              </a:spcBef>
              <a:defRPr sz="1830"/>
            </a:pPr>
            <a:r>
              <a:t>When to apply</a:t>
            </a:r>
          </a:p>
          <a:p>
            <a:pPr lvl="1" marL="406164" indent="-212489" defTabSz="557784">
              <a:spcBef>
                <a:spcPts val="1200"/>
              </a:spcBef>
              <a:defRPr sz="1830"/>
            </a:pPr>
            <a:r>
              <a:t>Pressure to patent</a:t>
            </a:r>
          </a:p>
          <a:p>
            <a:pPr lvl="1" marL="406164" indent="-212489" defTabSz="557784">
              <a:spcBef>
                <a:spcPts val="1200"/>
              </a:spcBef>
              <a:defRPr sz="1830"/>
            </a:pPr>
            <a:r>
              <a:t>Continuing prior art searching</a:t>
            </a:r>
          </a:p>
          <a:p>
            <a:pPr lvl="1" marL="406164" indent="-212489" defTabSz="557784">
              <a:spcBef>
                <a:spcPts val="1200"/>
              </a:spcBef>
              <a:defRPr sz="1830"/>
            </a:pPr>
            <a:r>
              <a:t>Licensing or business start-up?</a:t>
            </a:r>
          </a:p>
          <a:p>
            <a:pPr lvl="1" marL="406164" indent="-212489" defTabSz="557784">
              <a:spcBef>
                <a:spcPts val="1200"/>
              </a:spcBef>
              <a:defRPr sz="1830"/>
            </a:pPr>
            <a:r>
              <a:t>Re-filing</a:t>
            </a:r>
          </a:p>
          <a:p>
            <a:pPr lvl="1" marL="406164" indent="-212489" defTabSz="557784">
              <a:spcBef>
                <a:spcPts val="1200"/>
              </a:spcBef>
              <a:defRPr sz="1830"/>
            </a:pPr>
            <a:r>
              <a:t>Temporary advantage</a:t>
            </a:r>
          </a:p>
          <a:p>
            <a:pPr lvl="1" marL="406164" indent="-212489" defTabSz="557784">
              <a:spcBef>
                <a:spcPts val="1200"/>
              </a:spcBef>
              <a:defRPr sz="1830"/>
            </a:pPr>
            <a:r>
              <a:t>Funding</a:t>
            </a:r>
          </a:p>
        </p:txBody>
      </p:sp>
      <p:sp>
        <p:nvSpPr>
          <p:cNvPr id="215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5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5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5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5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15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15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2154">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54" grpId="1"/>
    </p:bldLst>
  </p:timing>
</p:sld>
</file>

<file path=ppt/slides/slide3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9" name="When to apply?"/>
          <p:cNvSpPr txBox="1"/>
          <p:nvPr>
            <p:ph type="title"/>
          </p:nvPr>
        </p:nvSpPr>
        <p:spPr>
          <a:prstGeom prst="rect">
            <a:avLst/>
          </a:prstGeom>
        </p:spPr>
        <p:txBody>
          <a:bodyPr/>
          <a:lstStyle/>
          <a:p>
            <a:pPr/>
            <a:r>
              <a:t>When to apply?</a:t>
            </a:r>
          </a:p>
        </p:txBody>
      </p:sp>
      <p:sp>
        <p:nvSpPr>
          <p:cNvPr id="2160" name="Because of the formality of the patent application process, the timing of your application may make a big difference to the pressures you find yourself under later.…"/>
          <p:cNvSpPr txBox="1"/>
          <p:nvPr>
            <p:ph type="body" idx="1"/>
          </p:nvPr>
        </p:nvSpPr>
        <p:spPr>
          <a:xfrm>
            <a:off x="228600" y="1242078"/>
            <a:ext cx="8686800" cy="5271916"/>
          </a:xfrm>
          <a:prstGeom prst="rect">
            <a:avLst/>
          </a:prstGeom>
        </p:spPr>
        <p:txBody>
          <a:bodyPr/>
          <a:lstStyle/>
          <a:p>
            <a:pPr marL="134572" indent="-109680" defTabSz="448055">
              <a:spcBef>
                <a:spcPts val="900"/>
              </a:spcBef>
              <a:defRPr sz="1568"/>
            </a:pPr>
            <a:r>
              <a:t>Because of the formality of the patent application process, the timing of your application may make a big difference to the pressures you find yourself under later. </a:t>
            </a:r>
          </a:p>
          <a:p>
            <a:pPr marL="134572" indent="-109680" defTabSz="448055">
              <a:spcBef>
                <a:spcPts val="900"/>
              </a:spcBef>
              <a:defRPr sz="1568"/>
            </a:pPr>
            <a:r>
              <a:t>Is it better to apply for a patent </a:t>
            </a:r>
            <a:r>
              <a:rPr b="1"/>
              <a:t>earlier, or later?</a:t>
            </a:r>
            <a:r>
              <a:t> </a:t>
            </a:r>
          </a:p>
          <a:p>
            <a:pPr lvl="1" marL="326263" indent="-170688" defTabSz="448055">
              <a:spcBef>
                <a:spcPts val="900"/>
              </a:spcBef>
              <a:defRPr sz="1470"/>
            </a:pPr>
            <a:r>
              <a:t>There is </a:t>
            </a:r>
            <a:r>
              <a:rPr>
                <a:solidFill>
                  <a:srgbClr val="0433FF"/>
                </a:solidFill>
              </a:rPr>
              <a:t>no easy answer</a:t>
            </a:r>
            <a:r>
              <a:t> to this question. Many inventors are </a:t>
            </a:r>
            <a:r>
              <a:rPr>
                <a:solidFill>
                  <a:srgbClr val="0433FF"/>
                </a:solidFill>
              </a:rPr>
              <a:t>keen to apply</a:t>
            </a:r>
            <a:r>
              <a:t> for a patent as early as possible - yet many successful companies delay filing until products are </a:t>
            </a:r>
            <a:r>
              <a:rPr>
                <a:solidFill>
                  <a:srgbClr val="0433FF"/>
                </a:solidFill>
              </a:rPr>
              <a:t>almost ready for market</a:t>
            </a:r>
            <a:r>
              <a:t>. </a:t>
            </a:r>
          </a:p>
          <a:p>
            <a:pPr marL="134572" indent="-109680" defTabSz="448055">
              <a:spcBef>
                <a:spcPts val="900"/>
              </a:spcBef>
              <a:defRPr sz="1568"/>
            </a:pPr>
            <a:r>
              <a:t>One </a:t>
            </a:r>
            <a:r>
              <a:rPr>
                <a:solidFill>
                  <a:srgbClr val="FF2600"/>
                </a:solidFill>
              </a:rPr>
              <a:t>disadvantage of early filing</a:t>
            </a:r>
            <a:r>
              <a:t> is that you may incur substantial costs before you know whether your idea is commercially viable. </a:t>
            </a:r>
          </a:p>
          <a:p>
            <a:pPr lvl="1" marL="326263" indent="-170688" defTabSz="448055">
              <a:spcBef>
                <a:spcPts val="900"/>
              </a:spcBef>
              <a:defRPr sz="1470"/>
            </a:pPr>
            <a:r>
              <a:t>Applicants have </a:t>
            </a:r>
            <a:r>
              <a:rPr>
                <a:solidFill>
                  <a:srgbClr val="0433FF"/>
                </a:solidFill>
              </a:rPr>
              <a:t>up to two years from filing before becoming liable for significant patent fees</a:t>
            </a:r>
            <a:r>
              <a:t>, but this is rarely long enough to reach a licensing agreement with a company. It may not even be long enough to establish the commercial prospects of an invention. </a:t>
            </a:r>
          </a:p>
          <a:p>
            <a:pPr marL="134572" indent="-109680" defTabSz="448055">
              <a:spcBef>
                <a:spcPts val="900"/>
              </a:spcBef>
              <a:defRPr sz="1568"/>
            </a:pPr>
            <a:r>
              <a:t>One </a:t>
            </a:r>
            <a:r>
              <a:rPr>
                <a:solidFill>
                  <a:srgbClr val="FF2600"/>
                </a:solidFill>
              </a:rPr>
              <a:t>disadvantage of late filing</a:t>
            </a:r>
            <a:r>
              <a:t> is that someone may file a very similar idea before you. </a:t>
            </a:r>
          </a:p>
          <a:p>
            <a:pPr marL="134572" indent="-109680" defTabSz="448055">
              <a:spcBef>
                <a:spcPts val="900"/>
              </a:spcBef>
              <a:defRPr sz="1568"/>
            </a:pPr>
            <a:r>
              <a:t>For many private inventors, cost will be a major factor. The later you file, the longer you delay the costs. But how late can you afford to leave it? </a:t>
            </a:r>
          </a:p>
          <a:p>
            <a:pPr marL="134572" indent="-109680" defTabSz="448055">
              <a:spcBef>
                <a:spcPts val="900"/>
              </a:spcBef>
              <a:defRPr sz="1568"/>
            </a:pPr>
            <a:r>
              <a:t>As long as your patent attorney knows all the facts, they may be able to identify an optimum date for filing, and advise on the steps you can take to protect your idea in the meantime. </a:t>
            </a:r>
          </a:p>
        </p:txBody>
      </p:sp>
      <p:sp>
        <p:nvSpPr>
          <p:cNvPr id="216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6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6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6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160">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0" grpId="1"/>
    </p:bldLst>
  </p:timing>
</p:sld>
</file>

<file path=ppt/slides/slide3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3" name="Pressure to patent"/>
          <p:cNvSpPr txBox="1"/>
          <p:nvPr>
            <p:ph type="title"/>
          </p:nvPr>
        </p:nvSpPr>
        <p:spPr>
          <a:prstGeom prst="rect">
            <a:avLst/>
          </a:prstGeom>
        </p:spPr>
        <p:txBody>
          <a:bodyPr/>
          <a:lstStyle>
            <a:lvl1pPr>
              <a:defRPr sz="4200"/>
            </a:lvl1pPr>
          </a:lstStyle>
          <a:p>
            <a:pPr/>
            <a:r>
              <a:t>Pressure to patent</a:t>
            </a:r>
          </a:p>
        </p:txBody>
      </p:sp>
      <p:sp>
        <p:nvSpPr>
          <p:cNvPr id="2164" name="You may be tempted to apply for a patent prematurely because business advisers or potential licensee companies tell you that this is what you should do.…"/>
          <p:cNvSpPr txBox="1"/>
          <p:nvPr>
            <p:ph type="body" idx="1"/>
          </p:nvPr>
        </p:nvSpPr>
        <p:spPr>
          <a:prstGeom prst="rect">
            <a:avLst/>
          </a:prstGeom>
        </p:spPr>
        <p:txBody>
          <a:bodyPr/>
          <a:lstStyle/>
          <a:p>
            <a:pPr/>
            <a:r>
              <a:t>You may be tempted to apply for a patent prematurely because business advisers or potential licensee companies tell you that this is what you should do. </a:t>
            </a:r>
          </a:p>
          <a:p>
            <a:pPr/>
            <a:r>
              <a:t>Always consider whose interests are best served by this advice. </a:t>
            </a:r>
          </a:p>
          <a:p>
            <a:pPr/>
            <a:r>
              <a:t>In many cases there will be little benefit in it for you. </a:t>
            </a:r>
          </a:p>
        </p:txBody>
      </p:sp>
      <p:sp>
        <p:nvSpPr>
          <p:cNvPr id="216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6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4" grpId="1"/>
    </p:bldLst>
  </p:timing>
</p:sld>
</file>

<file path=ppt/slides/slide3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7" name="Continuing prior art searching"/>
          <p:cNvSpPr txBox="1"/>
          <p:nvPr>
            <p:ph type="title"/>
          </p:nvPr>
        </p:nvSpPr>
        <p:spPr>
          <a:prstGeom prst="rect">
            <a:avLst/>
          </a:prstGeom>
        </p:spPr>
        <p:txBody>
          <a:bodyPr/>
          <a:lstStyle/>
          <a:p>
            <a:pPr/>
            <a:r>
              <a:t>Continuing prior art searching</a:t>
            </a:r>
          </a:p>
        </p:txBody>
      </p:sp>
      <p:sp>
        <p:nvSpPr>
          <p:cNvPr id="2168" name="The world does not stand still once you have filed your application.…"/>
          <p:cNvSpPr txBox="1"/>
          <p:nvPr>
            <p:ph type="body" idx="1"/>
          </p:nvPr>
        </p:nvSpPr>
        <p:spPr>
          <a:prstGeom prst="rect">
            <a:avLst/>
          </a:prstGeom>
        </p:spPr>
        <p:txBody>
          <a:bodyPr/>
          <a:lstStyle/>
          <a:p>
            <a:pPr/>
            <a:r>
              <a:t>The world does not stand still once you have filed your application. </a:t>
            </a:r>
          </a:p>
          <a:p>
            <a:pPr/>
            <a:r>
              <a:t>You must </a:t>
            </a:r>
            <a:r>
              <a:rPr>
                <a:solidFill>
                  <a:srgbClr val="0433FF"/>
                </a:solidFill>
              </a:rPr>
              <a:t>keep up</a:t>
            </a:r>
            <a:r>
              <a:t> your patent and product searching, as something may happen after you have filed which may affect your later decision whether to continue with your application.</a:t>
            </a:r>
          </a:p>
        </p:txBody>
      </p:sp>
      <p:sp>
        <p:nvSpPr>
          <p:cNvPr id="216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6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8" grpId="1"/>
    </p:bldLst>
  </p:timing>
</p:sld>
</file>

<file path=ppt/slides/slide3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1" name="Licensing or business start-up?"/>
          <p:cNvSpPr txBox="1"/>
          <p:nvPr>
            <p:ph type="title"/>
          </p:nvPr>
        </p:nvSpPr>
        <p:spPr>
          <a:prstGeom prst="rect">
            <a:avLst/>
          </a:prstGeom>
        </p:spPr>
        <p:txBody>
          <a:bodyPr/>
          <a:lstStyle>
            <a:lvl1pPr>
              <a:defRPr sz="4200"/>
            </a:lvl1pPr>
          </a:lstStyle>
          <a:p>
            <a:pPr/>
            <a:r>
              <a:t>Licensing or business start-up?</a:t>
            </a:r>
          </a:p>
        </p:txBody>
      </p:sp>
      <p:sp>
        <p:nvSpPr>
          <p:cNvPr id="2172" name="The period between filing and requesting substantive examination should be used to seek opportunities to exploit the invention.…"/>
          <p:cNvSpPr txBox="1"/>
          <p:nvPr>
            <p:ph type="body" idx="1"/>
          </p:nvPr>
        </p:nvSpPr>
        <p:spPr>
          <a:prstGeom prst="rect">
            <a:avLst/>
          </a:prstGeom>
        </p:spPr>
        <p:txBody>
          <a:bodyPr/>
          <a:lstStyle/>
          <a:p>
            <a:pPr marL="241681" indent="-196977" defTabSz="804672">
              <a:spcBef>
                <a:spcPts val="1700"/>
              </a:spcBef>
              <a:defRPr sz="2816"/>
            </a:pPr>
            <a:r>
              <a:t>The period between filing and requesting substantive examination should be used to seek opportunities to exploit the invention. </a:t>
            </a:r>
          </a:p>
          <a:p>
            <a:pPr marL="241681" indent="-196977" defTabSz="804672">
              <a:spcBef>
                <a:spcPts val="1700"/>
              </a:spcBef>
              <a:defRPr sz="2816"/>
            </a:pPr>
            <a:r>
              <a:t>Even if your preference is a </a:t>
            </a:r>
            <a:r>
              <a:rPr>
                <a:solidFill>
                  <a:srgbClr val="0433FF"/>
                </a:solidFill>
              </a:rPr>
              <a:t>licensing agreement</a:t>
            </a:r>
            <a:r>
              <a:t>, it may be worth setting a date after which you plan instead for</a:t>
            </a:r>
            <a:r>
              <a:rPr>
                <a:solidFill>
                  <a:srgbClr val="0433FF"/>
                </a:solidFill>
              </a:rPr>
              <a:t> business start-up</a:t>
            </a:r>
            <a:r>
              <a:t>. </a:t>
            </a:r>
          </a:p>
          <a:p>
            <a:pPr marL="241681" indent="-196977" defTabSz="804672">
              <a:spcBef>
                <a:spcPts val="1700"/>
              </a:spcBef>
              <a:defRPr sz="2816"/>
            </a:pPr>
            <a:r>
              <a:t>The reason is that </a:t>
            </a:r>
            <a:r>
              <a:rPr i="1"/>
              <a:t>if no company shows interest in your idea</a:t>
            </a:r>
            <a:r>
              <a:t>, you do </a:t>
            </a:r>
            <a:r>
              <a:rPr i="1"/>
              <a:t>not want to reach substantive examination</a:t>
            </a:r>
            <a:r>
              <a:t> stage with no other option to pursue. </a:t>
            </a:r>
          </a:p>
        </p:txBody>
      </p:sp>
      <p:sp>
        <p:nvSpPr>
          <p:cNvPr id="2173"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7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2" grpId="1"/>
    </p:bldLst>
  </p:timing>
</p:sld>
</file>

<file path=ppt/slides/slide3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5" name="Re-filing"/>
          <p:cNvSpPr txBox="1"/>
          <p:nvPr>
            <p:ph type="title"/>
          </p:nvPr>
        </p:nvSpPr>
        <p:spPr>
          <a:prstGeom prst="rect">
            <a:avLst/>
          </a:prstGeom>
        </p:spPr>
        <p:txBody>
          <a:bodyPr/>
          <a:lstStyle>
            <a:lvl1pPr>
              <a:defRPr sz="4200"/>
            </a:lvl1pPr>
          </a:lstStyle>
          <a:p>
            <a:pPr/>
            <a:r>
              <a:t>Re-filing</a:t>
            </a:r>
          </a:p>
        </p:txBody>
      </p:sp>
      <p:sp>
        <p:nvSpPr>
          <p:cNvPr id="2176" name="You may be able to gain extra time to seek a licensing agreement by withdrawing your application and re-filing it later.…"/>
          <p:cNvSpPr txBox="1"/>
          <p:nvPr>
            <p:ph type="body" idx="1"/>
          </p:nvPr>
        </p:nvSpPr>
        <p:spPr>
          <a:prstGeom prst="rect">
            <a:avLst/>
          </a:prstGeom>
        </p:spPr>
        <p:txBody>
          <a:bodyPr/>
          <a:lstStyle/>
          <a:p>
            <a:pPr/>
            <a:r>
              <a:t>You may be able to gain extra time to seek a licensing agreement by withdrawing your application and re-filing it later. </a:t>
            </a:r>
          </a:p>
          <a:p>
            <a:pPr/>
            <a:r>
              <a:t>This is a tactic that you must discuss with your patent attorney, or you may lose more than you gain. </a:t>
            </a:r>
          </a:p>
        </p:txBody>
      </p:sp>
      <p:sp>
        <p:nvSpPr>
          <p:cNvPr id="2177"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9" name="Temporary advantage"/>
          <p:cNvSpPr txBox="1"/>
          <p:nvPr>
            <p:ph type="title"/>
          </p:nvPr>
        </p:nvSpPr>
        <p:spPr>
          <a:prstGeom prst="rect">
            <a:avLst/>
          </a:prstGeom>
        </p:spPr>
        <p:txBody>
          <a:bodyPr/>
          <a:lstStyle/>
          <a:p>
            <a:pPr/>
            <a:r>
              <a:t>Temporary advantage</a:t>
            </a:r>
          </a:p>
        </p:txBody>
      </p:sp>
      <p:sp>
        <p:nvSpPr>
          <p:cNvPr id="2180" name="It is possible to use a patent application for purely temporary advantage, and to decline substantive examination.…"/>
          <p:cNvSpPr txBox="1"/>
          <p:nvPr>
            <p:ph type="body" idx="1"/>
          </p:nvPr>
        </p:nvSpPr>
        <p:spPr>
          <a:prstGeom prst="rect">
            <a:avLst/>
          </a:prstGeom>
        </p:spPr>
        <p:txBody>
          <a:bodyPr/>
          <a:lstStyle/>
          <a:p>
            <a:pPr marL="142811" indent="-116395" defTabSz="475487">
              <a:spcBef>
                <a:spcPts val="1000"/>
              </a:spcBef>
              <a:defRPr sz="1664"/>
            </a:pPr>
            <a:r>
              <a:t>It is possible to use a patent application for purely </a:t>
            </a:r>
            <a:r>
              <a:rPr>
                <a:solidFill>
                  <a:srgbClr val="0433FF"/>
                </a:solidFill>
              </a:rPr>
              <a:t>temporary advantage</a:t>
            </a:r>
            <a:r>
              <a:t>, and to </a:t>
            </a:r>
            <a:r>
              <a:rPr>
                <a:solidFill>
                  <a:srgbClr val="0433FF"/>
                </a:solidFill>
              </a:rPr>
              <a:t>decline substantive examination</a:t>
            </a:r>
            <a:r>
              <a:t>. </a:t>
            </a:r>
          </a:p>
          <a:p>
            <a:pPr lvl="1" marL="346238" indent="-181138" defTabSz="475487">
              <a:spcBef>
                <a:spcPts val="1000"/>
              </a:spcBef>
              <a:defRPr sz="1560"/>
            </a:pPr>
            <a:r>
              <a:t>For example, you might wish to use it to protect your idea for long enough to achieve your exploitation objectives. </a:t>
            </a:r>
          </a:p>
          <a:p>
            <a:pPr lvl="1" marL="346238" indent="-181138" defTabSz="475487">
              <a:spcBef>
                <a:spcPts val="1000"/>
              </a:spcBef>
              <a:defRPr sz="1560"/>
            </a:pPr>
            <a:r>
              <a:t>There may be risks that you have not considered in this approach: One almost certain outcome of abandoning an application is that you will find it much more difficult - in fact, probably </a:t>
            </a:r>
            <a:r>
              <a:rPr>
                <a:solidFill>
                  <a:srgbClr val="FF2600"/>
                </a:solidFill>
              </a:rPr>
              <a:t>impossible - to license your invention to anyone</a:t>
            </a:r>
            <a:r>
              <a:t>.  </a:t>
            </a:r>
          </a:p>
          <a:p>
            <a:pPr marL="142811" indent="-116395" defTabSz="475487">
              <a:spcBef>
                <a:spcPts val="1000"/>
              </a:spcBef>
              <a:defRPr sz="1664"/>
            </a:pPr>
            <a:r>
              <a:t>Just having your patent application published may be enough. Once published, potential customers and business partners can find out about your invention and contact you if they are interested. </a:t>
            </a:r>
          </a:p>
          <a:p>
            <a:pPr marL="142811" indent="-116395" defTabSz="475487">
              <a:spcBef>
                <a:spcPts val="1000"/>
              </a:spcBef>
              <a:defRPr sz="1664"/>
            </a:pPr>
            <a:r>
              <a:t>Your published application will also be </a:t>
            </a:r>
            <a:r>
              <a:rPr>
                <a:solidFill>
                  <a:srgbClr val="0433FF"/>
                </a:solidFill>
              </a:rPr>
              <a:t>prior art</a:t>
            </a:r>
            <a:r>
              <a:t>, which could prevent competitors from patenting the same or a similar idea in the future. This might leave you free to operate in that market even if your application is not subsequently granted. </a:t>
            </a:r>
          </a:p>
          <a:p>
            <a:pPr marL="142811" indent="-116395" defTabSz="475487">
              <a:spcBef>
                <a:spcPts val="1000"/>
              </a:spcBef>
              <a:defRPr sz="1664"/>
            </a:pPr>
            <a:r>
              <a:t>If this suits your business strategy, you might then choose to go no further with the patenting process, especially if you could not afford the expense of acquiring or subsequently enforcing a patent. </a:t>
            </a:r>
          </a:p>
        </p:txBody>
      </p:sp>
      <p:sp>
        <p:nvSpPr>
          <p:cNvPr id="2181"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8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8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8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8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8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8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0" grpId="1"/>
    </p:bldLst>
  </p:timing>
</p:sld>
</file>

<file path=ppt/slides/slide3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3" name="Funding"/>
          <p:cNvSpPr txBox="1"/>
          <p:nvPr>
            <p:ph type="title"/>
          </p:nvPr>
        </p:nvSpPr>
        <p:spPr>
          <a:prstGeom prst="rect">
            <a:avLst/>
          </a:prstGeom>
        </p:spPr>
        <p:txBody>
          <a:bodyPr/>
          <a:lstStyle/>
          <a:p>
            <a:pPr/>
            <a:r>
              <a:t>Funding</a:t>
            </a:r>
          </a:p>
        </p:txBody>
      </p:sp>
      <p:sp>
        <p:nvSpPr>
          <p:cNvPr id="2184" name="A granted patent may help persuade investors that your idea is worth backing, and by that means the cost of patenting may be covered.…"/>
          <p:cNvSpPr txBox="1"/>
          <p:nvPr>
            <p:ph type="body" idx="1"/>
          </p:nvPr>
        </p:nvSpPr>
        <p:spPr>
          <a:prstGeom prst="rect">
            <a:avLst/>
          </a:prstGeom>
        </p:spPr>
        <p:txBody>
          <a:bodyPr/>
          <a:lstStyle/>
          <a:p>
            <a:pPr/>
            <a:r>
              <a:t>A granted patent may help persuade investors that your idea is worth backing, and by that means the cost of patenting may be covered. </a:t>
            </a:r>
          </a:p>
          <a:p>
            <a:pPr/>
            <a:r>
              <a:t>You should therefore think of a patent not just as a means of protecting the idea, but also as an </a:t>
            </a:r>
            <a:r>
              <a:rPr>
                <a:solidFill>
                  <a:srgbClr val="0433FF"/>
                </a:solidFill>
              </a:rPr>
              <a:t>instrument for raising funding</a:t>
            </a:r>
            <a:r>
              <a:t>. </a:t>
            </a:r>
          </a:p>
        </p:txBody>
      </p:sp>
      <p:sp>
        <p:nvSpPr>
          <p:cNvPr id="218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84">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4"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lide Number Placeholder 5"/>
          <p:cNvSpPr txBox="1"/>
          <p:nvPr>
            <p:ph type="sldNum" sz="quarter" idx="2"/>
          </p:nvPr>
        </p:nvSpPr>
        <p:spPr>
          <a:xfrm>
            <a:off x="51297"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589" name="66102-luther95theses-wikimediacommons.1200w.tn.jpg" descr="66102-luther95theses-wikimediacommons.1200w.tn.jpg"/>
          <p:cNvPicPr>
            <a:picLocks noChangeAspect="1"/>
          </p:cNvPicPr>
          <p:nvPr/>
        </p:nvPicPr>
        <p:blipFill>
          <a:blip r:embed="rId2">
            <a:extLst/>
          </a:blip>
          <a:stretch>
            <a:fillRect/>
          </a:stretch>
        </p:blipFill>
        <p:spPr>
          <a:xfrm>
            <a:off x="1070158" y="1303715"/>
            <a:ext cx="6213977" cy="3246804"/>
          </a:xfrm>
          <a:prstGeom prst="rect">
            <a:avLst/>
          </a:prstGeom>
          <a:ln w="12700">
            <a:miter lim="400000"/>
          </a:ln>
        </p:spPr>
      </p:pic>
      <p:sp>
        <p:nvSpPr>
          <p:cNvPr id="590" name="«Ninety-five Theses: propositions for debate concerned with the question of indulgences»…"/>
          <p:cNvSpPr txBox="1"/>
          <p:nvPr/>
        </p:nvSpPr>
        <p:spPr>
          <a:xfrm>
            <a:off x="152396" y="4763092"/>
            <a:ext cx="8839208" cy="14147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algn="ctr" defTabSz="342900">
              <a:spcBef>
                <a:spcPts val="1700"/>
              </a:spcBef>
              <a:defRPr i="1" sz="2000">
                <a:latin typeface="Times Roman"/>
                <a:ea typeface="Times Roman"/>
                <a:cs typeface="Times Roman"/>
                <a:sym typeface="Times Roman"/>
              </a:defRPr>
            </a:pPr>
            <a:r>
              <a:t>«Ninety-five Theses: propositions for debate concerned with the question of indulgences» </a:t>
            </a:r>
          </a:p>
          <a:p>
            <a:pPr algn="r" defTabSz="342900">
              <a:spcBef>
                <a:spcPts val="100"/>
              </a:spcBef>
              <a:defRPr i="1" sz="1700">
                <a:solidFill>
                  <a:srgbClr val="B53513"/>
                </a:solidFill>
                <a:latin typeface="Times Roman"/>
                <a:ea typeface="Times Roman"/>
                <a:cs typeface="Times Roman"/>
                <a:sym typeface="Times Roman"/>
              </a:defRPr>
            </a:pPr>
            <a:r>
              <a:t>Disputatio pro declaratione virtutis indulgentiaru</a:t>
            </a:r>
          </a:p>
          <a:p>
            <a:pPr algn="r" defTabSz="342900">
              <a:spcBef>
                <a:spcPts val="900"/>
              </a:spcBef>
              <a:defRPr i="1" sz="1700">
                <a:solidFill>
                  <a:srgbClr val="B53513"/>
                </a:solidFill>
                <a:latin typeface="Times Roman"/>
                <a:ea typeface="Times Roman"/>
                <a:cs typeface="Times Roman"/>
                <a:sym typeface="Times Roman"/>
              </a:defRPr>
            </a:pPr>
            <a:r>
              <a:t>Μartin Luther (31/10/1517)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90"/>
                                        </p:tgtEl>
                                        <p:attrNameLst>
                                          <p:attrName>style.visibility</p:attrName>
                                        </p:attrNameLst>
                                      </p:cBhvr>
                                      <p:to>
                                        <p:strVal val="visible"/>
                                      </p:to>
                                    </p:set>
                                    <p:anim calcmode="lin" valueType="num">
                                      <p:cBhvr>
                                        <p:cTn id="7" dur="750" fill="hold"/>
                                        <p:tgtEl>
                                          <p:spTgt spid="590"/>
                                        </p:tgtEl>
                                        <p:attrNameLst>
                                          <p:attrName>ppt_w</p:attrName>
                                        </p:attrNameLst>
                                      </p:cBhvr>
                                      <p:tavLst>
                                        <p:tav tm="0">
                                          <p:val>
                                            <p:fltVal val="0"/>
                                          </p:val>
                                        </p:tav>
                                        <p:tav tm="100000">
                                          <p:val>
                                            <p:strVal val="#ppt_w"/>
                                          </p:val>
                                        </p:tav>
                                      </p:tavLst>
                                    </p:anim>
                                    <p:anim calcmode="lin" valueType="num">
                                      <p:cBhvr>
                                        <p:cTn id="8" dur="750" fill="hold"/>
                                        <p:tgtEl>
                                          <p:spTgt spid="5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0"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Title 1"/>
          <p:cNvSpPr txBox="1"/>
          <p:nvPr>
            <p:ph type="title"/>
          </p:nvPr>
        </p:nvSpPr>
        <p:spPr>
          <a:prstGeom prst="rect">
            <a:avLst/>
          </a:prstGeom>
        </p:spPr>
        <p:txBody>
          <a:bodyPr/>
          <a:lstStyle/>
          <a:p>
            <a:pPr/>
            <a:r>
              <a:t>Ideas</a:t>
            </a:r>
          </a:p>
        </p:txBody>
      </p:sp>
      <p:sp>
        <p:nvSpPr>
          <p:cNvPr id="593"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4" name="Behind the Scientific &amp; Technological Progress in the 21st Century Landscape…"/>
          <p:cNvSpPr txBox="1"/>
          <p:nvPr/>
        </p:nvSpPr>
        <p:spPr>
          <a:xfrm>
            <a:off x="72335" y="1207317"/>
            <a:ext cx="8821530" cy="3964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56543" indent="-127587" defTabSz="521208">
              <a:spcBef>
                <a:spcPts val="1300"/>
              </a:spcBef>
              <a:buSzPct val="100000"/>
              <a:buFont typeface="Georgia"/>
              <a:buChar char="•"/>
              <a:defRPr sz="2400">
                <a:latin typeface="Century Gothic"/>
                <a:ea typeface="Century Gothic"/>
                <a:cs typeface="Century Gothic"/>
                <a:sym typeface="Century Gothic"/>
              </a:defRPr>
            </a:pPr>
            <a:r>
              <a:t>Behind the Scientific &amp; Technological Progress in the 21st Century Landscape</a:t>
            </a:r>
          </a:p>
          <a:p>
            <a:pPr marL="156543" indent="-127587" defTabSz="521208">
              <a:spcBef>
                <a:spcPts val="1300"/>
              </a:spcBef>
              <a:buSzPct val="100000"/>
              <a:buFont typeface="Georgia"/>
              <a:buChar char="•"/>
              <a:defRPr sz="2400">
                <a:latin typeface="Century Gothic"/>
                <a:ea typeface="Century Gothic"/>
                <a:cs typeface="Century Gothic"/>
                <a:sym typeface="Century Gothic"/>
              </a:defRPr>
            </a:pPr>
            <a:r>
              <a:t>We are on the verge of a large scale revolution enabled by the </a:t>
            </a:r>
            <a:r>
              <a:rPr>
                <a:solidFill>
                  <a:srgbClr val="0433FF"/>
                </a:solidFill>
              </a:rPr>
              <a:t>emergence the next-generation of  innovation</a:t>
            </a:r>
            <a:r>
              <a:t> </a:t>
            </a:r>
          </a:p>
          <a:p>
            <a:pPr marL="156543" indent="-127587" defTabSz="521208">
              <a:spcBef>
                <a:spcPts val="1300"/>
              </a:spcBef>
              <a:buSzPct val="100000"/>
              <a:buFont typeface="Georgia"/>
              <a:buChar char="•"/>
              <a:defRPr sz="2400">
                <a:latin typeface="Century Gothic"/>
                <a:ea typeface="Century Gothic"/>
                <a:cs typeface="Century Gothic"/>
                <a:sym typeface="Century Gothic"/>
              </a:defRPr>
            </a:pPr>
            <a:r>
              <a:t>Thanks to </a:t>
            </a:r>
            <a:r>
              <a:rPr>
                <a:solidFill>
                  <a:srgbClr val="0433FF"/>
                </a:solidFill>
              </a:rPr>
              <a:t>exponential advances</a:t>
            </a:r>
            <a:r>
              <a:t> in Technology &amp; Scientific knowledge:</a:t>
            </a:r>
          </a:p>
          <a:p>
            <a:pPr lvl="2" marL="592873" indent="-212826" defTabSz="521208">
              <a:spcBef>
                <a:spcPts val="1300"/>
              </a:spcBef>
              <a:buSzPct val="100000"/>
              <a:buFont typeface="Georgia"/>
              <a:buChar char="•"/>
              <a:defRPr>
                <a:latin typeface="Century Gothic"/>
                <a:ea typeface="Century Gothic"/>
                <a:cs typeface="Century Gothic"/>
                <a:sym typeface="Century Gothic"/>
              </a:defRPr>
            </a:pPr>
            <a:r>
              <a:t>Computing, Big Data, AI, Robotics</a:t>
            </a:r>
          </a:p>
          <a:p>
            <a:pPr lvl="2" marL="592873" indent="-212826" defTabSz="521208">
              <a:spcBef>
                <a:spcPts val="1300"/>
              </a:spcBef>
              <a:buSzPct val="100000"/>
              <a:buFont typeface="Georgia"/>
              <a:buChar char="•"/>
              <a:defRPr>
                <a:latin typeface="Century Gothic"/>
                <a:ea typeface="Century Gothic"/>
                <a:cs typeface="Century Gothic"/>
                <a:sym typeface="Century Gothic"/>
              </a:defRPr>
            </a:pPr>
            <a:r>
              <a:t>Renewable Energy, Materials, 3D Printing, Nanotechnology</a:t>
            </a:r>
          </a:p>
          <a:p>
            <a:pPr lvl="2" marL="592873" indent="-212826" defTabSz="521208">
              <a:spcBef>
                <a:spcPts val="1300"/>
              </a:spcBef>
              <a:buSzPct val="100000"/>
              <a:buFont typeface="Georgia"/>
              <a:buChar char="•"/>
              <a:defRPr>
                <a:latin typeface="Century Gothic"/>
                <a:ea typeface="Century Gothic"/>
                <a:cs typeface="Century Gothic"/>
                <a:sym typeface="Century Gothic"/>
              </a:defRPr>
            </a:pPr>
            <a:r>
              <a:t>Genomics &amp; Biology</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lide Number Placeholder 5"/>
          <p:cNvSpPr txBox="1"/>
          <p:nvPr>
            <p:ph type="sldNum" sz="quarter" idx="2"/>
          </p:nvPr>
        </p:nvSpPr>
        <p:spPr>
          <a:xfrm>
            <a:off x="51297"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597" name="1920px-Moore's_Law_Transistor_Count_1971-2018.png" descr="1920px-Moore's_Law_Transistor_Count_1971-2018.png"/>
          <p:cNvPicPr>
            <a:picLocks noChangeAspect="1"/>
          </p:cNvPicPr>
          <p:nvPr/>
        </p:nvPicPr>
        <p:blipFill>
          <a:blip r:embed="rId2">
            <a:extLst/>
          </a:blip>
          <a:stretch>
            <a:fillRect/>
          </a:stretch>
        </p:blipFill>
        <p:spPr>
          <a:xfrm>
            <a:off x="338256" y="164751"/>
            <a:ext cx="4344391" cy="3138371"/>
          </a:xfrm>
          <a:prstGeom prst="rect">
            <a:avLst/>
          </a:prstGeom>
          <a:ln w="12700">
            <a:miter lim="400000"/>
          </a:ln>
        </p:spPr>
      </p:pic>
      <p:pic>
        <p:nvPicPr>
          <p:cNvPr id="598" name="Image" descr="Image"/>
          <p:cNvPicPr>
            <a:picLocks noChangeAspect="1"/>
          </p:cNvPicPr>
          <p:nvPr/>
        </p:nvPicPr>
        <p:blipFill>
          <a:blip r:embed="rId3">
            <a:extLst/>
          </a:blip>
          <a:stretch>
            <a:fillRect/>
          </a:stretch>
        </p:blipFill>
        <p:spPr>
          <a:xfrm>
            <a:off x="191917" y="61160"/>
            <a:ext cx="4538522" cy="3432323"/>
          </a:xfrm>
          <a:prstGeom prst="rect">
            <a:avLst/>
          </a:prstGeom>
          <a:ln w="12700">
            <a:miter lim="400000"/>
          </a:ln>
        </p:spPr>
      </p:pic>
      <p:pic>
        <p:nvPicPr>
          <p:cNvPr id="599" name="igc-2019-0.png" descr="igc-2019-0.png"/>
          <p:cNvPicPr>
            <a:picLocks noChangeAspect="1"/>
          </p:cNvPicPr>
          <p:nvPr/>
        </p:nvPicPr>
        <p:blipFill>
          <a:blip r:embed="rId4">
            <a:extLst/>
          </a:blip>
          <a:stretch>
            <a:fillRect/>
          </a:stretch>
        </p:blipFill>
        <p:spPr>
          <a:xfrm>
            <a:off x="4774363" y="3433808"/>
            <a:ext cx="4302192" cy="2825951"/>
          </a:xfrm>
          <a:prstGeom prst="rect">
            <a:avLst/>
          </a:prstGeom>
          <a:ln w="12700">
            <a:miter lim="400000"/>
          </a:ln>
        </p:spPr>
      </p:pic>
      <p:pic>
        <p:nvPicPr>
          <p:cNvPr id="600" name="nielsen-law-bandwidth-growth-1983-2019.png" descr="nielsen-law-bandwidth-growth-1983-2019.png"/>
          <p:cNvPicPr>
            <a:picLocks noChangeAspect="1"/>
          </p:cNvPicPr>
          <p:nvPr/>
        </p:nvPicPr>
        <p:blipFill>
          <a:blip r:embed="rId5">
            <a:extLst/>
          </a:blip>
          <a:stretch>
            <a:fillRect/>
          </a:stretch>
        </p:blipFill>
        <p:spPr>
          <a:xfrm>
            <a:off x="245159" y="3579109"/>
            <a:ext cx="3898913" cy="2535348"/>
          </a:xfrm>
          <a:prstGeom prst="rect">
            <a:avLst/>
          </a:prstGeom>
          <a:ln w="12700">
            <a:miter lim="400000"/>
          </a:ln>
        </p:spPr>
      </p:pic>
      <p:pic>
        <p:nvPicPr>
          <p:cNvPr id="601" name="storage_memory_prices-2017-12.png" descr="storage_memory_prices-2017-12.png"/>
          <p:cNvPicPr>
            <a:picLocks noChangeAspect="1"/>
          </p:cNvPicPr>
          <p:nvPr/>
        </p:nvPicPr>
        <p:blipFill>
          <a:blip r:embed="rId6">
            <a:extLst/>
          </a:blip>
          <a:stretch>
            <a:fillRect/>
          </a:stretch>
        </p:blipFill>
        <p:spPr>
          <a:xfrm>
            <a:off x="4975017" y="47199"/>
            <a:ext cx="4028568" cy="3133332"/>
          </a:xfrm>
          <a:prstGeom prst="rect">
            <a:avLst/>
          </a:prstGeom>
          <a:ln w="12700">
            <a:miter lim="400000"/>
          </a:ln>
        </p:spPr>
      </p:pic>
      <p:pic>
        <p:nvPicPr>
          <p:cNvPr id="602" name="2560px-Cost_per_Genome.png" descr="2560px-Cost_per_Genome.png"/>
          <p:cNvPicPr>
            <a:picLocks noChangeAspect="1"/>
          </p:cNvPicPr>
          <p:nvPr/>
        </p:nvPicPr>
        <p:blipFill>
          <a:blip r:embed="rId7">
            <a:extLst/>
          </a:blip>
          <a:stretch>
            <a:fillRect/>
          </a:stretch>
        </p:blipFill>
        <p:spPr>
          <a:xfrm>
            <a:off x="4737224" y="336805"/>
            <a:ext cx="4504155" cy="2535348"/>
          </a:xfrm>
          <a:prstGeom prst="rect">
            <a:avLst/>
          </a:prstGeom>
          <a:ln w="12700">
            <a:miter lim="400000"/>
          </a:ln>
        </p:spPr>
      </p:pic>
      <p:pic>
        <p:nvPicPr>
          <p:cNvPr id="603" name="Image" descr="Image"/>
          <p:cNvPicPr>
            <a:picLocks noChangeAspect="1"/>
          </p:cNvPicPr>
          <p:nvPr/>
        </p:nvPicPr>
        <p:blipFill>
          <a:blip r:embed="rId8">
            <a:extLst/>
          </a:blip>
          <a:stretch>
            <a:fillRect/>
          </a:stretch>
        </p:blipFill>
        <p:spPr>
          <a:xfrm>
            <a:off x="263412" y="3579109"/>
            <a:ext cx="4119296" cy="253534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6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6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1" grpId="2"/>
      <p:bldP build="whole" bldLvl="1" animBg="1" rev="0" advAuto="0" spid="598" grpId="5"/>
      <p:bldP build="whole" bldLvl="1" animBg="1" rev="0" advAuto="0" spid="600" grpId="3"/>
      <p:bldP build="whole" bldLvl="1" animBg="1" rev="0" advAuto="0" spid="599" grpId="4"/>
      <p:bldP build="whole" bldLvl="1" animBg="1" rev="0" advAuto="0" spid="597" grpId="1"/>
      <p:bldP build="whole" bldLvl="1" animBg="1" rev="0" advAuto="0" spid="602" grpId="6"/>
      <p:bldP build="whole" bldLvl="1" animBg="1" rev="0" advAuto="0" spid="603" grpId="7"/>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Title 1"/>
          <p:cNvSpPr txBox="1"/>
          <p:nvPr>
            <p:ph type="title"/>
          </p:nvPr>
        </p:nvSpPr>
        <p:spPr>
          <a:prstGeom prst="rect">
            <a:avLst/>
          </a:prstGeom>
        </p:spPr>
        <p:txBody>
          <a:bodyPr/>
          <a:lstStyle/>
          <a:p>
            <a:pPr/>
            <a:r>
              <a:t>The Knowledge Avalanche</a:t>
            </a:r>
          </a:p>
        </p:txBody>
      </p:sp>
      <p:sp>
        <p:nvSpPr>
          <p:cNvPr id="606" name="Content Placeholder 2"/>
          <p:cNvSpPr txBox="1"/>
          <p:nvPr>
            <p:ph type="body" idx="1"/>
          </p:nvPr>
        </p:nvSpPr>
        <p:spPr>
          <a:xfrm>
            <a:off x="235979" y="1254778"/>
            <a:ext cx="8686801" cy="4974623"/>
          </a:xfrm>
          <a:prstGeom prst="rect">
            <a:avLst/>
          </a:prstGeom>
        </p:spPr>
        <p:txBody>
          <a:bodyPr/>
          <a:lstStyle/>
          <a:p>
            <a:pPr marL="156543" indent="-127587" defTabSz="521208">
              <a:spcBef>
                <a:spcPts val="1100"/>
              </a:spcBef>
              <a:defRPr sz="2200">
                <a:solidFill>
                  <a:srgbClr val="0433FF"/>
                </a:solidFill>
              </a:defRPr>
            </a:pPr>
            <a:r>
              <a:t>Rapid pace of knowledge creation</a:t>
            </a:r>
            <a:r>
              <a:rPr>
                <a:solidFill>
                  <a:srgbClr val="000000"/>
                </a:solidFill>
              </a:rPr>
              <a:t>: </a:t>
            </a:r>
            <a:br>
              <a:rPr>
                <a:solidFill>
                  <a:srgbClr val="000000"/>
                </a:solidFill>
              </a:rPr>
            </a:br>
            <a:r>
              <a:rPr>
                <a:solidFill>
                  <a:srgbClr val="000000"/>
                </a:solidFill>
              </a:rPr>
              <a:t>available technical knowledge (number</a:t>
            </a:r>
            <a:br>
              <a:rPr>
                <a:solidFill>
                  <a:srgbClr val="000000"/>
                </a:solidFill>
              </a:rPr>
            </a:br>
            <a:r>
              <a:rPr>
                <a:solidFill>
                  <a:srgbClr val="000000"/>
                </a:solidFill>
              </a:rPr>
              <a:t>of pages published in scientific journals)</a:t>
            </a:r>
          </a:p>
          <a:p>
            <a:pPr lvl="2" marL="623277" indent="-243229" defTabSz="521208">
              <a:spcBef>
                <a:spcPts val="1100"/>
              </a:spcBef>
              <a:defRPr sz="1900"/>
            </a:pPr>
            <a:r>
              <a:t>2007: doubles every </a:t>
            </a:r>
            <a:r>
              <a:rPr b="1"/>
              <a:t>7 years</a:t>
            </a:r>
            <a:endParaRPr sz="2200"/>
          </a:p>
          <a:p>
            <a:pPr lvl="2" marL="623277" indent="-243229" defTabSz="521208">
              <a:spcBef>
                <a:spcPts val="1100"/>
              </a:spcBef>
              <a:defRPr sz="1900"/>
            </a:pPr>
            <a:r>
              <a:t>2030: doubles every </a:t>
            </a:r>
            <a:r>
              <a:rPr b="1">
                <a:solidFill>
                  <a:srgbClr val="0433FF"/>
                </a:solidFill>
              </a:rPr>
              <a:t>72 days</a:t>
            </a:r>
            <a:endParaRPr sz="2200"/>
          </a:p>
          <a:p>
            <a:pPr marL="156543" indent="-127587" defTabSz="521208">
              <a:spcBef>
                <a:spcPts val="1100"/>
              </a:spcBef>
              <a:defRPr sz="2200">
                <a:solidFill>
                  <a:srgbClr val="0433FF"/>
                </a:solidFill>
              </a:defRPr>
            </a:pPr>
            <a:r>
              <a:t>80%</a:t>
            </a:r>
            <a:r>
              <a:rPr>
                <a:solidFill>
                  <a:srgbClr val="000000"/>
                </a:solidFill>
              </a:rPr>
              <a:t> of the knowledge required to perform</a:t>
            </a:r>
            <a:br>
              <a:rPr>
                <a:solidFill>
                  <a:srgbClr val="000000"/>
                </a:solidFill>
              </a:rPr>
            </a:br>
            <a:r>
              <a:rPr>
                <a:solidFill>
                  <a:srgbClr val="000000"/>
                </a:solidFill>
              </a:rPr>
              <a:t>an advanced technical job is rendered </a:t>
            </a:r>
            <a:r>
              <a:rPr>
                <a:solidFill>
                  <a:srgbClr val="FF2600"/>
                </a:solidFill>
              </a:rPr>
              <a:t>obsolete within 10 years</a:t>
            </a:r>
            <a:r>
              <a:rPr>
                <a:solidFill>
                  <a:srgbClr val="000000"/>
                </a:solidFill>
              </a:rPr>
              <a:t>.</a:t>
            </a:r>
          </a:p>
          <a:p>
            <a:pPr marL="233679" indent="-182879" defTabSz="521208">
              <a:spcBef>
                <a:spcPts val="1100"/>
              </a:spcBef>
              <a:buFontTx/>
              <a:defRPr sz="2200"/>
            </a:pPr>
            <a:r>
              <a:t>In 25 years from the time of that study, the </a:t>
            </a:r>
            <a:r>
              <a:rPr>
                <a:solidFill>
                  <a:srgbClr val="0433FF"/>
                </a:solidFill>
              </a:rPr>
              <a:t>employment landscape</a:t>
            </a:r>
            <a:r>
              <a:t> would be profoundly different.</a:t>
            </a:r>
          </a:p>
        </p:txBody>
      </p:sp>
      <p:sp>
        <p:nvSpPr>
          <p:cNvPr id="607"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grpSp>
        <p:nvGrpSpPr>
          <p:cNvPr id="610" name="Group"/>
          <p:cNvGrpSpPr/>
          <p:nvPr/>
        </p:nvGrpSpPr>
        <p:grpSpPr>
          <a:xfrm>
            <a:off x="7450274" y="1426717"/>
            <a:ext cx="1273333" cy="1967473"/>
            <a:chOff x="0" y="0"/>
            <a:chExt cx="1273331" cy="1967471"/>
          </a:xfrm>
        </p:grpSpPr>
        <p:pic>
          <p:nvPicPr>
            <p:cNvPr id="608" name="image2.png" descr="image2.png"/>
            <p:cNvPicPr>
              <a:picLocks noChangeAspect="1"/>
            </p:cNvPicPr>
            <p:nvPr/>
          </p:nvPicPr>
          <p:blipFill>
            <a:blip r:embed="rId2">
              <a:extLst/>
            </a:blip>
            <a:stretch>
              <a:fillRect/>
            </a:stretch>
          </p:blipFill>
          <p:spPr>
            <a:xfrm>
              <a:off x="0" y="-1"/>
              <a:ext cx="1273331" cy="1967473"/>
            </a:xfrm>
            <a:prstGeom prst="rect">
              <a:avLst/>
            </a:prstGeom>
            <a:ln w="12700" cap="flat">
              <a:noFill/>
              <a:miter lim="400000"/>
            </a:ln>
            <a:effectLst>
              <a:outerShdw sx="100000" sy="100000" kx="0" ky="0" algn="b" rotWithShape="0" blurRad="50800" dist="38100" dir="2700000">
                <a:srgbClr val="000000">
                  <a:alpha val="40000"/>
                </a:srgbClr>
              </a:outerShdw>
            </a:effectLst>
          </p:spPr>
        </p:pic>
        <p:sp>
          <p:nvSpPr>
            <p:cNvPr id="609" name="2007"/>
            <p:cNvSpPr txBox="1"/>
            <p:nvPr/>
          </p:nvSpPr>
          <p:spPr>
            <a:xfrm>
              <a:off x="-1" y="1710662"/>
              <a:ext cx="626081" cy="2536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t">
              <a:spAutoFit/>
            </a:bodyPr>
            <a:lstStyle>
              <a:lvl1pPr defTabSz="457200">
                <a:defRPr sz="1300">
                  <a:uFill>
                    <a:solidFill>
                      <a:srgbClr val="000000"/>
                    </a:solidFill>
                  </a:uFill>
                  <a:latin typeface="Arial"/>
                  <a:ea typeface="Arial"/>
                  <a:cs typeface="Arial"/>
                  <a:sym typeface="Arial"/>
                </a:defRPr>
              </a:lvl1pPr>
            </a:lstStyle>
            <a:p>
              <a:pPr/>
              <a:r>
                <a:t>2007</a:t>
              </a:r>
            </a:p>
          </p:txBody>
        </p:sp>
      </p:gr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Title 1"/>
          <p:cNvSpPr txBox="1"/>
          <p:nvPr>
            <p:ph type="title"/>
          </p:nvPr>
        </p:nvSpPr>
        <p:spPr>
          <a:prstGeom prst="rect">
            <a:avLst/>
          </a:prstGeom>
        </p:spPr>
        <p:txBody>
          <a:bodyPr/>
          <a:lstStyle/>
          <a:p>
            <a:pPr/>
            <a:r>
              <a:t>Knowledge Avalanche in AI</a:t>
            </a:r>
          </a:p>
        </p:txBody>
      </p:sp>
      <p:sp>
        <p:nvSpPr>
          <p:cNvPr id="613" name="Content Placeholder 2"/>
          <p:cNvSpPr txBox="1"/>
          <p:nvPr>
            <p:ph type="body" idx="1"/>
          </p:nvPr>
        </p:nvSpPr>
        <p:spPr>
          <a:xfrm>
            <a:off x="235979" y="1177001"/>
            <a:ext cx="8686801" cy="4974623"/>
          </a:xfrm>
          <a:prstGeom prst="rect">
            <a:avLst/>
          </a:prstGeom>
        </p:spPr>
        <p:txBody>
          <a:bodyPr/>
          <a:lstStyle/>
          <a:p>
            <a:pPr>
              <a:defRPr sz="2600"/>
            </a:pPr>
            <a:r>
              <a:t>Publications involving </a:t>
            </a:r>
            <a:r>
              <a:rPr b="1"/>
              <a:t>AI methods in biology</a:t>
            </a:r>
            <a:r>
              <a:t> (e.g. deep learning, NLP, computer vision, RL) are growing &gt;50% year-on-year since 2017. Papers published since 2019 account for 25% of all output since 2000.</a:t>
            </a:r>
          </a:p>
        </p:txBody>
      </p:sp>
      <p:sp>
        <p:nvSpPr>
          <p:cNvPr id="614"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615" name="2KKzZpnKckAeDTAn7bPUR6jLxRTeWH6NEAbb0StSZKgf1Vvr_aTjE4ckay0i7yhdQByrqtXpplW_GOMbkzIGH3V8mPA5tQTkNE_4PthWuULOkJyuVau7B6MuteEBxqnUP16DC-Kqig0.png" descr="2KKzZpnKckAeDTAn7bPUR6jLxRTeWH6NEAbb0StSZKgf1Vvr_aTjE4ckay0i7yhdQByrqtXpplW_GOMbkzIGH3V8mPA5tQTkNE_4PthWuULOkJyuVau7B6MuteEBxqnUP16DC-Kqig0.png"/>
          <p:cNvPicPr>
            <a:picLocks noChangeAspect="1"/>
          </p:cNvPicPr>
          <p:nvPr/>
        </p:nvPicPr>
        <p:blipFill>
          <a:blip r:embed="rId2">
            <a:extLst/>
          </a:blip>
          <a:stretch>
            <a:fillRect/>
          </a:stretch>
        </p:blipFill>
        <p:spPr>
          <a:xfrm>
            <a:off x="989727" y="3462126"/>
            <a:ext cx="6602767" cy="2385251"/>
          </a:xfrm>
          <a:prstGeom prst="rect">
            <a:avLst/>
          </a:prstGeom>
          <a:ln w="12700">
            <a:miter lim="400000"/>
          </a:ln>
        </p:spPr>
      </p:pic>
      <p:sp>
        <p:nvSpPr>
          <p:cNvPr id="616" name="Source: State of AI Report 2020 &amp; PubMed"/>
          <p:cNvSpPr txBox="1"/>
          <p:nvPr/>
        </p:nvSpPr>
        <p:spPr>
          <a:xfrm>
            <a:off x="2166995" y="5803644"/>
            <a:ext cx="4824769" cy="3479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defTabSz="457200">
              <a:spcBef>
                <a:spcPts val="1600"/>
              </a:spcBef>
              <a:defRPr>
                <a:solidFill>
                  <a:srgbClr val="941100"/>
                </a:solidFill>
                <a:latin typeface="Century Gothic"/>
                <a:ea typeface="Century Gothic"/>
                <a:cs typeface="Century Gothic"/>
                <a:sym typeface="Century Gothic"/>
              </a:defRPr>
            </a:lvl1pPr>
          </a:lstStyle>
          <a:p>
            <a:pPr/>
            <a:r>
              <a:t>Source: State of AI Report 2020 &amp; PubMed</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Investment in AI"/>
          <p:cNvSpPr txBox="1"/>
          <p:nvPr>
            <p:ph type="title"/>
          </p:nvPr>
        </p:nvSpPr>
        <p:spPr>
          <a:prstGeom prst="rect">
            <a:avLst/>
          </a:prstGeom>
        </p:spPr>
        <p:txBody>
          <a:bodyPr/>
          <a:lstStyle/>
          <a:p>
            <a:pPr/>
            <a:r>
              <a:t>Investment in AI</a:t>
            </a:r>
          </a:p>
        </p:txBody>
      </p:sp>
      <p:sp>
        <p:nvSpPr>
          <p:cNvPr id="619" name="In 2020, AI start-ups raised funds of:…"/>
          <p:cNvSpPr txBox="1"/>
          <p:nvPr>
            <p:ph type="body" idx="1"/>
          </p:nvPr>
        </p:nvSpPr>
        <p:spPr>
          <a:prstGeom prst="rect">
            <a:avLst/>
          </a:prstGeom>
        </p:spPr>
        <p:txBody>
          <a:bodyPr/>
          <a:lstStyle/>
          <a:p>
            <a:pPr/>
            <a:r>
              <a:t>In 2020, AI start-ups raised funds of:</a:t>
            </a:r>
          </a:p>
          <a:p>
            <a:pPr/>
            <a:r>
              <a:t>Almost </a:t>
            </a:r>
            <a:r>
              <a:rPr>
                <a:solidFill>
                  <a:srgbClr val="0433FF"/>
                </a:solidFill>
              </a:rPr>
              <a:t>$38 billion</a:t>
            </a:r>
            <a:r>
              <a:t> (USA)</a:t>
            </a:r>
          </a:p>
          <a:p>
            <a:pPr/>
            <a:r>
              <a:rPr>
                <a:solidFill>
                  <a:srgbClr val="0433FF"/>
                </a:solidFill>
              </a:rPr>
              <a:t>$25 billion</a:t>
            </a:r>
            <a:r>
              <a:t> (Asia)</a:t>
            </a:r>
          </a:p>
          <a:p>
            <a:pPr/>
            <a:r>
              <a:rPr>
                <a:solidFill>
                  <a:srgbClr val="0433FF"/>
                </a:solidFill>
              </a:rPr>
              <a:t>$8 billion</a:t>
            </a:r>
            <a:r>
              <a:t> (Europe)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Innovation, Research, Start-Ups"/>
          <p:cNvSpPr txBox="1"/>
          <p:nvPr>
            <p:ph type="title"/>
          </p:nvPr>
        </p:nvSpPr>
        <p:spPr>
          <a:prstGeom prst="rect">
            <a:avLst/>
          </a:prstGeom>
        </p:spPr>
        <p:txBody>
          <a:bodyPr/>
          <a:lstStyle/>
          <a:p>
            <a:pPr/>
            <a:r>
              <a:t>Innovation, Research, Start-Ups</a:t>
            </a:r>
          </a:p>
        </p:txBody>
      </p:sp>
      <p:sp>
        <p:nvSpPr>
          <p:cNvPr id="468" name="MAI 622: AI Entrepreneurship - Module 1"/>
          <p:cNvSpPr txBox="1"/>
          <p:nvPr>
            <p:ph type="body" idx="21"/>
          </p:nvPr>
        </p:nvSpPr>
        <p:spPr>
          <a:prstGeom prst="rect">
            <a:avLst/>
          </a:prstGeom>
        </p:spPr>
        <p:txBody>
          <a:bodyPr/>
          <a:lstStyle/>
          <a:p>
            <a:pPr/>
            <a:r>
              <a:t>MAI 622: AI Entrepreneurship - Module 1</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Innovation: The Case of Deep Learning"/>
          <p:cNvSpPr txBox="1"/>
          <p:nvPr>
            <p:ph type="title"/>
          </p:nvPr>
        </p:nvSpPr>
        <p:spPr>
          <a:prstGeom prst="rect">
            <a:avLst/>
          </a:prstGeom>
        </p:spPr>
        <p:txBody>
          <a:bodyPr/>
          <a:lstStyle>
            <a:lvl1pPr indent="29368" defTabSz="676655">
              <a:defRPr sz="3330"/>
            </a:lvl1pPr>
          </a:lstStyle>
          <a:p>
            <a:pPr/>
            <a:r>
              <a:t>Innovation: The Case of Deep Learning</a:t>
            </a:r>
          </a:p>
        </p:txBody>
      </p:sp>
      <p:sp>
        <p:nvSpPr>
          <p:cNvPr id="622" name="Key Concepts"/>
          <p:cNvSpPr txBox="1"/>
          <p:nvPr>
            <p:ph type="body" idx="21"/>
          </p:nvPr>
        </p:nvSpPr>
        <p:spPr>
          <a:prstGeom prst="rect">
            <a:avLst/>
          </a:prstGeom>
        </p:spPr>
        <p:txBody>
          <a:bodyPr/>
          <a:lstStyle/>
          <a:p>
            <a:pPr/>
            <a:r>
              <a:t>Key Concepts</a:t>
            </a:r>
          </a:p>
        </p:txBody>
      </p:sp>
      <p:pic>
        <p:nvPicPr>
          <p:cNvPr id="623" name="Picture 2" descr="Picture 2"/>
          <p:cNvPicPr>
            <a:picLocks noChangeAspect="1"/>
          </p:cNvPicPr>
          <p:nvPr/>
        </p:nvPicPr>
        <p:blipFill>
          <a:blip r:embed="rId2">
            <a:extLst/>
          </a:blip>
          <a:stretch>
            <a:fillRect/>
          </a:stretch>
        </p:blipFill>
        <p:spPr>
          <a:xfrm>
            <a:off x="3707171" y="3855861"/>
            <a:ext cx="1729659" cy="2610215"/>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The Case of Deep Learning"/>
          <p:cNvSpPr txBox="1"/>
          <p:nvPr>
            <p:ph type="title"/>
          </p:nvPr>
        </p:nvSpPr>
        <p:spPr>
          <a:prstGeom prst="rect">
            <a:avLst/>
          </a:prstGeom>
        </p:spPr>
        <p:txBody>
          <a:bodyPr/>
          <a:lstStyle>
            <a:lvl1pPr indent="28971" defTabSz="667512">
              <a:defRPr sz="2920"/>
            </a:lvl1pPr>
          </a:lstStyle>
          <a:p>
            <a:pPr/>
            <a:r>
              <a:t>The Case of Deep Learning</a:t>
            </a:r>
          </a:p>
        </p:txBody>
      </p:sp>
      <p:pic>
        <p:nvPicPr>
          <p:cNvPr id="626" name="Picture 2" descr="Picture 2"/>
          <p:cNvPicPr>
            <a:picLocks noChangeAspect="1"/>
          </p:cNvPicPr>
          <p:nvPr/>
        </p:nvPicPr>
        <p:blipFill>
          <a:blip r:embed="rId3">
            <a:extLst/>
          </a:blip>
          <a:stretch>
            <a:fillRect/>
          </a:stretch>
        </p:blipFill>
        <p:spPr>
          <a:xfrm>
            <a:off x="4089746" y="191821"/>
            <a:ext cx="2911849" cy="4394249"/>
          </a:xfrm>
          <a:prstGeom prst="rect">
            <a:avLst/>
          </a:prstGeom>
          <a:ln w="12700">
            <a:miter lim="400000"/>
          </a:ln>
        </p:spPr>
      </p:pic>
      <p:sp>
        <p:nvSpPr>
          <p:cNvPr id="627" name="https://www.wired.com/story/secret-auction-race-ai-supremacy-google-microsoft-baidu/"/>
          <p:cNvSpPr txBox="1"/>
          <p:nvPr/>
        </p:nvSpPr>
        <p:spPr>
          <a:xfrm>
            <a:off x="2856213" y="5574493"/>
            <a:ext cx="6239008"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solidFill>
                  <a:srgbClr val="941100"/>
                </a:solidFill>
                <a:latin typeface="Century Gothic"/>
                <a:ea typeface="Century Gothic"/>
                <a:cs typeface="Century Gothic"/>
                <a:sym typeface="Century Gothic"/>
              </a:defRPr>
            </a:lvl1pPr>
          </a:lstStyle>
          <a:p>
            <a:pPr/>
            <a:r>
              <a:t>https://www.wired.com/story/secret-auction-race-ai-supremacy-google-microsoft-baidu/</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The Case of Deep Learning"/>
          <p:cNvSpPr txBox="1"/>
          <p:nvPr>
            <p:ph type="title"/>
          </p:nvPr>
        </p:nvSpPr>
        <p:spPr>
          <a:prstGeom prst="rect">
            <a:avLst/>
          </a:prstGeom>
        </p:spPr>
        <p:txBody>
          <a:bodyPr/>
          <a:lstStyle>
            <a:lvl1pPr indent="28971" defTabSz="667512">
              <a:defRPr sz="2920"/>
            </a:lvl1pPr>
          </a:lstStyle>
          <a:p>
            <a:pPr/>
            <a:r>
              <a:t>The Case of Deep Learning</a:t>
            </a:r>
          </a:p>
        </p:txBody>
      </p:sp>
      <p:pic>
        <p:nvPicPr>
          <p:cNvPr id="632" name="Image" descr="Image"/>
          <p:cNvPicPr>
            <a:picLocks noChangeAspect="1"/>
          </p:cNvPicPr>
          <p:nvPr/>
        </p:nvPicPr>
        <p:blipFill>
          <a:blip r:embed="rId3">
            <a:extLst/>
          </a:blip>
          <a:stretch>
            <a:fillRect/>
          </a:stretch>
        </p:blipFill>
        <p:spPr>
          <a:xfrm>
            <a:off x="3548740" y="163334"/>
            <a:ext cx="4875982" cy="6353551"/>
          </a:xfrm>
          <a:prstGeom prst="rect">
            <a:avLst/>
          </a:prstGeom>
          <a:ln w="12700">
            <a:miter lim="400000"/>
          </a:ln>
        </p:spPr>
      </p:pic>
      <p:pic>
        <p:nvPicPr>
          <p:cNvPr id="633" name="Picture 2" descr="Picture 2"/>
          <p:cNvPicPr>
            <a:picLocks noChangeAspect="1"/>
          </p:cNvPicPr>
          <p:nvPr/>
        </p:nvPicPr>
        <p:blipFill>
          <a:blip r:embed="rId4">
            <a:extLst/>
          </a:blip>
          <a:stretch>
            <a:fillRect/>
          </a:stretch>
        </p:blipFill>
        <p:spPr>
          <a:xfrm>
            <a:off x="6324155" y="666875"/>
            <a:ext cx="1219903" cy="1840946"/>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The Case of Deep Learning"/>
          <p:cNvSpPr txBox="1"/>
          <p:nvPr>
            <p:ph type="title"/>
          </p:nvPr>
        </p:nvSpPr>
        <p:spPr>
          <a:prstGeom prst="rect">
            <a:avLst/>
          </a:prstGeom>
        </p:spPr>
        <p:txBody>
          <a:bodyPr/>
          <a:lstStyle>
            <a:lvl1pPr indent="28971" defTabSz="667512">
              <a:defRPr sz="2920"/>
            </a:lvl1pPr>
          </a:lstStyle>
          <a:p>
            <a:pPr/>
            <a:r>
              <a:t>The Case of Deep Learning</a:t>
            </a:r>
          </a:p>
        </p:txBody>
      </p:sp>
      <p:pic>
        <p:nvPicPr>
          <p:cNvPr id="638" name="Image" descr="Image"/>
          <p:cNvPicPr>
            <a:picLocks noChangeAspect="1"/>
          </p:cNvPicPr>
          <p:nvPr/>
        </p:nvPicPr>
        <p:blipFill>
          <a:blip r:embed="rId3">
            <a:extLst/>
          </a:blip>
          <a:stretch>
            <a:fillRect/>
          </a:stretch>
        </p:blipFill>
        <p:spPr>
          <a:xfrm>
            <a:off x="2943793" y="1720120"/>
            <a:ext cx="6045767" cy="2629254"/>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lide Number Placeholder 5"/>
          <p:cNvSpPr txBox="1"/>
          <p:nvPr>
            <p:ph type="sldNum" sz="quarter" idx="2"/>
          </p:nvPr>
        </p:nvSpPr>
        <p:spPr>
          <a:xfrm>
            <a:off x="51297"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643" name="Image" descr="Image"/>
          <p:cNvPicPr>
            <a:picLocks noChangeAspect="1"/>
          </p:cNvPicPr>
          <p:nvPr/>
        </p:nvPicPr>
        <p:blipFill>
          <a:blip r:embed="rId2">
            <a:extLst/>
          </a:blip>
          <a:stretch>
            <a:fillRect/>
          </a:stretch>
        </p:blipFill>
        <p:spPr>
          <a:xfrm>
            <a:off x="1072588" y="102502"/>
            <a:ext cx="6625972" cy="4332366"/>
          </a:xfrm>
          <a:prstGeom prst="rect">
            <a:avLst/>
          </a:prstGeom>
          <a:ln w="12700">
            <a:miter lim="400000"/>
          </a:ln>
        </p:spPr>
      </p:pic>
      <p:sp>
        <p:nvSpPr>
          <p:cNvPr id="644" name="“our program AlphaGo achieved a 99.8% winning rate against other Go programs, and defeated the human European Go champion by 5 games to 0. This is the first time that a computer program has defeated a human professional player in the full-sized game of G"/>
          <p:cNvSpPr txBox="1"/>
          <p:nvPr/>
        </p:nvSpPr>
        <p:spPr>
          <a:xfrm>
            <a:off x="944553" y="4581265"/>
            <a:ext cx="7254894" cy="14401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algn="ctr" defTabSz="342900">
              <a:lnSpc>
                <a:spcPct val="110000"/>
              </a:lnSpc>
              <a:spcBef>
                <a:spcPts val="2100"/>
              </a:spcBef>
              <a:defRPr sz="1600">
                <a:solidFill>
                  <a:srgbClr val="222222"/>
                </a:solidFill>
                <a:latin typeface="Century Gothic"/>
                <a:ea typeface="Century Gothic"/>
                <a:cs typeface="Century Gothic"/>
                <a:sym typeface="Century Gothic"/>
              </a:defRPr>
            </a:pPr>
            <a:r>
              <a:t>“our program AlphaGo achieved a 99.8% winning rate against other Go programs, and defeated the human European Go champion by 5 games to 0. This is </a:t>
            </a:r>
            <a:r>
              <a:rPr>
                <a:solidFill>
                  <a:srgbClr val="0433FF"/>
                </a:solidFill>
              </a:rPr>
              <a:t>the first time that a computer program</a:t>
            </a:r>
            <a:r>
              <a:t> has </a:t>
            </a:r>
            <a:r>
              <a:rPr>
                <a:solidFill>
                  <a:srgbClr val="0433FF"/>
                </a:solidFill>
              </a:rPr>
              <a:t>defeated a human professional player</a:t>
            </a:r>
            <a:r>
              <a:t> in the full-sized game of </a:t>
            </a:r>
            <a:r>
              <a:rPr>
                <a:solidFill>
                  <a:srgbClr val="0433FF"/>
                </a:solidFill>
              </a:rPr>
              <a:t>Go</a:t>
            </a:r>
            <a:r>
              <a:t>, a feat </a:t>
            </a:r>
            <a:r>
              <a:rPr>
                <a:solidFill>
                  <a:srgbClr val="0433FF"/>
                </a:solidFill>
              </a:rPr>
              <a:t>previously thought to be at least a decade away</a:t>
            </a:r>
            <a:r>
              <a:t>.”</a:t>
            </a:r>
          </a:p>
        </p:txBody>
      </p:sp>
      <p:sp>
        <p:nvSpPr>
          <p:cNvPr id="645" name="Oval"/>
          <p:cNvSpPr/>
          <p:nvPr/>
        </p:nvSpPr>
        <p:spPr>
          <a:xfrm>
            <a:off x="1837352" y="1590276"/>
            <a:ext cx="1182843" cy="283473"/>
          </a:xfrm>
          <a:prstGeom prst="ellipse">
            <a:avLst/>
          </a:prstGeom>
          <a:ln w="38100">
            <a:solidFill>
              <a:srgbClr val="FF2600"/>
            </a:solidFill>
          </a:ln>
        </p:spPr>
        <p:txBody>
          <a:bodyPr lIns="45719" rIns="45719"/>
          <a:lstStyle/>
          <a:p>
            <a:pPr>
              <a:defRPr sz="1300"/>
            </a:pPr>
          </a:p>
        </p:txBody>
      </p:sp>
      <p:grpSp>
        <p:nvGrpSpPr>
          <p:cNvPr id="648" name="Picture 1"/>
          <p:cNvGrpSpPr/>
          <p:nvPr/>
        </p:nvGrpSpPr>
        <p:grpSpPr>
          <a:xfrm>
            <a:off x="7814393" y="13319"/>
            <a:ext cx="1336378" cy="1336378"/>
            <a:chOff x="0" y="0"/>
            <a:chExt cx="1336376" cy="1336376"/>
          </a:xfrm>
        </p:grpSpPr>
        <p:sp>
          <p:nvSpPr>
            <p:cNvPr id="646" name="Square"/>
            <p:cNvSpPr/>
            <p:nvPr/>
          </p:nvSpPr>
          <p:spPr>
            <a:xfrm>
              <a:off x="0" y="0"/>
              <a:ext cx="1336377" cy="1336377"/>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647" name="image11.png" descr="image11.png"/>
            <p:cNvPicPr>
              <a:picLocks noChangeAspect="1"/>
            </p:cNvPicPr>
            <p:nvPr/>
          </p:nvPicPr>
          <p:blipFill>
            <a:blip r:embed="rId3">
              <a:extLst/>
            </a:blip>
            <a:stretch>
              <a:fillRect/>
            </a:stretch>
          </p:blipFill>
          <p:spPr>
            <a:xfrm>
              <a:off x="0" y="0"/>
              <a:ext cx="1336377" cy="133637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45"/>
                                        </p:tgtEl>
                                        <p:attrNameLst>
                                          <p:attrName>style.visibility</p:attrName>
                                        </p:attrNameLst>
                                      </p:cBhvr>
                                      <p:to>
                                        <p:strVal val="visible"/>
                                      </p:to>
                                    </p:set>
                                    <p:anim calcmode="lin" valueType="num">
                                      <p:cBhvr>
                                        <p:cTn id="7" dur="750" fill="hold"/>
                                        <p:tgtEl>
                                          <p:spTgt spid="645"/>
                                        </p:tgtEl>
                                        <p:attrNameLst>
                                          <p:attrName>ppt_w</p:attrName>
                                        </p:attrNameLst>
                                      </p:cBhvr>
                                      <p:tavLst>
                                        <p:tav tm="0">
                                          <p:val>
                                            <p:fltVal val="0"/>
                                          </p:val>
                                        </p:tav>
                                        <p:tav tm="100000">
                                          <p:val>
                                            <p:strVal val="#ppt_w"/>
                                          </p:val>
                                        </p:tav>
                                      </p:tavLst>
                                    </p:anim>
                                    <p:anim calcmode="lin" valueType="num">
                                      <p:cBhvr>
                                        <p:cTn id="8" dur="750" fill="hold"/>
                                        <p:tgtEl>
                                          <p:spTgt spid="6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5"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1" name="Image" descr="Image"/>
          <p:cNvPicPr>
            <a:picLocks noChangeAspect="1"/>
          </p:cNvPicPr>
          <p:nvPr/>
        </p:nvPicPr>
        <p:blipFill>
          <a:blip r:embed="rId2">
            <a:extLst/>
          </a:blip>
          <a:stretch>
            <a:fillRect/>
          </a:stretch>
        </p:blipFill>
        <p:spPr>
          <a:xfrm>
            <a:off x="-194699" y="-183796"/>
            <a:ext cx="5897818" cy="3566446"/>
          </a:xfrm>
          <a:prstGeom prst="rect">
            <a:avLst/>
          </a:prstGeom>
          <a:ln w="12700">
            <a:miter lim="400000"/>
          </a:ln>
        </p:spPr>
      </p:pic>
      <p:pic>
        <p:nvPicPr>
          <p:cNvPr id="652" name="image52.png" descr="image52.png"/>
          <p:cNvPicPr>
            <a:picLocks noChangeAspect="1"/>
          </p:cNvPicPr>
          <p:nvPr/>
        </p:nvPicPr>
        <p:blipFill>
          <a:blip r:embed="rId3">
            <a:extLst/>
          </a:blip>
          <a:stretch>
            <a:fillRect/>
          </a:stretch>
        </p:blipFill>
        <p:spPr>
          <a:xfrm>
            <a:off x="4476357" y="156837"/>
            <a:ext cx="4887653" cy="3148188"/>
          </a:xfrm>
          <a:prstGeom prst="rect">
            <a:avLst/>
          </a:prstGeom>
          <a:ln w="12700">
            <a:miter lim="400000"/>
          </a:ln>
        </p:spPr>
      </p:pic>
      <p:sp>
        <p:nvSpPr>
          <p:cNvPr id="653" name="Oval"/>
          <p:cNvSpPr/>
          <p:nvPr/>
        </p:nvSpPr>
        <p:spPr>
          <a:xfrm>
            <a:off x="4921061" y="1236413"/>
            <a:ext cx="1334926" cy="377962"/>
          </a:xfrm>
          <a:prstGeom prst="ellipse">
            <a:avLst/>
          </a:prstGeom>
          <a:ln w="38100">
            <a:solidFill>
              <a:srgbClr val="FF2600"/>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654" name="Oval"/>
          <p:cNvSpPr/>
          <p:nvPr/>
        </p:nvSpPr>
        <p:spPr>
          <a:xfrm>
            <a:off x="1075641" y="2983566"/>
            <a:ext cx="1334927" cy="377962"/>
          </a:xfrm>
          <a:prstGeom prst="ellipse">
            <a:avLst/>
          </a:prstGeom>
          <a:ln w="38100">
            <a:solidFill>
              <a:srgbClr val="FF2600"/>
            </a:solidFill>
          </a:ln>
        </p:spPr>
        <p:txBody>
          <a:bodyPr lIns="45718" tIns="45718" rIns="45718" bIns="45718"/>
          <a:lstStyle/>
          <a:p>
            <a:pPr algn="ctr">
              <a:defRPr sz="4200">
                <a:latin typeface="Helvetica Neue"/>
                <a:ea typeface="Helvetica Neue"/>
                <a:cs typeface="Helvetica Neue"/>
                <a:sym typeface="Helvetica Neue"/>
              </a:defRPr>
            </a:pPr>
          </a:p>
        </p:txBody>
      </p:sp>
      <p:grpSp>
        <p:nvGrpSpPr>
          <p:cNvPr id="657" name="Picture 1"/>
          <p:cNvGrpSpPr/>
          <p:nvPr/>
        </p:nvGrpSpPr>
        <p:grpSpPr>
          <a:xfrm>
            <a:off x="7850237" y="-22524"/>
            <a:ext cx="1336377" cy="1336378"/>
            <a:chOff x="0" y="0"/>
            <a:chExt cx="1336376" cy="1336376"/>
          </a:xfrm>
        </p:grpSpPr>
        <p:sp>
          <p:nvSpPr>
            <p:cNvPr id="655" name="Square"/>
            <p:cNvSpPr/>
            <p:nvPr/>
          </p:nvSpPr>
          <p:spPr>
            <a:xfrm>
              <a:off x="0" y="0"/>
              <a:ext cx="1336377" cy="1336377"/>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656" name="image11.png" descr="image11.png"/>
            <p:cNvPicPr>
              <a:picLocks noChangeAspect="1"/>
            </p:cNvPicPr>
            <p:nvPr/>
          </p:nvPicPr>
          <p:blipFill>
            <a:blip r:embed="rId4">
              <a:extLst/>
            </a:blip>
            <a:stretch>
              <a:fillRect/>
            </a:stretch>
          </p:blipFill>
          <p:spPr>
            <a:xfrm>
              <a:off x="0" y="0"/>
              <a:ext cx="1336377" cy="1336377"/>
            </a:xfrm>
            <a:prstGeom prst="rect">
              <a:avLst/>
            </a:prstGeom>
            <a:ln w="12700" cap="flat">
              <a:noFill/>
              <a:miter lim="400000"/>
            </a:ln>
            <a:effectLst/>
          </p:spPr>
        </p:pic>
      </p:grpSp>
      <p:sp>
        <p:nvSpPr>
          <p:cNvPr id="658" name="“A pioneering machine-learning approach has identified powerful new types of antibiotic from a pool of more than 100 million molecules — including one that works against a wide range of bacteria, including tuberculosis and strains considered untreatable "/>
          <p:cNvSpPr txBox="1"/>
          <p:nvPr/>
        </p:nvSpPr>
        <p:spPr>
          <a:xfrm>
            <a:off x="20838" y="3387884"/>
            <a:ext cx="8924524" cy="2997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127000" tIns="127000" rIns="127000" bIns="127000">
            <a:spAutoFit/>
          </a:bodyPr>
          <a:lstStyle/>
          <a:p>
            <a:pPr algn="ctr" defTabSz="457200">
              <a:spcBef>
                <a:spcPts val="2800"/>
              </a:spcBef>
              <a:defRPr sz="2000">
                <a:solidFill>
                  <a:srgbClr val="222222"/>
                </a:solidFill>
                <a:latin typeface="Century Gothic"/>
                <a:ea typeface="Century Gothic"/>
                <a:cs typeface="Century Gothic"/>
                <a:sym typeface="Century Gothic"/>
              </a:defRPr>
            </a:pPr>
            <a:r>
              <a:t>“A pioneering </a:t>
            </a:r>
            <a:r>
              <a:rPr>
                <a:solidFill>
                  <a:srgbClr val="0433FF"/>
                </a:solidFill>
              </a:rPr>
              <a:t>machine-learning</a:t>
            </a:r>
            <a:r>
              <a:t> approach has identified </a:t>
            </a:r>
            <a:r>
              <a:rPr>
                <a:solidFill>
                  <a:srgbClr val="0433FF"/>
                </a:solidFill>
              </a:rPr>
              <a:t>powerful new types of antibiotic from a pool of more than 100 million molecule</a:t>
            </a:r>
            <a:r>
              <a:t>s — including one that works against a wide range of bacteria, including tuberculosis and strains considered untreatable […] the antibiotic, called </a:t>
            </a:r>
            <a:r>
              <a:rPr b="1"/>
              <a:t>halicin</a:t>
            </a:r>
            <a:r>
              <a:t>, is t</a:t>
            </a:r>
            <a:r>
              <a:rPr>
                <a:solidFill>
                  <a:srgbClr val="0433FF"/>
                </a:solidFill>
              </a:rPr>
              <a:t>he first discovered with artificial intelligence </a:t>
            </a:r>
            <a:r>
              <a:t>(AI). </a:t>
            </a:r>
            <a:br/>
            <a:r>
              <a:t>[…] </a:t>
            </a:r>
            <a:br/>
            <a:r>
              <a:t>this is </a:t>
            </a:r>
            <a:r>
              <a:rPr>
                <a:solidFill>
                  <a:srgbClr val="000000"/>
                </a:solidFill>
              </a:rPr>
              <a:t>the first time AI has identified</a:t>
            </a:r>
            <a:r>
              <a:rPr>
                <a:solidFill>
                  <a:srgbClr val="0433FF"/>
                </a:solidFill>
              </a:rPr>
              <a:t> completely new kinds of antibiotic from scratch</a:t>
            </a:r>
            <a:r>
              <a:t>, without using any previous human assumptions.”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53"/>
                                        </p:tgtEl>
                                        <p:attrNameLst>
                                          <p:attrName>style.visibility</p:attrName>
                                        </p:attrNameLst>
                                      </p:cBhvr>
                                      <p:to>
                                        <p:strVal val="visible"/>
                                      </p:to>
                                    </p:set>
                                    <p:anim calcmode="lin" valueType="num">
                                      <p:cBhvr>
                                        <p:cTn id="7" dur="750" fill="hold"/>
                                        <p:tgtEl>
                                          <p:spTgt spid="653"/>
                                        </p:tgtEl>
                                        <p:attrNameLst>
                                          <p:attrName>ppt_w</p:attrName>
                                        </p:attrNameLst>
                                      </p:cBhvr>
                                      <p:tavLst>
                                        <p:tav tm="0">
                                          <p:val>
                                            <p:fltVal val="0"/>
                                          </p:val>
                                        </p:tav>
                                        <p:tav tm="100000">
                                          <p:val>
                                            <p:strVal val="#ppt_w"/>
                                          </p:val>
                                        </p:tav>
                                      </p:tavLst>
                                    </p:anim>
                                    <p:anim calcmode="lin" valueType="num">
                                      <p:cBhvr>
                                        <p:cTn id="8" dur="750" fill="hold"/>
                                        <p:tgtEl>
                                          <p:spTgt spid="65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654"/>
                                        </p:tgtEl>
                                        <p:attrNameLst>
                                          <p:attrName>style.visibility</p:attrName>
                                        </p:attrNameLst>
                                      </p:cBhvr>
                                      <p:to>
                                        <p:strVal val="visible"/>
                                      </p:to>
                                    </p:set>
                                    <p:anim calcmode="lin" valueType="num">
                                      <p:cBhvr>
                                        <p:cTn id="13" dur="750" fill="hold"/>
                                        <p:tgtEl>
                                          <p:spTgt spid="654"/>
                                        </p:tgtEl>
                                        <p:attrNameLst>
                                          <p:attrName>ppt_w</p:attrName>
                                        </p:attrNameLst>
                                      </p:cBhvr>
                                      <p:tavLst>
                                        <p:tav tm="0">
                                          <p:val>
                                            <p:fltVal val="0"/>
                                          </p:val>
                                        </p:tav>
                                        <p:tav tm="100000">
                                          <p:val>
                                            <p:strVal val="#ppt_w"/>
                                          </p:val>
                                        </p:tav>
                                      </p:tavLst>
                                    </p:anim>
                                    <p:anim calcmode="lin" valueType="num">
                                      <p:cBhvr>
                                        <p:cTn id="14" dur="750" fill="hold"/>
                                        <p:tgtEl>
                                          <p:spTgt spid="65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3" fill="hold">
                                  <p:stCondLst>
                                    <p:cond delay="0"/>
                                  </p:stCondLst>
                                  <p:iterate type="el" backwards="0">
                                    <p:tmAbs val="0"/>
                                  </p:iterate>
                                  <p:childTnLst>
                                    <p:set>
                                      <p:cBhvr>
                                        <p:cTn id="18" fill="hold"/>
                                        <p:tgtEl>
                                          <p:spTgt spid="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4" grpId="2"/>
      <p:bldP build="whole" bldLvl="1" animBg="1" rev="0" advAuto="0" spid="653" grpId="1"/>
      <p:bldP build="whole" bldLvl="1" animBg="1" rev="0" advAuto="0" spid="658" grpId="3"/>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lide Number Placeholder 5"/>
          <p:cNvSpPr txBox="1"/>
          <p:nvPr>
            <p:ph type="sldNum" sz="quarter" idx="2"/>
          </p:nvPr>
        </p:nvSpPr>
        <p:spPr>
          <a:xfrm>
            <a:off x="51297"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661" name="Image" descr="Image"/>
          <p:cNvPicPr>
            <a:picLocks noChangeAspect="1"/>
          </p:cNvPicPr>
          <p:nvPr/>
        </p:nvPicPr>
        <p:blipFill>
          <a:blip r:embed="rId2">
            <a:extLst/>
          </a:blip>
          <a:stretch>
            <a:fillRect/>
          </a:stretch>
        </p:blipFill>
        <p:spPr>
          <a:xfrm>
            <a:off x="225513" y="1242915"/>
            <a:ext cx="5531301" cy="3162603"/>
          </a:xfrm>
          <a:prstGeom prst="rect">
            <a:avLst/>
          </a:prstGeom>
          <a:ln w="12700">
            <a:miter lim="400000"/>
          </a:ln>
        </p:spPr>
      </p:pic>
      <p:pic>
        <p:nvPicPr>
          <p:cNvPr id="662" name="Image" descr="Image"/>
          <p:cNvPicPr>
            <a:picLocks noChangeAspect="1"/>
          </p:cNvPicPr>
          <p:nvPr/>
        </p:nvPicPr>
        <p:blipFill>
          <a:blip r:embed="rId3">
            <a:extLst/>
          </a:blip>
          <a:stretch>
            <a:fillRect/>
          </a:stretch>
        </p:blipFill>
        <p:spPr>
          <a:xfrm>
            <a:off x="6546453" y="2080579"/>
            <a:ext cx="2329578" cy="1840367"/>
          </a:xfrm>
          <a:prstGeom prst="rect">
            <a:avLst/>
          </a:prstGeom>
          <a:ln w="12700">
            <a:miter lim="400000"/>
          </a:ln>
        </p:spPr>
      </p:pic>
      <p:sp>
        <p:nvSpPr>
          <p:cNvPr id="663" name="Oval"/>
          <p:cNvSpPr/>
          <p:nvPr/>
        </p:nvSpPr>
        <p:spPr>
          <a:xfrm>
            <a:off x="948206" y="2464054"/>
            <a:ext cx="1182843" cy="283473"/>
          </a:xfrm>
          <a:prstGeom prst="ellipse">
            <a:avLst/>
          </a:prstGeom>
          <a:ln w="38100">
            <a:solidFill>
              <a:srgbClr val="FF2600"/>
            </a:solidFill>
          </a:ln>
        </p:spPr>
        <p:txBody>
          <a:bodyPr lIns="45719" rIns="45719"/>
          <a:lstStyle/>
          <a:p>
            <a:pPr>
              <a:defRPr sz="1300"/>
            </a:pPr>
          </a:p>
        </p:txBody>
      </p:sp>
      <p:sp>
        <p:nvSpPr>
          <p:cNvPr id="664" name="Rectangle 5"/>
          <p:cNvSpPr txBox="1"/>
          <p:nvPr/>
        </p:nvSpPr>
        <p:spPr>
          <a:xfrm>
            <a:off x="979959" y="4590261"/>
            <a:ext cx="6747854" cy="161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29765" algn="ctr">
              <a:defRPr sz="2000">
                <a:latin typeface="Century Gothic"/>
                <a:ea typeface="Century Gothic"/>
                <a:cs typeface="Century Gothic"/>
                <a:sym typeface="Century Gothic"/>
              </a:defRPr>
            </a:pPr>
            <a:r>
              <a:t>“The announcement [</a:t>
            </a:r>
            <a:r>
              <a:rPr b="1"/>
              <a:t>30/11/2020</a:t>
            </a:r>
            <a:r>
              <a:t>] by DeepMind that its </a:t>
            </a:r>
            <a:r>
              <a:rPr b="1"/>
              <a:t>AlphaFold</a:t>
            </a:r>
            <a:r>
              <a:t> technology is able to </a:t>
            </a:r>
            <a:r>
              <a:rPr>
                <a:solidFill>
                  <a:srgbClr val="0433FF"/>
                </a:solidFill>
              </a:rPr>
              <a:t>predict protein structure</a:t>
            </a:r>
            <a:r>
              <a:t> with accuracy comparable to slow and costly experimental methods is a harbinger of breakthroughs to come.”</a:t>
            </a:r>
          </a:p>
        </p:txBody>
      </p:sp>
      <p:grpSp>
        <p:nvGrpSpPr>
          <p:cNvPr id="667" name="Picture 1"/>
          <p:cNvGrpSpPr/>
          <p:nvPr/>
        </p:nvGrpSpPr>
        <p:grpSpPr>
          <a:xfrm>
            <a:off x="7850237" y="-22524"/>
            <a:ext cx="1336377" cy="1336378"/>
            <a:chOff x="0" y="0"/>
            <a:chExt cx="1336376" cy="1336376"/>
          </a:xfrm>
        </p:grpSpPr>
        <p:sp>
          <p:nvSpPr>
            <p:cNvPr id="665" name="Square"/>
            <p:cNvSpPr/>
            <p:nvPr/>
          </p:nvSpPr>
          <p:spPr>
            <a:xfrm>
              <a:off x="0" y="0"/>
              <a:ext cx="1336377" cy="1336377"/>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666" name="image11.png" descr="image11.png"/>
            <p:cNvPicPr>
              <a:picLocks noChangeAspect="1"/>
            </p:cNvPicPr>
            <p:nvPr/>
          </p:nvPicPr>
          <p:blipFill>
            <a:blip r:embed="rId4">
              <a:extLst/>
            </a:blip>
            <a:stretch>
              <a:fillRect/>
            </a:stretch>
          </p:blipFill>
          <p:spPr>
            <a:xfrm>
              <a:off x="0" y="0"/>
              <a:ext cx="1336377" cy="133637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63"/>
                                        </p:tgtEl>
                                        <p:attrNameLst>
                                          <p:attrName>style.visibility</p:attrName>
                                        </p:attrNameLst>
                                      </p:cBhvr>
                                      <p:to>
                                        <p:strVal val="visible"/>
                                      </p:to>
                                    </p:set>
                                    <p:anim calcmode="lin" valueType="num">
                                      <p:cBhvr>
                                        <p:cTn id="7" dur="750" fill="hold"/>
                                        <p:tgtEl>
                                          <p:spTgt spid="663"/>
                                        </p:tgtEl>
                                        <p:attrNameLst>
                                          <p:attrName>ppt_w</p:attrName>
                                        </p:attrNameLst>
                                      </p:cBhvr>
                                      <p:tavLst>
                                        <p:tav tm="0">
                                          <p:val>
                                            <p:fltVal val="0"/>
                                          </p:val>
                                        </p:tav>
                                        <p:tav tm="100000">
                                          <p:val>
                                            <p:strVal val="#ppt_w"/>
                                          </p:val>
                                        </p:tav>
                                      </p:tavLst>
                                    </p:anim>
                                    <p:anim calcmode="lin" valueType="num">
                                      <p:cBhvr>
                                        <p:cTn id="8" dur="750" fill="hold"/>
                                        <p:tgtEl>
                                          <p:spTgt spid="6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3"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2021: DeepMind releases and open sources AlphaFold, an AI system to predict the 3D structure of a protein just from its 1D amino acid sequence.…"/>
          <p:cNvSpPr txBox="1"/>
          <p:nvPr>
            <p:ph type="body" idx="1"/>
          </p:nvPr>
        </p:nvSpPr>
        <p:spPr>
          <a:prstGeom prst="rect">
            <a:avLst/>
          </a:prstGeom>
        </p:spPr>
        <p:txBody>
          <a:bodyPr/>
          <a:lstStyle/>
          <a:p>
            <a:pPr marL="261686" indent="-261686" defTabSz="795527">
              <a:spcBef>
                <a:spcPts val="1700"/>
              </a:spcBef>
              <a:buFontTx/>
              <a:defRPr sz="2610"/>
            </a:pPr>
            <a:r>
              <a:t>2021: DeepMind </a:t>
            </a:r>
            <a:r>
              <a:rPr>
                <a:solidFill>
                  <a:srgbClr val="0433FF"/>
                </a:solidFill>
              </a:rPr>
              <a:t>releases and open sources</a:t>
            </a:r>
            <a:r>
              <a:t> AlphaFold, an </a:t>
            </a:r>
            <a:r>
              <a:rPr>
                <a:solidFill>
                  <a:srgbClr val="0433FF"/>
                </a:solidFill>
              </a:rPr>
              <a:t>AI system to predict the 3D structure of a protein</a:t>
            </a:r>
            <a:r>
              <a:t> just from its </a:t>
            </a:r>
            <a:r>
              <a:rPr>
                <a:solidFill>
                  <a:srgbClr val="0433FF"/>
                </a:solidFill>
              </a:rPr>
              <a:t>1D amino acid sequence</a:t>
            </a:r>
            <a:r>
              <a:t>.</a:t>
            </a:r>
          </a:p>
          <a:p>
            <a:pPr marL="226763" indent="-182567" defTabSz="795527">
              <a:spcBef>
                <a:spcPts val="1700"/>
              </a:spcBef>
              <a:defRPr sz="2610"/>
            </a:pPr>
            <a:r>
              <a:t>Proteins are the building blocks of life, they underpin every biological process in every living thing. </a:t>
            </a:r>
          </a:p>
          <a:p>
            <a:pPr marL="226763" indent="-182567" defTabSz="795527">
              <a:spcBef>
                <a:spcPts val="1700"/>
              </a:spcBef>
              <a:defRPr sz="2610"/>
            </a:pPr>
            <a:r>
              <a:t>A protein’s shape is closely linked with its function: thus, knowing a protein’s structure unlocks a greater understanding of what it does and how it works. </a:t>
            </a:r>
          </a:p>
        </p:txBody>
      </p:sp>
      <p:sp>
        <p:nvSpPr>
          <p:cNvPr id="670" name="The case of AlphaFold…"/>
          <p:cNvSpPr txBox="1"/>
          <p:nvPr>
            <p:ph type="title"/>
          </p:nvPr>
        </p:nvSpPr>
        <p:spPr>
          <a:xfrm>
            <a:off x="42862" y="194939"/>
            <a:ext cx="2752057" cy="1780160"/>
          </a:xfrm>
          <a:prstGeom prst="rect">
            <a:avLst/>
          </a:prstGeom>
        </p:spPr>
        <p:txBody>
          <a:bodyPr/>
          <a:lstStyle/>
          <a:p>
            <a:pPr indent="24605" defTabSz="566927">
              <a:defRPr sz="2728"/>
            </a:pPr>
            <a:r>
              <a:t>The case of AlphaFold</a:t>
            </a:r>
          </a:p>
          <a:p>
            <a:pPr indent="24605" defTabSz="566927">
              <a:defRPr sz="2728"/>
            </a:pPr>
            <a:r>
              <a:t>by</a:t>
            </a:r>
          </a:p>
          <a:p>
            <a:pPr indent="24605" defTabSz="566927">
              <a:defRPr sz="2728"/>
            </a:pPr>
            <a:r>
              <a:t>DeepMind</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lide Number Placeholder 5"/>
          <p:cNvSpPr txBox="1"/>
          <p:nvPr>
            <p:ph type="sldNum" sz="quarter" idx="2"/>
          </p:nvPr>
        </p:nvSpPr>
        <p:spPr>
          <a:xfrm>
            <a:off x="67466"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673" name="“The genomes we believed were blueprints for life, were effectively encrypted—this will unlock them and transform biological and biomedical research.”…"/>
          <p:cNvSpPr txBox="1"/>
          <p:nvPr>
            <p:ph type="body" idx="4294967295"/>
          </p:nvPr>
        </p:nvSpPr>
        <p:spPr>
          <a:prstGeom prst="rect">
            <a:avLst/>
          </a:prstGeom>
        </p:spPr>
        <p:txBody>
          <a:bodyPr/>
          <a:lstStyle/>
          <a:p>
            <a:pPr marL="0" indent="67467" defTabSz="384047">
              <a:buSzTx/>
              <a:buNone/>
              <a:defRPr sz="2500"/>
            </a:pPr>
          </a:p>
          <a:p>
            <a:pPr marL="0" indent="67467" algn="ctr" defTabSz="384047">
              <a:buSzTx/>
              <a:buNone/>
              <a:defRPr sz="2500"/>
            </a:pPr>
            <a:r>
              <a:t>“The genomes we believed were blueprints for life</a:t>
            </a:r>
            <a:r>
              <a:rPr>
                <a:solidFill>
                  <a:srgbClr val="0433FF"/>
                </a:solidFill>
              </a:rPr>
              <a:t>, were effectively encrypted—this will unlock them </a:t>
            </a:r>
            <a:r>
              <a:t>and transform biological and biomedical research.” </a:t>
            </a:r>
          </a:p>
          <a:p>
            <a:pPr marL="0" indent="67467" algn="r" defTabSz="384047">
              <a:buSzTx/>
              <a:buNone/>
              <a:defRPr sz="2500"/>
            </a:pPr>
            <a:r>
              <a:t>[</a:t>
            </a:r>
            <a:r>
              <a:rPr>
                <a:solidFill>
                  <a:srgbClr val="941100"/>
                </a:solidFill>
              </a:rPr>
              <a:t>Tim Hubbard, Kings College</a:t>
            </a:r>
            <a:r>
              <a:t>]</a:t>
            </a:r>
          </a:p>
          <a:p>
            <a:pPr marL="0" indent="67467" defTabSz="384047">
              <a:buSzTx/>
              <a:buNone/>
              <a:defRPr sz="2500"/>
            </a:pPr>
          </a:p>
          <a:p>
            <a:pPr marL="0" indent="67467" defTabSz="384047">
              <a:buSzTx/>
              <a:buNone/>
              <a:defRPr sz="1900" u="sng">
                <a:solidFill>
                  <a:srgbClr val="0000FF"/>
                </a:solidFill>
                <a:uFill>
                  <a:solidFill>
                    <a:srgbClr val="0000FF"/>
                  </a:solidFill>
                </a:uFill>
              </a:defRPr>
            </a:pPr>
            <a:r>
              <a:rPr>
                <a:solidFill>
                  <a:schemeClr val="accent5"/>
                </a:solidFill>
                <a:uFill>
                  <a:solidFill>
                    <a:schemeClr val="accent5"/>
                  </a:solidFill>
                </a:uFill>
                <a:hlinkClick r:id="rId2" invalidUrl="" action="" tgtFrame="" tooltip="" history="1" highlightClick="0" endSnd="0"/>
              </a:rPr>
              <a:t>https://deepmind.com/blog/article/alphafold-a-solution-to-a-50-year-old-grand-challenge-in-biology</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6" name="Image" descr="Image"/>
          <p:cNvPicPr>
            <a:picLocks noChangeAspect="1"/>
          </p:cNvPicPr>
          <p:nvPr/>
        </p:nvPicPr>
        <p:blipFill>
          <a:blip r:embed="rId2">
            <a:extLst/>
          </a:blip>
          <a:stretch>
            <a:fillRect/>
          </a:stretch>
        </p:blipFill>
        <p:spPr>
          <a:xfrm>
            <a:off x="0" y="260763"/>
            <a:ext cx="9144000" cy="633647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Content Placeholder 2"/>
          <p:cNvSpPr txBox="1"/>
          <p:nvPr>
            <p:ph type="body" idx="1"/>
          </p:nvPr>
        </p:nvSpPr>
        <p:spPr>
          <a:prstGeom prst="rect">
            <a:avLst/>
          </a:prstGeom>
        </p:spPr>
        <p:txBody>
          <a:bodyPr/>
          <a:lstStyle/>
          <a:p>
            <a:pPr>
              <a:lnSpc>
                <a:spcPct val="150000"/>
              </a:lnSpc>
            </a:pPr>
            <a:r>
              <a:t>Key Concepts of Innovation and Entrepreneurship</a:t>
            </a:r>
          </a:p>
          <a:p>
            <a:pPr>
              <a:lnSpc>
                <a:spcPct val="150000"/>
              </a:lnSpc>
            </a:pPr>
            <a:r>
              <a:t>Ecosystems of Technological Innovation</a:t>
            </a:r>
          </a:p>
          <a:p>
            <a:pPr>
              <a:lnSpc>
                <a:spcPct val="150000"/>
              </a:lnSpc>
            </a:pPr>
            <a:r>
              <a:t>Intellectual Property: From Inventions to Products</a:t>
            </a:r>
          </a:p>
        </p:txBody>
      </p:sp>
      <p:sp>
        <p:nvSpPr>
          <p:cNvPr id="471" name="Title 1"/>
          <p:cNvSpPr txBox="1"/>
          <p:nvPr>
            <p:ph type="title"/>
          </p:nvPr>
        </p:nvSpPr>
        <p:spPr>
          <a:prstGeom prst="rect">
            <a:avLst/>
          </a:prstGeom>
        </p:spPr>
        <p:txBody>
          <a:bodyPr/>
          <a:lstStyle/>
          <a:p>
            <a:pPr/>
            <a:r>
              <a:t>Module 1</a:t>
            </a:r>
            <a:br/>
            <a:r>
              <a:t>Contents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9" name="Image" descr="Image"/>
          <p:cNvPicPr>
            <a:picLocks noChangeAspect="1"/>
          </p:cNvPicPr>
          <p:nvPr/>
        </p:nvPicPr>
        <p:blipFill>
          <a:blip r:embed="rId2">
            <a:extLst/>
          </a:blip>
          <a:stretch>
            <a:fillRect/>
          </a:stretch>
        </p:blipFill>
        <p:spPr>
          <a:xfrm>
            <a:off x="633469" y="96423"/>
            <a:ext cx="8510531" cy="6355589"/>
          </a:xfrm>
          <a:prstGeom prst="rect">
            <a:avLst/>
          </a:prstGeom>
          <a:ln w="12700">
            <a:miter lim="400000"/>
          </a:ln>
        </p:spPr>
      </p:pic>
      <p:sp>
        <p:nvSpPr>
          <p:cNvPr id="680" name="Oval"/>
          <p:cNvSpPr/>
          <p:nvPr/>
        </p:nvSpPr>
        <p:spPr>
          <a:xfrm>
            <a:off x="3454543" y="2656849"/>
            <a:ext cx="1182844" cy="283473"/>
          </a:xfrm>
          <a:prstGeom prst="ellipse">
            <a:avLst/>
          </a:prstGeom>
          <a:ln w="38100">
            <a:solidFill>
              <a:srgbClr val="FF2600"/>
            </a:solidFill>
          </a:ln>
        </p:spPr>
        <p:txBody>
          <a:bodyPr lIns="45719" rIns="45719"/>
          <a:lstStyle/>
          <a:p>
            <a:pPr>
              <a:defRPr sz="1300"/>
            </a:pPr>
          </a:p>
        </p:txBody>
      </p:sp>
      <p:pic>
        <p:nvPicPr>
          <p:cNvPr id="681" name="Image" descr="Image"/>
          <p:cNvPicPr>
            <a:picLocks noChangeAspect="1"/>
          </p:cNvPicPr>
          <p:nvPr/>
        </p:nvPicPr>
        <p:blipFill>
          <a:blip r:embed="rId3">
            <a:extLst/>
          </a:blip>
          <a:stretch>
            <a:fillRect/>
          </a:stretch>
        </p:blipFill>
        <p:spPr>
          <a:xfrm>
            <a:off x="-635248" y="3552555"/>
            <a:ext cx="11047966" cy="270720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80"/>
                                        </p:tgtEl>
                                        <p:attrNameLst>
                                          <p:attrName>style.visibility</p:attrName>
                                        </p:attrNameLst>
                                      </p:cBhvr>
                                      <p:to>
                                        <p:strVal val="visible"/>
                                      </p:to>
                                    </p:set>
                                    <p:anim calcmode="lin" valueType="num">
                                      <p:cBhvr>
                                        <p:cTn id="7" dur="750" fill="hold"/>
                                        <p:tgtEl>
                                          <p:spTgt spid="680"/>
                                        </p:tgtEl>
                                        <p:attrNameLst>
                                          <p:attrName>ppt_w</p:attrName>
                                        </p:attrNameLst>
                                      </p:cBhvr>
                                      <p:tavLst>
                                        <p:tav tm="0">
                                          <p:val>
                                            <p:fltVal val="0"/>
                                          </p:val>
                                        </p:tav>
                                        <p:tav tm="100000">
                                          <p:val>
                                            <p:strVal val="#ppt_w"/>
                                          </p:val>
                                        </p:tav>
                                      </p:tavLst>
                                    </p:anim>
                                    <p:anim calcmode="lin" valueType="num">
                                      <p:cBhvr>
                                        <p:cTn id="8" dur="750" fill="hold"/>
                                        <p:tgtEl>
                                          <p:spTgt spid="68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681"/>
                                        </p:tgtEl>
                                        <p:attrNameLst>
                                          <p:attrName>style.visibility</p:attrName>
                                        </p:attrNameLst>
                                      </p:cBhvr>
                                      <p:to>
                                        <p:strVal val="visible"/>
                                      </p:to>
                                    </p:set>
                                    <p:anim calcmode="lin" valueType="num">
                                      <p:cBhvr>
                                        <p:cTn id="13" dur="750" fill="hold"/>
                                        <p:tgtEl>
                                          <p:spTgt spid="681"/>
                                        </p:tgtEl>
                                        <p:attrNameLst>
                                          <p:attrName>ppt_w</p:attrName>
                                        </p:attrNameLst>
                                      </p:cBhvr>
                                      <p:tavLst>
                                        <p:tav tm="0">
                                          <p:val>
                                            <p:fltVal val="0"/>
                                          </p:val>
                                        </p:tav>
                                        <p:tav tm="100000">
                                          <p:val>
                                            <p:strVal val="#ppt_w"/>
                                          </p:val>
                                        </p:tav>
                                      </p:tavLst>
                                    </p:anim>
                                    <p:anim calcmode="lin" valueType="num">
                                      <p:cBhvr>
                                        <p:cTn id="14" dur="750" fill="hold"/>
                                        <p:tgtEl>
                                          <p:spTgt spid="6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0" grpId="1"/>
      <p:bldP build="whole" bldLvl="1" animBg="1" rev="0" advAuto="0" spid="681" grpId="2"/>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Overview of MAI622:…"/>
          <p:cNvSpPr txBox="1"/>
          <p:nvPr>
            <p:ph type="body" idx="1"/>
          </p:nvPr>
        </p:nvSpPr>
        <p:spPr>
          <a:prstGeom prst="rect">
            <a:avLst/>
          </a:prstGeom>
        </p:spPr>
        <p:txBody>
          <a:bodyPr/>
          <a:lstStyle/>
          <a:p>
            <a:pPr marL="203232" indent="-165640" defTabSz="676655">
              <a:spcBef>
                <a:spcPts val="1400"/>
              </a:spcBef>
              <a:defRPr sz="2368"/>
            </a:pPr>
            <a:r>
              <a:t>Overview of MAI622:</a:t>
            </a:r>
          </a:p>
          <a:p>
            <a:pPr lvl="1" marL="492723" indent="-257773" defTabSz="676655">
              <a:spcBef>
                <a:spcPts val="1400"/>
              </a:spcBef>
              <a:defRPr sz="2220"/>
            </a:pPr>
            <a:r>
              <a:t>Learning Objectives</a:t>
            </a:r>
          </a:p>
          <a:p>
            <a:pPr lvl="1" marL="492723" indent="-257773" defTabSz="676655">
              <a:spcBef>
                <a:spcPts val="1400"/>
              </a:spcBef>
              <a:defRPr sz="2220"/>
            </a:pPr>
            <a:r>
              <a:t>Structure</a:t>
            </a:r>
          </a:p>
          <a:p>
            <a:pPr lvl="1" marL="492723" indent="-257773" defTabSz="676655">
              <a:spcBef>
                <a:spcPts val="1400"/>
              </a:spcBef>
              <a:defRPr sz="2220"/>
            </a:pPr>
            <a:r>
              <a:t>Teaching &amp; Learning Methodologies</a:t>
            </a:r>
          </a:p>
          <a:p>
            <a:pPr lvl="1" marL="492723" indent="-257773" defTabSz="676655">
              <a:spcBef>
                <a:spcPts val="1400"/>
              </a:spcBef>
              <a:defRPr sz="2220"/>
            </a:pPr>
            <a:r>
              <a:t>Projects and Evaluation</a:t>
            </a:r>
          </a:p>
          <a:p>
            <a:pPr lvl="1" marL="492723" indent="-257773" defTabSz="676655">
              <a:spcBef>
                <a:spcPts val="1400"/>
              </a:spcBef>
              <a:defRPr sz="2220"/>
            </a:pPr>
            <a:r>
              <a:t>Communication</a:t>
            </a:r>
          </a:p>
          <a:p>
            <a:pPr marL="203232" indent="-165640" defTabSz="676655">
              <a:spcBef>
                <a:spcPts val="1400"/>
              </a:spcBef>
              <a:defRPr sz="2368"/>
            </a:pPr>
            <a:r>
              <a:t>Introduction and Key Concepts</a:t>
            </a:r>
          </a:p>
          <a:p>
            <a:pPr lvl="1" marL="492723" indent="-257773" defTabSz="676655">
              <a:spcBef>
                <a:spcPts val="1400"/>
              </a:spcBef>
              <a:defRPr sz="2220"/>
            </a:pPr>
            <a:r>
              <a:t>Innovation</a:t>
            </a:r>
          </a:p>
          <a:p>
            <a:pPr lvl="1" marL="492723" indent="-257773" defTabSz="676655">
              <a:spcBef>
                <a:spcPts val="1400"/>
              </a:spcBef>
              <a:defRPr sz="2220"/>
            </a:pPr>
            <a:r>
              <a:t>Entrepreneurship</a:t>
            </a:r>
          </a:p>
          <a:p>
            <a:pPr lvl="1" marL="492723" indent="-257773" defTabSz="676655">
              <a:spcBef>
                <a:spcPts val="1400"/>
              </a:spcBef>
              <a:defRPr sz="2220"/>
            </a:pPr>
            <a:r>
              <a:t>Disruption and its sources</a:t>
            </a:r>
          </a:p>
          <a:p>
            <a:pPr marL="203232" indent="-165640" defTabSz="676655">
              <a:spcBef>
                <a:spcPts val="1400"/>
              </a:spcBef>
              <a:defRPr sz="2368"/>
            </a:pPr>
            <a:r>
              <a:t>Precept: JA StartUp Programme &amp; Competition</a:t>
            </a:r>
          </a:p>
        </p:txBody>
      </p:sp>
      <p:sp>
        <p:nvSpPr>
          <p:cNvPr id="684" name="Previous…"/>
          <p:cNvSpPr txBox="1"/>
          <p:nvPr>
            <p:ph type="title"/>
          </p:nvPr>
        </p:nvSpPr>
        <p:spPr>
          <a:prstGeom prst="rect">
            <a:avLst/>
          </a:prstGeom>
        </p:spPr>
        <p:txBody>
          <a:bodyPr/>
          <a:lstStyle/>
          <a:p>
            <a:pPr indent="35321" defTabSz="813816">
              <a:defRPr sz="3827"/>
            </a:pPr>
            <a:r>
              <a:t>Previous</a:t>
            </a:r>
          </a:p>
          <a:p>
            <a:pPr indent="35321" defTabSz="813816">
              <a:defRPr sz="3827"/>
            </a:pPr>
            <a:r>
              <a:t>Week</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Lecture 23/1/2023…"/>
          <p:cNvSpPr txBox="1"/>
          <p:nvPr>
            <p:ph type="body" idx="1"/>
          </p:nvPr>
        </p:nvSpPr>
        <p:spPr>
          <a:xfrm>
            <a:off x="2971505" y="48756"/>
            <a:ext cx="5828841" cy="6312884"/>
          </a:xfrm>
          <a:prstGeom prst="rect">
            <a:avLst/>
          </a:prstGeom>
        </p:spPr>
        <p:txBody>
          <a:bodyPr anchor="t"/>
          <a:lstStyle/>
          <a:p>
            <a:pPr marL="256917" indent="-206117">
              <a:defRPr sz="2600"/>
            </a:pPr>
            <a:r>
              <a:t>Lecture 23/1/2023</a:t>
            </a:r>
          </a:p>
          <a:p>
            <a:pPr lvl="1" marL="523617" indent="-206117">
              <a:buChar char="•"/>
              <a:defRPr sz="2600">
                <a:solidFill>
                  <a:srgbClr val="000000"/>
                </a:solidFill>
              </a:defRPr>
            </a:pPr>
            <a:r>
              <a:t>Disruption Sources: </a:t>
            </a:r>
            <a:r>
              <a:rPr>
                <a:solidFill>
                  <a:srgbClr val="D6D6D6"/>
                </a:solidFill>
              </a:rPr>
              <a:t>Ideas</a:t>
            </a:r>
            <a:r>
              <a:t> &amp; Needs</a:t>
            </a:r>
          </a:p>
          <a:p>
            <a:pPr lvl="1" marL="523617" indent="-206117">
              <a:buChar char="•"/>
              <a:defRPr sz="2600">
                <a:solidFill>
                  <a:srgbClr val="000000"/>
                </a:solidFill>
              </a:defRPr>
            </a:pPr>
            <a:r>
              <a:t>Intangibles</a:t>
            </a:r>
          </a:p>
          <a:p>
            <a:pPr lvl="1" marL="523617" indent="-206117">
              <a:buChar char="•"/>
              <a:defRPr sz="2600">
                <a:solidFill>
                  <a:srgbClr val="000000"/>
                </a:solidFill>
              </a:defRPr>
            </a:pPr>
            <a:r>
              <a:t>Risk</a:t>
            </a:r>
          </a:p>
          <a:p>
            <a:pPr lvl="1" marL="523617" indent="-206117">
              <a:buChar char="•"/>
              <a:defRPr sz="2600">
                <a:solidFill>
                  <a:srgbClr val="000000"/>
                </a:solidFill>
              </a:defRPr>
            </a:pPr>
            <a:r>
              <a:t>Ecosystem</a:t>
            </a:r>
          </a:p>
          <a:p>
            <a:pPr lvl="1" marL="523617" indent="-206117">
              <a:buChar char="•"/>
              <a:defRPr sz="2600">
                <a:solidFill>
                  <a:srgbClr val="000000"/>
                </a:solidFill>
              </a:defRPr>
            </a:pPr>
            <a:r>
              <a:t>Research &amp; Education</a:t>
            </a:r>
          </a:p>
          <a:p>
            <a:pPr marL="256917" indent="-206117">
              <a:defRPr sz="2600"/>
            </a:pPr>
            <a:r>
              <a:t>Precept: </a:t>
            </a:r>
          </a:p>
        </p:txBody>
      </p:sp>
      <p:sp>
        <p:nvSpPr>
          <p:cNvPr id="687" name="This week"/>
          <p:cNvSpPr txBox="1"/>
          <p:nvPr>
            <p:ph type="title"/>
          </p:nvPr>
        </p:nvSpPr>
        <p:spPr>
          <a:prstGeom prst="rect">
            <a:avLst/>
          </a:prstGeom>
        </p:spPr>
        <p:txBody>
          <a:bodyPr/>
          <a:lstStyle/>
          <a:p>
            <a:pPr/>
            <a:r>
              <a:t>This week</a:t>
            </a:r>
          </a:p>
        </p:txBody>
      </p:sp>
      <p:pic>
        <p:nvPicPr>
          <p:cNvPr id="688" name="Image" descr="Image"/>
          <p:cNvPicPr>
            <a:picLocks noChangeAspect="1"/>
          </p:cNvPicPr>
          <p:nvPr/>
        </p:nvPicPr>
        <p:blipFill>
          <a:blip r:embed="rId2">
            <a:extLst/>
          </a:blip>
          <a:stretch>
            <a:fillRect/>
          </a:stretch>
        </p:blipFill>
        <p:spPr>
          <a:xfrm>
            <a:off x="5116652" y="4346804"/>
            <a:ext cx="3287435" cy="22025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88"/>
                                        </p:tgtEl>
                                        <p:attrNameLst>
                                          <p:attrName>style.visibility</p:attrName>
                                        </p:attrNameLst>
                                      </p:cBhvr>
                                      <p:to>
                                        <p:strVal val="visible"/>
                                      </p:to>
                                    </p:set>
                                    <p:anim calcmode="lin" valueType="num">
                                      <p:cBhvr>
                                        <p:cTn id="7" dur="750" fill="hold"/>
                                        <p:tgtEl>
                                          <p:spTgt spid="688"/>
                                        </p:tgtEl>
                                        <p:attrNameLst>
                                          <p:attrName>ppt_w</p:attrName>
                                        </p:attrNameLst>
                                      </p:cBhvr>
                                      <p:tavLst>
                                        <p:tav tm="0">
                                          <p:val>
                                            <p:fltVal val="0"/>
                                          </p:val>
                                        </p:tav>
                                        <p:tav tm="100000">
                                          <p:val>
                                            <p:strVal val="#ppt_w"/>
                                          </p:val>
                                        </p:tav>
                                      </p:tavLst>
                                    </p:anim>
                                    <p:anim calcmode="lin" valueType="num">
                                      <p:cBhvr>
                                        <p:cTn id="8" dur="750" fill="hold"/>
                                        <p:tgtEl>
                                          <p:spTgt spid="6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8"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Title 1"/>
          <p:cNvSpPr txBox="1"/>
          <p:nvPr>
            <p:ph type="title"/>
          </p:nvPr>
        </p:nvSpPr>
        <p:spPr>
          <a:prstGeom prst="rect">
            <a:avLst/>
          </a:prstGeom>
        </p:spPr>
        <p:txBody>
          <a:bodyPr/>
          <a:lstStyle/>
          <a:p>
            <a:pPr/>
            <a:r>
              <a:t>What drives disruption?</a:t>
            </a:r>
          </a:p>
        </p:txBody>
      </p:sp>
      <p:sp>
        <p:nvSpPr>
          <p:cNvPr id="691"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92" name="Ideas        Needs"/>
          <p:cNvSpPr txBox="1"/>
          <p:nvPr/>
        </p:nvSpPr>
        <p:spPr>
          <a:xfrm>
            <a:off x="225424" y="2461862"/>
            <a:ext cx="8515351" cy="17128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p>
            <a:pPr indent="228600" algn="ctr">
              <a:spcBef>
                <a:spcPts val="1000"/>
              </a:spcBef>
              <a:defRPr b="1" i="1" sz="4100">
                <a:solidFill>
                  <a:srgbClr val="941100"/>
                </a:solidFill>
                <a:latin typeface="Century Gothic"/>
                <a:ea typeface="Century Gothic"/>
                <a:cs typeface="Century Gothic"/>
                <a:sym typeface="Century Gothic"/>
              </a:defRPr>
            </a:pPr>
            <a:r>
              <a:rPr>
                <a:solidFill>
                  <a:srgbClr val="C0C0C0"/>
                </a:solidFill>
              </a:rPr>
              <a:t>Ideas</a:t>
            </a:r>
            <a:r>
              <a:t>        Needs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2"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Title 1"/>
          <p:cNvSpPr txBox="1"/>
          <p:nvPr>
            <p:ph type="title"/>
          </p:nvPr>
        </p:nvSpPr>
        <p:spPr>
          <a:prstGeom prst="rect">
            <a:avLst/>
          </a:prstGeom>
        </p:spPr>
        <p:txBody>
          <a:bodyPr/>
          <a:lstStyle/>
          <a:p>
            <a:pPr/>
            <a:r>
              <a:t>Needs (21st century)</a:t>
            </a:r>
          </a:p>
        </p:txBody>
      </p:sp>
      <p:sp>
        <p:nvSpPr>
          <p:cNvPr id="695" name="Content Placeholder 2"/>
          <p:cNvSpPr txBox="1"/>
          <p:nvPr>
            <p:ph type="body" idx="1"/>
          </p:nvPr>
        </p:nvSpPr>
        <p:spPr>
          <a:prstGeom prst="rect">
            <a:avLst/>
          </a:prstGeom>
        </p:spPr>
        <p:txBody>
          <a:bodyPr/>
          <a:lstStyle/>
          <a:p>
            <a:pPr marL="182001" indent="-148336" defTabSz="605972">
              <a:lnSpc>
                <a:spcPct val="90000"/>
              </a:lnSpc>
              <a:spcBef>
                <a:spcPts val="1200"/>
              </a:spcBef>
              <a:defRPr sz="2800"/>
            </a:pPr>
            <a:r>
              <a:t>In the physical world:</a:t>
            </a:r>
          </a:p>
          <a:p>
            <a:pPr lvl="1" marL="412397" indent="-201989" defTabSz="605972">
              <a:lnSpc>
                <a:spcPct val="90000"/>
              </a:lnSpc>
              <a:spcBef>
                <a:spcPts val="1000"/>
              </a:spcBef>
              <a:defRPr sz="2800">
                <a:solidFill>
                  <a:srgbClr val="011993"/>
                </a:solidFill>
              </a:defRPr>
            </a:pPr>
            <a:r>
              <a:t>Climate Change, Depletion of Natural Resources, Food Production, Epidemics</a:t>
            </a:r>
          </a:p>
          <a:p>
            <a:pPr marL="182001" indent="-148336" defTabSz="605972">
              <a:lnSpc>
                <a:spcPct val="90000"/>
              </a:lnSpc>
              <a:spcBef>
                <a:spcPts val="1200"/>
              </a:spcBef>
              <a:defRPr sz="2800"/>
            </a:pPr>
            <a:r>
              <a:t>In the cyberspace:</a:t>
            </a:r>
          </a:p>
          <a:p>
            <a:pPr lvl="1" marL="412397" indent="-201989" defTabSz="605972">
              <a:lnSpc>
                <a:spcPct val="90000"/>
              </a:lnSpc>
              <a:spcBef>
                <a:spcPts val="1000"/>
              </a:spcBef>
              <a:defRPr sz="2800">
                <a:solidFill>
                  <a:srgbClr val="011993"/>
                </a:solidFill>
              </a:defRPr>
            </a:pPr>
            <a:r>
              <a:t>Cybercrime &amp; Cyberterrorism, Privacy, Sovereignty</a:t>
            </a:r>
          </a:p>
          <a:p>
            <a:pPr marL="182001" indent="-148336" defTabSz="605972">
              <a:lnSpc>
                <a:spcPct val="90000"/>
              </a:lnSpc>
              <a:spcBef>
                <a:spcPts val="1200"/>
              </a:spcBef>
              <a:defRPr sz="2800"/>
            </a:pPr>
            <a:r>
              <a:t>In the society:</a:t>
            </a:r>
          </a:p>
          <a:p>
            <a:pPr lvl="1" marL="412397" indent="-201989" defTabSz="605972">
              <a:lnSpc>
                <a:spcPct val="90000"/>
              </a:lnSpc>
              <a:spcBef>
                <a:spcPts val="1000"/>
              </a:spcBef>
              <a:defRPr sz="2800">
                <a:solidFill>
                  <a:srgbClr val="011993"/>
                </a:solidFill>
              </a:defRPr>
            </a:pPr>
            <a:r>
              <a:t>Globalisation, Work, Ageing, Migration, Human Cognition, Education</a:t>
            </a:r>
          </a:p>
        </p:txBody>
      </p:sp>
      <p:sp>
        <p:nvSpPr>
          <p:cNvPr id="696"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Title 1"/>
          <p:cNvSpPr txBox="1"/>
          <p:nvPr>
            <p:ph type="title"/>
          </p:nvPr>
        </p:nvSpPr>
        <p:spPr>
          <a:prstGeom prst="rect">
            <a:avLst/>
          </a:prstGeom>
        </p:spPr>
        <p:txBody>
          <a:bodyPr/>
          <a:lstStyle/>
          <a:p>
            <a:pPr/>
            <a:r>
              <a:t>Ideas lead to new Needs</a:t>
            </a:r>
          </a:p>
        </p:txBody>
      </p:sp>
      <p:sp>
        <p:nvSpPr>
          <p:cNvPr id="699" name="Content Placeholder 2"/>
          <p:cNvSpPr txBox="1"/>
          <p:nvPr>
            <p:ph type="body" idx="1"/>
          </p:nvPr>
        </p:nvSpPr>
        <p:spPr>
          <a:prstGeom prst="rect">
            <a:avLst/>
          </a:prstGeom>
        </p:spPr>
        <p:txBody>
          <a:bodyPr/>
          <a:lstStyle/>
          <a:p>
            <a:pPr marL="0" indent="50800" defTabSz="438911">
              <a:spcBef>
                <a:spcPts val="1700"/>
              </a:spcBef>
              <a:buSzTx/>
              <a:buNone/>
              <a:defRPr sz="1800"/>
            </a:pPr>
            <a:r>
              <a:t>The Threat of Automation</a:t>
            </a:r>
          </a:p>
          <a:p>
            <a:pPr marL="0" indent="50800" defTabSz="438911">
              <a:spcBef>
                <a:spcPts val="1700"/>
              </a:spcBef>
              <a:buSzTx/>
              <a:buNone/>
              <a:defRPr sz="1800"/>
            </a:pPr>
            <a:r>
              <a:t>Nearly </a:t>
            </a:r>
            <a:r>
              <a:rPr>
                <a:solidFill>
                  <a:srgbClr val="0433FF"/>
                </a:solidFill>
              </a:rPr>
              <a:t>half of 702 professions</a:t>
            </a:r>
            <a:r>
              <a:t> in the U.S. could be susceptible to </a:t>
            </a:r>
            <a:r>
              <a:rPr>
                <a:solidFill>
                  <a:srgbClr val="0433FF"/>
                </a:solidFill>
              </a:rPr>
              <a:t>elimination</a:t>
            </a:r>
            <a:r>
              <a:t> due to diminishing costs of ICT and exponential improvements in hardware, algorithms and software.</a:t>
            </a:r>
            <a:endParaRPr sz="2000"/>
          </a:p>
          <a:p>
            <a:pPr marL="0" indent="50800" algn="r" defTabSz="438911">
              <a:spcBef>
                <a:spcPts val="1700"/>
              </a:spcBef>
              <a:buSzTx/>
              <a:buNone/>
              <a:defRPr b="1" sz="1300">
                <a:solidFill>
                  <a:srgbClr val="941100"/>
                </a:solidFill>
                <a:uFill>
                  <a:solidFill>
                    <a:srgbClr val="BFBFBF"/>
                  </a:solidFill>
                </a:uFill>
              </a:defRPr>
            </a:pPr>
            <a:r>
              <a:t>Frey &amp; Osborne</a:t>
            </a:r>
            <a:r>
              <a:rPr b="0"/>
              <a:t>, “The Future Of Employment: How susceptible Are Jobs To Computerisation.” 9/2013</a:t>
            </a:r>
            <a:endParaRPr sz="1200"/>
          </a:p>
          <a:p>
            <a:pPr marL="0" indent="50800" defTabSz="438911">
              <a:spcBef>
                <a:spcPts val="1700"/>
              </a:spcBef>
              <a:buSzTx/>
              <a:buNone/>
              <a:defRPr sz="1800"/>
            </a:pPr>
            <a:r>
              <a:t>Based on the current trends of technology advancement and adoption, </a:t>
            </a:r>
            <a:r>
              <a:rPr>
                <a:solidFill>
                  <a:srgbClr val="0433FF"/>
                </a:solidFill>
              </a:rPr>
              <a:t>I predict that within fifteen years, artificial intelligence will technically be able to replace around 40 to 50 % of jobs in the United States</a:t>
            </a:r>
            <a:r>
              <a:t>. Actual job losses may end up lagging those technical capabilities by an additional decade.</a:t>
            </a:r>
            <a:endParaRPr sz="2000"/>
          </a:p>
          <a:p>
            <a:pPr marL="0" indent="50800" algn="r" defTabSz="438911">
              <a:spcBef>
                <a:spcPts val="1700"/>
              </a:spcBef>
              <a:buSzTx/>
              <a:buNone/>
              <a:defRPr b="1" sz="1300">
                <a:solidFill>
                  <a:srgbClr val="941100"/>
                </a:solidFill>
                <a:uFill>
                  <a:solidFill>
                    <a:srgbClr val="BFBFBF"/>
                  </a:solidFill>
                </a:uFill>
              </a:defRPr>
            </a:pPr>
            <a:r>
              <a:t>Kai-Fu Lee</a:t>
            </a:r>
            <a:r>
              <a:rPr b="0"/>
              <a:t>, “AI Super-Powers, China, Silicon Valley, and the New World Order.” 2018</a:t>
            </a:r>
          </a:p>
        </p:txBody>
      </p:sp>
      <p:sp>
        <p:nvSpPr>
          <p:cNvPr id="700"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701" name="Image" descr="Image"/>
          <p:cNvPicPr>
            <a:picLocks noChangeAspect="1"/>
          </p:cNvPicPr>
          <p:nvPr/>
        </p:nvPicPr>
        <p:blipFill>
          <a:blip r:embed="rId2">
            <a:extLst/>
          </a:blip>
          <a:stretch>
            <a:fillRect/>
          </a:stretch>
        </p:blipFill>
        <p:spPr>
          <a:xfrm>
            <a:off x="163280" y="4661317"/>
            <a:ext cx="1450570" cy="1908644"/>
          </a:xfrm>
          <a:prstGeom prst="rect">
            <a:avLst/>
          </a:prstGeom>
          <a:ln w="12700">
            <a:miter lim="400000"/>
          </a:ln>
        </p:spPr>
      </p:pic>
      <p:sp>
        <p:nvSpPr>
          <p:cNvPr id="702" name="18 / 1 / 2014"/>
          <p:cNvSpPr txBox="1"/>
          <p:nvPr/>
        </p:nvSpPr>
        <p:spPr>
          <a:xfrm>
            <a:off x="2091628" y="5699878"/>
            <a:ext cx="999245" cy="253678"/>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defTabSz="457200">
              <a:defRPr b="1" sz="1300">
                <a:solidFill>
                  <a:srgbClr val="C0504D"/>
                </a:solidFill>
                <a:uFill>
                  <a:solidFill>
                    <a:srgbClr val="C0504D"/>
                  </a:solidFill>
                </a:uFill>
                <a:latin typeface="Arial"/>
                <a:ea typeface="Arial"/>
                <a:cs typeface="Arial"/>
                <a:sym typeface="Arial"/>
              </a:defRPr>
            </a:lvl1pPr>
          </a:lstStyle>
          <a:p>
            <a:pPr/>
            <a:r>
              <a:t>18 / 1 / 2014</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Content Placeholder 2"/>
          <p:cNvSpPr txBox="1"/>
          <p:nvPr>
            <p:ph type="body" idx="1"/>
          </p:nvPr>
        </p:nvSpPr>
        <p:spPr>
          <a:prstGeom prst="rect">
            <a:avLst/>
          </a:prstGeom>
        </p:spPr>
        <p:txBody>
          <a:bodyPr/>
          <a:lstStyle/>
          <a:p>
            <a:pPr marL="0" indent="0">
              <a:buSzTx/>
              <a:buFontTx/>
              <a:buNone/>
            </a:pPr>
            <a:r>
              <a:t>Understanding some key concepts:</a:t>
            </a:r>
          </a:p>
          <a:p>
            <a:pPr>
              <a:defRPr>
                <a:solidFill>
                  <a:srgbClr val="D6D6D6"/>
                </a:solidFill>
              </a:defRPr>
            </a:pPr>
            <a:r>
              <a:t>Invention</a:t>
            </a:r>
          </a:p>
          <a:p>
            <a:pPr>
              <a:defRPr>
                <a:solidFill>
                  <a:srgbClr val="D6D6D6"/>
                </a:solidFill>
              </a:defRPr>
            </a:pPr>
            <a:r>
              <a:t>Innovation</a:t>
            </a:r>
          </a:p>
          <a:p>
            <a:pPr>
              <a:defRPr>
                <a:solidFill>
                  <a:srgbClr val="D6D6D6"/>
                </a:solidFill>
              </a:defRPr>
            </a:pPr>
            <a:r>
              <a:t>Entrepreneurship</a:t>
            </a:r>
          </a:p>
          <a:p>
            <a:pPr>
              <a:defRPr>
                <a:solidFill>
                  <a:srgbClr val="D6D6D6"/>
                </a:solidFill>
              </a:defRPr>
            </a:pPr>
            <a:r>
              <a:t>Disruption</a:t>
            </a:r>
          </a:p>
          <a:p>
            <a:pPr>
              <a:defRPr b="1"/>
            </a:pPr>
            <a:r>
              <a:t>Intangibles</a:t>
            </a:r>
          </a:p>
          <a:p>
            <a:pPr/>
            <a:r>
              <a:t>Risk</a:t>
            </a:r>
          </a:p>
          <a:p>
            <a:pPr/>
            <a:r>
              <a:t>Ecosystem</a:t>
            </a:r>
          </a:p>
          <a:p>
            <a:pPr/>
            <a:r>
              <a:t>Research &amp; Education</a:t>
            </a:r>
          </a:p>
        </p:txBody>
      </p:sp>
      <p:sp>
        <p:nvSpPr>
          <p:cNvPr id="705" name="Title 1"/>
          <p:cNvSpPr txBox="1"/>
          <p:nvPr>
            <p:ph type="title"/>
          </p:nvPr>
        </p:nvSpPr>
        <p:spPr>
          <a:prstGeom prst="rect">
            <a:avLst/>
          </a:prstGeom>
        </p:spPr>
        <p:txBody>
          <a:bodyPr/>
          <a:lstStyle/>
          <a:p>
            <a:pPr/>
            <a:r>
              <a:t>Section 1</a:t>
            </a:r>
            <a:br/>
            <a:r>
              <a:t>Outline</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Intangibles"/>
          <p:cNvSpPr txBox="1"/>
          <p:nvPr>
            <p:ph type="title"/>
          </p:nvPr>
        </p:nvSpPr>
        <p:spPr>
          <a:prstGeom prst="rect">
            <a:avLst/>
          </a:prstGeom>
        </p:spPr>
        <p:txBody>
          <a:bodyPr/>
          <a:lstStyle/>
          <a:p>
            <a:pPr/>
            <a:r>
              <a:t>Intangibles</a:t>
            </a:r>
          </a:p>
        </p:txBody>
      </p:sp>
      <p:sp>
        <p:nvSpPr>
          <p:cNvPr id="708" name="Key Concepts"/>
          <p:cNvSpPr txBox="1"/>
          <p:nvPr>
            <p:ph type="body" idx="21"/>
          </p:nvPr>
        </p:nvSpPr>
        <p:spPr>
          <a:prstGeom prst="rect">
            <a:avLst/>
          </a:prstGeom>
        </p:spPr>
        <p:txBody>
          <a:bodyPr/>
          <a:lstStyle/>
          <a:p>
            <a:pPr/>
            <a:r>
              <a:t>Key Concepts</a:t>
            </a:r>
          </a:p>
        </p:txBody>
      </p:sp>
      <p:pic>
        <p:nvPicPr>
          <p:cNvPr id="709" name="Image" descr="Image"/>
          <p:cNvPicPr>
            <a:picLocks noChangeAspect="1"/>
          </p:cNvPicPr>
          <p:nvPr/>
        </p:nvPicPr>
        <p:blipFill>
          <a:blip r:embed="rId2">
            <a:extLst/>
          </a:blip>
          <a:stretch>
            <a:fillRect/>
          </a:stretch>
        </p:blipFill>
        <p:spPr>
          <a:xfrm>
            <a:off x="7688722" y="4608461"/>
            <a:ext cx="1296699" cy="2016367"/>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The Rise of the Intangible Economy"/>
          <p:cNvSpPr txBox="1"/>
          <p:nvPr>
            <p:ph type="title"/>
          </p:nvPr>
        </p:nvSpPr>
        <p:spPr>
          <a:prstGeom prst="rect">
            <a:avLst/>
          </a:prstGeom>
        </p:spPr>
        <p:txBody>
          <a:bodyPr/>
          <a:lstStyle>
            <a:lvl1pPr>
              <a:defRPr sz="3800"/>
            </a:lvl1pPr>
          </a:lstStyle>
          <a:p>
            <a:pPr/>
            <a:r>
              <a:t>The Rise of the Intangible Economy</a:t>
            </a:r>
          </a:p>
        </p:txBody>
      </p:sp>
      <p:sp>
        <p:nvSpPr>
          <p:cNvPr id="712" name="A society’s capital stock comprises…"/>
          <p:cNvSpPr txBox="1"/>
          <p:nvPr>
            <p:ph type="body" idx="1"/>
          </p:nvPr>
        </p:nvSpPr>
        <p:spPr>
          <a:xfrm>
            <a:off x="235979" y="1255476"/>
            <a:ext cx="8686801" cy="5067147"/>
          </a:xfrm>
          <a:prstGeom prst="rect">
            <a:avLst/>
          </a:prstGeom>
        </p:spPr>
        <p:txBody>
          <a:bodyPr/>
          <a:lstStyle/>
          <a:p>
            <a:pPr marL="130373" indent="-130373" defTabSz="667512">
              <a:spcBef>
                <a:spcPts val="1400"/>
              </a:spcBef>
              <a:buFontTx/>
              <a:defRPr sz="1825"/>
            </a:pPr>
            <a:r>
              <a:t>A society’s </a:t>
            </a:r>
            <a:r>
              <a:rPr>
                <a:solidFill>
                  <a:srgbClr val="0433FF"/>
                </a:solidFill>
              </a:rPr>
              <a:t>capital stock</a:t>
            </a:r>
            <a:r>
              <a:t> comprises</a:t>
            </a:r>
          </a:p>
          <a:p>
            <a:pPr lvl="1" marL="297251" indent="-130373" defTabSz="667512">
              <a:spcBef>
                <a:spcPts val="1400"/>
              </a:spcBef>
              <a:buFontTx/>
              <a:buChar char="•"/>
              <a:defRPr sz="1825"/>
            </a:pPr>
            <a:r>
              <a:t>all the things in which people, businesses, and governments have invested over time with the goal of delivering an enduring benefit.</a:t>
            </a:r>
          </a:p>
          <a:p>
            <a:pPr marL="130373" indent="-130373" defTabSz="667512">
              <a:spcBef>
                <a:spcPts val="1400"/>
              </a:spcBef>
              <a:buFontTx/>
              <a:defRPr sz="1825"/>
            </a:pPr>
            <a:r>
              <a:t>A steady shift in the world's capital stock observed since the 1980s:</a:t>
            </a:r>
          </a:p>
          <a:p>
            <a:pPr lvl="1" marL="297251" indent="-130373" defTabSz="667512">
              <a:spcBef>
                <a:spcPts val="1400"/>
              </a:spcBef>
              <a:buFontTx/>
              <a:buChar char="•"/>
              <a:defRPr sz="1825"/>
            </a:pPr>
            <a:r>
              <a:t>As a society gets richer, </a:t>
            </a:r>
            <a:r>
              <a:rPr>
                <a:solidFill>
                  <a:srgbClr val="0433FF"/>
                </a:solidFill>
              </a:rPr>
              <a:t>most business investment goes to intangible assets</a:t>
            </a:r>
            <a:endParaRPr>
              <a:solidFill>
                <a:srgbClr val="0433FF"/>
              </a:solidFill>
            </a:endParaRPr>
          </a:p>
          <a:p>
            <a:pPr marL="130373" indent="-130373" defTabSz="667512">
              <a:spcBef>
                <a:spcPts val="1400"/>
              </a:spcBef>
              <a:buFontTx/>
              <a:defRPr sz="1825"/>
            </a:pPr>
            <a:r>
              <a:rPr>
                <a:solidFill>
                  <a:srgbClr val="0433FF"/>
                </a:solidFill>
              </a:rPr>
              <a:t>Intangible assets </a:t>
            </a:r>
            <a:r>
              <a:t>are:</a:t>
            </a:r>
          </a:p>
          <a:p>
            <a:pPr lvl="1" marL="297251" indent="-130373" defTabSz="667512">
              <a:spcBef>
                <a:spcPts val="1400"/>
              </a:spcBef>
              <a:buFontTx/>
              <a:buChar char="•"/>
              <a:defRPr sz="1825"/>
            </a:pPr>
            <a:r>
              <a:t>Things that you</a:t>
            </a:r>
            <a:r>
              <a:rPr b="1"/>
              <a:t> can't touch</a:t>
            </a:r>
            <a:r>
              <a:t>: </a:t>
            </a:r>
            <a:r>
              <a:rPr>
                <a:solidFill>
                  <a:srgbClr val="0433FF"/>
                </a:solidFill>
              </a:rPr>
              <a:t>Research and development</a:t>
            </a:r>
            <a:r>
              <a:t>, </a:t>
            </a:r>
            <a:r>
              <a:rPr>
                <a:solidFill>
                  <a:srgbClr val="0433FF"/>
                </a:solidFill>
              </a:rPr>
              <a:t>branding</a:t>
            </a:r>
            <a:r>
              <a:t>, </a:t>
            </a:r>
            <a:r>
              <a:rPr>
                <a:solidFill>
                  <a:srgbClr val="0433FF"/>
                </a:solidFill>
              </a:rPr>
              <a:t>organizational development</a:t>
            </a:r>
            <a:r>
              <a:t>, and </a:t>
            </a:r>
            <a:r>
              <a:rPr>
                <a:solidFill>
                  <a:srgbClr val="0433FF"/>
                </a:solidFill>
              </a:rPr>
              <a:t>software</a:t>
            </a:r>
            <a:r>
              <a:t>.</a:t>
            </a:r>
          </a:p>
          <a:p>
            <a:pPr lvl="1" marL="297251" indent="-130373" defTabSz="667512">
              <a:spcBef>
                <a:spcPts val="1400"/>
              </a:spcBef>
              <a:buFontTx/>
              <a:buChar char="•"/>
              <a:defRPr sz="1825"/>
            </a:pPr>
            <a:r>
              <a:t>Things that are </a:t>
            </a:r>
            <a:r>
              <a:rPr>
                <a:solidFill>
                  <a:srgbClr val="0433FF"/>
                </a:solidFill>
              </a:rPr>
              <a:t>costly to acquire</a:t>
            </a:r>
            <a:r>
              <a:t>, </a:t>
            </a:r>
            <a:r>
              <a:rPr>
                <a:solidFill>
                  <a:srgbClr val="0433FF"/>
                </a:solidFill>
              </a:rPr>
              <a:t>last a long time</a:t>
            </a:r>
            <a:r>
              <a:t>, and are </a:t>
            </a:r>
            <a:r>
              <a:rPr>
                <a:solidFill>
                  <a:srgbClr val="0433FF"/>
                </a:solidFill>
              </a:rPr>
              <a:t>valuable</a:t>
            </a:r>
            <a:r>
              <a:t> to a company/society, but are </a:t>
            </a:r>
            <a:r>
              <a:rPr>
                <a:solidFill>
                  <a:srgbClr val="0433FF"/>
                </a:solidFill>
              </a:rPr>
              <a:t>not physical</a:t>
            </a:r>
            <a:r>
              <a:t>. </a:t>
            </a:r>
          </a:p>
          <a:p>
            <a:pPr marL="130373" indent="-130373" defTabSz="667512">
              <a:spcBef>
                <a:spcPts val="1400"/>
              </a:spcBef>
              <a:buFontTx/>
              <a:defRPr sz="1825"/>
            </a:pPr>
            <a:r>
              <a:t>Over the decades, intangible investment has become more and more important to the economies of the world; growing since at least the 1980s.</a:t>
            </a:r>
          </a:p>
        </p:txBody>
      </p:sp>
      <p:sp>
        <p:nvSpPr>
          <p:cNvPr id="7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4" name="[“Capitalism without Capital”, Haskel &amp; Westlake, 2018]"/>
          <p:cNvSpPr txBox="1"/>
          <p:nvPr/>
        </p:nvSpPr>
        <p:spPr>
          <a:xfrm>
            <a:off x="347953" y="6480213"/>
            <a:ext cx="5860912" cy="3581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r">
              <a:spcBef>
                <a:spcPts val="2000"/>
              </a:spcBef>
              <a:defRPr i="1" sz="1700">
                <a:solidFill>
                  <a:srgbClr val="941100"/>
                </a:solidFill>
                <a:latin typeface="Century Gothic"/>
                <a:ea typeface="Century Gothic"/>
                <a:cs typeface="Century Gothic"/>
                <a:sym typeface="Century Gothic"/>
              </a:defRPr>
            </a:lvl1pPr>
          </a:lstStyle>
          <a:p>
            <a:pPr/>
            <a:r>
              <a:t>[“Capitalism without Capital”, Haskel &amp; Westlake,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71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71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71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71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71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12" grpId="1"/>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Intangibles Example"/>
          <p:cNvSpPr txBox="1"/>
          <p:nvPr>
            <p:ph type="title"/>
          </p:nvPr>
        </p:nvSpPr>
        <p:spPr>
          <a:prstGeom prst="rect">
            <a:avLst/>
          </a:prstGeom>
        </p:spPr>
        <p:txBody>
          <a:bodyPr/>
          <a:lstStyle/>
          <a:p>
            <a:pPr/>
            <a:r>
              <a:t>Intangibles Example</a:t>
            </a:r>
          </a:p>
        </p:txBody>
      </p:sp>
      <p:sp>
        <p:nvSpPr>
          <p:cNvPr id="717" name="Apple's intangible assets include:…"/>
          <p:cNvSpPr txBox="1"/>
          <p:nvPr>
            <p:ph type="body" idx="1"/>
          </p:nvPr>
        </p:nvSpPr>
        <p:spPr>
          <a:prstGeom prst="rect">
            <a:avLst/>
          </a:prstGeom>
        </p:spPr>
        <p:txBody>
          <a:bodyPr/>
          <a:lstStyle/>
          <a:p>
            <a:pPr marL="0" indent="0" defTabSz="694944">
              <a:spcBef>
                <a:spcPts val="1500"/>
              </a:spcBef>
              <a:buSzTx/>
              <a:buFontTx/>
              <a:buNone/>
              <a:defRPr sz="2432"/>
            </a:pPr>
            <a:r>
              <a:rPr b="1"/>
              <a:t>Apple's</a:t>
            </a:r>
            <a:r>
              <a:t> intangible assets include:</a:t>
            </a:r>
          </a:p>
          <a:p>
            <a:pPr marL="208724" indent="-170116" defTabSz="694944">
              <a:spcBef>
                <a:spcPts val="1500"/>
              </a:spcBef>
              <a:defRPr sz="2432"/>
            </a:pPr>
            <a:r>
              <a:rPr>
                <a:solidFill>
                  <a:srgbClr val="0433FF"/>
                </a:solidFill>
              </a:rPr>
              <a:t>Knowledge</a:t>
            </a:r>
            <a:r>
              <a:t> gained from R&amp;D</a:t>
            </a:r>
          </a:p>
          <a:p>
            <a:pPr marL="208724" indent="-170116" defTabSz="694944">
              <a:spcBef>
                <a:spcPts val="1500"/>
              </a:spcBef>
              <a:defRPr sz="2432"/>
            </a:pPr>
            <a:r>
              <a:rPr>
                <a:solidFill>
                  <a:srgbClr val="0433FF"/>
                </a:solidFill>
              </a:rPr>
              <a:t>Design</a:t>
            </a:r>
            <a:r>
              <a:t> of its products</a:t>
            </a:r>
          </a:p>
          <a:p>
            <a:pPr marL="208724" indent="-170116" defTabSz="694944">
              <a:spcBef>
                <a:spcPts val="1500"/>
              </a:spcBef>
              <a:defRPr sz="2432"/>
            </a:pPr>
            <a:r>
              <a:t>Its widely </a:t>
            </a:r>
            <a:r>
              <a:rPr>
                <a:solidFill>
                  <a:srgbClr val="0433FF"/>
                </a:solidFill>
              </a:rPr>
              <a:t>trusted brands</a:t>
            </a:r>
          </a:p>
          <a:p>
            <a:pPr marL="208724" indent="-170116" defTabSz="694944">
              <a:spcBef>
                <a:spcPts val="1500"/>
              </a:spcBef>
              <a:defRPr sz="2432"/>
            </a:pPr>
            <a:r>
              <a:t>The valuable and durable </a:t>
            </a:r>
            <a:r>
              <a:rPr>
                <a:solidFill>
                  <a:srgbClr val="0433FF"/>
                </a:solidFill>
              </a:rPr>
              <a:t>relationships</a:t>
            </a:r>
            <a:r>
              <a:t> with its </a:t>
            </a:r>
            <a:r>
              <a:rPr>
                <a:solidFill>
                  <a:srgbClr val="0433FF"/>
                </a:solidFill>
              </a:rPr>
              <a:t>suppliers</a:t>
            </a:r>
            <a:r>
              <a:t> (including both its physical supply chain and the developers who support the Apple ecosystem) </a:t>
            </a:r>
          </a:p>
          <a:p>
            <a:pPr marL="208724" indent="-170116" defTabSz="694944">
              <a:spcBef>
                <a:spcPts val="1500"/>
              </a:spcBef>
              <a:defRPr sz="2432"/>
            </a:pPr>
            <a:r>
              <a:t>Staffers' </a:t>
            </a:r>
            <a:r>
              <a:rPr>
                <a:solidFill>
                  <a:srgbClr val="0433FF"/>
                </a:solidFill>
              </a:rPr>
              <a:t>internal firm knowledge</a:t>
            </a:r>
            <a:r>
              <a:t> and </a:t>
            </a:r>
            <a:r>
              <a:rPr>
                <a:solidFill>
                  <a:srgbClr val="0433FF"/>
                </a:solidFill>
              </a:rPr>
              <a:t>relationships</a:t>
            </a:r>
          </a:p>
          <a:p>
            <a:pPr marL="208724" indent="-170116" defTabSz="694944">
              <a:spcBef>
                <a:spcPts val="1500"/>
              </a:spcBef>
              <a:defRPr sz="2432"/>
            </a:pPr>
            <a:r>
              <a:rPr>
                <a:solidFill>
                  <a:srgbClr val="0433FF"/>
                </a:solidFill>
              </a:rPr>
              <a:t>Software</a:t>
            </a:r>
            <a:r>
              <a:t> in its operating system, and its vast </a:t>
            </a:r>
            <a:r>
              <a:rPr>
                <a:solidFill>
                  <a:srgbClr val="0433FF"/>
                </a:solidFill>
              </a:rPr>
              <a:t>data</a:t>
            </a:r>
            <a:r>
              <a:t> resources.</a:t>
            </a:r>
          </a:p>
        </p:txBody>
      </p:sp>
      <p:sp>
        <p:nvSpPr>
          <p:cNvPr id="7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9" name="Image" descr="Image"/>
          <p:cNvPicPr>
            <a:picLocks noChangeAspect="1"/>
          </p:cNvPicPr>
          <p:nvPr/>
        </p:nvPicPr>
        <p:blipFill>
          <a:blip r:embed="rId2">
            <a:extLst/>
          </a:blip>
          <a:stretch>
            <a:fillRect/>
          </a:stretch>
        </p:blipFill>
        <p:spPr>
          <a:xfrm>
            <a:off x="7694293" y="1267372"/>
            <a:ext cx="1660526" cy="93404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1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1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71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71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71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71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1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Content Placeholder 2"/>
          <p:cNvSpPr txBox="1"/>
          <p:nvPr>
            <p:ph type="body" idx="1"/>
          </p:nvPr>
        </p:nvSpPr>
        <p:spPr>
          <a:prstGeom prst="rect">
            <a:avLst/>
          </a:prstGeom>
        </p:spPr>
        <p:txBody>
          <a:bodyPr/>
          <a:lstStyle/>
          <a:p>
            <a:pPr marL="0" indent="50800">
              <a:buSzTx/>
              <a:buNone/>
              <a:defRPr b="1"/>
            </a:pPr>
            <a:r>
              <a:t>Week 1 and 2:</a:t>
            </a:r>
          </a:p>
          <a:p>
            <a:pPr/>
            <a:r>
              <a:t>2 150-minute lectures</a:t>
            </a:r>
          </a:p>
          <a:p>
            <a:pPr/>
            <a:r>
              <a:t>2 60-minute seminars</a:t>
            </a:r>
          </a:p>
          <a:p>
            <a:pPr/>
            <a:r>
              <a:t>5 Video Assignments</a:t>
            </a:r>
          </a:p>
          <a:p>
            <a:pPr/>
            <a:r>
              <a:t>2 Reading Assignments</a:t>
            </a:r>
          </a:p>
        </p:txBody>
      </p:sp>
      <p:sp>
        <p:nvSpPr>
          <p:cNvPr id="474" name="Title 1"/>
          <p:cNvSpPr txBox="1"/>
          <p:nvPr>
            <p:ph type="title"/>
          </p:nvPr>
        </p:nvSpPr>
        <p:spPr>
          <a:prstGeom prst="rect">
            <a:avLst/>
          </a:prstGeom>
        </p:spPr>
        <p:txBody>
          <a:bodyPr/>
          <a:lstStyle/>
          <a:p>
            <a:pPr/>
            <a:r>
              <a:t>Planning</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Intangible vs Tangible Assets"/>
          <p:cNvSpPr txBox="1"/>
          <p:nvPr>
            <p:ph type="title"/>
          </p:nvPr>
        </p:nvSpPr>
        <p:spPr>
          <a:prstGeom prst="rect">
            <a:avLst/>
          </a:prstGeom>
        </p:spPr>
        <p:txBody>
          <a:bodyPr/>
          <a:lstStyle/>
          <a:p>
            <a:pPr/>
            <a:r>
              <a:t>Intangible vs Tangible Assets</a:t>
            </a:r>
          </a:p>
        </p:txBody>
      </p:sp>
      <p:sp>
        <p:nvSpPr>
          <p:cNvPr id="722" name="Intangible assets tend to differ from tangible assets in four main ways:…"/>
          <p:cNvSpPr txBox="1"/>
          <p:nvPr>
            <p:ph type="body" idx="1"/>
          </p:nvPr>
        </p:nvSpPr>
        <p:spPr>
          <a:prstGeom prst="rect">
            <a:avLst/>
          </a:prstGeom>
        </p:spPr>
        <p:txBody>
          <a:bodyPr/>
          <a:lstStyle/>
          <a:p>
            <a:pPr marL="0" indent="0" defTabSz="694944">
              <a:spcBef>
                <a:spcPts val="1500"/>
              </a:spcBef>
              <a:buSzTx/>
              <a:buFontTx/>
              <a:buNone/>
              <a:defRPr sz="2432"/>
            </a:pPr>
            <a:r>
              <a:t>Intangible assets tend to differ from tangible assets in four main ways:</a:t>
            </a:r>
          </a:p>
          <a:p>
            <a:pPr marL="325120" indent="-325120" defTabSz="694944">
              <a:spcBef>
                <a:spcPts val="1500"/>
              </a:spcBef>
              <a:buFontTx/>
              <a:buAutoNum type="arabicPeriod" startAt="1"/>
              <a:defRPr sz="2432"/>
            </a:pPr>
            <a:r>
              <a:t>Are often </a:t>
            </a:r>
            <a:r>
              <a:rPr>
                <a:solidFill>
                  <a:srgbClr val="0433FF"/>
                </a:solidFill>
              </a:rPr>
              <a:t>highly scalable</a:t>
            </a:r>
            <a:r>
              <a:t>: an asset like an algorithm can be used across a very large business</a:t>
            </a:r>
          </a:p>
          <a:p>
            <a:pPr marL="325120" indent="-325120" defTabSz="694944">
              <a:spcBef>
                <a:spcPts val="1500"/>
              </a:spcBef>
              <a:buFontTx/>
              <a:buAutoNum type="arabicPeriod" startAt="1"/>
              <a:defRPr sz="2432"/>
            </a:pPr>
            <a:r>
              <a:t>Have </a:t>
            </a:r>
            <a:r>
              <a:rPr>
                <a:solidFill>
                  <a:srgbClr val="0433FF"/>
                </a:solidFill>
              </a:rPr>
              <a:t>spillovers</a:t>
            </a:r>
            <a:r>
              <a:t>: a business investing in, say, R&amp;D cannot be sure it will be the only entity to benefit from its investment</a:t>
            </a:r>
          </a:p>
          <a:p>
            <a:pPr marL="325120" indent="-325120" defTabSz="694944">
              <a:spcBef>
                <a:spcPts val="1500"/>
              </a:spcBef>
              <a:buFontTx/>
              <a:buAutoNum type="arabicPeriod" startAt="1"/>
              <a:defRPr sz="2432"/>
            </a:pPr>
            <a:r>
              <a:t>Are </a:t>
            </a:r>
            <a:r>
              <a:rPr>
                <a:solidFill>
                  <a:srgbClr val="0433FF"/>
                </a:solidFill>
              </a:rPr>
              <a:t>sunk costs</a:t>
            </a:r>
            <a:r>
              <a:t>: they are often not worth much to creditors if a business fails</a:t>
            </a:r>
          </a:p>
          <a:p>
            <a:pPr marL="325120" indent="-325120" defTabSz="694944">
              <a:spcBef>
                <a:spcPts val="1500"/>
              </a:spcBef>
              <a:buFontTx/>
              <a:buAutoNum type="arabicPeriod" startAt="1"/>
              <a:defRPr sz="2432"/>
            </a:pPr>
            <a:r>
              <a:t>Have </a:t>
            </a:r>
            <a:r>
              <a:rPr>
                <a:solidFill>
                  <a:srgbClr val="0433FF"/>
                </a:solidFill>
              </a:rPr>
              <a:t>synergies: </a:t>
            </a:r>
            <a:r>
              <a:t>they are often massively more valuable when combined with other intangibles</a:t>
            </a:r>
          </a:p>
        </p:txBody>
      </p:sp>
      <p:sp>
        <p:nvSpPr>
          <p:cNvPr id="7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4" name="[“Restarting the Future”, Haskel &amp; Westlake, 2018]"/>
          <p:cNvSpPr txBox="1"/>
          <p:nvPr/>
        </p:nvSpPr>
        <p:spPr>
          <a:xfrm>
            <a:off x="2429765" y="6442113"/>
            <a:ext cx="6735252" cy="4343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r">
              <a:spcBef>
                <a:spcPts val="2000"/>
              </a:spcBef>
              <a:defRPr i="1" sz="2200">
                <a:solidFill>
                  <a:srgbClr val="941100"/>
                </a:solidFill>
                <a:latin typeface="Century Gothic"/>
                <a:ea typeface="Century Gothic"/>
                <a:cs typeface="Century Gothic"/>
                <a:sym typeface="Century Gothic"/>
              </a:defRPr>
            </a:lvl1pPr>
          </a:lstStyle>
          <a:p>
            <a:pPr/>
            <a:r>
              <a:t>[“Restarting the Future”, Haskel &amp; Westlake,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2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72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72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22" grpId="1"/>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Implications of Intangibles"/>
          <p:cNvSpPr txBox="1"/>
          <p:nvPr>
            <p:ph type="title"/>
          </p:nvPr>
        </p:nvSpPr>
        <p:spPr>
          <a:prstGeom prst="rect">
            <a:avLst/>
          </a:prstGeom>
        </p:spPr>
        <p:txBody>
          <a:bodyPr/>
          <a:lstStyle/>
          <a:p>
            <a:pPr/>
            <a:r>
              <a:t>Implications of Intangibles</a:t>
            </a:r>
          </a:p>
        </p:txBody>
      </p:sp>
      <p:sp>
        <p:nvSpPr>
          <p:cNvPr id="727" name="Businesses that own scalable intangibles can grow very rapidly and become large, as in the case of today's tech giants.…"/>
          <p:cNvSpPr txBox="1"/>
          <p:nvPr>
            <p:ph type="body" idx="1"/>
          </p:nvPr>
        </p:nvSpPr>
        <p:spPr>
          <a:prstGeom prst="rect">
            <a:avLst/>
          </a:prstGeom>
        </p:spPr>
        <p:txBody>
          <a:bodyPr/>
          <a:lstStyle/>
          <a:p>
            <a:pPr marL="249920" indent="-203692" defTabSz="832104">
              <a:spcBef>
                <a:spcPts val="1800"/>
              </a:spcBef>
              <a:defRPr sz="2912"/>
            </a:pPr>
            <a:r>
              <a:t>Businesses that own </a:t>
            </a:r>
            <a:r>
              <a:rPr b="1"/>
              <a:t>scalable</a:t>
            </a:r>
            <a:r>
              <a:t> intangibles can </a:t>
            </a:r>
            <a:r>
              <a:rPr>
                <a:solidFill>
                  <a:srgbClr val="0433FF"/>
                </a:solidFill>
              </a:rPr>
              <a:t>grow very rapidly</a:t>
            </a:r>
            <a:r>
              <a:rPr>
                <a:solidFill>
                  <a:srgbClr val="011993"/>
                </a:solidFill>
              </a:rPr>
              <a:t> </a:t>
            </a:r>
            <a:r>
              <a:t>and become large, as in the case of today's tech giants.</a:t>
            </a:r>
          </a:p>
          <a:p>
            <a:pPr marL="249920" indent="-203692" defTabSz="832104">
              <a:spcBef>
                <a:spcPts val="1800"/>
              </a:spcBef>
              <a:defRPr sz="2912"/>
            </a:pPr>
            <a:r>
              <a:t>Businesses that invest in intangibles may find that their </a:t>
            </a:r>
            <a:r>
              <a:rPr>
                <a:solidFill>
                  <a:srgbClr val="0433FF"/>
                </a:solidFill>
              </a:rPr>
              <a:t>competitors end up reaping the benefits</a:t>
            </a:r>
            <a:r>
              <a:t> through </a:t>
            </a:r>
            <a:r>
              <a:rPr b="1"/>
              <a:t>spillovers</a:t>
            </a:r>
            <a:r>
              <a:t> (e.g. Xerox, Blackberry and Nokia):</a:t>
            </a:r>
          </a:p>
          <a:p>
            <a:pPr lvl="1" marL="605917" indent="-316992" defTabSz="832104">
              <a:spcBef>
                <a:spcPts val="1800"/>
              </a:spcBef>
              <a:defRPr sz="2730"/>
            </a:pPr>
            <a:r>
              <a:t>They strengthen the case for governments to subsidize investment in scientific research, training, and education.</a:t>
            </a:r>
          </a:p>
        </p:txBody>
      </p:sp>
      <p:sp>
        <p:nvSpPr>
          <p:cNvPr id="7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9" name="[“Restarting the Future”, Haskel &amp; Westlake, 2018]"/>
          <p:cNvSpPr txBox="1"/>
          <p:nvPr/>
        </p:nvSpPr>
        <p:spPr>
          <a:xfrm>
            <a:off x="2429765" y="6442113"/>
            <a:ext cx="6735252" cy="4343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r">
              <a:spcBef>
                <a:spcPts val="2000"/>
              </a:spcBef>
              <a:defRPr i="1" sz="2200">
                <a:solidFill>
                  <a:srgbClr val="941100"/>
                </a:solidFill>
                <a:latin typeface="Century Gothic"/>
                <a:ea typeface="Century Gothic"/>
                <a:cs typeface="Century Gothic"/>
                <a:sym typeface="Century Gothic"/>
              </a:defRPr>
            </a:lvl1pPr>
          </a:lstStyle>
          <a:p>
            <a:pPr/>
            <a:r>
              <a:t>[“Restarting the Future”, Haskel &amp; Westlake,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2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27" grpId="1"/>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The case of Xerox"/>
          <p:cNvSpPr txBox="1"/>
          <p:nvPr>
            <p:ph type="title"/>
          </p:nvPr>
        </p:nvSpPr>
        <p:spPr>
          <a:prstGeom prst="rect">
            <a:avLst/>
          </a:prstGeom>
        </p:spPr>
        <p:txBody>
          <a:bodyPr/>
          <a:lstStyle>
            <a:lvl1pPr indent="37702" defTabSz="868680">
              <a:defRPr sz="3800"/>
            </a:lvl1pPr>
          </a:lstStyle>
          <a:p>
            <a:pPr/>
            <a:r>
              <a:t>The case of Xerox</a:t>
            </a:r>
          </a:p>
        </p:txBody>
      </p:sp>
      <p:pic>
        <p:nvPicPr>
          <p:cNvPr id="732" name="Xerox-Parc-1020x708.jpg" descr="Xerox-Parc-1020x708.jpg"/>
          <p:cNvPicPr>
            <a:picLocks noChangeAspect="1"/>
          </p:cNvPicPr>
          <p:nvPr/>
        </p:nvPicPr>
        <p:blipFill>
          <a:blip r:embed="rId2">
            <a:extLst/>
          </a:blip>
          <a:stretch>
            <a:fillRect/>
          </a:stretch>
        </p:blipFill>
        <p:spPr>
          <a:xfrm>
            <a:off x="2986570" y="422830"/>
            <a:ext cx="5901358" cy="4096237"/>
          </a:xfrm>
          <a:prstGeom prst="rect">
            <a:avLst/>
          </a:prstGeom>
          <a:ln w="3175"/>
        </p:spPr>
      </p:pic>
      <p:pic>
        <p:nvPicPr>
          <p:cNvPr id="733" name="Image" descr="Image"/>
          <p:cNvPicPr>
            <a:picLocks noChangeAspect="1"/>
          </p:cNvPicPr>
          <p:nvPr/>
        </p:nvPicPr>
        <p:blipFill>
          <a:blip r:embed="rId3">
            <a:extLst/>
          </a:blip>
          <a:stretch>
            <a:fillRect/>
          </a:stretch>
        </p:blipFill>
        <p:spPr>
          <a:xfrm>
            <a:off x="3853800" y="5053991"/>
            <a:ext cx="2534400" cy="829441"/>
          </a:xfrm>
          <a:prstGeom prst="rect">
            <a:avLst/>
          </a:prstGeom>
          <a:ln w="3175"/>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Xerox PARC has been the inventor and incubator of many elements of modern computing in the contemporary office work place:…"/>
          <p:cNvSpPr txBox="1"/>
          <p:nvPr>
            <p:ph type="body" idx="1"/>
          </p:nvPr>
        </p:nvSpPr>
        <p:spPr>
          <a:prstGeom prst="rect">
            <a:avLst/>
          </a:prstGeom>
        </p:spPr>
        <p:txBody>
          <a:bodyPr/>
          <a:lstStyle/>
          <a:p>
            <a:pPr marL="169891" indent="-127727" defTabSz="758951">
              <a:spcBef>
                <a:spcPts val="1600"/>
              </a:spcBef>
              <a:defRPr sz="1826"/>
            </a:pPr>
            <a:r>
              <a:t>Xerox PARC has been the inventor and incubator of many elements of modern computing in the contemporary office work place:</a:t>
            </a:r>
          </a:p>
          <a:p>
            <a:pPr lvl="1" marL="456274" indent="-192749" defTabSz="758951">
              <a:spcBef>
                <a:spcPts val="1600"/>
              </a:spcBef>
              <a:defRPr sz="1660"/>
            </a:pPr>
            <a:r>
              <a:rPr>
                <a:solidFill>
                  <a:srgbClr val="011993"/>
                </a:solidFill>
                <a:hlinkClick r:id="rId2" invalidUrl="" action="" tgtFrame="" tooltip="" history="1" highlightClick="0" endSnd="0"/>
              </a:rPr>
              <a:t>Laser printers</a:t>
            </a:r>
            <a:r>
              <a:rPr>
                <a:solidFill>
                  <a:srgbClr val="252525"/>
                </a:solidFill>
              </a:rPr>
              <a:t>,</a:t>
            </a:r>
            <a:endParaRPr>
              <a:solidFill>
                <a:srgbClr val="252525"/>
              </a:solidFill>
            </a:endParaRPr>
          </a:p>
          <a:p>
            <a:pPr lvl="1" marL="456274" indent="-192749" defTabSz="758951">
              <a:spcBef>
                <a:spcPts val="1600"/>
              </a:spcBef>
              <a:defRPr sz="1660"/>
            </a:pPr>
            <a:r>
              <a:t>Computer-generated </a:t>
            </a:r>
            <a:r>
              <a:rPr>
                <a:solidFill>
                  <a:srgbClr val="0645AD"/>
                </a:solidFill>
                <a:hlinkClick r:id="rId3" invalidUrl="" action="" tgtFrame="" tooltip="" history="1" highlightClick="0" endSnd="0"/>
              </a:rPr>
              <a:t>bitmap</a:t>
            </a:r>
            <a:r>
              <a:t> graphics</a:t>
            </a:r>
          </a:p>
          <a:p>
            <a:pPr lvl="1" marL="456274" indent="-192749" defTabSz="758951">
              <a:spcBef>
                <a:spcPts val="1600"/>
              </a:spcBef>
              <a:defRPr sz="1660"/>
            </a:pPr>
            <a:r>
              <a:t>The </a:t>
            </a:r>
            <a:r>
              <a:rPr>
                <a:solidFill>
                  <a:srgbClr val="0645AD"/>
                </a:solidFill>
                <a:hlinkClick r:id="rId4" invalidUrl="" action="" tgtFrame="" tooltip="" history="1" highlightClick="0" endSnd="0"/>
              </a:rPr>
              <a:t>graphical user interface</a:t>
            </a:r>
            <a:r>
              <a:t>, featuring windows and icons, operated with a </a:t>
            </a:r>
            <a:r>
              <a:rPr>
                <a:solidFill>
                  <a:srgbClr val="0645AD"/>
                </a:solidFill>
                <a:hlinkClick r:id="rId5" invalidUrl="" action="" tgtFrame="" tooltip="" history="1" highlightClick="0" endSnd="0"/>
              </a:rPr>
              <a:t>mouse</a:t>
            </a:r>
          </a:p>
          <a:p>
            <a:pPr lvl="1" marL="456274" indent="-192749" defTabSz="758951">
              <a:spcBef>
                <a:spcPts val="1600"/>
              </a:spcBef>
              <a:defRPr sz="1660"/>
            </a:pPr>
            <a:r>
              <a:t>The </a:t>
            </a:r>
            <a:r>
              <a:rPr>
                <a:solidFill>
                  <a:srgbClr val="0645AD"/>
                </a:solidFill>
                <a:hlinkClick r:id="rId6" invalidUrl="" action="" tgtFrame="" tooltip="" history="1" highlightClick="0" endSnd="0"/>
              </a:rPr>
              <a:t>WYSIWYG</a:t>
            </a:r>
            <a:r>
              <a:t> text editor</a:t>
            </a:r>
          </a:p>
          <a:p>
            <a:pPr lvl="1" marL="456274" indent="-192749" defTabSz="758951">
              <a:spcBef>
                <a:spcPts val="1600"/>
              </a:spcBef>
              <a:defRPr sz="1660"/>
            </a:pPr>
            <a:r>
              <a:rPr>
                <a:solidFill>
                  <a:srgbClr val="0645AD"/>
                </a:solidFill>
                <a:hlinkClick r:id="rId7" invalidUrl="" action="" tgtFrame="" tooltip="" history="1" highlightClick="0" endSnd="0"/>
              </a:rPr>
              <a:t>Interpress</a:t>
            </a:r>
            <a:r>
              <a:t>, a resolution-independent graphical page-description language and the precursor to </a:t>
            </a:r>
            <a:r>
              <a:rPr>
                <a:solidFill>
                  <a:srgbClr val="0645AD"/>
                </a:solidFill>
                <a:hlinkClick r:id="rId8" invalidUrl="" action="" tgtFrame="" tooltip="" history="1" highlightClick="0" endSnd="0"/>
              </a:rPr>
              <a:t>PostScript</a:t>
            </a:r>
          </a:p>
          <a:p>
            <a:pPr lvl="1" marL="456274" indent="-192749" defTabSz="758951">
              <a:spcBef>
                <a:spcPts val="1600"/>
              </a:spcBef>
              <a:defRPr sz="1660"/>
            </a:pPr>
            <a:r>
              <a:rPr>
                <a:solidFill>
                  <a:srgbClr val="0645AD"/>
                </a:solidFill>
                <a:hlinkClick r:id="rId9" invalidUrl="" action="" tgtFrame="" tooltip="" history="1" highlightClick="0" endSnd="0"/>
              </a:rPr>
              <a:t>Ethernet</a:t>
            </a:r>
            <a:r>
              <a:t> as a local-area computer network</a:t>
            </a:r>
          </a:p>
          <a:p>
            <a:pPr lvl="1" marL="456274" indent="-192749" defTabSz="758951">
              <a:spcBef>
                <a:spcPts val="1600"/>
              </a:spcBef>
              <a:defRPr sz="1660"/>
            </a:pPr>
            <a:r>
              <a:t>Fully formed </a:t>
            </a:r>
            <a:r>
              <a:rPr>
                <a:solidFill>
                  <a:srgbClr val="0B1480"/>
                </a:solidFill>
                <a:hlinkClick r:id="rId10" invalidUrl="" action="" tgtFrame="" tooltip="" history="1" highlightClick="0" endSnd="0"/>
              </a:rPr>
              <a:t>object-oriented programming</a:t>
            </a:r>
            <a:r>
              <a:t> in the </a:t>
            </a:r>
            <a:r>
              <a:rPr>
                <a:solidFill>
                  <a:srgbClr val="0B1480"/>
                </a:solidFill>
                <a:hlinkClick r:id="rId11" invalidUrl="" action="" tgtFrame="" tooltip="" history="1" highlightClick="0" endSnd="0"/>
              </a:rPr>
              <a:t>Smalltalk</a:t>
            </a:r>
            <a:r>
              <a:t> </a:t>
            </a:r>
            <a:r>
              <a:rPr>
                <a:solidFill>
                  <a:srgbClr val="0645AD"/>
                </a:solidFill>
                <a:hlinkClick r:id="rId12" invalidUrl="" action="" tgtFrame="" tooltip="" history="1" highlightClick="0" endSnd="0"/>
              </a:rPr>
              <a:t>programming language</a:t>
            </a:r>
            <a:r>
              <a:t> and integrated development environment.</a:t>
            </a:r>
          </a:p>
          <a:p>
            <a:pPr lvl="1" marL="456274" indent="-192749" defTabSz="758951">
              <a:spcBef>
                <a:spcPts val="1600"/>
              </a:spcBef>
              <a:defRPr sz="1660"/>
            </a:pPr>
            <a:r>
              <a:rPr>
                <a:solidFill>
                  <a:srgbClr val="011993"/>
                </a:solidFill>
                <a:hlinkClick r:id="rId13" invalidUrl="" action="" tgtFrame="" tooltip="" history="1" highlightClick="0" endSnd="0"/>
              </a:rPr>
              <a:t>Model–view–controller</a:t>
            </a:r>
            <a:r>
              <a:rPr>
                <a:solidFill>
                  <a:srgbClr val="011993"/>
                </a:solidFill>
              </a:rPr>
              <a:t> </a:t>
            </a:r>
            <a:r>
              <a:rPr>
                <a:solidFill>
                  <a:srgbClr val="252525"/>
                </a:solidFill>
              </a:rPr>
              <a:t>software architecture</a:t>
            </a:r>
          </a:p>
        </p:txBody>
      </p:sp>
      <p:sp>
        <p:nvSpPr>
          <p:cNvPr id="736" name="The case of Xerox"/>
          <p:cNvSpPr txBox="1"/>
          <p:nvPr>
            <p:ph type="title"/>
          </p:nvPr>
        </p:nvSpPr>
        <p:spPr>
          <a:prstGeom prst="rect">
            <a:avLst/>
          </a:prstGeom>
        </p:spPr>
        <p:txBody>
          <a:bodyPr/>
          <a:lstStyle>
            <a:lvl1pPr indent="37702" defTabSz="868680">
              <a:defRPr sz="3800"/>
            </a:lvl1pPr>
          </a:lstStyle>
          <a:p>
            <a:pPr/>
            <a:r>
              <a:t>The case of Xerox</a:t>
            </a:r>
          </a:p>
        </p:txBody>
      </p:sp>
      <p:pic>
        <p:nvPicPr>
          <p:cNvPr id="737" name="Image" descr="Image"/>
          <p:cNvPicPr>
            <a:picLocks noChangeAspect="1"/>
          </p:cNvPicPr>
          <p:nvPr/>
        </p:nvPicPr>
        <p:blipFill>
          <a:blip r:embed="rId14">
            <a:extLst/>
          </a:blip>
          <a:stretch>
            <a:fillRect/>
          </a:stretch>
        </p:blipFill>
        <p:spPr>
          <a:xfrm>
            <a:off x="8246731" y="5534004"/>
            <a:ext cx="829202" cy="956161"/>
          </a:xfrm>
          <a:prstGeom prst="rect">
            <a:avLst/>
          </a:prstGeom>
          <a:ln w="3175"/>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7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7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7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73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73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73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735">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35"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DeepMind’s Announcement (28/7/22)…"/>
          <p:cNvSpPr txBox="1"/>
          <p:nvPr>
            <p:ph type="body" idx="1"/>
          </p:nvPr>
        </p:nvSpPr>
        <p:spPr>
          <a:prstGeom prst="rect">
            <a:avLst/>
          </a:prstGeom>
        </p:spPr>
        <p:txBody>
          <a:bodyPr/>
          <a:lstStyle/>
          <a:p>
            <a:pPr marL="0" indent="0" defTabSz="539495">
              <a:spcBef>
                <a:spcPts val="1100"/>
              </a:spcBef>
              <a:buSzTx/>
              <a:buFontTx/>
              <a:buNone/>
              <a:defRPr sz="1769"/>
            </a:pPr>
            <a:r>
              <a:t>DeepMind’s Announcement (28/7/22)</a:t>
            </a:r>
          </a:p>
          <a:p>
            <a:pPr marL="153782" indent="-123810" defTabSz="539495">
              <a:spcBef>
                <a:spcPts val="1100"/>
              </a:spcBef>
              <a:defRPr sz="1769"/>
            </a:pPr>
            <a:r>
              <a:t>It’s been one year since:</a:t>
            </a:r>
          </a:p>
          <a:p>
            <a:pPr lvl="1" marL="379145" indent="-191820" defTabSz="539495">
              <a:spcBef>
                <a:spcPts val="1100"/>
              </a:spcBef>
              <a:defRPr sz="1651"/>
            </a:pPr>
            <a:r>
              <a:t>we </a:t>
            </a:r>
            <a:r>
              <a:rPr>
                <a:solidFill>
                  <a:srgbClr val="0433FF"/>
                </a:solidFill>
              </a:rPr>
              <a:t>released and open sourced</a:t>
            </a:r>
            <a:r>
              <a:t> AlphaFold, our </a:t>
            </a:r>
            <a:r>
              <a:rPr>
                <a:solidFill>
                  <a:srgbClr val="0433FF"/>
                </a:solidFill>
              </a:rPr>
              <a:t>AI system to predict the 3D structure of a protein</a:t>
            </a:r>
            <a:r>
              <a:t> just from its </a:t>
            </a:r>
            <a:r>
              <a:rPr>
                <a:solidFill>
                  <a:srgbClr val="0433FF"/>
                </a:solidFill>
              </a:rPr>
              <a:t>1D amino acid sequence</a:t>
            </a:r>
            <a:r>
              <a:t>, and </a:t>
            </a:r>
          </a:p>
          <a:p>
            <a:pPr lvl="1" marL="379145" indent="-191820" defTabSz="539495">
              <a:spcBef>
                <a:spcPts val="1100"/>
              </a:spcBef>
              <a:defRPr sz="1651"/>
            </a:pPr>
            <a:r>
              <a:t>created the </a:t>
            </a:r>
            <a:r>
              <a:rPr>
                <a:solidFill>
                  <a:srgbClr val="0433FF"/>
                </a:solidFill>
              </a:rPr>
              <a:t>AlphaFold Protein Structure Database</a:t>
            </a:r>
            <a:r>
              <a:t> (AlphaFold DB) to freely share this scientific knowledge with the world. </a:t>
            </a:r>
          </a:p>
          <a:p>
            <a:pPr marL="153782" indent="-123810" defTabSz="539495">
              <a:spcBef>
                <a:spcPts val="1100"/>
              </a:spcBef>
              <a:defRPr sz="1769"/>
            </a:pPr>
            <a:r>
              <a:t>Just twelve months later, AlphaFold has been </a:t>
            </a:r>
            <a:r>
              <a:rPr>
                <a:solidFill>
                  <a:srgbClr val="0433FF"/>
                </a:solidFill>
              </a:rPr>
              <a:t>accessed by more than half a million</a:t>
            </a:r>
            <a:r>
              <a:t> researchers and used to accelerate progress on important real-world problems ranging from </a:t>
            </a:r>
            <a:r>
              <a:rPr>
                <a:solidFill>
                  <a:srgbClr val="0433FF"/>
                </a:solidFill>
              </a:rPr>
              <a:t>plastic pollution</a:t>
            </a:r>
            <a:r>
              <a:t> to </a:t>
            </a:r>
            <a:r>
              <a:rPr>
                <a:solidFill>
                  <a:srgbClr val="0433FF"/>
                </a:solidFill>
              </a:rPr>
              <a:t>antibiotic resistance</a:t>
            </a:r>
            <a:r>
              <a:t>.</a:t>
            </a:r>
          </a:p>
          <a:p>
            <a:pPr marL="153782" indent="-123810" defTabSz="539495">
              <a:spcBef>
                <a:spcPts val="1100"/>
              </a:spcBef>
              <a:defRPr sz="1769"/>
            </a:pPr>
            <a:r>
              <a:t>In partnership with EMBL’s European Bioinformatics Institute (EMBL-EBI), AlphaFold released the predicted structures for nearly all catalogued proteins known to science, expanding the AlphaFold DB by over 200x - from nearly 1 million structures to over 200 million structures.</a:t>
            </a:r>
          </a:p>
        </p:txBody>
      </p:sp>
      <p:sp>
        <p:nvSpPr>
          <p:cNvPr id="740" name="The case of AlphaFold…"/>
          <p:cNvSpPr txBox="1"/>
          <p:nvPr>
            <p:ph type="title"/>
          </p:nvPr>
        </p:nvSpPr>
        <p:spPr>
          <a:prstGeom prst="rect">
            <a:avLst/>
          </a:prstGeom>
        </p:spPr>
        <p:txBody>
          <a:bodyPr/>
          <a:lstStyle/>
          <a:p>
            <a:pPr indent="19049" defTabSz="438911">
              <a:defRPr sz="1919"/>
            </a:pPr>
            <a:r>
              <a:t>The case of AlphaFold</a:t>
            </a:r>
          </a:p>
          <a:p>
            <a:pPr indent="19049" defTabSz="438911">
              <a:defRPr sz="1919"/>
            </a:pPr>
            <a:r>
              <a:t>by</a:t>
            </a:r>
          </a:p>
          <a:p>
            <a:pPr indent="19049" defTabSz="438911">
              <a:defRPr sz="1919"/>
            </a:pPr>
            <a:r>
              <a:t>DeepMind</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Implications of Intangibles"/>
          <p:cNvSpPr txBox="1"/>
          <p:nvPr>
            <p:ph type="title"/>
          </p:nvPr>
        </p:nvSpPr>
        <p:spPr>
          <a:prstGeom prst="rect">
            <a:avLst/>
          </a:prstGeom>
        </p:spPr>
        <p:txBody>
          <a:bodyPr/>
          <a:lstStyle/>
          <a:p>
            <a:pPr/>
            <a:r>
              <a:t>Implications of Intangibles</a:t>
            </a:r>
          </a:p>
        </p:txBody>
      </p:sp>
      <p:sp>
        <p:nvSpPr>
          <p:cNvPr id="745" name="The fact that intangibles are often sunk costs raises challenges for business finance, especially for small businesses where debt finance is often ultimately secured against a business's assets.…"/>
          <p:cNvSpPr txBox="1"/>
          <p:nvPr>
            <p:ph type="body" idx="1"/>
          </p:nvPr>
        </p:nvSpPr>
        <p:spPr>
          <a:prstGeom prst="rect">
            <a:avLst/>
          </a:prstGeom>
        </p:spPr>
        <p:txBody>
          <a:bodyPr/>
          <a:lstStyle/>
          <a:p>
            <a:pPr marL="192246" indent="-156686" defTabSz="640079">
              <a:spcBef>
                <a:spcPts val="1400"/>
              </a:spcBef>
              <a:defRPr sz="2240"/>
            </a:pPr>
            <a:r>
              <a:t>The fact that intangibles are often </a:t>
            </a:r>
            <a:r>
              <a:rPr b="1"/>
              <a:t>sunk costs</a:t>
            </a:r>
            <a:r>
              <a:t> raises </a:t>
            </a:r>
            <a:r>
              <a:rPr>
                <a:solidFill>
                  <a:srgbClr val="0433FF"/>
                </a:solidFill>
              </a:rPr>
              <a:t>challenges for business finance, </a:t>
            </a:r>
            <a:r>
              <a:t>especially for small businesses where debt finance is often ultimately secured against a business's assets.</a:t>
            </a:r>
          </a:p>
          <a:p>
            <a:pPr lvl="1" marL="466090" indent="-243840" defTabSz="640079">
              <a:spcBef>
                <a:spcPts val="1400"/>
              </a:spcBef>
              <a:defRPr sz="2100"/>
            </a:pPr>
            <a:r>
              <a:t>Businesses whose assets are worth little if the business fails are </a:t>
            </a:r>
            <a:r>
              <a:rPr>
                <a:solidFill>
                  <a:srgbClr val="0433FF"/>
                </a:solidFill>
              </a:rPr>
              <a:t>less attractive lending prospects for banks</a:t>
            </a:r>
            <a:r>
              <a:t>-a problem in a world where debt finance and bank lending are the main sources of external finance for most businesses.</a:t>
            </a:r>
          </a:p>
          <a:p>
            <a:pPr marL="192246" indent="-156686" defTabSz="640079">
              <a:spcBef>
                <a:spcPts val="1400"/>
              </a:spcBef>
              <a:defRPr sz="2240"/>
            </a:pPr>
            <a:r>
              <a:rPr b="1"/>
              <a:t>Synergies</a:t>
            </a:r>
            <a:r>
              <a:t> increase the </a:t>
            </a:r>
            <a:r>
              <a:rPr>
                <a:solidFill>
                  <a:srgbClr val="0433FF"/>
                </a:solidFill>
              </a:rPr>
              <a:t>importance of combining the right intangibles</a:t>
            </a:r>
            <a:r>
              <a:t>, hence the inexorable growth of jobs involving </a:t>
            </a:r>
            <a:r>
              <a:rPr>
                <a:solidFill>
                  <a:srgbClr val="0433FF"/>
                </a:solidFill>
              </a:rPr>
              <a:t>brokering</a:t>
            </a:r>
            <a:r>
              <a:t> ideas, brands, or skills, and the prosperity of </a:t>
            </a:r>
            <a:r>
              <a:rPr>
                <a:solidFill>
                  <a:srgbClr val="0433FF"/>
                </a:solidFill>
              </a:rPr>
              <a:t>dynamic cities</a:t>
            </a:r>
            <a:r>
              <a:t> in which this kind this kind of activity happens most easily.</a:t>
            </a:r>
          </a:p>
        </p:txBody>
      </p:sp>
      <p:sp>
        <p:nvSpPr>
          <p:cNvPr id="7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47" name="[“Restarting the Future”, Haskel &amp; Westlake, 2018]"/>
          <p:cNvSpPr txBox="1"/>
          <p:nvPr/>
        </p:nvSpPr>
        <p:spPr>
          <a:xfrm>
            <a:off x="2429765" y="6442113"/>
            <a:ext cx="6735252" cy="4343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r">
              <a:spcBef>
                <a:spcPts val="2000"/>
              </a:spcBef>
              <a:defRPr i="1" sz="2200">
                <a:solidFill>
                  <a:srgbClr val="941100"/>
                </a:solidFill>
                <a:latin typeface="Century Gothic"/>
                <a:ea typeface="Century Gothic"/>
                <a:cs typeface="Century Gothic"/>
                <a:sym typeface="Century Gothic"/>
              </a:defRPr>
            </a:lvl1pPr>
          </a:lstStyle>
          <a:p>
            <a:pPr/>
            <a:r>
              <a:t>[“Restarting the Future”, Haskel &amp; Westlake,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4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4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4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4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45"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Intangibles-Rich Economy"/>
          <p:cNvSpPr txBox="1"/>
          <p:nvPr>
            <p:ph type="title"/>
          </p:nvPr>
        </p:nvSpPr>
        <p:spPr>
          <a:prstGeom prst="rect">
            <a:avLst/>
          </a:prstGeom>
        </p:spPr>
        <p:txBody>
          <a:bodyPr/>
          <a:lstStyle/>
          <a:p>
            <a:pPr/>
            <a:r>
              <a:t>Intangibles-Rich Economy</a:t>
            </a:r>
          </a:p>
        </p:txBody>
      </p:sp>
      <p:sp>
        <p:nvSpPr>
          <p:cNvPr id="750" name="Often associated to the “Knowledge Economy” or the“Postindustrial Economy.”…"/>
          <p:cNvSpPr txBox="1"/>
          <p:nvPr>
            <p:ph type="body" idx="1"/>
          </p:nvPr>
        </p:nvSpPr>
        <p:spPr>
          <a:prstGeom prst="rect">
            <a:avLst/>
          </a:prstGeom>
        </p:spPr>
        <p:txBody>
          <a:bodyPr/>
          <a:lstStyle/>
          <a:p>
            <a:pPr>
              <a:defRPr sz="2800"/>
            </a:pPr>
            <a:r>
              <a:t>Often associated to the “</a:t>
            </a:r>
            <a:r>
              <a:rPr>
                <a:solidFill>
                  <a:srgbClr val="0061FE"/>
                </a:solidFill>
              </a:rPr>
              <a:t>Knowledge Economy</a:t>
            </a:r>
            <a:r>
              <a:t>” or the“</a:t>
            </a:r>
            <a:r>
              <a:rPr>
                <a:solidFill>
                  <a:srgbClr val="0061FE"/>
                </a:solidFill>
              </a:rPr>
              <a:t>Postindustrial Economy</a:t>
            </a:r>
            <a:r>
              <a:t>.”</a:t>
            </a:r>
          </a:p>
          <a:p>
            <a:pPr>
              <a:defRPr sz="2800"/>
            </a:pPr>
            <a:r>
              <a:t>However, intangibles comprise also more things besides knowledge-related assets.</a:t>
            </a:r>
          </a:p>
        </p:txBody>
      </p:sp>
      <p:sp>
        <p:nvSpPr>
          <p:cNvPr id="7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2" name="[“Restarting the Future”, Haskel &amp; Westlake, 2018]"/>
          <p:cNvSpPr txBox="1"/>
          <p:nvPr/>
        </p:nvSpPr>
        <p:spPr>
          <a:xfrm>
            <a:off x="464941" y="6480213"/>
            <a:ext cx="5228182" cy="3581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r">
              <a:spcBef>
                <a:spcPts val="2000"/>
              </a:spcBef>
              <a:defRPr i="1" sz="1700">
                <a:solidFill>
                  <a:srgbClr val="941100"/>
                </a:solidFill>
                <a:latin typeface="Century Gothic"/>
                <a:ea typeface="Century Gothic"/>
                <a:cs typeface="Century Gothic"/>
                <a:sym typeface="Century Gothic"/>
              </a:defRPr>
            </a:lvl1pPr>
          </a:lstStyle>
          <a:p>
            <a:pPr/>
            <a:r>
              <a:t>[“Restarting the Future”, Haskel &amp; Westlake, 2018]</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About the Knowledge Economy"/>
          <p:cNvSpPr txBox="1"/>
          <p:nvPr>
            <p:ph type="title"/>
          </p:nvPr>
        </p:nvSpPr>
        <p:spPr>
          <a:prstGeom prst="rect">
            <a:avLst/>
          </a:prstGeom>
        </p:spPr>
        <p:txBody>
          <a:bodyPr/>
          <a:lstStyle/>
          <a:p>
            <a:pPr/>
            <a:r>
              <a:t>About the Knowledge Economy</a:t>
            </a:r>
          </a:p>
        </p:txBody>
      </p:sp>
      <p:sp>
        <p:nvSpPr>
          <p:cNvPr id="755" name="An economic system in which the production of goods and services is based principally on knowledge-intensive activities that contribute to advancement in technical and scientific innovation.…"/>
          <p:cNvSpPr txBox="1"/>
          <p:nvPr>
            <p:ph type="body" idx="1"/>
          </p:nvPr>
        </p:nvSpPr>
        <p:spPr>
          <a:prstGeom prst="rect">
            <a:avLst/>
          </a:prstGeom>
        </p:spPr>
        <p:txBody>
          <a:bodyPr/>
          <a:lstStyle/>
          <a:p>
            <a:pPr marL="181261" indent="-147733" defTabSz="603504">
              <a:spcBef>
                <a:spcPts val="1300"/>
              </a:spcBef>
              <a:defRPr sz="2112"/>
            </a:pPr>
            <a:r>
              <a:t>An economic system in which the production of goods and services is based principally on </a:t>
            </a:r>
            <a:r>
              <a:rPr>
                <a:solidFill>
                  <a:srgbClr val="0433FF"/>
                </a:solidFill>
              </a:rPr>
              <a:t>knowledge-intensive activities </a:t>
            </a:r>
            <a:r>
              <a:t>that contribute to advancement in technical and scientific </a:t>
            </a:r>
            <a:r>
              <a:rPr>
                <a:solidFill>
                  <a:srgbClr val="0433FF"/>
                </a:solidFill>
              </a:rPr>
              <a:t>innovation</a:t>
            </a:r>
            <a:r>
              <a:t>.</a:t>
            </a:r>
          </a:p>
          <a:p>
            <a:pPr marL="181261" indent="-147733" defTabSz="603504">
              <a:spcBef>
                <a:spcPts val="1300"/>
              </a:spcBef>
              <a:defRPr sz="2112"/>
            </a:pPr>
            <a:r>
              <a:t>Key element of value: </a:t>
            </a:r>
            <a:r>
              <a:rPr>
                <a:solidFill>
                  <a:srgbClr val="0433FF"/>
                </a:solidFill>
              </a:rPr>
              <a:t>greater dependence on human capital</a:t>
            </a:r>
            <a:r>
              <a:t> and </a:t>
            </a:r>
            <a:r>
              <a:rPr>
                <a:solidFill>
                  <a:srgbClr val="0433FF"/>
                </a:solidFill>
              </a:rPr>
              <a:t>intellectual property (</a:t>
            </a:r>
            <a:r>
              <a:rPr b="1">
                <a:solidFill>
                  <a:srgbClr val="0433FF"/>
                </a:solidFill>
              </a:rPr>
              <a:t>IP</a:t>
            </a:r>
            <a:r>
              <a:rPr>
                <a:solidFill>
                  <a:srgbClr val="0433FF"/>
                </a:solidFill>
              </a:rPr>
              <a:t>)</a:t>
            </a:r>
            <a:r>
              <a:t> for the source of the innovative ideas, information and practices.</a:t>
            </a:r>
          </a:p>
          <a:p>
            <a:pPr marL="181261" indent="-147733" defTabSz="603504">
              <a:spcBef>
                <a:spcPts val="1300"/>
              </a:spcBef>
              <a:defRPr sz="2112"/>
            </a:pPr>
            <a:r>
              <a:t>Organizations are required to </a:t>
            </a:r>
            <a:r>
              <a:rPr>
                <a:solidFill>
                  <a:srgbClr val="0433FF"/>
                </a:solidFill>
              </a:rPr>
              <a:t>capitalize this "knowledge"</a:t>
            </a:r>
            <a:r>
              <a:t> into </a:t>
            </a:r>
            <a:r>
              <a:rPr>
                <a:solidFill>
                  <a:srgbClr val="0433FF"/>
                </a:solidFill>
              </a:rPr>
              <a:t>their production</a:t>
            </a:r>
            <a:r>
              <a:t> to stimulate and deepen the business development process. </a:t>
            </a:r>
          </a:p>
          <a:p>
            <a:pPr marL="181261" indent="-147733" defTabSz="603504">
              <a:spcBef>
                <a:spcPts val="1300"/>
              </a:spcBef>
              <a:defRPr sz="2112"/>
            </a:pPr>
            <a:r>
              <a:rPr>
                <a:solidFill>
                  <a:srgbClr val="0433FF"/>
                </a:solidFill>
              </a:rPr>
              <a:t>Less reliance on physical input and natural resources: </a:t>
            </a:r>
            <a:r>
              <a:t> knowledge-based economy relies on the crucial role of intangible assets  in facilitating modern economic growth.</a:t>
            </a:r>
          </a:p>
        </p:txBody>
      </p:sp>
      <p:sp>
        <p:nvSpPr>
          <p:cNvPr id="7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7" name="[“Restarting the Future”, Haskel &amp; Westlake, 2018]"/>
          <p:cNvSpPr txBox="1"/>
          <p:nvPr/>
        </p:nvSpPr>
        <p:spPr>
          <a:xfrm>
            <a:off x="464941" y="6480213"/>
            <a:ext cx="5228182" cy="3581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r">
              <a:spcBef>
                <a:spcPts val="2000"/>
              </a:spcBef>
              <a:defRPr i="1" sz="1700">
                <a:solidFill>
                  <a:srgbClr val="941100"/>
                </a:solidFill>
                <a:latin typeface="Century Gothic"/>
                <a:ea typeface="Century Gothic"/>
                <a:cs typeface="Century Gothic"/>
                <a:sym typeface="Century Gothic"/>
              </a:defRPr>
            </a:lvl1pPr>
          </a:lstStyle>
          <a:p>
            <a:pPr/>
            <a:r>
              <a:t>[“Restarting the Future”, Haskel &amp; Westlake,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5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75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55"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Intangibles vs Knowledge"/>
          <p:cNvSpPr txBox="1"/>
          <p:nvPr>
            <p:ph type="title"/>
          </p:nvPr>
        </p:nvSpPr>
        <p:spPr>
          <a:prstGeom prst="rect">
            <a:avLst/>
          </a:prstGeom>
        </p:spPr>
        <p:txBody>
          <a:bodyPr/>
          <a:lstStyle/>
          <a:p>
            <a:pPr/>
            <a:r>
              <a:t>Intangibles vs Knowledge</a:t>
            </a:r>
          </a:p>
        </p:txBody>
      </p:sp>
      <p:sp>
        <p:nvSpPr>
          <p:cNvPr id="760" name="Some intangibles can fairly be described as knowledge or information. E.g.:…"/>
          <p:cNvSpPr txBox="1"/>
          <p:nvPr>
            <p:ph type="body" idx="1"/>
          </p:nvPr>
        </p:nvSpPr>
        <p:spPr>
          <a:xfrm>
            <a:off x="241300" y="1325939"/>
            <a:ext cx="8686800" cy="4974623"/>
          </a:xfrm>
          <a:prstGeom prst="rect">
            <a:avLst/>
          </a:prstGeom>
        </p:spPr>
        <p:txBody>
          <a:bodyPr/>
          <a:lstStyle/>
          <a:p>
            <a:pPr marL="153797" indent="-125349" defTabSz="512063">
              <a:spcBef>
                <a:spcPts val="1100"/>
              </a:spcBef>
              <a:defRPr sz="1792"/>
            </a:pPr>
            <a:r>
              <a:t>Some intangibles can fairly be described as </a:t>
            </a:r>
            <a:r>
              <a:rPr>
                <a:solidFill>
                  <a:srgbClr val="0061FE"/>
                </a:solidFill>
              </a:rPr>
              <a:t>knowledge</a:t>
            </a:r>
            <a:r>
              <a:rPr b="1">
                <a:solidFill>
                  <a:srgbClr val="0061FE"/>
                </a:solidFill>
              </a:rPr>
              <a:t> </a:t>
            </a:r>
            <a:r>
              <a:t>or</a:t>
            </a:r>
            <a:r>
              <a:rPr b="1">
                <a:solidFill>
                  <a:srgbClr val="0061FE"/>
                </a:solidFill>
              </a:rPr>
              <a:t> </a:t>
            </a:r>
            <a:r>
              <a:rPr>
                <a:solidFill>
                  <a:srgbClr val="0061FE"/>
                </a:solidFill>
              </a:rPr>
              <a:t>information</a:t>
            </a:r>
            <a:r>
              <a:rPr b="1">
                <a:solidFill>
                  <a:srgbClr val="0061FE"/>
                </a:solidFill>
              </a:rPr>
              <a:t>. </a:t>
            </a:r>
            <a:r>
              <a:t>E.g.:</a:t>
            </a:r>
          </a:p>
          <a:p>
            <a:pPr lvl="1" marL="372872" indent="-195072" defTabSz="512063">
              <a:spcBef>
                <a:spcPts val="1100"/>
              </a:spcBef>
              <a:defRPr sz="1679"/>
            </a:pPr>
            <a:r>
              <a:rPr b="1"/>
              <a:t>Results of R&amp;D</a:t>
            </a:r>
            <a:r>
              <a:t> to develop a new drug, a new production technique, or the results of training a worker in a new skill. </a:t>
            </a:r>
          </a:p>
          <a:p>
            <a:pPr lvl="1" marL="372872" indent="-195072" defTabSz="512063">
              <a:spcBef>
                <a:spcPts val="1100"/>
              </a:spcBef>
              <a:defRPr sz="1679"/>
            </a:pPr>
            <a:r>
              <a:rPr b="1"/>
              <a:t>Software programs</a:t>
            </a:r>
            <a:r>
              <a:t> or </a:t>
            </a:r>
            <a:r>
              <a:rPr b="1"/>
              <a:t>databases</a:t>
            </a:r>
            <a:r>
              <a:t>, consist of information, which is very similar to knowledge, if not precisely synonymous with it.</a:t>
            </a:r>
          </a:p>
          <a:p>
            <a:pPr marL="153797" indent="-125349" defTabSz="512063">
              <a:spcBef>
                <a:spcPts val="1100"/>
              </a:spcBef>
              <a:defRPr sz="1792"/>
            </a:pPr>
            <a:r>
              <a:t>But other intangibles are about something more than knowledge or information: </a:t>
            </a:r>
            <a:r>
              <a:rPr>
                <a:solidFill>
                  <a:srgbClr val="0433FF"/>
                </a:solidFill>
              </a:rPr>
              <a:t>relational</a:t>
            </a:r>
            <a:r>
              <a:t> or </a:t>
            </a:r>
            <a:r>
              <a:rPr>
                <a:solidFill>
                  <a:srgbClr val="0433FF"/>
                </a:solidFill>
              </a:rPr>
              <a:t>expressive capital</a:t>
            </a:r>
            <a:r>
              <a:t>. </a:t>
            </a:r>
          </a:p>
          <a:p>
            <a:pPr marL="153797" indent="-125349" defTabSz="512063">
              <a:spcBef>
                <a:spcPts val="1100"/>
              </a:spcBef>
              <a:defRPr sz="1792"/>
            </a:pPr>
            <a:r>
              <a:t>E.g.,  the value of a </a:t>
            </a:r>
            <a:r>
              <a:rPr b="1">
                <a:solidFill>
                  <a:srgbClr val="0433FF"/>
                </a:solidFill>
              </a:rPr>
              <a:t>brand</a:t>
            </a:r>
            <a:r>
              <a:t>, does not lie only in the informational content of the name and the logo. The </a:t>
            </a:r>
            <a:r>
              <a:rPr>
                <a:solidFill>
                  <a:srgbClr val="0061FE"/>
                </a:solidFill>
              </a:rPr>
              <a:t>brand</a:t>
            </a:r>
            <a:r>
              <a:t> is both </a:t>
            </a:r>
            <a:r>
              <a:rPr b="1">
                <a:solidFill>
                  <a:srgbClr val="0061FE"/>
                </a:solidFill>
              </a:rPr>
              <a:t>relational</a:t>
            </a:r>
            <a:r>
              <a:t> and </a:t>
            </a:r>
            <a:r>
              <a:rPr b="1">
                <a:solidFill>
                  <a:srgbClr val="0061FE"/>
                </a:solidFill>
              </a:rPr>
              <a:t>expressive:</a:t>
            </a:r>
          </a:p>
          <a:p>
            <a:pPr lvl="1" marL="372872" indent="-195072" defTabSz="512063">
              <a:spcBef>
                <a:spcPts val="1100"/>
              </a:spcBef>
              <a:defRPr sz="1679"/>
            </a:pPr>
            <a:r>
              <a:rPr b="1"/>
              <a:t>Relational</a:t>
            </a:r>
            <a:r>
              <a:t>: it is a sort of promise and a reminder of the past, tacitly referencing countless past transactions that make up the brand's reputation and purporting to offer customers a particular experience or quality.</a:t>
            </a:r>
          </a:p>
          <a:p>
            <a:pPr lvl="1" marL="372872" indent="-195072" defTabSz="512063">
              <a:spcBef>
                <a:spcPts val="1100"/>
              </a:spcBef>
              <a:defRPr sz="1679"/>
            </a:pPr>
            <a:r>
              <a:rPr b="1"/>
              <a:t>Expressive</a:t>
            </a:r>
            <a:r>
              <a:t>: it conveys an emotional message about the product, one consumers often value.</a:t>
            </a:r>
          </a:p>
        </p:txBody>
      </p:sp>
      <p:sp>
        <p:nvSpPr>
          <p:cNvPr id="7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62" name="[“Restarting the Future”, Haskel &amp; Westlake, 2018]"/>
          <p:cNvSpPr txBox="1"/>
          <p:nvPr/>
        </p:nvSpPr>
        <p:spPr>
          <a:xfrm>
            <a:off x="464941" y="6480213"/>
            <a:ext cx="5228182" cy="3581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r">
              <a:spcBef>
                <a:spcPts val="2000"/>
              </a:spcBef>
              <a:defRPr i="1" sz="1700">
                <a:solidFill>
                  <a:srgbClr val="941100"/>
                </a:solidFill>
                <a:latin typeface="Century Gothic"/>
                <a:ea typeface="Century Gothic"/>
                <a:cs typeface="Century Gothic"/>
                <a:sym typeface="Century Gothic"/>
              </a:defRPr>
            </a:lvl1pPr>
          </a:lstStyle>
          <a:p>
            <a:pPr/>
            <a:r>
              <a:t>[“Restarting the Future”, Haskel &amp; Westlake, 2018]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6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760">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7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7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7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7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760">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60" grpId="1"/>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Intangible Economy: Summary"/>
          <p:cNvSpPr txBox="1"/>
          <p:nvPr>
            <p:ph type="title"/>
          </p:nvPr>
        </p:nvSpPr>
        <p:spPr>
          <a:prstGeom prst="rect">
            <a:avLst/>
          </a:prstGeom>
        </p:spPr>
        <p:txBody>
          <a:bodyPr/>
          <a:lstStyle/>
          <a:p>
            <a:pPr/>
            <a:r>
              <a:t>Intangible Economy: Summary </a:t>
            </a:r>
          </a:p>
        </p:txBody>
      </p:sp>
      <p:sp>
        <p:nvSpPr>
          <p:cNvPr id="765" name="If you want to think about how intangible-intensive economies differ from less intangible-intensive economies, don't think about knowledge work, small manufacturing sectors, or big tech companies.…"/>
          <p:cNvSpPr txBox="1"/>
          <p:nvPr>
            <p:ph type="body" idx="1"/>
          </p:nvPr>
        </p:nvSpPr>
        <p:spPr>
          <a:prstGeom prst="rect">
            <a:avLst/>
          </a:prstGeom>
        </p:spPr>
        <p:txBody>
          <a:bodyPr/>
          <a:lstStyle/>
          <a:p>
            <a:pPr marL="211471" indent="-172355" defTabSz="704087">
              <a:spcBef>
                <a:spcPts val="1500"/>
              </a:spcBef>
              <a:defRPr sz="2464"/>
            </a:pPr>
            <a:r>
              <a:t>If you want to think about how intangible-intensive economies differ from less intangible-intensive economies, don't think about knowledge work, small manufacturing sectors, or big tech companies.</a:t>
            </a:r>
          </a:p>
          <a:p>
            <a:pPr marL="211471" indent="-172355" defTabSz="704087">
              <a:spcBef>
                <a:spcPts val="1500"/>
              </a:spcBef>
              <a:defRPr sz="2464"/>
            </a:pPr>
            <a:r>
              <a:t>Think instead of an economy where:</a:t>
            </a:r>
          </a:p>
          <a:p>
            <a:pPr lvl="1" marL="512698" indent="-268224" defTabSz="704087">
              <a:spcBef>
                <a:spcPts val="1500"/>
              </a:spcBef>
              <a:defRPr sz="2309"/>
            </a:pPr>
            <a:r>
              <a:t>what people do is more heavily and intimately connected in </a:t>
            </a:r>
            <a:r>
              <a:rPr>
                <a:solidFill>
                  <a:srgbClr val="0433FF"/>
                </a:solidFill>
              </a:rPr>
              <a:t>economic relationships</a:t>
            </a:r>
            <a:r>
              <a:t>;</a:t>
            </a:r>
          </a:p>
          <a:p>
            <a:pPr lvl="1" marL="512698" indent="-268224" defTabSz="704087">
              <a:spcBef>
                <a:spcPts val="1500"/>
              </a:spcBef>
              <a:defRPr sz="2309"/>
            </a:pPr>
            <a:r>
              <a:rPr>
                <a:solidFill>
                  <a:srgbClr val="0433FF"/>
                </a:solidFill>
              </a:rPr>
              <a:t>activities</a:t>
            </a:r>
            <a:r>
              <a:t> of all sorts, from factory production to supermarket shopping, are more </a:t>
            </a:r>
            <a:r>
              <a:rPr>
                <a:solidFill>
                  <a:srgbClr val="0433FF"/>
                </a:solidFill>
              </a:rPr>
              <a:t>information rich</a:t>
            </a:r>
            <a:r>
              <a:t>; </a:t>
            </a:r>
          </a:p>
          <a:p>
            <a:pPr lvl="1" marL="512698" indent="-268224" defTabSz="704087">
              <a:spcBef>
                <a:spcPts val="1500"/>
              </a:spcBef>
              <a:defRPr sz="2309"/>
            </a:pPr>
            <a:r>
              <a:t>economic activity is more freighted with </a:t>
            </a:r>
            <a:r>
              <a:rPr>
                <a:solidFill>
                  <a:srgbClr val="0433FF"/>
                </a:solidFill>
              </a:rPr>
              <a:t>meaning</a:t>
            </a:r>
            <a:r>
              <a:t>, </a:t>
            </a:r>
            <a:r>
              <a:rPr>
                <a:solidFill>
                  <a:srgbClr val="0433FF"/>
                </a:solidFill>
              </a:rPr>
              <a:t>association</a:t>
            </a:r>
            <a:r>
              <a:t>, and with </a:t>
            </a:r>
            <a:r>
              <a:rPr>
                <a:solidFill>
                  <a:srgbClr val="0433FF"/>
                </a:solidFill>
              </a:rPr>
              <a:t>emotional significance</a:t>
            </a:r>
            <a:r>
              <a:t>.</a:t>
            </a:r>
          </a:p>
        </p:txBody>
      </p:sp>
      <p:sp>
        <p:nvSpPr>
          <p:cNvPr id="7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6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76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76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6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Content Placeholder 2"/>
          <p:cNvSpPr txBox="1"/>
          <p:nvPr>
            <p:ph type="body" idx="1"/>
          </p:nvPr>
        </p:nvSpPr>
        <p:spPr>
          <a:prstGeom prst="rect">
            <a:avLst/>
          </a:prstGeom>
        </p:spPr>
        <p:txBody>
          <a:bodyPr/>
          <a:lstStyle/>
          <a:p>
            <a:pPr marL="0" indent="50800">
              <a:lnSpc>
                <a:spcPct val="110000"/>
              </a:lnSpc>
              <a:buSzTx/>
              <a:buNone/>
              <a:defRPr sz="1600"/>
            </a:pPr>
            <a:r>
              <a:t>After attending this module, studying the suggested readings, and watching proposed videos students should be able to:</a:t>
            </a:r>
          </a:p>
          <a:p>
            <a:pPr marL="222250" indent="-171450">
              <a:lnSpc>
                <a:spcPct val="110000"/>
              </a:lnSpc>
              <a:defRPr sz="1600"/>
            </a:pPr>
            <a:r>
              <a:t>Recognize and describe </a:t>
            </a:r>
            <a:r>
              <a:rPr>
                <a:solidFill>
                  <a:srgbClr val="0070C0"/>
                </a:solidFill>
              </a:rPr>
              <a:t>key concepts </a:t>
            </a:r>
            <a:r>
              <a:t>and </a:t>
            </a:r>
            <a:r>
              <a:rPr>
                <a:solidFill>
                  <a:srgbClr val="0070C0"/>
                </a:solidFill>
              </a:rPr>
              <a:t>terminology</a:t>
            </a:r>
            <a:r>
              <a:t> related to the nexus of </a:t>
            </a:r>
            <a:r>
              <a:rPr>
                <a:solidFill>
                  <a:srgbClr val="0070C0"/>
                </a:solidFill>
              </a:rPr>
              <a:t>innovation</a:t>
            </a:r>
            <a:r>
              <a:t>, </a:t>
            </a:r>
            <a:r>
              <a:rPr>
                <a:solidFill>
                  <a:srgbClr val="0070C0"/>
                </a:solidFill>
              </a:rPr>
              <a:t>research</a:t>
            </a:r>
            <a:r>
              <a:t> and </a:t>
            </a:r>
            <a:r>
              <a:rPr>
                <a:solidFill>
                  <a:srgbClr val="0070C0"/>
                </a:solidFill>
              </a:rPr>
              <a:t>start-ups.</a:t>
            </a:r>
          </a:p>
          <a:p>
            <a:pPr marL="222250" indent="-171450">
              <a:lnSpc>
                <a:spcPct val="110000"/>
              </a:lnSpc>
              <a:defRPr sz="1600"/>
            </a:pPr>
            <a:r>
              <a:t>Understand and explain key concepts of </a:t>
            </a:r>
            <a:r>
              <a:rPr>
                <a:solidFill>
                  <a:srgbClr val="0070C0"/>
                </a:solidFill>
              </a:rPr>
              <a:t>Intellectual Property (IP) </a:t>
            </a:r>
            <a:r>
              <a:t>and methods for </a:t>
            </a:r>
            <a:r>
              <a:rPr>
                <a:solidFill>
                  <a:srgbClr val="0070C0"/>
                </a:solidFill>
              </a:rPr>
              <a:t>IP protection</a:t>
            </a:r>
            <a:r>
              <a:t>.</a:t>
            </a:r>
          </a:p>
          <a:p>
            <a:pPr marL="222250" indent="-171450">
              <a:lnSpc>
                <a:spcPct val="110000"/>
              </a:lnSpc>
              <a:defRPr sz="1600"/>
            </a:pPr>
            <a:r>
              <a:t>Understand, analyze, explain and follow the main issues and steps involved in </a:t>
            </a:r>
            <a:r>
              <a:rPr>
                <a:solidFill>
                  <a:srgbClr val="2D75E7"/>
                </a:solidFill>
              </a:rPr>
              <a:t>translating an invention </a:t>
            </a:r>
            <a:r>
              <a:t>to a </a:t>
            </a:r>
            <a:r>
              <a:rPr>
                <a:solidFill>
                  <a:srgbClr val="2D75E7"/>
                </a:solidFill>
              </a:rPr>
              <a:t>commercial product or venture</a:t>
            </a:r>
            <a:r>
              <a:t>.</a:t>
            </a:r>
          </a:p>
        </p:txBody>
      </p:sp>
      <p:sp>
        <p:nvSpPr>
          <p:cNvPr id="477" name="Title 1"/>
          <p:cNvSpPr txBox="1"/>
          <p:nvPr>
            <p:ph type="title"/>
          </p:nvPr>
        </p:nvSpPr>
        <p:spPr>
          <a:prstGeom prst="rect">
            <a:avLst/>
          </a:prstGeom>
        </p:spPr>
        <p:txBody>
          <a:bodyPr/>
          <a:lstStyle/>
          <a:p>
            <a:pPr indent="37702" defTabSz="868680">
              <a:defRPr sz="3800"/>
            </a:pPr>
            <a:r>
              <a:t>Learning</a:t>
            </a:r>
            <a:br/>
            <a:r>
              <a:t>Objectives</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Intangible Economy’s Crisis"/>
          <p:cNvSpPr txBox="1"/>
          <p:nvPr>
            <p:ph type="title"/>
          </p:nvPr>
        </p:nvSpPr>
        <p:spPr>
          <a:prstGeom prst="rect">
            <a:avLst/>
          </a:prstGeom>
        </p:spPr>
        <p:txBody>
          <a:bodyPr/>
          <a:lstStyle/>
          <a:p>
            <a:pPr/>
            <a:r>
              <a:t>Intangible Economy’s Crisis</a:t>
            </a:r>
          </a:p>
        </p:txBody>
      </p:sp>
      <p:sp>
        <p:nvSpPr>
          <p:cNvPr id="769" name="Intangibles’ characteristics often have important effects leading to αν “Intangibles Crisis”:…"/>
          <p:cNvSpPr txBox="1"/>
          <p:nvPr>
            <p:ph type="body" idx="1"/>
          </p:nvPr>
        </p:nvSpPr>
        <p:spPr>
          <a:xfrm>
            <a:off x="139699" y="1242078"/>
            <a:ext cx="8686801" cy="4974623"/>
          </a:xfrm>
          <a:prstGeom prst="rect">
            <a:avLst/>
          </a:prstGeom>
        </p:spPr>
        <p:txBody>
          <a:bodyPr/>
          <a:lstStyle/>
          <a:p>
            <a:pPr marL="0" indent="0">
              <a:buSzTx/>
              <a:buFontTx/>
              <a:buNone/>
            </a:pPr>
            <a:r>
              <a:t>Intangibles’ characteristics often have important effects leading to αν “</a:t>
            </a:r>
            <a:r>
              <a:rPr>
                <a:solidFill>
                  <a:srgbClr val="0433FF"/>
                </a:solidFill>
              </a:rPr>
              <a:t>Intangibles Crisis</a:t>
            </a:r>
            <a:r>
              <a:t>”:</a:t>
            </a:r>
          </a:p>
          <a:p>
            <a:pPr/>
            <a:r>
              <a:t>Increased inequality </a:t>
            </a:r>
          </a:p>
          <a:p>
            <a:pPr/>
            <a:r>
              <a:t>Weaker competitive dynamics. </a:t>
            </a:r>
          </a:p>
          <a:p>
            <a:pPr/>
            <a:r>
              <a:t>They change the type of institutions that a society needs for continued, healthy economic growth. </a:t>
            </a:r>
          </a:p>
        </p:txBody>
      </p:sp>
      <p:sp>
        <p:nvSpPr>
          <p:cNvPr id="7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1" name="[“Restarting the Future”, Haskel &amp; Westlake, 2018]"/>
          <p:cNvSpPr txBox="1"/>
          <p:nvPr/>
        </p:nvSpPr>
        <p:spPr>
          <a:xfrm>
            <a:off x="2429765" y="6442113"/>
            <a:ext cx="6735252" cy="4343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r">
              <a:spcBef>
                <a:spcPts val="2000"/>
              </a:spcBef>
              <a:defRPr i="1" sz="2200">
                <a:solidFill>
                  <a:srgbClr val="941100"/>
                </a:solidFill>
                <a:latin typeface="Century Gothic"/>
                <a:ea typeface="Century Gothic"/>
                <a:cs typeface="Century Gothic"/>
                <a:sym typeface="Century Gothic"/>
              </a:defRPr>
            </a:lvl1pPr>
          </a:lstStyle>
          <a:p>
            <a:pPr/>
            <a:r>
              <a:t>[“Restarting the Future”, Haskel &amp; Westlake, 2018]</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Content Placeholder 2"/>
          <p:cNvSpPr txBox="1"/>
          <p:nvPr>
            <p:ph type="body" idx="1"/>
          </p:nvPr>
        </p:nvSpPr>
        <p:spPr>
          <a:prstGeom prst="rect">
            <a:avLst/>
          </a:prstGeom>
        </p:spPr>
        <p:txBody>
          <a:bodyPr/>
          <a:lstStyle/>
          <a:p>
            <a:pPr marL="0" indent="0">
              <a:buSzTx/>
              <a:buFontTx/>
              <a:buNone/>
            </a:pPr>
            <a:r>
              <a:t>Understanding some key concepts:</a:t>
            </a:r>
          </a:p>
          <a:p>
            <a:pPr>
              <a:defRPr>
                <a:solidFill>
                  <a:srgbClr val="D6D6D6"/>
                </a:solidFill>
              </a:defRPr>
            </a:pPr>
            <a:r>
              <a:t>Invention</a:t>
            </a:r>
          </a:p>
          <a:p>
            <a:pPr>
              <a:defRPr>
                <a:solidFill>
                  <a:srgbClr val="D6D6D6"/>
                </a:solidFill>
              </a:defRPr>
            </a:pPr>
            <a:r>
              <a:t>Innovation</a:t>
            </a:r>
          </a:p>
          <a:p>
            <a:pPr>
              <a:defRPr>
                <a:solidFill>
                  <a:srgbClr val="D6D6D6"/>
                </a:solidFill>
              </a:defRPr>
            </a:pPr>
            <a:r>
              <a:t>Entrepreneurship</a:t>
            </a:r>
          </a:p>
          <a:p>
            <a:pPr>
              <a:defRPr>
                <a:solidFill>
                  <a:srgbClr val="D6D6D6"/>
                </a:solidFill>
              </a:defRPr>
            </a:pPr>
            <a:r>
              <a:t>Disruption</a:t>
            </a:r>
          </a:p>
          <a:p>
            <a:pPr>
              <a:defRPr>
                <a:solidFill>
                  <a:srgbClr val="D6D6D6"/>
                </a:solidFill>
              </a:defRPr>
            </a:pPr>
            <a:r>
              <a:t>Intangibles</a:t>
            </a:r>
          </a:p>
          <a:p>
            <a:pPr>
              <a:defRPr b="1"/>
            </a:pPr>
            <a:r>
              <a:t>Risk</a:t>
            </a:r>
          </a:p>
          <a:p>
            <a:pPr/>
            <a:r>
              <a:t>Ecosystem</a:t>
            </a:r>
          </a:p>
          <a:p>
            <a:pPr/>
            <a:r>
              <a:t>Research &amp; Education</a:t>
            </a:r>
          </a:p>
        </p:txBody>
      </p:sp>
      <p:sp>
        <p:nvSpPr>
          <p:cNvPr id="776" name="Title 1"/>
          <p:cNvSpPr txBox="1"/>
          <p:nvPr>
            <p:ph type="title"/>
          </p:nvPr>
        </p:nvSpPr>
        <p:spPr>
          <a:prstGeom prst="rect">
            <a:avLst/>
          </a:prstGeom>
        </p:spPr>
        <p:txBody>
          <a:bodyPr/>
          <a:lstStyle/>
          <a:p>
            <a:pPr/>
            <a:r>
              <a:t>Section 1</a:t>
            </a:r>
            <a:br/>
            <a:r>
              <a:t>Outline</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Title 1"/>
          <p:cNvSpPr txBox="1"/>
          <p:nvPr>
            <p:ph type="title"/>
          </p:nvPr>
        </p:nvSpPr>
        <p:spPr>
          <a:prstGeom prst="rect">
            <a:avLst/>
          </a:prstGeom>
        </p:spPr>
        <p:txBody>
          <a:bodyPr/>
          <a:lstStyle/>
          <a:p>
            <a:pPr/>
            <a:r>
              <a:t>Risk</a:t>
            </a:r>
          </a:p>
        </p:txBody>
      </p:sp>
      <p:sp>
        <p:nvSpPr>
          <p:cNvPr id="779"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0" name="Image" descr="Image"/>
          <p:cNvPicPr>
            <a:picLocks noChangeAspect="1"/>
          </p:cNvPicPr>
          <p:nvPr/>
        </p:nvPicPr>
        <p:blipFill>
          <a:blip r:embed="rId2">
            <a:extLst/>
          </a:blip>
          <a:stretch>
            <a:fillRect/>
          </a:stretch>
        </p:blipFill>
        <p:spPr>
          <a:xfrm>
            <a:off x="7608696" y="3683956"/>
            <a:ext cx="1291261" cy="1934952"/>
          </a:xfrm>
          <a:prstGeom prst="rect">
            <a:avLst/>
          </a:prstGeom>
          <a:ln w="12700">
            <a:miter lim="400000"/>
          </a:ln>
        </p:spPr>
      </p:pic>
      <p:sp>
        <p:nvSpPr>
          <p:cNvPr id="781" name="Content Placeholder 2"/>
          <p:cNvSpPr txBox="1"/>
          <p:nvPr>
            <p:ph type="body" idx="1"/>
          </p:nvPr>
        </p:nvSpPr>
        <p:spPr>
          <a:prstGeom prst="rect">
            <a:avLst/>
          </a:prstGeom>
        </p:spPr>
        <p:txBody>
          <a:bodyPr/>
          <a:lstStyle/>
          <a:p>
            <a:pPr marL="396442" indent="-366677">
              <a:spcBef>
                <a:spcPts val="500"/>
              </a:spcBef>
              <a:buFontTx/>
            </a:pPr>
            <a:r>
              <a:t>Reliance on technology is hugely </a:t>
            </a:r>
            <a:r>
              <a:rPr b="1">
                <a:solidFill>
                  <a:srgbClr val="D71A16"/>
                </a:solidFill>
              </a:rPr>
              <a:t>risky</a:t>
            </a:r>
            <a:r>
              <a:t>. </a:t>
            </a:r>
          </a:p>
          <a:p>
            <a:pPr marL="396442" indent="-366677">
              <a:spcBef>
                <a:spcPts val="500"/>
              </a:spcBef>
              <a:buFontTx/>
            </a:pPr>
            <a:r>
              <a:t>Relatively few technical innovations bring </a:t>
            </a:r>
            <a:r>
              <a:rPr b="1"/>
              <a:t>immediate economic benefit</a:t>
            </a:r>
            <a:r>
              <a:t> that will </a:t>
            </a:r>
            <a:r>
              <a:rPr i="1"/>
              <a:t>justify required investments</a:t>
            </a:r>
            <a:r>
              <a:t> of time and resources</a:t>
            </a:r>
          </a:p>
          <a:p>
            <a:pPr marL="0" indent="80565">
              <a:spcBef>
                <a:spcPts val="500"/>
              </a:spcBef>
              <a:buSzTx/>
              <a:buNone/>
            </a:pPr>
          </a:p>
          <a:p>
            <a:pPr marL="0" indent="50800">
              <a:spcBef>
                <a:spcPts val="500"/>
              </a:spcBef>
              <a:buSzTx/>
              <a:buNone/>
              <a:defRPr sz="1600">
                <a:solidFill>
                  <a:srgbClr val="929292"/>
                </a:solidFill>
              </a:defRPr>
            </a:pPr>
            <a:r>
              <a:t>Peter Drucker, "Innovation and Entrepreneurship"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0"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Content Placeholder 2"/>
          <p:cNvSpPr txBox="1"/>
          <p:nvPr>
            <p:ph type="body" idx="1"/>
          </p:nvPr>
        </p:nvSpPr>
        <p:spPr>
          <a:prstGeom prst="rect">
            <a:avLst/>
          </a:prstGeom>
        </p:spPr>
        <p:txBody>
          <a:bodyPr/>
          <a:lstStyle/>
          <a:p>
            <a:pPr marL="0" indent="0">
              <a:buSzTx/>
              <a:buFontTx/>
              <a:buNone/>
            </a:pPr>
            <a:r>
              <a:t>Understanding some key concepts:</a:t>
            </a:r>
          </a:p>
          <a:p>
            <a:pPr>
              <a:defRPr>
                <a:solidFill>
                  <a:srgbClr val="D6D6D6"/>
                </a:solidFill>
              </a:defRPr>
            </a:pPr>
            <a:r>
              <a:t>Invention</a:t>
            </a:r>
          </a:p>
          <a:p>
            <a:pPr>
              <a:defRPr>
                <a:solidFill>
                  <a:srgbClr val="D6D6D6"/>
                </a:solidFill>
              </a:defRPr>
            </a:pPr>
            <a:r>
              <a:t>Innovation</a:t>
            </a:r>
          </a:p>
          <a:p>
            <a:pPr>
              <a:defRPr>
                <a:solidFill>
                  <a:srgbClr val="D6D6D6"/>
                </a:solidFill>
              </a:defRPr>
            </a:pPr>
            <a:r>
              <a:t>Entrepreneurship</a:t>
            </a:r>
          </a:p>
          <a:p>
            <a:pPr>
              <a:defRPr>
                <a:solidFill>
                  <a:srgbClr val="D6D6D6"/>
                </a:solidFill>
              </a:defRPr>
            </a:pPr>
            <a:r>
              <a:t>Disruption</a:t>
            </a:r>
          </a:p>
          <a:p>
            <a:pPr>
              <a:defRPr>
                <a:solidFill>
                  <a:srgbClr val="D6D6D6"/>
                </a:solidFill>
              </a:defRPr>
            </a:pPr>
            <a:r>
              <a:t>Intangibles</a:t>
            </a:r>
          </a:p>
          <a:p>
            <a:pPr>
              <a:defRPr>
                <a:solidFill>
                  <a:srgbClr val="D6D6D6"/>
                </a:solidFill>
              </a:defRPr>
            </a:pPr>
            <a:r>
              <a:t>Risk</a:t>
            </a:r>
          </a:p>
          <a:p>
            <a:pPr>
              <a:defRPr b="1"/>
            </a:pPr>
            <a:r>
              <a:t>Ecosystem</a:t>
            </a:r>
          </a:p>
          <a:p>
            <a:pPr/>
            <a:r>
              <a:t>Research &amp; Education</a:t>
            </a:r>
          </a:p>
        </p:txBody>
      </p:sp>
      <p:sp>
        <p:nvSpPr>
          <p:cNvPr id="784" name="Title 1"/>
          <p:cNvSpPr txBox="1"/>
          <p:nvPr>
            <p:ph type="title"/>
          </p:nvPr>
        </p:nvSpPr>
        <p:spPr>
          <a:prstGeom prst="rect">
            <a:avLst/>
          </a:prstGeom>
        </p:spPr>
        <p:txBody>
          <a:bodyPr/>
          <a:lstStyle/>
          <a:p>
            <a:pPr/>
            <a:r>
              <a:t>Section 1</a:t>
            </a:r>
            <a:br/>
            <a:r>
              <a:t>Outline</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Title 1"/>
          <p:cNvSpPr txBox="1"/>
          <p:nvPr>
            <p:ph type="title"/>
          </p:nvPr>
        </p:nvSpPr>
        <p:spPr>
          <a:prstGeom prst="rect">
            <a:avLst/>
          </a:prstGeom>
        </p:spPr>
        <p:txBody>
          <a:bodyPr/>
          <a:lstStyle/>
          <a:p>
            <a:pPr/>
            <a:r>
              <a:t>Ecosystem</a:t>
            </a:r>
          </a:p>
        </p:txBody>
      </p:sp>
      <p:sp>
        <p:nvSpPr>
          <p:cNvPr id="787"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788" name="Image" descr="Image"/>
          <p:cNvPicPr>
            <a:picLocks noChangeAspect="1"/>
          </p:cNvPicPr>
          <p:nvPr/>
        </p:nvPicPr>
        <p:blipFill>
          <a:blip r:embed="rId2">
            <a:extLst/>
          </a:blip>
          <a:stretch>
            <a:fillRect/>
          </a:stretch>
        </p:blipFill>
        <p:spPr>
          <a:xfrm>
            <a:off x="1595414" y="1277052"/>
            <a:ext cx="5431375" cy="4626415"/>
          </a:xfrm>
          <a:prstGeom prst="rect">
            <a:avLst/>
          </a:prstGeom>
          <a:ln w="12700">
            <a:miter lim="400000"/>
          </a:ln>
        </p:spPr>
      </p:pic>
      <p:sp>
        <p:nvSpPr>
          <p:cNvPr id="789" name="Source: https://www.zmescience.com/ecology/ecosystems-what-they-are-and-why-they-are-important/"/>
          <p:cNvSpPr txBox="1"/>
          <p:nvPr/>
        </p:nvSpPr>
        <p:spPr>
          <a:xfrm>
            <a:off x="1788752" y="6101644"/>
            <a:ext cx="6207913" cy="2209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1000">
                <a:solidFill>
                  <a:srgbClr val="941100"/>
                </a:solidFill>
              </a:defRPr>
            </a:lvl1pPr>
          </a:lstStyle>
          <a:p>
            <a:pPr/>
            <a:r>
              <a:t>Image Source: https://www.zmescience.com/ecology/ecosystems-what-they-are-and-why-they-are-important/</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Title 1"/>
          <p:cNvSpPr txBox="1"/>
          <p:nvPr>
            <p:ph type="title"/>
          </p:nvPr>
        </p:nvSpPr>
        <p:spPr>
          <a:prstGeom prst="rect">
            <a:avLst/>
          </a:prstGeom>
        </p:spPr>
        <p:txBody>
          <a:bodyPr/>
          <a:lstStyle/>
          <a:p>
            <a:pPr/>
            <a:r>
              <a:t>Ecosystem: Traits</a:t>
            </a:r>
          </a:p>
        </p:txBody>
      </p:sp>
      <p:sp>
        <p:nvSpPr>
          <p:cNvPr id="792" name="Content Placeholder 2"/>
          <p:cNvSpPr txBox="1"/>
          <p:nvPr>
            <p:ph type="body" idx="1"/>
          </p:nvPr>
        </p:nvSpPr>
        <p:spPr>
          <a:prstGeom prst="rect">
            <a:avLst/>
          </a:prstGeom>
        </p:spPr>
        <p:txBody>
          <a:bodyPr/>
          <a:lstStyle/>
          <a:p>
            <a:pPr marL="222250" indent="-171450">
              <a:defRPr sz="2700"/>
            </a:pPr>
            <a:r>
              <a:rPr>
                <a:solidFill>
                  <a:srgbClr val="0433FF"/>
                </a:solidFill>
              </a:rPr>
              <a:t>Dynamic</a:t>
            </a:r>
            <a:r>
              <a:t> rather than </a:t>
            </a:r>
            <a:r>
              <a:rPr>
                <a:solidFill>
                  <a:srgbClr val="FF2600"/>
                </a:solidFill>
              </a:rPr>
              <a:t>static</a:t>
            </a:r>
            <a:r>
              <a:t> </a:t>
            </a:r>
          </a:p>
          <a:p>
            <a:pPr marL="222250" indent="-171450">
              <a:defRPr sz="2700"/>
            </a:pPr>
            <a:r>
              <a:rPr>
                <a:solidFill>
                  <a:srgbClr val="0433FF"/>
                </a:solidFill>
              </a:rPr>
              <a:t>Organically grown</a:t>
            </a:r>
            <a:r>
              <a:t> but maybe </a:t>
            </a:r>
            <a:r>
              <a:rPr>
                <a:solidFill>
                  <a:srgbClr val="0433FF"/>
                </a:solidFill>
              </a:rPr>
              <a:t>some design too</a:t>
            </a:r>
            <a:endParaRPr>
              <a:solidFill>
                <a:srgbClr val="0433FF"/>
              </a:solidFill>
            </a:endParaRPr>
          </a:p>
          <a:p>
            <a:pPr marL="222250" indent="-171450">
              <a:defRPr sz="2700"/>
            </a:pPr>
            <a:r>
              <a:rPr>
                <a:solidFill>
                  <a:srgbClr val="0433FF"/>
                </a:solidFill>
              </a:rPr>
              <a:t>Heterogeneous</a:t>
            </a:r>
            <a:r>
              <a:t> rather than </a:t>
            </a:r>
            <a:r>
              <a:rPr>
                <a:solidFill>
                  <a:srgbClr val="FF2600"/>
                </a:solidFill>
              </a:rPr>
              <a:t>monoculture</a:t>
            </a:r>
            <a:r>
              <a:t> </a:t>
            </a:r>
          </a:p>
          <a:p>
            <a:pPr marL="222250" indent="-171450">
              <a:defRPr sz="2700"/>
            </a:pPr>
            <a:r>
              <a:rPr>
                <a:solidFill>
                  <a:srgbClr val="0433FF"/>
                </a:solidFill>
              </a:rPr>
              <a:t>Symbiotic</a:t>
            </a:r>
            <a:r>
              <a:t> rather than </a:t>
            </a:r>
            <a:r>
              <a:rPr>
                <a:solidFill>
                  <a:srgbClr val="FF2600"/>
                </a:solidFill>
              </a:rPr>
              <a:t>competitive</a:t>
            </a:r>
          </a:p>
          <a:p>
            <a:pPr marL="222250" indent="-171450">
              <a:defRPr sz="2700"/>
            </a:pPr>
            <a:r>
              <a:rPr>
                <a:solidFill>
                  <a:srgbClr val="0433FF"/>
                </a:solidFill>
              </a:rPr>
              <a:t>Competitive</a:t>
            </a:r>
            <a:r>
              <a:t> rather than </a:t>
            </a:r>
            <a:r>
              <a:rPr>
                <a:solidFill>
                  <a:srgbClr val="0433FF"/>
                </a:solidFill>
              </a:rPr>
              <a:t>symbiotic</a:t>
            </a:r>
            <a:r>
              <a:t>..</a:t>
            </a:r>
          </a:p>
        </p:txBody>
      </p:sp>
      <p:sp>
        <p:nvSpPr>
          <p:cNvPr id="793"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9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9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79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79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92"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Title 1"/>
          <p:cNvSpPr txBox="1"/>
          <p:nvPr>
            <p:ph type="title"/>
          </p:nvPr>
        </p:nvSpPr>
        <p:spPr>
          <a:prstGeom prst="rect">
            <a:avLst/>
          </a:prstGeom>
        </p:spPr>
        <p:txBody>
          <a:bodyPr/>
          <a:lstStyle/>
          <a:p>
            <a:pPr/>
            <a:r>
              <a:t>Innovation Ecosystem</a:t>
            </a:r>
          </a:p>
        </p:txBody>
      </p:sp>
      <p:sp>
        <p:nvSpPr>
          <p:cNvPr id="796" name="Content Placeholder 2"/>
          <p:cNvSpPr txBox="1"/>
          <p:nvPr>
            <p:ph type="body" idx="1"/>
          </p:nvPr>
        </p:nvSpPr>
        <p:spPr>
          <a:prstGeom prst="rect">
            <a:avLst/>
          </a:prstGeom>
        </p:spPr>
        <p:txBody>
          <a:bodyPr/>
          <a:lstStyle/>
          <a:p>
            <a:pPr marL="0" indent="50800" algn="ctr">
              <a:buSzTx/>
              <a:buNone/>
            </a:pPr>
            <a:r>
              <a:t>“An innovation ecosystem refers to a loosely interconnected network of companies and other entities that </a:t>
            </a:r>
            <a:r>
              <a:rPr>
                <a:solidFill>
                  <a:srgbClr val="0433FF"/>
                </a:solidFill>
              </a:rPr>
              <a:t>coevolve capabilities</a:t>
            </a:r>
            <a:r>
              <a:t> around a </a:t>
            </a:r>
            <a:r>
              <a:rPr>
                <a:solidFill>
                  <a:srgbClr val="0433FF"/>
                </a:solidFill>
              </a:rPr>
              <a:t>shared set</a:t>
            </a:r>
            <a:r>
              <a:t> of </a:t>
            </a:r>
            <a:r>
              <a:rPr>
                <a:solidFill>
                  <a:srgbClr val="0433FF"/>
                </a:solidFill>
              </a:rPr>
              <a:t>technologies</a:t>
            </a:r>
            <a:r>
              <a:t>, </a:t>
            </a:r>
            <a:r>
              <a:rPr>
                <a:solidFill>
                  <a:srgbClr val="0433FF"/>
                </a:solidFill>
              </a:rPr>
              <a:t>knowledge</a:t>
            </a:r>
            <a:r>
              <a:t>, or </a:t>
            </a:r>
            <a:r>
              <a:rPr>
                <a:solidFill>
                  <a:srgbClr val="0433FF"/>
                </a:solidFill>
              </a:rPr>
              <a:t>skills</a:t>
            </a:r>
            <a:r>
              <a:t>, and work </a:t>
            </a:r>
            <a:r>
              <a:rPr>
                <a:solidFill>
                  <a:srgbClr val="0433FF"/>
                </a:solidFill>
              </a:rPr>
              <a:t>cooperatively</a:t>
            </a:r>
            <a:r>
              <a:t> and </a:t>
            </a:r>
            <a:r>
              <a:rPr>
                <a:solidFill>
                  <a:srgbClr val="0433FF"/>
                </a:solidFill>
              </a:rPr>
              <a:t>competitively</a:t>
            </a:r>
            <a:r>
              <a:t> to develop new </a:t>
            </a:r>
            <a:r>
              <a:rPr>
                <a:solidFill>
                  <a:srgbClr val="0433FF"/>
                </a:solidFill>
              </a:rPr>
              <a:t>products</a:t>
            </a:r>
            <a:r>
              <a:t> and </a:t>
            </a:r>
            <a:r>
              <a:rPr>
                <a:solidFill>
                  <a:srgbClr val="0433FF"/>
                </a:solidFill>
              </a:rPr>
              <a:t>services</a:t>
            </a:r>
            <a:r>
              <a:t>.”</a:t>
            </a:r>
          </a:p>
          <a:p>
            <a:pPr marL="0" indent="50800">
              <a:buSzTx/>
              <a:buNone/>
            </a:pPr>
          </a:p>
          <a:p>
            <a:pPr marL="0" indent="50800">
              <a:buSzTx/>
              <a:buNone/>
              <a:defRPr sz="1500">
                <a:solidFill>
                  <a:srgbClr val="B53513"/>
                </a:solidFill>
              </a:defRPr>
            </a:pPr>
            <a:r>
              <a:t>Predators and Prey: A New Ecology of Competition, James F. Moore, HBR, 1993</a:t>
            </a:r>
          </a:p>
        </p:txBody>
      </p:sp>
      <p:sp>
        <p:nvSpPr>
          <p:cNvPr id="797"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Title 1"/>
          <p:cNvSpPr txBox="1"/>
          <p:nvPr>
            <p:ph type="title"/>
          </p:nvPr>
        </p:nvSpPr>
        <p:spPr>
          <a:prstGeom prst="rect">
            <a:avLst/>
          </a:prstGeom>
        </p:spPr>
        <p:txBody>
          <a:bodyPr/>
          <a:lstStyle/>
          <a:p>
            <a:pPr/>
            <a:r>
              <a:t>The Trust Factor</a:t>
            </a:r>
          </a:p>
        </p:txBody>
      </p:sp>
      <p:sp>
        <p:nvSpPr>
          <p:cNvPr id="800" name="Content Placeholder 2"/>
          <p:cNvSpPr txBox="1"/>
          <p:nvPr>
            <p:ph type="body" idx="1"/>
          </p:nvPr>
        </p:nvSpPr>
        <p:spPr>
          <a:prstGeom prst="rect">
            <a:avLst/>
          </a:prstGeom>
        </p:spPr>
        <p:txBody>
          <a:bodyPr/>
          <a:lstStyle/>
          <a:p>
            <a:pPr marL="186753" indent="-152209" defTabSz="621791">
              <a:spcBef>
                <a:spcPts val="1300"/>
              </a:spcBef>
              <a:defRPr sz="2176"/>
            </a:pPr>
            <a:r>
              <a:t>The entrepreneur-investor relationship characterized by </a:t>
            </a:r>
            <a:r>
              <a:rPr>
                <a:solidFill>
                  <a:srgbClr val="0433FF"/>
                </a:solidFill>
              </a:rPr>
              <a:t>uncertainty</a:t>
            </a:r>
            <a:r>
              <a:t> and </a:t>
            </a:r>
            <a:r>
              <a:rPr>
                <a:solidFill>
                  <a:srgbClr val="0433FF"/>
                </a:solidFill>
              </a:rPr>
              <a:t>information asymmetry</a:t>
            </a:r>
            <a:r>
              <a:t>:</a:t>
            </a:r>
          </a:p>
          <a:p>
            <a:pPr lvl="1" marL="452773" indent="-236873" defTabSz="621791">
              <a:spcBef>
                <a:spcPts val="1300"/>
              </a:spcBef>
              <a:defRPr sz="2040"/>
            </a:pPr>
            <a:r>
              <a:t>Entrepreneurs always possess more accurate information about themselves and their business than their investors possibly can; </a:t>
            </a:r>
          </a:p>
          <a:p>
            <a:pPr lvl="1" marL="452773" indent="-236873" defTabSz="621791">
              <a:spcBef>
                <a:spcPts val="1300"/>
              </a:spcBef>
              <a:defRPr sz="2040"/>
            </a:pPr>
            <a:r>
              <a:t>and no one knows whether products can be developed, customers will purchase them, or new businesses will compete successfully against others. </a:t>
            </a:r>
          </a:p>
          <a:p>
            <a:pPr marL="186753" indent="-152209" defTabSz="621791">
              <a:spcBef>
                <a:spcPts val="1300"/>
              </a:spcBef>
              <a:defRPr sz="2176"/>
            </a:pPr>
            <a:r>
              <a:t>To secure capital from investors, entrepreneurs must overcome the information asymmetry and uncertainty problems by:</a:t>
            </a:r>
          </a:p>
          <a:p>
            <a:pPr lvl="1" marL="452773" indent="-236873" defTabSz="621791">
              <a:spcBef>
                <a:spcPts val="1300"/>
              </a:spcBef>
              <a:defRPr sz="2040"/>
            </a:pPr>
            <a:r>
              <a:t>sharing as much information about themselves and their business as they can, in order to</a:t>
            </a:r>
          </a:p>
          <a:p>
            <a:pPr lvl="1" marL="452773" indent="-236873" defTabSz="621791">
              <a:spcBef>
                <a:spcPts val="1300"/>
              </a:spcBef>
              <a:defRPr sz="2040"/>
            </a:pPr>
            <a:r>
              <a:t>creating </a:t>
            </a:r>
            <a:r>
              <a:rPr>
                <a:solidFill>
                  <a:srgbClr val="0433FF"/>
                </a:solidFill>
              </a:rPr>
              <a:t>trust with investors</a:t>
            </a:r>
          </a:p>
        </p:txBody>
      </p:sp>
      <p:sp>
        <p:nvSpPr>
          <p:cNvPr id="801"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Title 1"/>
          <p:cNvSpPr txBox="1"/>
          <p:nvPr>
            <p:ph type="title"/>
          </p:nvPr>
        </p:nvSpPr>
        <p:spPr>
          <a:prstGeom prst="rect">
            <a:avLst/>
          </a:prstGeom>
        </p:spPr>
        <p:txBody>
          <a:bodyPr/>
          <a:lstStyle/>
          <a:p>
            <a:pPr/>
            <a:r>
              <a:t>Dimensions of Trustworthiness</a:t>
            </a:r>
          </a:p>
        </p:txBody>
      </p:sp>
      <p:sp>
        <p:nvSpPr>
          <p:cNvPr id="804" name="Content Placeholder 2"/>
          <p:cNvSpPr txBox="1"/>
          <p:nvPr>
            <p:ph type="body" idx="1"/>
          </p:nvPr>
        </p:nvSpPr>
        <p:spPr>
          <a:prstGeom prst="rect">
            <a:avLst/>
          </a:prstGeom>
        </p:spPr>
        <p:txBody>
          <a:bodyPr/>
          <a:lstStyle/>
          <a:p>
            <a:pPr/>
            <a:r>
              <a:t>Ability</a:t>
            </a:r>
          </a:p>
          <a:p>
            <a:pPr/>
            <a:r>
              <a:t>Benevolence</a:t>
            </a:r>
          </a:p>
          <a:p>
            <a:pPr/>
            <a:r>
              <a:t>Integrity </a:t>
            </a:r>
          </a:p>
        </p:txBody>
      </p:sp>
      <p:sp>
        <p:nvSpPr>
          <p:cNvPr id="805"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6" name="Values: need to be prevalent in an ecosystem and its members"/>
          <p:cNvSpPr txBox="1"/>
          <p:nvPr/>
        </p:nvSpPr>
        <p:spPr>
          <a:xfrm>
            <a:off x="991465" y="4496830"/>
            <a:ext cx="6515101" cy="878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500">
                <a:solidFill>
                  <a:srgbClr val="4F8F00"/>
                </a:solidFill>
                <a:latin typeface="Century Gothic"/>
                <a:ea typeface="Century Gothic"/>
                <a:cs typeface="Century Gothic"/>
                <a:sym typeface="Century Gothic"/>
              </a:defRPr>
            </a:lvl1pPr>
          </a:lstStyle>
          <a:p>
            <a:pPr/>
            <a:r>
              <a:t>Values: need to be prevalent in an ecosystem and its members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06"/>
                                        </p:tgtEl>
                                        <p:attrNameLst>
                                          <p:attrName>style.visibility</p:attrName>
                                        </p:attrNameLst>
                                      </p:cBhvr>
                                      <p:to>
                                        <p:strVal val="visible"/>
                                      </p:to>
                                    </p:set>
                                    <p:anim calcmode="lin" valueType="num">
                                      <p:cBhvr>
                                        <p:cTn id="7" dur="750" fill="hold"/>
                                        <p:tgtEl>
                                          <p:spTgt spid="806"/>
                                        </p:tgtEl>
                                        <p:attrNameLst>
                                          <p:attrName>ppt_w</p:attrName>
                                        </p:attrNameLst>
                                      </p:cBhvr>
                                      <p:tavLst>
                                        <p:tav tm="0">
                                          <p:val>
                                            <p:fltVal val="0"/>
                                          </p:val>
                                        </p:tav>
                                        <p:tav tm="100000">
                                          <p:val>
                                            <p:strVal val="#ppt_w"/>
                                          </p:val>
                                        </p:tav>
                                      </p:tavLst>
                                    </p:anim>
                                    <p:anim calcmode="lin" valueType="num">
                                      <p:cBhvr>
                                        <p:cTn id="8" dur="750" fill="hold"/>
                                        <p:tgtEl>
                                          <p:spTgt spid="8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6" grpId="1"/>
    </p:bld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Content Placeholder 2"/>
          <p:cNvSpPr txBox="1"/>
          <p:nvPr>
            <p:ph type="body" idx="1"/>
          </p:nvPr>
        </p:nvSpPr>
        <p:spPr>
          <a:prstGeom prst="rect">
            <a:avLst/>
          </a:prstGeom>
        </p:spPr>
        <p:txBody>
          <a:bodyPr/>
          <a:lstStyle/>
          <a:p>
            <a:pPr marL="0" indent="0">
              <a:buSzTx/>
              <a:buFontTx/>
              <a:buNone/>
            </a:pPr>
            <a:r>
              <a:t>Understanding some key concepts:</a:t>
            </a:r>
          </a:p>
          <a:p>
            <a:pPr>
              <a:defRPr>
                <a:solidFill>
                  <a:srgbClr val="D6D6D6"/>
                </a:solidFill>
              </a:defRPr>
            </a:pPr>
            <a:r>
              <a:t>Invention</a:t>
            </a:r>
          </a:p>
          <a:p>
            <a:pPr>
              <a:defRPr>
                <a:solidFill>
                  <a:srgbClr val="D6D6D6"/>
                </a:solidFill>
              </a:defRPr>
            </a:pPr>
            <a:r>
              <a:t>Innovation</a:t>
            </a:r>
          </a:p>
          <a:p>
            <a:pPr>
              <a:defRPr>
                <a:solidFill>
                  <a:srgbClr val="D6D6D6"/>
                </a:solidFill>
              </a:defRPr>
            </a:pPr>
            <a:r>
              <a:t>Entrepreneurship</a:t>
            </a:r>
          </a:p>
          <a:p>
            <a:pPr>
              <a:defRPr>
                <a:solidFill>
                  <a:srgbClr val="D6D6D6"/>
                </a:solidFill>
              </a:defRPr>
            </a:pPr>
            <a:r>
              <a:t>Disruption</a:t>
            </a:r>
          </a:p>
          <a:p>
            <a:pPr>
              <a:defRPr>
                <a:solidFill>
                  <a:srgbClr val="D6D6D6"/>
                </a:solidFill>
              </a:defRPr>
            </a:pPr>
            <a:r>
              <a:t>Intangibles</a:t>
            </a:r>
          </a:p>
          <a:p>
            <a:pPr>
              <a:defRPr>
                <a:solidFill>
                  <a:srgbClr val="D6D6D6"/>
                </a:solidFill>
              </a:defRPr>
            </a:pPr>
            <a:r>
              <a:t>Risk</a:t>
            </a:r>
          </a:p>
          <a:p>
            <a:pPr>
              <a:defRPr>
                <a:solidFill>
                  <a:srgbClr val="D6D6D6"/>
                </a:solidFill>
              </a:defRPr>
            </a:pPr>
            <a:r>
              <a:t>Ecosystem</a:t>
            </a:r>
          </a:p>
          <a:p>
            <a:pPr>
              <a:defRPr b="1"/>
            </a:pPr>
            <a:r>
              <a:t>Research &amp; Education</a:t>
            </a:r>
          </a:p>
        </p:txBody>
      </p:sp>
      <p:sp>
        <p:nvSpPr>
          <p:cNvPr id="809" name="Title 1"/>
          <p:cNvSpPr txBox="1"/>
          <p:nvPr>
            <p:ph type="title"/>
          </p:nvPr>
        </p:nvSpPr>
        <p:spPr>
          <a:prstGeom prst="rect">
            <a:avLst/>
          </a:prstGeom>
        </p:spPr>
        <p:txBody>
          <a:bodyPr/>
          <a:lstStyle/>
          <a:p>
            <a:pPr/>
            <a:r>
              <a:t>Section 1</a:t>
            </a:r>
            <a:br/>
            <a:r>
              <a:t>Outline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Content Placeholder 2"/>
          <p:cNvSpPr txBox="1"/>
          <p:nvPr>
            <p:ph type="body" sz="half" idx="1"/>
          </p:nvPr>
        </p:nvSpPr>
        <p:spPr>
          <a:xfrm>
            <a:off x="2971505" y="2293725"/>
            <a:ext cx="5828841" cy="4202826"/>
          </a:xfrm>
          <a:prstGeom prst="rect">
            <a:avLst/>
          </a:prstGeom>
        </p:spPr>
        <p:txBody>
          <a:bodyPr/>
          <a:lstStyle/>
          <a:p>
            <a:pPr marL="222250" indent="-171450">
              <a:defRPr sz="1700"/>
            </a:pPr>
            <a:r>
              <a:t>Peter Thiel with Blake Masters (2014) </a:t>
            </a:r>
            <a:r>
              <a:rPr b="1"/>
              <a:t>”Zero to One”</a:t>
            </a:r>
          </a:p>
          <a:p>
            <a:pPr marL="222250" indent="-171450">
              <a:defRPr sz="1700"/>
            </a:pPr>
            <a:r>
              <a:t>European Patent Office. </a:t>
            </a:r>
            <a:r>
              <a:rPr b="1"/>
              <a:t>“Inventors’ Handbook”</a:t>
            </a:r>
            <a:r>
              <a:t> </a:t>
            </a:r>
            <a:r>
              <a:rPr u="sng">
                <a:solidFill>
                  <a:schemeClr val="accent5"/>
                </a:solidFill>
                <a:uFill>
                  <a:solidFill>
                    <a:schemeClr val="accent5"/>
                  </a:solidFill>
                </a:uFill>
                <a:hlinkClick r:id="rId2" invalidUrl="" action="" tgtFrame="" tooltip="" history="1" highlightClick="0" endSnd="0"/>
              </a:rPr>
              <a:t>https://www.epo.org/learning-events/materials/inventors-handbook.html</a:t>
            </a:r>
            <a:endParaRPr u="sng"/>
          </a:p>
          <a:p>
            <a:pPr marL="222250" indent="-171450">
              <a:defRPr sz="1700"/>
            </a:pPr>
            <a:r>
              <a:t>Judy Estrin (2008) </a:t>
            </a:r>
            <a:r>
              <a:rPr b="1"/>
              <a:t>“Closing the Innovation Gap”</a:t>
            </a:r>
          </a:p>
          <a:p>
            <a:pPr marL="222250" indent="-171450">
              <a:defRPr sz="1700"/>
            </a:pPr>
            <a:r>
              <a:t>Kai-Fu Lee (2018) </a:t>
            </a:r>
            <a:r>
              <a:rPr b="1"/>
              <a:t>“AI Super-Powers”</a:t>
            </a:r>
          </a:p>
          <a:p>
            <a:pPr marL="222250" indent="-171450">
              <a:defRPr sz="1700"/>
            </a:pPr>
            <a:r>
              <a:t>Cade Metz (2021) </a:t>
            </a:r>
            <a:r>
              <a:rPr b="1"/>
              <a:t>”Genius Makers”</a:t>
            </a:r>
          </a:p>
        </p:txBody>
      </p:sp>
      <p:sp>
        <p:nvSpPr>
          <p:cNvPr id="480" name="Title 1"/>
          <p:cNvSpPr txBox="1"/>
          <p:nvPr>
            <p:ph type="title"/>
          </p:nvPr>
        </p:nvSpPr>
        <p:spPr>
          <a:prstGeom prst="rect">
            <a:avLst/>
          </a:prstGeom>
        </p:spPr>
        <p:txBody>
          <a:bodyPr/>
          <a:lstStyle/>
          <a:p>
            <a:pPr>
              <a:defRPr sz="3000"/>
            </a:pPr>
            <a:r>
              <a:t>Suggested</a:t>
            </a:r>
            <a:br/>
            <a:r>
              <a:t>Readings</a:t>
            </a:r>
          </a:p>
        </p:txBody>
      </p:sp>
      <p:pic>
        <p:nvPicPr>
          <p:cNvPr id="481" name="Picture 2" descr="Picture 2"/>
          <p:cNvPicPr>
            <a:picLocks noChangeAspect="1"/>
          </p:cNvPicPr>
          <p:nvPr/>
        </p:nvPicPr>
        <p:blipFill>
          <a:blip r:embed="rId3">
            <a:extLst/>
          </a:blip>
          <a:stretch>
            <a:fillRect/>
          </a:stretch>
        </p:blipFill>
        <p:spPr>
          <a:xfrm>
            <a:off x="3136138" y="337753"/>
            <a:ext cx="1133166" cy="1806221"/>
          </a:xfrm>
          <a:prstGeom prst="rect">
            <a:avLst/>
          </a:prstGeom>
          <a:ln w="12700">
            <a:miter lim="400000"/>
          </a:ln>
        </p:spPr>
      </p:pic>
      <p:pic>
        <p:nvPicPr>
          <p:cNvPr id="482" name="Picture 6" descr="Picture 6"/>
          <p:cNvPicPr>
            <a:picLocks noChangeAspect="1"/>
          </p:cNvPicPr>
          <p:nvPr/>
        </p:nvPicPr>
        <p:blipFill>
          <a:blip r:embed="rId4">
            <a:extLst/>
          </a:blip>
          <a:stretch>
            <a:fillRect/>
          </a:stretch>
        </p:blipFill>
        <p:spPr>
          <a:xfrm>
            <a:off x="4345131" y="329589"/>
            <a:ext cx="1219903" cy="1822549"/>
          </a:xfrm>
          <a:prstGeom prst="rect">
            <a:avLst/>
          </a:prstGeom>
          <a:ln w="12700">
            <a:miter lim="400000"/>
          </a:ln>
        </p:spPr>
      </p:pic>
      <p:pic>
        <p:nvPicPr>
          <p:cNvPr id="483" name="Picture 2" descr="Picture 2"/>
          <p:cNvPicPr>
            <a:picLocks noChangeAspect="1"/>
          </p:cNvPicPr>
          <p:nvPr/>
        </p:nvPicPr>
        <p:blipFill>
          <a:blip r:embed="rId5">
            <a:extLst/>
          </a:blip>
          <a:stretch>
            <a:fillRect/>
          </a:stretch>
        </p:blipFill>
        <p:spPr>
          <a:xfrm>
            <a:off x="6849855" y="320391"/>
            <a:ext cx="1219903" cy="1840946"/>
          </a:xfrm>
          <a:prstGeom prst="rect">
            <a:avLst/>
          </a:prstGeom>
          <a:ln w="12700">
            <a:miter lim="400000"/>
          </a:ln>
        </p:spPr>
      </p:pic>
      <p:pic>
        <p:nvPicPr>
          <p:cNvPr id="484" name="Picture 9" descr="Picture 9"/>
          <p:cNvPicPr>
            <a:picLocks noChangeAspect="1"/>
          </p:cNvPicPr>
          <p:nvPr/>
        </p:nvPicPr>
        <p:blipFill>
          <a:blip r:embed="rId6">
            <a:extLst/>
          </a:blip>
          <a:stretch>
            <a:fillRect/>
          </a:stretch>
        </p:blipFill>
        <p:spPr>
          <a:xfrm>
            <a:off x="5640862" y="337753"/>
            <a:ext cx="1133166" cy="1806221"/>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Research and Education"/>
          <p:cNvSpPr txBox="1"/>
          <p:nvPr>
            <p:ph type="title"/>
          </p:nvPr>
        </p:nvSpPr>
        <p:spPr>
          <a:prstGeom prst="rect">
            <a:avLst/>
          </a:prstGeom>
        </p:spPr>
        <p:txBody>
          <a:bodyPr/>
          <a:lstStyle/>
          <a:p>
            <a:pPr/>
            <a:r>
              <a:t>Research and Education</a:t>
            </a:r>
          </a:p>
        </p:txBody>
      </p:sp>
      <p:sp>
        <p:nvSpPr>
          <p:cNvPr id="812" name="Key Concepts"/>
          <p:cNvSpPr txBox="1"/>
          <p:nvPr>
            <p:ph type="body" idx="21"/>
          </p:nvPr>
        </p:nvSpPr>
        <p:spPr>
          <a:prstGeom prst="rect">
            <a:avLst/>
          </a:prstGeom>
        </p:spPr>
        <p:txBody>
          <a:bodyPr/>
          <a:lstStyle/>
          <a:p>
            <a:pPr/>
            <a:r>
              <a:t>Key Concepts</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Title 1"/>
          <p:cNvSpPr txBox="1"/>
          <p:nvPr>
            <p:ph type="title"/>
          </p:nvPr>
        </p:nvSpPr>
        <p:spPr>
          <a:prstGeom prst="rect">
            <a:avLst/>
          </a:prstGeom>
        </p:spPr>
        <p:txBody>
          <a:bodyPr/>
          <a:lstStyle/>
          <a:p>
            <a:pPr/>
            <a:r>
              <a:t>Research &amp; Education</a:t>
            </a:r>
          </a:p>
        </p:txBody>
      </p:sp>
      <p:sp>
        <p:nvSpPr>
          <p:cNvPr id="815" name="Content Placeholder 2"/>
          <p:cNvSpPr txBox="1"/>
          <p:nvPr>
            <p:ph type="body" idx="1"/>
          </p:nvPr>
        </p:nvSpPr>
        <p:spPr>
          <a:prstGeom prst="rect">
            <a:avLst/>
          </a:prstGeom>
        </p:spPr>
        <p:txBody>
          <a:bodyPr/>
          <a:lstStyle/>
          <a:p>
            <a:pPr marL="241681" indent="-196977" defTabSz="804672">
              <a:spcBef>
                <a:spcPts val="1700"/>
              </a:spcBef>
              <a:defRPr sz="2816"/>
            </a:pPr>
            <a:r>
              <a:t>Governments around the world are looking to </a:t>
            </a:r>
            <a:r>
              <a:rPr>
                <a:solidFill>
                  <a:srgbClr val="0433FF"/>
                </a:solidFill>
              </a:rPr>
              <a:t>technology innovation</a:t>
            </a:r>
            <a:r>
              <a:t> as a </a:t>
            </a:r>
            <a:r>
              <a:rPr>
                <a:solidFill>
                  <a:srgbClr val="0433FF"/>
                </a:solidFill>
              </a:rPr>
              <a:t>driver</a:t>
            </a:r>
            <a:r>
              <a:t> for national economic growth.</a:t>
            </a:r>
          </a:p>
          <a:p>
            <a:pPr marL="241681" indent="-196977" defTabSz="804672">
              <a:spcBef>
                <a:spcPts val="1700"/>
              </a:spcBef>
              <a:defRPr sz="2816"/>
            </a:pPr>
            <a:r>
              <a:t>Governments increasingly see </a:t>
            </a:r>
            <a:r>
              <a:rPr>
                <a:solidFill>
                  <a:srgbClr val="0433FF"/>
                </a:solidFill>
              </a:rPr>
              <a:t>universities</a:t>
            </a:r>
            <a:r>
              <a:t> as the incubators of the </a:t>
            </a:r>
            <a:r>
              <a:rPr>
                <a:solidFill>
                  <a:srgbClr val="0433FF"/>
                </a:solidFill>
              </a:rPr>
              <a:t>national innovation capacity</a:t>
            </a:r>
            <a:r>
              <a:t>.</a:t>
            </a:r>
          </a:p>
          <a:p>
            <a:pPr marL="0" indent="44703" algn="r" defTabSz="804672">
              <a:spcBef>
                <a:spcPts val="1700"/>
              </a:spcBef>
              <a:buSzTx/>
              <a:buNone/>
              <a:defRPr sz="1144">
                <a:solidFill>
                  <a:srgbClr val="B53513"/>
                </a:solidFill>
              </a:defRPr>
            </a:pPr>
            <a:r>
              <a:t>[A new mission for public research, EPO, 2013.]</a:t>
            </a:r>
          </a:p>
          <a:p>
            <a:pPr marL="241681" indent="-196977" defTabSz="804672">
              <a:spcBef>
                <a:spcPts val="1700"/>
              </a:spcBef>
              <a:defRPr sz="2816"/>
            </a:pPr>
            <a:r>
              <a:t>“Universities are at the centre of national and international efforts to </a:t>
            </a:r>
            <a:r>
              <a:rPr>
                <a:solidFill>
                  <a:srgbClr val="0433FF"/>
                </a:solidFill>
              </a:rPr>
              <a:t>solve global challenges</a:t>
            </a:r>
            <a:r>
              <a:t>.” </a:t>
            </a:r>
          </a:p>
          <a:p>
            <a:pPr marL="0" indent="44703" algn="r" defTabSz="804672">
              <a:spcBef>
                <a:spcPts val="1700"/>
              </a:spcBef>
              <a:buSzTx/>
              <a:buNone/>
              <a:defRPr sz="1144">
                <a:solidFill>
                  <a:srgbClr val="B53513"/>
                </a:solidFill>
              </a:defRPr>
            </a:pPr>
            <a:r>
              <a:t>[Raimun Lutz, Vice-President, EPO, 2013]</a:t>
            </a:r>
          </a:p>
        </p:txBody>
      </p:sp>
      <p:sp>
        <p:nvSpPr>
          <p:cNvPr id="816"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Title 1"/>
          <p:cNvSpPr txBox="1"/>
          <p:nvPr>
            <p:ph type="title"/>
          </p:nvPr>
        </p:nvSpPr>
        <p:spPr>
          <a:prstGeom prst="rect">
            <a:avLst/>
          </a:prstGeom>
        </p:spPr>
        <p:txBody>
          <a:bodyPr/>
          <a:lstStyle/>
          <a:p>
            <a:pPr/>
            <a:r>
              <a:t>Why Universities?</a:t>
            </a:r>
          </a:p>
        </p:txBody>
      </p:sp>
      <p:sp>
        <p:nvSpPr>
          <p:cNvPr id="819"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Title 1"/>
          <p:cNvSpPr txBox="1"/>
          <p:nvPr>
            <p:ph type="title"/>
          </p:nvPr>
        </p:nvSpPr>
        <p:spPr>
          <a:prstGeom prst="rect">
            <a:avLst/>
          </a:prstGeom>
        </p:spPr>
        <p:txBody>
          <a:bodyPr/>
          <a:lstStyle/>
          <a:p>
            <a:pPr/>
            <a:r>
              <a:t>Why Universities?</a:t>
            </a:r>
          </a:p>
        </p:txBody>
      </p:sp>
      <p:sp>
        <p:nvSpPr>
          <p:cNvPr id="822"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823" name="Double-click to edit"/>
          <p:cNvSpPr txBox="1"/>
          <p:nvPr/>
        </p:nvSpPr>
        <p:spPr>
          <a:xfrm>
            <a:off x="1080176" y="3919919"/>
            <a:ext cx="6089338" cy="2717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indent="24208" defTabSz="557783">
              <a:lnSpc>
                <a:spcPct val="90000"/>
              </a:lnSpc>
              <a:defRPr b="1" sz="1300">
                <a:solidFill>
                  <a:srgbClr val="0433FF"/>
                </a:solidFill>
                <a:latin typeface="Century Gothic"/>
                <a:ea typeface="Century Gothic"/>
                <a:cs typeface="Century Gothic"/>
                <a:sym typeface="Century Gothic"/>
              </a:defRPr>
            </a:lvl1pPr>
          </a:lstStyle>
          <a:p>
            <a:pPr/>
            <a:r>
              <a:t>  </a:t>
            </a:r>
          </a:p>
        </p:txBody>
      </p:sp>
      <p:sp>
        <p:nvSpPr>
          <p:cNvPr id="824" name="Scientific &amp; Tech…"/>
          <p:cNvSpPr txBox="1"/>
          <p:nvPr/>
        </p:nvSpPr>
        <p:spPr>
          <a:xfrm>
            <a:off x="3678223" y="2271690"/>
            <a:ext cx="2318140" cy="7543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indent="29765">
              <a:defRPr sz="2200">
                <a:solidFill>
                  <a:srgbClr val="941100"/>
                </a:solidFill>
                <a:latin typeface="Century Gothic"/>
                <a:ea typeface="Century Gothic"/>
                <a:cs typeface="Century Gothic"/>
                <a:sym typeface="Century Gothic"/>
              </a:defRPr>
            </a:pPr>
            <a:r>
              <a:t>Scientific &amp; Tech</a:t>
            </a:r>
            <a:endParaRPr sz="3000"/>
          </a:p>
          <a:p>
            <a:pPr indent="29765">
              <a:defRPr sz="2200">
                <a:solidFill>
                  <a:srgbClr val="941100"/>
                </a:solidFill>
                <a:latin typeface="Century Gothic"/>
                <a:ea typeface="Century Gothic"/>
                <a:cs typeface="Century Gothic"/>
                <a:sym typeface="Century Gothic"/>
              </a:defRPr>
            </a:pPr>
            <a:r>
              <a:t>Advancement</a:t>
            </a:r>
          </a:p>
        </p:txBody>
      </p:sp>
      <p:sp>
        <p:nvSpPr>
          <p:cNvPr id="825" name="Line"/>
          <p:cNvSpPr/>
          <p:nvPr/>
        </p:nvSpPr>
        <p:spPr>
          <a:xfrm flipH="1">
            <a:off x="3875030" y="3030697"/>
            <a:ext cx="509506" cy="759696"/>
          </a:xfrm>
          <a:prstGeom prst="line">
            <a:avLst/>
          </a:prstGeom>
          <a:ln w="63500">
            <a:solidFill>
              <a:srgbClr val="941100"/>
            </a:solidFill>
            <a:tailEnd type="triangle"/>
          </a:ln>
        </p:spPr>
        <p:txBody>
          <a:bodyPr lIns="45719" rIns="45719"/>
          <a:lstStyle/>
          <a:p>
            <a:pPr/>
          </a:p>
        </p:txBody>
      </p:sp>
      <p:sp>
        <p:nvSpPr>
          <p:cNvPr id="826" name="Line"/>
          <p:cNvSpPr/>
          <p:nvPr/>
        </p:nvSpPr>
        <p:spPr>
          <a:xfrm flipV="1">
            <a:off x="5472537" y="4156146"/>
            <a:ext cx="509571" cy="764391"/>
          </a:xfrm>
          <a:prstGeom prst="line">
            <a:avLst/>
          </a:prstGeom>
          <a:ln w="63500">
            <a:solidFill>
              <a:srgbClr val="941100"/>
            </a:solidFill>
            <a:tailEnd type="triangle"/>
          </a:ln>
        </p:spPr>
        <p:txBody>
          <a:bodyPr lIns="45719" rIns="45719"/>
          <a:lstStyle/>
          <a:p>
            <a:pPr/>
          </a:p>
        </p:txBody>
      </p:sp>
      <p:sp>
        <p:nvSpPr>
          <p:cNvPr id="827" name="Rectangle"/>
          <p:cNvSpPr/>
          <p:nvPr/>
        </p:nvSpPr>
        <p:spPr>
          <a:xfrm>
            <a:off x="2944957" y="3776838"/>
            <a:ext cx="1469163" cy="396293"/>
          </a:xfrm>
          <a:prstGeom prst="rect">
            <a:avLst/>
          </a:prstGeom>
          <a:ln w="25400">
            <a:solidFill>
              <a:srgbClr val="941100"/>
            </a:solidFill>
          </a:ln>
        </p:spPr>
        <p:txBody>
          <a:bodyPr lIns="45719" rIns="45719"/>
          <a:lstStyle/>
          <a:p>
            <a:pPr>
              <a:defRPr sz="1300"/>
            </a:pPr>
          </a:p>
        </p:txBody>
      </p:sp>
      <p:sp>
        <p:nvSpPr>
          <p:cNvPr id="828" name="Rectangle"/>
          <p:cNvSpPr/>
          <p:nvPr/>
        </p:nvSpPr>
        <p:spPr>
          <a:xfrm>
            <a:off x="4739337" y="3776838"/>
            <a:ext cx="2676540" cy="396293"/>
          </a:xfrm>
          <a:prstGeom prst="rect">
            <a:avLst/>
          </a:prstGeom>
          <a:ln w="25400">
            <a:solidFill>
              <a:srgbClr val="941100"/>
            </a:solidFill>
          </a:ln>
        </p:spPr>
        <p:txBody>
          <a:bodyPr lIns="45719" rIns="45719"/>
          <a:lstStyle/>
          <a:p>
            <a:pPr>
              <a:defRPr sz="1300"/>
            </a:pPr>
          </a:p>
        </p:txBody>
      </p:sp>
      <p:sp>
        <p:nvSpPr>
          <p:cNvPr id="829" name="Entrepreneurship"/>
          <p:cNvSpPr txBox="1"/>
          <p:nvPr/>
        </p:nvSpPr>
        <p:spPr>
          <a:xfrm>
            <a:off x="4425879" y="4811376"/>
            <a:ext cx="2386725"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indent="39687">
              <a:defRPr sz="2200">
                <a:solidFill>
                  <a:srgbClr val="941100"/>
                </a:solidFill>
                <a:latin typeface="Century Gothic"/>
                <a:ea typeface="Century Gothic"/>
                <a:cs typeface="Century Gothic"/>
                <a:sym typeface="Century Gothic"/>
              </a:defRPr>
            </a:lvl1pPr>
          </a:lstStyle>
          <a:p>
            <a:pPr/>
            <a:r>
              <a:t>Entrepreneurship</a:t>
            </a:r>
          </a:p>
        </p:txBody>
      </p:sp>
      <p:sp>
        <p:nvSpPr>
          <p:cNvPr id="830" name="Invention  x Commercialization"/>
          <p:cNvSpPr txBox="1"/>
          <p:nvPr/>
        </p:nvSpPr>
        <p:spPr>
          <a:xfrm>
            <a:off x="2945968" y="3764481"/>
            <a:ext cx="4359715"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indent="39687">
              <a:defRPr sz="2200">
                <a:solidFill>
                  <a:srgbClr val="0433FF"/>
                </a:solidFill>
                <a:latin typeface="Century Gothic"/>
                <a:ea typeface="Century Gothic"/>
                <a:cs typeface="Century Gothic"/>
                <a:sym typeface="Century Gothic"/>
              </a:defRPr>
            </a:lvl1pPr>
          </a:lstStyle>
          <a:p>
            <a:pPr/>
            <a:r>
              <a:t> Invention  x Commercialization</a:t>
            </a:r>
          </a:p>
        </p:txBody>
      </p:sp>
      <p:sp>
        <p:nvSpPr>
          <p:cNvPr id="831" name="Innovation"/>
          <p:cNvSpPr txBox="1"/>
          <p:nvPr/>
        </p:nvSpPr>
        <p:spPr>
          <a:xfrm>
            <a:off x="1025550" y="3764481"/>
            <a:ext cx="1696312"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indent="29765">
              <a:defRPr b="1" sz="2200">
                <a:solidFill>
                  <a:srgbClr val="0433FF"/>
                </a:solidFill>
                <a:latin typeface="Century Gothic"/>
                <a:ea typeface="Century Gothic"/>
                <a:cs typeface="Century Gothic"/>
                <a:sym typeface="Century Gothic"/>
              </a:defRPr>
            </a:pPr>
            <a:r>
              <a:t>Innovation</a:t>
            </a:r>
            <a:r>
              <a:rPr b="0"/>
              <a:t>  </a:t>
            </a:r>
          </a:p>
        </p:txBody>
      </p:sp>
      <p:sp>
        <p:nvSpPr>
          <p:cNvPr id="832" name="="/>
          <p:cNvSpPr txBox="1"/>
          <p:nvPr/>
        </p:nvSpPr>
        <p:spPr>
          <a:xfrm>
            <a:off x="2641837" y="3764481"/>
            <a:ext cx="290271"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indent="39687">
              <a:defRPr sz="2200">
                <a:solidFill>
                  <a:srgbClr val="0433FF"/>
                </a:solidFill>
                <a:latin typeface="Century Gothic"/>
                <a:ea typeface="Century Gothic"/>
                <a:cs typeface="Century Gothic"/>
                <a:sym typeface="Century Gothic"/>
              </a:defRPr>
            </a:lvl1pPr>
          </a:lstStyle>
          <a:p>
            <a:pPr/>
            <a:r>
              <a:t>=</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Title 1"/>
          <p:cNvSpPr txBox="1"/>
          <p:nvPr>
            <p:ph type="title"/>
          </p:nvPr>
        </p:nvSpPr>
        <p:spPr>
          <a:prstGeom prst="rect">
            <a:avLst/>
          </a:prstGeom>
        </p:spPr>
        <p:txBody>
          <a:bodyPr/>
          <a:lstStyle/>
          <a:p>
            <a:pPr/>
            <a:r>
              <a:t>Why Universities?</a:t>
            </a:r>
          </a:p>
        </p:txBody>
      </p:sp>
      <p:sp>
        <p:nvSpPr>
          <p:cNvPr id="835"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836" name="Double-click to edit"/>
          <p:cNvSpPr txBox="1"/>
          <p:nvPr/>
        </p:nvSpPr>
        <p:spPr>
          <a:xfrm>
            <a:off x="830795" y="3202948"/>
            <a:ext cx="6089337" cy="2717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indent="24208" defTabSz="557783">
              <a:lnSpc>
                <a:spcPct val="90000"/>
              </a:lnSpc>
              <a:defRPr b="1" sz="1300">
                <a:solidFill>
                  <a:srgbClr val="0433FF"/>
                </a:solidFill>
                <a:latin typeface="Century Gothic"/>
                <a:ea typeface="Century Gothic"/>
                <a:cs typeface="Century Gothic"/>
                <a:sym typeface="Century Gothic"/>
              </a:defRPr>
            </a:lvl1pPr>
          </a:lstStyle>
          <a:p>
            <a:pPr/>
            <a:r>
              <a:t>  </a:t>
            </a:r>
          </a:p>
        </p:txBody>
      </p:sp>
      <p:sp>
        <p:nvSpPr>
          <p:cNvPr id="837" name="Invention  x…"/>
          <p:cNvSpPr txBox="1"/>
          <p:nvPr/>
        </p:nvSpPr>
        <p:spPr>
          <a:xfrm>
            <a:off x="645483" y="3570413"/>
            <a:ext cx="2661933" cy="7543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indent="29765" algn="r">
              <a:defRPr sz="2200">
                <a:solidFill>
                  <a:srgbClr val="0433FF"/>
                </a:solidFill>
                <a:latin typeface="Century Gothic"/>
                <a:ea typeface="Century Gothic"/>
                <a:cs typeface="Century Gothic"/>
                <a:sym typeface="Century Gothic"/>
              </a:defRPr>
            </a:pPr>
            <a:r>
              <a:t> Invention  x </a:t>
            </a:r>
            <a:endParaRPr sz="3000"/>
          </a:p>
          <a:p>
            <a:pPr indent="29765" algn="r">
              <a:defRPr sz="2200">
                <a:solidFill>
                  <a:srgbClr val="0433FF"/>
                </a:solidFill>
                <a:latin typeface="Century Gothic"/>
                <a:ea typeface="Century Gothic"/>
                <a:cs typeface="Century Gothic"/>
                <a:sym typeface="Century Gothic"/>
              </a:defRPr>
            </a:pPr>
            <a:r>
              <a:t>Commercialization</a:t>
            </a:r>
          </a:p>
        </p:txBody>
      </p:sp>
      <p:sp>
        <p:nvSpPr>
          <p:cNvPr id="838" name="Scientific &amp; Tech…"/>
          <p:cNvSpPr txBox="1"/>
          <p:nvPr/>
        </p:nvSpPr>
        <p:spPr>
          <a:xfrm>
            <a:off x="2550683" y="2127124"/>
            <a:ext cx="2318140" cy="7543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indent="29765">
              <a:defRPr sz="2200">
                <a:solidFill>
                  <a:srgbClr val="941100"/>
                </a:solidFill>
                <a:latin typeface="Century Gothic"/>
                <a:ea typeface="Century Gothic"/>
                <a:cs typeface="Century Gothic"/>
                <a:sym typeface="Century Gothic"/>
              </a:defRPr>
            </a:pPr>
            <a:r>
              <a:t>Scientific &amp; Tech</a:t>
            </a:r>
            <a:endParaRPr sz="3000"/>
          </a:p>
          <a:p>
            <a:pPr indent="29765">
              <a:defRPr sz="2200">
                <a:solidFill>
                  <a:srgbClr val="941100"/>
                </a:solidFill>
                <a:latin typeface="Century Gothic"/>
                <a:ea typeface="Century Gothic"/>
                <a:cs typeface="Century Gothic"/>
                <a:sym typeface="Century Gothic"/>
              </a:defRPr>
            </a:pPr>
            <a:r>
              <a:t>Advancement</a:t>
            </a:r>
          </a:p>
        </p:txBody>
      </p:sp>
      <p:sp>
        <p:nvSpPr>
          <p:cNvPr id="839" name="Line"/>
          <p:cNvSpPr/>
          <p:nvPr/>
        </p:nvSpPr>
        <p:spPr>
          <a:xfrm flipH="1">
            <a:off x="2677795" y="2884795"/>
            <a:ext cx="509506" cy="759696"/>
          </a:xfrm>
          <a:prstGeom prst="line">
            <a:avLst/>
          </a:prstGeom>
          <a:ln w="63500">
            <a:solidFill>
              <a:srgbClr val="941100"/>
            </a:solidFill>
            <a:tailEnd type="triangle"/>
          </a:ln>
        </p:spPr>
        <p:txBody>
          <a:bodyPr lIns="45719" rIns="45719"/>
          <a:lstStyle/>
          <a:p>
            <a:pPr/>
          </a:p>
        </p:txBody>
      </p:sp>
      <p:sp>
        <p:nvSpPr>
          <p:cNvPr id="840" name="Line"/>
          <p:cNvSpPr/>
          <p:nvPr/>
        </p:nvSpPr>
        <p:spPr>
          <a:xfrm flipH="1" flipV="1">
            <a:off x="2624322" y="4289455"/>
            <a:ext cx="232598" cy="765405"/>
          </a:xfrm>
          <a:prstGeom prst="line">
            <a:avLst/>
          </a:prstGeom>
          <a:ln w="63500">
            <a:solidFill>
              <a:srgbClr val="941100"/>
            </a:solidFill>
            <a:tailEnd type="triangle"/>
          </a:ln>
        </p:spPr>
        <p:txBody>
          <a:bodyPr lIns="45719" rIns="45719"/>
          <a:lstStyle/>
          <a:p>
            <a:pPr/>
          </a:p>
        </p:txBody>
      </p:sp>
      <p:sp>
        <p:nvSpPr>
          <p:cNvPr id="841" name="Rectangle"/>
          <p:cNvSpPr/>
          <p:nvPr/>
        </p:nvSpPr>
        <p:spPr>
          <a:xfrm>
            <a:off x="1622269" y="3603656"/>
            <a:ext cx="1752900" cy="315709"/>
          </a:xfrm>
          <a:prstGeom prst="rect">
            <a:avLst/>
          </a:prstGeom>
          <a:ln w="25400">
            <a:solidFill>
              <a:srgbClr val="941100"/>
            </a:solidFill>
          </a:ln>
        </p:spPr>
        <p:txBody>
          <a:bodyPr lIns="45719" rIns="45719"/>
          <a:lstStyle/>
          <a:p>
            <a:pPr>
              <a:defRPr sz="1300"/>
            </a:pPr>
          </a:p>
        </p:txBody>
      </p:sp>
      <p:sp>
        <p:nvSpPr>
          <p:cNvPr id="842" name="Rectangle"/>
          <p:cNvSpPr/>
          <p:nvPr/>
        </p:nvSpPr>
        <p:spPr>
          <a:xfrm>
            <a:off x="610779" y="4018607"/>
            <a:ext cx="2676542" cy="315709"/>
          </a:xfrm>
          <a:prstGeom prst="rect">
            <a:avLst/>
          </a:prstGeom>
          <a:ln w="25400">
            <a:solidFill>
              <a:srgbClr val="941100"/>
            </a:solidFill>
          </a:ln>
        </p:spPr>
        <p:txBody>
          <a:bodyPr lIns="45719" rIns="45719"/>
          <a:lstStyle/>
          <a:p>
            <a:pPr>
              <a:defRPr sz="1300"/>
            </a:pPr>
          </a:p>
        </p:txBody>
      </p:sp>
      <p:sp>
        <p:nvSpPr>
          <p:cNvPr id="843" name="Entrepreneurship"/>
          <p:cNvSpPr txBox="1"/>
          <p:nvPr/>
        </p:nvSpPr>
        <p:spPr>
          <a:xfrm>
            <a:off x="1729875" y="4962666"/>
            <a:ext cx="2386725"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indent="39687">
              <a:defRPr sz="2200">
                <a:solidFill>
                  <a:srgbClr val="941100"/>
                </a:solidFill>
                <a:latin typeface="Century Gothic"/>
                <a:ea typeface="Century Gothic"/>
                <a:cs typeface="Century Gothic"/>
                <a:sym typeface="Century Gothic"/>
              </a:defRPr>
            </a:lvl1pPr>
          </a:lstStyle>
          <a:p>
            <a:pPr/>
            <a:r>
              <a:t>Entrepreneurship</a:t>
            </a:r>
          </a:p>
        </p:txBody>
      </p:sp>
      <p:sp>
        <p:nvSpPr>
          <p:cNvPr id="844" name="Innovation"/>
          <p:cNvSpPr txBox="1"/>
          <p:nvPr/>
        </p:nvSpPr>
        <p:spPr>
          <a:xfrm>
            <a:off x="776168" y="3047509"/>
            <a:ext cx="1696312"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indent="29765">
              <a:defRPr b="1" sz="2200">
                <a:solidFill>
                  <a:srgbClr val="0433FF"/>
                </a:solidFill>
                <a:latin typeface="Century Gothic"/>
                <a:ea typeface="Century Gothic"/>
                <a:cs typeface="Century Gothic"/>
                <a:sym typeface="Century Gothic"/>
              </a:defRPr>
            </a:pPr>
            <a:r>
              <a:t>Innovation</a:t>
            </a:r>
            <a:r>
              <a:rPr b="0"/>
              <a:t>  </a:t>
            </a:r>
          </a:p>
        </p:txBody>
      </p:sp>
      <p:sp>
        <p:nvSpPr>
          <p:cNvPr id="845" name="="/>
          <p:cNvSpPr txBox="1"/>
          <p:nvPr/>
        </p:nvSpPr>
        <p:spPr>
          <a:xfrm>
            <a:off x="2392455" y="3047509"/>
            <a:ext cx="290271"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indent="39687">
              <a:defRPr sz="2200">
                <a:solidFill>
                  <a:srgbClr val="0433FF"/>
                </a:solidFill>
                <a:latin typeface="Century Gothic"/>
                <a:ea typeface="Century Gothic"/>
                <a:cs typeface="Century Gothic"/>
                <a:sym typeface="Century Gothic"/>
              </a:defRPr>
            </a:lvl1pPr>
          </a:lstStyle>
          <a:p>
            <a:pPr/>
            <a:r>
              <a:t>=</a:t>
            </a:r>
          </a:p>
        </p:txBody>
      </p:sp>
      <p:sp>
        <p:nvSpPr>
          <p:cNvPr id="846" name="Highly specialised &amp; skilled…"/>
          <p:cNvSpPr txBox="1"/>
          <p:nvPr/>
        </p:nvSpPr>
        <p:spPr>
          <a:xfrm>
            <a:off x="3586441" y="3544894"/>
            <a:ext cx="3759751" cy="7543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indent="29765">
              <a:defRPr b="1" sz="2200">
                <a:solidFill>
                  <a:srgbClr val="008F00"/>
                </a:solidFill>
                <a:latin typeface="Century Gothic"/>
                <a:ea typeface="Century Gothic"/>
                <a:cs typeface="Century Gothic"/>
                <a:sym typeface="Century Gothic"/>
              </a:defRPr>
            </a:pPr>
            <a:r>
              <a:t>Highly specialised &amp; skilled</a:t>
            </a:r>
            <a:endParaRPr sz="3000"/>
          </a:p>
          <a:p>
            <a:pPr indent="29765">
              <a:defRPr b="1" sz="2200">
                <a:solidFill>
                  <a:srgbClr val="008F00"/>
                </a:solidFill>
                <a:latin typeface="Century Gothic"/>
                <a:ea typeface="Century Gothic"/>
                <a:cs typeface="Century Gothic"/>
                <a:sym typeface="Century Gothic"/>
              </a:defRPr>
            </a:pPr>
            <a:r>
              <a:t>human capital</a:t>
            </a:r>
          </a:p>
        </p:txBody>
      </p:sp>
      <p:sp>
        <p:nvSpPr>
          <p:cNvPr id="847" name="Line"/>
          <p:cNvSpPr/>
          <p:nvPr/>
        </p:nvSpPr>
        <p:spPr>
          <a:xfrm flipH="1" flipV="1">
            <a:off x="4360133" y="2987346"/>
            <a:ext cx="1361586" cy="541329"/>
          </a:xfrm>
          <a:prstGeom prst="line">
            <a:avLst/>
          </a:prstGeom>
          <a:ln w="63500">
            <a:solidFill>
              <a:srgbClr val="008F00"/>
            </a:solidFill>
            <a:headEnd type="triangle"/>
            <a:tailEnd type="triangle"/>
          </a:ln>
        </p:spPr>
        <p:txBody>
          <a:bodyPr lIns="45719" rIns="45719"/>
          <a:lstStyle/>
          <a:p>
            <a:pPr/>
          </a:p>
        </p:txBody>
      </p:sp>
      <p:sp>
        <p:nvSpPr>
          <p:cNvPr id="848" name="Line"/>
          <p:cNvSpPr/>
          <p:nvPr/>
        </p:nvSpPr>
        <p:spPr>
          <a:xfrm flipH="1">
            <a:off x="4202242" y="4373550"/>
            <a:ext cx="1488213" cy="773429"/>
          </a:xfrm>
          <a:prstGeom prst="line">
            <a:avLst/>
          </a:prstGeom>
          <a:ln w="63500">
            <a:solidFill>
              <a:srgbClr val="008F00"/>
            </a:solidFill>
            <a:headEnd type="triangle"/>
            <a:tailEnd type="triangle"/>
          </a:ln>
        </p:spPr>
        <p:txBody>
          <a:bodyPr lIns="45719" rIns="45719"/>
          <a:lstStyle/>
          <a:p>
            <a:pPr/>
          </a:p>
        </p:txBody>
      </p:sp>
      <p:sp>
        <p:nvSpPr>
          <p:cNvPr id="849" name="Woman"/>
          <p:cNvSpPr/>
          <p:nvPr/>
        </p:nvSpPr>
        <p:spPr>
          <a:xfrm>
            <a:off x="5837684" y="4329752"/>
            <a:ext cx="459194" cy="1149573"/>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ln w="25400">
            <a:solidFill>
              <a:srgbClr val="212121"/>
            </a:solidFill>
          </a:ln>
        </p:spPr>
        <p:txBody>
          <a:bodyPr lIns="45719" rIns="45719"/>
          <a:lstStyle/>
          <a:p>
            <a:pPr>
              <a:defRPr sz="1300"/>
            </a:pPr>
          </a:p>
        </p:txBody>
      </p:sp>
      <p:sp>
        <p:nvSpPr>
          <p:cNvPr id="850" name="Man"/>
          <p:cNvSpPr/>
          <p:nvPr/>
        </p:nvSpPr>
        <p:spPr>
          <a:xfrm>
            <a:off x="6453621" y="4425270"/>
            <a:ext cx="445089" cy="1149032"/>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9"/>
                </a:moveTo>
                <a:cubicBezTo>
                  <a:pt x="9651" y="38"/>
                  <a:pt x="9052" y="141"/>
                  <a:pt x="8490" y="330"/>
                </a:cubicBezTo>
                <a:cubicBezTo>
                  <a:pt x="7409" y="696"/>
                  <a:pt x="7827" y="1470"/>
                  <a:pt x="7827" y="1470"/>
                </a:cubicBezTo>
                <a:cubicBezTo>
                  <a:pt x="7827" y="1470"/>
                  <a:pt x="7467" y="1471"/>
                  <a:pt x="7689" y="1836"/>
                </a:cubicBezTo>
                <a:cubicBezTo>
                  <a:pt x="7827" y="2068"/>
                  <a:pt x="7730" y="2121"/>
                  <a:pt x="8174" y="2196"/>
                </a:cubicBezTo>
                <a:cubicBezTo>
                  <a:pt x="8285" y="2476"/>
                  <a:pt x="8629" y="2492"/>
                  <a:pt x="8629" y="2982"/>
                </a:cubicBezTo>
                <a:cubicBezTo>
                  <a:pt x="8629" y="2987"/>
                  <a:pt x="8355" y="2977"/>
                  <a:pt x="8161" y="3133"/>
                </a:cubicBezTo>
                <a:cubicBezTo>
                  <a:pt x="8106" y="3176"/>
                  <a:pt x="8049" y="3321"/>
                  <a:pt x="7827" y="3358"/>
                </a:cubicBezTo>
                <a:cubicBezTo>
                  <a:pt x="6842" y="3541"/>
                  <a:pt x="4636" y="3730"/>
                  <a:pt x="4095" y="3940"/>
                </a:cubicBezTo>
                <a:cubicBezTo>
                  <a:pt x="3332" y="4236"/>
                  <a:pt x="185" y="6556"/>
                  <a:pt x="185" y="6782"/>
                </a:cubicBezTo>
                <a:cubicBezTo>
                  <a:pt x="185" y="7132"/>
                  <a:pt x="112" y="7368"/>
                  <a:pt x="306" y="7545"/>
                </a:cubicBezTo>
                <a:cubicBezTo>
                  <a:pt x="1138" y="8299"/>
                  <a:pt x="2140" y="9547"/>
                  <a:pt x="3388" y="10138"/>
                </a:cubicBezTo>
                <a:cubicBezTo>
                  <a:pt x="3555" y="10219"/>
                  <a:pt x="3874" y="10312"/>
                  <a:pt x="4290" y="10365"/>
                </a:cubicBezTo>
                <a:cubicBezTo>
                  <a:pt x="4706" y="10419"/>
                  <a:pt x="5414" y="10538"/>
                  <a:pt x="5400" y="10635"/>
                </a:cubicBezTo>
                <a:cubicBezTo>
                  <a:pt x="5261" y="11506"/>
                  <a:pt x="4984" y="13594"/>
                  <a:pt x="4775" y="14590"/>
                </a:cubicBezTo>
                <a:cubicBezTo>
                  <a:pt x="4637" y="15241"/>
                  <a:pt x="4526" y="15983"/>
                  <a:pt x="4429" y="16446"/>
                </a:cubicBezTo>
                <a:cubicBezTo>
                  <a:pt x="4262" y="17243"/>
                  <a:pt x="4221" y="18179"/>
                  <a:pt x="3666" y="19164"/>
                </a:cubicBezTo>
                <a:cubicBezTo>
                  <a:pt x="3416" y="19616"/>
                  <a:pt x="2972" y="20213"/>
                  <a:pt x="3250" y="20213"/>
                </a:cubicBezTo>
                <a:cubicBezTo>
                  <a:pt x="2833" y="20611"/>
                  <a:pt x="1236" y="20826"/>
                  <a:pt x="432" y="20912"/>
                </a:cubicBezTo>
                <a:cubicBezTo>
                  <a:pt x="154" y="20939"/>
                  <a:pt x="-25" y="21042"/>
                  <a:pt x="3" y="21155"/>
                </a:cubicBezTo>
                <a:lnTo>
                  <a:pt x="29" y="21224"/>
                </a:lnTo>
                <a:cubicBezTo>
                  <a:pt x="43" y="21310"/>
                  <a:pt x="324" y="21343"/>
                  <a:pt x="393" y="21343"/>
                </a:cubicBezTo>
                <a:cubicBezTo>
                  <a:pt x="837" y="21375"/>
                  <a:pt x="2207" y="21460"/>
                  <a:pt x="3206" y="21304"/>
                </a:cubicBezTo>
                <a:cubicBezTo>
                  <a:pt x="4371" y="21127"/>
                  <a:pt x="5857" y="21246"/>
                  <a:pt x="7008" y="21187"/>
                </a:cubicBezTo>
                <a:cubicBezTo>
                  <a:pt x="7355" y="21170"/>
                  <a:pt x="7398" y="20691"/>
                  <a:pt x="7259" y="20470"/>
                </a:cubicBezTo>
                <a:cubicBezTo>
                  <a:pt x="7218" y="20406"/>
                  <a:pt x="7134" y="20374"/>
                  <a:pt x="7134" y="20374"/>
                </a:cubicBezTo>
                <a:lnTo>
                  <a:pt x="7190" y="20411"/>
                </a:lnTo>
                <a:cubicBezTo>
                  <a:pt x="7773" y="20433"/>
                  <a:pt x="8367" y="17904"/>
                  <a:pt x="8742" y="15859"/>
                </a:cubicBezTo>
                <a:cubicBezTo>
                  <a:pt x="8908" y="14998"/>
                  <a:pt x="10033" y="13115"/>
                  <a:pt x="10394" y="12496"/>
                </a:cubicBezTo>
                <a:cubicBezTo>
                  <a:pt x="10421" y="12442"/>
                  <a:pt x="10630" y="12442"/>
                  <a:pt x="10658" y="12496"/>
                </a:cubicBezTo>
                <a:cubicBezTo>
                  <a:pt x="10880" y="12986"/>
                  <a:pt x="11168" y="14030"/>
                  <a:pt x="11473" y="14756"/>
                </a:cubicBezTo>
                <a:cubicBezTo>
                  <a:pt x="11542" y="14923"/>
                  <a:pt x="11753" y="15563"/>
                  <a:pt x="11781" y="15967"/>
                </a:cubicBezTo>
                <a:cubicBezTo>
                  <a:pt x="11892" y="17205"/>
                  <a:pt x="11572" y="19841"/>
                  <a:pt x="12002" y="20174"/>
                </a:cubicBezTo>
                <a:cubicBezTo>
                  <a:pt x="12002" y="20174"/>
                  <a:pt x="11906" y="20681"/>
                  <a:pt x="11490" y="21052"/>
                </a:cubicBezTo>
                <a:cubicBezTo>
                  <a:pt x="10908" y="21574"/>
                  <a:pt x="13763" y="21579"/>
                  <a:pt x="14568" y="21380"/>
                </a:cubicBezTo>
                <a:cubicBezTo>
                  <a:pt x="15608" y="21127"/>
                  <a:pt x="14986" y="20681"/>
                  <a:pt x="15028" y="20487"/>
                </a:cubicBezTo>
                <a:cubicBezTo>
                  <a:pt x="15125" y="20315"/>
                  <a:pt x="15333" y="20315"/>
                  <a:pt x="15444" y="19949"/>
                </a:cubicBezTo>
                <a:cubicBezTo>
                  <a:pt x="15763" y="18840"/>
                  <a:pt x="15485" y="17441"/>
                  <a:pt x="15513" y="16317"/>
                </a:cubicBezTo>
                <a:cubicBezTo>
                  <a:pt x="15527" y="15945"/>
                  <a:pt x="15886" y="15229"/>
                  <a:pt x="15886" y="14228"/>
                </a:cubicBezTo>
                <a:cubicBezTo>
                  <a:pt x="15886" y="13222"/>
                  <a:pt x="15888" y="12329"/>
                  <a:pt x="15721" y="11430"/>
                </a:cubicBezTo>
                <a:cubicBezTo>
                  <a:pt x="15610" y="10838"/>
                  <a:pt x="16110" y="10801"/>
                  <a:pt x="15652" y="10043"/>
                </a:cubicBezTo>
                <a:cubicBezTo>
                  <a:pt x="17247" y="10107"/>
                  <a:pt x="17453" y="10053"/>
                  <a:pt x="17967" y="9800"/>
                </a:cubicBezTo>
                <a:cubicBezTo>
                  <a:pt x="19312" y="9122"/>
                  <a:pt x="20798" y="7584"/>
                  <a:pt x="21062" y="7320"/>
                </a:cubicBezTo>
                <a:cubicBezTo>
                  <a:pt x="21575" y="7277"/>
                  <a:pt x="21546" y="6845"/>
                  <a:pt x="21296" y="6533"/>
                </a:cubicBezTo>
                <a:cubicBezTo>
                  <a:pt x="21226" y="6452"/>
                  <a:pt x="20909" y="6464"/>
                  <a:pt x="20854" y="6383"/>
                </a:cubicBezTo>
                <a:cubicBezTo>
                  <a:pt x="20424" y="5754"/>
                  <a:pt x="17691" y="4301"/>
                  <a:pt x="17247" y="3989"/>
                </a:cubicBezTo>
                <a:cubicBezTo>
                  <a:pt x="16859" y="3714"/>
                  <a:pt x="14264" y="3515"/>
                  <a:pt x="13376" y="3380"/>
                </a:cubicBezTo>
                <a:cubicBezTo>
                  <a:pt x="13237" y="3359"/>
                  <a:pt x="13085" y="3299"/>
                  <a:pt x="13029" y="3246"/>
                </a:cubicBezTo>
                <a:cubicBezTo>
                  <a:pt x="13001" y="3224"/>
                  <a:pt x="12988" y="3203"/>
                  <a:pt x="12960" y="3182"/>
                </a:cubicBezTo>
                <a:cubicBezTo>
                  <a:pt x="12724" y="2983"/>
                  <a:pt x="12392" y="2988"/>
                  <a:pt x="12392" y="2988"/>
                </a:cubicBezTo>
                <a:cubicBezTo>
                  <a:pt x="12350" y="2838"/>
                  <a:pt x="12319" y="2713"/>
                  <a:pt x="12444" y="2627"/>
                </a:cubicBezTo>
                <a:cubicBezTo>
                  <a:pt x="12610" y="2503"/>
                  <a:pt x="12750" y="2363"/>
                  <a:pt x="12847" y="2218"/>
                </a:cubicBezTo>
                <a:cubicBezTo>
                  <a:pt x="13041" y="2202"/>
                  <a:pt x="13196" y="2212"/>
                  <a:pt x="13376" y="1932"/>
                </a:cubicBezTo>
                <a:cubicBezTo>
                  <a:pt x="13445" y="1809"/>
                  <a:pt x="13748" y="1481"/>
                  <a:pt x="13276" y="1470"/>
                </a:cubicBezTo>
                <a:cubicBezTo>
                  <a:pt x="13373" y="1244"/>
                  <a:pt x="13679" y="443"/>
                  <a:pt x="12500" y="271"/>
                </a:cubicBezTo>
                <a:cubicBezTo>
                  <a:pt x="12154" y="222"/>
                  <a:pt x="12141" y="152"/>
                  <a:pt x="11989" y="125"/>
                </a:cubicBezTo>
                <a:cubicBezTo>
                  <a:pt x="11434" y="22"/>
                  <a:pt x="10841" y="-21"/>
                  <a:pt x="10246" y="9"/>
                </a:cubicBezTo>
                <a:close/>
                <a:moveTo>
                  <a:pt x="16042" y="6037"/>
                </a:moveTo>
                <a:cubicBezTo>
                  <a:pt x="16175" y="6059"/>
                  <a:pt x="16316" y="6122"/>
                  <a:pt x="16371" y="6146"/>
                </a:cubicBezTo>
                <a:cubicBezTo>
                  <a:pt x="17342" y="6566"/>
                  <a:pt x="18104" y="6824"/>
                  <a:pt x="18201" y="6954"/>
                </a:cubicBezTo>
                <a:cubicBezTo>
                  <a:pt x="18270" y="7185"/>
                  <a:pt x="18326" y="7448"/>
                  <a:pt x="18326" y="7448"/>
                </a:cubicBezTo>
                <a:cubicBezTo>
                  <a:pt x="18326" y="7448"/>
                  <a:pt x="17454" y="9004"/>
                  <a:pt x="17052" y="9123"/>
                </a:cubicBezTo>
                <a:cubicBezTo>
                  <a:pt x="16802" y="9204"/>
                  <a:pt x="15790" y="8945"/>
                  <a:pt x="15236" y="8971"/>
                </a:cubicBezTo>
                <a:cubicBezTo>
                  <a:pt x="15236" y="8702"/>
                  <a:pt x="15249" y="8449"/>
                  <a:pt x="15305" y="7949"/>
                </a:cubicBezTo>
                <a:cubicBezTo>
                  <a:pt x="15374" y="7346"/>
                  <a:pt x="15692" y="6442"/>
                  <a:pt x="15747" y="6173"/>
                </a:cubicBezTo>
                <a:cubicBezTo>
                  <a:pt x="15782" y="6033"/>
                  <a:pt x="15908" y="6015"/>
                  <a:pt x="16042" y="6037"/>
                </a:cubicBezTo>
                <a:close/>
                <a:moveTo>
                  <a:pt x="5001" y="6052"/>
                </a:moveTo>
                <a:cubicBezTo>
                  <a:pt x="5137" y="6042"/>
                  <a:pt x="5286" y="6073"/>
                  <a:pt x="5317" y="6130"/>
                </a:cubicBezTo>
                <a:cubicBezTo>
                  <a:pt x="5456" y="6388"/>
                  <a:pt x="5454" y="6739"/>
                  <a:pt x="5551" y="7132"/>
                </a:cubicBezTo>
                <a:cubicBezTo>
                  <a:pt x="5704" y="7751"/>
                  <a:pt x="5968" y="8368"/>
                  <a:pt x="5898" y="8734"/>
                </a:cubicBezTo>
                <a:cubicBezTo>
                  <a:pt x="5870" y="8917"/>
                  <a:pt x="5912" y="9090"/>
                  <a:pt x="5898" y="9106"/>
                </a:cubicBezTo>
                <a:cubicBezTo>
                  <a:pt x="5898" y="9106"/>
                  <a:pt x="5413" y="9294"/>
                  <a:pt x="5205" y="9321"/>
                </a:cubicBezTo>
                <a:cubicBezTo>
                  <a:pt x="4899" y="9354"/>
                  <a:pt x="4593" y="9461"/>
                  <a:pt x="4537" y="9429"/>
                </a:cubicBezTo>
                <a:cubicBezTo>
                  <a:pt x="4149" y="9149"/>
                  <a:pt x="3152" y="7621"/>
                  <a:pt x="3042" y="7384"/>
                </a:cubicBezTo>
                <a:cubicBezTo>
                  <a:pt x="3097" y="7250"/>
                  <a:pt x="3139" y="7061"/>
                  <a:pt x="3167" y="6964"/>
                </a:cubicBezTo>
                <a:cubicBezTo>
                  <a:pt x="3181" y="6921"/>
                  <a:pt x="3206" y="6883"/>
                  <a:pt x="3276" y="6851"/>
                </a:cubicBezTo>
                <a:cubicBezTo>
                  <a:pt x="3539" y="6700"/>
                  <a:pt x="4330" y="6259"/>
                  <a:pt x="4871" y="6076"/>
                </a:cubicBezTo>
                <a:cubicBezTo>
                  <a:pt x="4909" y="6062"/>
                  <a:pt x="4955" y="6056"/>
                  <a:pt x="5001" y="6052"/>
                </a:cubicBezTo>
                <a:close/>
              </a:path>
            </a:pathLst>
          </a:custGeom>
          <a:solidFill>
            <a:srgbClr val="FFFFFF"/>
          </a:solidFill>
          <a:ln w="25400">
            <a:solidFill>
              <a:srgbClr val="212121"/>
            </a:solidFill>
          </a:ln>
        </p:spPr>
        <p:txBody>
          <a:bodyPr lIns="45719" rIns="45719"/>
          <a:lstStyle/>
          <a:p>
            <a:pPr>
              <a:defRPr sz="13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46"/>
                                        </p:tgtEl>
                                        <p:attrNameLst>
                                          <p:attrName>style.visibility</p:attrName>
                                        </p:attrNameLst>
                                      </p:cBhvr>
                                      <p:to>
                                        <p:strVal val="visible"/>
                                      </p:to>
                                    </p:set>
                                    <p:anim calcmode="lin" valueType="num">
                                      <p:cBhvr>
                                        <p:cTn id="7" dur="750" fill="hold"/>
                                        <p:tgtEl>
                                          <p:spTgt spid="846"/>
                                        </p:tgtEl>
                                        <p:attrNameLst>
                                          <p:attrName>ppt_w</p:attrName>
                                        </p:attrNameLst>
                                      </p:cBhvr>
                                      <p:tavLst>
                                        <p:tav tm="0">
                                          <p:val>
                                            <p:fltVal val="0"/>
                                          </p:val>
                                        </p:tav>
                                        <p:tav tm="100000">
                                          <p:val>
                                            <p:strVal val="#ppt_w"/>
                                          </p:val>
                                        </p:tav>
                                      </p:tavLst>
                                    </p:anim>
                                    <p:anim calcmode="lin" valueType="num">
                                      <p:cBhvr>
                                        <p:cTn id="8" dur="750" fill="hold"/>
                                        <p:tgtEl>
                                          <p:spTgt spid="846"/>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849"/>
                                        </p:tgtEl>
                                        <p:attrNameLst>
                                          <p:attrName>style.visibility</p:attrName>
                                        </p:attrNameLst>
                                      </p:cBhvr>
                                      <p:to>
                                        <p:strVal val="visible"/>
                                      </p:to>
                                    </p:set>
                                    <p:anim calcmode="lin" valueType="num">
                                      <p:cBhvr>
                                        <p:cTn id="12" dur="400" fill="hold"/>
                                        <p:tgtEl>
                                          <p:spTgt spid="849"/>
                                        </p:tgtEl>
                                        <p:attrNameLst>
                                          <p:attrName>ppt_w</p:attrName>
                                        </p:attrNameLst>
                                      </p:cBhvr>
                                      <p:tavLst>
                                        <p:tav tm="0">
                                          <p:val>
                                            <p:fltVal val="0"/>
                                          </p:val>
                                        </p:tav>
                                        <p:tav tm="100000">
                                          <p:val>
                                            <p:strVal val="#ppt_w"/>
                                          </p:val>
                                        </p:tav>
                                      </p:tavLst>
                                    </p:anim>
                                    <p:anim calcmode="lin" valueType="num">
                                      <p:cBhvr>
                                        <p:cTn id="13" dur="400" fill="hold"/>
                                        <p:tgtEl>
                                          <p:spTgt spid="849"/>
                                        </p:tgtEl>
                                        <p:attrNameLst>
                                          <p:attrName>ppt_h</p:attrName>
                                        </p:attrNameLst>
                                      </p:cBhvr>
                                      <p:tavLst>
                                        <p:tav tm="0">
                                          <p:val>
                                            <p:fltVal val="0"/>
                                          </p:val>
                                        </p:tav>
                                        <p:tav tm="100000">
                                          <p:val>
                                            <p:strVal val="#ppt_h"/>
                                          </p:val>
                                        </p:tav>
                                      </p:tavLst>
                                    </p:anim>
                                  </p:childTnLst>
                                </p:cTn>
                              </p:par>
                            </p:childTnLst>
                          </p:cTn>
                        </p:par>
                        <p:par>
                          <p:cTn id="14" fill="hold">
                            <p:stCondLst>
                              <p:cond delay="1150"/>
                            </p:stCondLst>
                            <p:childTnLst>
                              <p:par>
                                <p:cTn id="15" presetClass="entr" nodeType="afterEffect" presetSubtype="16" presetID="23" grpId="3" fill="hold">
                                  <p:stCondLst>
                                    <p:cond delay="0"/>
                                  </p:stCondLst>
                                  <p:iterate type="el" backwards="0">
                                    <p:tmAbs val="0"/>
                                  </p:iterate>
                                  <p:childTnLst>
                                    <p:set>
                                      <p:cBhvr>
                                        <p:cTn id="16" fill="hold"/>
                                        <p:tgtEl>
                                          <p:spTgt spid="850"/>
                                        </p:tgtEl>
                                        <p:attrNameLst>
                                          <p:attrName>style.visibility</p:attrName>
                                        </p:attrNameLst>
                                      </p:cBhvr>
                                      <p:to>
                                        <p:strVal val="visible"/>
                                      </p:to>
                                    </p:set>
                                    <p:anim calcmode="lin" valueType="num">
                                      <p:cBhvr>
                                        <p:cTn id="17" dur="400" fill="hold"/>
                                        <p:tgtEl>
                                          <p:spTgt spid="850"/>
                                        </p:tgtEl>
                                        <p:attrNameLst>
                                          <p:attrName>ppt_w</p:attrName>
                                        </p:attrNameLst>
                                      </p:cBhvr>
                                      <p:tavLst>
                                        <p:tav tm="0">
                                          <p:val>
                                            <p:fltVal val="0"/>
                                          </p:val>
                                        </p:tav>
                                        <p:tav tm="100000">
                                          <p:val>
                                            <p:strVal val="#ppt_w"/>
                                          </p:val>
                                        </p:tav>
                                      </p:tavLst>
                                    </p:anim>
                                    <p:anim calcmode="lin" valueType="num">
                                      <p:cBhvr>
                                        <p:cTn id="18" dur="400" fill="hold"/>
                                        <p:tgtEl>
                                          <p:spTgt spid="850"/>
                                        </p:tgtEl>
                                        <p:attrNameLst>
                                          <p:attrName>ppt_h</p:attrName>
                                        </p:attrNameLst>
                                      </p:cBhvr>
                                      <p:tavLst>
                                        <p:tav tm="0">
                                          <p:val>
                                            <p:fltVal val="0"/>
                                          </p:val>
                                        </p:tav>
                                        <p:tav tm="100000">
                                          <p:val>
                                            <p:strVal val="#ppt_h"/>
                                          </p:val>
                                        </p:tav>
                                      </p:tavLst>
                                    </p:anim>
                                  </p:childTnLst>
                                </p:cTn>
                              </p:par>
                            </p:childTnLst>
                          </p:cTn>
                        </p:par>
                        <p:par>
                          <p:cTn id="19" fill="hold">
                            <p:stCondLst>
                              <p:cond delay="1550"/>
                            </p:stCondLst>
                            <p:childTnLst>
                              <p:par>
                                <p:cTn id="20" presetClass="entr" nodeType="afterEffect" presetID="10" grpId="4" fill="hold">
                                  <p:stCondLst>
                                    <p:cond delay="0"/>
                                  </p:stCondLst>
                                  <p:iterate type="el" backwards="0">
                                    <p:tmAbs val="0"/>
                                  </p:iterate>
                                  <p:childTnLst>
                                    <p:set>
                                      <p:cBhvr>
                                        <p:cTn id="21" fill="hold"/>
                                        <p:tgtEl>
                                          <p:spTgt spid="847"/>
                                        </p:tgtEl>
                                        <p:attrNameLst>
                                          <p:attrName>style.visibility</p:attrName>
                                        </p:attrNameLst>
                                      </p:cBhvr>
                                      <p:to>
                                        <p:strVal val="visible"/>
                                      </p:to>
                                    </p:set>
                                    <p:animEffect filter="fade" transition="in">
                                      <p:cBhvr>
                                        <p:cTn id="22" dur="200"/>
                                        <p:tgtEl>
                                          <p:spTgt spid="847"/>
                                        </p:tgtEl>
                                      </p:cBhvr>
                                    </p:animEffect>
                                  </p:childTnLst>
                                </p:cTn>
                              </p:par>
                            </p:childTnLst>
                          </p:cTn>
                        </p:par>
                        <p:par>
                          <p:cTn id="23" fill="hold">
                            <p:stCondLst>
                              <p:cond delay="1750"/>
                            </p:stCondLst>
                            <p:childTnLst>
                              <p:par>
                                <p:cTn id="24" presetClass="entr" nodeType="afterEffect" presetID="10" grpId="5" fill="hold">
                                  <p:stCondLst>
                                    <p:cond delay="0"/>
                                  </p:stCondLst>
                                  <p:iterate type="el" backwards="0">
                                    <p:tmAbs val="0"/>
                                  </p:iterate>
                                  <p:childTnLst>
                                    <p:set>
                                      <p:cBhvr>
                                        <p:cTn id="25" fill="hold"/>
                                        <p:tgtEl>
                                          <p:spTgt spid="848"/>
                                        </p:tgtEl>
                                        <p:attrNameLst>
                                          <p:attrName>style.visibility</p:attrName>
                                        </p:attrNameLst>
                                      </p:cBhvr>
                                      <p:to>
                                        <p:strVal val="visible"/>
                                      </p:to>
                                    </p:set>
                                    <p:animEffect filter="fade" transition="in">
                                      <p:cBhvr>
                                        <p:cTn id="26" dur="300"/>
                                        <p:tgtEl>
                                          <p:spTgt spid="8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6" grpId="1"/>
      <p:bldP build="whole" bldLvl="1" animBg="1" rev="0" advAuto="0" spid="850" grpId="3"/>
      <p:bldP build="whole" bldLvl="1" animBg="1" rev="0" advAuto="0" spid="849" grpId="2"/>
      <p:bldP build="whole" bldLvl="1" animBg="1" rev="0" advAuto="0" spid="848" grpId="5"/>
      <p:bldP build="whole" bldLvl="1" animBg="1" rev="0" advAuto="0" spid="847" grpId="4"/>
    </p:bld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Title 1"/>
          <p:cNvSpPr txBox="1"/>
          <p:nvPr>
            <p:ph type="title"/>
          </p:nvPr>
        </p:nvSpPr>
        <p:spPr>
          <a:prstGeom prst="rect">
            <a:avLst/>
          </a:prstGeom>
        </p:spPr>
        <p:txBody>
          <a:bodyPr/>
          <a:lstStyle/>
          <a:p>
            <a:pPr/>
            <a:r>
              <a:t>Human Capital</a:t>
            </a:r>
          </a:p>
        </p:txBody>
      </p:sp>
      <p:sp>
        <p:nvSpPr>
          <p:cNvPr id="853" name="Content Placeholder 2"/>
          <p:cNvSpPr txBox="1"/>
          <p:nvPr>
            <p:ph type="body" idx="1"/>
          </p:nvPr>
        </p:nvSpPr>
        <p:spPr>
          <a:prstGeom prst="rect">
            <a:avLst/>
          </a:prstGeom>
        </p:spPr>
        <p:txBody>
          <a:bodyPr/>
          <a:lstStyle/>
          <a:p>
            <a:pPr marL="0" indent="50800" algn="ctr">
              <a:buSzTx/>
              <a:buNone/>
              <a:defRPr sz="2800"/>
            </a:pPr>
            <a:r>
              <a:t>“</a:t>
            </a:r>
            <a:r>
              <a:rPr>
                <a:solidFill>
                  <a:srgbClr val="2D75E7"/>
                </a:solidFill>
              </a:rPr>
              <a:t>Highly specialized human capital </a:t>
            </a:r>
            <a:r>
              <a:t>is a </a:t>
            </a:r>
            <a:r>
              <a:rPr>
                <a:solidFill>
                  <a:srgbClr val="2D75E7"/>
                </a:solidFill>
              </a:rPr>
              <a:t>scarce resource </a:t>
            </a:r>
            <a:r>
              <a:t>that can be used either for innovation of products and services or for educating future innovators.”</a:t>
            </a:r>
          </a:p>
          <a:p>
            <a:pPr lvl="1" marL="0" indent="441325" algn="ctr">
              <a:buSzTx/>
              <a:buNone/>
              <a:defRPr sz="2000">
                <a:solidFill>
                  <a:srgbClr val="B53513"/>
                </a:solidFill>
              </a:defRPr>
            </a:pPr>
            <a:r>
              <a:t>Kenneth Arrow. Economic Welfare and the Allocation of Resources for Invention (1962)</a:t>
            </a:r>
          </a:p>
        </p:txBody>
      </p:sp>
      <p:sp>
        <p:nvSpPr>
          <p:cNvPr id="854"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56" name="Content Placeholder 2"/>
          <p:cNvSpPr txBox="1"/>
          <p:nvPr>
            <p:ph type="body" idx="1"/>
          </p:nvPr>
        </p:nvSpPr>
        <p:spPr>
          <a:prstGeom prst="rect">
            <a:avLst/>
          </a:prstGeom>
        </p:spPr>
        <p:txBody>
          <a:bodyPr/>
          <a:lstStyle/>
          <a:p>
            <a:pPr>
              <a:spcBef>
                <a:spcPts val="4300"/>
              </a:spcBef>
            </a:pPr>
            <a:r>
              <a:t>Describe the difference between Invention, Research, Innovation</a:t>
            </a:r>
          </a:p>
          <a:p>
            <a:pPr>
              <a:spcBef>
                <a:spcPts val="4300"/>
              </a:spcBef>
            </a:pPr>
            <a:r>
              <a:t>Explain how AlphaGo became a source of future Innovation</a:t>
            </a:r>
          </a:p>
          <a:p>
            <a:pPr>
              <a:spcBef>
                <a:spcPts val="4300"/>
              </a:spcBef>
            </a:pPr>
            <a:r>
              <a:t>What is the business model that Martin Luther disrupted?</a:t>
            </a:r>
          </a:p>
        </p:txBody>
      </p:sp>
      <p:sp>
        <p:nvSpPr>
          <p:cNvPr id="857" name="Title 1"/>
          <p:cNvSpPr txBox="1"/>
          <p:nvPr>
            <p:ph type="title"/>
          </p:nvPr>
        </p:nvSpPr>
        <p:spPr>
          <a:prstGeom prst="rect">
            <a:avLst/>
          </a:prstGeom>
        </p:spPr>
        <p:txBody>
          <a:bodyPr/>
          <a:lstStyle/>
          <a:p>
            <a:pPr indent="34130" defTabSz="786384">
              <a:defRPr sz="3698"/>
            </a:pPr>
            <a:r>
              <a:t>Knowledge</a:t>
            </a:r>
            <a:br/>
            <a:r>
              <a:t>Check</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59" name="Content Placeholder 2"/>
          <p:cNvSpPr txBox="1"/>
          <p:nvPr>
            <p:ph type="body" idx="1"/>
          </p:nvPr>
        </p:nvSpPr>
        <p:spPr>
          <a:prstGeom prst="rect">
            <a:avLst/>
          </a:prstGeom>
        </p:spPr>
        <p:txBody>
          <a:bodyPr/>
          <a:lstStyle/>
          <a:p>
            <a:pPr>
              <a:spcBef>
                <a:spcPts val="4300"/>
              </a:spcBef>
            </a:pPr>
            <a:r>
              <a:t>Discuss if universities can catalyze or produce innovations and create synergies required to address these challenges? </a:t>
            </a:r>
          </a:p>
          <a:p>
            <a:pPr>
              <a:spcBef>
                <a:spcPts val="4300"/>
              </a:spcBef>
            </a:pPr>
            <a:r>
              <a:t>Discuss if Universities around the world can respond to these aspirations successfully</a:t>
            </a:r>
            <a:r>
              <a:rPr>
                <a:solidFill>
                  <a:srgbClr val="0433FF"/>
                </a:solidFill>
              </a:rPr>
              <a:t> </a:t>
            </a:r>
            <a:br>
              <a:rPr>
                <a:solidFill>
                  <a:srgbClr val="0433FF"/>
                </a:solidFill>
              </a:rPr>
            </a:br>
            <a:r>
              <a:t>in a period of disruption?</a:t>
            </a:r>
          </a:p>
        </p:txBody>
      </p:sp>
      <p:sp>
        <p:nvSpPr>
          <p:cNvPr id="860" name="Title 1"/>
          <p:cNvSpPr txBox="1"/>
          <p:nvPr>
            <p:ph type="title"/>
          </p:nvPr>
        </p:nvSpPr>
        <p:spPr>
          <a:prstGeom prst="rect">
            <a:avLst/>
          </a:prstGeom>
        </p:spPr>
        <p:txBody>
          <a:bodyPr/>
          <a:lstStyle/>
          <a:p>
            <a:pPr indent="34130" defTabSz="786384">
              <a:defRPr sz="3698"/>
            </a:pPr>
            <a:r>
              <a:t>Knowledge</a:t>
            </a:r>
            <a:br/>
            <a:r>
              <a:t>Check</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Title 1"/>
          <p:cNvSpPr txBox="1"/>
          <p:nvPr>
            <p:ph type="title"/>
          </p:nvPr>
        </p:nvSpPr>
        <p:spPr>
          <a:prstGeom prst="rect">
            <a:avLst/>
          </a:prstGeom>
        </p:spPr>
        <p:txBody>
          <a:bodyPr/>
          <a:lstStyle>
            <a:lvl1pPr indent="38496" defTabSz="886968">
              <a:defRPr b="1" sz="3201"/>
            </a:lvl1pPr>
          </a:lstStyle>
          <a:p>
            <a:pPr/>
            <a:r>
              <a:t>Section 2: Technological Innovation Ecosystems</a:t>
            </a:r>
          </a:p>
        </p:txBody>
      </p:sp>
      <p:sp>
        <p:nvSpPr>
          <p:cNvPr id="863" name="Module 1: Innovation, Research, Start-Ups"/>
          <p:cNvSpPr txBox="1"/>
          <p:nvPr>
            <p:ph type="body" idx="21"/>
          </p:nvPr>
        </p:nvSpPr>
        <p:spPr>
          <a:prstGeom prst="rect">
            <a:avLst/>
          </a:prstGeom>
        </p:spPr>
        <p:txBody>
          <a:bodyPr/>
          <a:lstStyle/>
          <a:p>
            <a:pPr/>
            <a:r>
              <a:t>Module 1: Innovation, Research, Start-Ups</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Content Placeholder 2"/>
          <p:cNvSpPr txBox="1"/>
          <p:nvPr>
            <p:ph type="body" idx="1"/>
          </p:nvPr>
        </p:nvSpPr>
        <p:spPr>
          <a:prstGeom prst="rect">
            <a:avLst/>
          </a:prstGeom>
        </p:spPr>
        <p:txBody>
          <a:bodyPr/>
          <a:lstStyle/>
          <a:p>
            <a:pPr/>
            <a:r>
              <a:t>Successful Ecosystems</a:t>
            </a:r>
          </a:p>
          <a:p>
            <a:pPr/>
            <a:r>
              <a:t>Cargo Cults and Simulacra</a:t>
            </a:r>
          </a:p>
          <a:p>
            <a:pPr/>
            <a:r>
              <a:t>Silicon Valley’s Origins </a:t>
            </a:r>
          </a:p>
          <a:p>
            <a:pPr/>
            <a:r>
              <a:t>Research Commercialization</a:t>
            </a:r>
          </a:p>
          <a:p>
            <a:pPr/>
            <a:r>
              <a:t>Start-ups and Technology Transfer</a:t>
            </a:r>
          </a:p>
          <a:p>
            <a:pPr/>
            <a:r>
              <a:t>Overcoming Barriers</a:t>
            </a:r>
          </a:p>
          <a:p>
            <a:pPr/>
            <a:r>
              <a:t>Concluding Remarks</a:t>
            </a:r>
          </a:p>
        </p:txBody>
      </p:sp>
      <p:sp>
        <p:nvSpPr>
          <p:cNvPr id="866" name="Title 1"/>
          <p:cNvSpPr txBox="1"/>
          <p:nvPr>
            <p:ph type="title"/>
          </p:nvPr>
        </p:nvSpPr>
        <p:spPr>
          <a:prstGeom prst="rect">
            <a:avLst/>
          </a:prstGeom>
        </p:spPr>
        <p:txBody>
          <a:bodyPr/>
          <a:lstStyle/>
          <a:p>
            <a:pPr>
              <a:defRPr sz="3100"/>
            </a:pPr>
            <a:r>
              <a:t>Innovation</a:t>
            </a:r>
          </a:p>
          <a:p>
            <a:pPr>
              <a:defRPr sz="3100"/>
            </a:pPr>
            <a:r>
              <a:t>Ecosystems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Content Placeholder 2"/>
          <p:cNvSpPr txBox="1"/>
          <p:nvPr>
            <p:ph type="body" idx="1"/>
          </p:nvPr>
        </p:nvSpPr>
        <p:spPr>
          <a:prstGeom prst="rect">
            <a:avLst/>
          </a:prstGeom>
        </p:spPr>
        <p:txBody>
          <a:bodyPr anchor="ctr"/>
          <a:lstStyle/>
          <a:p>
            <a:pPr marL="222250" indent="-171450">
              <a:defRPr sz="1500"/>
            </a:pPr>
            <a:r>
              <a:t>Navigating Data and AI Opportunities and Risks: New Challenges for Business and Regulators. Professor Theodoros Evgeniou, INSEAD. C4E IEF2020 - PwC Distinguished Lecture.</a:t>
            </a:r>
          </a:p>
          <a:p>
            <a:pPr lvl="1" marL="488950" indent="-171450">
              <a:spcBef>
                <a:spcPts val="300"/>
              </a:spcBef>
              <a:defRPr sz="1200"/>
            </a:pPr>
            <a:r>
              <a:rPr u="sng">
                <a:solidFill>
                  <a:schemeClr val="accent5"/>
                </a:solidFill>
                <a:uFill>
                  <a:solidFill>
                    <a:schemeClr val="accent5"/>
                  </a:solidFill>
                </a:uFill>
                <a:hlinkClick r:id="rId2" invalidUrl="" action="" tgtFrame="" tooltip="" history="1" highlightClick="0" endSnd="0"/>
              </a:rPr>
              <a:t>https://www.youtube.com/watch?v=OtD2fr1Bo6A</a:t>
            </a:r>
          </a:p>
          <a:p>
            <a:pPr marL="222250" indent="-171450">
              <a:defRPr sz="1500"/>
            </a:pPr>
            <a:r>
              <a:t>The Challenges of AI for Business and Policy Making . Panel Discussion, C4E IEF2020.</a:t>
            </a:r>
          </a:p>
          <a:p>
            <a:pPr lvl="1" marL="488950" indent="-171450">
              <a:spcBef>
                <a:spcPts val="300"/>
              </a:spcBef>
              <a:defRPr sz="1200"/>
            </a:pPr>
            <a:r>
              <a:rPr u="sng">
                <a:solidFill>
                  <a:schemeClr val="accent5"/>
                </a:solidFill>
                <a:uFill>
                  <a:solidFill>
                    <a:schemeClr val="accent5"/>
                  </a:solidFill>
                </a:uFill>
                <a:hlinkClick r:id="rId3" invalidUrl="" action="" tgtFrame="" tooltip="" history="1" highlightClick="0" endSnd="0"/>
              </a:rPr>
              <a:t>https://www.youtube.com/watch?v=eYh_O67r2w8</a:t>
            </a:r>
          </a:p>
          <a:p>
            <a:pPr marL="222250" indent="-171450">
              <a:defRPr sz="1500"/>
            </a:pPr>
            <a:r>
              <a:t>Closing the Innovation Gap. Judith Estrin, U. of Washington Colloquium, Feb. 2000.</a:t>
            </a:r>
          </a:p>
          <a:p>
            <a:pPr lvl="1" marL="488950" indent="-171450">
              <a:spcBef>
                <a:spcPts val="300"/>
              </a:spcBef>
              <a:defRPr sz="1200"/>
            </a:pPr>
            <a:r>
              <a:rPr u="sng">
                <a:solidFill>
                  <a:schemeClr val="accent5"/>
                </a:solidFill>
                <a:uFill>
                  <a:solidFill>
                    <a:schemeClr val="accent5"/>
                  </a:solidFill>
                </a:uFill>
                <a:hlinkClick r:id="rId4" invalidUrl="" action="" tgtFrame="" tooltip="" history="1" highlightClick="0" endSnd="0"/>
              </a:rPr>
              <a:t>https://www.youtube.com/watch?v=I24T28z6jJU</a:t>
            </a:r>
          </a:p>
          <a:p>
            <a:pPr marL="222250" indent="-171450">
              <a:defRPr sz="1500"/>
            </a:pPr>
            <a:r>
              <a:t>Computers and Humans Will Each Do Their Best. Eric Schmidt, The G.S. Beckwith Gilbert ’63 Lectures, Princeton Univ. May 2015</a:t>
            </a:r>
          </a:p>
          <a:p>
            <a:pPr lvl="1" marL="488950" indent="-171450">
              <a:spcBef>
                <a:spcPts val="300"/>
              </a:spcBef>
              <a:defRPr sz="1200"/>
            </a:pPr>
            <a:r>
              <a:rPr u="sng">
                <a:solidFill>
                  <a:schemeClr val="accent5"/>
                </a:solidFill>
                <a:uFill>
                  <a:solidFill>
                    <a:schemeClr val="accent5"/>
                  </a:solidFill>
                </a:uFill>
                <a:hlinkClick r:id="rId5" invalidUrl="" action="" tgtFrame="" tooltip="" history="1" highlightClick="0" endSnd="0"/>
              </a:rPr>
              <a:t>https://mediacentral.princeton.edu/media/The+G.S.+Beckwith+Gilbert+’63+LecturesA+Eric+Schmidt+’76+-+“Computers+and+Humans+Will+Each+Do+Their+Best%22/1_ndnym9sd</a:t>
            </a:r>
          </a:p>
          <a:p>
            <a:pPr marL="222250" indent="-171450">
              <a:defRPr sz="1500"/>
            </a:pPr>
            <a:r>
              <a:t>IP law / Commercializing IP. Nick Kounoupias. C4E, Feb. 2018 (</a:t>
            </a:r>
            <a:r>
              <a:rPr u="sng">
                <a:solidFill>
                  <a:schemeClr val="accent5"/>
                </a:solidFill>
                <a:uFill>
                  <a:solidFill>
                    <a:schemeClr val="accent5"/>
                  </a:solidFill>
                </a:uFill>
                <a:hlinkClick r:id="rId6" invalidUrl="" action="" tgtFrame="" tooltip="" history="1" highlightClick="0" endSnd="0"/>
              </a:rPr>
              <a:t>slides</a:t>
            </a:r>
            <a:r>
              <a:t>)</a:t>
            </a:r>
          </a:p>
          <a:p>
            <a:pPr lvl="1" marL="488950" indent="-171450">
              <a:spcBef>
                <a:spcPts val="300"/>
              </a:spcBef>
              <a:defRPr sz="1200"/>
            </a:pPr>
            <a:r>
              <a:rPr u="sng">
                <a:solidFill>
                  <a:schemeClr val="accent5"/>
                </a:solidFill>
                <a:uFill>
                  <a:solidFill>
                    <a:schemeClr val="accent5"/>
                  </a:solidFill>
                </a:uFill>
                <a:hlinkClick r:id="rId7" invalidUrl="" action="" tgtFrame="" tooltip="" history="1" highlightClick="0" endSnd="0"/>
              </a:rPr>
              <a:t>https://youtu.be/3iP9WaNvaqU</a:t>
            </a:r>
          </a:p>
          <a:p>
            <a:pPr marL="222250" indent="-171450">
              <a:defRPr sz="1500"/>
            </a:pPr>
            <a:r>
              <a:t>EU Intellectual Property Helpdesk videos:</a:t>
            </a:r>
          </a:p>
          <a:p>
            <a:pPr lvl="1" marL="488950" indent="-171450">
              <a:spcBef>
                <a:spcPts val="300"/>
              </a:spcBef>
              <a:defRPr sz="1200"/>
            </a:pPr>
            <a:r>
              <a:rPr u="sng">
                <a:solidFill>
                  <a:schemeClr val="accent5"/>
                </a:solidFill>
                <a:uFill>
                  <a:solidFill>
                    <a:schemeClr val="accent5"/>
                  </a:solidFill>
                </a:uFill>
                <a:hlinkClick r:id="rId8" invalidUrl="" action="" tgtFrame="" tooltip="" history="1" highlightClick="0" endSnd="0"/>
              </a:rPr>
              <a:t>https://www.youtube.com/playlist?list=PLNhMWKRzktjIFb0JRJgLSzEeGFpNwOkGN</a:t>
            </a:r>
          </a:p>
        </p:txBody>
      </p:sp>
      <p:sp>
        <p:nvSpPr>
          <p:cNvPr id="487" name="Title 1"/>
          <p:cNvSpPr txBox="1"/>
          <p:nvPr/>
        </p:nvSpPr>
        <p:spPr>
          <a:xfrm>
            <a:off x="-54473" y="302434"/>
            <a:ext cx="2946728" cy="1247644"/>
          </a:xfrm>
          <a:prstGeom prst="rect">
            <a:avLst/>
          </a:prstGeom>
          <a:ln w="12700">
            <a:miter lim="400000"/>
          </a:ln>
          <a:extLst>
            <a:ext uri="{C572A759-6A51-4108-AA02-DFA0A04FC94B}">
              <ma14:wrappingTextBoxFlag xmlns:ma14="http://schemas.microsoft.com/office/mac/drawingml/2011/main" val="1"/>
            </a:ext>
          </a:extLst>
        </p:spPr>
        <p:txBody>
          <a:bodyPr lIns="50794" tIns="50794" rIns="50794" bIns="50794" anchor="ctr">
            <a:normAutofit fontScale="100000" lnSpcReduction="0"/>
          </a:bodyPr>
          <a:lstStyle>
            <a:lvl1pPr indent="39687" algn="ctr">
              <a:defRPr b="1" sz="3000">
                <a:solidFill>
                  <a:srgbClr val="FFD479"/>
                </a:solidFill>
                <a:latin typeface="Century Gothic"/>
                <a:ea typeface="Century Gothic"/>
                <a:cs typeface="Century Gothic"/>
                <a:sym typeface="Century Gothic"/>
              </a:defRPr>
            </a:lvl1pPr>
          </a:lstStyle>
          <a:p>
            <a:pPr/>
            <a:r>
              <a:t>Online Videos &amp; Courses</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Which universities have created the world’s most successful technology innovation ecosystems?"/>
          <p:cNvSpPr txBox="1"/>
          <p:nvPr>
            <p:ph type="body" idx="1"/>
          </p:nvPr>
        </p:nvSpPr>
        <p:spPr>
          <a:prstGeom prst="rect">
            <a:avLst/>
          </a:prstGeom>
        </p:spPr>
        <p:txBody>
          <a:bodyPr/>
          <a:lstStyle/>
          <a:p>
            <a:pPr/>
            <a:r>
              <a:t>Which universities have created the world’s most successful technology innovation ecosystems?</a:t>
            </a:r>
          </a:p>
        </p:txBody>
      </p:sp>
      <p:sp>
        <p:nvSpPr>
          <p:cNvPr id="869" name="Footer Placeholder 2"/>
          <p:cNvSpPr txBox="1"/>
          <p:nvPr/>
        </p:nvSpPr>
        <p:spPr>
          <a:xfrm>
            <a:off x="45720" y="6415630"/>
            <a:ext cx="4023829" cy="396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500">
                <a:solidFill>
                  <a:srgbClr val="D9D9D9"/>
                </a:solidFill>
              </a:defRPr>
            </a:lvl1pPr>
          </a:lstStyle>
          <a:p>
            <a:pPr/>
            <a:r>
              <a:t>This document has been produced with the support of THE EUROPEAN COMMISSION  under THE CONNECTING EUROPE FACILITY - TELECOMMUNICATIONS SECTOR AGREEMENT No INEA/CEF/ICT/A2020/2267423. It reflects the views only of the author, and the Commission cannot be held responsible for any use which may be made of the information contained therein.</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Slide Number Placeholder 5"/>
          <p:cNvSpPr txBox="1"/>
          <p:nvPr>
            <p:ph type="sldNum" sz="quarter" idx="2"/>
          </p:nvPr>
        </p:nvSpPr>
        <p:spPr>
          <a:xfrm>
            <a:off x="51297"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872" name="‘Which universities would you identify as having created/ supported the world’s most successful technology innovation ecosystems?’…"/>
          <p:cNvSpPr txBox="1"/>
          <p:nvPr/>
        </p:nvSpPr>
        <p:spPr>
          <a:xfrm>
            <a:off x="687515" y="941580"/>
            <a:ext cx="7012148" cy="792479"/>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defTabSz="342900">
              <a:spcBef>
                <a:spcPts val="900"/>
              </a:spcBef>
              <a:defRPr b="1" sz="1300">
                <a:latin typeface="Century Gothic"/>
                <a:ea typeface="Century Gothic"/>
                <a:cs typeface="Century Gothic"/>
                <a:sym typeface="Century Gothic"/>
              </a:defRPr>
            </a:pPr>
            <a:r>
              <a:t>‘Which universities would you identify as having created/ supported the world’s most successful technology innovation ecosystems?’ </a:t>
            </a:r>
          </a:p>
          <a:p>
            <a:pPr defTabSz="342900">
              <a:spcBef>
                <a:spcPts val="900"/>
              </a:spcBef>
              <a:defRPr sz="1300">
                <a:latin typeface="Century Gothic"/>
                <a:ea typeface="Century Gothic"/>
                <a:cs typeface="Century Gothic"/>
                <a:sym typeface="Century Gothic"/>
              </a:defRPr>
            </a:pPr>
            <a:r>
              <a:t>[</a:t>
            </a:r>
            <a:r>
              <a:rPr b="1">
                <a:solidFill>
                  <a:srgbClr val="0433FF"/>
                </a:solidFill>
              </a:rPr>
              <a:t>MIT-Skoltech Study, June 2014: 61 experts from 20 countries</a:t>
            </a:r>
            <a:r>
              <a:t>]</a:t>
            </a:r>
          </a:p>
        </p:txBody>
      </p:sp>
      <p:pic>
        <p:nvPicPr>
          <p:cNvPr id="873" name="Image" descr="Image"/>
          <p:cNvPicPr>
            <a:picLocks noChangeAspect="1"/>
          </p:cNvPicPr>
          <p:nvPr/>
        </p:nvPicPr>
        <p:blipFill>
          <a:blip r:embed="rId2">
            <a:extLst/>
          </a:blip>
          <a:stretch>
            <a:fillRect/>
          </a:stretch>
        </p:blipFill>
        <p:spPr>
          <a:xfrm>
            <a:off x="175959" y="1813600"/>
            <a:ext cx="7295106" cy="3962101"/>
          </a:xfrm>
          <a:prstGeom prst="rect">
            <a:avLst/>
          </a:prstGeom>
          <a:ln w="12700">
            <a:solidFill>
              <a:srgbClr val="0433FF"/>
            </a:solidFill>
            <a:miter lim="400000"/>
          </a:ln>
        </p:spPr>
      </p:pic>
      <p:pic>
        <p:nvPicPr>
          <p:cNvPr id="874" name="image50.tif" descr="image50.tif"/>
          <p:cNvPicPr>
            <a:picLocks noChangeAspect="1"/>
          </p:cNvPicPr>
          <p:nvPr/>
        </p:nvPicPr>
        <p:blipFill>
          <a:blip r:embed="rId3">
            <a:extLst/>
          </a:blip>
          <a:stretch>
            <a:fillRect/>
          </a:stretch>
        </p:blipFill>
        <p:spPr>
          <a:xfrm>
            <a:off x="7563463" y="1992879"/>
            <a:ext cx="1404579" cy="1877198"/>
          </a:xfrm>
          <a:prstGeom prst="rect">
            <a:avLst/>
          </a:prstGeom>
          <a:ln w="12700">
            <a:miter lim="400000"/>
          </a:ln>
        </p:spPr>
      </p:pic>
      <p:pic>
        <p:nvPicPr>
          <p:cNvPr id="875" name="evidence2012.jpg" descr="evidence2012.jpg"/>
          <p:cNvPicPr>
            <a:picLocks noChangeAspect="1"/>
          </p:cNvPicPr>
          <p:nvPr/>
        </p:nvPicPr>
        <p:blipFill>
          <a:blip r:embed="rId4">
            <a:extLst/>
          </a:blip>
          <a:stretch>
            <a:fillRect/>
          </a:stretch>
        </p:blipFill>
        <p:spPr>
          <a:xfrm>
            <a:off x="-83934" y="857250"/>
            <a:ext cx="649670" cy="699645"/>
          </a:xfrm>
          <a:prstGeom prst="rect">
            <a:avLst/>
          </a:prstGeom>
          <a:ln w="12700">
            <a:miter lim="400000"/>
          </a:ln>
        </p:spPr>
      </p:pic>
      <p:pic>
        <p:nvPicPr>
          <p:cNvPr id="876" name="Oval Circle" descr="Oval Circle"/>
          <p:cNvPicPr>
            <a:picLocks noChangeAspect="1"/>
          </p:cNvPicPr>
          <p:nvPr/>
        </p:nvPicPr>
        <p:blipFill>
          <a:blip r:embed="rId5">
            <a:extLst/>
          </a:blip>
          <a:stretch>
            <a:fillRect/>
          </a:stretch>
        </p:blipFill>
        <p:spPr>
          <a:xfrm rot="19140000">
            <a:off x="361542" y="4411976"/>
            <a:ext cx="1816207" cy="94838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6" presetID="23" grpId="2" fill="hold">
                                  <p:stCondLst>
                                    <p:cond delay="0"/>
                                  </p:stCondLst>
                                  <p:iterate type="el" backwards="0">
                                    <p:tmAbs val="0"/>
                                  </p:iterate>
                                  <p:childTnLst>
                                    <p:set>
                                      <p:cBhvr>
                                        <p:cTn id="10" fill="hold"/>
                                        <p:tgtEl>
                                          <p:spTgt spid="876"/>
                                        </p:tgtEl>
                                        <p:attrNameLst>
                                          <p:attrName>style.visibility</p:attrName>
                                        </p:attrNameLst>
                                      </p:cBhvr>
                                      <p:to>
                                        <p:strVal val="visible"/>
                                      </p:to>
                                    </p:set>
                                    <p:anim calcmode="lin" valueType="num">
                                      <p:cBhvr>
                                        <p:cTn id="11" dur="750" fill="hold"/>
                                        <p:tgtEl>
                                          <p:spTgt spid="876"/>
                                        </p:tgtEl>
                                        <p:attrNameLst>
                                          <p:attrName>ppt_w</p:attrName>
                                        </p:attrNameLst>
                                      </p:cBhvr>
                                      <p:tavLst>
                                        <p:tav tm="0">
                                          <p:val>
                                            <p:fltVal val="0"/>
                                          </p:val>
                                        </p:tav>
                                        <p:tav tm="100000">
                                          <p:val>
                                            <p:strVal val="#ppt_w"/>
                                          </p:val>
                                        </p:tav>
                                      </p:tavLst>
                                    </p:anim>
                                    <p:anim calcmode="lin" valueType="num">
                                      <p:cBhvr>
                                        <p:cTn id="12" dur="750" fill="hold"/>
                                        <p:tgtEl>
                                          <p:spTgt spid="8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6" grpId="2"/>
      <p:bldP build="whole" bldLvl="1" animBg="1" rev="0" advAuto="0" spid="873" grpId="1"/>
    </p:bldLst>
  </p:timing>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Title 1"/>
          <p:cNvSpPr txBox="1"/>
          <p:nvPr>
            <p:ph type="title"/>
          </p:nvPr>
        </p:nvSpPr>
        <p:spPr>
          <a:prstGeom prst="rect">
            <a:avLst/>
          </a:prstGeom>
        </p:spPr>
        <p:txBody>
          <a:bodyPr/>
          <a:lstStyle/>
          <a:p>
            <a:pPr/>
            <a:r>
              <a:t>Most Successful Ecosystems</a:t>
            </a:r>
          </a:p>
        </p:txBody>
      </p:sp>
      <p:sp>
        <p:nvSpPr>
          <p:cNvPr id="879"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880" name="Image" descr="Image"/>
          <p:cNvPicPr>
            <a:picLocks noChangeAspect="1"/>
          </p:cNvPicPr>
          <p:nvPr/>
        </p:nvPicPr>
        <p:blipFill>
          <a:blip r:embed="rId2">
            <a:extLst/>
          </a:blip>
          <a:stretch>
            <a:fillRect/>
          </a:stretch>
        </p:blipFill>
        <p:spPr>
          <a:xfrm>
            <a:off x="1096643" y="2005981"/>
            <a:ext cx="2430504" cy="2621328"/>
          </a:xfrm>
          <a:prstGeom prst="rect">
            <a:avLst/>
          </a:prstGeom>
          <a:ln w="12700">
            <a:miter lim="400000"/>
          </a:ln>
        </p:spPr>
      </p:pic>
      <p:pic>
        <p:nvPicPr>
          <p:cNvPr id="881" name="Image" descr="Image"/>
          <p:cNvPicPr>
            <a:picLocks noChangeAspect="1"/>
          </p:cNvPicPr>
          <p:nvPr/>
        </p:nvPicPr>
        <p:blipFill>
          <a:blip r:embed="rId3">
            <a:extLst/>
          </a:blip>
          <a:stretch>
            <a:fillRect/>
          </a:stretch>
        </p:blipFill>
        <p:spPr>
          <a:xfrm>
            <a:off x="855343" y="4732473"/>
            <a:ext cx="1648550" cy="642891"/>
          </a:xfrm>
          <a:prstGeom prst="rect">
            <a:avLst/>
          </a:prstGeom>
          <a:ln w="12700">
            <a:miter lim="400000"/>
          </a:ln>
        </p:spPr>
      </p:pic>
      <p:sp>
        <p:nvSpPr>
          <p:cNvPr id="882" name="Silicon Valley"/>
          <p:cNvSpPr txBox="1"/>
          <p:nvPr/>
        </p:nvSpPr>
        <p:spPr>
          <a:xfrm rot="16200000">
            <a:off x="-112983" y="3093116"/>
            <a:ext cx="1886055"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a:defRPr b="1" sz="2200">
                <a:solidFill>
                  <a:srgbClr val="531B93"/>
                </a:solidFill>
                <a:latin typeface="Century Gothic"/>
                <a:ea typeface="Century Gothic"/>
                <a:cs typeface="Century Gothic"/>
                <a:sym typeface="Century Gothic"/>
              </a:defRPr>
            </a:pPr>
            <a:r>
              <a:t>Silicon</a:t>
            </a:r>
            <a:r>
              <a:rPr>
                <a:solidFill>
                  <a:srgbClr val="000000"/>
                </a:solidFill>
              </a:rPr>
              <a:t> </a:t>
            </a:r>
            <a:r>
              <a:t>Valley</a:t>
            </a:r>
          </a:p>
        </p:txBody>
      </p:sp>
      <p:pic>
        <p:nvPicPr>
          <p:cNvPr id="883" name="Image" descr="Image"/>
          <p:cNvPicPr>
            <a:picLocks noChangeAspect="1"/>
          </p:cNvPicPr>
          <p:nvPr/>
        </p:nvPicPr>
        <p:blipFill>
          <a:blip r:embed="rId4">
            <a:extLst/>
          </a:blip>
          <a:stretch>
            <a:fillRect/>
          </a:stretch>
        </p:blipFill>
        <p:spPr>
          <a:xfrm>
            <a:off x="3581229" y="2000844"/>
            <a:ext cx="3508800" cy="2631601"/>
          </a:xfrm>
          <a:prstGeom prst="rect">
            <a:avLst/>
          </a:prstGeom>
          <a:ln w="12700">
            <a:miter lim="400000"/>
          </a:ln>
        </p:spPr>
      </p:pic>
      <p:sp>
        <p:nvSpPr>
          <p:cNvPr id="884" name="Kendall Square, Boston"/>
          <p:cNvSpPr txBox="1"/>
          <p:nvPr/>
        </p:nvSpPr>
        <p:spPr>
          <a:xfrm rot="5400000">
            <a:off x="5789652" y="3319715"/>
            <a:ext cx="3182646" cy="4114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b="1" sz="2200">
                <a:solidFill>
                  <a:srgbClr val="531B93"/>
                </a:solidFill>
                <a:latin typeface="Century Gothic"/>
                <a:ea typeface="Century Gothic"/>
                <a:cs typeface="Century Gothic"/>
                <a:sym typeface="Century Gothic"/>
              </a:defRPr>
            </a:lvl1pPr>
          </a:lstStyle>
          <a:p>
            <a:pPr/>
            <a:r>
              <a:t>Kendall Square, Boston</a:t>
            </a:r>
          </a:p>
        </p:txBody>
      </p:sp>
      <p:pic>
        <p:nvPicPr>
          <p:cNvPr id="885" name="Image" descr="Image"/>
          <p:cNvPicPr>
            <a:picLocks noChangeAspect="1"/>
          </p:cNvPicPr>
          <p:nvPr/>
        </p:nvPicPr>
        <p:blipFill>
          <a:blip r:embed="rId5">
            <a:extLst/>
          </a:blip>
          <a:stretch>
            <a:fillRect/>
          </a:stretch>
        </p:blipFill>
        <p:spPr>
          <a:xfrm>
            <a:off x="4111830" y="4683497"/>
            <a:ext cx="989060" cy="740842"/>
          </a:xfrm>
          <a:prstGeom prst="rect">
            <a:avLst/>
          </a:prstGeom>
          <a:ln w="12700">
            <a:miter lim="400000"/>
          </a:ln>
        </p:spPr>
      </p:pic>
      <p:pic>
        <p:nvPicPr>
          <p:cNvPr id="886" name="Image" descr="Image"/>
          <p:cNvPicPr>
            <a:picLocks noChangeAspect="1"/>
          </p:cNvPicPr>
          <p:nvPr/>
        </p:nvPicPr>
        <p:blipFill>
          <a:blip r:embed="rId6">
            <a:extLst/>
          </a:blip>
          <a:stretch>
            <a:fillRect/>
          </a:stretch>
        </p:blipFill>
        <p:spPr>
          <a:xfrm>
            <a:off x="2629787" y="4732473"/>
            <a:ext cx="989061" cy="642891"/>
          </a:xfrm>
          <a:prstGeom prst="rect">
            <a:avLst/>
          </a:prstGeom>
          <a:ln w="12700">
            <a:miter lim="400000"/>
          </a:ln>
        </p:spPr>
      </p:pic>
      <p:pic>
        <p:nvPicPr>
          <p:cNvPr id="887" name="Image" descr="Image"/>
          <p:cNvPicPr>
            <a:picLocks noChangeAspect="1"/>
          </p:cNvPicPr>
          <p:nvPr/>
        </p:nvPicPr>
        <p:blipFill>
          <a:blip r:embed="rId7">
            <a:extLst/>
          </a:blip>
          <a:stretch>
            <a:fillRect/>
          </a:stretch>
        </p:blipFill>
        <p:spPr>
          <a:xfrm>
            <a:off x="5597166" y="4683497"/>
            <a:ext cx="1113285" cy="740842"/>
          </a:xfrm>
          <a:prstGeom prst="rect">
            <a:avLst/>
          </a:prstGeom>
          <a:ln w="12700">
            <a:miter lim="400000"/>
          </a:ln>
        </p:spPr>
      </p:pic>
      <p:sp>
        <p:nvSpPr>
          <p:cNvPr id="888" name="Stanford"/>
          <p:cNvSpPr txBox="1"/>
          <p:nvPr/>
        </p:nvSpPr>
        <p:spPr>
          <a:xfrm>
            <a:off x="1078323" y="5391627"/>
            <a:ext cx="961851" cy="3352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1700">
                <a:latin typeface="Century Gothic"/>
                <a:ea typeface="Century Gothic"/>
                <a:cs typeface="Century Gothic"/>
                <a:sym typeface="Century Gothic"/>
              </a:defRPr>
            </a:lvl1pPr>
          </a:lstStyle>
          <a:p>
            <a:pPr/>
            <a:r>
              <a:t>Stanford</a:t>
            </a:r>
          </a:p>
        </p:txBody>
      </p:sp>
      <p:sp>
        <p:nvSpPr>
          <p:cNvPr id="889" name="UC Berkeley"/>
          <p:cNvSpPr txBox="1"/>
          <p:nvPr/>
        </p:nvSpPr>
        <p:spPr>
          <a:xfrm>
            <a:off x="2407110" y="5391627"/>
            <a:ext cx="1335143" cy="3352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1700">
                <a:latin typeface="Century Gothic"/>
                <a:ea typeface="Century Gothic"/>
                <a:cs typeface="Century Gothic"/>
                <a:sym typeface="Century Gothic"/>
              </a:defRPr>
            </a:lvl1pPr>
          </a:lstStyle>
          <a:p>
            <a:pPr/>
            <a:r>
              <a:t>UC Berkeley</a:t>
            </a:r>
          </a:p>
        </p:txBody>
      </p:sp>
      <p:sp>
        <p:nvSpPr>
          <p:cNvPr id="890" name="MIT"/>
          <p:cNvSpPr txBox="1"/>
          <p:nvPr/>
        </p:nvSpPr>
        <p:spPr>
          <a:xfrm>
            <a:off x="4395242" y="5391627"/>
            <a:ext cx="420415" cy="3352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1700">
                <a:latin typeface="Century Gothic"/>
                <a:ea typeface="Century Gothic"/>
                <a:cs typeface="Century Gothic"/>
                <a:sym typeface="Century Gothic"/>
              </a:defRPr>
            </a:lvl1pPr>
          </a:lstStyle>
          <a:p>
            <a:pPr/>
            <a:r>
              <a:t>MIT</a:t>
            </a:r>
          </a:p>
        </p:txBody>
      </p:sp>
      <p:sp>
        <p:nvSpPr>
          <p:cNvPr id="891" name="Harvard"/>
          <p:cNvSpPr txBox="1"/>
          <p:nvPr/>
        </p:nvSpPr>
        <p:spPr>
          <a:xfrm>
            <a:off x="5689279" y="5391627"/>
            <a:ext cx="919895" cy="3352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defRPr sz="1700">
                <a:latin typeface="Century Gothic"/>
                <a:ea typeface="Century Gothic"/>
                <a:cs typeface="Century Gothic"/>
                <a:sym typeface="Century Gothic"/>
              </a:defRPr>
            </a:lvl1pPr>
          </a:lstStyle>
          <a:p>
            <a:pPr/>
            <a:r>
              <a:t>Harvard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88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883"/>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8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881"/>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888"/>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886"/>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889"/>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885"/>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890"/>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1" fill="hold">
                                  <p:stCondLst>
                                    <p:cond delay="0"/>
                                  </p:stCondLst>
                                  <p:iterate type="el" backwards="0">
                                    <p:tmAbs val="0"/>
                                  </p:iterate>
                                  <p:childTnLst>
                                    <p:set>
                                      <p:cBhvr>
                                        <p:cTn id="38" fill="hold"/>
                                        <p:tgtEl>
                                          <p:spTgt spid="887"/>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2" fill="hold">
                                  <p:stCondLst>
                                    <p:cond delay="0"/>
                                  </p:stCondLst>
                                  <p:iterate type="el" backwards="0">
                                    <p:tmAbs val="0"/>
                                  </p:iterate>
                                  <p:childTnLst>
                                    <p:set>
                                      <p:cBhvr>
                                        <p:cTn id="41" fill="hold"/>
                                        <p:tgtEl>
                                          <p:spTgt spid="8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3" grpId="3"/>
      <p:bldP build="whole" bldLvl="1" animBg="1" rev="0" advAuto="0" spid="885" grpId="9"/>
      <p:bldP build="whole" bldLvl="1" animBg="1" rev="0" advAuto="0" spid="884" grpId="4"/>
      <p:bldP build="whole" bldLvl="1" animBg="1" rev="0" advAuto="0" spid="887" grpId="11"/>
      <p:bldP build="whole" bldLvl="1" animBg="1" rev="0" advAuto="0" spid="891" grpId="12"/>
      <p:bldP build="whole" bldLvl="1" animBg="1" rev="0" advAuto="0" spid="881" grpId="5"/>
      <p:bldP build="whole" bldLvl="1" animBg="1" rev="0" advAuto="0" spid="882" grpId="2"/>
      <p:bldP build="whole" bldLvl="1" animBg="1" rev="0" advAuto="0" spid="889" grpId="8"/>
      <p:bldP build="whole" bldLvl="1" animBg="1" rev="0" advAuto="0" spid="880" grpId="1"/>
      <p:bldP build="whole" bldLvl="1" animBg="1" rev="0" advAuto="0" spid="886" grpId="7"/>
      <p:bldP build="whole" bldLvl="1" animBg="1" rev="0" advAuto="0" spid="890" grpId="10"/>
      <p:bldP build="whole" bldLvl="1" animBg="1" rev="0" advAuto="0" spid="888" grpId="6"/>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Some evidence: Stanford"/>
          <p:cNvSpPr txBox="1"/>
          <p:nvPr>
            <p:ph type="title"/>
          </p:nvPr>
        </p:nvSpPr>
        <p:spPr>
          <a:prstGeom prst="rect">
            <a:avLst/>
          </a:prstGeom>
        </p:spPr>
        <p:txBody>
          <a:bodyPr/>
          <a:lstStyle/>
          <a:p>
            <a:pPr/>
            <a:r>
              <a:t>Some evidence: Stanford</a:t>
            </a:r>
          </a:p>
        </p:txBody>
      </p:sp>
      <p:sp>
        <p:nvSpPr>
          <p:cNvPr id="894" name="Stanford’s Office of Technology Licensing (circa 2014)…"/>
          <p:cNvSpPr txBox="1"/>
          <p:nvPr>
            <p:ph type="body" idx="1"/>
          </p:nvPr>
        </p:nvSpPr>
        <p:spPr>
          <a:xfrm>
            <a:off x="228600" y="1242078"/>
            <a:ext cx="8686800" cy="4974623"/>
          </a:xfrm>
          <a:prstGeom prst="rect">
            <a:avLst/>
          </a:prstGeom>
        </p:spPr>
        <p:txBody>
          <a:bodyPr/>
          <a:lstStyle/>
          <a:p>
            <a:pPr marL="227949" indent="-185785" defTabSz="758951">
              <a:spcBef>
                <a:spcPts val="1600"/>
              </a:spcBef>
              <a:defRPr sz="2656"/>
            </a:pPr>
            <a:r>
              <a:t>Stanford’s Office of Technology Licensing (circa 2014) </a:t>
            </a:r>
          </a:p>
          <a:p>
            <a:pPr lvl="1" marL="552649" indent="-289124" defTabSz="758951">
              <a:spcBef>
                <a:spcPts val="1600"/>
              </a:spcBef>
              <a:defRPr sz="2490"/>
            </a:pPr>
            <a:r>
              <a:t>licensed 8000 campus-inspired inventions</a:t>
            </a:r>
          </a:p>
          <a:p>
            <a:pPr lvl="1" marL="552649" indent="-289124" defTabSz="758951">
              <a:spcBef>
                <a:spcPts val="1600"/>
              </a:spcBef>
              <a:defRPr sz="2490"/>
            </a:pPr>
            <a:r>
              <a:t>generated $1.3 billion in royalties for the university </a:t>
            </a:r>
          </a:p>
          <a:p>
            <a:pPr marL="227949" indent="-185785" defTabSz="758951">
              <a:spcBef>
                <a:spcPts val="1600"/>
              </a:spcBef>
              <a:defRPr sz="2656"/>
            </a:pPr>
            <a:r>
              <a:t>Five thousand companies “trace their origins to Stanford ideas or to Stanford faculty and students”</a:t>
            </a:r>
          </a:p>
          <a:p>
            <a:pPr lvl="1" marL="552649" indent="-289124" defTabSz="758951">
              <a:spcBef>
                <a:spcPts val="1600"/>
              </a:spcBef>
              <a:defRPr sz="2490"/>
            </a:pPr>
            <a:r>
              <a:t>Hewlett-Packard, Yahoo, Cisco Systems, Sun Microsystems, eBay, Netflix, Electronic Arts, Intuit, Fairchild Semiconductor, Agilent Technologies, Silicon Graphics, LinkedIn, and E*Trade</a:t>
            </a:r>
          </a:p>
        </p:txBody>
      </p:sp>
      <p:sp>
        <p:nvSpPr>
          <p:cNvPr id="895"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6" name="Source: “Get Rich U. There are no walls between Stanford and Silicon Valley. Should there be?” Ken Auletta, New Yorker, April 30, 2012"/>
          <p:cNvSpPr txBox="1"/>
          <p:nvPr/>
        </p:nvSpPr>
        <p:spPr>
          <a:xfrm>
            <a:off x="2064879" y="6423063"/>
            <a:ext cx="7084106" cy="4724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r">
              <a:defRPr sz="1200">
                <a:solidFill>
                  <a:srgbClr val="941100"/>
                </a:solidFill>
                <a:latin typeface="Century Gothic"/>
                <a:ea typeface="Century Gothic"/>
                <a:cs typeface="Century Gothic"/>
                <a:sym typeface="Century Gothic"/>
              </a:defRPr>
            </a:pPr>
            <a:r>
              <a:t>Source: “Get Rich U. There are no walls between Stanford and Silicon Valley. Should there be?”</a:t>
            </a:r>
            <a:br/>
            <a:r>
              <a:t>Ken Auletta, New Yorker, April 30, 2012</a:t>
            </a:r>
          </a:p>
        </p:txBody>
      </p:sp>
      <p:pic>
        <p:nvPicPr>
          <p:cNvPr id="897" name="evidence2012.jpg" descr="evidence2012.jpg"/>
          <p:cNvPicPr>
            <a:picLocks noChangeAspect="1"/>
          </p:cNvPicPr>
          <p:nvPr/>
        </p:nvPicPr>
        <p:blipFill>
          <a:blip r:embed="rId2">
            <a:extLst/>
          </a:blip>
          <a:stretch>
            <a:fillRect/>
          </a:stretch>
        </p:blipFill>
        <p:spPr>
          <a:xfrm>
            <a:off x="7136334" y="981343"/>
            <a:ext cx="649671" cy="699645"/>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Some evidence: MIT"/>
          <p:cNvSpPr txBox="1"/>
          <p:nvPr>
            <p:ph type="title"/>
          </p:nvPr>
        </p:nvSpPr>
        <p:spPr>
          <a:prstGeom prst="rect">
            <a:avLst/>
          </a:prstGeom>
        </p:spPr>
        <p:txBody>
          <a:bodyPr/>
          <a:lstStyle/>
          <a:p>
            <a:pPr/>
            <a:r>
              <a:t>Some evidence: MIT</a:t>
            </a:r>
          </a:p>
        </p:txBody>
      </p:sp>
      <p:sp>
        <p:nvSpPr>
          <p:cNvPr id="900" name="25,800 active companies founded by MIT alumni:…"/>
          <p:cNvSpPr txBox="1"/>
          <p:nvPr>
            <p:ph type="body" idx="1"/>
          </p:nvPr>
        </p:nvSpPr>
        <p:spPr>
          <a:xfrm>
            <a:off x="53026" y="1242078"/>
            <a:ext cx="8686801" cy="4974623"/>
          </a:xfrm>
          <a:prstGeom prst="rect">
            <a:avLst/>
          </a:prstGeom>
        </p:spPr>
        <p:txBody>
          <a:bodyPr lIns="0" tIns="0" rIns="0" bIns="0"/>
          <a:lstStyle/>
          <a:p>
            <a:pPr marL="184532" indent="-147575" defTabSz="665226">
              <a:spcBef>
                <a:spcPts val="1400"/>
              </a:spcBef>
              <a:defRPr sz="2500">
                <a:solidFill>
                  <a:srgbClr val="0433FF"/>
                </a:solidFill>
              </a:defRPr>
            </a:pPr>
            <a:r>
              <a:t>30,000 active companies</a:t>
            </a:r>
            <a:r>
              <a:rPr>
                <a:solidFill>
                  <a:srgbClr val="000000"/>
                </a:solidFill>
              </a:rPr>
              <a:t> founded by MIT alumni:</a:t>
            </a:r>
          </a:p>
          <a:p>
            <a:pPr lvl="1" marL="460641" indent="-229661" defTabSz="665226">
              <a:spcBef>
                <a:spcPts val="1400"/>
              </a:spcBef>
              <a:defRPr sz="2500"/>
            </a:pPr>
            <a:r>
              <a:t>employ 4.6 million people </a:t>
            </a:r>
          </a:p>
          <a:p>
            <a:pPr lvl="1" marL="460641" indent="-229661" defTabSz="665226">
              <a:spcBef>
                <a:spcPts val="1400"/>
              </a:spcBef>
              <a:defRPr sz="2500"/>
            </a:pPr>
            <a:r>
              <a:t>generate annual world revenues of </a:t>
            </a:r>
            <a:r>
              <a:rPr>
                <a:solidFill>
                  <a:srgbClr val="0433FF"/>
                </a:solidFill>
              </a:rPr>
              <a:t>$1.9 trillion</a:t>
            </a:r>
          </a:p>
          <a:p>
            <a:pPr lvl="1" marL="460641" indent="-229661" defTabSz="665226">
              <a:spcBef>
                <a:spcPts val="1400"/>
              </a:spcBef>
              <a:defRPr sz="2500"/>
            </a:pPr>
            <a:r>
              <a:t>producing the equivalent of the </a:t>
            </a:r>
            <a:r>
              <a:rPr>
                <a:solidFill>
                  <a:srgbClr val="0433FF"/>
                </a:solidFill>
              </a:rPr>
              <a:t>10th-largest economy</a:t>
            </a:r>
            <a:r>
              <a:t> in the world as of 2014</a:t>
            </a:r>
          </a:p>
          <a:p>
            <a:pPr marL="0" indent="217106" algn="r" defTabSz="665226">
              <a:spcBef>
                <a:spcPts val="1400"/>
              </a:spcBef>
              <a:buSzTx/>
              <a:buNone/>
              <a:defRPr sz="1100">
                <a:solidFill>
                  <a:srgbClr val="424242"/>
                </a:solidFill>
              </a:defRPr>
            </a:pPr>
            <a:br>
              <a:rPr sz="2500"/>
            </a:br>
            <a:r>
              <a:rPr sz="1300">
                <a:solidFill>
                  <a:srgbClr val="B53513"/>
                </a:solidFill>
              </a:rPr>
              <a:t>“Entrepreneurship and Innovation at MIT: Continuing Global Growth and Impact” </a:t>
            </a:r>
            <a:br>
              <a:rPr sz="1300">
                <a:solidFill>
                  <a:srgbClr val="B53513"/>
                </a:solidFill>
              </a:rPr>
            </a:br>
            <a:r>
              <a:rPr sz="1300">
                <a:solidFill>
                  <a:srgbClr val="B53513"/>
                </a:solidFill>
              </a:rPr>
              <a:t>Edward B. Roberts, Fiona Murray, and J. Daniel Kim (2015)</a:t>
            </a:r>
          </a:p>
        </p:txBody>
      </p:sp>
      <p:sp>
        <p:nvSpPr>
          <p:cNvPr id="901"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pic>
        <p:nvPicPr>
          <p:cNvPr id="902" name="evidence2012.jpg" descr="evidence2012.jpg"/>
          <p:cNvPicPr>
            <a:picLocks noChangeAspect="1"/>
          </p:cNvPicPr>
          <p:nvPr/>
        </p:nvPicPr>
        <p:blipFill>
          <a:blip r:embed="rId2">
            <a:extLst/>
          </a:blip>
          <a:stretch>
            <a:fillRect/>
          </a:stretch>
        </p:blipFill>
        <p:spPr>
          <a:xfrm>
            <a:off x="8395154" y="1241361"/>
            <a:ext cx="649672" cy="699645"/>
          </a:xfrm>
          <a:prstGeom prst="rect">
            <a:avLst/>
          </a:prstGeom>
          <a:ln w="12700">
            <a:miter lim="400000"/>
          </a:ln>
        </p:spPr>
      </p:pic>
      <p:pic>
        <p:nvPicPr>
          <p:cNvPr id="903" name="Image" descr="Image"/>
          <p:cNvPicPr>
            <a:picLocks noChangeAspect="1"/>
          </p:cNvPicPr>
          <p:nvPr/>
        </p:nvPicPr>
        <p:blipFill>
          <a:blip r:embed="rId3">
            <a:extLst/>
          </a:blip>
          <a:stretch>
            <a:fillRect/>
          </a:stretch>
        </p:blipFill>
        <p:spPr>
          <a:xfrm>
            <a:off x="14959" y="4482896"/>
            <a:ext cx="1929999" cy="2301666"/>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Some evidence: US ICT Sector"/>
          <p:cNvSpPr txBox="1"/>
          <p:nvPr>
            <p:ph type="title"/>
          </p:nvPr>
        </p:nvSpPr>
        <p:spPr>
          <a:prstGeom prst="rect">
            <a:avLst/>
          </a:prstGeom>
        </p:spPr>
        <p:txBody>
          <a:bodyPr/>
          <a:lstStyle/>
          <a:p>
            <a:pPr/>
            <a:r>
              <a:t>Some evidence: US ICT Sector</a:t>
            </a:r>
          </a:p>
        </p:txBody>
      </p:sp>
      <p:sp>
        <p:nvSpPr>
          <p:cNvPr id="906"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907" name="Source: Continuing Innovation…"/>
          <p:cNvSpPr txBox="1"/>
          <p:nvPr/>
        </p:nvSpPr>
        <p:spPr>
          <a:xfrm rot="16200000">
            <a:off x="-844756" y="3070860"/>
            <a:ext cx="3159615" cy="7162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a:defRPr sz="1400">
                <a:solidFill>
                  <a:srgbClr val="B53513"/>
                </a:solidFill>
                <a:latin typeface="Century Gothic"/>
                <a:ea typeface="Century Gothic"/>
                <a:cs typeface="Century Gothic"/>
                <a:sym typeface="Century Gothic"/>
              </a:defRPr>
            </a:pPr>
            <a:r>
              <a:t>Source</a:t>
            </a:r>
            <a:r>
              <a:rPr b="1"/>
              <a:t>: Continuing Innovation</a:t>
            </a:r>
            <a:endParaRPr sz="1900">
              <a:solidFill>
                <a:srgbClr val="531B93"/>
              </a:solidFill>
            </a:endParaRPr>
          </a:p>
          <a:p>
            <a:pPr>
              <a:defRPr b="1" sz="1400">
                <a:solidFill>
                  <a:srgbClr val="B53513"/>
                </a:solidFill>
                <a:latin typeface="Century Gothic"/>
                <a:ea typeface="Century Gothic"/>
                <a:cs typeface="Century Gothic"/>
                <a:sym typeface="Century Gothic"/>
              </a:defRPr>
            </a:pPr>
            <a:r>
              <a:t>in Information Technology</a:t>
            </a:r>
            <a:endParaRPr sz="1900">
              <a:solidFill>
                <a:srgbClr val="531B93"/>
              </a:solidFill>
            </a:endParaRPr>
          </a:p>
          <a:p>
            <a:pPr>
              <a:defRPr sz="1400">
                <a:solidFill>
                  <a:srgbClr val="B53513"/>
                </a:solidFill>
                <a:latin typeface="Century Gothic"/>
                <a:ea typeface="Century Gothic"/>
                <a:cs typeface="Century Gothic"/>
                <a:sym typeface="Century Gothic"/>
              </a:defRPr>
            </a:pPr>
            <a:r>
              <a:t>U.S. National Academies Press, 2012</a:t>
            </a:r>
          </a:p>
        </p:txBody>
      </p:sp>
      <p:pic>
        <p:nvPicPr>
          <p:cNvPr id="908" name="Image" descr="Image"/>
          <p:cNvPicPr>
            <a:picLocks noChangeAspect="1"/>
          </p:cNvPicPr>
          <p:nvPr/>
        </p:nvPicPr>
        <p:blipFill>
          <a:blip r:embed="rId2">
            <a:extLst/>
          </a:blip>
          <a:stretch>
            <a:fillRect/>
          </a:stretch>
        </p:blipFill>
        <p:spPr>
          <a:xfrm>
            <a:off x="1325891" y="1229097"/>
            <a:ext cx="6652383" cy="5085501"/>
          </a:xfrm>
          <a:prstGeom prst="rect">
            <a:avLst/>
          </a:prstGeom>
          <a:ln w="12700">
            <a:miter lim="400000"/>
          </a:ln>
        </p:spPr>
      </p:pic>
      <p:pic>
        <p:nvPicPr>
          <p:cNvPr id="909" name="evidence2012.jpg" descr="evidence2012.jpg"/>
          <p:cNvPicPr>
            <a:picLocks noChangeAspect="1"/>
          </p:cNvPicPr>
          <p:nvPr/>
        </p:nvPicPr>
        <p:blipFill>
          <a:blip r:embed="rId3">
            <a:extLst/>
          </a:blip>
          <a:stretch>
            <a:fillRect/>
          </a:stretch>
        </p:blipFill>
        <p:spPr>
          <a:xfrm>
            <a:off x="8210974" y="1295532"/>
            <a:ext cx="649672" cy="699645"/>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1" name="Key Lessons: the role of Universities"/>
          <p:cNvSpPr txBox="1"/>
          <p:nvPr>
            <p:ph type="title"/>
          </p:nvPr>
        </p:nvSpPr>
        <p:spPr>
          <a:prstGeom prst="rect">
            <a:avLst/>
          </a:prstGeom>
        </p:spPr>
        <p:txBody>
          <a:bodyPr/>
          <a:lstStyle>
            <a:lvl1pPr>
              <a:defRPr sz="3600"/>
            </a:lvl1pPr>
          </a:lstStyle>
          <a:p>
            <a:pPr/>
            <a:r>
              <a:t>Key Lessons: the role of the University</a:t>
            </a:r>
          </a:p>
        </p:txBody>
      </p:sp>
      <p:sp>
        <p:nvSpPr>
          <p:cNvPr id="912" name="A clear link exists between building indigenous research capacity and economic growth in a post-industrial knowledge economy…"/>
          <p:cNvSpPr txBox="1"/>
          <p:nvPr>
            <p:ph type="body" idx="1"/>
          </p:nvPr>
        </p:nvSpPr>
        <p:spPr>
          <a:xfrm>
            <a:off x="228600" y="1291235"/>
            <a:ext cx="8686800" cy="4621625"/>
          </a:xfrm>
          <a:prstGeom prst="rect">
            <a:avLst/>
          </a:prstGeom>
        </p:spPr>
        <p:txBody>
          <a:bodyPr/>
          <a:lstStyle/>
          <a:p>
            <a:pPr marL="152479" indent="-122759" defTabSz="534923">
              <a:spcBef>
                <a:spcPts val="1100"/>
              </a:spcBef>
              <a:defRPr sz="2300"/>
            </a:pPr>
            <a:r>
              <a:t>A clear </a:t>
            </a:r>
            <a:r>
              <a:rPr>
                <a:solidFill>
                  <a:srgbClr val="0433FF"/>
                </a:solidFill>
              </a:rPr>
              <a:t>link </a:t>
            </a:r>
            <a:r>
              <a:t>exists</a:t>
            </a:r>
            <a:r>
              <a:rPr>
                <a:solidFill>
                  <a:srgbClr val="0433FF"/>
                </a:solidFill>
              </a:rPr>
              <a:t> </a:t>
            </a:r>
            <a:r>
              <a:t>between</a:t>
            </a:r>
            <a:r>
              <a:rPr>
                <a:solidFill>
                  <a:srgbClr val="0433FF"/>
                </a:solidFill>
              </a:rPr>
              <a:t> </a:t>
            </a:r>
            <a:r>
              <a:t>building</a:t>
            </a:r>
            <a:r>
              <a:rPr>
                <a:solidFill>
                  <a:srgbClr val="0433FF"/>
                </a:solidFill>
              </a:rPr>
              <a:t> indigenous research capacity</a:t>
            </a:r>
            <a:r>
              <a:t> and </a:t>
            </a:r>
            <a:r>
              <a:rPr>
                <a:solidFill>
                  <a:srgbClr val="0433FF"/>
                </a:solidFill>
              </a:rPr>
              <a:t>economic growth</a:t>
            </a:r>
            <a:r>
              <a:t> in a post-industrial knowledge economy</a:t>
            </a:r>
          </a:p>
          <a:p>
            <a:pPr marL="152479" indent="-122759" defTabSz="534923">
              <a:spcBef>
                <a:spcPts val="1100"/>
              </a:spcBef>
              <a:defRPr sz="2300">
                <a:solidFill>
                  <a:srgbClr val="0433FF"/>
                </a:solidFill>
              </a:defRPr>
            </a:pPr>
            <a:r>
              <a:t>University-based research</a:t>
            </a:r>
            <a:r>
              <a:rPr>
                <a:solidFill>
                  <a:srgbClr val="000000"/>
                </a:solidFill>
              </a:rPr>
              <a:t> is the </a:t>
            </a:r>
            <a:r>
              <a:t>most effective driver</a:t>
            </a:r>
            <a:r>
              <a:rPr>
                <a:solidFill>
                  <a:srgbClr val="000000"/>
                </a:solidFill>
              </a:rPr>
              <a:t> of scientific discovery and economically relevant new technologies</a:t>
            </a:r>
          </a:p>
          <a:p>
            <a:pPr marL="152479" indent="-122759" defTabSz="534923">
              <a:spcBef>
                <a:spcPts val="1100"/>
              </a:spcBef>
              <a:defRPr sz="2300">
                <a:solidFill>
                  <a:srgbClr val="0433FF"/>
                </a:solidFill>
              </a:defRPr>
            </a:pPr>
            <a:r>
              <a:t>World-class Universities</a:t>
            </a:r>
            <a:r>
              <a:rPr>
                <a:solidFill>
                  <a:srgbClr val="000000"/>
                </a:solidFill>
              </a:rPr>
              <a:t> provide ideal context for educating students for careers in </a:t>
            </a:r>
            <a:r>
              <a:t>science</a:t>
            </a:r>
            <a:r>
              <a:rPr>
                <a:solidFill>
                  <a:srgbClr val="000000"/>
                </a:solidFill>
              </a:rPr>
              <a:t>, </a:t>
            </a:r>
            <a:r>
              <a:t>industry</a:t>
            </a:r>
            <a:r>
              <a:rPr>
                <a:solidFill>
                  <a:srgbClr val="000000"/>
                </a:solidFill>
              </a:rPr>
              <a:t>, </a:t>
            </a:r>
            <a:r>
              <a:t>government</a:t>
            </a:r>
            <a:r>
              <a:rPr>
                <a:solidFill>
                  <a:srgbClr val="000000"/>
                </a:solidFill>
              </a:rPr>
              <a:t>, and </a:t>
            </a:r>
            <a:r>
              <a:t>civil society.</a:t>
            </a:r>
          </a:p>
          <a:p>
            <a:pPr marL="152479" indent="-122759" defTabSz="534923">
              <a:spcBef>
                <a:spcPts val="1100"/>
              </a:spcBef>
              <a:defRPr sz="2300"/>
            </a:pPr>
            <a:r>
              <a:t>Produce graduates with the </a:t>
            </a:r>
            <a:r>
              <a:rPr>
                <a:solidFill>
                  <a:srgbClr val="0433FF"/>
                </a:solidFill>
              </a:rPr>
              <a:t>intellectual breadth</a:t>
            </a:r>
            <a:r>
              <a:t> and </a:t>
            </a:r>
            <a:r>
              <a:rPr>
                <a:solidFill>
                  <a:srgbClr val="0433FF"/>
                </a:solidFill>
              </a:rPr>
              <a:t>critical-thinking skills</a:t>
            </a:r>
            <a:r>
              <a:t> to solve problems, innovate and lead.</a:t>
            </a:r>
          </a:p>
        </p:txBody>
      </p:sp>
      <p:sp>
        <p:nvSpPr>
          <p:cNvPr id="913" name="Slide Number Placeholder 5"/>
          <p:cNvSpPr txBox="1"/>
          <p:nvPr>
            <p:ph type="sldNum" sz="quarter" idx="2"/>
          </p:nvPr>
        </p:nvSpPr>
        <p:spPr>
          <a:xfrm>
            <a:off x="73256" y="6578475"/>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914" name="R. Levin, “The Rise of Asia’s Universities”. Foreign Affairs, May/June 2010"/>
          <p:cNvSpPr txBox="1"/>
          <p:nvPr/>
        </p:nvSpPr>
        <p:spPr>
          <a:xfrm>
            <a:off x="3129858" y="6050844"/>
            <a:ext cx="5692019" cy="271779"/>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gn="r">
              <a:spcBef>
                <a:spcPts val="2000"/>
              </a:spcBef>
              <a:defRPr sz="1300">
                <a:solidFill>
                  <a:srgbClr val="B53513"/>
                </a:solidFill>
                <a:latin typeface="Century Gothic"/>
                <a:ea typeface="Century Gothic"/>
                <a:cs typeface="Century Gothic"/>
                <a:sym typeface="Century Gothic"/>
              </a:defRPr>
            </a:lvl1pPr>
          </a:lstStyle>
          <a:p>
            <a:pPr/>
            <a:r>
              <a:t>R. Levin, “The Rise of Asia’s Universities”. Foreign Affairs, May/June 2010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1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1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91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91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912">
                                            <p:txEl>
                                              <p:pRg st="3" end="3"/>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2" fill="hold">
                                  <p:stCondLst>
                                    <p:cond delay="0"/>
                                  </p:stCondLst>
                                  <p:iterate type="el" backwards="0">
                                    <p:tmAbs val="0"/>
                                  </p:iterate>
                                  <p:childTnLst>
                                    <p:set>
                                      <p:cBhvr>
                                        <p:cTn id="22" fill="hold"/>
                                        <p:tgtEl>
                                          <p:spTgt spid="9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12" grpId="1"/>
      <p:bldP build="whole" bldLvl="1" animBg="1" rev="0" advAuto="0" spid="914" grpId="2"/>
    </p:bldLst>
  </p:timing>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8" name="Title 1"/>
          <p:cNvSpPr txBox="1"/>
          <p:nvPr>
            <p:ph type="title"/>
          </p:nvPr>
        </p:nvSpPr>
        <p:spPr>
          <a:prstGeom prst="rect">
            <a:avLst/>
          </a:prstGeom>
        </p:spPr>
        <p:txBody>
          <a:bodyPr/>
          <a:lstStyle>
            <a:lvl1pPr>
              <a:defRPr b="1" sz="4000"/>
            </a:lvl1pPr>
          </a:lstStyle>
          <a:p>
            <a:pPr/>
            <a:r>
              <a:t>Let’s do the next Silicon Valley!</a:t>
            </a:r>
          </a:p>
        </p:txBody>
      </p:sp>
      <p:sp>
        <p:nvSpPr>
          <p:cNvPr id="919" name="Slide Number Placeholder 5"/>
          <p:cNvSpPr txBox="1"/>
          <p:nvPr>
            <p:ph type="sldNum" sz="quarter" idx="2"/>
          </p:nvPr>
        </p:nvSpPr>
        <p:spPr>
          <a:xfrm>
            <a:off x="67466"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920" name="Footer Placeholder 2"/>
          <p:cNvSpPr txBox="1"/>
          <p:nvPr/>
        </p:nvSpPr>
        <p:spPr>
          <a:xfrm>
            <a:off x="45720" y="6415630"/>
            <a:ext cx="4023829" cy="396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500">
                <a:solidFill>
                  <a:srgbClr val="D9D9D9"/>
                </a:solidFill>
              </a:defRPr>
            </a:lvl1pPr>
          </a:lstStyle>
          <a:p>
            <a:pPr/>
            <a:r>
              <a:t>This document has been produced with the support of THE EUROPEAN COMMISSION  under THE CONNECTING EUROPE FACILITY - TELECOMMUNICATIONS SECTOR AGREEMENT No INEA/CEF/ICT/A2020/2267423. It reflects the views only of the author, and the Commission cannot be held responsible for any use which may be made of the information contained therein.</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2" name="Slide Number Placeholder 5"/>
          <p:cNvSpPr txBox="1"/>
          <p:nvPr>
            <p:ph type="sldNum" sz="quarter" idx="2"/>
          </p:nvPr>
        </p:nvSpPr>
        <p:spPr>
          <a:xfrm>
            <a:off x="67466"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
        <p:nvSpPr>
          <p:cNvPr id="923" name="&quot;I've had dozens of meetings over the years with leaders from around the world who asked how they can build their own Silicon Valley.  It never works.”  J. Breyer, Breyer Capital &amp; Accel Partners [WEF ’14, Bloomberg’s GII 2014]"/>
          <p:cNvSpPr txBox="1"/>
          <p:nvPr/>
        </p:nvSpPr>
        <p:spPr>
          <a:xfrm>
            <a:off x="536900" y="1745751"/>
            <a:ext cx="8070200" cy="3345180"/>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p>
            <a:pPr algn="ctr">
              <a:lnSpc>
                <a:spcPct val="120000"/>
              </a:lnSpc>
              <a:spcBef>
                <a:spcPts val="3100"/>
              </a:spcBef>
              <a:defRPr b="1" sz="3300">
                <a:latin typeface="Century Gothic"/>
                <a:ea typeface="Century Gothic"/>
                <a:cs typeface="Century Gothic"/>
                <a:sym typeface="Century Gothic"/>
              </a:defRPr>
            </a:pPr>
            <a:r>
              <a:t>"I've had dozens of meetings over the years with </a:t>
            </a:r>
            <a:r>
              <a:rPr>
                <a:solidFill>
                  <a:srgbClr val="0433FF"/>
                </a:solidFill>
              </a:rPr>
              <a:t>leaders from around the world who asked how they can build their own Silicon Valley</a:t>
            </a:r>
            <a:r>
              <a:t>. </a:t>
            </a:r>
            <a:br/>
            <a:r>
              <a:rPr>
                <a:solidFill>
                  <a:srgbClr val="FF2600"/>
                </a:solidFill>
              </a:rPr>
              <a:t>It never works</a:t>
            </a:r>
            <a:r>
              <a:t>.” </a:t>
            </a:r>
            <a:br/>
            <a:r>
              <a:rPr sz="1500">
                <a:solidFill>
                  <a:srgbClr val="929292"/>
                </a:solidFill>
              </a:rPr>
              <a:t>J. Breyer, Breyer Capital &amp; Accel Partners [WEF ’14, Bloomberg’s GII 2014]</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quot;I've had dozens of meetings over the years with leaders from around the world who asked how they can build their own Silicon Valley. It never works.”  J. Breyer, Breyer Capital &amp; Accel Partners [WEF ’14, Bloomberg’s GII 2014]…"/>
          <p:cNvSpPr txBox="1"/>
          <p:nvPr>
            <p:ph type="title"/>
          </p:nvPr>
        </p:nvSpPr>
        <p:spPr>
          <a:xfrm>
            <a:off x="263061" y="2073275"/>
            <a:ext cx="8210554" cy="2347336"/>
          </a:xfrm>
          <a:prstGeom prst="rect">
            <a:avLst/>
          </a:prstGeom>
        </p:spPr>
        <p:txBody>
          <a:bodyPr/>
          <a:lstStyle/>
          <a:p>
            <a:pPr>
              <a:lnSpc>
                <a:spcPct val="120000"/>
              </a:lnSpc>
              <a:spcBef>
                <a:spcPts val="2700"/>
              </a:spcBef>
              <a:defRPr sz="2200"/>
            </a:pPr>
            <a:r>
              <a:t>“It would be much better to study the </a:t>
            </a:r>
            <a:r>
              <a:rPr>
                <a:solidFill>
                  <a:srgbClr val="0433FF"/>
                </a:solidFill>
              </a:rPr>
              <a:t>early history of Silicon Valley</a:t>
            </a:r>
            <a:r>
              <a:t> than trying to </a:t>
            </a:r>
            <a:r>
              <a:rPr b="1">
                <a:solidFill>
                  <a:srgbClr val="FF2600"/>
                </a:solidFill>
              </a:rPr>
              <a:t>copy</a:t>
            </a:r>
            <a:r>
              <a:t> what they are doing now”</a:t>
            </a:r>
            <a:br/>
            <a:br/>
            <a:r>
              <a:rPr sz="1100">
                <a:solidFill>
                  <a:srgbClr val="929292"/>
                </a:solidFill>
              </a:rPr>
              <a:t>MIT-Skoltech Study, June 2014</a:t>
            </a:r>
          </a:p>
        </p:txBody>
      </p:sp>
      <p:sp>
        <p:nvSpPr>
          <p:cNvPr id="926" name="Slide Number Placeholder 5"/>
          <p:cNvSpPr txBox="1"/>
          <p:nvPr>
            <p:ph type="sldNum" sz="quarter" idx="2"/>
          </p:nvPr>
        </p:nvSpPr>
        <p:spPr>
          <a:xfrm>
            <a:off x="67466" y="6548118"/>
            <a:ext cx="230827" cy="231137"/>
          </a:xfrm>
          <a:prstGeom prst="rect">
            <a:avLst/>
          </a:prstGeom>
          <a:extLst>
            <a:ext uri="{C572A759-6A51-4108-AA02-DFA0A04FC94B}">
              <ma14:wrappingTextBoxFlag xmlns:ma14="http://schemas.microsoft.com/office/mac/drawingml/2011/main" val="1"/>
            </a:ext>
          </a:extLst>
        </p:spPr>
        <p:txBody>
          <a:bodyPr/>
          <a:lstStyle>
            <a:lvl1pPr>
              <a:defRPr sz="9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DEDE9">
          <a:alpha val="29000"/>
        </a:srgbClr>
      </a:lt1>
      <a:dk2>
        <a:srgbClr val="A7A7A7"/>
      </a:dk2>
      <a:lt2>
        <a:srgbClr val="535353"/>
      </a:lt2>
      <a:accent1>
        <a:srgbClr val="E84C22"/>
      </a:accent1>
      <a:accent2>
        <a:srgbClr val="FFBD47"/>
      </a:accent2>
      <a:accent3>
        <a:srgbClr val="B64926"/>
      </a:accent3>
      <a:accent4>
        <a:srgbClr val="FF8427"/>
      </a:accent4>
      <a:accent5>
        <a:srgbClr val="CC9900"/>
      </a:accent5>
      <a:accent6>
        <a:srgbClr val="B2260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E84C22"/>
      </a:accent1>
      <a:accent2>
        <a:srgbClr val="FFBD47"/>
      </a:accent2>
      <a:accent3>
        <a:srgbClr val="B64926"/>
      </a:accent3>
      <a:accent4>
        <a:srgbClr val="FF8427"/>
      </a:accent4>
      <a:accent5>
        <a:srgbClr val="CC9900"/>
      </a:accent5>
      <a:accent6>
        <a:srgbClr val="B2260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