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media/image1.jpeg" ContentType="image/jpeg"/>
  <Override PartName="/ppt/media/image2.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notesSlides/notesSlide1.xml" ContentType="application/vnd.openxmlformats-officedocument.presentationml.notesSlide+xml"/>
  <Override PartName="/ppt/media/image7.jpeg" ContentType="image/jpeg"/>
  <Override PartName="/ppt/media/image8.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jpeg" ContentType="image/jpeg"/>
  <Override PartName="/ppt/media/image10.jpeg" ContentType="image/jpeg"/>
  <Override PartName="/ppt/media/image11.jpeg" ContentType="image/jpeg"/>
  <Override PartName="/ppt/media/image12.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3.jpeg" ContentType="image/jpeg"/>
  <Override PartName="/ppt/media/image14.jpeg" ContentType="image/jpeg"/>
  <Override PartName="/ppt/notesSlides/notesSlide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CECB"/>
          </a:solidFill>
        </a:fill>
      </a:tcStyle>
    </a:wholeTbl>
    <a:band2H>
      <a:tcTxStyle b="def" i="def"/>
      <a:tcStyle>
        <a:tcBdr/>
        <a:fill>
          <a:solidFill>
            <a:srgbClr val="FB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ECB"/>
          </a:solidFill>
        </a:fill>
      </a:tcStyle>
    </a:wholeTbl>
    <a:band2H>
      <a:tcTxStyle b="def" i="def"/>
      <a:tcStyle>
        <a:tcBdr/>
        <a:fill>
          <a:solidFill>
            <a:srgbClr val="F2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BCA"/>
          </a:solidFill>
        </a:fill>
      </a:tcStyle>
    </a:wholeTbl>
    <a:band2H>
      <a:tcTxStyle b="def" i="def"/>
      <a:tcStyle>
        <a:tcBdr/>
        <a:fill>
          <a:solidFill>
            <a:srgbClr val="F2E7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84" name="Shape 684"/>
          <p:cNvSpPr/>
          <p:nvPr>
            <p:ph type="sldImg"/>
          </p:nvPr>
        </p:nvSpPr>
        <p:spPr>
          <a:xfrm>
            <a:off x="1143000" y="685800"/>
            <a:ext cx="4572000" cy="3429000"/>
          </a:xfrm>
          <a:prstGeom prst="rect">
            <a:avLst/>
          </a:prstGeom>
        </p:spPr>
        <p:txBody>
          <a:bodyPr/>
          <a:lstStyle/>
          <a:p>
            <a:pPr/>
          </a:p>
        </p:txBody>
      </p:sp>
      <p:sp>
        <p:nvSpPr>
          <p:cNvPr id="685" name="Shape 68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6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Though invention has traditionally been associated with manufactured products, it is now better understood that new wealth has always been created primarily from new knowledge, or novel uses of existing knowledge.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Value Propositions</a:t>
            </a:r>
          </a:p>
          <a:p>
            <a:pPr/>
            <a:r>
              <a:t>What value to we deliver to the customer?</a:t>
            </a:r>
          </a:p>
          <a:p>
            <a:pPr/>
            <a:r>
              <a:t>which one of our customer's problems are we helping to solve?</a:t>
            </a:r>
          </a:p>
          <a:p>
            <a:pPr/>
            <a:r>
              <a:t>What bundles of products and services are we offering to each</a:t>
            </a:r>
          </a:p>
          <a:p>
            <a:pPr/>
            <a:r>
              <a:t>Customer Segment?</a:t>
            </a:r>
          </a:p>
          <a:p>
            <a:pPr/>
            <a:r>
              <a:t>Which customer needs are we satisfying?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Shape 1033"/>
          <p:cNvSpPr/>
          <p:nvPr>
            <p:ph type="sldImg"/>
          </p:nvPr>
        </p:nvSpPr>
        <p:spPr>
          <a:prstGeom prst="rect">
            <a:avLst/>
          </a:prstGeom>
        </p:spPr>
        <p:txBody>
          <a:bodyPr/>
          <a:lstStyle/>
          <a:p>
            <a:pPr/>
          </a:p>
        </p:txBody>
      </p:sp>
      <p:sp>
        <p:nvSpPr>
          <p:cNvPr id="1034" name="Shape 1034"/>
          <p:cNvSpPr/>
          <p:nvPr>
            <p:ph type="body" sz="quarter" idx="1"/>
          </p:nvPr>
        </p:nvSpPr>
        <p:spPr>
          <a:prstGeom prst="rect">
            <a:avLst/>
          </a:prstGeom>
        </p:spPr>
        <p:txBody>
          <a:bodyPr/>
          <a:lstStyle/>
          <a:p>
            <a:pPr/>
            <a:r>
              <a:t>Yield management is a variable pricing strategy based on the principle of maximizing the revenue from a fixed, limited resource. It finds the optimal balance of supply and demand, where the price perfectly matches the demand.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7" name="Shape 1407"/>
          <p:cNvSpPr/>
          <p:nvPr>
            <p:ph type="sldImg"/>
          </p:nvPr>
        </p:nvSpPr>
        <p:spPr>
          <a:prstGeom prst="rect">
            <a:avLst/>
          </a:prstGeom>
        </p:spPr>
        <p:txBody>
          <a:bodyPr/>
          <a:lstStyle/>
          <a:p>
            <a:pPr/>
          </a:p>
        </p:txBody>
      </p:sp>
      <p:sp>
        <p:nvSpPr>
          <p:cNvPr id="1408" name="Shape 1408"/>
          <p:cNvSpPr/>
          <p:nvPr>
            <p:ph type="body" sz="quarter" idx="1"/>
          </p:nvPr>
        </p:nvSpPr>
        <p:spPr>
          <a:prstGeom prst="rect">
            <a:avLst/>
          </a:prstGeom>
        </p:spPr>
        <p:txBody>
          <a:bodyPr/>
          <a:lstStyle/>
          <a:p>
            <a:pPr/>
            <a:r>
              <a:t>Because this technology is relatively new, however, no company was powered by AI a decade ago, so all those that have been successful had to accomplish the same fundamental tasks: They put people in charge of creating the AI; they rounded up the required data, talent, and monetary investments; and they moved as aggressively as possible to build capabilities.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Shape 1423"/>
          <p:cNvSpPr/>
          <p:nvPr>
            <p:ph type="sldImg"/>
          </p:nvPr>
        </p:nvSpPr>
        <p:spPr>
          <a:prstGeom prst="rect">
            <a:avLst/>
          </a:prstGeom>
        </p:spPr>
        <p:txBody>
          <a:bodyPr/>
          <a:lstStyle/>
          <a:p>
            <a:pPr/>
          </a:p>
        </p:txBody>
      </p:sp>
      <p:sp>
        <p:nvSpPr>
          <p:cNvPr id="1424" name="Shape 1424"/>
          <p:cNvSpPr/>
          <p:nvPr>
            <p:ph type="body" sz="quarter" idx="1"/>
          </p:nvPr>
        </p:nvSpPr>
        <p:spPr>
          <a:prstGeom prst="rect">
            <a:avLst/>
          </a:prstGeom>
        </p:spPr>
        <p:txBody>
          <a:bodyPr/>
          <a:lstStyle/>
          <a:p>
            <a:pPr/>
            <a:r>
              <a:t>When Deloitte’s audit and assurance practice began developing Omnia, a proprietary AI platform, in 2014, the guiding principle was to improve service quality globally. Creating a global tool in that field isn’t as simple as translating data into multiple languages. Important differences exist in how countries regulate data, including standards for privacy, audit processes, and risk management.</a:t>
            </a:r>
          </a:p>
          <a:p>
            <a:pPr/>
          </a:p>
          <a:p>
            <a:pPr/>
            <a:r>
              <a:t>A significant part of auditing a company is gathering financial and operational data in a format that can be easily analyzed. Because data structures differ between companies, extracting relevant data and loading it onto an auditing platform can be labor-intensive. Although Omnia was piloted with a U.S. client, the goal of making it a global tool created several unique challenges at the outset, such as developing a single data model that would work across clients and regions.</a:t>
            </a:r>
          </a:p>
          <a:p>
            <a:pPr/>
          </a:p>
          <a:p>
            <a:pPr/>
            <a:r>
              <a:t>Envisioning Omnia as a global tool before it had been created allowed Deloitte’s developers to focus on standardizing information from different companies in different countries—a huge undertaking that would have been even more challenging later in the development process.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Shape 1435"/>
          <p:cNvSpPr/>
          <p:nvPr>
            <p:ph type="sldImg"/>
          </p:nvPr>
        </p:nvSpPr>
        <p:spPr>
          <a:prstGeom prst="rect">
            <a:avLst/>
          </a:prstGeom>
        </p:spPr>
        <p:txBody>
          <a:bodyPr/>
          <a:lstStyle/>
          <a:p>
            <a:pPr/>
          </a:p>
        </p:txBody>
      </p:sp>
      <p:sp>
        <p:nvSpPr>
          <p:cNvPr id="1436" name="Shape 1436"/>
          <p:cNvSpPr/>
          <p:nvPr>
            <p:ph type="body" sz="quarter" idx="1"/>
          </p:nvPr>
        </p:nvSpPr>
        <p:spPr>
          <a:prstGeom prst="rect">
            <a:avLst/>
          </a:prstGeom>
        </p:spPr>
        <p:txBody>
          <a:bodyPr/>
          <a:lstStyle/>
          <a:p>
            <a:pPr/>
            <a:r>
              <a:t>: If all their competitors have the same data, they will all have similar machine-learning models and similar outcomes.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3" name="Shape 1453"/>
          <p:cNvSpPr/>
          <p:nvPr>
            <p:ph type="sldImg"/>
          </p:nvPr>
        </p:nvSpPr>
        <p:spPr>
          <a:prstGeom prst="rect">
            <a:avLst/>
          </a:prstGeom>
        </p:spPr>
        <p:txBody>
          <a:bodyPr/>
          <a:lstStyle/>
          <a:p>
            <a:pPr/>
          </a:p>
        </p:txBody>
      </p:sp>
      <p:sp>
        <p:nvSpPr>
          <p:cNvPr id="1454" name="Shape 1454"/>
          <p:cNvSpPr/>
          <p:nvPr>
            <p:ph type="body" sz="quarter" idx="1"/>
          </p:nvPr>
        </p:nvSpPr>
        <p:spPr>
          <a:prstGeom prst="rect">
            <a:avLst/>
          </a:prstGeom>
        </p:spPr>
        <p:txBody>
          <a:bodyPr/>
          <a:lstStyle/>
          <a:p>
            <a:pPr/>
            <a:r>
              <a:t>Some branches of the U.S. government identified specific tasks and workflows that were ideal for AI speed and scale. NASA, for example, launched pilot projects in accounts payable and receivable, IT spending, and human resources. (As a result of the HR project, 86% of its HR transactions were completed without human intervention.) The Social Security Administration has used AI and machine learning in its adjudication work to address challenges from heavy caseloads and to ensure accuracy and consistency in decision-making. At the start of the Covid-19 pandemic the Department of Veterans Affairs implemented AI chatbots to field questions, to help determine the severity of confirmed cases, and to find potential locations for patient admission. The Transportation Security Lab at the Department of Homeland Security Science and Technology Directorate is exploring ways to incorporate AI and machine learning in the TSA screening process to improve passenger and bag scanning. The Internal Revenue Service is using AI to test which combinations of formal notices are most likely to induce a taxpayer who owes money to send a check.</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Shape 1565"/>
          <p:cNvSpPr/>
          <p:nvPr>
            <p:ph type="sldImg"/>
          </p:nvPr>
        </p:nvSpPr>
        <p:spPr>
          <a:prstGeom prst="rect">
            <a:avLst/>
          </a:prstGeom>
        </p:spPr>
        <p:txBody>
          <a:bodyPr/>
          <a:lstStyle/>
          <a:p>
            <a:pPr/>
          </a:p>
        </p:txBody>
      </p:sp>
      <p:sp>
        <p:nvSpPr>
          <p:cNvPr id="1566" name="Shape 1566"/>
          <p:cNvSpPr/>
          <p:nvPr>
            <p:ph type="body" sz="quarter" idx="1"/>
          </p:nvPr>
        </p:nvSpPr>
        <p:spPr>
          <a:prstGeom prst="rect">
            <a:avLst/>
          </a:prstGeom>
        </p:spPr>
        <p:txBody>
          <a:bodyPr/>
          <a:lstStyle/>
          <a:p>
            <a:pPr>
              <a:defRPr b="1"/>
            </a:pPr>
            <a:r>
              <a:rPr b="0" sz="1900"/>
              <a:t>Marginal output: the additional output that results from adding one unit of capital—typically cas</a:t>
            </a:r>
            <a:r>
              <a:t>h</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2.tif"/><Relationship Id="rId5" Type="http://schemas.openxmlformats.org/officeDocument/2006/relationships/image" Target="../media/image4.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5.tif"/><Relationship Id="rId4" Type="http://schemas.openxmlformats.org/officeDocument/2006/relationships/image" Target="../media/image2.tif"/><Relationship Id="rId5"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tif"/><Relationship Id="rId4" Type="http://schemas.openxmlformats.org/officeDocument/2006/relationships/image" Target="../media/image4.png"/><Relationship Id="rId5" Type="http://schemas.openxmlformats.org/officeDocument/2006/relationships/image" Target="../media/image2.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tif"/><Relationship Id="rId4" Type="http://schemas.openxmlformats.org/officeDocument/2006/relationships/image" Target="../media/image4.png"/><Relationship Id="rId5" Type="http://schemas.openxmlformats.org/officeDocument/2006/relationships/image" Target="../media/image2.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tif"/><Relationship Id="rId4" Type="http://schemas.openxmlformats.org/officeDocument/2006/relationships/image" Target="../media/image4.png"/><Relationship Id="rId5" Type="http://schemas.openxmlformats.org/officeDocument/2006/relationships/image" Target="../media/image2.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tif"/><Relationship Id="rId4" Type="http://schemas.openxmlformats.org/officeDocument/2006/relationships/image" Target="../media/image4.png"/><Relationship Id="rId5" Type="http://schemas.openxmlformats.org/officeDocument/2006/relationships/image" Target="../media/image2.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jpeg"/><Relationship Id="rId5" Type="http://schemas.openxmlformats.org/officeDocument/2006/relationships/image" Target="../media/image2.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4.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4.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7.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4.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6.png"/><Relationship Id="rId6" Type="http://schemas.openxmlformats.org/officeDocument/2006/relationships/image" Target="../media/image5.tif"/></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5.tif"/></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17.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1.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8.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9.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6.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20.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jpeg"/><Relationship Id="rId4"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rontSlide">
    <p:bg>
      <p:bgPr>
        <a:solidFill>
          <a:srgbClr val="DDDDDD"/>
        </a:solidFill>
      </p:bgPr>
    </p:bg>
    <p:spTree>
      <p:nvGrpSpPr>
        <p:cNvPr id="1" name=""/>
        <p:cNvGrpSpPr/>
        <p:nvPr/>
      </p:nvGrpSpPr>
      <p:grpSpPr>
        <a:xfrm>
          <a:off x="0" y="0"/>
          <a:ext cx="0" cy="0"/>
          <a:chOff x="0" y="0"/>
          <a:chExt cx="0" cy="0"/>
        </a:xfrm>
      </p:grpSpPr>
      <p:sp>
        <p:nvSpPr>
          <p:cNvPr id="22"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3" name="Title Text"/>
          <p:cNvSpPr txBox="1"/>
          <p:nvPr>
            <p:ph type="title"/>
          </p:nvPr>
        </p:nvSpPr>
        <p:spPr>
          <a:xfrm>
            <a:off x="263514" y="1827851"/>
            <a:ext cx="8209691" cy="2401165"/>
          </a:xfrm>
          <a:prstGeom prst="rect">
            <a:avLst/>
          </a:prstGeom>
        </p:spPr>
        <p:txBody>
          <a:bodyPr lIns="50794" tIns="50794" rIns="50794" bIns="50794"/>
          <a:lstStyle>
            <a:lvl1pPr indent="39687">
              <a:lnSpc>
                <a:spcPct val="100000"/>
              </a:lnSpc>
              <a:defRPr b="1" sz="4200">
                <a:solidFill>
                  <a:srgbClr val="FFD479"/>
                </a:solidFill>
              </a:defRPr>
            </a:lvl1pPr>
          </a:lstStyle>
          <a:p>
            <a:pPr/>
            <a:r>
              <a:t>Title Text</a:t>
            </a:r>
          </a:p>
        </p:txBody>
      </p:sp>
      <p:pic>
        <p:nvPicPr>
          <p:cNvPr id="24"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25"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26"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27" name="Picture 10" descr="Picture 10"/>
          <p:cNvPicPr>
            <a:picLocks noChangeAspect="1"/>
          </p:cNvPicPr>
          <p:nvPr/>
        </p:nvPicPr>
        <p:blipFill>
          <a:blip r:embed="rId3">
            <a:extLst/>
          </a:blip>
          <a:stretch>
            <a:fillRect/>
          </a:stretch>
        </p:blipFill>
        <p:spPr>
          <a:xfrm>
            <a:off x="1927820" y="6367305"/>
            <a:ext cx="528269" cy="348061"/>
          </a:xfrm>
          <a:prstGeom prst="rect">
            <a:avLst/>
          </a:prstGeom>
          <a:ln w="12700">
            <a:miter lim="400000"/>
          </a:ln>
        </p:spPr>
      </p:pic>
      <p:sp>
        <p:nvSpPr>
          <p:cNvPr id="28" name="Slide Number"/>
          <p:cNvSpPr txBox="1"/>
          <p:nvPr>
            <p:ph type="sldNum" sz="quarter" idx="2"/>
          </p:nvPr>
        </p:nvSpPr>
        <p:spPr>
          <a:xfrm>
            <a:off x="55077" y="6547790"/>
            <a:ext cx="256527" cy="275453"/>
          </a:xfrm>
          <a:prstGeom prst="rect">
            <a:avLst/>
          </a:prstGeom>
        </p:spPr>
        <p:txBody>
          <a:bodyPr lIns="45713" tIns="45713" rIns="45713" bIns="45713"/>
          <a:lstStyle>
            <a:lvl1pPr algn="ct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xamQuestions">
    <p:bg>
      <p:bgPr>
        <a:solidFill>
          <a:srgbClr val="FFFFFF"/>
        </a:solidFill>
      </p:bgPr>
    </p:bg>
    <p:spTree>
      <p:nvGrpSpPr>
        <p:cNvPr id="1" name=""/>
        <p:cNvGrpSpPr/>
        <p:nvPr/>
      </p:nvGrpSpPr>
      <p:grpSpPr>
        <a:xfrm>
          <a:off x="0" y="0"/>
          <a:ext cx="0" cy="0"/>
          <a:chOff x="0" y="0"/>
          <a:chExt cx="0" cy="0"/>
        </a:xfrm>
      </p:grpSpPr>
      <p:sp>
        <p:nvSpPr>
          <p:cNvPr id="140" name="Rectangle 11"/>
          <p:cNvSpPr/>
          <p:nvPr/>
        </p:nvSpPr>
        <p:spPr>
          <a:xfrm>
            <a:off x="-3543" y="-1"/>
            <a:ext cx="2844206"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141" name="Body Level One…"/>
          <p:cNvSpPr txBox="1"/>
          <p:nvPr>
            <p:ph type="body" idx="1"/>
          </p:nvPr>
        </p:nvSpPr>
        <p:spPr>
          <a:xfrm>
            <a:off x="2971337" y="183326"/>
            <a:ext cx="5829453" cy="6313548"/>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000">
                <a:solidFill>
                  <a:srgbClr val="5E5E5E"/>
                </a:solidFill>
              </a:defRPr>
            </a:lvl2pPr>
            <a:lvl3pPr marL="1093470" indent="-426720">
              <a:spcBef>
                <a:spcPts val="2000"/>
              </a:spcBef>
              <a:buFont typeface="Georgia"/>
              <a:defRPr>
                <a:solidFill>
                  <a:srgbClr val="919191"/>
                </a:solidFill>
              </a:defRPr>
            </a:lvl3pPr>
            <a:lvl4pPr marL="1473956" indent="-459544">
              <a:spcBef>
                <a:spcPts val="2000"/>
              </a:spcBef>
              <a:buFont typeface="Georgia"/>
              <a:defRPr sz="2600">
                <a:solidFill>
                  <a:srgbClr val="919191"/>
                </a:solidFill>
              </a:defRPr>
            </a:lvl4pPr>
            <a:lvl5pPr marL="1839593" indent="-477518">
              <a:spcBef>
                <a:spcPts val="2000"/>
              </a:spcBef>
              <a:buFont typeface="Georgia"/>
              <a:defRPr sz="25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42" name="M. Dikaiakos, C4E/UCY"/>
          <p:cNvSpPr txBox="1"/>
          <p:nvPr/>
        </p:nvSpPr>
        <p:spPr>
          <a:xfrm>
            <a:off x="7784228" y="66292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143" name="Title Text"/>
          <p:cNvSpPr txBox="1"/>
          <p:nvPr>
            <p:ph type="title"/>
          </p:nvPr>
        </p:nvSpPr>
        <p:spPr>
          <a:xfrm>
            <a:off x="42387" y="285745"/>
            <a:ext cx="2752345" cy="1263771"/>
          </a:xfrm>
          <a:prstGeom prst="rect">
            <a:avLst/>
          </a:prstGeom>
        </p:spPr>
        <p:txBody>
          <a:bodyPr lIns="50800" tIns="50800" rIns="50800" bIns="50800"/>
          <a:lstStyle>
            <a:lvl1pPr indent="39687">
              <a:lnSpc>
                <a:spcPct val="100000"/>
              </a:lnSpc>
              <a:defRPr b="1" sz="4300">
                <a:solidFill>
                  <a:srgbClr val="FFD479"/>
                </a:solidFill>
              </a:defRPr>
            </a:lvl1pPr>
          </a:lstStyle>
          <a:p>
            <a:pPr/>
            <a:r>
              <a:t>Title Text</a:t>
            </a:r>
          </a:p>
        </p:txBody>
      </p:sp>
      <p:pic>
        <p:nvPicPr>
          <p:cNvPr id="144" name="Picture 12" descr="Picture 12"/>
          <p:cNvPicPr>
            <a:picLocks noChangeAspect="1"/>
          </p:cNvPicPr>
          <p:nvPr/>
        </p:nvPicPr>
        <p:blipFill>
          <a:blip r:embed="rId2">
            <a:extLst/>
          </a:blip>
          <a:srcRect l="39689" t="3207" r="5228" b="21597"/>
          <a:stretch>
            <a:fillRect/>
          </a:stretch>
        </p:blipFill>
        <p:spPr>
          <a:xfrm>
            <a:off x="229224" y="4728408"/>
            <a:ext cx="2609347" cy="2137223"/>
          </a:xfrm>
          <a:prstGeom prst="rect">
            <a:avLst/>
          </a:prstGeom>
          <a:ln w="12700">
            <a:miter lim="400000"/>
          </a:ln>
        </p:spPr>
      </p:pic>
      <p:pic>
        <p:nvPicPr>
          <p:cNvPr id="145" name="LogoCSEn.png" descr="LogoCSEn.png"/>
          <p:cNvPicPr>
            <a:picLocks noChangeAspect="1"/>
          </p:cNvPicPr>
          <p:nvPr/>
        </p:nvPicPr>
        <p:blipFill>
          <a:blip r:embed="rId3">
            <a:extLst/>
          </a:blip>
          <a:stretch>
            <a:fillRect/>
          </a:stretch>
        </p:blipFill>
        <p:spPr>
          <a:xfrm>
            <a:off x="211137" y="6304114"/>
            <a:ext cx="1660535" cy="348179"/>
          </a:xfrm>
          <a:prstGeom prst="rect">
            <a:avLst/>
          </a:prstGeom>
          <a:ln w="12700">
            <a:miter lim="400000"/>
          </a:ln>
        </p:spPr>
      </p:pic>
      <p:pic>
        <p:nvPicPr>
          <p:cNvPr id="146" name="Image" descr="Image"/>
          <p:cNvPicPr>
            <a:picLocks noChangeAspect="1"/>
          </p:cNvPicPr>
          <p:nvPr/>
        </p:nvPicPr>
        <p:blipFill>
          <a:blip r:embed="rId4">
            <a:extLst/>
          </a:blip>
          <a:stretch>
            <a:fillRect/>
          </a:stretch>
        </p:blipFill>
        <p:spPr>
          <a:xfrm>
            <a:off x="588297" y="2598737"/>
            <a:ext cx="1660526" cy="1660526"/>
          </a:xfrm>
          <a:prstGeom prst="rect">
            <a:avLst/>
          </a:prstGeom>
          <a:ln w="12700">
            <a:miter lim="400000"/>
          </a:ln>
        </p:spPr>
      </p:pic>
      <p:sp>
        <p:nvSpPr>
          <p:cNvPr id="147" name="Slide Number"/>
          <p:cNvSpPr txBox="1"/>
          <p:nvPr>
            <p:ph type="sldNum" sz="quarter" idx="2"/>
          </p:nvPr>
        </p:nvSpPr>
        <p:spPr>
          <a:xfrm>
            <a:off x="62438" y="6553075"/>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WW">
    <p:bg>
      <p:bgPr>
        <a:solidFill>
          <a:srgbClr val="FFFFFF"/>
        </a:solidFill>
      </p:bgPr>
    </p:bg>
    <p:spTree>
      <p:nvGrpSpPr>
        <p:cNvPr id="1" name=""/>
        <p:cNvGrpSpPr/>
        <p:nvPr/>
      </p:nvGrpSpPr>
      <p:grpSpPr>
        <a:xfrm>
          <a:off x="0" y="0"/>
          <a:ext cx="0" cy="0"/>
          <a:chOff x="0" y="0"/>
          <a:chExt cx="0" cy="0"/>
        </a:xfrm>
      </p:grpSpPr>
      <p:sp>
        <p:nvSpPr>
          <p:cNvPr id="154" name="Rectangle 11"/>
          <p:cNvSpPr/>
          <p:nvPr/>
        </p:nvSpPr>
        <p:spPr>
          <a:xfrm>
            <a:off x="-3063" y="360"/>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55" name="Body Level One…"/>
          <p:cNvSpPr txBox="1"/>
          <p:nvPr>
            <p:ph type="body" idx="1"/>
          </p:nvPr>
        </p:nvSpPr>
        <p:spPr>
          <a:xfrm>
            <a:off x="2945626" y="74150"/>
            <a:ext cx="5828841" cy="6312885"/>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5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57" name="Title Text"/>
          <p:cNvSpPr txBox="1"/>
          <p:nvPr>
            <p:ph type="title"/>
          </p:nvPr>
        </p:nvSpPr>
        <p:spPr>
          <a:xfrm>
            <a:off x="42862" y="311954"/>
            <a:ext cx="2752057" cy="1263639"/>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158"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59" name="LogoCSEn.png" descr="LogoCSEn.png"/>
          <p:cNvPicPr>
            <a:picLocks noChangeAspect="1"/>
          </p:cNvPicPr>
          <p:nvPr/>
        </p:nvPicPr>
        <p:blipFill>
          <a:blip r:embed="rId3">
            <a:extLst/>
          </a:blip>
          <a:stretch>
            <a:fillRect/>
          </a:stretch>
        </p:blipFill>
        <p:spPr>
          <a:xfrm>
            <a:off x="33688" y="6468569"/>
            <a:ext cx="1660361" cy="348142"/>
          </a:xfrm>
          <a:prstGeom prst="rect">
            <a:avLst/>
          </a:prstGeom>
          <a:ln w="12700">
            <a:miter lim="400000"/>
          </a:ln>
        </p:spPr>
      </p:pic>
      <p:pic>
        <p:nvPicPr>
          <p:cNvPr id="160" name="Image" descr="Image"/>
          <p:cNvPicPr>
            <a:picLocks noChangeAspect="1"/>
          </p:cNvPicPr>
          <p:nvPr/>
        </p:nvPicPr>
        <p:blipFill>
          <a:blip r:embed="rId4">
            <a:extLst/>
          </a:blip>
          <a:stretch>
            <a:fillRect/>
          </a:stretch>
        </p:blipFill>
        <p:spPr>
          <a:xfrm>
            <a:off x="-132666" y="5640795"/>
            <a:ext cx="1993233" cy="742578"/>
          </a:xfrm>
          <a:prstGeom prst="rect">
            <a:avLst/>
          </a:prstGeom>
          <a:ln w="12700">
            <a:miter lim="400000"/>
          </a:ln>
        </p:spPr>
      </p:pic>
      <p:grpSp>
        <p:nvGrpSpPr>
          <p:cNvPr id="163" name="Group"/>
          <p:cNvGrpSpPr/>
          <p:nvPr/>
        </p:nvGrpSpPr>
        <p:grpSpPr>
          <a:xfrm>
            <a:off x="771190" y="2781300"/>
            <a:ext cx="1295401" cy="1295400"/>
            <a:chOff x="0" y="0"/>
            <a:chExt cx="1295400" cy="1295400"/>
          </a:xfrm>
        </p:grpSpPr>
        <p:sp>
          <p:nvSpPr>
            <p:cNvPr id="161" name="Circle"/>
            <p:cNvSpPr/>
            <p:nvPr/>
          </p:nvSpPr>
          <p:spPr>
            <a:xfrm>
              <a:off x="12700" y="12700"/>
              <a:ext cx="1270000" cy="1270000"/>
            </a:xfrm>
            <a:prstGeom prst="ellipse">
              <a:avLst/>
            </a:prstGeom>
            <a:solidFill>
              <a:srgbClr val="FFD479"/>
            </a:solidFill>
            <a:ln w="12700" cap="flat">
              <a:noFill/>
              <a:miter lim="400000"/>
            </a:ln>
            <a:effectLst/>
          </p:spPr>
          <p:txBody>
            <a:bodyPr wrap="square" lIns="45719" tIns="45719" rIns="45719" bIns="45719" numCol="1" anchor="ctr">
              <a:noAutofit/>
            </a:bodyPr>
            <a:lstStyle/>
            <a:p>
              <a:pPr/>
            </a:p>
          </p:txBody>
        </p:sp>
        <p:pic>
          <p:nvPicPr>
            <p:cNvPr id="162" name="Image" descr="Image"/>
            <p:cNvPicPr>
              <a:picLocks noChangeAspect="1"/>
            </p:cNvPicPr>
            <p:nvPr/>
          </p:nvPicPr>
          <p:blipFill>
            <a:blip r:embed="rId5">
              <a:extLst/>
            </a:blip>
            <a:stretch>
              <a:fillRect/>
            </a:stretch>
          </p:blipFill>
          <p:spPr>
            <a:xfrm>
              <a:off x="0" y="0"/>
              <a:ext cx="1295400" cy="1295400"/>
            </a:xfrm>
            <a:prstGeom prst="rect">
              <a:avLst/>
            </a:prstGeom>
            <a:ln w="12700" cap="flat">
              <a:noFill/>
              <a:miter lim="400000"/>
            </a:ln>
            <a:effectLst/>
          </p:spPr>
        </p:pic>
      </p:grpSp>
      <p:sp>
        <p:nvSpPr>
          <p:cNvPr id="164"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ojectDeliverables">
    <p:bg>
      <p:bgPr>
        <a:solidFill>
          <a:srgbClr val="FFFFFF"/>
        </a:solidFill>
      </p:bgPr>
    </p:bg>
    <p:spTree>
      <p:nvGrpSpPr>
        <p:cNvPr id="1" name=""/>
        <p:cNvGrpSpPr/>
        <p:nvPr/>
      </p:nvGrpSpPr>
      <p:grpSpPr>
        <a:xfrm>
          <a:off x="0" y="0"/>
          <a:ext cx="0" cy="0"/>
          <a:chOff x="0" y="0"/>
          <a:chExt cx="0" cy="0"/>
        </a:xfrm>
      </p:grpSpPr>
      <p:sp>
        <p:nvSpPr>
          <p:cNvPr id="171"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72"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73" name="Title Text"/>
          <p:cNvSpPr txBox="1"/>
          <p:nvPr>
            <p:ph type="title"/>
          </p:nvPr>
        </p:nvSpPr>
        <p:spPr>
          <a:xfrm>
            <a:off x="243078" y="235280"/>
            <a:ext cx="2116898" cy="1263639"/>
          </a:xfrm>
          <a:prstGeom prst="rect">
            <a:avLst/>
          </a:prstGeom>
        </p:spPr>
        <p:txBody>
          <a:bodyPr lIns="50794" tIns="50794" rIns="50794" bIns="50794"/>
          <a:lstStyle>
            <a:lvl1pPr indent="39687">
              <a:lnSpc>
                <a:spcPct val="100000"/>
              </a:lnSpc>
              <a:defRPr sz="3000">
                <a:solidFill>
                  <a:srgbClr val="FFD479"/>
                </a:solidFill>
              </a:defRPr>
            </a:lvl1pPr>
          </a:lstStyle>
          <a:p>
            <a:pPr/>
            <a:r>
              <a:t>Title Text</a:t>
            </a:r>
          </a:p>
        </p:txBody>
      </p:sp>
      <p:pic>
        <p:nvPicPr>
          <p:cNvPr id="174"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175"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spcBef>
                <a:spcPts val="2000"/>
              </a:spcBef>
              <a:buFont typeface="Georgia"/>
              <a:defRPr sz="3000"/>
            </a:pPr>
            <a:r>
              <a:t>Body Level Two</a:t>
            </a:r>
          </a:p>
          <a:p>
            <a:pPr marL="480422" indent="-301897">
              <a:spcBef>
                <a:spcPts val="2000"/>
              </a:spcBef>
              <a:buFont typeface="Georgia"/>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176" name="Picture 12" descr="Picture 12"/>
          <p:cNvPicPr>
            <a:picLocks noChangeAspect="1"/>
          </p:cNvPicPr>
          <p:nvPr/>
        </p:nvPicPr>
        <p:blipFill>
          <a:blip r:embed="rId3">
            <a:extLst/>
          </a:blip>
          <a:stretch>
            <a:fillRect/>
          </a:stretch>
        </p:blipFill>
        <p:spPr>
          <a:xfrm>
            <a:off x="365794" y="2460679"/>
            <a:ext cx="1871466" cy="1663525"/>
          </a:xfrm>
          <a:prstGeom prst="rect">
            <a:avLst/>
          </a:prstGeom>
          <a:ln>
            <a:solidFill>
              <a:schemeClr val="accent1"/>
            </a:solidFill>
          </a:ln>
        </p:spPr>
      </p:pic>
      <p:pic>
        <p:nvPicPr>
          <p:cNvPr id="177" name="Image" descr="Image"/>
          <p:cNvPicPr>
            <a:picLocks noChangeAspect="1"/>
          </p:cNvPicPr>
          <p:nvPr/>
        </p:nvPicPr>
        <p:blipFill>
          <a:blip r:embed="rId4">
            <a:extLst/>
          </a:blip>
          <a:stretch>
            <a:fillRect/>
          </a:stretch>
        </p:blipFill>
        <p:spPr>
          <a:xfrm>
            <a:off x="-5330" y="6479594"/>
            <a:ext cx="934266" cy="348061"/>
          </a:xfrm>
          <a:prstGeom prst="rect">
            <a:avLst/>
          </a:prstGeom>
          <a:ln w="12700">
            <a:miter lim="400000"/>
          </a:ln>
        </p:spPr>
      </p:pic>
      <p:pic>
        <p:nvPicPr>
          <p:cNvPr id="178" name="LogoCSEn.png" descr="LogoCSEn.png"/>
          <p:cNvPicPr>
            <a:picLocks noChangeAspect="1"/>
          </p:cNvPicPr>
          <p:nvPr/>
        </p:nvPicPr>
        <p:blipFill>
          <a:blip r:embed="rId5">
            <a:extLst/>
          </a:blip>
          <a:stretch>
            <a:fillRect/>
          </a:stretch>
        </p:blipFill>
        <p:spPr>
          <a:xfrm>
            <a:off x="915746" y="6479594"/>
            <a:ext cx="1660361" cy="348143"/>
          </a:xfrm>
          <a:prstGeom prst="rect">
            <a:avLst/>
          </a:prstGeom>
          <a:ln w="12700">
            <a:miter lim="400000"/>
          </a:ln>
        </p:spPr>
      </p:pic>
      <p:sp>
        <p:nvSpPr>
          <p:cNvPr id="179"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scussion">
    <p:bg>
      <p:bgPr>
        <a:solidFill>
          <a:srgbClr val="FFFFFF"/>
        </a:solidFill>
      </p:bgPr>
    </p:bg>
    <p:spTree>
      <p:nvGrpSpPr>
        <p:cNvPr id="1" name=""/>
        <p:cNvGrpSpPr/>
        <p:nvPr/>
      </p:nvGrpSpPr>
      <p:grpSpPr>
        <a:xfrm>
          <a:off x="0" y="0"/>
          <a:ext cx="0" cy="0"/>
          <a:chOff x="0" y="0"/>
          <a:chExt cx="0" cy="0"/>
        </a:xfrm>
      </p:grpSpPr>
      <p:sp>
        <p:nvSpPr>
          <p:cNvPr id="186"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87"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88"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89"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190"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193" name="Picture 1"/>
          <p:cNvGrpSpPr/>
          <p:nvPr/>
        </p:nvGrpSpPr>
        <p:grpSpPr>
          <a:xfrm>
            <a:off x="715111" y="2636330"/>
            <a:ext cx="1407559" cy="1407558"/>
            <a:chOff x="0" y="0"/>
            <a:chExt cx="1407557" cy="1407557"/>
          </a:xfrm>
        </p:grpSpPr>
        <p:sp>
          <p:nvSpPr>
            <p:cNvPr id="191" name="Square"/>
            <p:cNvSpPr/>
            <p:nvPr/>
          </p:nvSpPr>
          <p:spPr>
            <a:xfrm>
              <a:off x="0" y="0"/>
              <a:ext cx="1407558" cy="1407558"/>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192" name="image18.png" descr="image18.png"/>
            <p:cNvPicPr>
              <a:picLocks noChangeAspect="1"/>
            </p:cNvPicPr>
            <p:nvPr/>
          </p:nvPicPr>
          <p:blipFill>
            <a:blip r:embed="rId3">
              <a:extLst/>
            </a:blip>
            <a:stretch>
              <a:fillRect/>
            </a:stretch>
          </p:blipFill>
          <p:spPr>
            <a:xfrm>
              <a:off x="0" y="0"/>
              <a:ext cx="1407558" cy="1407558"/>
            </a:xfrm>
            <a:prstGeom prst="rect">
              <a:avLst/>
            </a:prstGeom>
            <a:ln w="12700" cap="flat">
              <a:noFill/>
              <a:miter lim="400000"/>
            </a:ln>
            <a:effectLst/>
          </p:spPr>
        </p:pic>
      </p:grpSp>
      <p:pic>
        <p:nvPicPr>
          <p:cNvPr id="194" name="LogoCSEn.png" descr="LogoCSEn.png"/>
          <p:cNvPicPr>
            <a:picLocks noChangeAspect="1"/>
          </p:cNvPicPr>
          <p:nvPr/>
        </p:nvPicPr>
        <p:blipFill>
          <a:blip r:embed="rId4">
            <a:extLst/>
          </a:blip>
          <a:stretch>
            <a:fillRect/>
          </a:stretch>
        </p:blipFill>
        <p:spPr>
          <a:xfrm>
            <a:off x="33688" y="6554152"/>
            <a:ext cx="1252196" cy="262559"/>
          </a:xfrm>
          <a:prstGeom prst="rect">
            <a:avLst/>
          </a:prstGeom>
          <a:ln w="12700">
            <a:miter lim="400000"/>
          </a:ln>
        </p:spPr>
      </p:pic>
      <p:pic>
        <p:nvPicPr>
          <p:cNvPr id="195" name="Image" descr="Image"/>
          <p:cNvPicPr>
            <a:picLocks noChangeAspect="1"/>
          </p:cNvPicPr>
          <p:nvPr/>
        </p:nvPicPr>
        <p:blipFill>
          <a:blip r:embed="rId5">
            <a:extLst/>
          </a:blip>
          <a:stretch>
            <a:fillRect/>
          </a:stretch>
        </p:blipFill>
        <p:spPr>
          <a:xfrm>
            <a:off x="1417651" y="6331260"/>
            <a:ext cx="1407558" cy="524385"/>
          </a:xfrm>
          <a:prstGeom prst="rect">
            <a:avLst/>
          </a:prstGeom>
          <a:ln w="12700">
            <a:miter lim="400000"/>
          </a:ln>
        </p:spPr>
      </p:pic>
      <p:sp>
        <p:nvSpPr>
          <p:cNvPr id="196"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CTS">
    <p:bg>
      <p:bgPr>
        <a:solidFill>
          <a:srgbClr val="FFFFFF"/>
        </a:solidFill>
      </p:bgPr>
    </p:bg>
    <p:spTree>
      <p:nvGrpSpPr>
        <p:cNvPr id="1" name=""/>
        <p:cNvGrpSpPr/>
        <p:nvPr/>
      </p:nvGrpSpPr>
      <p:grpSpPr>
        <a:xfrm>
          <a:off x="0" y="0"/>
          <a:ext cx="0" cy="0"/>
          <a:chOff x="0" y="0"/>
          <a:chExt cx="0" cy="0"/>
        </a:xfrm>
      </p:grpSpPr>
      <p:sp>
        <p:nvSpPr>
          <p:cNvPr id="203"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0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05" name="Title Text"/>
          <p:cNvSpPr txBox="1"/>
          <p:nvPr>
            <p:ph type="title"/>
          </p:nvPr>
        </p:nvSpPr>
        <p:spPr>
          <a:xfrm>
            <a:off x="243078" y="235280"/>
            <a:ext cx="2116898" cy="1263639"/>
          </a:xfrm>
          <a:prstGeom prst="rect">
            <a:avLst/>
          </a:prstGeom>
        </p:spPr>
        <p:txBody>
          <a:bodyPr lIns="50794" tIns="50794" rIns="50794" bIns="50794"/>
          <a:lstStyle>
            <a:lvl1pPr indent="39687">
              <a:lnSpc>
                <a:spcPct val="100000"/>
              </a:lnSpc>
              <a:defRPr sz="3000">
                <a:solidFill>
                  <a:srgbClr val="FFD479"/>
                </a:solidFill>
              </a:defRPr>
            </a:lvl1pPr>
          </a:lstStyle>
          <a:p>
            <a:pPr/>
            <a:r>
              <a:t>Title Text</a:t>
            </a:r>
          </a:p>
        </p:txBody>
      </p:sp>
      <p:pic>
        <p:nvPicPr>
          <p:cNvPr id="206"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207"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spcBef>
                <a:spcPts val="2000"/>
              </a:spcBef>
              <a:buFont typeface="Georgia"/>
              <a:defRPr sz="3000"/>
            </a:pPr>
            <a:r>
              <a:t>Body Level Two</a:t>
            </a:r>
          </a:p>
          <a:p>
            <a:pPr marL="480422" indent="-301897">
              <a:spcBef>
                <a:spcPts val="2000"/>
              </a:spcBef>
              <a:buFont typeface="Georgia"/>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210" name="Picture 7"/>
          <p:cNvGrpSpPr/>
          <p:nvPr/>
        </p:nvGrpSpPr>
        <p:grpSpPr>
          <a:xfrm>
            <a:off x="794397" y="2919750"/>
            <a:ext cx="1014260" cy="1352347"/>
            <a:chOff x="0" y="0"/>
            <a:chExt cx="1014259" cy="1352345"/>
          </a:xfrm>
        </p:grpSpPr>
        <p:sp>
          <p:nvSpPr>
            <p:cNvPr id="208" name="Rectangle"/>
            <p:cNvSpPr/>
            <p:nvPr/>
          </p:nvSpPr>
          <p:spPr>
            <a:xfrm>
              <a:off x="56469" y="208795"/>
              <a:ext cx="918109" cy="843909"/>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09" name="image16.png" descr="image16.png"/>
            <p:cNvPicPr>
              <a:picLocks noChangeAspect="1"/>
            </p:cNvPicPr>
            <p:nvPr/>
          </p:nvPicPr>
          <p:blipFill>
            <a:blip r:embed="rId3">
              <a:extLst/>
            </a:blip>
            <a:stretch>
              <a:fillRect/>
            </a:stretch>
          </p:blipFill>
          <p:spPr>
            <a:xfrm>
              <a:off x="0" y="0"/>
              <a:ext cx="1014260" cy="1352346"/>
            </a:xfrm>
            <a:prstGeom prst="rect">
              <a:avLst/>
            </a:prstGeom>
            <a:ln w="12700" cap="flat">
              <a:noFill/>
              <a:miter lim="400000"/>
            </a:ln>
            <a:effectLst/>
          </p:spPr>
        </p:pic>
      </p:grpSp>
      <p:pic>
        <p:nvPicPr>
          <p:cNvPr id="211" name="LogoCSEn.png" descr="LogoCSEn.png"/>
          <p:cNvPicPr>
            <a:picLocks noChangeAspect="1"/>
          </p:cNvPicPr>
          <p:nvPr/>
        </p:nvPicPr>
        <p:blipFill>
          <a:blip r:embed="rId4">
            <a:extLst/>
          </a:blip>
          <a:stretch>
            <a:fillRect/>
          </a:stretch>
        </p:blipFill>
        <p:spPr>
          <a:xfrm>
            <a:off x="1039572" y="6499598"/>
            <a:ext cx="1504391" cy="315439"/>
          </a:xfrm>
          <a:prstGeom prst="rect">
            <a:avLst/>
          </a:prstGeom>
          <a:ln w="12700">
            <a:miter lim="400000"/>
          </a:ln>
        </p:spPr>
      </p:pic>
      <p:pic>
        <p:nvPicPr>
          <p:cNvPr id="212" name="Image" descr="Image"/>
          <p:cNvPicPr>
            <a:picLocks noChangeAspect="1"/>
          </p:cNvPicPr>
          <p:nvPr/>
        </p:nvPicPr>
        <p:blipFill>
          <a:blip r:embed="rId5">
            <a:extLst/>
          </a:blip>
          <a:stretch>
            <a:fillRect/>
          </a:stretch>
        </p:blipFill>
        <p:spPr>
          <a:xfrm>
            <a:off x="-8839" y="6466894"/>
            <a:ext cx="934266" cy="348061"/>
          </a:xfrm>
          <a:prstGeom prst="rect">
            <a:avLst/>
          </a:prstGeom>
          <a:ln w="12700">
            <a:miter lim="400000"/>
          </a:ln>
        </p:spPr>
      </p:pic>
      <p:sp>
        <p:nvSpPr>
          <p:cNvPr id="213"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ding">
    <p:bg>
      <p:bgPr>
        <a:solidFill>
          <a:srgbClr val="FFFFFF"/>
        </a:solidFill>
      </p:bgPr>
    </p:bg>
    <p:spTree>
      <p:nvGrpSpPr>
        <p:cNvPr id="1" name=""/>
        <p:cNvGrpSpPr/>
        <p:nvPr/>
      </p:nvGrpSpPr>
      <p:grpSpPr>
        <a:xfrm>
          <a:off x="0" y="0"/>
          <a:ext cx="0" cy="0"/>
          <a:chOff x="0" y="0"/>
          <a:chExt cx="0" cy="0"/>
        </a:xfrm>
      </p:grpSpPr>
      <p:sp>
        <p:nvSpPr>
          <p:cNvPr id="220"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21"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22" name="Title Text"/>
          <p:cNvSpPr txBox="1"/>
          <p:nvPr>
            <p:ph type="title"/>
          </p:nvPr>
        </p:nvSpPr>
        <p:spPr>
          <a:xfrm>
            <a:off x="243078" y="235280"/>
            <a:ext cx="2116898" cy="1263639"/>
          </a:xfrm>
          <a:prstGeom prst="rect">
            <a:avLst/>
          </a:prstGeom>
        </p:spPr>
        <p:txBody>
          <a:bodyPr lIns="50794" tIns="50794" rIns="50794" bIns="50794"/>
          <a:lstStyle>
            <a:lvl1pPr indent="39687">
              <a:lnSpc>
                <a:spcPct val="100000"/>
              </a:lnSpc>
              <a:defRPr sz="3000">
                <a:solidFill>
                  <a:srgbClr val="FFD479"/>
                </a:solidFill>
              </a:defRPr>
            </a:lvl1pPr>
          </a:lstStyle>
          <a:p>
            <a:pPr/>
            <a:r>
              <a:t>Title Text</a:t>
            </a:r>
          </a:p>
        </p:txBody>
      </p:sp>
      <p:pic>
        <p:nvPicPr>
          <p:cNvPr id="223"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224"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spcBef>
                <a:spcPts val="2000"/>
              </a:spcBef>
              <a:buFont typeface="Georgia"/>
              <a:defRPr sz="3000"/>
            </a:pPr>
            <a:r>
              <a:t>Body Level Two</a:t>
            </a:r>
          </a:p>
          <a:p>
            <a:pPr marL="480422" indent="-301897">
              <a:spcBef>
                <a:spcPts val="2000"/>
              </a:spcBef>
              <a:buFont typeface="Georgia"/>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225" name="Picture 10" descr="Picture 10"/>
          <p:cNvPicPr>
            <a:picLocks noChangeAspect="1"/>
          </p:cNvPicPr>
          <p:nvPr/>
        </p:nvPicPr>
        <p:blipFill>
          <a:blip r:embed="rId3">
            <a:extLst/>
          </a:blip>
          <a:stretch>
            <a:fillRect/>
          </a:stretch>
        </p:blipFill>
        <p:spPr>
          <a:xfrm>
            <a:off x="709493" y="2771609"/>
            <a:ext cx="986086" cy="1314782"/>
          </a:xfrm>
          <a:prstGeom prst="rect">
            <a:avLst/>
          </a:prstGeom>
          <a:ln w="12700">
            <a:miter lim="400000"/>
          </a:ln>
        </p:spPr>
      </p:pic>
      <p:pic>
        <p:nvPicPr>
          <p:cNvPr id="226"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27"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28"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valuation">
    <p:bg>
      <p:bgPr>
        <a:solidFill>
          <a:srgbClr val="FFFFFF"/>
        </a:solidFill>
      </p:bgPr>
    </p:bg>
    <p:spTree>
      <p:nvGrpSpPr>
        <p:cNvPr id="1" name=""/>
        <p:cNvGrpSpPr/>
        <p:nvPr/>
      </p:nvGrpSpPr>
      <p:grpSpPr>
        <a:xfrm>
          <a:off x="0" y="0"/>
          <a:ext cx="0" cy="0"/>
          <a:chOff x="0" y="0"/>
          <a:chExt cx="0" cy="0"/>
        </a:xfrm>
      </p:grpSpPr>
      <p:sp>
        <p:nvSpPr>
          <p:cNvPr id="235"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3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37" name="Title Text"/>
          <p:cNvSpPr txBox="1"/>
          <p:nvPr>
            <p:ph type="title"/>
          </p:nvPr>
        </p:nvSpPr>
        <p:spPr>
          <a:xfrm>
            <a:off x="243078" y="235280"/>
            <a:ext cx="2116898" cy="1263639"/>
          </a:xfrm>
          <a:prstGeom prst="rect">
            <a:avLst/>
          </a:prstGeom>
        </p:spPr>
        <p:txBody>
          <a:bodyPr lIns="50794" tIns="50794" rIns="50794" bIns="50794"/>
          <a:lstStyle>
            <a:lvl1pPr indent="39687">
              <a:lnSpc>
                <a:spcPct val="100000"/>
              </a:lnSpc>
              <a:defRPr sz="3000">
                <a:solidFill>
                  <a:srgbClr val="FFD479"/>
                </a:solidFill>
              </a:defRPr>
            </a:lvl1pPr>
          </a:lstStyle>
          <a:p>
            <a:pPr/>
            <a:r>
              <a:t>Title Text</a:t>
            </a:r>
          </a:p>
        </p:txBody>
      </p:sp>
      <p:pic>
        <p:nvPicPr>
          <p:cNvPr id="238"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239" name="Body Level Two…"/>
          <p:cNvSpPr txBox="1"/>
          <p:nvPr>
            <p:ph type="body" idx="21"/>
          </p:nvPr>
        </p:nvSpPr>
        <p:spPr>
          <a:xfrm>
            <a:off x="2876030" y="136000"/>
            <a:ext cx="5828841" cy="6312884"/>
          </a:xfrm>
          <a:prstGeom prst="rect">
            <a:avLst/>
          </a:prstGeom>
        </p:spPr>
        <p:txBody>
          <a:bodyPr lIns="50794" tIns="50794" rIns="50794" bIns="50794"/>
          <a:lstStyle/>
          <a:p>
            <a:pPr marL="260648" indent="-209848">
              <a:spcBef>
                <a:spcPts val="2000"/>
              </a:spcBef>
              <a:buFont typeface="Georgia"/>
              <a:defRPr sz="3000"/>
            </a:pPr>
            <a:r>
              <a:t>Body Level Two</a:t>
            </a:r>
          </a:p>
          <a:p>
            <a:pPr marL="480422" indent="-301897">
              <a:spcBef>
                <a:spcPts val="2000"/>
              </a:spcBef>
              <a:buFont typeface="Georgia"/>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242" name="Group"/>
          <p:cNvGrpSpPr/>
          <p:nvPr/>
        </p:nvGrpSpPr>
        <p:grpSpPr>
          <a:xfrm>
            <a:off x="709437" y="2836909"/>
            <a:ext cx="1184180" cy="1184181"/>
            <a:chOff x="0" y="0"/>
            <a:chExt cx="1184179" cy="1184179"/>
          </a:xfrm>
        </p:grpSpPr>
        <p:sp>
          <p:nvSpPr>
            <p:cNvPr id="240"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241" name="Image" descr="Image"/>
            <p:cNvPicPr>
              <a:picLocks noChangeAspect="1"/>
            </p:cNvPicPr>
            <p:nvPr/>
          </p:nvPicPr>
          <p:blipFill>
            <a:blip r:embed="rId3">
              <a:extLst/>
            </a:blip>
            <a:stretch>
              <a:fillRect/>
            </a:stretch>
          </p:blipFill>
          <p:spPr>
            <a:xfrm>
              <a:off x="48987" y="48987"/>
              <a:ext cx="1086206" cy="1086206"/>
            </a:xfrm>
            <a:prstGeom prst="rect">
              <a:avLst/>
            </a:prstGeom>
            <a:ln w="3175" cap="flat">
              <a:noFill/>
              <a:round/>
            </a:ln>
            <a:effectLst/>
          </p:spPr>
        </p:pic>
      </p:grpSp>
      <p:pic>
        <p:nvPicPr>
          <p:cNvPr id="243"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44"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45"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chingMethods">
    <p:bg>
      <p:bgPr>
        <a:solidFill>
          <a:srgbClr val="FFFFFF"/>
        </a:solidFill>
      </p:bgPr>
    </p:bg>
    <p:spTree>
      <p:nvGrpSpPr>
        <p:cNvPr id="1" name=""/>
        <p:cNvGrpSpPr/>
        <p:nvPr/>
      </p:nvGrpSpPr>
      <p:grpSpPr>
        <a:xfrm>
          <a:off x="0" y="0"/>
          <a:ext cx="0" cy="0"/>
          <a:chOff x="0" y="0"/>
          <a:chExt cx="0" cy="0"/>
        </a:xfrm>
      </p:grpSpPr>
      <p:sp>
        <p:nvSpPr>
          <p:cNvPr id="252"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53"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5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55"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256"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59" name="Picture 7"/>
          <p:cNvGrpSpPr/>
          <p:nvPr/>
        </p:nvGrpSpPr>
        <p:grpSpPr>
          <a:xfrm>
            <a:off x="762000" y="3177032"/>
            <a:ext cx="1219200" cy="1625601"/>
            <a:chOff x="0" y="0"/>
            <a:chExt cx="1219200" cy="1625600"/>
          </a:xfrm>
        </p:grpSpPr>
        <p:sp>
          <p:nvSpPr>
            <p:cNvPr id="257" name="Rectangle"/>
            <p:cNvSpPr/>
            <p:nvPr/>
          </p:nvSpPr>
          <p:spPr>
            <a:xfrm>
              <a:off x="0" y="0"/>
              <a:ext cx="1219200" cy="1625600"/>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58" name="image12.png" descr="image12.png"/>
            <p:cNvPicPr>
              <a:picLocks noChangeAspect="1"/>
            </p:cNvPicPr>
            <p:nvPr/>
          </p:nvPicPr>
          <p:blipFill>
            <a:blip r:embed="rId3">
              <a:extLst/>
            </a:blip>
            <a:stretch>
              <a:fillRect/>
            </a:stretch>
          </p:blipFill>
          <p:spPr>
            <a:xfrm>
              <a:off x="0" y="0"/>
              <a:ext cx="1219200" cy="1625600"/>
            </a:xfrm>
            <a:prstGeom prst="rect">
              <a:avLst/>
            </a:prstGeom>
            <a:ln w="12700" cap="flat">
              <a:noFill/>
              <a:miter lim="400000"/>
            </a:ln>
            <a:effectLst/>
          </p:spPr>
        </p:pic>
      </p:grpSp>
      <p:pic>
        <p:nvPicPr>
          <p:cNvPr id="260"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61"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62"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utline">
    <p:bg>
      <p:bgPr>
        <a:solidFill>
          <a:srgbClr val="FFFFFF"/>
        </a:solidFill>
      </p:bgPr>
    </p:bg>
    <p:spTree>
      <p:nvGrpSpPr>
        <p:cNvPr id="1" name=""/>
        <p:cNvGrpSpPr/>
        <p:nvPr/>
      </p:nvGrpSpPr>
      <p:grpSpPr>
        <a:xfrm>
          <a:off x="0" y="0"/>
          <a:ext cx="0" cy="0"/>
          <a:chOff x="0" y="0"/>
          <a:chExt cx="0" cy="0"/>
        </a:xfrm>
      </p:grpSpPr>
      <p:sp>
        <p:nvSpPr>
          <p:cNvPr id="269" name="Rectangle 11"/>
          <p:cNvSpPr/>
          <p:nvPr/>
        </p:nvSpPr>
        <p:spPr>
          <a:xfrm>
            <a:off x="-3063" y="359"/>
            <a:ext cx="286673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70" name="Body Level One…"/>
          <p:cNvSpPr txBox="1"/>
          <p:nvPr>
            <p:ph type="body" idx="1"/>
          </p:nvPr>
        </p:nvSpPr>
        <p:spPr>
          <a:xfrm>
            <a:off x="2894638" y="23470"/>
            <a:ext cx="6133375" cy="6539630"/>
          </a:xfrm>
          <a:prstGeom prst="rect">
            <a:avLst/>
          </a:prstGeom>
        </p:spPr>
        <p:txBody>
          <a:bodyPr lIns="50794" tIns="50794" rIns="50794" bIns="50794" anchor="ctr"/>
          <a:lstStyle>
            <a:lvl1pPr marL="256917" indent="-206117">
              <a:spcBef>
                <a:spcPts val="2000"/>
              </a:spcBef>
              <a:buFont typeface="Georgia"/>
              <a:defRPr sz="2600"/>
            </a:lvl1pPr>
            <a:lvl2pPr marL="635984" indent="-318484">
              <a:spcBef>
                <a:spcPts val="2000"/>
              </a:spcBef>
              <a:buFont typeface="Georgia"/>
              <a:buChar char="‣"/>
              <a:defRPr sz="2400">
                <a:solidFill>
                  <a:srgbClr val="5E5E5E"/>
                </a:solidFill>
              </a:defRPr>
            </a:lvl2pPr>
            <a:lvl3pPr marL="1058635" indent="-391885">
              <a:spcBef>
                <a:spcPts val="2000"/>
              </a:spcBef>
              <a:buFont typeface="Georgia"/>
              <a:defRPr sz="2400">
                <a:solidFill>
                  <a:srgbClr val="919191"/>
                </a:solidFill>
              </a:defRPr>
            </a:lvl3pPr>
            <a:lvl4pPr marL="1426823" indent="-412411">
              <a:spcBef>
                <a:spcPts val="2000"/>
              </a:spcBef>
              <a:buFont typeface="Georgia"/>
              <a:defRPr sz="2000">
                <a:solidFill>
                  <a:srgbClr val="919191"/>
                </a:solidFill>
              </a:defRPr>
            </a:lvl4pPr>
            <a:lvl5pPr marL="1768400" indent="-406325">
              <a:spcBef>
                <a:spcPts val="2000"/>
              </a:spcBef>
              <a:buFont typeface="Georgia"/>
              <a:defRPr sz="18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71"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72" name="Title Text"/>
          <p:cNvSpPr txBox="1"/>
          <p:nvPr>
            <p:ph type="title"/>
          </p:nvPr>
        </p:nvSpPr>
        <p:spPr>
          <a:xfrm>
            <a:off x="54274" y="352329"/>
            <a:ext cx="2752056" cy="1263638"/>
          </a:xfrm>
          <a:prstGeom prst="rect">
            <a:avLst/>
          </a:prstGeom>
        </p:spPr>
        <p:txBody>
          <a:bodyPr lIns="50794" tIns="50794" rIns="50794" bIns="50794"/>
          <a:lstStyle>
            <a:lvl1pPr indent="39687">
              <a:lnSpc>
                <a:spcPct val="100000"/>
              </a:lnSpc>
              <a:defRPr b="1" sz="3600">
                <a:solidFill>
                  <a:srgbClr val="FFD479"/>
                </a:solidFill>
              </a:defRPr>
            </a:lvl1pPr>
          </a:lstStyle>
          <a:p>
            <a:pPr/>
            <a:r>
              <a:t>Title Text</a:t>
            </a:r>
          </a:p>
        </p:txBody>
      </p:sp>
      <p:pic>
        <p:nvPicPr>
          <p:cNvPr id="273" name="Picture 12" descr="Picture 12"/>
          <p:cNvPicPr>
            <a:picLocks noChangeAspect="1"/>
          </p:cNvPicPr>
          <p:nvPr/>
        </p:nvPicPr>
        <p:blipFill>
          <a:blip r:embed="rId2">
            <a:extLst/>
          </a:blip>
          <a:srcRect l="39689" t="3207" r="5228" b="21597"/>
          <a:stretch>
            <a:fillRect/>
          </a:stretch>
        </p:blipFill>
        <p:spPr>
          <a:xfrm>
            <a:off x="247873" y="4665470"/>
            <a:ext cx="2609073" cy="2136998"/>
          </a:xfrm>
          <a:prstGeom prst="rect">
            <a:avLst/>
          </a:prstGeom>
          <a:ln w="12700">
            <a:miter lim="400000"/>
          </a:ln>
        </p:spPr>
      </p:pic>
      <p:grpSp>
        <p:nvGrpSpPr>
          <p:cNvPr id="276" name="Group"/>
          <p:cNvGrpSpPr/>
          <p:nvPr/>
        </p:nvGrpSpPr>
        <p:grpSpPr>
          <a:xfrm>
            <a:off x="600142" y="2830240"/>
            <a:ext cx="1660321" cy="1686008"/>
            <a:chOff x="0" y="0"/>
            <a:chExt cx="1660319" cy="1686006"/>
          </a:xfrm>
        </p:grpSpPr>
        <p:sp>
          <p:nvSpPr>
            <p:cNvPr id="274" name="Rectangle"/>
            <p:cNvSpPr/>
            <p:nvPr/>
          </p:nvSpPr>
          <p:spPr>
            <a:xfrm>
              <a:off x="235029" y="261991"/>
              <a:ext cx="1190066" cy="1161935"/>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275" name="Image" descr="Image"/>
            <p:cNvPicPr>
              <a:picLocks noChangeAspect="1"/>
            </p:cNvPicPr>
            <p:nvPr/>
          </p:nvPicPr>
          <p:blipFill>
            <a:blip r:embed="rId3">
              <a:extLst/>
            </a:blip>
            <a:srcRect l="23390" t="22978" r="23390" b="22978"/>
            <a:stretch>
              <a:fillRect/>
            </a:stretch>
          </p:blipFill>
          <p:spPr>
            <a:xfrm>
              <a:off x="0" y="0"/>
              <a:ext cx="1660320" cy="1686007"/>
            </a:xfrm>
            <a:prstGeom prst="rect">
              <a:avLst/>
            </a:prstGeom>
            <a:ln w="3175" cap="flat">
              <a:noFill/>
              <a:round/>
            </a:ln>
            <a:effectLst/>
          </p:spPr>
        </p:pic>
      </p:grpSp>
      <p:pic>
        <p:nvPicPr>
          <p:cNvPr id="277"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278"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279"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s">
    <p:bg>
      <p:bgPr>
        <a:solidFill>
          <a:srgbClr val="FFFFFF"/>
        </a:solidFill>
      </p:bgPr>
    </p:bg>
    <p:spTree>
      <p:nvGrpSpPr>
        <p:cNvPr id="1" name=""/>
        <p:cNvGrpSpPr/>
        <p:nvPr/>
      </p:nvGrpSpPr>
      <p:grpSpPr>
        <a:xfrm>
          <a:off x="0" y="0"/>
          <a:ext cx="0" cy="0"/>
          <a:chOff x="0" y="0"/>
          <a:chExt cx="0" cy="0"/>
        </a:xfrm>
      </p:grpSpPr>
      <p:sp>
        <p:nvSpPr>
          <p:cNvPr id="286"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87"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88"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89" name="Title Text"/>
          <p:cNvSpPr txBox="1"/>
          <p:nvPr>
            <p:ph type="title"/>
          </p:nvPr>
        </p:nvSpPr>
        <p:spPr>
          <a:xfrm>
            <a:off x="42862" y="265847"/>
            <a:ext cx="2752057" cy="1263639"/>
          </a:xfrm>
          <a:prstGeom prst="rect">
            <a:avLst/>
          </a:prstGeom>
        </p:spPr>
        <p:txBody>
          <a:bodyPr lIns="50794" tIns="50794" rIns="50794" bIns="50794"/>
          <a:lstStyle>
            <a:lvl1pPr indent="39687">
              <a:lnSpc>
                <a:spcPct val="100000"/>
              </a:lnSpc>
              <a:defRPr b="1" sz="3600">
                <a:solidFill>
                  <a:srgbClr val="FFD479"/>
                </a:solidFill>
              </a:defRPr>
            </a:lvl1pPr>
          </a:lstStyle>
          <a:p>
            <a:pPr/>
            <a:r>
              <a:t>Title Text</a:t>
            </a:r>
          </a:p>
        </p:txBody>
      </p:sp>
      <p:pic>
        <p:nvPicPr>
          <p:cNvPr id="290"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93" name="Group"/>
          <p:cNvGrpSpPr/>
          <p:nvPr/>
        </p:nvGrpSpPr>
        <p:grpSpPr>
          <a:xfrm>
            <a:off x="901491" y="2819323"/>
            <a:ext cx="1034799" cy="1379732"/>
            <a:chOff x="0" y="0"/>
            <a:chExt cx="1034798" cy="1379731"/>
          </a:xfrm>
        </p:grpSpPr>
        <p:sp>
          <p:nvSpPr>
            <p:cNvPr id="291" name="Rectangle"/>
            <p:cNvSpPr/>
            <p:nvPr/>
          </p:nvSpPr>
          <p:spPr>
            <a:xfrm>
              <a:off x="70046" y="173287"/>
              <a:ext cx="894706" cy="1033158"/>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92" name="image10.png" descr="image10.png"/>
            <p:cNvPicPr>
              <a:picLocks noChangeAspect="1"/>
            </p:cNvPicPr>
            <p:nvPr/>
          </p:nvPicPr>
          <p:blipFill>
            <a:blip r:embed="rId3">
              <a:extLst/>
            </a:blip>
            <a:stretch>
              <a:fillRect/>
            </a:stretch>
          </p:blipFill>
          <p:spPr>
            <a:xfrm>
              <a:off x="0" y="0"/>
              <a:ext cx="1034799" cy="1379732"/>
            </a:xfrm>
            <a:prstGeom prst="rect">
              <a:avLst/>
            </a:prstGeom>
            <a:ln w="12700" cap="flat">
              <a:noFill/>
              <a:miter lim="400000"/>
            </a:ln>
            <a:effectLst/>
          </p:spPr>
        </p:pic>
      </p:grpSp>
      <p:pic>
        <p:nvPicPr>
          <p:cNvPr id="294"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295"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296"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rgbClr val="DDDDDD"/>
        </a:solidFill>
      </p:bgPr>
    </p:bg>
    <p:spTree>
      <p:nvGrpSpPr>
        <p:cNvPr id="1" name=""/>
        <p:cNvGrpSpPr/>
        <p:nvPr/>
      </p:nvGrpSpPr>
      <p:grpSpPr>
        <a:xfrm>
          <a:off x="0" y="0"/>
          <a:ext cx="0" cy="0"/>
          <a:chOff x="0" y="0"/>
          <a:chExt cx="0" cy="0"/>
        </a:xfrm>
      </p:grpSpPr>
      <p:sp>
        <p:nvSpPr>
          <p:cNvPr id="35"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6" name="Title Text"/>
          <p:cNvSpPr txBox="1"/>
          <p:nvPr>
            <p:ph type="title"/>
          </p:nvPr>
        </p:nvSpPr>
        <p:spPr>
          <a:xfrm>
            <a:off x="200020" y="2881395"/>
            <a:ext cx="8209692" cy="1095210"/>
          </a:xfrm>
          <a:prstGeom prst="rect">
            <a:avLst/>
          </a:prstGeom>
        </p:spPr>
        <p:txBody>
          <a:bodyPr lIns="50794" tIns="50794" rIns="50794" bIns="50794"/>
          <a:lstStyle>
            <a:lvl1pPr indent="39687" algn="l">
              <a:lnSpc>
                <a:spcPct val="100000"/>
              </a:lnSpc>
              <a:defRPr sz="4200">
                <a:solidFill>
                  <a:srgbClr val="FFD479"/>
                </a:solidFill>
              </a:defRPr>
            </a:lvl1pPr>
          </a:lstStyle>
          <a:p>
            <a:pPr/>
            <a:r>
              <a:t>Title Text</a:t>
            </a:r>
          </a:p>
        </p:txBody>
      </p:sp>
      <p:pic>
        <p:nvPicPr>
          <p:cNvPr id="37"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38" name="Title Text"/>
          <p:cNvSpPr txBox="1"/>
          <p:nvPr>
            <p:ph type="body" sz="quarter" idx="21"/>
          </p:nvPr>
        </p:nvSpPr>
        <p:spPr>
          <a:xfrm>
            <a:off x="200020" y="1928995"/>
            <a:ext cx="8209692" cy="1095210"/>
          </a:xfrm>
          <a:prstGeom prst="rect">
            <a:avLst/>
          </a:prstGeom>
        </p:spPr>
        <p:txBody>
          <a:bodyPr lIns="50794" tIns="50794" rIns="50794" bIns="50794" anchor="ctr"/>
          <a:lstStyle>
            <a:lvl1pPr marL="0" indent="39687">
              <a:spcBef>
                <a:spcPts val="0"/>
              </a:spcBef>
              <a:buSzTx/>
              <a:buFontTx/>
              <a:buNone/>
              <a:defRPr sz="2200">
                <a:solidFill>
                  <a:srgbClr val="FFD479"/>
                </a:solidFill>
              </a:defRPr>
            </a:lvl1pPr>
          </a:lstStyle>
          <a:p>
            <a:pPr/>
            <a:r>
              <a:t>Title Text</a:t>
            </a:r>
          </a:p>
        </p:txBody>
      </p:sp>
      <p:sp>
        <p:nvSpPr>
          <p:cNvPr id="39"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40"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
        <p:nvSpPr>
          <p:cNvPr id="41" name="Slide Number"/>
          <p:cNvSpPr txBox="1"/>
          <p:nvPr>
            <p:ph type="sldNum" sz="quarter" idx="2"/>
          </p:nvPr>
        </p:nvSpPr>
        <p:spPr>
          <a:xfrm>
            <a:off x="55077" y="6547790"/>
            <a:ext cx="256527" cy="275453"/>
          </a:xfrm>
          <a:prstGeom prst="rect">
            <a:avLst/>
          </a:prstGeom>
        </p:spPr>
        <p:txBody>
          <a:bodyPr lIns="45713" tIns="45713" rIns="45713" bIns="45713"/>
          <a:lstStyle>
            <a:lvl1pPr algn="ctr">
              <a:defRPr sz="12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s">
    <p:bg>
      <p:bgPr>
        <a:solidFill>
          <a:srgbClr val="FFFFFF"/>
        </a:solidFill>
      </p:bgPr>
    </p:bg>
    <p:spTree>
      <p:nvGrpSpPr>
        <p:cNvPr id="1" name=""/>
        <p:cNvGrpSpPr/>
        <p:nvPr/>
      </p:nvGrpSpPr>
      <p:grpSpPr>
        <a:xfrm>
          <a:off x="0" y="0"/>
          <a:ext cx="0" cy="0"/>
          <a:chOff x="0" y="0"/>
          <a:chExt cx="0" cy="0"/>
        </a:xfrm>
      </p:grpSpPr>
      <p:sp>
        <p:nvSpPr>
          <p:cNvPr id="303"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04"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0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06"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30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308" name="Image" descr="Image"/>
          <p:cNvPicPr>
            <a:picLocks noChangeAspect="1"/>
          </p:cNvPicPr>
          <p:nvPr/>
        </p:nvPicPr>
        <p:blipFill>
          <a:blip r:embed="rId3">
            <a:extLst/>
          </a:blip>
          <a:srcRect l="0" t="0" r="0" b="0"/>
          <a:stretch>
            <a:fillRect/>
          </a:stretch>
        </p:blipFill>
        <p:spPr>
          <a:xfrm>
            <a:off x="718850" y="2505120"/>
            <a:ext cx="1400081" cy="1400081"/>
          </a:xfrm>
          <a:prstGeom prst="rect">
            <a:avLst/>
          </a:prstGeom>
          <a:ln w="12700">
            <a:miter lim="400000"/>
          </a:ln>
        </p:spPr>
      </p:pic>
      <p:pic>
        <p:nvPicPr>
          <p:cNvPr id="309"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10"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11"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arningObjectives">
    <p:bg>
      <p:bgPr>
        <a:solidFill>
          <a:srgbClr val="FFFFFF"/>
        </a:solidFill>
      </p:bgPr>
    </p:bg>
    <p:spTree>
      <p:nvGrpSpPr>
        <p:cNvPr id="1" name=""/>
        <p:cNvGrpSpPr/>
        <p:nvPr/>
      </p:nvGrpSpPr>
      <p:grpSpPr>
        <a:xfrm>
          <a:off x="0" y="0"/>
          <a:ext cx="0" cy="0"/>
          <a:chOff x="0" y="0"/>
          <a:chExt cx="0" cy="0"/>
        </a:xfrm>
      </p:grpSpPr>
      <p:sp>
        <p:nvSpPr>
          <p:cNvPr id="318"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19"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2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21"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322"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323" name="Image" descr="Image"/>
          <p:cNvPicPr>
            <a:picLocks noChangeAspect="1"/>
          </p:cNvPicPr>
          <p:nvPr/>
        </p:nvPicPr>
        <p:blipFill>
          <a:blip r:embed="rId3">
            <a:extLst/>
          </a:blip>
          <a:stretch>
            <a:fillRect/>
          </a:stretch>
        </p:blipFill>
        <p:spPr>
          <a:xfrm>
            <a:off x="481091" y="2468188"/>
            <a:ext cx="1921624" cy="1921624"/>
          </a:xfrm>
          <a:prstGeom prst="rect">
            <a:avLst/>
          </a:prstGeom>
          <a:ln w="12700">
            <a:miter lim="400000"/>
          </a:ln>
        </p:spPr>
      </p:pic>
      <p:pic>
        <p:nvPicPr>
          <p:cNvPr id="324"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25"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26"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tour">
    <p:bg>
      <p:bgPr>
        <a:solidFill>
          <a:srgbClr val="FFFFFF"/>
        </a:solidFill>
      </p:bgPr>
    </p:bg>
    <p:spTree>
      <p:nvGrpSpPr>
        <p:cNvPr id="1" name=""/>
        <p:cNvGrpSpPr/>
        <p:nvPr/>
      </p:nvGrpSpPr>
      <p:grpSpPr>
        <a:xfrm>
          <a:off x="0" y="0"/>
          <a:ext cx="0" cy="0"/>
          <a:chOff x="0" y="0"/>
          <a:chExt cx="0" cy="0"/>
        </a:xfrm>
      </p:grpSpPr>
      <p:sp>
        <p:nvSpPr>
          <p:cNvPr id="333"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34"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3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36" name="Title Text"/>
          <p:cNvSpPr txBox="1"/>
          <p:nvPr>
            <p:ph type="title"/>
          </p:nvPr>
        </p:nvSpPr>
        <p:spPr>
          <a:xfrm>
            <a:off x="42862" y="265847"/>
            <a:ext cx="2752057" cy="1263639"/>
          </a:xfrm>
          <a:prstGeom prst="rect">
            <a:avLst/>
          </a:prstGeom>
        </p:spPr>
        <p:txBody>
          <a:bodyPr lIns="50794" tIns="50794" rIns="50794" bIns="50794"/>
          <a:lstStyle>
            <a:lvl1pPr indent="39687">
              <a:lnSpc>
                <a:spcPct val="100000"/>
              </a:lnSpc>
              <a:defRPr b="1" sz="3600">
                <a:solidFill>
                  <a:srgbClr val="FFD479"/>
                </a:solidFill>
              </a:defRPr>
            </a:lvl1pPr>
          </a:lstStyle>
          <a:p>
            <a:pPr/>
            <a:r>
              <a:t>Title Text</a:t>
            </a:r>
          </a:p>
        </p:txBody>
      </p:sp>
      <p:pic>
        <p:nvPicPr>
          <p:cNvPr id="33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40" name="Group"/>
          <p:cNvGrpSpPr/>
          <p:nvPr/>
        </p:nvGrpSpPr>
        <p:grpSpPr>
          <a:xfrm>
            <a:off x="588730" y="2719338"/>
            <a:ext cx="1660321" cy="1660321"/>
            <a:chOff x="0" y="0"/>
            <a:chExt cx="1660319" cy="1660319"/>
          </a:xfrm>
        </p:grpSpPr>
        <p:sp>
          <p:nvSpPr>
            <p:cNvPr id="338" name="Square"/>
            <p:cNvSpPr/>
            <p:nvPr/>
          </p:nvSpPr>
          <p:spPr>
            <a:xfrm rot="18960000">
              <a:off x="254159" y="254159"/>
              <a:ext cx="1152002" cy="1152002"/>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339" name="Image" descr="Image"/>
            <p:cNvPicPr>
              <a:picLocks noChangeAspect="1"/>
            </p:cNvPicPr>
            <p:nvPr/>
          </p:nvPicPr>
          <p:blipFill>
            <a:blip r:embed="rId3">
              <a:extLst/>
            </a:blip>
            <a:stretch>
              <a:fillRect/>
            </a:stretch>
          </p:blipFill>
          <p:spPr>
            <a:xfrm>
              <a:off x="0" y="0"/>
              <a:ext cx="1660320" cy="1660320"/>
            </a:xfrm>
            <a:prstGeom prst="rect">
              <a:avLst/>
            </a:prstGeom>
            <a:ln w="3175" cap="flat">
              <a:noFill/>
              <a:round/>
            </a:ln>
            <a:effectLst/>
          </p:spPr>
        </p:pic>
      </p:grpSp>
      <p:pic>
        <p:nvPicPr>
          <p:cNvPr id="341"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42"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43"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Assignment">
    <p:bg>
      <p:bgPr>
        <a:solidFill>
          <a:srgbClr val="FFFFFF"/>
        </a:solidFill>
      </p:bgPr>
    </p:bg>
    <p:spTree>
      <p:nvGrpSpPr>
        <p:cNvPr id="1" name=""/>
        <p:cNvGrpSpPr/>
        <p:nvPr/>
      </p:nvGrpSpPr>
      <p:grpSpPr>
        <a:xfrm>
          <a:off x="0" y="0"/>
          <a:ext cx="0" cy="0"/>
          <a:chOff x="0" y="0"/>
          <a:chExt cx="0" cy="0"/>
        </a:xfrm>
      </p:grpSpPr>
      <p:sp>
        <p:nvSpPr>
          <p:cNvPr id="350"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51"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52"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53"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354"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57" name="Picture 1"/>
          <p:cNvGrpSpPr/>
          <p:nvPr/>
        </p:nvGrpSpPr>
        <p:grpSpPr>
          <a:xfrm>
            <a:off x="750702" y="2671921"/>
            <a:ext cx="1336378" cy="1336377"/>
            <a:chOff x="0" y="0"/>
            <a:chExt cx="1336376" cy="1336376"/>
          </a:xfrm>
        </p:grpSpPr>
        <p:sp>
          <p:nvSpPr>
            <p:cNvPr id="355"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356" name="image11.png" descr="image11.png"/>
            <p:cNvPicPr>
              <a:picLocks noChangeAspect="1"/>
            </p:cNvPicPr>
            <p:nvPr/>
          </p:nvPicPr>
          <p:blipFill>
            <a:blip r:embed="rId3">
              <a:extLst/>
            </a:blip>
            <a:stretch>
              <a:fillRect/>
            </a:stretch>
          </p:blipFill>
          <p:spPr>
            <a:xfrm>
              <a:off x="0" y="0"/>
              <a:ext cx="1336377" cy="1336377"/>
            </a:xfrm>
            <a:prstGeom prst="rect">
              <a:avLst/>
            </a:prstGeom>
            <a:ln w="12700" cap="flat">
              <a:noFill/>
              <a:miter lim="400000"/>
            </a:ln>
            <a:effectLst/>
          </p:spPr>
        </p:pic>
      </p:grpSp>
      <p:pic>
        <p:nvPicPr>
          <p:cNvPr id="358"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59"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60"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ndsOnDemo">
    <p:bg>
      <p:bgPr>
        <a:solidFill>
          <a:srgbClr val="FFFFFF"/>
        </a:solidFill>
      </p:bgPr>
    </p:bg>
    <p:spTree>
      <p:nvGrpSpPr>
        <p:cNvPr id="1" name=""/>
        <p:cNvGrpSpPr/>
        <p:nvPr/>
      </p:nvGrpSpPr>
      <p:grpSpPr>
        <a:xfrm>
          <a:off x="0" y="0"/>
          <a:ext cx="0" cy="0"/>
          <a:chOff x="0" y="0"/>
          <a:chExt cx="0" cy="0"/>
        </a:xfrm>
      </p:grpSpPr>
      <p:sp>
        <p:nvSpPr>
          <p:cNvPr id="367"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68"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69" name="Title Text"/>
          <p:cNvSpPr txBox="1"/>
          <p:nvPr>
            <p:ph type="title"/>
          </p:nvPr>
        </p:nvSpPr>
        <p:spPr>
          <a:xfrm>
            <a:off x="243078" y="235280"/>
            <a:ext cx="2116898" cy="1263639"/>
          </a:xfrm>
          <a:prstGeom prst="rect">
            <a:avLst/>
          </a:prstGeom>
        </p:spPr>
        <p:txBody>
          <a:bodyPr lIns="50794" tIns="50794" rIns="50794" bIns="50794"/>
          <a:lstStyle>
            <a:lvl1pPr indent="39687">
              <a:lnSpc>
                <a:spcPct val="100000"/>
              </a:lnSpc>
              <a:defRPr sz="3000">
                <a:solidFill>
                  <a:srgbClr val="FFD479"/>
                </a:solidFill>
              </a:defRPr>
            </a:lvl1pPr>
          </a:lstStyle>
          <a:p>
            <a:pPr/>
            <a:r>
              <a:t>Title Text</a:t>
            </a:r>
          </a:p>
        </p:txBody>
      </p:sp>
      <p:pic>
        <p:nvPicPr>
          <p:cNvPr id="370"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grpSp>
        <p:nvGrpSpPr>
          <p:cNvPr id="373" name="Group"/>
          <p:cNvGrpSpPr/>
          <p:nvPr/>
        </p:nvGrpSpPr>
        <p:grpSpPr>
          <a:xfrm>
            <a:off x="709437" y="2608220"/>
            <a:ext cx="1184180" cy="1184181"/>
            <a:chOff x="0" y="0"/>
            <a:chExt cx="1184179" cy="1184179"/>
          </a:xfrm>
        </p:grpSpPr>
        <p:sp>
          <p:nvSpPr>
            <p:cNvPr id="371"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372" name="Image" descr="Image"/>
            <p:cNvPicPr>
              <a:picLocks noChangeAspect="1"/>
            </p:cNvPicPr>
            <p:nvPr/>
          </p:nvPicPr>
          <p:blipFill>
            <a:blip r:embed="rId3">
              <a:extLst/>
            </a:blip>
            <a:srcRect l="0" t="0" r="0" b="0"/>
            <a:stretch>
              <a:fillRect/>
            </a:stretch>
          </p:blipFill>
          <p:spPr>
            <a:xfrm flipH="1">
              <a:off x="2848" y="2960"/>
              <a:ext cx="1178372" cy="1178372"/>
            </a:xfrm>
            <a:prstGeom prst="rect">
              <a:avLst/>
            </a:prstGeom>
            <a:ln w="12700" cap="flat">
              <a:noFill/>
              <a:miter lim="400000"/>
            </a:ln>
            <a:effectLst/>
          </p:spPr>
        </p:pic>
      </p:grpSp>
      <p:sp>
        <p:nvSpPr>
          <p:cNvPr id="374" name="Body Level Two…"/>
          <p:cNvSpPr txBox="1"/>
          <p:nvPr>
            <p:ph type="body" idx="21"/>
          </p:nvPr>
        </p:nvSpPr>
        <p:spPr>
          <a:xfrm>
            <a:off x="2768326" y="43869"/>
            <a:ext cx="5828841" cy="6312884"/>
          </a:xfrm>
          <a:prstGeom prst="rect">
            <a:avLst/>
          </a:prstGeom>
        </p:spPr>
        <p:txBody>
          <a:bodyPr lIns="50794" tIns="50794" rIns="50794" bIns="50794"/>
          <a:lstStyle/>
          <a:p>
            <a:pPr marL="260648" indent="-209848">
              <a:spcBef>
                <a:spcPts val="2000"/>
              </a:spcBef>
              <a:buFont typeface="Georgia"/>
              <a:defRPr sz="3000"/>
            </a:pPr>
            <a:r>
              <a:t>Body Level Two</a:t>
            </a:r>
          </a:p>
          <a:p>
            <a:pPr marL="480422" indent="-301897">
              <a:spcBef>
                <a:spcPts val="2000"/>
              </a:spcBef>
              <a:buFont typeface="Georgia"/>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375" name="LogoCSEn.png" descr="LogoCSEn.png"/>
          <p:cNvPicPr>
            <a:picLocks noChangeAspect="1"/>
          </p:cNvPicPr>
          <p:nvPr/>
        </p:nvPicPr>
        <p:blipFill>
          <a:blip r:embed="rId4">
            <a:extLst/>
          </a:blip>
          <a:stretch>
            <a:fillRect/>
          </a:stretch>
        </p:blipFill>
        <p:spPr>
          <a:xfrm>
            <a:off x="995222" y="6524904"/>
            <a:ext cx="1489319" cy="312278"/>
          </a:xfrm>
          <a:prstGeom prst="rect">
            <a:avLst/>
          </a:prstGeom>
          <a:ln w="12700">
            <a:miter lim="400000"/>
          </a:ln>
        </p:spPr>
      </p:pic>
      <p:pic>
        <p:nvPicPr>
          <p:cNvPr id="376" name="Image" descr="Image"/>
          <p:cNvPicPr>
            <a:picLocks noChangeAspect="1"/>
          </p:cNvPicPr>
          <p:nvPr/>
        </p:nvPicPr>
        <p:blipFill>
          <a:blip r:embed="rId5">
            <a:extLst/>
          </a:blip>
          <a:stretch>
            <a:fillRect/>
          </a:stretch>
        </p:blipFill>
        <p:spPr>
          <a:xfrm>
            <a:off x="-357" y="6519744"/>
            <a:ext cx="934266" cy="348061"/>
          </a:xfrm>
          <a:prstGeom prst="rect">
            <a:avLst/>
          </a:prstGeom>
          <a:ln w="12700">
            <a:miter lim="400000"/>
          </a:ln>
        </p:spPr>
      </p:pic>
      <p:sp>
        <p:nvSpPr>
          <p:cNvPr id="377"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chingMethods copy">
    <p:bg>
      <p:bgPr>
        <a:solidFill>
          <a:srgbClr val="FFFFFF"/>
        </a:solidFill>
      </p:bgPr>
    </p:bg>
    <p:spTree>
      <p:nvGrpSpPr>
        <p:cNvPr id="1" name=""/>
        <p:cNvGrpSpPr/>
        <p:nvPr/>
      </p:nvGrpSpPr>
      <p:grpSpPr>
        <a:xfrm>
          <a:off x="0" y="0"/>
          <a:ext cx="0" cy="0"/>
          <a:chOff x="0" y="0"/>
          <a:chExt cx="0" cy="0"/>
        </a:xfrm>
      </p:grpSpPr>
      <p:sp>
        <p:nvSpPr>
          <p:cNvPr id="384"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85"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8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87"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388"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391" name="Picture 7"/>
          <p:cNvGrpSpPr/>
          <p:nvPr/>
        </p:nvGrpSpPr>
        <p:grpSpPr>
          <a:xfrm>
            <a:off x="762000" y="3177032"/>
            <a:ext cx="1219200" cy="1625601"/>
            <a:chOff x="0" y="0"/>
            <a:chExt cx="1219200" cy="1625600"/>
          </a:xfrm>
        </p:grpSpPr>
        <p:sp>
          <p:nvSpPr>
            <p:cNvPr id="389" name="Rectangle"/>
            <p:cNvSpPr/>
            <p:nvPr/>
          </p:nvSpPr>
          <p:spPr>
            <a:xfrm>
              <a:off x="0" y="0"/>
              <a:ext cx="1219200" cy="1625600"/>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390" name="image12.png" descr="image12.png"/>
            <p:cNvPicPr>
              <a:picLocks noChangeAspect="1"/>
            </p:cNvPicPr>
            <p:nvPr/>
          </p:nvPicPr>
          <p:blipFill>
            <a:blip r:embed="rId3">
              <a:extLst/>
            </a:blip>
            <a:stretch>
              <a:fillRect/>
            </a:stretch>
          </p:blipFill>
          <p:spPr>
            <a:xfrm>
              <a:off x="0" y="0"/>
              <a:ext cx="1219200" cy="1625600"/>
            </a:xfrm>
            <a:prstGeom prst="rect">
              <a:avLst/>
            </a:prstGeom>
            <a:ln w="12700" cap="flat">
              <a:noFill/>
              <a:miter lim="400000"/>
            </a:ln>
            <a:effectLst/>
          </p:spPr>
        </p:pic>
      </p:grpSp>
      <p:pic>
        <p:nvPicPr>
          <p:cNvPr id="392"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393"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394"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keAways">
    <p:bg>
      <p:bgPr>
        <a:solidFill>
          <a:srgbClr val="FFFFFF"/>
        </a:solidFill>
      </p:bgPr>
    </p:bg>
    <p:spTree>
      <p:nvGrpSpPr>
        <p:cNvPr id="1" name=""/>
        <p:cNvGrpSpPr/>
        <p:nvPr/>
      </p:nvGrpSpPr>
      <p:grpSpPr>
        <a:xfrm>
          <a:off x="0" y="0"/>
          <a:ext cx="0" cy="0"/>
          <a:chOff x="0" y="0"/>
          <a:chExt cx="0" cy="0"/>
        </a:xfrm>
      </p:grpSpPr>
      <p:sp>
        <p:nvSpPr>
          <p:cNvPr id="401" name="Body Level One…"/>
          <p:cNvSpPr txBox="1"/>
          <p:nvPr>
            <p:ph type="body" idx="1"/>
          </p:nvPr>
        </p:nvSpPr>
        <p:spPr>
          <a:xfrm>
            <a:off x="3441237" y="170626"/>
            <a:ext cx="5464390" cy="6313547"/>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000"/>
            </a:lvl2pPr>
            <a:lvl3pPr marL="1093470" indent="-426720">
              <a:spcBef>
                <a:spcPts val="2000"/>
              </a:spcBef>
              <a:buFont typeface="Georgia"/>
            </a:lvl3pPr>
            <a:lvl4pPr marL="1473956" indent="-459544">
              <a:spcBef>
                <a:spcPts val="2000"/>
              </a:spcBef>
              <a:buFont typeface="Georgia"/>
              <a:defRPr sz="2600"/>
            </a:lvl4pPr>
            <a:lvl5pPr marL="1839593" indent="-477518">
              <a:spcBef>
                <a:spcPts val="2000"/>
              </a:spcBef>
              <a:buFont typeface="Georgia"/>
              <a:defRPr sz="2500"/>
            </a:lvl5pPr>
          </a:lstStyle>
          <a:p>
            <a:pPr/>
            <a:r>
              <a:t>Body Level One</a:t>
            </a:r>
          </a:p>
          <a:p>
            <a:pPr lvl="1"/>
            <a:r>
              <a:t>Body Level Two</a:t>
            </a:r>
          </a:p>
          <a:p>
            <a:pPr lvl="2"/>
            <a:r>
              <a:t>Body Level Three</a:t>
            </a:r>
          </a:p>
          <a:p>
            <a:pPr lvl="3"/>
            <a:r>
              <a:t>Body Level Four</a:t>
            </a:r>
          </a:p>
          <a:p>
            <a:pPr lvl="4"/>
            <a:r>
              <a:t>Body Level Five</a:t>
            </a:r>
          </a:p>
        </p:txBody>
      </p:sp>
      <p:pic>
        <p:nvPicPr>
          <p:cNvPr id="402" name="LogoCSEn.png" descr="LogoCSEn.png"/>
          <p:cNvPicPr>
            <a:picLocks noChangeAspect="1"/>
          </p:cNvPicPr>
          <p:nvPr/>
        </p:nvPicPr>
        <p:blipFill>
          <a:blip r:embed="rId2">
            <a:extLst/>
          </a:blip>
          <a:stretch>
            <a:fillRect/>
          </a:stretch>
        </p:blipFill>
        <p:spPr>
          <a:xfrm>
            <a:off x="51691" y="6494614"/>
            <a:ext cx="1660535" cy="348179"/>
          </a:xfrm>
          <a:prstGeom prst="rect">
            <a:avLst/>
          </a:prstGeom>
          <a:ln w="12700">
            <a:miter lim="400000"/>
          </a:ln>
        </p:spPr>
      </p:pic>
      <p:sp>
        <p:nvSpPr>
          <p:cNvPr id="403" name="M. Dikaiakos, C4E/UCY"/>
          <p:cNvSpPr txBox="1"/>
          <p:nvPr/>
        </p:nvSpPr>
        <p:spPr>
          <a:xfrm>
            <a:off x="7809628" y="65276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404" name="Rectangle 11"/>
          <p:cNvSpPr/>
          <p:nvPr/>
        </p:nvSpPr>
        <p:spPr>
          <a:xfrm>
            <a:off x="-2" y="0"/>
            <a:ext cx="3100388"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pic>
        <p:nvPicPr>
          <p:cNvPr id="405" name="Picture 12" descr="Picture 12"/>
          <p:cNvPicPr>
            <a:picLocks noChangeAspect="1"/>
          </p:cNvPicPr>
          <p:nvPr/>
        </p:nvPicPr>
        <p:blipFill>
          <a:blip r:embed="rId3">
            <a:extLst/>
          </a:blip>
          <a:srcRect l="39689" t="3207" r="5228" b="21596"/>
          <a:stretch>
            <a:fillRect/>
          </a:stretch>
        </p:blipFill>
        <p:spPr>
          <a:xfrm>
            <a:off x="344287" y="4744260"/>
            <a:ext cx="2612396" cy="2139719"/>
          </a:xfrm>
          <a:prstGeom prst="rect">
            <a:avLst/>
          </a:prstGeom>
          <a:ln w="12700">
            <a:miter lim="400000"/>
          </a:ln>
        </p:spPr>
      </p:pic>
      <p:pic>
        <p:nvPicPr>
          <p:cNvPr id="406" name="Picture Placeholder 6" descr="Picture Placeholder 6"/>
          <p:cNvPicPr>
            <a:picLocks noChangeAspect="1"/>
          </p:cNvPicPr>
          <p:nvPr/>
        </p:nvPicPr>
        <p:blipFill>
          <a:blip r:embed="rId4">
            <a:extLst/>
          </a:blip>
          <a:srcRect l="4145" t="0" r="4146" b="0"/>
          <a:stretch>
            <a:fillRect/>
          </a:stretch>
        </p:blipFill>
        <p:spPr>
          <a:xfrm>
            <a:off x="303409" y="2035286"/>
            <a:ext cx="2493762" cy="1969097"/>
          </a:xfrm>
          <a:prstGeom prst="rect">
            <a:avLst/>
          </a:prstGeom>
          <a:ln w="12700">
            <a:miter lim="400000"/>
          </a:ln>
        </p:spPr>
      </p:pic>
      <p:pic>
        <p:nvPicPr>
          <p:cNvPr id="407" name="LogoCSEn.png" descr="LogoCSEn.png"/>
          <p:cNvPicPr>
            <a:picLocks noChangeAspect="1"/>
          </p:cNvPicPr>
          <p:nvPr/>
        </p:nvPicPr>
        <p:blipFill>
          <a:blip r:embed="rId2">
            <a:extLst/>
          </a:blip>
          <a:stretch>
            <a:fillRect/>
          </a:stretch>
        </p:blipFill>
        <p:spPr>
          <a:xfrm>
            <a:off x="1136260" y="6466894"/>
            <a:ext cx="1660361" cy="348143"/>
          </a:xfrm>
          <a:prstGeom prst="rect">
            <a:avLst/>
          </a:prstGeom>
          <a:ln w="12700">
            <a:miter lim="400000"/>
          </a:ln>
        </p:spPr>
      </p:pic>
      <p:pic>
        <p:nvPicPr>
          <p:cNvPr id="408"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409" name="Slide Number"/>
          <p:cNvSpPr txBox="1"/>
          <p:nvPr>
            <p:ph type="sldNum" sz="quarter" idx="2"/>
          </p:nvPr>
        </p:nvSpPr>
        <p:spPr>
          <a:xfrm>
            <a:off x="62438" y="6553075"/>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ummary">
    <p:bg>
      <p:bgPr>
        <a:solidFill>
          <a:srgbClr val="FFFFFF"/>
        </a:solidFill>
      </p:bgPr>
    </p:bg>
    <p:spTree>
      <p:nvGrpSpPr>
        <p:cNvPr id="1" name=""/>
        <p:cNvGrpSpPr/>
        <p:nvPr/>
      </p:nvGrpSpPr>
      <p:grpSpPr>
        <a:xfrm>
          <a:off x="0" y="0"/>
          <a:ext cx="0" cy="0"/>
          <a:chOff x="0" y="0"/>
          <a:chExt cx="0" cy="0"/>
        </a:xfrm>
      </p:grpSpPr>
      <p:sp>
        <p:nvSpPr>
          <p:cNvPr id="416" name="Rectangle 11"/>
          <p:cNvSpPr/>
          <p:nvPr/>
        </p:nvSpPr>
        <p:spPr>
          <a:xfrm>
            <a:off x="-3543" y="-1"/>
            <a:ext cx="2844206" cy="6858001"/>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417" name="Body Level One…"/>
          <p:cNvSpPr txBox="1"/>
          <p:nvPr>
            <p:ph type="body" idx="1"/>
          </p:nvPr>
        </p:nvSpPr>
        <p:spPr>
          <a:xfrm>
            <a:off x="2971337" y="183326"/>
            <a:ext cx="5829453" cy="6313548"/>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000">
                <a:solidFill>
                  <a:srgbClr val="5E5E5E"/>
                </a:solidFill>
              </a:defRPr>
            </a:lvl2pPr>
            <a:lvl3pPr marL="1093470" indent="-426720">
              <a:spcBef>
                <a:spcPts val="2000"/>
              </a:spcBef>
              <a:buFont typeface="Georgia"/>
              <a:defRPr>
                <a:solidFill>
                  <a:srgbClr val="919191"/>
                </a:solidFill>
              </a:defRPr>
            </a:lvl3pPr>
            <a:lvl4pPr marL="1473956" indent="-459544">
              <a:spcBef>
                <a:spcPts val="2000"/>
              </a:spcBef>
              <a:buFont typeface="Georgia"/>
              <a:defRPr sz="2600">
                <a:solidFill>
                  <a:srgbClr val="919191"/>
                </a:solidFill>
              </a:defRPr>
            </a:lvl4pPr>
            <a:lvl5pPr marL="1839593" indent="-477518">
              <a:spcBef>
                <a:spcPts val="2000"/>
              </a:spcBef>
              <a:buFont typeface="Georgia"/>
              <a:defRPr sz="25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418" name="M. Dikaiakos, C4E/UCY"/>
          <p:cNvSpPr txBox="1"/>
          <p:nvPr/>
        </p:nvSpPr>
        <p:spPr>
          <a:xfrm>
            <a:off x="7784228" y="6629275"/>
            <a:ext cx="1220944"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419" name="Title Text"/>
          <p:cNvSpPr txBox="1"/>
          <p:nvPr>
            <p:ph type="title"/>
          </p:nvPr>
        </p:nvSpPr>
        <p:spPr>
          <a:xfrm>
            <a:off x="42387" y="285745"/>
            <a:ext cx="2752345" cy="1263771"/>
          </a:xfrm>
          <a:prstGeom prst="rect">
            <a:avLst/>
          </a:prstGeom>
        </p:spPr>
        <p:txBody>
          <a:bodyPr lIns="50800" tIns="50800" rIns="50800" bIns="50800"/>
          <a:lstStyle>
            <a:lvl1pPr indent="39687">
              <a:lnSpc>
                <a:spcPct val="100000"/>
              </a:lnSpc>
              <a:defRPr b="1" sz="4300">
                <a:solidFill>
                  <a:srgbClr val="FFD479"/>
                </a:solidFill>
              </a:defRPr>
            </a:lvl1pPr>
          </a:lstStyle>
          <a:p>
            <a:pPr/>
            <a:r>
              <a:t>Title Text</a:t>
            </a:r>
          </a:p>
        </p:txBody>
      </p:sp>
      <p:pic>
        <p:nvPicPr>
          <p:cNvPr id="420" name="Picture 12" descr="Picture 12"/>
          <p:cNvPicPr>
            <a:picLocks noChangeAspect="1"/>
          </p:cNvPicPr>
          <p:nvPr/>
        </p:nvPicPr>
        <p:blipFill>
          <a:blip r:embed="rId2">
            <a:extLst/>
          </a:blip>
          <a:srcRect l="39689" t="3207" r="5228" b="21597"/>
          <a:stretch>
            <a:fillRect/>
          </a:stretch>
        </p:blipFill>
        <p:spPr>
          <a:xfrm>
            <a:off x="216524" y="4614108"/>
            <a:ext cx="2609347" cy="2137223"/>
          </a:xfrm>
          <a:prstGeom prst="rect">
            <a:avLst/>
          </a:prstGeom>
          <a:ln w="12700">
            <a:miter lim="400000"/>
          </a:ln>
        </p:spPr>
      </p:pic>
      <p:pic>
        <p:nvPicPr>
          <p:cNvPr id="421" name="Picture 2" descr="Picture 2"/>
          <p:cNvPicPr>
            <a:picLocks noChangeAspect="1"/>
          </p:cNvPicPr>
          <p:nvPr/>
        </p:nvPicPr>
        <p:blipFill>
          <a:blip r:embed="rId3">
            <a:extLst/>
          </a:blip>
          <a:srcRect l="0" t="36957" r="0" b="0"/>
          <a:stretch>
            <a:fillRect/>
          </a:stretch>
        </p:blipFill>
        <p:spPr>
          <a:xfrm>
            <a:off x="315643" y="2553662"/>
            <a:ext cx="2205705" cy="1342167"/>
          </a:xfrm>
          <a:prstGeom prst="rect">
            <a:avLst/>
          </a:prstGeom>
          <a:ln w="12700">
            <a:miter lim="400000"/>
          </a:ln>
        </p:spPr>
      </p:pic>
      <p:pic>
        <p:nvPicPr>
          <p:cNvPr id="422"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423"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424" name="Slide Number"/>
          <p:cNvSpPr txBox="1"/>
          <p:nvPr>
            <p:ph type="sldNum" sz="quarter" idx="2"/>
          </p:nvPr>
        </p:nvSpPr>
        <p:spPr>
          <a:xfrm>
            <a:off x="62438" y="6553075"/>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hasis">
    <p:bg>
      <p:bgPr>
        <a:solidFill>
          <a:srgbClr val="FFFFFF"/>
        </a:solidFill>
      </p:bgPr>
    </p:bg>
    <p:spTree>
      <p:nvGrpSpPr>
        <p:cNvPr id="1" name=""/>
        <p:cNvGrpSpPr/>
        <p:nvPr/>
      </p:nvGrpSpPr>
      <p:grpSpPr>
        <a:xfrm>
          <a:off x="0" y="0"/>
          <a:ext cx="0" cy="0"/>
          <a:chOff x="0" y="0"/>
          <a:chExt cx="0" cy="0"/>
        </a:xfrm>
      </p:grpSpPr>
      <p:sp>
        <p:nvSpPr>
          <p:cNvPr id="431" name="Title Text"/>
          <p:cNvSpPr txBox="1"/>
          <p:nvPr>
            <p:ph type="title"/>
          </p:nvPr>
        </p:nvSpPr>
        <p:spPr>
          <a:xfrm>
            <a:off x="313861" y="1844675"/>
            <a:ext cx="8210554" cy="2041525"/>
          </a:xfrm>
          <a:prstGeom prst="rect">
            <a:avLst/>
          </a:prstGeom>
        </p:spPr>
        <p:txBody>
          <a:bodyPr lIns="50800" tIns="50800" rIns="50800" bIns="50800"/>
          <a:lstStyle>
            <a:lvl1pPr indent="39687">
              <a:lnSpc>
                <a:spcPct val="100000"/>
              </a:lnSpc>
              <a:defRPr sz="4500">
                <a:solidFill>
                  <a:srgbClr val="000000"/>
                </a:solidFill>
              </a:defRPr>
            </a:lvl1pPr>
          </a:lstStyle>
          <a:p>
            <a:pPr/>
            <a:r>
              <a:t>Title Text</a:t>
            </a:r>
          </a:p>
        </p:txBody>
      </p:sp>
      <p:sp>
        <p:nvSpPr>
          <p:cNvPr id="432" name="M. Dikaiakos, C4E/UCY"/>
          <p:cNvSpPr txBox="1"/>
          <p:nvPr/>
        </p:nvSpPr>
        <p:spPr>
          <a:xfrm>
            <a:off x="4060425" y="6553075"/>
            <a:ext cx="1023150"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Dikaiakos</a:t>
            </a:r>
          </a:p>
        </p:txBody>
      </p:sp>
      <p:pic>
        <p:nvPicPr>
          <p:cNvPr id="433" name="LogoCSEn.png" descr="LogoCSEn.png"/>
          <p:cNvPicPr>
            <a:picLocks noChangeAspect="1"/>
          </p:cNvPicPr>
          <p:nvPr/>
        </p:nvPicPr>
        <p:blipFill>
          <a:blip r:embed="rId2">
            <a:extLst/>
          </a:blip>
          <a:stretch>
            <a:fillRect/>
          </a:stretch>
        </p:blipFill>
        <p:spPr>
          <a:xfrm>
            <a:off x="32742" y="6416979"/>
            <a:ext cx="1984284" cy="416061"/>
          </a:xfrm>
          <a:prstGeom prst="rect">
            <a:avLst/>
          </a:prstGeom>
          <a:ln w="12700">
            <a:miter lim="400000"/>
          </a:ln>
        </p:spPr>
      </p:pic>
      <p:sp>
        <p:nvSpPr>
          <p:cNvPr id="434" name="Slide Number"/>
          <p:cNvSpPr txBox="1"/>
          <p:nvPr>
            <p:ph type="sldNum" sz="quarter" idx="2"/>
          </p:nvPr>
        </p:nvSpPr>
        <p:spPr>
          <a:xfrm>
            <a:off x="41911" y="6548118"/>
            <a:ext cx="281937" cy="287084"/>
          </a:xfrm>
          <a:prstGeom prst="rect">
            <a:avLst/>
          </a:prstGeom>
        </p:spPr>
        <p:txBody>
          <a:bodyPr lIns="45718" tIns="45718" rIns="45718" bIns="45718"/>
          <a:lstStyle>
            <a:lvl1pPr algn="ct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441"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42" name="Line"/>
          <p:cNvSpPr/>
          <p:nvPr/>
        </p:nvSpPr>
        <p:spPr>
          <a:xfrm>
            <a:off x="152398" y="1143000"/>
            <a:ext cx="8839204" cy="1588"/>
          </a:xfrm>
          <a:prstGeom prst="line">
            <a:avLst/>
          </a:prstGeom>
          <a:ln w="25400">
            <a:solidFill>
              <a:srgbClr val="3E4846"/>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43" name="M. Dikaiakos, C4E/UCY"/>
          <p:cNvSpPr txBox="1"/>
          <p:nvPr/>
        </p:nvSpPr>
        <p:spPr>
          <a:xfrm>
            <a:off x="4060425" y="6553075"/>
            <a:ext cx="1023150"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Dikaiakos</a:t>
            </a:r>
          </a:p>
        </p:txBody>
      </p:sp>
      <p:sp>
        <p:nvSpPr>
          <p:cNvPr id="444" name="Title Text"/>
          <p:cNvSpPr txBox="1"/>
          <p:nvPr>
            <p:ph type="title"/>
          </p:nvPr>
        </p:nvSpPr>
        <p:spPr>
          <a:xfrm>
            <a:off x="306388" y="0"/>
            <a:ext cx="8589962" cy="1263770"/>
          </a:xfrm>
          <a:prstGeom prst="rect">
            <a:avLst/>
          </a:prstGeom>
        </p:spPr>
        <p:txBody>
          <a:bodyPr lIns="50800" tIns="50800" rIns="50800" bIns="50800"/>
          <a:lstStyle>
            <a:lvl1pPr indent="39687">
              <a:lnSpc>
                <a:spcPct val="100000"/>
              </a:lnSpc>
              <a:defRPr b="1" sz="4700">
                <a:solidFill>
                  <a:srgbClr val="000000"/>
                </a:solidFill>
              </a:defRPr>
            </a:lvl1pPr>
          </a:lstStyle>
          <a:p>
            <a:pPr/>
            <a:r>
              <a:t>Title Text</a:t>
            </a:r>
          </a:p>
        </p:txBody>
      </p:sp>
      <p:sp>
        <p:nvSpPr>
          <p:cNvPr id="445" name="Body Level One…"/>
          <p:cNvSpPr txBox="1"/>
          <p:nvPr>
            <p:ph type="body" idx="1"/>
          </p:nvPr>
        </p:nvSpPr>
        <p:spPr>
          <a:xfrm>
            <a:off x="241300" y="1348330"/>
            <a:ext cx="8686800" cy="4964932"/>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200"/>
            </a:lvl2pPr>
            <a:lvl3pPr marL="1093470" indent="-426720">
              <a:spcBef>
                <a:spcPts val="2000"/>
              </a:spcBef>
              <a:buFont typeface="Georgia"/>
              <a:defRPr sz="3200"/>
            </a:lvl3pPr>
            <a:lvl4pPr marL="1473956" indent="-459544">
              <a:spcBef>
                <a:spcPts val="2000"/>
              </a:spcBef>
              <a:buFont typeface="Georgia"/>
              <a:defRPr sz="3200"/>
            </a:lvl4pPr>
            <a:lvl5pPr marL="1839593" indent="-477518">
              <a:spcBef>
                <a:spcPts val="2000"/>
              </a:spcBef>
              <a:buFont typeface="Georgia"/>
              <a:defRPr sz="3200"/>
            </a:lvl5pPr>
          </a:lstStyle>
          <a:p>
            <a:pPr/>
            <a:r>
              <a:t>Body Level One</a:t>
            </a:r>
          </a:p>
          <a:p>
            <a:pPr lvl="1"/>
            <a:r>
              <a:t>Body Level Two</a:t>
            </a:r>
          </a:p>
          <a:p>
            <a:pPr lvl="2"/>
            <a:r>
              <a:t>Body Level Three</a:t>
            </a:r>
          </a:p>
          <a:p>
            <a:pPr lvl="3"/>
            <a:r>
              <a:t>Body Level Four</a:t>
            </a:r>
          </a:p>
          <a:p>
            <a:pPr lvl="4"/>
            <a:r>
              <a:t>Body Level Five</a:t>
            </a:r>
          </a:p>
        </p:txBody>
      </p:sp>
      <p:pic>
        <p:nvPicPr>
          <p:cNvPr id="446" name="LogoCSEn.png" descr="LogoCSEn.png"/>
          <p:cNvPicPr>
            <a:picLocks noChangeAspect="1"/>
          </p:cNvPicPr>
          <p:nvPr/>
        </p:nvPicPr>
        <p:blipFill>
          <a:blip r:embed="rId2">
            <a:extLst/>
          </a:blip>
          <a:stretch>
            <a:fillRect/>
          </a:stretch>
        </p:blipFill>
        <p:spPr>
          <a:xfrm>
            <a:off x="32742" y="6477054"/>
            <a:ext cx="1697774" cy="355986"/>
          </a:xfrm>
          <a:prstGeom prst="rect">
            <a:avLst/>
          </a:prstGeom>
          <a:ln w="12700">
            <a:miter lim="400000"/>
          </a:ln>
        </p:spPr>
      </p:pic>
      <p:sp>
        <p:nvSpPr>
          <p:cNvPr id="447" name="Slide Number"/>
          <p:cNvSpPr txBox="1"/>
          <p:nvPr>
            <p:ph type="sldNum" sz="quarter" idx="2"/>
          </p:nvPr>
        </p:nvSpPr>
        <p:spPr>
          <a:xfrm>
            <a:off x="62438" y="6553075"/>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ic">
    <p:bg>
      <p:bgPr>
        <a:solidFill>
          <a:srgbClr val="DDDDDD"/>
        </a:solidFill>
      </p:bgPr>
    </p:bg>
    <p:spTree>
      <p:nvGrpSpPr>
        <p:cNvPr id="1" name=""/>
        <p:cNvGrpSpPr/>
        <p:nvPr/>
      </p:nvGrpSpPr>
      <p:grpSpPr>
        <a:xfrm>
          <a:off x="0" y="0"/>
          <a:ext cx="0" cy="0"/>
          <a:chOff x="0" y="0"/>
          <a:chExt cx="0" cy="0"/>
        </a:xfrm>
      </p:grpSpPr>
      <p:sp>
        <p:nvSpPr>
          <p:cNvPr id="48" name="Rectangle 11"/>
          <p:cNvSpPr/>
          <p:nvPr/>
        </p:nvSpPr>
        <p:spPr>
          <a:xfrm>
            <a:off x="-2" y="0"/>
            <a:ext cx="9144004" cy="6858000"/>
          </a:xfrm>
          <a:prstGeom prst="rect">
            <a:avLst/>
          </a:prstGeom>
          <a:solidFill>
            <a:srgbClr val="232F3E"/>
          </a:solidFill>
          <a:ln w="12700">
            <a:miter lim="400000"/>
          </a:ln>
        </p:spPr>
        <p:txBody>
          <a:bodyPr lIns="34289" tIns="34289" rIns="34289" bIns="34289" anchor="ctr"/>
          <a:lstStyle/>
          <a:p>
            <a:pPr algn="ctr" defTabSz="457200">
              <a:defRPr>
                <a:solidFill>
                  <a:srgbClr val="FFFFFF"/>
                </a:solidFill>
                <a:latin typeface="Century Gothic"/>
                <a:ea typeface="Century Gothic"/>
                <a:cs typeface="Century Gothic"/>
                <a:sym typeface="Century Gothic"/>
              </a:defRPr>
            </a:pPr>
          </a:p>
        </p:txBody>
      </p:sp>
      <p:sp>
        <p:nvSpPr>
          <p:cNvPr id="49" name="Title Text"/>
          <p:cNvSpPr txBox="1"/>
          <p:nvPr>
            <p:ph type="title"/>
          </p:nvPr>
        </p:nvSpPr>
        <p:spPr>
          <a:xfrm>
            <a:off x="199561" y="2881338"/>
            <a:ext cx="8210554" cy="1095324"/>
          </a:xfrm>
          <a:prstGeom prst="rect">
            <a:avLst/>
          </a:prstGeom>
        </p:spPr>
        <p:txBody>
          <a:bodyPr lIns="50800" tIns="50800" rIns="50800" bIns="50800"/>
          <a:lstStyle>
            <a:lvl1pPr indent="39687" algn="l">
              <a:lnSpc>
                <a:spcPct val="100000"/>
              </a:lnSpc>
              <a:defRPr sz="4500">
                <a:solidFill>
                  <a:srgbClr val="FFD479"/>
                </a:solidFill>
              </a:defRPr>
            </a:lvl1pPr>
          </a:lstStyle>
          <a:p>
            <a:pPr/>
            <a:r>
              <a:t>Title Text</a:t>
            </a:r>
          </a:p>
        </p:txBody>
      </p:sp>
      <p:pic>
        <p:nvPicPr>
          <p:cNvPr id="50" name="LogoCSEn.png" descr="LogoCSEn.png"/>
          <p:cNvPicPr>
            <a:picLocks noChangeAspect="1"/>
          </p:cNvPicPr>
          <p:nvPr/>
        </p:nvPicPr>
        <p:blipFill>
          <a:blip r:embed="rId2">
            <a:extLst/>
          </a:blip>
          <a:stretch>
            <a:fillRect/>
          </a:stretch>
        </p:blipFill>
        <p:spPr>
          <a:xfrm>
            <a:off x="127891" y="6367614"/>
            <a:ext cx="1660535" cy="348179"/>
          </a:xfrm>
          <a:prstGeom prst="rect">
            <a:avLst/>
          </a:prstGeom>
          <a:ln w="12700">
            <a:miter lim="400000"/>
          </a:ln>
        </p:spPr>
      </p:pic>
      <p:sp>
        <p:nvSpPr>
          <p:cNvPr id="51" name="Title Text"/>
          <p:cNvSpPr txBox="1"/>
          <p:nvPr>
            <p:ph type="body" sz="quarter" idx="21"/>
          </p:nvPr>
        </p:nvSpPr>
        <p:spPr>
          <a:xfrm>
            <a:off x="199561" y="1928838"/>
            <a:ext cx="8210554" cy="1095324"/>
          </a:xfrm>
          <a:prstGeom prst="rect">
            <a:avLst/>
          </a:prstGeom>
        </p:spPr>
        <p:txBody>
          <a:bodyPr lIns="50800" tIns="50800" rIns="50800" bIns="50800" anchor="ctr"/>
          <a:lstStyle>
            <a:lvl1pPr marL="0" indent="39687">
              <a:spcBef>
                <a:spcPts val="0"/>
              </a:spcBef>
              <a:buSzTx/>
              <a:buFontTx/>
              <a:buNone/>
              <a:defRPr sz="2000">
                <a:solidFill>
                  <a:srgbClr val="FFD479"/>
                </a:solidFill>
              </a:defRPr>
            </a:lvl1pPr>
          </a:lstStyle>
          <a:p>
            <a:pPr/>
            <a:r>
              <a:t>Title Text</a:t>
            </a:r>
          </a:p>
        </p:txBody>
      </p:sp>
      <p:sp>
        <p:nvSpPr>
          <p:cNvPr id="52" name="Shape"/>
          <p:cNvSpPr/>
          <p:nvPr/>
        </p:nvSpPr>
        <p:spPr>
          <a:xfrm>
            <a:off x="165645" y="-16975"/>
            <a:ext cx="628770" cy="11014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5"/>
                </a:moveTo>
                <a:lnTo>
                  <a:pt x="100" y="21600"/>
                </a:lnTo>
                <a:lnTo>
                  <a:pt x="10917" y="13558"/>
                </a:lnTo>
                <a:lnTo>
                  <a:pt x="21600" y="21361"/>
                </a:lnTo>
                <a:lnTo>
                  <a:pt x="21001" y="0"/>
                </a:lnTo>
                <a:lnTo>
                  <a:pt x="0" y="95"/>
                </a:lnTo>
                <a:close/>
              </a:path>
            </a:pathLst>
          </a:custGeom>
          <a:solidFill>
            <a:srgbClr val="FF9300"/>
          </a:solidFill>
          <a:ln w="25400">
            <a:solidFill>
              <a:srgbClr val="005493"/>
            </a:solidFill>
          </a:ln>
        </p:spPr>
        <p:txBody>
          <a:bodyPr lIns="45718" tIns="45718" rIns="45718" bIns="45718"/>
          <a:lstStyle/>
          <a:p>
            <a:pPr algn="ctr">
              <a:defRPr sz="4200">
                <a:solidFill>
                  <a:srgbClr val="FFFFFF"/>
                </a:solidFill>
                <a:latin typeface="Helvetica Neue"/>
                <a:ea typeface="Helvetica Neue"/>
                <a:cs typeface="Helvetica Neue"/>
                <a:sym typeface="Helvetica Neue"/>
              </a:defRPr>
            </a:pPr>
          </a:p>
        </p:txBody>
      </p:sp>
      <p:sp>
        <p:nvSpPr>
          <p:cNvPr id="53" name="Slide Number"/>
          <p:cNvSpPr txBox="1"/>
          <p:nvPr>
            <p:ph type="sldNum" sz="quarter" idx="2"/>
          </p:nvPr>
        </p:nvSpPr>
        <p:spPr>
          <a:xfrm>
            <a:off x="41911" y="6548118"/>
            <a:ext cx="281937" cy="287084"/>
          </a:xfrm>
          <a:prstGeom prst="rect">
            <a:avLst/>
          </a:prstGeom>
        </p:spPr>
        <p:txBody>
          <a:bodyPr lIns="45718" tIns="45718" rIns="45718" bIns="45718"/>
          <a:lstStyle>
            <a:lvl1pPr algn="ctr">
              <a:defRPr sz="14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454"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55" name="Line"/>
          <p:cNvSpPr/>
          <p:nvPr/>
        </p:nvSpPr>
        <p:spPr>
          <a:xfrm>
            <a:off x="152398" y="1143000"/>
            <a:ext cx="8839204" cy="1588"/>
          </a:xfrm>
          <a:prstGeom prst="line">
            <a:avLst/>
          </a:prstGeom>
          <a:ln w="25400">
            <a:solidFill>
              <a:srgbClr val="3E4846"/>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56" name="Title Text"/>
          <p:cNvSpPr txBox="1"/>
          <p:nvPr>
            <p:ph type="title"/>
          </p:nvPr>
        </p:nvSpPr>
        <p:spPr>
          <a:xfrm>
            <a:off x="306388" y="0"/>
            <a:ext cx="8589962" cy="1263770"/>
          </a:xfrm>
          <a:prstGeom prst="rect">
            <a:avLst/>
          </a:prstGeom>
        </p:spPr>
        <p:txBody>
          <a:bodyPr lIns="50800" tIns="50800" rIns="50800" bIns="50800"/>
          <a:lstStyle>
            <a:lvl1pPr indent="39687">
              <a:lnSpc>
                <a:spcPct val="100000"/>
              </a:lnSpc>
              <a:defRPr b="1" sz="4700">
                <a:solidFill>
                  <a:srgbClr val="000000"/>
                </a:solidFill>
              </a:defRPr>
            </a:lvl1pPr>
          </a:lstStyle>
          <a:p>
            <a:pPr/>
            <a:r>
              <a:t>Title Text</a:t>
            </a:r>
          </a:p>
        </p:txBody>
      </p:sp>
      <p:sp>
        <p:nvSpPr>
          <p:cNvPr id="457" name="Body Level One…"/>
          <p:cNvSpPr txBox="1"/>
          <p:nvPr>
            <p:ph type="body" idx="1"/>
          </p:nvPr>
        </p:nvSpPr>
        <p:spPr>
          <a:xfrm>
            <a:off x="241300" y="1348330"/>
            <a:ext cx="8686800" cy="4964932"/>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000"/>
            </a:lvl2pPr>
            <a:lvl3pPr marL="1093470" indent="-426720">
              <a:spcBef>
                <a:spcPts val="2000"/>
              </a:spcBef>
              <a:buFont typeface="Georgia"/>
            </a:lvl3pPr>
            <a:lvl4pPr marL="1473956" indent="-459544">
              <a:spcBef>
                <a:spcPts val="2000"/>
              </a:spcBef>
              <a:buFont typeface="Georgia"/>
              <a:defRPr sz="2600"/>
            </a:lvl4pPr>
            <a:lvl5pPr marL="1839593" indent="-477518">
              <a:spcBef>
                <a:spcPts val="2000"/>
              </a:spcBef>
              <a:buFont typeface="Georgia"/>
              <a:defRPr sz="2500"/>
            </a:lvl5pPr>
          </a:lstStyle>
          <a:p>
            <a:pPr/>
            <a:r>
              <a:t>Body Level One</a:t>
            </a:r>
          </a:p>
          <a:p>
            <a:pPr lvl="1"/>
            <a:r>
              <a:t>Body Level Two</a:t>
            </a:r>
          </a:p>
          <a:p>
            <a:pPr lvl="2"/>
            <a:r>
              <a:t>Body Level Three</a:t>
            </a:r>
          </a:p>
          <a:p>
            <a:pPr lvl="3"/>
            <a:r>
              <a:t>Body Level Four</a:t>
            </a:r>
          </a:p>
          <a:p>
            <a:pPr lvl="4"/>
            <a:r>
              <a:t>Body Level Five</a:t>
            </a:r>
          </a:p>
        </p:txBody>
      </p:sp>
      <p:pic>
        <p:nvPicPr>
          <p:cNvPr id="458" name="LogoCSEn.png" descr="LogoCSEn.png"/>
          <p:cNvPicPr>
            <a:picLocks noChangeAspect="1"/>
          </p:cNvPicPr>
          <p:nvPr/>
        </p:nvPicPr>
        <p:blipFill>
          <a:blip r:embed="rId2">
            <a:extLst/>
          </a:blip>
          <a:stretch>
            <a:fillRect/>
          </a:stretch>
        </p:blipFill>
        <p:spPr>
          <a:xfrm>
            <a:off x="32742" y="6477054"/>
            <a:ext cx="1697774" cy="355986"/>
          </a:xfrm>
          <a:prstGeom prst="rect">
            <a:avLst/>
          </a:prstGeom>
          <a:ln w="12700">
            <a:miter lim="400000"/>
          </a:ln>
        </p:spPr>
      </p:pic>
      <p:sp>
        <p:nvSpPr>
          <p:cNvPr id="459" name="Slide Number"/>
          <p:cNvSpPr txBox="1"/>
          <p:nvPr>
            <p:ph type="sldNum" sz="quarter" idx="2"/>
          </p:nvPr>
        </p:nvSpPr>
        <p:spPr>
          <a:xfrm>
            <a:off x="62438" y="6553075"/>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lumn">
    <p:spTree>
      <p:nvGrpSpPr>
        <p:cNvPr id="1" name=""/>
        <p:cNvGrpSpPr/>
        <p:nvPr/>
      </p:nvGrpSpPr>
      <p:grpSpPr>
        <a:xfrm>
          <a:off x="0" y="0"/>
          <a:ext cx="0" cy="0"/>
          <a:chOff x="0" y="0"/>
          <a:chExt cx="0" cy="0"/>
        </a:xfrm>
      </p:grpSpPr>
      <p:sp>
        <p:nvSpPr>
          <p:cNvPr id="466" name="Slide Number"/>
          <p:cNvSpPr txBox="1"/>
          <p:nvPr>
            <p:ph type="sldNum" sz="quarter" idx="2"/>
          </p:nvPr>
        </p:nvSpPr>
        <p:spPr>
          <a:prstGeom prst="rect">
            <a:avLst/>
          </a:prstGeom>
        </p:spPr>
        <p:txBody>
          <a:bodyPr/>
          <a:lstStyle/>
          <a:p>
            <a:pPr/>
            <a:fld id="{86CB4B4D-7CA3-9044-876B-883B54F8677D}" type="slidenum"/>
          </a:p>
        </p:txBody>
      </p:sp>
      <p:pic>
        <p:nvPicPr>
          <p:cNvPr id="467"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468"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grpSp>
        <p:nvGrpSpPr>
          <p:cNvPr id="471" name="Picture 14"/>
          <p:cNvGrpSpPr/>
          <p:nvPr/>
        </p:nvGrpSpPr>
        <p:grpSpPr>
          <a:xfrm>
            <a:off x="1851" y="857253"/>
            <a:ext cx="9141715" cy="857251"/>
            <a:chOff x="0" y="0"/>
            <a:chExt cx="9141714" cy="857250"/>
          </a:xfrm>
        </p:grpSpPr>
        <p:sp>
          <p:nvSpPr>
            <p:cNvPr id="469" name="Rectangle"/>
            <p:cNvSpPr/>
            <p:nvPr/>
          </p:nvSpPr>
          <p:spPr>
            <a:xfrm>
              <a:off x="0" y="0"/>
              <a:ext cx="9141715" cy="857250"/>
            </a:xfrm>
            <a:prstGeom prst="rect">
              <a:avLst/>
            </a:prstGeom>
            <a:solidFill>
              <a:srgbClr val="000000"/>
            </a:solidFill>
            <a:ln w="12700" cap="flat">
              <a:noFill/>
              <a:miter lim="400000"/>
            </a:ln>
            <a:effectLst/>
          </p:spPr>
          <p:txBody>
            <a:bodyPr wrap="square" lIns="34289" tIns="34289" rIns="34289" bIns="34289" numCol="1" anchor="ctr">
              <a:noAutofit/>
            </a:bodyPr>
            <a:lstStyle/>
            <a:p>
              <a:pPr/>
            </a:p>
          </p:txBody>
        </p:sp>
        <p:pic>
          <p:nvPicPr>
            <p:cNvPr id="470" name="image19.jpeg" descr="image19.jpeg"/>
            <p:cNvPicPr>
              <a:picLocks noChangeAspect="1"/>
            </p:cNvPicPr>
            <p:nvPr/>
          </p:nvPicPr>
          <p:blipFill>
            <a:blip r:embed="rId4">
              <a:extLst/>
            </a:blip>
            <a:stretch>
              <a:fillRect/>
            </a:stretch>
          </p:blipFill>
          <p:spPr>
            <a:xfrm>
              <a:off x="0" y="0"/>
              <a:ext cx="9141715" cy="857250"/>
            </a:xfrm>
            <a:prstGeom prst="rect">
              <a:avLst/>
            </a:prstGeom>
            <a:ln w="12700" cap="flat">
              <a:noFill/>
              <a:miter lim="400000"/>
            </a:ln>
            <a:effectLst/>
          </p:spPr>
        </p:pic>
      </p:grpSp>
      <p:sp>
        <p:nvSpPr>
          <p:cNvPr id="472" name="Title Text"/>
          <p:cNvSpPr txBox="1"/>
          <p:nvPr>
            <p:ph type="title"/>
          </p:nvPr>
        </p:nvSpPr>
        <p:spPr>
          <a:xfrm>
            <a:off x="314325" y="1131093"/>
            <a:ext cx="6775705" cy="355590"/>
          </a:xfrm>
          <a:prstGeom prst="rect">
            <a:avLst/>
          </a:prstGeom>
        </p:spPr>
        <p:txBody>
          <a:bodyPr/>
          <a:lstStyle>
            <a:lvl1pPr algn="l">
              <a:defRPr b="1" sz="4000">
                <a:solidFill>
                  <a:srgbClr val="FFFFFF"/>
                </a:solidFill>
              </a:defRPr>
            </a:lvl1pPr>
          </a:lstStyle>
          <a:p>
            <a:pPr/>
            <a:r>
              <a:t>Title Text</a:t>
            </a:r>
          </a:p>
        </p:txBody>
      </p:sp>
      <p:sp>
        <p:nvSpPr>
          <p:cNvPr id="473" name="Body Level One…"/>
          <p:cNvSpPr txBox="1"/>
          <p:nvPr>
            <p:ph type="body" sz="half" idx="1" hasCustomPrompt="1"/>
          </p:nvPr>
        </p:nvSpPr>
        <p:spPr>
          <a:xfrm>
            <a:off x="314325" y="2003381"/>
            <a:ext cx="4128517" cy="3486592"/>
          </a:xfrm>
          <a:prstGeom prst="rect">
            <a:avLst/>
          </a:prstGeom>
        </p:spPr>
        <p:txBody>
          <a:bodyPr/>
          <a:lstStyle/>
          <a:p>
            <a:pPr/>
            <a:r>
              <a:t>Edit Master text styles</a:t>
            </a:r>
          </a:p>
          <a:p>
            <a:pPr lvl="1"/>
            <a:r>
              <a:t/>
            </a:r>
          </a:p>
          <a:p>
            <a:pPr lvl="2"/>
            <a:r>
              <a:t/>
            </a:r>
          </a:p>
          <a:p>
            <a:pPr lvl="3"/>
            <a:r>
              <a:t/>
            </a:r>
          </a:p>
          <a:p>
            <a:pPr lvl="4"/>
            <a:r>
              <a:t/>
            </a:r>
          </a:p>
        </p:txBody>
      </p:sp>
      <p:sp>
        <p:nvSpPr>
          <p:cNvPr id="474" name="Rectangle 12"/>
          <p:cNvSpPr txBox="1"/>
          <p:nvPr/>
        </p:nvSpPr>
        <p:spPr>
          <a:xfrm>
            <a:off x="7533118" y="974254"/>
            <a:ext cx="1404204" cy="10210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481" name="Slide Number"/>
          <p:cNvSpPr txBox="1"/>
          <p:nvPr>
            <p:ph type="sldNum" sz="quarter" idx="2"/>
          </p:nvPr>
        </p:nvSpPr>
        <p:spPr>
          <a:prstGeom prst="rect">
            <a:avLst/>
          </a:prstGeom>
        </p:spPr>
        <p:txBody>
          <a:bodyPr/>
          <a:lstStyle/>
          <a:p>
            <a:pPr/>
            <a:fld id="{86CB4B4D-7CA3-9044-876B-883B54F8677D}" type="slidenum"/>
          </a:p>
        </p:txBody>
      </p:sp>
      <p:pic>
        <p:nvPicPr>
          <p:cNvPr id="482"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483"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pic>
        <p:nvPicPr>
          <p:cNvPr id="484" name="Picture 17" descr="Picture 17"/>
          <p:cNvPicPr>
            <a:picLocks noChangeAspect="1"/>
          </p:cNvPicPr>
          <p:nvPr/>
        </p:nvPicPr>
        <p:blipFill>
          <a:blip r:embed="rId4">
            <a:extLst/>
          </a:blip>
          <a:stretch>
            <a:fillRect/>
          </a:stretch>
        </p:blipFill>
        <p:spPr>
          <a:xfrm>
            <a:off x="1851" y="857253"/>
            <a:ext cx="9141715" cy="857251"/>
          </a:xfrm>
          <a:prstGeom prst="rect">
            <a:avLst/>
          </a:prstGeom>
          <a:ln w="12700">
            <a:miter lim="400000"/>
          </a:ln>
        </p:spPr>
      </p:pic>
      <p:sp>
        <p:nvSpPr>
          <p:cNvPr id="485" name="Title Text"/>
          <p:cNvSpPr txBox="1"/>
          <p:nvPr>
            <p:ph type="title"/>
          </p:nvPr>
        </p:nvSpPr>
        <p:spPr>
          <a:xfrm>
            <a:off x="314325" y="1131093"/>
            <a:ext cx="6775705" cy="355590"/>
          </a:xfrm>
          <a:prstGeom prst="rect">
            <a:avLst/>
          </a:prstGeom>
        </p:spPr>
        <p:txBody>
          <a:bodyPr/>
          <a:lstStyle>
            <a:lvl1pPr algn="l">
              <a:defRPr b="1" sz="4000">
                <a:solidFill>
                  <a:srgbClr val="FFFFFF"/>
                </a:solidFill>
              </a:defRPr>
            </a:lvl1pPr>
          </a:lstStyle>
          <a:p>
            <a:pPr/>
            <a:r>
              <a:t>Title Text</a:t>
            </a:r>
          </a:p>
        </p:txBody>
      </p:sp>
      <p:sp>
        <p:nvSpPr>
          <p:cNvPr id="486" name="Body Level One…"/>
          <p:cNvSpPr txBox="1"/>
          <p:nvPr>
            <p:ph type="body" sz="half" idx="1" hasCustomPrompt="1"/>
          </p:nvPr>
        </p:nvSpPr>
        <p:spPr>
          <a:xfrm>
            <a:off x="314325" y="2388698"/>
            <a:ext cx="4128517" cy="3098314"/>
          </a:xfrm>
          <a:prstGeom prst="rect">
            <a:avLst/>
          </a:prstGeom>
        </p:spPr>
        <p:txBody>
          <a:bodyPr/>
          <a:lstStyle/>
          <a:p>
            <a:pPr/>
            <a:r>
              <a:t>Edit Master text styles</a:t>
            </a:r>
          </a:p>
          <a:p>
            <a:pPr lvl="1"/>
            <a:r>
              <a:t/>
            </a:r>
          </a:p>
          <a:p>
            <a:pPr lvl="2"/>
            <a:r>
              <a:t/>
            </a:r>
          </a:p>
          <a:p>
            <a:pPr lvl="3"/>
            <a:r>
              <a:t/>
            </a:r>
          </a:p>
          <a:p>
            <a:pPr lvl="4"/>
            <a:r>
              <a:t/>
            </a:r>
          </a:p>
        </p:txBody>
      </p:sp>
      <p:sp>
        <p:nvSpPr>
          <p:cNvPr id="487" name="Text Placeholder 2"/>
          <p:cNvSpPr/>
          <p:nvPr>
            <p:ph type="body" sz="quarter" idx="21"/>
          </p:nvPr>
        </p:nvSpPr>
        <p:spPr>
          <a:xfrm>
            <a:off x="314325" y="2000250"/>
            <a:ext cx="4128517" cy="388450"/>
          </a:xfrm>
          <a:prstGeom prst="rect">
            <a:avLst/>
          </a:prstGeom>
        </p:spPr>
        <p:txBody>
          <a:bodyPr/>
          <a:lstStyle/>
          <a:p>
            <a:pPr marL="0" indent="0">
              <a:buSzTx/>
              <a:buFontTx/>
              <a:buNone/>
              <a:defRPr sz="3200">
                <a:latin typeface="Amazon Ember"/>
                <a:ea typeface="Amazon Ember"/>
                <a:cs typeface="Amazon Ember"/>
                <a:sym typeface="Amazon Ember"/>
              </a:defRPr>
            </a:pPr>
          </a:p>
        </p:txBody>
      </p:sp>
      <p:sp>
        <p:nvSpPr>
          <p:cNvPr id="488" name="Text Placeholder 2"/>
          <p:cNvSpPr/>
          <p:nvPr>
            <p:ph type="body" sz="quarter" idx="22"/>
          </p:nvPr>
        </p:nvSpPr>
        <p:spPr>
          <a:xfrm>
            <a:off x="4687414" y="2000250"/>
            <a:ext cx="4128517" cy="388450"/>
          </a:xfrm>
          <a:prstGeom prst="rect">
            <a:avLst/>
          </a:prstGeom>
        </p:spPr>
        <p:txBody>
          <a:bodyPr/>
          <a:lstStyle/>
          <a:p>
            <a:pPr marL="0" indent="0">
              <a:buSzTx/>
              <a:buFontTx/>
              <a:buNone/>
              <a:defRPr sz="3200">
                <a:latin typeface="Amazon Ember"/>
                <a:ea typeface="Amazon Ember"/>
                <a:cs typeface="Amazon Ember"/>
                <a:sym typeface="Amazon Ember"/>
              </a:defRPr>
            </a:pPr>
          </a:p>
        </p:txBody>
      </p:sp>
      <p:sp>
        <p:nvSpPr>
          <p:cNvPr id="489" name="Rectangle 12"/>
          <p:cNvSpPr txBox="1"/>
          <p:nvPr/>
        </p:nvSpPr>
        <p:spPr>
          <a:xfrm>
            <a:off x="7533118" y="974254"/>
            <a:ext cx="1404204" cy="10210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7_Side by Side">
    <p:spTree>
      <p:nvGrpSpPr>
        <p:cNvPr id="1" name=""/>
        <p:cNvGrpSpPr/>
        <p:nvPr/>
      </p:nvGrpSpPr>
      <p:grpSpPr>
        <a:xfrm>
          <a:off x="0" y="0"/>
          <a:ext cx="0" cy="0"/>
          <a:chOff x="0" y="0"/>
          <a:chExt cx="0" cy="0"/>
        </a:xfrm>
      </p:grpSpPr>
      <p:sp>
        <p:nvSpPr>
          <p:cNvPr id="496" name="Slide Number"/>
          <p:cNvSpPr txBox="1"/>
          <p:nvPr>
            <p:ph type="sldNum" sz="quarter" idx="2"/>
          </p:nvPr>
        </p:nvSpPr>
        <p:spPr>
          <a:prstGeom prst="rect">
            <a:avLst/>
          </a:prstGeom>
        </p:spPr>
        <p:txBody>
          <a:bodyPr/>
          <a:lstStyle/>
          <a:p>
            <a:pPr/>
            <a:fld id="{86CB4B4D-7CA3-9044-876B-883B54F8677D}" type="slidenum"/>
          </a:p>
        </p:txBody>
      </p:sp>
      <p:pic>
        <p:nvPicPr>
          <p:cNvPr id="497"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498"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499"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500"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501"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502"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grpSp>
        <p:nvGrpSpPr>
          <p:cNvPr id="505" name="Picture 1"/>
          <p:cNvGrpSpPr/>
          <p:nvPr/>
        </p:nvGrpSpPr>
        <p:grpSpPr>
          <a:xfrm>
            <a:off x="876052" y="3429000"/>
            <a:ext cx="1055780" cy="1055779"/>
            <a:chOff x="0" y="0"/>
            <a:chExt cx="1055778" cy="1055778"/>
          </a:xfrm>
        </p:grpSpPr>
        <p:sp>
          <p:nvSpPr>
            <p:cNvPr id="503" name="Square"/>
            <p:cNvSpPr/>
            <p:nvPr/>
          </p:nvSpPr>
          <p:spPr>
            <a:xfrm>
              <a:off x="0" y="0"/>
              <a:ext cx="1055779" cy="1055779"/>
            </a:xfrm>
            <a:prstGeom prst="rect">
              <a:avLst/>
            </a:prstGeom>
            <a:solidFill>
              <a:srgbClr val="FFD791"/>
            </a:solidFill>
            <a:ln w="12700" cap="flat">
              <a:noFill/>
              <a:miter lim="400000"/>
            </a:ln>
            <a:effectLst/>
          </p:spPr>
          <p:txBody>
            <a:bodyPr wrap="square" lIns="34289" tIns="34289" rIns="34289" bIns="34289" numCol="1" anchor="ctr">
              <a:noAutofit/>
            </a:bodyPr>
            <a:lstStyle/>
            <a:p>
              <a:pPr/>
            </a:p>
          </p:txBody>
        </p:sp>
        <p:pic>
          <p:nvPicPr>
            <p:cNvPr id="504" name="image18.png" descr="image18.png"/>
            <p:cNvPicPr>
              <a:picLocks noChangeAspect="1"/>
            </p:cNvPicPr>
            <p:nvPr/>
          </p:nvPicPr>
          <p:blipFill>
            <a:blip r:embed="rId5">
              <a:extLst/>
            </a:blip>
            <a:stretch>
              <a:fillRect/>
            </a:stretch>
          </p:blipFill>
          <p:spPr>
            <a:xfrm>
              <a:off x="0" y="0"/>
              <a:ext cx="1055779" cy="1055779"/>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1_Side by Side">
    <p:spTree>
      <p:nvGrpSpPr>
        <p:cNvPr id="1" name=""/>
        <p:cNvGrpSpPr/>
        <p:nvPr/>
      </p:nvGrpSpPr>
      <p:grpSpPr>
        <a:xfrm>
          <a:off x="0" y="0"/>
          <a:ext cx="0" cy="0"/>
          <a:chOff x="0" y="0"/>
          <a:chExt cx="0" cy="0"/>
        </a:xfrm>
      </p:grpSpPr>
      <p:sp>
        <p:nvSpPr>
          <p:cNvPr id="512" name="Slide Number"/>
          <p:cNvSpPr txBox="1"/>
          <p:nvPr>
            <p:ph type="sldNum" sz="quarter" idx="2"/>
          </p:nvPr>
        </p:nvSpPr>
        <p:spPr>
          <a:prstGeom prst="rect">
            <a:avLst/>
          </a:prstGeom>
        </p:spPr>
        <p:txBody>
          <a:bodyPr/>
          <a:lstStyle/>
          <a:p>
            <a:pPr/>
            <a:fld id="{86CB4B4D-7CA3-9044-876B-883B54F8677D}" type="slidenum"/>
          </a:p>
        </p:txBody>
      </p:sp>
      <p:pic>
        <p:nvPicPr>
          <p:cNvPr id="513"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14"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515"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516"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517"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518"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grpSp>
        <p:nvGrpSpPr>
          <p:cNvPr id="521" name="Picture 1"/>
          <p:cNvGrpSpPr/>
          <p:nvPr/>
        </p:nvGrpSpPr>
        <p:grpSpPr>
          <a:xfrm>
            <a:off x="955620" y="3371785"/>
            <a:ext cx="1002389" cy="1002389"/>
            <a:chOff x="0" y="0"/>
            <a:chExt cx="1002387" cy="1002387"/>
          </a:xfrm>
        </p:grpSpPr>
        <p:sp>
          <p:nvSpPr>
            <p:cNvPr id="519" name="Square"/>
            <p:cNvSpPr/>
            <p:nvPr/>
          </p:nvSpPr>
          <p:spPr>
            <a:xfrm>
              <a:off x="0" y="0"/>
              <a:ext cx="1002388" cy="1002388"/>
            </a:xfrm>
            <a:prstGeom prst="rect">
              <a:avLst/>
            </a:prstGeom>
            <a:solidFill>
              <a:srgbClr val="FFD791"/>
            </a:solidFill>
            <a:ln w="12700" cap="flat">
              <a:noFill/>
              <a:miter lim="400000"/>
            </a:ln>
            <a:effectLst/>
          </p:spPr>
          <p:txBody>
            <a:bodyPr wrap="square" lIns="34289" tIns="34289" rIns="34289" bIns="34289" numCol="1" anchor="ctr">
              <a:noAutofit/>
            </a:bodyPr>
            <a:lstStyle/>
            <a:p>
              <a:pPr/>
            </a:p>
          </p:txBody>
        </p:sp>
        <p:pic>
          <p:nvPicPr>
            <p:cNvPr id="520" name="image11.png" descr="image11.png"/>
            <p:cNvPicPr>
              <a:picLocks noChangeAspect="1"/>
            </p:cNvPicPr>
            <p:nvPr/>
          </p:nvPicPr>
          <p:blipFill>
            <a:blip r:embed="rId5">
              <a:extLst/>
            </a:blip>
            <a:stretch>
              <a:fillRect/>
            </a:stretch>
          </p:blipFill>
          <p:spPr>
            <a:xfrm>
              <a:off x="0" y="0"/>
              <a:ext cx="1002388" cy="1002388"/>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5_Side by Side">
    <p:spTree>
      <p:nvGrpSpPr>
        <p:cNvPr id="1" name=""/>
        <p:cNvGrpSpPr/>
        <p:nvPr/>
      </p:nvGrpSpPr>
      <p:grpSpPr>
        <a:xfrm>
          <a:off x="0" y="0"/>
          <a:ext cx="0" cy="0"/>
          <a:chOff x="0" y="0"/>
          <a:chExt cx="0" cy="0"/>
        </a:xfrm>
      </p:grpSpPr>
      <p:sp>
        <p:nvSpPr>
          <p:cNvPr id="528" name="Slide Number"/>
          <p:cNvSpPr txBox="1"/>
          <p:nvPr>
            <p:ph type="sldNum" sz="quarter" idx="2"/>
          </p:nvPr>
        </p:nvSpPr>
        <p:spPr>
          <a:prstGeom prst="rect">
            <a:avLst/>
          </a:prstGeom>
        </p:spPr>
        <p:txBody>
          <a:bodyPr/>
          <a:lstStyle/>
          <a:p>
            <a:pPr/>
            <a:fld id="{86CB4B4D-7CA3-9044-876B-883B54F8677D}" type="slidenum"/>
          </a:p>
        </p:txBody>
      </p:sp>
      <p:pic>
        <p:nvPicPr>
          <p:cNvPr id="529"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30"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531"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532"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533"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534"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pic>
        <p:nvPicPr>
          <p:cNvPr id="535" name="Picture 11" descr="Picture 11"/>
          <p:cNvPicPr>
            <a:picLocks noChangeAspect="1"/>
          </p:cNvPicPr>
          <p:nvPr/>
        </p:nvPicPr>
        <p:blipFill>
          <a:blip r:embed="rId5">
            <a:extLst/>
          </a:blip>
          <a:stretch>
            <a:fillRect/>
          </a:stretch>
        </p:blipFill>
        <p:spPr>
          <a:xfrm>
            <a:off x="1002059" y="3156039"/>
            <a:ext cx="1011190" cy="1011190"/>
          </a:xfrm>
          <a:prstGeom prst="rect">
            <a:avLst/>
          </a:prstGeom>
          <a:ln w="12700">
            <a:miter lim="400000"/>
          </a:ln>
        </p:spPr>
      </p:pic>
      <p:pic>
        <p:nvPicPr>
          <p:cNvPr id="536" name="Picture 12" descr="Picture 12"/>
          <p:cNvPicPr>
            <a:picLocks noChangeAspect="1"/>
          </p:cNvPicPr>
          <p:nvPr/>
        </p:nvPicPr>
        <p:blipFill>
          <a:blip r:embed="rId6">
            <a:extLst/>
          </a:blip>
          <a:stretch>
            <a:fillRect/>
          </a:stretch>
        </p:blipFill>
        <p:spPr>
          <a:xfrm>
            <a:off x="517394" y="4374172"/>
            <a:ext cx="1871465" cy="1247644"/>
          </a:xfrm>
          <a:prstGeom prst="rect">
            <a:avLst/>
          </a:prstGeom>
          <a:ln w="3175">
            <a:solidFill>
              <a:schemeClr val="accent1"/>
            </a:solidFill>
          </a:ln>
        </p:spPr>
      </p:pic>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Section Header">
    <p:spTree>
      <p:nvGrpSpPr>
        <p:cNvPr id="1" name=""/>
        <p:cNvGrpSpPr/>
        <p:nvPr/>
      </p:nvGrpSpPr>
      <p:grpSpPr>
        <a:xfrm>
          <a:off x="0" y="0"/>
          <a:ext cx="0" cy="0"/>
          <a:chOff x="0" y="0"/>
          <a:chExt cx="0" cy="0"/>
        </a:xfrm>
      </p:grpSpPr>
      <p:sp>
        <p:nvSpPr>
          <p:cNvPr id="543" name="Slide Number"/>
          <p:cNvSpPr txBox="1"/>
          <p:nvPr>
            <p:ph type="sldNum" sz="quarter" idx="2"/>
          </p:nvPr>
        </p:nvSpPr>
        <p:spPr>
          <a:prstGeom prst="rect">
            <a:avLst/>
          </a:prstGeom>
        </p:spPr>
        <p:txBody>
          <a:bodyPr/>
          <a:lstStyle/>
          <a:p>
            <a:pPr/>
            <a:fld id="{86CB4B4D-7CA3-9044-876B-883B54F8677D}" type="slidenum"/>
          </a:p>
        </p:txBody>
      </p:sp>
      <p:sp>
        <p:nvSpPr>
          <p:cNvPr id="544" name="Title Text"/>
          <p:cNvSpPr txBox="1"/>
          <p:nvPr>
            <p:ph type="title"/>
          </p:nvPr>
        </p:nvSpPr>
        <p:spPr>
          <a:prstGeom prst="rect">
            <a:avLst/>
          </a:prstGeom>
        </p:spPr>
        <p:txBody>
          <a:bodyPr/>
          <a:lstStyle/>
          <a:p>
            <a:pPr/>
            <a:r>
              <a:t>Title Text</a:t>
            </a:r>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6_Side by Side">
    <p:spTree>
      <p:nvGrpSpPr>
        <p:cNvPr id="1" name=""/>
        <p:cNvGrpSpPr/>
        <p:nvPr/>
      </p:nvGrpSpPr>
      <p:grpSpPr>
        <a:xfrm>
          <a:off x="0" y="0"/>
          <a:ext cx="0" cy="0"/>
          <a:chOff x="0" y="0"/>
          <a:chExt cx="0" cy="0"/>
        </a:xfrm>
      </p:grpSpPr>
      <p:sp>
        <p:nvSpPr>
          <p:cNvPr id="551" name="Slide Number"/>
          <p:cNvSpPr txBox="1"/>
          <p:nvPr>
            <p:ph type="sldNum" sz="quarter" idx="2"/>
          </p:nvPr>
        </p:nvSpPr>
        <p:spPr>
          <a:prstGeom prst="rect">
            <a:avLst/>
          </a:prstGeom>
        </p:spPr>
        <p:txBody>
          <a:bodyPr/>
          <a:lstStyle/>
          <a:p>
            <a:pPr/>
            <a:fld id="{86CB4B4D-7CA3-9044-876B-883B54F8677D}" type="slidenum"/>
          </a:p>
        </p:txBody>
      </p:sp>
      <p:pic>
        <p:nvPicPr>
          <p:cNvPr id="552"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53"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554"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555"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556"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557"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pic>
        <p:nvPicPr>
          <p:cNvPr id="558" name="Picture 12" descr="Picture 12"/>
          <p:cNvPicPr>
            <a:picLocks noChangeAspect="1"/>
          </p:cNvPicPr>
          <p:nvPr/>
        </p:nvPicPr>
        <p:blipFill>
          <a:blip r:embed="rId5">
            <a:extLst/>
          </a:blip>
          <a:stretch>
            <a:fillRect/>
          </a:stretch>
        </p:blipFill>
        <p:spPr>
          <a:xfrm>
            <a:off x="571921" y="3367453"/>
            <a:ext cx="1871465" cy="1247644"/>
          </a:xfrm>
          <a:prstGeom prst="rect">
            <a:avLst/>
          </a:prstGeom>
          <a:ln w="3175">
            <a:solidFill>
              <a:schemeClr val="accent1"/>
            </a:solidFill>
          </a:ln>
        </p:spPr>
      </p:pic>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ne Column">
    <p:spTree>
      <p:nvGrpSpPr>
        <p:cNvPr id="1" name=""/>
        <p:cNvGrpSpPr/>
        <p:nvPr/>
      </p:nvGrpSpPr>
      <p:grpSpPr>
        <a:xfrm>
          <a:off x="0" y="0"/>
          <a:ext cx="0" cy="0"/>
          <a:chOff x="0" y="0"/>
          <a:chExt cx="0" cy="0"/>
        </a:xfrm>
      </p:grpSpPr>
      <p:sp>
        <p:nvSpPr>
          <p:cNvPr id="565" name="Slide Number"/>
          <p:cNvSpPr txBox="1"/>
          <p:nvPr>
            <p:ph type="sldNum" sz="quarter" idx="2"/>
          </p:nvPr>
        </p:nvSpPr>
        <p:spPr>
          <a:prstGeom prst="rect">
            <a:avLst/>
          </a:prstGeom>
        </p:spPr>
        <p:txBody>
          <a:bodyPr/>
          <a:lstStyle/>
          <a:p>
            <a:pPr/>
            <a:fld id="{86CB4B4D-7CA3-9044-876B-883B54F8677D}" type="slidenum"/>
          </a:p>
        </p:txBody>
      </p:sp>
      <p:pic>
        <p:nvPicPr>
          <p:cNvPr id="566"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67"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grpSp>
        <p:nvGrpSpPr>
          <p:cNvPr id="570" name="Picture 8"/>
          <p:cNvGrpSpPr/>
          <p:nvPr/>
        </p:nvGrpSpPr>
        <p:grpSpPr>
          <a:xfrm>
            <a:off x="0" y="857250"/>
            <a:ext cx="9141715" cy="857250"/>
            <a:chOff x="0" y="0"/>
            <a:chExt cx="9141714" cy="857250"/>
          </a:xfrm>
        </p:grpSpPr>
        <p:sp>
          <p:nvSpPr>
            <p:cNvPr id="568" name="Rectangle"/>
            <p:cNvSpPr/>
            <p:nvPr/>
          </p:nvSpPr>
          <p:spPr>
            <a:xfrm>
              <a:off x="0" y="0"/>
              <a:ext cx="9141715" cy="857250"/>
            </a:xfrm>
            <a:prstGeom prst="rect">
              <a:avLst/>
            </a:prstGeom>
            <a:solidFill>
              <a:srgbClr val="000000"/>
            </a:solidFill>
            <a:ln w="12700" cap="flat">
              <a:noFill/>
              <a:miter lim="400000"/>
            </a:ln>
            <a:effectLst/>
          </p:spPr>
          <p:txBody>
            <a:bodyPr wrap="square" lIns="34289" tIns="34289" rIns="34289" bIns="34289" numCol="1" anchor="ctr">
              <a:noAutofit/>
            </a:bodyPr>
            <a:lstStyle/>
            <a:p>
              <a:pPr/>
            </a:p>
          </p:txBody>
        </p:sp>
        <p:pic>
          <p:nvPicPr>
            <p:cNvPr id="569" name="image18.png" descr="image18.png"/>
            <p:cNvPicPr>
              <a:picLocks noChangeAspect="1"/>
            </p:cNvPicPr>
            <p:nvPr/>
          </p:nvPicPr>
          <p:blipFill>
            <a:blip r:embed="rId4">
              <a:extLst/>
            </a:blip>
            <a:stretch>
              <a:fillRect/>
            </a:stretch>
          </p:blipFill>
          <p:spPr>
            <a:xfrm>
              <a:off x="0" y="0"/>
              <a:ext cx="9141715" cy="857250"/>
            </a:xfrm>
            <a:prstGeom prst="rect">
              <a:avLst/>
            </a:prstGeom>
            <a:ln w="12700" cap="flat">
              <a:noFill/>
              <a:miter lim="400000"/>
            </a:ln>
            <a:effectLst/>
          </p:spPr>
        </p:pic>
      </p:grpSp>
      <p:sp>
        <p:nvSpPr>
          <p:cNvPr id="571" name="Title Text"/>
          <p:cNvSpPr txBox="1"/>
          <p:nvPr>
            <p:ph type="title"/>
          </p:nvPr>
        </p:nvSpPr>
        <p:spPr>
          <a:xfrm>
            <a:off x="314325" y="1131093"/>
            <a:ext cx="6775705" cy="355590"/>
          </a:xfrm>
          <a:prstGeom prst="rect">
            <a:avLst/>
          </a:prstGeom>
        </p:spPr>
        <p:txBody>
          <a:bodyPr/>
          <a:lstStyle>
            <a:lvl1pPr algn="l">
              <a:defRPr b="1" sz="4000">
                <a:solidFill>
                  <a:srgbClr val="FFFFFF"/>
                </a:solidFill>
              </a:defRPr>
            </a:lvl1pPr>
          </a:lstStyle>
          <a:p>
            <a:pPr/>
            <a:r>
              <a:t>Title Text</a:t>
            </a:r>
          </a:p>
        </p:txBody>
      </p:sp>
      <p:sp>
        <p:nvSpPr>
          <p:cNvPr id="572" name="Body Level One…"/>
          <p:cNvSpPr txBox="1"/>
          <p:nvPr>
            <p:ph type="body" idx="1" hasCustomPrompt="1"/>
          </p:nvPr>
        </p:nvSpPr>
        <p:spPr>
          <a:xfrm>
            <a:off x="314325" y="2003381"/>
            <a:ext cx="8515350" cy="3486592"/>
          </a:xfrm>
          <a:prstGeom prst="rect">
            <a:avLst/>
          </a:prstGeom>
        </p:spPr>
        <p:txBody>
          <a:bodyPr/>
          <a:lstStyle/>
          <a:p>
            <a:pPr/>
            <a:r>
              <a:t>Edit Master text styles</a:t>
            </a:r>
          </a:p>
          <a:p>
            <a:pPr lvl="1"/>
            <a:r>
              <a:t/>
            </a:r>
          </a:p>
          <a:p>
            <a:pPr lvl="2"/>
            <a:r>
              <a:t/>
            </a:r>
          </a:p>
          <a:p>
            <a:pPr lvl="3"/>
            <a:r>
              <a:t/>
            </a:r>
          </a:p>
          <a:p>
            <a:pPr lvl="4"/>
            <a:r>
              <a:t/>
            </a:r>
          </a:p>
        </p:txBody>
      </p:sp>
      <p:sp>
        <p:nvSpPr>
          <p:cNvPr id="573" name="Rectangle 12"/>
          <p:cNvSpPr txBox="1"/>
          <p:nvPr/>
        </p:nvSpPr>
        <p:spPr>
          <a:xfrm>
            <a:off x="7533118" y="974254"/>
            <a:ext cx="1404204" cy="10210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Section Header">
    <p:spTree>
      <p:nvGrpSpPr>
        <p:cNvPr id="1" name=""/>
        <p:cNvGrpSpPr/>
        <p:nvPr/>
      </p:nvGrpSpPr>
      <p:grpSpPr>
        <a:xfrm>
          <a:off x="0" y="0"/>
          <a:ext cx="0" cy="0"/>
          <a:chOff x="0" y="0"/>
          <a:chExt cx="0" cy="0"/>
        </a:xfrm>
      </p:grpSpPr>
      <p:sp>
        <p:nvSpPr>
          <p:cNvPr id="580" name="Slide Number"/>
          <p:cNvSpPr txBox="1"/>
          <p:nvPr>
            <p:ph type="sldNum" sz="quarter" idx="2"/>
          </p:nvPr>
        </p:nvSpPr>
        <p:spPr>
          <a:prstGeom prst="rect">
            <a:avLst/>
          </a:prstGeom>
        </p:spPr>
        <p:txBody>
          <a:bodyPr/>
          <a:lstStyle/>
          <a:p>
            <a:pPr/>
            <a:fld id="{86CB4B4D-7CA3-9044-876B-883B54F8677D}" type="slidenum"/>
          </a:p>
        </p:txBody>
      </p:sp>
      <p:pic>
        <p:nvPicPr>
          <p:cNvPr id="581"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82"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583" name="Rectangle 10"/>
          <p:cNvSpPr/>
          <p:nvPr/>
        </p:nvSpPr>
        <p:spPr>
          <a:xfrm>
            <a:off x="0" y="886152"/>
            <a:ext cx="9144000" cy="5143501"/>
          </a:xfrm>
          <a:prstGeom prst="rect">
            <a:avLst/>
          </a:prstGeom>
          <a:solidFill>
            <a:srgbClr val="232F3E"/>
          </a:solidFill>
          <a:ln w="12700">
            <a:miter lim="400000"/>
          </a:ln>
        </p:spPr>
        <p:txBody>
          <a:bodyPr lIns="34289" tIns="34289" rIns="34289" bIns="34289" anchor="ctr"/>
          <a:lstStyle/>
          <a:p>
            <a:pPr algn="ctr">
              <a:defRPr>
                <a:solidFill>
                  <a:srgbClr val="FFFFFF"/>
                </a:solidFill>
              </a:defRPr>
            </a:pPr>
          </a:p>
        </p:txBody>
      </p:sp>
      <p:sp>
        <p:nvSpPr>
          <p:cNvPr id="584" name="Rectangle 9"/>
          <p:cNvSpPr/>
          <p:nvPr/>
        </p:nvSpPr>
        <p:spPr>
          <a:xfrm>
            <a:off x="0" y="857249"/>
            <a:ext cx="9144000"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585" name="Title Text"/>
          <p:cNvSpPr txBox="1"/>
          <p:nvPr>
            <p:ph type="title"/>
          </p:nvPr>
        </p:nvSpPr>
        <p:spPr>
          <a:xfrm>
            <a:off x="314325" y="3251205"/>
            <a:ext cx="8515350" cy="355590"/>
          </a:xfrm>
          <a:prstGeom prst="rect">
            <a:avLst/>
          </a:prstGeom>
        </p:spPr>
        <p:txBody>
          <a:bodyPr/>
          <a:lstStyle>
            <a:lvl1pPr algn="l"/>
          </a:lstStyle>
          <a:p>
            <a:pPr/>
            <a:r>
              <a:t>Title Text</a:t>
            </a:r>
          </a:p>
        </p:txBody>
      </p:sp>
      <p:sp>
        <p:nvSpPr>
          <p:cNvPr id="586" name="Body Level One…"/>
          <p:cNvSpPr txBox="1"/>
          <p:nvPr>
            <p:ph type="body" sz="quarter" idx="1" hasCustomPrompt="1"/>
          </p:nvPr>
        </p:nvSpPr>
        <p:spPr>
          <a:xfrm>
            <a:off x="314325" y="2559555"/>
            <a:ext cx="6044804" cy="366374"/>
          </a:xfrm>
          <a:prstGeom prst="rect">
            <a:avLst/>
          </a:prstGeom>
        </p:spPr>
        <p:txBody>
          <a:bodyPr/>
          <a:lstStyle>
            <a:lvl1pPr marL="0" indent="0">
              <a:buSzTx/>
              <a:buFontTx/>
              <a:buNone/>
              <a:defRPr spc="300" sz="2000">
                <a:solidFill>
                  <a:srgbClr val="FFC000"/>
                </a:solidFill>
              </a:defRPr>
            </a:lvl1pPr>
            <a:lvl2pPr marL="647700" indent="-190500">
              <a:buFontTx/>
              <a:defRPr spc="300" sz="2000">
                <a:solidFill>
                  <a:srgbClr val="FFC000"/>
                </a:solidFill>
              </a:defRPr>
            </a:lvl2pPr>
            <a:lvl3pPr marL="1143000" indent="-228600">
              <a:buFontTx/>
              <a:defRPr spc="300" sz="2000">
                <a:solidFill>
                  <a:srgbClr val="FFC000"/>
                </a:solidFill>
              </a:defRPr>
            </a:lvl3pPr>
            <a:lvl4pPr marL="1625600" indent="-254000">
              <a:buFontTx/>
              <a:defRPr spc="300" sz="2000">
                <a:solidFill>
                  <a:srgbClr val="FFC000"/>
                </a:solidFill>
              </a:defRPr>
            </a:lvl4pPr>
            <a:lvl5pPr marL="2082800" indent="-254000">
              <a:buFontTx/>
              <a:defRPr spc="300" sz="2000">
                <a:solidFill>
                  <a:srgbClr val="FFC000"/>
                </a:solidFill>
              </a:defRPr>
            </a:lvl5pPr>
          </a:lstStyle>
          <a:p>
            <a:pPr/>
            <a:r>
              <a:t>CLICK TO EDIT MASTER TITLE STYLE</a:t>
            </a:r>
          </a:p>
          <a:p>
            <a:pPr lvl="1"/>
            <a:r>
              <a:t/>
            </a:r>
          </a:p>
          <a:p>
            <a:pPr lvl="2"/>
            <a:r>
              <a:t/>
            </a:r>
          </a:p>
          <a:p>
            <a:pPr lvl="3"/>
            <a:r>
              <a:t/>
            </a:r>
          </a:p>
          <a:p>
            <a:pPr lvl="4"/>
            <a:r>
              <a:t/>
            </a:r>
          </a:p>
        </p:txBody>
      </p:sp>
      <p:sp>
        <p:nvSpPr>
          <p:cNvPr id="587" name="Rectangle 12"/>
          <p:cNvSpPr txBox="1"/>
          <p:nvPr/>
        </p:nvSpPr>
        <p:spPr>
          <a:xfrm>
            <a:off x="7027560" y="907648"/>
            <a:ext cx="2030752" cy="8305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588" name="Picture 1" descr="Picture 1"/>
          <p:cNvPicPr>
            <a:picLocks noChangeAspect="1"/>
          </p:cNvPicPr>
          <p:nvPr/>
        </p:nvPicPr>
        <p:blipFill>
          <a:blip r:embed="rId5">
            <a:extLst/>
          </a:blip>
          <a:stretch>
            <a:fillRect/>
          </a:stretch>
        </p:blipFill>
        <p:spPr>
          <a:xfrm>
            <a:off x="208817" y="857250"/>
            <a:ext cx="514351" cy="857250"/>
          </a:xfrm>
          <a:prstGeom prst="rect">
            <a:avLst/>
          </a:prstGeom>
          <a:ln w="12700">
            <a:miter lim="400000"/>
          </a:ln>
        </p:spPr>
      </p:pic>
      <p:pic>
        <p:nvPicPr>
          <p:cNvPr id="589" name="Picture 12" descr="Picture 12"/>
          <p:cNvPicPr>
            <a:picLocks noChangeAspect="1"/>
          </p:cNvPicPr>
          <p:nvPr/>
        </p:nvPicPr>
        <p:blipFill>
          <a:blip r:embed="rId3">
            <a:extLst/>
          </a:blip>
          <a:stretch>
            <a:fillRect/>
          </a:stretch>
        </p:blipFill>
        <p:spPr>
          <a:xfrm>
            <a:off x="8463174" y="5651577"/>
            <a:ext cx="629428" cy="355591"/>
          </a:xfrm>
          <a:prstGeom prst="rect">
            <a:avLst/>
          </a:prstGeom>
          <a:ln w="12700">
            <a:miter lim="400000"/>
          </a:ln>
        </p:spPr>
      </p:pic>
      <p:pic>
        <p:nvPicPr>
          <p:cNvPr id="590" name="Picture 16" descr="Picture 16"/>
          <p:cNvPicPr>
            <a:picLocks noChangeAspect="1"/>
          </p:cNvPicPr>
          <p:nvPr/>
        </p:nvPicPr>
        <p:blipFill>
          <a:blip r:embed="rId2">
            <a:extLst/>
          </a:blip>
          <a:stretch>
            <a:fillRect/>
          </a:stretch>
        </p:blipFill>
        <p:spPr>
          <a:xfrm>
            <a:off x="6608433" y="5651577"/>
            <a:ext cx="1695889" cy="355590"/>
          </a:xfrm>
          <a:prstGeom prst="rect">
            <a:avLst/>
          </a:prstGeom>
          <a:ln w="12700">
            <a:miter lim="400000"/>
          </a:ln>
        </p:spPr>
      </p:pic>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p:bg>
      <p:bgPr>
        <a:solidFill>
          <a:srgbClr val="FFFFFF"/>
        </a:solidFill>
      </p:bgPr>
    </p:bg>
    <p:spTree>
      <p:nvGrpSpPr>
        <p:cNvPr id="1" name=""/>
        <p:cNvGrpSpPr/>
        <p:nvPr/>
      </p:nvGrpSpPr>
      <p:grpSpPr>
        <a:xfrm>
          <a:off x="0" y="0"/>
          <a:ext cx="0" cy="0"/>
          <a:chOff x="0" y="0"/>
          <a:chExt cx="0" cy="0"/>
        </a:xfrm>
      </p:grpSpPr>
      <p:sp>
        <p:nvSpPr>
          <p:cNvPr id="60" name="Rectangle"/>
          <p:cNvSpPr/>
          <p:nvPr/>
        </p:nvSpPr>
        <p:spPr>
          <a:xfrm>
            <a:off x="6350" y="-5429"/>
            <a:ext cx="9131300" cy="1170325"/>
          </a:xfrm>
          <a:prstGeom prst="rect">
            <a:avLst/>
          </a:prstGeom>
          <a:solidFill>
            <a:srgbClr val="212121"/>
          </a:solidFill>
          <a:ln w="12700">
            <a:miter lim="400000"/>
          </a:ln>
        </p:spPr>
        <p:txBody>
          <a:bodyPr lIns="45719" rIns="45719" anchor="ctr"/>
          <a:lstStyle/>
          <a:p>
            <a:pPr>
              <a:defRPr>
                <a:latin typeface="Century Gothic"/>
                <a:ea typeface="Century Gothic"/>
                <a:cs typeface="Century Gothic"/>
                <a:sym typeface="Century Gothic"/>
              </a:defRPr>
            </a:pPr>
          </a:p>
        </p:txBody>
      </p:sp>
      <p:sp>
        <p:nvSpPr>
          <p:cNvPr id="61" name="Title Text"/>
          <p:cNvSpPr txBox="1"/>
          <p:nvPr>
            <p:ph type="title"/>
          </p:nvPr>
        </p:nvSpPr>
        <p:spPr>
          <a:xfrm>
            <a:off x="188119" y="-98875"/>
            <a:ext cx="8589962" cy="1263771"/>
          </a:xfrm>
          <a:prstGeom prst="rect">
            <a:avLst/>
          </a:prstGeom>
        </p:spPr>
        <p:txBody>
          <a:bodyPr lIns="50800" tIns="50800" rIns="50800" bIns="50800"/>
          <a:lstStyle>
            <a:lvl1pPr indent="39687" algn="l">
              <a:lnSpc>
                <a:spcPct val="100000"/>
              </a:lnSpc>
              <a:defRPr b="1" sz="4200">
                <a:solidFill>
                  <a:srgbClr val="FFFFFF"/>
                </a:solidFill>
              </a:defRPr>
            </a:lvl1pPr>
          </a:lstStyle>
          <a:p>
            <a:pPr/>
            <a:r>
              <a:t>Title Text</a:t>
            </a:r>
          </a:p>
        </p:txBody>
      </p:sp>
      <p:sp>
        <p:nvSpPr>
          <p:cNvPr id="62" name="Body Level One…"/>
          <p:cNvSpPr txBox="1"/>
          <p:nvPr>
            <p:ph type="body" idx="1"/>
          </p:nvPr>
        </p:nvSpPr>
        <p:spPr>
          <a:xfrm>
            <a:off x="241300" y="1338639"/>
            <a:ext cx="8686800" cy="4974623"/>
          </a:xfrm>
          <a:prstGeom prst="rect">
            <a:avLst/>
          </a:prstGeom>
        </p:spPr>
        <p:txBody>
          <a:bodyPr lIns="50800" tIns="50800" rIns="50800" bIns="50800"/>
          <a:lstStyle>
            <a:lvl1pPr marL="274638" indent="-223838">
              <a:spcBef>
                <a:spcPts val="2000"/>
              </a:spcBef>
              <a:buFont typeface="Georgia"/>
              <a:defRPr sz="3200"/>
            </a:lvl1pPr>
            <a:lvl2pPr marL="665842" indent="-348342">
              <a:spcBef>
                <a:spcPts val="2000"/>
              </a:spcBef>
              <a:buFont typeface="Georgia"/>
              <a:buChar char="‣"/>
              <a:defRPr sz="3000"/>
            </a:lvl2pPr>
            <a:lvl3pPr marL="1093470" indent="-426720">
              <a:spcBef>
                <a:spcPts val="2000"/>
              </a:spcBef>
              <a:buFont typeface="Georgia"/>
            </a:lvl3pPr>
            <a:lvl4pPr marL="1473956" indent="-459544">
              <a:spcBef>
                <a:spcPts val="2000"/>
              </a:spcBef>
              <a:buFont typeface="Georgia"/>
              <a:defRPr sz="2600"/>
            </a:lvl4pPr>
            <a:lvl5pPr marL="1839593" indent="-477518">
              <a:spcBef>
                <a:spcPts val="2000"/>
              </a:spcBef>
              <a:buFont typeface="Georgia"/>
              <a:defRPr sz="2500"/>
            </a:lvl5pPr>
          </a:lstStyle>
          <a:p>
            <a:pPr/>
            <a:r>
              <a:t>Body Level One</a:t>
            </a:r>
          </a:p>
          <a:p>
            <a:pPr lvl="1"/>
            <a:r>
              <a:t>Body Level Two</a:t>
            </a:r>
          </a:p>
          <a:p>
            <a:pPr lvl="2"/>
            <a:r>
              <a:t>Body Level Three</a:t>
            </a:r>
          </a:p>
          <a:p>
            <a:pPr lvl="3"/>
            <a:r>
              <a:t>Body Level Four</a:t>
            </a:r>
          </a:p>
          <a:p>
            <a:pPr lvl="4"/>
            <a:r>
              <a:t>Body Level Five</a:t>
            </a:r>
          </a:p>
        </p:txBody>
      </p:sp>
      <p:pic>
        <p:nvPicPr>
          <p:cNvPr id="63"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sp>
        <p:nvSpPr>
          <p:cNvPr id="64" name="M. Dikaiakos, C4E/UCY"/>
          <p:cNvSpPr txBox="1"/>
          <p:nvPr/>
        </p:nvSpPr>
        <p:spPr>
          <a:xfrm>
            <a:off x="462554" y="6591175"/>
            <a:ext cx="1034809" cy="2438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65"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66" name="Slide Number"/>
          <p:cNvSpPr txBox="1"/>
          <p:nvPr>
            <p:ph type="sldNum" sz="quarter" idx="2"/>
          </p:nvPr>
        </p:nvSpPr>
        <p:spPr>
          <a:xfrm>
            <a:off x="66217" y="6578475"/>
            <a:ext cx="244904" cy="243837"/>
          </a:xfrm>
          <a:prstGeom prst="rect">
            <a:avLst/>
          </a:prstGeom>
        </p:spPr>
        <p:txBody>
          <a:bodyPr lIns="45718" tIns="45718" rIns="45718" bIns="45718"/>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pic>
        <p:nvPicPr>
          <p:cNvPr id="67"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68" name="Rectangle 12"/>
          <p:cNvSpPr txBox="1"/>
          <p:nvPr/>
        </p:nvSpPr>
        <p:spPr>
          <a:xfrm>
            <a:off x="7737872" y="-11709"/>
            <a:ext cx="1381344" cy="59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8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0_Side by Side">
    <p:spTree>
      <p:nvGrpSpPr>
        <p:cNvPr id="1" name=""/>
        <p:cNvGrpSpPr/>
        <p:nvPr/>
      </p:nvGrpSpPr>
      <p:grpSpPr>
        <a:xfrm>
          <a:off x="0" y="0"/>
          <a:ext cx="0" cy="0"/>
          <a:chOff x="0" y="0"/>
          <a:chExt cx="0" cy="0"/>
        </a:xfrm>
      </p:grpSpPr>
      <p:sp>
        <p:nvSpPr>
          <p:cNvPr id="597" name="Slide Number"/>
          <p:cNvSpPr txBox="1"/>
          <p:nvPr>
            <p:ph type="sldNum" sz="quarter" idx="2"/>
          </p:nvPr>
        </p:nvSpPr>
        <p:spPr>
          <a:prstGeom prst="rect">
            <a:avLst/>
          </a:prstGeom>
        </p:spPr>
        <p:txBody>
          <a:bodyPr/>
          <a:lstStyle/>
          <a:p>
            <a:pPr/>
            <a:fld id="{86CB4B4D-7CA3-9044-876B-883B54F8677D}" type="slidenum"/>
          </a:p>
        </p:txBody>
      </p:sp>
      <p:pic>
        <p:nvPicPr>
          <p:cNvPr id="598"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599"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00"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601"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02"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603"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grpSp>
        <p:nvGrpSpPr>
          <p:cNvPr id="606" name="Picture 7"/>
          <p:cNvGrpSpPr/>
          <p:nvPr/>
        </p:nvGrpSpPr>
        <p:grpSpPr>
          <a:xfrm>
            <a:off x="979744" y="3367453"/>
            <a:ext cx="899070" cy="899070"/>
            <a:chOff x="0" y="0"/>
            <a:chExt cx="899069" cy="899069"/>
          </a:xfrm>
        </p:grpSpPr>
        <p:sp>
          <p:nvSpPr>
            <p:cNvPr id="604" name="Square"/>
            <p:cNvSpPr/>
            <p:nvPr/>
          </p:nvSpPr>
          <p:spPr>
            <a:xfrm>
              <a:off x="0" y="0"/>
              <a:ext cx="899070" cy="899070"/>
            </a:xfrm>
            <a:prstGeom prst="rect">
              <a:avLst/>
            </a:prstGeom>
            <a:solidFill>
              <a:srgbClr val="FFD791"/>
            </a:solidFill>
            <a:ln w="12700" cap="flat">
              <a:noFill/>
              <a:miter lim="400000"/>
            </a:ln>
            <a:effectLst/>
          </p:spPr>
          <p:txBody>
            <a:bodyPr wrap="square" lIns="34289" tIns="34289" rIns="34289" bIns="34289" numCol="1" anchor="ctr">
              <a:noAutofit/>
            </a:bodyPr>
            <a:lstStyle/>
            <a:p>
              <a:pPr/>
            </a:p>
          </p:txBody>
        </p:sp>
        <p:pic>
          <p:nvPicPr>
            <p:cNvPr id="605" name="image10.png" descr="image10.png"/>
            <p:cNvPicPr>
              <a:picLocks noChangeAspect="1"/>
            </p:cNvPicPr>
            <p:nvPr/>
          </p:nvPicPr>
          <p:blipFill>
            <a:blip r:embed="rId5">
              <a:extLst/>
            </a:blip>
            <a:stretch>
              <a:fillRect/>
            </a:stretch>
          </p:blipFill>
          <p:spPr>
            <a:xfrm>
              <a:off x="0" y="0"/>
              <a:ext cx="899070" cy="899070"/>
            </a:xfrm>
            <a:prstGeom prst="rect">
              <a:avLst/>
            </a:prstGeom>
            <a:ln w="12700" cap="flat">
              <a:noFill/>
              <a:miter lim="400000"/>
            </a:ln>
            <a:effectLst/>
          </p:spPr>
        </p:pic>
      </p:gr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8_Side by Side">
    <p:spTree>
      <p:nvGrpSpPr>
        <p:cNvPr id="1" name=""/>
        <p:cNvGrpSpPr/>
        <p:nvPr/>
      </p:nvGrpSpPr>
      <p:grpSpPr>
        <a:xfrm>
          <a:off x="0" y="0"/>
          <a:ext cx="0" cy="0"/>
          <a:chOff x="0" y="0"/>
          <a:chExt cx="0" cy="0"/>
        </a:xfrm>
      </p:grpSpPr>
      <p:sp>
        <p:nvSpPr>
          <p:cNvPr id="613" name="Slide Number"/>
          <p:cNvSpPr txBox="1"/>
          <p:nvPr>
            <p:ph type="sldNum" sz="quarter" idx="2"/>
          </p:nvPr>
        </p:nvSpPr>
        <p:spPr>
          <a:prstGeom prst="rect">
            <a:avLst/>
          </a:prstGeom>
        </p:spPr>
        <p:txBody>
          <a:bodyPr/>
          <a:lstStyle/>
          <a:p>
            <a:pPr/>
            <a:fld id="{86CB4B4D-7CA3-9044-876B-883B54F8677D}" type="slidenum"/>
          </a:p>
        </p:txBody>
      </p:sp>
      <p:pic>
        <p:nvPicPr>
          <p:cNvPr id="614"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615"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16"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617"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18"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619"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pic>
        <p:nvPicPr>
          <p:cNvPr id="620" name="Picture 7" descr="Picture 7"/>
          <p:cNvPicPr>
            <a:picLocks noChangeAspect="1"/>
          </p:cNvPicPr>
          <p:nvPr/>
        </p:nvPicPr>
        <p:blipFill>
          <a:blip r:embed="rId5">
            <a:extLst/>
          </a:blip>
          <a:stretch>
            <a:fillRect/>
          </a:stretch>
        </p:blipFill>
        <p:spPr>
          <a:xfrm>
            <a:off x="970816" y="3326423"/>
            <a:ext cx="1047751" cy="1047751"/>
          </a:xfrm>
          <a:prstGeom prst="rect">
            <a:avLst/>
          </a:prstGeom>
          <a:ln w="12700">
            <a:miter lim="400000"/>
          </a:ln>
        </p:spPr>
      </p:pic>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Side by Side">
    <p:spTree>
      <p:nvGrpSpPr>
        <p:cNvPr id="1" name=""/>
        <p:cNvGrpSpPr/>
        <p:nvPr/>
      </p:nvGrpSpPr>
      <p:grpSpPr>
        <a:xfrm>
          <a:off x="0" y="0"/>
          <a:ext cx="0" cy="0"/>
          <a:chOff x="0" y="0"/>
          <a:chExt cx="0" cy="0"/>
        </a:xfrm>
      </p:grpSpPr>
      <p:sp>
        <p:nvSpPr>
          <p:cNvPr id="627" name="Slide Number"/>
          <p:cNvSpPr txBox="1"/>
          <p:nvPr>
            <p:ph type="sldNum" sz="quarter" idx="2"/>
          </p:nvPr>
        </p:nvSpPr>
        <p:spPr>
          <a:prstGeom prst="rect">
            <a:avLst/>
          </a:prstGeom>
        </p:spPr>
        <p:txBody>
          <a:bodyPr/>
          <a:lstStyle/>
          <a:p>
            <a:pPr/>
            <a:fld id="{86CB4B4D-7CA3-9044-876B-883B54F8677D}" type="slidenum"/>
          </a:p>
        </p:txBody>
      </p:sp>
      <p:pic>
        <p:nvPicPr>
          <p:cNvPr id="628"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629"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30"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631"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32"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633"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pic>
        <p:nvPicPr>
          <p:cNvPr id="634" name="Picture 10" descr="Picture 10"/>
          <p:cNvPicPr>
            <a:picLocks noChangeAspect="1"/>
          </p:cNvPicPr>
          <p:nvPr/>
        </p:nvPicPr>
        <p:blipFill>
          <a:blip r:embed="rId5">
            <a:extLst/>
          </a:blip>
          <a:stretch>
            <a:fillRect/>
          </a:stretch>
        </p:blipFill>
        <p:spPr>
          <a:xfrm>
            <a:off x="775553" y="3211314"/>
            <a:ext cx="1438276" cy="1447801"/>
          </a:xfrm>
          <a:prstGeom prst="rect">
            <a:avLst/>
          </a:prstGeom>
          <a:ln w="12700">
            <a:miter lim="400000"/>
          </a:ln>
        </p:spPr>
      </p:pic>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ide by Side">
    <p:spTree>
      <p:nvGrpSpPr>
        <p:cNvPr id="1" name=""/>
        <p:cNvGrpSpPr/>
        <p:nvPr/>
      </p:nvGrpSpPr>
      <p:grpSpPr>
        <a:xfrm>
          <a:off x="0" y="0"/>
          <a:ext cx="0" cy="0"/>
          <a:chOff x="0" y="0"/>
          <a:chExt cx="0" cy="0"/>
        </a:xfrm>
      </p:grpSpPr>
      <p:sp>
        <p:nvSpPr>
          <p:cNvPr id="641" name="Slide Number"/>
          <p:cNvSpPr txBox="1"/>
          <p:nvPr>
            <p:ph type="sldNum" sz="quarter" idx="2"/>
          </p:nvPr>
        </p:nvSpPr>
        <p:spPr>
          <a:prstGeom prst="rect">
            <a:avLst/>
          </a:prstGeom>
        </p:spPr>
        <p:txBody>
          <a:bodyPr/>
          <a:lstStyle/>
          <a:p>
            <a:pPr/>
            <a:fld id="{86CB4B4D-7CA3-9044-876B-883B54F8677D}" type="slidenum"/>
          </a:p>
        </p:txBody>
      </p:sp>
      <p:pic>
        <p:nvPicPr>
          <p:cNvPr id="642"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643"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44" name="Rectangle 11"/>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645" name="Rectangle 5"/>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46"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647" name="Body Level One…"/>
          <p:cNvSpPr txBox="1"/>
          <p:nvPr>
            <p:ph type="body" idx="1" hasCustomPrompt="1"/>
          </p:nvPr>
        </p:nvSpPr>
        <p:spPr>
          <a:xfrm>
            <a:off x="3112022" y="1163128"/>
            <a:ext cx="5845801" cy="4529891"/>
          </a:xfrm>
          <a:prstGeom prst="rect">
            <a:avLst/>
          </a:prstGeom>
        </p:spPr>
        <p:txBody>
          <a:bodyPr anchor="ctr"/>
          <a:lstStyle/>
          <a:p>
            <a:pPr/>
            <a:r>
              <a:t>Edit Master text styles</a:t>
            </a:r>
          </a:p>
          <a:p>
            <a:pPr lvl="1"/>
            <a:r>
              <a:t/>
            </a:r>
          </a:p>
          <a:p>
            <a:pPr lvl="2"/>
            <a:r>
              <a:t/>
            </a:r>
          </a:p>
          <a:p>
            <a:pPr lvl="3"/>
            <a:r>
              <a:t/>
            </a:r>
          </a:p>
          <a:p>
            <a:pPr lvl="4"/>
            <a:r>
              <a:t/>
            </a:r>
          </a:p>
        </p:txBody>
      </p:sp>
      <p:pic>
        <p:nvPicPr>
          <p:cNvPr id="648" name="Picture 2" descr="Picture 2"/>
          <p:cNvPicPr>
            <a:picLocks noChangeAspect="1"/>
          </p:cNvPicPr>
          <p:nvPr/>
        </p:nvPicPr>
        <p:blipFill>
          <a:blip r:embed="rId5">
            <a:extLst/>
          </a:blip>
          <a:stretch>
            <a:fillRect/>
          </a:stretch>
        </p:blipFill>
        <p:spPr>
          <a:xfrm>
            <a:off x="1008916" y="3396750"/>
            <a:ext cx="971551" cy="971551"/>
          </a:xfrm>
          <a:prstGeom prst="rect">
            <a:avLst/>
          </a:prstGeom>
          <a:ln w="12700">
            <a:miter lim="400000"/>
          </a:ln>
        </p:spPr>
      </p:pic>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Side by Side">
    <p:spTree>
      <p:nvGrpSpPr>
        <p:cNvPr id="1" name=""/>
        <p:cNvGrpSpPr/>
        <p:nvPr/>
      </p:nvGrpSpPr>
      <p:grpSpPr>
        <a:xfrm>
          <a:off x="0" y="0"/>
          <a:ext cx="0" cy="0"/>
          <a:chOff x="0" y="0"/>
          <a:chExt cx="0" cy="0"/>
        </a:xfrm>
      </p:grpSpPr>
      <p:sp>
        <p:nvSpPr>
          <p:cNvPr id="655" name="Slide Number"/>
          <p:cNvSpPr txBox="1"/>
          <p:nvPr>
            <p:ph type="sldNum" sz="quarter" idx="2"/>
          </p:nvPr>
        </p:nvSpPr>
        <p:spPr>
          <a:prstGeom prst="rect">
            <a:avLst/>
          </a:prstGeom>
        </p:spPr>
        <p:txBody>
          <a:bodyPr/>
          <a:lstStyle/>
          <a:p>
            <a:pPr/>
            <a:fld id="{86CB4B4D-7CA3-9044-876B-883B54F8677D}" type="slidenum"/>
          </a:p>
        </p:txBody>
      </p:sp>
      <p:pic>
        <p:nvPicPr>
          <p:cNvPr id="656"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657"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58" name="Rectangle 6"/>
          <p:cNvSpPr/>
          <p:nvPr/>
        </p:nvSpPr>
        <p:spPr>
          <a:xfrm>
            <a:off x="-1" y="857250"/>
            <a:ext cx="3015309" cy="5156619"/>
          </a:xfrm>
          <a:prstGeom prst="rect">
            <a:avLst/>
          </a:prstGeom>
          <a:solidFill>
            <a:srgbClr val="232F3E"/>
          </a:solidFill>
          <a:ln w="12700">
            <a:miter lim="400000"/>
          </a:ln>
        </p:spPr>
        <p:txBody>
          <a:bodyPr lIns="34289" tIns="34289" rIns="34289" bIns="34289" anchor="ctr"/>
          <a:lstStyle/>
          <a:p>
            <a:pPr algn="ctr" defTabSz="457200">
              <a:defRPr>
                <a:solidFill>
                  <a:srgbClr val="FFFFFF"/>
                </a:solidFill>
              </a:defRPr>
            </a:pPr>
          </a:p>
        </p:txBody>
      </p:sp>
      <p:sp>
        <p:nvSpPr>
          <p:cNvPr id="659" name="Rectangle 8"/>
          <p:cNvSpPr/>
          <p:nvPr/>
        </p:nvSpPr>
        <p:spPr>
          <a:xfrm>
            <a:off x="-1" y="779631"/>
            <a:ext cx="3015309"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60" name="Title Text"/>
          <p:cNvSpPr txBox="1"/>
          <p:nvPr>
            <p:ph type="title"/>
          </p:nvPr>
        </p:nvSpPr>
        <p:spPr>
          <a:xfrm>
            <a:off x="96714" y="1236184"/>
            <a:ext cx="2795956" cy="1247644"/>
          </a:xfrm>
          <a:prstGeom prst="rect">
            <a:avLst/>
          </a:prstGeom>
        </p:spPr>
        <p:txBody>
          <a:bodyPr/>
          <a:lstStyle>
            <a:lvl1pPr>
              <a:lnSpc>
                <a:spcPct val="140000"/>
              </a:lnSpc>
              <a:defRPr sz="3600">
                <a:solidFill>
                  <a:srgbClr val="FFD147"/>
                </a:solidFill>
              </a:defRPr>
            </a:lvl1pPr>
          </a:lstStyle>
          <a:p>
            <a:pPr/>
            <a:r>
              <a:t>Title Text</a:t>
            </a:r>
          </a:p>
        </p:txBody>
      </p:sp>
      <p:sp>
        <p:nvSpPr>
          <p:cNvPr id="661" name="Body Level One…"/>
          <p:cNvSpPr txBox="1"/>
          <p:nvPr>
            <p:ph type="body" idx="1" hasCustomPrompt="1"/>
          </p:nvPr>
        </p:nvSpPr>
        <p:spPr>
          <a:xfrm>
            <a:off x="3114644" y="1024303"/>
            <a:ext cx="5862303" cy="4686301"/>
          </a:xfrm>
          <a:prstGeom prst="rect">
            <a:avLst/>
          </a:prstGeom>
        </p:spPr>
        <p:txBody>
          <a:bodyPr anchor="ctr"/>
          <a:lstStyle/>
          <a:p>
            <a:pPr/>
            <a:r>
              <a:t>Edit Master text styles</a:t>
            </a:r>
          </a:p>
          <a:p>
            <a:pPr lvl="1"/>
            <a:r>
              <a:t/>
            </a:r>
          </a:p>
          <a:p>
            <a:pPr lvl="2"/>
            <a:r>
              <a:t/>
            </a:r>
          </a:p>
          <a:p>
            <a:pPr lvl="3"/>
            <a:r>
              <a:t/>
            </a:r>
          </a:p>
          <a:p>
            <a:pPr lvl="4"/>
            <a:r>
              <a:t/>
            </a:r>
          </a:p>
        </p:txBody>
      </p:sp>
      <p:pic>
        <p:nvPicPr>
          <p:cNvPr id="662" name="Picture 10" descr="Picture 10"/>
          <p:cNvPicPr>
            <a:picLocks noChangeAspect="1"/>
          </p:cNvPicPr>
          <p:nvPr/>
        </p:nvPicPr>
        <p:blipFill>
          <a:blip r:embed="rId5">
            <a:extLst/>
          </a:blip>
          <a:stretch>
            <a:fillRect/>
          </a:stretch>
        </p:blipFill>
        <p:spPr>
          <a:xfrm>
            <a:off x="280254" y="2768844"/>
            <a:ext cx="2428876" cy="2419351"/>
          </a:xfrm>
          <a:prstGeom prst="rect">
            <a:avLst/>
          </a:prstGeom>
          <a:ln w="12700">
            <a:miter lim="400000"/>
          </a:ln>
        </p:spPr>
      </p:pic>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sp>
        <p:nvSpPr>
          <p:cNvPr id="669" name="Slide Number"/>
          <p:cNvSpPr txBox="1"/>
          <p:nvPr>
            <p:ph type="sldNum" sz="quarter" idx="2"/>
          </p:nvPr>
        </p:nvSpPr>
        <p:spPr>
          <a:prstGeom prst="rect">
            <a:avLst/>
          </a:prstGeom>
        </p:spPr>
        <p:txBody>
          <a:bodyPr/>
          <a:lstStyle/>
          <a:p>
            <a:pPr/>
            <a:fld id="{86CB4B4D-7CA3-9044-876B-883B54F8677D}" type="slidenum"/>
          </a:p>
        </p:txBody>
      </p:sp>
      <p:pic>
        <p:nvPicPr>
          <p:cNvPr id="670"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671"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672" name="Rectangle 10"/>
          <p:cNvSpPr/>
          <p:nvPr/>
        </p:nvSpPr>
        <p:spPr>
          <a:xfrm>
            <a:off x="0" y="886152"/>
            <a:ext cx="9144000" cy="5143501"/>
          </a:xfrm>
          <a:prstGeom prst="rect">
            <a:avLst/>
          </a:prstGeom>
          <a:solidFill>
            <a:srgbClr val="232F3E"/>
          </a:solidFill>
          <a:ln w="12700">
            <a:miter lim="400000"/>
          </a:ln>
        </p:spPr>
        <p:txBody>
          <a:bodyPr lIns="34289" tIns="34289" rIns="34289" bIns="34289" anchor="ctr"/>
          <a:lstStyle/>
          <a:p>
            <a:pPr algn="ctr">
              <a:defRPr>
                <a:solidFill>
                  <a:srgbClr val="FFFFFF"/>
                </a:solidFill>
              </a:defRPr>
            </a:pPr>
          </a:p>
        </p:txBody>
      </p:sp>
      <p:sp>
        <p:nvSpPr>
          <p:cNvPr id="673" name="Rectangle 9"/>
          <p:cNvSpPr/>
          <p:nvPr/>
        </p:nvSpPr>
        <p:spPr>
          <a:xfrm>
            <a:off x="0" y="857249"/>
            <a:ext cx="9144000" cy="5234239"/>
          </a:xfrm>
          <a:prstGeom prst="rect">
            <a:avLst/>
          </a:prstGeom>
          <a:blipFill>
            <a:blip r:embed="rId4"/>
            <a:stretch>
              <a:fillRect/>
            </a:stretch>
          </a:blipFill>
          <a:ln w="12700">
            <a:miter lim="400000"/>
          </a:ln>
        </p:spPr>
        <p:txBody>
          <a:bodyPr lIns="34289" tIns="34289" rIns="34289" bIns="34289" anchor="ctr"/>
          <a:lstStyle/>
          <a:p>
            <a:pPr algn="ctr">
              <a:defRPr>
                <a:solidFill>
                  <a:srgbClr val="FFFFFF"/>
                </a:solidFill>
              </a:defRPr>
            </a:pPr>
          </a:p>
        </p:txBody>
      </p:sp>
      <p:sp>
        <p:nvSpPr>
          <p:cNvPr id="674" name="Title Text"/>
          <p:cNvSpPr txBox="1"/>
          <p:nvPr>
            <p:ph type="title"/>
          </p:nvPr>
        </p:nvSpPr>
        <p:spPr>
          <a:xfrm>
            <a:off x="314325" y="3251205"/>
            <a:ext cx="8515350" cy="355590"/>
          </a:xfrm>
          <a:prstGeom prst="rect">
            <a:avLst/>
          </a:prstGeom>
        </p:spPr>
        <p:txBody>
          <a:bodyPr/>
          <a:lstStyle>
            <a:lvl1pPr algn="l"/>
          </a:lstStyle>
          <a:p>
            <a:pPr/>
            <a:r>
              <a:t>Title Text</a:t>
            </a:r>
          </a:p>
        </p:txBody>
      </p:sp>
      <p:sp>
        <p:nvSpPr>
          <p:cNvPr id="675" name="Body Level One…"/>
          <p:cNvSpPr txBox="1"/>
          <p:nvPr>
            <p:ph type="body" sz="quarter" idx="1" hasCustomPrompt="1"/>
          </p:nvPr>
        </p:nvSpPr>
        <p:spPr>
          <a:xfrm>
            <a:off x="314325" y="2773016"/>
            <a:ext cx="6044804" cy="366375"/>
          </a:xfrm>
          <a:prstGeom prst="rect">
            <a:avLst/>
          </a:prstGeom>
        </p:spPr>
        <p:txBody>
          <a:bodyPr/>
          <a:lstStyle>
            <a:lvl1pPr marL="0" indent="0">
              <a:buSzTx/>
              <a:buFontTx/>
              <a:buNone/>
              <a:defRPr spc="300" sz="2000">
                <a:solidFill>
                  <a:srgbClr val="FFC000"/>
                </a:solidFill>
              </a:defRPr>
            </a:lvl1pPr>
            <a:lvl2pPr marL="647700" indent="-190500">
              <a:buFontTx/>
              <a:defRPr spc="300" sz="2000">
                <a:solidFill>
                  <a:srgbClr val="FFC000"/>
                </a:solidFill>
              </a:defRPr>
            </a:lvl2pPr>
            <a:lvl3pPr marL="1143000" indent="-228600">
              <a:buFontTx/>
              <a:defRPr spc="300" sz="2000">
                <a:solidFill>
                  <a:srgbClr val="FFC000"/>
                </a:solidFill>
              </a:defRPr>
            </a:lvl3pPr>
            <a:lvl4pPr marL="1625600" indent="-254000">
              <a:buFontTx/>
              <a:defRPr spc="300" sz="2000">
                <a:solidFill>
                  <a:srgbClr val="FFC000"/>
                </a:solidFill>
              </a:defRPr>
            </a:lvl4pPr>
            <a:lvl5pPr marL="2082800" indent="-254000">
              <a:buFontTx/>
              <a:defRPr spc="300" sz="2000">
                <a:solidFill>
                  <a:srgbClr val="FFC000"/>
                </a:solidFill>
              </a:defRPr>
            </a:lvl5pPr>
          </a:lstStyle>
          <a:p>
            <a:pPr/>
            <a:r>
              <a:t>CLICK TO EDIT MASTER TITLE STYLE</a:t>
            </a:r>
          </a:p>
          <a:p>
            <a:pPr lvl="1"/>
            <a:r>
              <a:t/>
            </a:r>
          </a:p>
          <a:p>
            <a:pPr lvl="2"/>
            <a:r>
              <a:t/>
            </a:r>
          </a:p>
          <a:p>
            <a:pPr lvl="3"/>
            <a:r>
              <a:t/>
            </a:r>
          </a:p>
          <a:p>
            <a:pPr lvl="4"/>
            <a:r>
              <a:t/>
            </a:r>
          </a:p>
        </p:txBody>
      </p:sp>
      <p:pic>
        <p:nvPicPr>
          <p:cNvPr id="676" name="Picture 8" descr="Picture 8"/>
          <p:cNvPicPr>
            <a:picLocks noChangeAspect="1"/>
          </p:cNvPicPr>
          <p:nvPr/>
        </p:nvPicPr>
        <p:blipFill>
          <a:blip r:embed="rId3">
            <a:extLst/>
          </a:blip>
          <a:stretch>
            <a:fillRect/>
          </a:stretch>
        </p:blipFill>
        <p:spPr>
          <a:xfrm>
            <a:off x="8463174" y="5651577"/>
            <a:ext cx="629428" cy="355591"/>
          </a:xfrm>
          <a:prstGeom prst="rect">
            <a:avLst/>
          </a:prstGeom>
          <a:ln w="12700">
            <a:miter lim="400000"/>
          </a:ln>
        </p:spPr>
      </p:pic>
      <p:sp>
        <p:nvSpPr>
          <p:cNvPr id="677" name="Rectangle 12"/>
          <p:cNvSpPr txBox="1"/>
          <p:nvPr/>
        </p:nvSpPr>
        <p:spPr>
          <a:xfrm>
            <a:off x="7027560" y="907648"/>
            <a:ext cx="2030752" cy="8305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678" name="Picture 11" descr="Picture 11"/>
          <p:cNvPicPr>
            <a:picLocks noChangeAspect="1"/>
          </p:cNvPicPr>
          <p:nvPr/>
        </p:nvPicPr>
        <p:blipFill>
          <a:blip r:embed="rId2">
            <a:extLst/>
          </a:blip>
          <a:stretch>
            <a:fillRect/>
          </a:stretch>
        </p:blipFill>
        <p:spPr>
          <a:xfrm>
            <a:off x="6608433" y="5651577"/>
            <a:ext cx="1695889" cy="355590"/>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hasis">
    <p:bg>
      <p:bgPr>
        <a:solidFill>
          <a:srgbClr val="FFFFFF"/>
        </a:solidFill>
      </p:bgPr>
    </p:bg>
    <p:spTree>
      <p:nvGrpSpPr>
        <p:cNvPr id="1" name=""/>
        <p:cNvGrpSpPr/>
        <p:nvPr/>
      </p:nvGrpSpPr>
      <p:grpSpPr>
        <a:xfrm>
          <a:off x="0" y="0"/>
          <a:ext cx="0" cy="0"/>
          <a:chOff x="0" y="0"/>
          <a:chExt cx="0" cy="0"/>
        </a:xfrm>
      </p:grpSpPr>
      <p:sp>
        <p:nvSpPr>
          <p:cNvPr id="75" name="Title Text"/>
          <p:cNvSpPr txBox="1"/>
          <p:nvPr>
            <p:ph type="title"/>
          </p:nvPr>
        </p:nvSpPr>
        <p:spPr>
          <a:xfrm>
            <a:off x="263061" y="2073275"/>
            <a:ext cx="8210554" cy="2041525"/>
          </a:xfrm>
          <a:prstGeom prst="rect">
            <a:avLst/>
          </a:prstGeom>
        </p:spPr>
        <p:txBody>
          <a:bodyPr lIns="50800" tIns="50800" rIns="50800" bIns="50800"/>
          <a:lstStyle>
            <a:lvl1pPr indent="39687">
              <a:lnSpc>
                <a:spcPct val="100000"/>
              </a:lnSpc>
              <a:defRPr sz="4500">
                <a:solidFill>
                  <a:srgbClr val="000000"/>
                </a:solidFill>
              </a:defRPr>
            </a:lvl1pPr>
          </a:lstStyle>
          <a:p>
            <a:pPr/>
            <a:r>
              <a:t>Title Text</a:t>
            </a:r>
          </a:p>
        </p:txBody>
      </p:sp>
      <p:sp>
        <p:nvSpPr>
          <p:cNvPr id="76"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77"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pic>
        <p:nvPicPr>
          <p:cNvPr id="78"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79"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80" name="Slide Number"/>
          <p:cNvSpPr txBox="1"/>
          <p:nvPr>
            <p:ph type="sldNum" sz="quarter" idx="2"/>
          </p:nvPr>
        </p:nvSpPr>
        <p:spPr>
          <a:xfrm>
            <a:off x="46351" y="6548118"/>
            <a:ext cx="273057" cy="281937"/>
          </a:xfrm>
          <a:prstGeom prst="rect">
            <a:avLst/>
          </a:prstGeom>
        </p:spPr>
        <p:txBody>
          <a:bodyPr lIns="45718" tIns="45718" rIns="45718" bIns="45718"/>
          <a:lstStyle>
            <a:lvl1pPr algn="ctr">
              <a:defRPr sz="1200">
                <a:solidFill>
                  <a:srgbClr val="919191"/>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87"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88" name="Slide Number"/>
          <p:cNvSpPr txBox="1"/>
          <p:nvPr>
            <p:ph type="sldNum" sz="quarter" idx="2"/>
          </p:nvPr>
        </p:nvSpPr>
        <p:spPr>
          <a:xfrm>
            <a:off x="30182" y="6548118"/>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pic>
        <p:nvPicPr>
          <p:cNvPr id="89"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90"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91"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2">
    <p:bg>
      <p:bgPr>
        <a:solidFill>
          <a:srgbClr val="FFFFFF"/>
        </a:solidFill>
      </p:bgPr>
    </p:bg>
    <p:spTree>
      <p:nvGrpSpPr>
        <p:cNvPr id="1" name=""/>
        <p:cNvGrpSpPr/>
        <p:nvPr/>
      </p:nvGrpSpPr>
      <p:grpSpPr>
        <a:xfrm>
          <a:off x="0" y="0"/>
          <a:ext cx="0" cy="0"/>
          <a:chOff x="0" y="0"/>
          <a:chExt cx="0" cy="0"/>
        </a:xfrm>
      </p:grpSpPr>
      <p:sp>
        <p:nvSpPr>
          <p:cNvPr id="98"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99" name="Slide Number"/>
          <p:cNvSpPr txBox="1"/>
          <p:nvPr>
            <p:ph type="sldNum" sz="quarter" idx="2"/>
          </p:nvPr>
        </p:nvSpPr>
        <p:spPr>
          <a:xfrm>
            <a:off x="30182" y="6548118"/>
            <a:ext cx="273057" cy="281937"/>
          </a:xfrm>
          <a:prstGeom prst="rect">
            <a:avLst/>
          </a:prstGeom>
        </p:spPr>
        <p:txBody>
          <a:bodyPr lIns="45718" tIns="45718" rIns="45718" bIns="45718"/>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pic>
        <p:nvPicPr>
          <p:cNvPr id="100"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pic>
        <p:nvPicPr>
          <p:cNvPr id="101"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102" name="M. Dikaiakos, C4E/UCY"/>
          <p:cNvSpPr txBox="1"/>
          <p:nvPr/>
        </p:nvSpPr>
        <p:spPr>
          <a:xfrm>
            <a:off x="477399" y="6548118"/>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103" name="Terminator"/>
          <p:cNvSpPr/>
          <p:nvPr/>
        </p:nvSpPr>
        <p:spPr>
          <a:xfrm rot="5400000">
            <a:off x="-268998" y="-257063"/>
            <a:ext cx="1524002" cy="76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FF9300"/>
          </a:solidFill>
          <a:ln w="12700">
            <a:solidFill>
              <a:srgbClr val="BA8A34"/>
            </a:solidFill>
            <a:miter/>
          </a:ln>
        </p:spPr>
        <p:txBody>
          <a:bodyPr lIns="45719" rIns="45719" anchor="ctr"/>
          <a:lstStyle/>
          <a:p>
            <a:pPr>
              <a:defRPr>
                <a:solidFill>
                  <a:srgbClr val="FFFFFF"/>
                </a:solidFill>
              </a:defRPr>
            </a:pPr>
          </a:p>
        </p:txBody>
      </p:sp>
      <p:pic>
        <p:nvPicPr>
          <p:cNvPr id="104" name="Image" descr="Image"/>
          <p:cNvPicPr>
            <a:picLocks noChangeAspect="1"/>
          </p:cNvPicPr>
          <p:nvPr/>
        </p:nvPicPr>
        <p:blipFill>
          <a:blip r:embed="rId4">
            <a:extLst/>
          </a:blip>
          <a:stretch>
            <a:fillRect/>
          </a:stretch>
        </p:blipFill>
        <p:spPr>
          <a:xfrm>
            <a:off x="72117" y="-53899"/>
            <a:ext cx="791045" cy="791045"/>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p:bg>
      <p:bgPr>
        <a:solidFill>
          <a:srgbClr val="FFFFFF"/>
        </a:solidFill>
      </p:bgPr>
    </p:bg>
    <p:spTree>
      <p:nvGrpSpPr>
        <p:cNvPr id="1" name=""/>
        <p:cNvGrpSpPr/>
        <p:nvPr/>
      </p:nvGrpSpPr>
      <p:grpSpPr>
        <a:xfrm>
          <a:off x="0" y="0"/>
          <a:ext cx="0" cy="0"/>
          <a:chOff x="0" y="0"/>
          <a:chExt cx="0" cy="0"/>
        </a:xfrm>
      </p:grpSpPr>
      <p:sp>
        <p:nvSpPr>
          <p:cNvPr id="111"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12" name="Body Level One…"/>
          <p:cNvSpPr txBox="1"/>
          <p:nvPr>
            <p:ph type="body" idx="1"/>
          </p:nvPr>
        </p:nvSpPr>
        <p:spPr>
          <a:xfrm>
            <a:off x="2971505" y="183667"/>
            <a:ext cx="5828841" cy="6312884"/>
          </a:xfrm>
          <a:prstGeom prst="rect">
            <a:avLst/>
          </a:prstGeom>
        </p:spPr>
        <p:txBody>
          <a:bodyPr lIns="50794" tIns="50794" rIns="50794" bIns="50794" anchor="ctr"/>
          <a:lstStyle>
            <a:lvl1pPr marL="0" indent="39687" algn="ctr">
              <a:spcBef>
                <a:spcPts val="0"/>
              </a:spcBef>
              <a:buSzTx/>
              <a:buFontTx/>
              <a:buNone/>
              <a:defRPr sz="3400">
                <a:solidFill>
                  <a:srgbClr val="011993"/>
                </a:solidFill>
                <a:latin typeface="Phosphate Inline"/>
                <a:ea typeface="Phosphate Inline"/>
                <a:cs typeface="Phosphate Inline"/>
                <a:sym typeface="Phosphate Inline"/>
              </a:defRPr>
            </a:lvl1pPr>
            <a:lvl2pPr marL="0" indent="39687" algn="ctr">
              <a:spcBef>
                <a:spcPts val="0"/>
              </a:spcBef>
              <a:buSzTx/>
              <a:buFontTx/>
              <a:buNone/>
              <a:defRPr sz="3400">
                <a:solidFill>
                  <a:srgbClr val="011993"/>
                </a:solidFill>
                <a:latin typeface="Phosphate Inline"/>
                <a:ea typeface="Phosphate Inline"/>
                <a:cs typeface="Phosphate Inline"/>
                <a:sym typeface="Phosphate Inline"/>
              </a:defRPr>
            </a:lvl2pPr>
            <a:lvl3pPr marL="0" indent="39687" algn="ctr">
              <a:spcBef>
                <a:spcPts val="0"/>
              </a:spcBef>
              <a:buSzTx/>
              <a:buFontTx/>
              <a:buNone/>
              <a:defRPr sz="3400">
                <a:solidFill>
                  <a:srgbClr val="011993"/>
                </a:solidFill>
                <a:latin typeface="Phosphate Inline"/>
                <a:ea typeface="Phosphate Inline"/>
                <a:cs typeface="Phosphate Inline"/>
                <a:sym typeface="Phosphate Inline"/>
              </a:defRPr>
            </a:lvl3pPr>
            <a:lvl4pPr marL="0" indent="39687" algn="ctr">
              <a:spcBef>
                <a:spcPts val="0"/>
              </a:spcBef>
              <a:buSzTx/>
              <a:buFontTx/>
              <a:buNone/>
              <a:defRPr sz="3400">
                <a:solidFill>
                  <a:srgbClr val="011993"/>
                </a:solidFill>
                <a:latin typeface="Phosphate Inline"/>
                <a:ea typeface="Phosphate Inline"/>
                <a:cs typeface="Phosphate Inline"/>
                <a:sym typeface="Phosphate Inline"/>
              </a:defRPr>
            </a:lvl4pPr>
            <a:lvl5pPr marL="0" indent="39687" algn="ctr">
              <a:spcBef>
                <a:spcPts val="0"/>
              </a:spcBef>
              <a:buSzTx/>
              <a:buFontTx/>
              <a:buNone/>
              <a:defRPr sz="3400">
                <a:solidFill>
                  <a:srgbClr val="011993"/>
                </a:solidFill>
                <a:latin typeface="Phosphate Inline"/>
                <a:ea typeface="Phosphate Inline"/>
                <a:cs typeface="Phosphate Inline"/>
                <a:sym typeface="Phosphate Inline"/>
              </a:defRPr>
            </a:lvl5pPr>
          </a:lstStyle>
          <a:p>
            <a:pPr/>
            <a:r>
              <a:t>Body Level One</a:t>
            </a:r>
          </a:p>
          <a:p>
            <a:pPr lvl="1"/>
            <a:r>
              <a:t>Body Level Two</a:t>
            </a:r>
          </a:p>
          <a:p>
            <a:pPr lvl="2"/>
            <a:r>
              <a:t>Body Level Three</a:t>
            </a:r>
          </a:p>
          <a:p>
            <a:pPr lvl="3"/>
            <a:r>
              <a:t>Body Level Four</a:t>
            </a:r>
          </a:p>
          <a:p>
            <a:pPr lvl="4"/>
            <a:r>
              <a:t>Body Level Five</a:t>
            </a:r>
          </a:p>
        </p:txBody>
      </p:sp>
      <p:sp>
        <p:nvSpPr>
          <p:cNvPr id="113"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pic>
        <p:nvPicPr>
          <p:cNvPr id="114"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15" name="Picture 7" descr="Picture 7"/>
          <p:cNvPicPr>
            <a:picLocks noChangeAspect="1"/>
          </p:cNvPicPr>
          <p:nvPr/>
        </p:nvPicPr>
        <p:blipFill>
          <a:blip r:embed="rId3">
            <a:extLst/>
          </a:blip>
          <a:stretch>
            <a:fillRect/>
          </a:stretch>
        </p:blipFill>
        <p:spPr>
          <a:xfrm>
            <a:off x="606175" y="2616285"/>
            <a:ext cx="1625431" cy="1625430"/>
          </a:xfrm>
          <a:prstGeom prst="rect">
            <a:avLst/>
          </a:prstGeom>
          <a:ln w="12700">
            <a:miter lim="400000"/>
          </a:ln>
        </p:spPr>
      </p:pic>
      <p:pic>
        <p:nvPicPr>
          <p:cNvPr id="116"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117"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118"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rientation copy">
    <p:bg>
      <p:bgPr>
        <a:solidFill>
          <a:srgbClr val="FFFFFF"/>
        </a:solidFill>
      </p:bgPr>
    </p:bg>
    <p:spTree>
      <p:nvGrpSpPr>
        <p:cNvPr id="1" name=""/>
        <p:cNvGrpSpPr/>
        <p:nvPr/>
      </p:nvGrpSpPr>
      <p:grpSpPr>
        <a:xfrm>
          <a:off x="0" y="0"/>
          <a:ext cx="0" cy="0"/>
          <a:chOff x="0" y="0"/>
          <a:chExt cx="0" cy="0"/>
        </a:xfrm>
      </p:grpSpPr>
      <p:sp>
        <p:nvSpPr>
          <p:cNvPr id="125"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26"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spcBef>
                <a:spcPts val="2000"/>
              </a:spcBef>
              <a:buFont typeface="Georgia"/>
              <a:defRPr sz="3000"/>
            </a:lvl1pPr>
            <a:lvl2pPr marL="642619" indent="-325119">
              <a:spcBef>
                <a:spcPts val="2000"/>
              </a:spcBef>
              <a:buFont typeface="Georgia"/>
              <a:buChar char="‣"/>
              <a:defRPr>
                <a:solidFill>
                  <a:srgbClr val="5E5E5E"/>
                </a:solidFill>
              </a:defRPr>
            </a:lvl2pPr>
            <a:lvl3pPr marL="1062989" indent="-396239">
              <a:spcBef>
                <a:spcPts val="2000"/>
              </a:spcBef>
              <a:buFont typeface="Georgia"/>
              <a:defRPr sz="2600">
                <a:solidFill>
                  <a:srgbClr val="919191"/>
                </a:solidFill>
              </a:defRPr>
            </a:lvl3pPr>
            <a:lvl4pPr marL="1438607" indent="-424195">
              <a:spcBef>
                <a:spcPts val="2000"/>
              </a:spcBef>
              <a:buFont typeface="Georgia"/>
              <a:defRPr sz="2400">
                <a:solidFill>
                  <a:srgbClr val="919191"/>
                </a:solidFill>
              </a:defRPr>
            </a:lvl4pPr>
            <a:lvl5pPr marL="1782291" indent="-420216">
              <a:spcBef>
                <a:spcPts val="2000"/>
              </a:spcBef>
              <a:buFont typeface="Georgia"/>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27"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28" name="Title Text"/>
          <p:cNvSpPr txBox="1"/>
          <p:nvPr>
            <p:ph type="title"/>
          </p:nvPr>
        </p:nvSpPr>
        <p:spPr>
          <a:xfrm>
            <a:off x="42862" y="286075"/>
            <a:ext cx="2752057" cy="1263638"/>
          </a:xfrm>
          <a:prstGeom prst="rect">
            <a:avLst/>
          </a:prstGeom>
        </p:spPr>
        <p:txBody>
          <a:bodyPr lIns="50794" tIns="50794" rIns="50794" bIns="50794"/>
          <a:lstStyle>
            <a:lvl1pPr indent="39687">
              <a:lnSpc>
                <a:spcPct val="100000"/>
              </a:lnSpc>
              <a:defRPr b="1" sz="4000">
                <a:solidFill>
                  <a:srgbClr val="FFD479"/>
                </a:solidFill>
              </a:defRPr>
            </a:lvl1pPr>
          </a:lstStyle>
          <a:p>
            <a:pPr/>
            <a:r>
              <a:t>Title Text</a:t>
            </a:r>
          </a:p>
        </p:txBody>
      </p:sp>
      <p:pic>
        <p:nvPicPr>
          <p:cNvPr id="129"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30" name="Picture 2" descr="Picture 2"/>
          <p:cNvPicPr>
            <a:picLocks noChangeAspect="1"/>
          </p:cNvPicPr>
          <p:nvPr/>
        </p:nvPicPr>
        <p:blipFill>
          <a:blip r:embed="rId3">
            <a:extLst/>
          </a:blip>
          <a:stretch>
            <a:fillRect/>
          </a:stretch>
        </p:blipFill>
        <p:spPr>
          <a:xfrm>
            <a:off x="672531" y="2692477"/>
            <a:ext cx="1295265" cy="1295265"/>
          </a:xfrm>
          <a:prstGeom prst="rect">
            <a:avLst/>
          </a:prstGeom>
          <a:ln w="12700">
            <a:miter lim="400000"/>
          </a:ln>
        </p:spPr>
      </p:pic>
      <p:pic>
        <p:nvPicPr>
          <p:cNvPr id="131" name="LogoCSEn.png" descr="LogoCSEn.png"/>
          <p:cNvPicPr>
            <a:picLocks noChangeAspect="1"/>
          </p:cNvPicPr>
          <p:nvPr/>
        </p:nvPicPr>
        <p:blipFill>
          <a:blip r:embed="rId4">
            <a:extLst/>
          </a:blip>
          <a:stretch>
            <a:fillRect/>
          </a:stretch>
        </p:blipFill>
        <p:spPr>
          <a:xfrm>
            <a:off x="1136260" y="6466894"/>
            <a:ext cx="1660361" cy="348143"/>
          </a:xfrm>
          <a:prstGeom prst="rect">
            <a:avLst/>
          </a:prstGeom>
          <a:ln w="12700">
            <a:miter lim="400000"/>
          </a:ln>
        </p:spPr>
      </p:pic>
      <p:pic>
        <p:nvPicPr>
          <p:cNvPr id="132" name="Image" descr="Image"/>
          <p:cNvPicPr>
            <a:picLocks noChangeAspect="1"/>
          </p:cNvPicPr>
          <p:nvPr/>
        </p:nvPicPr>
        <p:blipFill>
          <a:blip r:embed="rId5">
            <a:extLst/>
          </a:blip>
          <a:stretch>
            <a:fillRect/>
          </a:stretch>
        </p:blipFill>
        <p:spPr>
          <a:xfrm>
            <a:off x="-357" y="6439444"/>
            <a:ext cx="1149807" cy="428361"/>
          </a:xfrm>
          <a:prstGeom prst="rect">
            <a:avLst/>
          </a:prstGeom>
          <a:ln w="12700">
            <a:miter lim="400000"/>
          </a:ln>
        </p:spPr>
      </p:pic>
      <p:sp>
        <p:nvSpPr>
          <p:cNvPr id="133" name="Slide Number"/>
          <p:cNvSpPr txBox="1"/>
          <p:nvPr>
            <p:ph type="sldNum" sz="quarter" idx="2"/>
          </p:nvPr>
        </p:nvSpPr>
        <p:spPr>
          <a:xfrm>
            <a:off x="76979" y="6552748"/>
            <a:ext cx="244894" cy="243827"/>
          </a:xfrm>
          <a:prstGeom prst="rect">
            <a:avLst/>
          </a:prstGeom>
        </p:spPr>
        <p:txBody>
          <a:bodyPr lIns="45713" tIns="45713" rIns="45713" bIns="45713"/>
          <a:lstStyle>
            <a:lvl1pPr algn="ctr">
              <a:defRPr sz="1000">
                <a:solidFill>
                  <a:srgbClr val="797979"/>
                </a:solidFill>
                <a:latin typeface="Century Gothic"/>
                <a:ea typeface="Century Gothic"/>
                <a:cs typeface="Century Gothic"/>
                <a:sym typeface="Century Gothic"/>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 Id="rId19" Type="http://schemas.openxmlformats.org/officeDocument/2006/relationships/slideLayout" Target="../slideLayouts/slideLayout13.xml"/><Relationship Id="rId20" Type="http://schemas.openxmlformats.org/officeDocument/2006/relationships/slideLayout" Target="../slideLayouts/slideLayout14.xml"/><Relationship Id="rId21" Type="http://schemas.openxmlformats.org/officeDocument/2006/relationships/slideLayout" Target="../slideLayouts/slideLayout15.xml"/><Relationship Id="rId22" Type="http://schemas.openxmlformats.org/officeDocument/2006/relationships/slideLayout" Target="../slideLayouts/slideLayout16.xml"/><Relationship Id="rId23" Type="http://schemas.openxmlformats.org/officeDocument/2006/relationships/slideLayout" Target="../slideLayouts/slideLayout17.xml"/><Relationship Id="rId24" Type="http://schemas.openxmlformats.org/officeDocument/2006/relationships/slideLayout" Target="../slideLayouts/slideLayout18.xml"/><Relationship Id="rId25" Type="http://schemas.openxmlformats.org/officeDocument/2006/relationships/slideLayout" Target="../slideLayouts/slideLayout19.xml"/><Relationship Id="rId26" Type="http://schemas.openxmlformats.org/officeDocument/2006/relationships/slideLayout" Target="../slideLayouts/slideLayout20.xml"/><Relationship Id="rId27" Type="http://schemas.openxmlformats.org/officeDocument/2006/relationships/slideLayout" Target="../slideLayouts/slideLayout21.xml"/><Relationship Id="rId28" Type="http://schemas.openxmlformats.org/officeDocument/2006/relationships/slideLayout" Target="../slideLayouts/slideLayout22.xml"/><Relationship Id="rId29" Type="http://schemas.openxmlformats.org/officeDocument/2006/relationships/slideLayout" Target="../slideLayouts/slideLayout23.xml"/><Relationship Id="rId30" Type="http://schemas.openxmlformats.org/officeDocument/2006/relationships/slideLayout" Target="../slideLayouts/slideLayout24.xml"/><Relationship Id="rId31" Type="http://schemas.openxmlformats.org/officeDocument/2006/relationships/slideLayout" Target="../slideLayouts/slideLayout25.xml"/><Relationship Id="rId32" Type="http://schemas.openxmlformats.org/officeDocument/2006/relationships/slideLayout" Target="../slideLayouts/slideLayout26.xml"/><Relationship Id="rId33" Type="http://schemas.openxmlformats.org/officeDocument/2006/relationships/slideLayout" Target="../slideLayouts/slideLayout27.xml"/><Relationship Id="rId34" Type="http://schemas.openxmlformats.org/officeDocument/2006/relationships/slideLayout" Target="../slideLayouts/slideLayout28.xml"/><Relationship Id="rId35" Type="http://schemas.openxmlformats.org/officeDocument/2006/relationships/slideLayout" Target="../slideLayouts/slideLayout29.xml"/><Relationship Id="rId36" Type="http://schemas.openxmlformats.org/officeDocument/2006/relationships/slideLayout" Target="../slideLayouts/slideLayout30.xml"/><Relationship Id="rId37" Type="http://schemas.openxmlformats.org/officeDocument/2006/relationships/slideLayout" Target="../slideLayouts/slideLayout31.xml"/><Relationship Id="rId38" Type="http://schemas.openxmlformats.org/officeDocument/2006/relationships/slideLayout" Target="../slideLayouts/slideLayout32.xml"/><Relationship Id="rId39" Type="http://schemas.openxmlformats.org/officeDocument/2006/relationships/slideLayout" Target="../slideLayouts/slideLayout33.xml"/><Relationship Id="rId40" Type="http://schemas.openxmlformats.org/officeDocument/2006/relationships/slideLayout" Target="../slideLayouts/slideLayout34.xml"/><Relationship Id="rId41" Type="http://schemas.openxmlformats.org/officeDocument/2006/relationships/slideLayout" Target="../slideLayouts/slideLayout35.xml"/><Relationship Id="rId42" Type="http://schemas.openxmlformats.org/officeDocument/2006/relationships/slideLayout" Target="../slideLayouts/slideLayout36.xml"/><Relationship Id="rId43" Type="http://schemas.openxmlformats.org/officeDocument/2006/relationships/slideLayout" Target="../slideLayouts/slideLayout37.xml"/><Relationship Id="rId44" Type="http://schemas.openxmlformats.org/officeDocument/2006/relationships/slideLayout" Target="../slideLayouts/slideLayout38.xml"/><Relationship Id="rId45" Type="http://schemas.openxmlformats.org/officeDocument/2006/relationships/slideLayout" Target="../slideLayouts/slideLayout39.xml"/><Relationship Id="rId46" Type="http://schemas.openxmlformats.org/officeDocument/2006/relationships/slideLayout" Target="../slideLayouts/slideLayout40.xml"/><Relationship Id="rId47" Type="http://schemas.openxmlformats.org/officeDocument/2006/relationships/slideLayout" Target="../slideLayouts/slideLayout41.xml"/><Relationship Id="rId48" Type="http://schemas.openxmlformats.org/officeDocument/2006/relationships/slideLayout" Target="../slideLayouts/slideLayout42.xml"/><Relationship Id="rId49" Type="http://schemas.openxmlformats.org/officeDocument/2006/relationships/slideLayout" Target="../slideLayouts/slideLayout43.xml"/><Relationship Id="rId50" Type="http://schemas.openxmlformats.org/officeDocument/2006/relationships/slideLayout" Target="../slideLayouts/slideLayout44.xml"/><Relationship Id="rId5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DEDE9">
            <a:alpha val="29000"/>
          </a:srgbClr>
        </a:solidFill>
      </p:bgPr>
    </p:bg>
    <p:spTree>
      <p:nvGrpSpPr>
        <p:cNvPr id="1" name=""/>
        <p:cNvGrpSpPr/>
        <p:nvPr/>
      </p:nvGrpSpPr>
      <p:grpSpPr>
        <a:xfrm>
          <a:off x="0" y="0"/>
          <a:ext cx="0" cy="0"/>
          <a:chOff x="0" y="0"/>
          <a:chExt cx="0" cy="0"/>
        </a:xfrm>
      </p:grpSpPr>
      <p:sp>
        <p:nvSpPr>
          <p:cNvPr id="2" name="Slide Number"/>
          <p:cNvSpPr txBox="1"/>
          <p:nvPr>
            <p:ph type="sldNum" sz="quarter" idx="2"/>
          </p:nvPr>
        </p:nvSpPr>
        <p:spPr>
          <a:xfrm>
            <a:off x="-142875" y="5785889"/>
            <a:ext cx="335553" cy="347981"/>
          </a:xfrm>
          <a:prstGeom prst="rect">
            <a:avLst/>
          </a:prstGeom>
          <a:ln w="12700">
            <a:miter lim="400000"/>
          </a:ln>
        </p:spPr>
        <p:txBody>
          <a:bodyPr wrap="none" lIns="34289" tIns="34289" rIns="34289" bIns="34289">
            <a:spAutoFit/>
          </a:bodyPr>
          <a:lstStyle/>
          <a:p>
            <a:pPr/>
            <a:fld id="{86CB4B4D-7CA3-9044-876B-883B54F8677D}" type="slidenum"/>
          </a:p>
        </p:txBody>
      </p:sp>
      <p:pic>
        <p:nvPicPr>
          <p:cNvPr id="3" name="Picture 9" descr="Picture 9"/>
          <p:cNvPicPr>
            <a:picLocks noChangeAspect="1"/>
          </p:cNvPicPr>
          <p:nvPr/>
        </p:nvPicPr>
        <p:blipFill>
          <a:blip r:embed="rId2">
            <a:extLst/>
          </a:blip>
          <a:stretch>
            <a:fillRect/>
          </a:stretch>
        </p:blipFill>
        <p:spPr>
          <a:xfrm>
            <a:off x="7033953" y="5695620"/>
            <a:ext cx="1417097" cy="297133"/>
          </a:xfrm>
          <a:prstGeom prst="rect">
            <a:avLst/>
          </a:prstGeom>
          <a:ln w="12700">
            <a:miter lim="400000"/>
          </a:ln>
        </p:spPr>
      </p:pic>
      <p:pic>
        <p:nvPicPr>
          <p:cNvPr id="4" name="Picture 10" descr="Picture 10"/>
          <p:cNvPicPr>
            <a:picLocks noChangeAspect="1"/>
          </p:cNvPicPr>
          <p:nvPr/>
        </p:nvPicPr>
        <p:blipFill>
          <a:blip r:embed="rId3">
            <a:extLst/>
          </a:blip>
          <a:stretch>
            <a:fillRect/>
          </a:stretch>
        </p:blipFill>
        <p:spPr>
          <a:xfrm>
            <a:off x="8523514" y="5678945"/>
            <a:ext cx="594927" cy="293985"/>
          </a:xfrm>
          <a:prstGeom prst="rect">
            <a:avLst/>
          </a:prstGeom>
          <a:ln w="12700">
            <a:miter lim="400000"/>
          </a:ln>
        </p:spPr>
      </p:pic>
      <p:sp>
        <p:nvSpPr>
          <p:cNvPr id="5" name="Rectangle 10"/>
          <p:cNvSpPr/>
          <p:nvPr/>
        </p:nvSpPr>
        <p:spPr>
          <a:xfrm>
            <a:off x="0" y="886152"/>
            <a:ext cx="9144000" cy="5143501"/>
          </a:xfrm>
          <a:prstGeom prst="rect">
            <a:avLst/>
          </a:prstGeom>
          <a:solidFill>
            <a:srgbClr val="232F3E"/>
          </a:solidFill>
          <a:ln w="12700">
            <a:miter lim="400000"/>
          </a:ln>
        </p:spPr>
        <p:txBody>
          <a:bodyPr lIns="34289" tIns="34289" rIns="34289" bIns="34289" anchor="ctr"/>
          <a:lstStyle/>
          <a:p>
            <a:pPr algn="ctr">
              <a:defRPr>
                <a:solidFill>
                  <a:srgbClr val="FFFFFF"/>
                </a:solidFill>
              </a:defRPr>
            </a:pPr>
          </a:p>
        </p:txBody>
      </p:sp>
      <p:grpSp>
        <p:nvGrpSpPr>
          <p:cNvPr id="8" name="Rectangle 9"/>
          <p:cNvGrpSpPr/>
          <p:nvPr/>
        </p:nvGrpSpPr>
        <p:grpSpPr>
          <a:xfrm>
            <a:off x="0" y="881744"/>
            <a:ext cx="9144000" cy="5119008"/>
            <a:chOff x="0" y="0"/>
            <a:chExt cx="9144000" cy="5119006"/>
          </a:xfrm>
        </p:grpSpPr>
        <p:sp>
          <p:nvSpPr>
            <p:cNvPr id="6" name="Rectangle"/>
            <p:cNvSpPr/>
            <p:nvPr/>
          </p:nvSpPr>
          <p:spPr>
            <a:xfrm>
              <a:off x="0" y="-1"/>
              <a:ext cx="9144000" cy="5119008"/>
            </a:xfrm>
            <a:prstGeom prst="rect">
              <a:avLst/>
            </a:prstGeom>
            <a:blipFill rotWithShape="1">
              <a:blip r:embed="rId4"/>
              <a:srcRect l="0" t="0" r="0" b="0"/>
              <a:stretch>
                <a:fillRect/>
              </a:stretch>
            </a:blipFill>
            <a:ln w="12700" cap="flat">
              <a:noFill/>
              <a:miter lim="400000"/>
            </a:ln>
            <a:effectLst/>
          </p:spPr>
          <p:txBody>
            <a:bodyPr wrap="square" lIns="34289" tIns="34289" rIns="34289" bIns="34289" numCol="1" anchor="ctr">
              <a:noAutofit/>
            </a:bodyPr>
            <a:lstStyle/>
            <a:p>
              <a:pPr algn="ctr">
                <a:defRPr>
                  <a:solidFill>
                    <a:srgbClr val="FFFFFF"/>
                  </a:solidFill>
                </a:defRPr>
              </a:pPr>
            </a:p>
          </p:txBody>
        </p:sp>
        <p:sp>
          <p:nvSpPr>
            <p:cNvPr id="7" name="Text"/>
            <p:cNvSpPr txBox="1"/>
            <p:nvPr/>
          </p:nvSpPr>
          <p:spPr>
            <a:xfrm>
              <a:off x="34289" y="2385513"/>
              <a:ext cx="9075421" cy="347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algn="ctr">
                <a:defRPr>
                  <a:solidFill>
                    <a:srgbClr val="FFFFFF"/>
                  </a:solidFill>
                </a:defRPr>
              </a:lvl1pPr>
            </a:lstStyle>
            <a:p>
              <a:pPr/>
              <a:r>
                <a:t> </a:t>
              </a:r>
            </a:p>
          </p:txBody>
        </p:sp>
      </p:grpSp>
      <p:sp>
        <p:nvSpPr>
          <p:cNvPr id="9" name="Title Text"/>
          <p:cNvSpPr txBox="1"/>
          <p:nvPr>
            <p:ph type="title"/>
          </p:nvPr>
        </p:nvSpPr>
        <p:spPr>
          <a:xfrm>
            <a:off x="1343025" y="2632274"/>
            <a:ext cx="6457950" cy="1140532"/>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normAutofit fontScale="100000" lnSpcReduction="0"/>
          </a:bodyPr>
          <a:lstStyle/>
          <a:p>
            <a:pPr/>
            <a:r>
              <a:t>Title Text</a:t>
            </a:r>
          </a:p>
        </p:txBody>
      </p:sp>
      <p:sp>
        <p:nvSpPr>
          <p:cNvPr id="10" name="Rectangle 12"/>
          <p:cNvSpPr txBox="1"/>
          <p:nvPr/>
        </p:nvSpPr>
        <p:spPr>
          <a:xfrm>
            <a:off x="7027560" y="907648"/>
            <a:ext cx="2030752" cy="8305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r">
              <a:defRPr b="1" sz="12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11" name="Picture 1" descr="Picture 1"/>
          <p:cNvPicPr>
            <a:picLocks noChangeAspect="1"/>
          </p:cNvPicPr>
          <p:nvPr/>
        </p:nvPicPr>
        <p:blipFill>
          <a:blip r:embed="rId5">
            <a:extLst/>
          </a:blip>
          <a:stretch>
            <a:fillRect/>
          </a:stretch>
        </p:blipFill>
        <p:spPr>
          <a:xfrm>
            <a:off x="51397" y="852843"/>
            <a:ext cx="805853" cy="1377029"/>
          </a:xfrm>
          <a:prstGeom prst="rect">
            <a:avLst/>
          </a:prstGeom>
          <a:ln w="12700">
            <a:miter lim="400000"/>
          </a:ln>
        </p:spPr>
      </p:pic>
      <p:pic>
        <p:nvPicPr>
          <p:cNvPr id="12" name="Picture 12" descr="Picture 12"/>
          <p:cNvPicPr>
            <a:picLocks noChangeAspect="1"/>
          </p:cNvPicPr>
          <p:nvPr/>
        </p:nvPicPr>
        <p:blipFill>
          <a:blip r:embed="rId6">
            <a:extLst/>
          </a:blip>
          <a:stretch>
            <a:fillRect/>
          </a:stretch>
        </p:blipFill>
        <p:spPr>
          <a:xfrm>
            <a:off x="111041" y="907648"/>
            <a:ext cx="652199" cy="586417"/>
          </a:xfrm>
          <a:prstGeom prst="rect">
            <a:avLst/>
          </a:prstGeom>
          <a:ln w="12700">
            <a:miter lim="400000"/>
          </a:ln>
        </p:spPr>
      </p:pic>
      <p:pic>
        <p:nvPicPr>
          <p:cNvPr id="13" name="Picture 19" descr="Picture 19"/>
          <p:cNvPicPr>
            <a:picLocks noChangeAspect="1"/>
          </p:cNvPicPr>
          <p:nvPr/>
        </p:nvPicPr>
        <p:blipFill>
          <a:blip r:embed="rId3">
            <a:extLst/>
          </a:blip>
          <a:stretch>
            <a:fillRect/>
          </a:stretch>
        </p:blipFill>
        <p:spPr>
          <a:xfrm>
            <a:off x="8463174" y="5651577"/>
            <a:ext cx="629428" cy="355591"/>
          </a:xfrm>
          <a:prstGeom prst="rect">
            <a:avLst/>
          </a:prstGeom>
          <a:ln w="12700">
            <a:miter lim="400000"/>
          </a:ln>
        </p:spPr>
      </p:pic>
      <p:pic>
        <p:nvPicPr>
          <p:cNvPr id="14" name="Picture 20" descr="Picture 20"/>
          <p:cNvPicPr>
            <a:picLocks noChangeAspect="1"/>
          </p:cNvPicPr>
          <p:nvPr/>
        </p:nvPicPr>
        <p:blipFill>
          <a:blip r:embed="rId2">
            <a:extLst/>
          </a:blip>
          <a:stretch>
            <a:fillRect/>
          </a:stretch>
        </p:blipFill>
        <p:spPr>
          <a:xfrm>
            <a:off x="6608433" y="5651577"/>
            <a:ext cx="1695889" cy="355590"/>
          </a:xfrm>
          <a:prstGeom prst="rect">
            <a:avLst/>
          </a:prstGeom>
          <a:ln w="12700">
            <a:miter lim="400000"/>
          </a:ln>
        </p:spPr>
      </p:pic>
      <p:sp>
        <p:nvSpPr>
          <p:cNvPr id="15" name="Body Level One…"/>
          <p:cNvSpPr txBox="1"/>
          <p:nvPr>
            <p:ph type="body" idx="1"/>
          </p:nvPr>
        </p:nvSpPr>
        <p:spPr>
          <a:xfrm>
            <a:off x="457200" y="2057400"/>
            <a:ext cx="8229600" cy="3394472"/>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 id="2147483664"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76" r:id="rId34"/>
    <p:sldLayoutId id="2147483677" r:id="rId35"/>
    <p:sldLayoutId id="2147483678" r:id="rId36"/>
    <p:sldLayoutId id="2147483679" r:id="rId37"/>
    <p:sldLayoutId id="2147483680" r:id="rId38"/>
    <p:sldLayoutId id="2147483681" r:id="rId39"/>
    <p:sldLayoutId id="2147483682" r:id="rId40"/>
    <p:sldLayoutId id="2147483683" r:id="rId41"/>
    <p:sldLayoutId id="2147483684" r:id="rId42"/>
    <p:sldLayoutId id="2147483685" r:id="rId43"/>
    <p:sldLayoutId id="2147483686" r:id="rId44"/>
    <p:sldLayoutId id="2147483687" r:id="rId45"/>
    <p:sldLayoutId id="2147483688" r:id="rId46"/>
    <p:sldLayoutId id="2147483689" r:id="rId47"/>
    <p:sldLayoutId id="2147483690" r:id="rId48"/>
    <p:sldLayoutId id="2147483691" r:id="rId49"/>
    <p:sldLayoutId id="2147483692" r:id="rId50"/>
    <p:sldLayoutId id="2147483693" r:id="rId51"/>
  </p:sldLayoutIdLst>
  <p:transition xmlns:p14="http://schemas.microsoft.com/office/powerpoint/2010/main" spd="med" advClick="1"/>
  <p:txStyles>
    <p:titleStyle>
      <a:lvl1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1pPr>
      <a:lvl2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2pPr>
      <a:lvl3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3pPr>
      <a:lvl4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4pPr>
      <a:lvl5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5pPr>
      <a:lvl6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6pPr>
      <a:lvl7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7pPr>
      <a:lvl8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8pPr>
      <a:lvl9pPr marL="0" marR="0" indent="0" algn="ctr" defTabSz="914400" latinLnBrk="0">
        <a:lnSpc>
          <a:spcPct val="90000"/>
        </a:lnSpc>
        <a:spcBef>
          <a:spcPts val="0"/>
        </a:spcBef>
        <a:spcAft>
          <a:spcPts val="0"/>
        </a:spcAft>
        <a:buClrTx/>
        <a:buSzTx/>
        <a:buFontTx/>
        <a:buNone/>
        <a:tabLst/>
        <a:defRPr b="0" baseline="0" cap="none" i="0" spc="0" strike="noStrike" sz="6000" u="none">
          <a:solidFill>
            <a:srgbClr val="FFC000"/>
          </a:solidFill>
          <a:uFillTx/>
          <a:latin typeface="Century Gothic"/>
          <a:ea typeface="Century Gothic"/>
          <a:cs typeface="Century Gothic"/>
          <a:sym typeface="Century Gothic"/>
        </a:defRPr>
      </a:lvl9pPr>
    </p:titleStyle>
    <p:bodyStyle>
      <a:lvl1pPr marL="228600" marR="0" indent="-228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1pPr>
      <a:lvl2pPr marL="723900" marR="0" indent="-2667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2pPr>
      <a:lvl3pPr marL="1234439" marR="0" indent="-320039"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3pPr>
      <a:lvl4pPr marL="17272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4pPr>
      <a:lvl5pPr marL="21844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5pPr>
      <a:lvl6pPr marL="26416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6pPr>
      <a:lvl7pPr marL="30988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7pPr>
      <a:lvl8pPr marL="35560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8pPr>
      <a:lvl9pPr marL="4013200" marR="0" indent="-355600" algn="l" defTabSz="914400" latinLnBrk="0">
        <a:lnSpc>
          <a:spcPct val="100000"/>
        </a:lnSpc>
        <a:spcBef>
          <a:spcPts val="1000"/>
        </a:spcBef>
        <a:spcAft>
          <a:spcPts val="0"/>
        </a:spcAft>
        <a:buClrTx/>
        <a:buSzPct val="100000"/>
        <a:buFont typeface="Arial"/>
        <a:buChar char="•"/>
        <a:tabLst/>
        <a:defRPr b="0" baseline="0" cap="none" i="0" spc="0" strike="noStrike" sz="2800" u="none">
          <a:solidFill>
            <a:srgbClr val="000000"/>
          </a:solidFill>
          <a:uFillTx/>
          <a:latin typeface="Century Gothic"/>
          <a:ea typeface="Century Gothic"/>
          <a:cs typeface="Century Gothic"/>
          <a:sym typeface="Century Gothic"/>
        </a:defRPr>
      </a:lvl9pPr>
    </p:bodyStyle>
    <p:otherStyle>
      <a:lvl1pPr marL="0" marR="0" indent="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1pPr>
      <a:lvl2pPr marL="0" marR="0" indent="4572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2pPr>
      <a:lvl3pPr marL="0" marR="0" indent="9144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3pPr>
      <a:lvl4pPr marL="0" marR="0" indent="13716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4pPr>
      <a:lvl5pPr marL="0" marR="0" indent="18288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5pPr>
      <a:lvl6pPr marL="0" marR="0" indent="22860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6pPr>
      <a:lvl7pPr marL="0" marR="0" indent="27432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7pPr>
      <a:lvl8pPr marL="0" marR="0" indent="32004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8pPr>
      <a:lvl9pPr marL="0" marR="0" indent="3657600" algn="l" defTabSz="9144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Amazon Ember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3.png"/><Relationship Id="rId4" Type="http://schemas.openxmlformats.org/officeDocument/2006/relationships/image" Target="../media/image24.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4.png"/><Relationship Id="rId4" Type="http://schemas.openxmlformats.org/officeDocument/2006/relationships/image" Target="../media/image2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7.png"/><Relationship Id="rId4" Type="http://schemas.openxmlformats.org/officeDocument/2006/relationships/image" Target="../media/image2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48.png"/><Relationship Id="rId4" Type="http://schemas.openxmlformats.org/officeDocument/2006/relationships/image" Target="../media/image24.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nealcabage.com/framework/opportunity-heuristics/" TargetMode="External"/><Relationship Id="rId3" Type="http://schemas.openxmlformats.org/officeDocument/2006/relationships/hyperlink" Target="https://learn.marsdd.com/mars-library/the-mission-statement-the-basis-for-startups-strategic-planning/" TargetMode="External"/><Relationship Id="rId4" Type="http://schemas.openxmlformats.org/officeDocument/2006/relationships/hyperlink" Target="https://ideamensch.com/how-to-define-a-mission-and-vision-for-your-startup/" TargetMode="External"/><Relationship Id="rId5" Type="http://schemas.openxmlformats.org/officeDocument/2006/relationships/hyperlink" Target="https://www.inc.com/larry-kim/30-inspiring-billion-dollar-startup-company-mission-statements.html" TargetMode="Externa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11.jpeg"/><Relationship Id="rId4"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tif"/><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17.tif"/><Relationship Id="rId7" Type="http://schemas.openxmlformats.org/officeDocument/2006/relationships/image" Target="../media/image18.tif"/><Relationship Id="rId8" Type="http://schemas.openxmlformats.org/officeDocument/2006/relationships/image" Target="../media/image19.tif"/></Relationships>

</file>

<file path=ppt/slides/_rels/slide1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0.tif"/></Relationships>

</file>

<file path=ppt/slides/_rels/slide1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Relationships>

</file>

<file path=ppt/slides/_rels/slide1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s://miro.com/" TargetMode="Externa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tif"/></Relationships>

</file>

<file path=ppt/slides/_rels/slide16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s>

</file>

<file path=ppt/slides/_rels/slide16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8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jpeg"/><Relationship Id="rId3" Type="http://schemas.openxmlformats.org/officeDocument/2006/relationships/image" Target="../media/image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youtu.be/XGVUEjWJTEM" TargetMode="External"/><Relationship Id="rId3" Type="http://schemas.openxmlformats.org/officeDocument/2006/relationships/hyperlink" Target="https://www.youtube.com/watch?v=EoffBerre24"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nealcabage.com/framework/opportunity-heuristics/" TargetMode="External"/><Relationship Id="rId3" Type="http://schemas.openxmlformats.org/officeDocument/2006/relationships/hyperlink" Target="https://learn.marsdd.com/mars-library/the-mission-statement-the-basis-for-startups-strategic-planning/" TargetMode="External"/><Relationship Id="rId4" Type="http://schemas.openxmlformats.org/officeDocument/2006/relationships/hyperlink" Target="https://ideamensch.com/how-to-define-a-mission-and-vision-for-your-startup/" TargetMode="External"/><Relationship Id="rId5" Type="http://schemas.openxmlformats.org/officeDocument/2006/relationships/hyperlink" Target="https://www.inc.com/larry-kim/30-inspiring-billion-dollar-startup-company-mission-statements.html" TargetMode="External"/><Relationship Id="rId6"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4.png"/><Relationship Id="rId4" Type="http://schemas.openxmlformats.org/officeDocument/2006/relationships/image" Target="../media/image2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6.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 Id="rId3" Type="http://schemas.openxmlformats.org/officeDocument/2006/relationships/image" Target="../media/image24.png"/><Relationship Id="rId4" Type="http://schemas.openxmlformats.org/officeDocument/2006/relationships/image" Target="../media/image29.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youtu.be/wwShFsSFb-Y" TargetMode="External"/><Relationship Id="rId3" Type="http://schemas.openxmlformats.org/officeDocument/2006/relationships/hyperlink" Target="https://youtu.be/wlKP-BaC0jA" TargetMode="External"/><Relationship Id="rId4" Type="http://schemas.openxmlformats.org/officeDocument/2006/relationships/hyperlink" Target="https://youtu.be/XGVUEjWJTEM" TargetMode="External"/><Relationship Id="rId5" Type="http://schemas.openxmlformats.org/officeDocument/2006/relationships/hyperlink" Target="https://www.youtube.com/watch?v=EoffBerre24" TargetMode="External"/></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 Id="rId3" Type="http://schemas.openxmlformats.org/officeDocument/2006/relationships/image" Target="../media/image11.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tif"/><Relationship Id="rId3" Type="http://schemas.openxmlformats.org/officeDocument/2006/relationships/image" Target="../media/image3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hyperlink" Target="https://youtu.be/wwShFsSFb-Y" TargetMode="External"/><Relationship Id="rId3" Type="http://schemas.openxmlformats.org/officeDocument/2006/relationships/hyperlink" Target="https://youtu.be/wlKP-BaC0jA" TargetMode="External"/><Relationship Id="rId4" Type="http://schemas.openxmlformats.org/officeDocument/2006/relationships/hyperlink" Target="https://youtu.be/QoAOzMTLP5s" TargetMode="External"/><Relationship Id="rId5" Type="http://schemas.openxmlformats.org/officeDocument/2006/relationships/hyperlink" Target="https://youtu.be/IP0cUBWTgpY" TargetMode="External"/><Relationship Id="rId6" Type="http://schemas.openxmlformats.org/officeDocument/2006/relationships/hyperlink" Target="https://www.coursera.org/learn/business-model-canvas" TargetMode="External"/></Relationships>

</file>

<file path=ppt/slides/_rels/slide90.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png"/><Relationship Id="rId3" Type="http://schemas.openxmlformats.org/officeDocument/2006/relationships/image" Target="../media/image37.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2.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Footer Placeholder 3"/>
          <p:cNvSpPr txBox="1"/>
          <p:nvPr/>
        </p:nvSpPr>
        <p:spPr>
          <a:xfrm>
            <a:off x="4946534" y="5994945"/>
            <a:ext cx="4023830" cy="8534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800">
                <a:solidFill>
                  <a:srgbClr val="FFD47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688" name="Title 1"/>
          <p:cNvSpPr txBox="1"/>
          <p:nvPr>
            <p:ph type="title"/>
          </p:nvPr>
        </p:nvSpPr>
        <p:spPr>
          <a:xfrm>
            <a:off x="467154" y="2603627"/>
            <a:ext cx="8209692" cy="1500916"/>
          </a:xfrm>
          <a:prstGeom prst="rect">
            <a:avLst/>
          </a:prstGeom>
        </p:spPr>
        <p:txBody>
          <a:bodyPr/>
          <a:lstStyle/>
          <a:p>
            <a:pPr/>
            <a:r>
              <a:t>MAI 622: AI Entrepreneurship</a:t>
            </a:r>
          </a:p>
        </p:txBody>
      </p:sp>
      <p:pic>
        <p:nvPicPr>
          <p:cNvPr id="689" name="Image" descr="Image"/>
          <p:cNvPicPr>
            <a:picLocks noChangeAspect="1"/>
          </p:cNvPicPr>
          <p:nvPr/>
        </p:nvPicPr>
        <p:blipFill>
          <a:blip r:embed="rId2">
            <a:extLst/>
          </a:blip>
          <a:stretch>
            <a:fillRect/>
          </a:stretch>
        </p:blipFill>
        <p:spPr>
          <a:xfrm>
            <a:off x="162182" y="179344"/>
            <a:ext cx="1993233" cy="74257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Footer Placeholder 3"/>
          <p:cNvSpPr txBox="1"/>
          <p:nvPr/>
        </p:nvSpPr>
        <p:spPr>
          <a:xfrm>
            <a:off x="4917185" y="6119060"/>
            <a:ext cx="4046690" cy="5765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defRPr sz="700">
                <a:solidFill>
                  <a:srgbClr val="D9D9D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718" name="Title 1"/>
          <p:cNvSpPr txBox="1"/>
          <p:nvPr>
            <p:ph type="title"/>
          </p:nvPr>
        </p:nvSpPr>
        <p:spPr>
          <a:prstGeom prst="rect">
            <a:avLst/>
          </a:prstGeom>
        </p:spPr>
        <p:txBody>
          <a:bodyPr/>
          <a:lstStyle>
            <a:lvl1pPr indent="28971" defTabSz="667512">
              <a:defRPr sz="3504"/>
            </a:lvl1pPr>
          </a:lstStyle>
          <a:p>
            <a:pPr/>
            <a:r>
              <a:t>Topic 2.1: The Business Model Canvas</a:t>
            </a:r>
          </a:p>
        </p:txBody>
      </p:sp>
      <p:sp>
        <p:nvSpPr>
          <p:cNvPr id="719" name="Module 2: Business Modeling"/>
          <p:cNvSpPr txBox="1"/>
          <p:nvPr>
            <p:ph type="body" idx="21"/>
          </p:nvPr>
        </p:nvSpPr>
        <p:spPr>
          <a:prstGeom prst="rect">
            <a:avLst/>
          </a:prstGeom>
        </p:spPr>
        <p:txBody>
          <a:bodyPr/>
          <a:lstStyle/>
          <a:p>
            <a:pPr/>
            <a:r>
              <a:t>Module 2: Business Modeling</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8"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39"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40"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41" name="Rectangle"/>
          <p:cNvSpPr/>
          <p:nvPr/>
        </p:nvSpPr>
        <p:spPr>
          <a:xfrm>
            <a:off x="4720497" y="2259739"/>
            <a:ext cx="3866070" cy="4139533"/>
          </a:xfrm>
          <a:prstGeom prst="rect">
            <a:avLst/>
          </a:prstGeom>
          <a:solidFill>
            <a:srgbClr val="EEF5E8"/>
          </a:solidFill>
          <a:ln w="12700">
            <a:miter lim="400000"/>
          </a:ln>
        </p:spPr>
        <p:txBody>
          <a:bodyPr lIns="34289" tIns="34289" rIns="34289" bIns="34289"/>
          <a:lstStyle/>
          <a:p>
            <a:pPr/>
          </a:p>
        </p:txBody>
      </p:sp>
      <p:sp>
        <p:nvSpPr>
          <p:cNvPr id="1142" name="Rectangle"/>
          <p:cNvSpPr/>
          <p:nvPr/>
        </p:nvSpPr>
        <p:spPr>
          <a:xfrm>
            <a:off x="731925" y="3382236"/>
            <a:ext cx="3970576" cy="3017036"/>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4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46"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47" name="Rectangle"/>
          <p:cNvSpPr/>
          <p:nvPr/>
        </p:nvSpPr>
        <p:spPr>
          <a:xfrm>
            <a:off x="4720497" y="2259739"/>
            <a:ext cx="3866070" cy="4139533"/>
          </a:xfrm>
          <a:prstGeom prst="rect">
            <a:avLst/>
          </a:prstGeom>
          <a:solidFill>
            <a:srgbClr val="EEF5E8"/>
          </a:solidFill>
          <a:ln w="12700">
            <a:miter lim="400000"/>
          </a:ln>
        </p:spPr>
        <p:txBody>
          <a:bodyPr lIns="34289" tIns="34289" rIns="34289" bIns="34289"/>
          <a:lstStyle/>
          <a:p>
            <a:pPr/>
          </a:p>
        </p:txBody>
      </p:sp>
      <p:sp>
        <p:nvSpPr>
          <p:cNvPr id="1148" name="Rectangle"/>
          <p:cNvSpPr/>
          <p:nvPr/>
        </p:nvSpPr>
        <p:spPr>
          <a:xfrm>
            <a:off x="731925" y="4674773"/>
            <a:ext cx="3970576" cy="1724499"/>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51"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52"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53" name="Rectangle"/>
          <p:cNvSpPr/>
          <p:nvPr/>
        </p:nvSpPr>
        <p:spPr>
          <a:xfrm>
            <a:off x="4720497" y="2259739"/>
            <a:ext cx="3866070" cy="4139533"/>
          </a:xfrm>
          <a:prstGeom prst="rect">
            <a:avLst/>
          </a:prstGeom>
          <a:solidFill>
            <a:srgbClr val="EEF5E8"/>
          </a:solidFill>
          <a:ln w="12700">
            <a:miter lim="400000"/>
          </a:ln>
        </p:spPr>
        <p:txBody>
          <a:bodyPr lIns="34289" tIns="34289" rIns="34289" bIns="34289"/>
          <a:lstStyle/>
          <a:p>
            <a:pPr/>
          </a:p>
        </p:txBody>
      </p:sp>
      <p:sp>
        <p:nvSpPr>
          <p:cNvPr id="1154" name="Rectangle"/>
          <p:cNvSpPr/>
          <p:nvPr/>
        </p:nvSpPr>
        <p:spPr>
          <a:xfrm>
            <a:off x="731925" y="5710880"/>
            <a:ext cx="3970576" cy="688392"/>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57"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58"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59" name="Rectangle"/>
          <p:cNvSpPr/>
          <p:nvPr/>
        </p:nvSpPr>
        <p:spPr>
          <a:xfrm>
            <a:off x="4720497" y="2259739"/>
            <a:ext cx="3866070" cy="4139533"/>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62"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63"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64" name="Rectangle"/>
          <p:cNvSpPr/>
          <p:nvPr/>
        </p:nvSpPr>
        <p:spPr>
          <a:xfrm>
            <a:off x="760065" y="2272392"/>
            <a:ext cx="3949753" cy="4139533"/>
          </a:xfrm>
          <a:prstGeom prst="rect">
            <a:avLst/>
          </a:prstGeom>
          <a:solidFill>
            <a:srgbClr val="EEF5E8"/>
          </a:solidFill>
          <a:ln w="12700">
            <a:miter lim="400000"/>
          </a:ln>
        </p:spPr>
        <p:txBody>
          <a:bodyPr lIns="34289" tIns="34289" rIns="34289" bIns="34289"/>
          <a:lstStyle/>
          <a:p>
            <a:pPr/>
          </a:p>
        </p:txBody>
      </p:sp>
      <p:sp>
        <p:nvSpPr>
          <p:cNvPr id="1165" name="Rectangle"/>
          <p:cNvSpPr/>
          <p:nvPr/>
        </p:nvSpPr>
        <p:spPr>
          <a:xfrm>
            <a:off x="4720497" y="3400602"/>
            <a:ext cx="3866070" cy="2998670"/>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7"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68"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69"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70" name="Rectangle"/>
          <p:cNvSpPr/>
          <p:nvPr/>
        </p:nvSpPr>
        <p:spPr>
          <a:xfrm>
            <a:off x="760065" y="2272392"/>
            <a:ext cx="3949753" cy="4139533"/>
          </a:xfrm>
          <a:prstGeom prst="rect">
            <a:avLst/>
          </a:prstGeom>
          <a:solidFill>
            <a:srgbClr val="EEF5E8"/>
          </a:solidFill>
          <a:ln w="12700">
            <a:miter lim="400000"/>
          </a:ln>
        </p:spPr>
        <p:txBody>
          <a:bodyPr lIns="34289" tIns="34289" rIns="34289" bIns="34289"/>
          <a:lstStyle/>
          <a:p>
            <a:pPr/>
          </a:p>
        </p:txBody>
      </p:sp>
      <p:sp>
        <p:nvSpPr>
          <p:cNvPr id="1171" name="Rectangle"/>
          <p:cNvSpPr/>
          <p:nvPr/>
        </p:nvSpPr>
        <p:spPr>
          <a:xfrm>
            <a:off x="4720497" y="4685342"/>
            <a:ext cx="3866070" cy="1713930"/>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7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75"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76" name="Rectangle"/>
          <p:cNvSpPr/>
          <p:nvPr/>
        </p:nvSpPr>
        <p:spPr>
          <a:xfrm>
            <a:off x="760065" y="2272392"/>
            <a:ext cx="3949753" cy="4139533"/>
          </a:xfrm>
          <a:prstGeom prst="rect">
            <a:avLst/>
          </a:prstGeom>
          <a:solidFill>
            <a:srgbClr val="EEF5E8"/>
          </a:solidFill>
          <a:ln w="12700">
            <a:miter lim="400000"/>
          </a:ln>
        </p:spPr>
        <p:txBody>
          <a:bodyPr lIns="34289" tIns="34289" rIns="34289" bIns="34289"/>
          <a:lstStyle/>
          <a:p>
            <a:pPr/>
          </a:p>
        </p:txBody>
      </p:sp>
      <p:sp>
        <p:nvSpPr>
          <p:cNvPr id="1177" name="Rectangle"/>
          <p:cNvSpPr/>
          <p:nvPr/>
        </p:nvSpPr>
        <p:spPr>
          <a:xfrm>
            <a:off x="4720497" y="5717693"/>
            <a:ext cx="3866070" cy="681579"/>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8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81"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82" name="Rectangle"/>
          <p:cNvSpPr/>
          <p:nvPr/>
        </p:nvSpPr>
        <p:spPr>
          <a:xfrm>
            <a:off x="760065" y="2272392"/>
            <a:ext cx="3949753" cy="4139533"/>
          </a:xfrm>
          <a:prstGeom prst="rect">
            <a:avLst/>
          </a:prstGeom>
          <a:solidFill>
            <a:srgbClr val="EEF5E8"/>
          </a:solidFill>
          <a:ln w="12700">
            <a:miter lim="400000"/>
          </a:ln>
        </p:spPr>
        <p:txBody>
          <a:bodyPr lIns="34289" tIns="34289" rIns="34289" bIns="3428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8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86"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Content Placeholder 2"/>
          <p:cNvSpPr txBox="1"/>
          <p:nvPr>
            <p:ph type="body" idx="1"/>
          </p:nvPr>
        </p:nvSpPr>
        <p:spPr>
          <a:prstGeom prst="rect">
            <a:avLst/>
          </a:prstGeom>
        </p:spPr>
        <p:txBody>
          <a:bodyPr/>
          <a:lstStyle/>
          <a:p>
            <a:pPr>
              <a:defRPr>
                <a:solidFill>
                  <a:srgbClr val="D9D9D9"/>
                </a:solidFill>
              </a:defRPr>
            </a:pPr>
            <a:r>
              <a:t>Business Model: Introduction</a:t>
            </a:r>
          </a:p>
          <a:p>
            <a:pPr>
              <a:defRPr>
                <a:solidFill>
                  <a:srgbClr val="D9D9D9"/>
                </a:solidFill>
              </a:defRPr>
            </a:pPr>
            <a:r>
              <a:t>Customer Segments</a:t>
            </a:r>
          </a:p>
          <a:p>
            <a:pPr>
              <a:defRPr>
                <a:solidFill>
                  <a:srgbClr val="D9D9D9"/>
                </a:solidFill>
              </a:defRPr>
            </a:pPr>
            <a:r>
              <a:t>Value Proposition</a:t>
            </a:r>
          </a:p>
          <a:p>
            <a:pPr>
              <a:defRPr>
                <a:solidFill>
                  <a:srgbClr val="D9D9D9"/>
                </a:solidFill>
              </a:defRPr>
            </a:pPr>
            <a:r>
              <a:t>Channels</a:t>
            </a:r>
          </a:p>
          <a:p>
            <a:pPr>
              <a:defRPr>
                <a:solidFill>
                  <a:srgbClr val="D9D9D9"/>
                </a:solidFill>
              </a:defRPr>
            </a:pPr>
            <a:r>
              <a:t>Customer Relationships</a:t>
            </a:r>
          </a:p>
          <a:p>
            <a:pPr>
              <a:defRPr>
                <a:solidFill>
                  <a:srgbClr val="D9D9D9"/>
                </a:solidFill>
              </a:defRPr>
            </a:pPr>
            <a:r>
              <a:t>Revenue Streams</a:t>
            </a:r>
          </a:p>
          <a:p>
            <a:pPr>
              <a:defRPr b="1"/>
            </a:pPr>
            <a:r>
              <a:t>Key Resources</a:t>
            </a:r>
          </a:p>
          <a:p>
            <a:pPr/>
            <a:r>
              <a:t>Key Activities</a:t>
            </a:r>
          </a:p>
          <a:p>
            <a:pPr/>
            <a:r>
              <a:t>Key Partnerships</a:t>
            </a:r>
          </a:p>
          <a:p>
            <a:pPr/>
            <a:r>
              <a:t>Cost Structure</a:t>
            </a:r>
          </a:p>
        </p:txBody>
      </p:sp>
      <p:sp>
        <p:nvSpPr>
          <p:cNvPr id="1189"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Content Placeholder 2"/>
          <p:cNvSpPr txBox="1"/>
          <p:nvPr>
            <p:ph type="body" idx="1"/>
          </p:nvPr>
        </p:nvSpPr>
        <p:spPr>
          <a:prstGeom prst="rect">
            <a:avLst/>
          </a:prstGeom>
        </p:spPr>
        <p:txBody>
          <a:bodyPr/>
          <a:lstStyle/>
          <a:p>
            <a:pPr marL="221550" indent="-178370" defTabSz="777240">
              <a:lnSpc>
                <a:spcPct val="90000"/>
              </a:lnSpc>
              <a:spcBef>
                <a:spcPts val="1700"/>
              </a:spcBef>
              <a:defRPr sz="2550"/>
            </a:pPr>
            <a:r>
              <a:t>Business Model: Introduction</a:t>
            </a:r>
          </a:p>
          <a:p>
            <a:pPr marL="221550" indent="-178370" defTabSz="777240">
              <a:lnSpc>
                <a:spcPct val="90000"/>
              </a:lnSpc>
              <a:spcBef>
                <a:spcPts val="1700"/>
              </a:spcBef>
              <a:defRPr sz="2550"/>
            </a:pPr>
            <a:r>
              <a:t>Customer Segments</a:t>
            </a:r>
          </a:p>
          <a:p>
            <a:pPr marL="221550" indent="-178370" defTabSz="777240">
              <a:lnSpc>
                <a:spcPct val="90000"/>
              </a:lnSpc>
              <a:spcBef>
                <a:spcPts val="1700"/>
              </a:spcBef>
              <a:defRPr sz="2550"/>
            </a:pPr>
            <a:r>
              <a:t>Value Proposition</a:t>
            </a:r>
          </a:p>
          <a:p>
            <a:pPr marL="221550" indent="-178370" defTabSz="777240">
              <a:lnSpc>
                <a:spcPct val="90000"/>
              </a:lnSpc>
              <a:spcBef>
                <a:spcPts val="1700"/>
              </a:spcBef>
              <a:defRPr sz="2550"/>
            </a:pPr>
            <a:r>
              <a:t>Channels</a:t>
            </a:r>
          </a:p>
          <a:p>
            <a:pPr marL="221550" indent="-178370" defTabSz="777240">
              <a:lnSpc>
                <a:spcPct val="90000"/>
              </a:lnSpc>
              <a:spcBef>
                <a:spcPts val="1700"/>
              </a:spcBef>
              <a:defRPr sz="2550"/>
            </a:pPr>
            <a:r>
              <a:t>Customer Relationships</a:t>
            </a:r>
          </a:p>
          <a:p>
            <a:pPr marL="221550" indent="-178370" defTabSz="777240">
              <a:lnSpc>
                <a:spcPct val="90000"/>
              </a:lnSpc>
              <a:spcBef>
                <a:spcPts val="1700"/>
              </a:spcBef>
              <a:defRPr sz="2550"/>
            </a:pPr>
            <a:r>
              <a:t>Revenue Streams</a:t>
            </a:r>
          </a:p>
          <a:p>
            <a:pPr marL="221550" indent="-178370" defTabSz="777240">
              <a:lnSpc>
                <a:spcPct val="90000"/>
              </a:lnSpc>
              <a:spcBef>
                <a:spcPts val="1700"/>
              </a:spcBef>
              <a:defRPr sz="2550"/>
            </a:pPr>
            <a:r>
              <a:t>Key Resources</a:t>
            </a:r>
          </a:p>
          <a:p>
            <a:pPr marL="221550" indent="-178370" defTabSz="777240">
              <a:lnSpc>
                <a:spcPct val="90000"/>
              </a:lnSpc>
              <a:spcBef>
                <a:spcPts val="1700"/>
              </a:spcBef>
              <a:defRPr sz="2550"/>
            </a:pPr>
            <a:r>
              <a:t>Key Activities</a:t>
            </a:r>
          </a:p>
          <a:p>
            <a:pPr marL="221550" indent="-178370" defTabSz="777240">
              <a:lnSpc>
                <a:spcPct val="90000"/>
              </a:lnSpc>
              <a:spcBef>
                <a:spcPts val="1700"/>
              </a:spcBef>
              <a:defRPr sz="2550"/>
            </a:pPr>
            <a:r>
              <a:t>Key Partnerships</a:t>
            </a:r>
          </a:p>
          <a:p>
            <a:pPr marL="221550" indent="-178370" defTabSz="777240">
              <a:lnSpc>
                <a:spcPct val="90000"/>
              </a:lnSpc>
              <a:spcBef>
                <a:spcPts val="1700"/>
              </a:spcBef>
              <a:defRPr sz="2550"/>
            </a:pPr>
            <a:r>
              <a:t>Cost Structure</a:t>
            </a:r>
          </a:p>
          <a:p>
            <a:pPr marL="221550" indent="-178370" defTabSz="777240">
              <a:lnSpc>
                <a:spcPct val="90000"/>
              </a:lnSpc>
              <a:spcBef>
                <a:spcPts val="1700"/>
              </a:spcBef>
              <a:defRPr sz="2550"/>
            </a:pPr>
            <a:r>
              <a:t>Mission Statement</a:t>
            </a:r>
          </a:p>
        </p:txBody>
      </p:sp>
      <p:sp>
        <p:nvSpPr>
          <p:cNvPr id="722" name="Title 1"/>
          <p:cNvSpPr txBox="1"/>
          <p:nvPr>
            <p:ph type="title"/>
          </p:nvPr>
        </p:nvSpPr>
        <p:spPr>
          <a:prstGeom prst="rect">
            <a:avLst/>
          </a:prstGeom>
        </p:spPr>
        <p:txBody>
          <a:bodyPr/>
          <a:lstStyle/>
          <a:p>
            <a:pPr indent="27780" defTabSz="640079">
              <a:defRPr sz="2800"/>
            </a:pPr>
            <a:r>
              <a:t>Business Model</a:t>
            </a:r>
            <a:br/>
            <a:r>
              <a:t>Canvas</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Key Resources"/>
          <p:cNvSpPr txBox="1"/>
          <p:nvPr>
            <p:ph type="title"/>
          </p:nvPr>
        </p:nvSpPr>
        <p:spPr>
          <a:prstGeom prst="rect">
            <a:avLst/>
          </a:prstGeom>
        </p:spPr>
        <p:txBody>
          <a:bodyPr/>
          <a:lstStyle>
            <a:lvl1pPr indent="0">
              <a:lnSpc>
                <a:spcPct val="90000"/>
              </a:lnSpc>
              <a:defRPr sz="3600"/>
            </a:lvl1pPr>
          </a:lstStyle>
          <a:p>
            <a:pPr/>
            <a:r>
              <a:t>Key Resources</a:t>
            </a:r>
          </a:p>
        </p:txBody>
      </p:sp>
      <p:sp>
        <p:nvSpPr>
          <p:cNvPr id="1192"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193" name="Slide Number Placeholder 5"/>
          <p:cNvSpPr txBox="1"/>
          <p:nvPr/>
        </p:nvSpPr>
        <p:spPr>
          <a:xfrm>
            <a:off x="9911" y="6578475"/>
            <a:ext cx="357517"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BFBFBF"/>
                </a:solidFill>
                <a:latin typeface="Century Gothic"/>
                <a:ea typeface="Century Gothic"/>
                <a:cs typeface="Century Gothic"/>
                <a:sym typeface="Century Gothic"/>
              </a:defRPr>
            </a:lvl1pPr>
          </a:lstStyle>
          <a:p>
            <a:pPr/>
            <a:fld id="{86CB4B4D-7CA3-9044-876B-883B54F8677D}" type="slidenum"/>
          </a:p>
        </p:txBody>
      </p:sp>
      <p:pic>
        <p:nvPicPr>
          <p:cNvPr id="1194" name="Image" descr="Image"/>
          <p:cNvPicPr>
            <a:picLocks noChangeAspect="1"/>
          </p:cNvPicPr>
          <p:nvPr/>
        </p:nvPicPr>
        <p:blipFill>
          <a:blip r:embed="rId2">
            <a:extLst/>
          </a:blip>
          <a:stretch>
            <a:fillRect/>
          </a:stretch>
        </p:blipFill>
        <p:spPr>
          <a:xfrm>
            <a:off x="-1" y="1013581"/>
            <a:ext cx="9144001" cy="5403851"/>
          </a:xfrm>
          <a:prstGeom prst="rect">
            <a:avLst/>
          </a:prstGeom>
          <a:ln w="12700">
            <a:miter lim="400000"/>
          </a:ln>
        </p:spPr>
      </p:pic>
      <p:sp>
        <p:nvSpPr>
          <p:cNvPr id="1195" name="Rectangle"/>
          <p:cNvSpPr/>
          <p:nvPr/>
        </p:nvSpPr>
        <p:spPr>
          <a:xfrm>
            <a:off x="7306431" y="966903"/>
            <a:ext cx="1823365" cy="3966658"/>
          </a:xfrm>
          <a:prstGeom prst="rect">
            <a:avLst/>
          </a:prstGeom>
          <a:solidFill>
            <a:srgbClr val="FF7E79">
              <a:alpha val="8679"/>
            </a:srgbClr>
          </a:solidFill>
          <a:ln w="12700">
            <a:miter lim="400000"/>
          </a:ln>
        </p:spPr>
        <p:txBody>
          <a:bodyPr lIns="34289" tIns="34289" rIns="34289" bIns="34289"/>
          <a:lstStyle/>
          <a:p>
            <a:pPr/>
          </a:p>
        </p:txBody>
      </p:sp>
      <p:sp>
        <p:nvSpPr>
          <p:cNvPr id="1196" name="Rectangle"/>
          <p:cNvSpPr/>
          <p:nvPr/>
        </p:nvSpPr>
        <p:spPr>
          <a:xfrm>
            <a:off x="544982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197" name="Rectangle"/>
          <p:cNvSpPr/>
          <p:nvPr/>
        </p:nvSpPr>
        <p:spPr>
          <a:xfrm>
            <a:off x="3638526" y="934199"/>
            <a:ext cx="1823364" cy="4032066"/>
          </a:xfrm>
          <a:prstGeom prst="rect">
            <a:avLst/>
          </a:prstGeom>
          <a:solidFill>
            <a:srgbClr val="FF7E79">
              <a:alpha val="8679"/>
            </a:srgbClr>
          </a:solidFill>
          <a:ln w="12700">
            <a:miter lim="400000"/>
          </a:ln>
        </p:spPr>
        <p:txBody>
          <a:bodyPr lIns="34289" tIns="34289" rIns="34289" bIns="34289"/>
          <a:lstStyle/>
          <a:p>
            <a:pPr/>
          </a:p>
        </p:txBody>
      </p:sp>
      <p:sp>
        <p:nvSpPr>
          <p:cNvPr id="1198" name="Rectangle"/>
          <p:cNvSpPr/>
          <p:nvPr/>
        </p:nvSpPr>
        <p:spPr>
          <a:xfrm>
            <a:off x="5513086" y="1029449"/>
            <a:ext cx="1823365" cy="1913549"/>
          </a:xfrm>
          <a:prstGeom prst="rect">
            <a:avLst/>
          </a:prstGeom>
          <a:solidFill>
            <a:srgbClr val="FF7E79">
              <a:alpha val="8679"/>
            </a:srgbClr>
          </a:solidFill>
          <a:ln w="12700">
            <a:miter lim="400000"/>
          </a:ln>
        </p:spPr>
        <p:txBody>
          <a:bodyPr lIns="34289" tIns="34289" rIns="34289" bIns="34289"/>
          <a:lstStyle/>
          <a:p>
            <a:pPr/>
          </a:p>
        </p:txBody>
      </p:sp>
      <p:pic>
        <p:nvPicPr>
          <p:cNvPr id="1199" name="Rectangle Rectangle" descr="Rectangle Rectangle"/>
          <p:cNvPicPr>
            <a:picLocks noChangeAspect="0"/>
          </p:cNvPicPr>
          <p:nvPr/>
        </p:nvPicPr>
        <p:blipFill>
          <a:blip r:embed="rId3">
            <a:extLst/>
          </a:blip>
          <a:stretch>
            <a:fillRect/>
          </a:stretch>
        </p:blipFill>
        <p:spPr>
          <a:xfrm>
            <a:off x="1818427" y="2929514"/>
            <a:ext cx="1908119" cy="2006990"/>
          </a:xfrm>
          <a:prstGeom prst="rect">
            <a:avLst/>
          </a:prstGeom>
        </p:spPr>
      </p:pic>
      <p:sp>
        <p:nvSpPr>
          <p:cNvPr id="1201" name="Rectangle"/>
          <p:cNvSpPr/>
          <p:nvPr/>
        </p:nvSpPr>
        <p:spPr>
          <a:xfrm>
            <a:off x="4535198" y="4906682"/>
            <a:ext cx="4531160" cy="1415941"/>
          </a:xfrm>
          <a:prstGeom prst="rect">
            <a:avLst/>
          </a:prstGeom>
          <a:solidFill>
            <a:srgbClr val="FF7E79">
              <a:alpha val="8679"/>
            </a:srgbClr>
          </a:solidFill>
          <a:ln w="12700">
            <a:miter lim="400000"/>
          </a:ln>
        </p:spPr>
        <p:txBody>
          <a:bodyPr lIns="34289" tIns="34289" rIns="34289" bIns="34289"/>
          <a:lstStyle/>
          <a:p>
            <a:pPr/>
          </a:p>
        </p:txBody>
      </p:sp>
      <p:pic>
        <p:nvPicPr>
          <p:cNvPr id="1202" name="Image" descr="Image"/>
          <p:cNvPicPr>
            <a:picLocks noChangeAspect="1"/>
          </p:cNvPicPr>
          <p:nvPr/>
        </p:nvPicPr>
        <p:blipFill>
          <a:blip r:embed="rId4">
            <a:extLst/>
          </a:blip>
          <a:stretch>
            <a:fillRect/>
          </a:stretch>
        </p:blipFill>
        <p:spPr>
          <a:xfrm>
            <a:off x="3792428" y="6474183"/>
            <a:ext cx="1381344" cy="370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4" name="Key Resources"/>
          <p:cNvSpPr txBox="1"/>
          <p:nvPr>
            <p:ph type="title"/>
          </p:nvPr>
        </p:nvSpPr>
        <p:spPr>
          <a:xfrm>
            <a:off x="188119" y="-5429"/>
            <a:ext cx="8589962" cy="1170325"/>
          </a:xfrm>
          <a:prstGeom prst="rect">
            <a:avLst/>
          </a:prstGeom>
        </p:spPr>
        <p:txBody>
          <a:bodyPr/>
          <a:lstStyle>
            <a:lvl1pPr indent="0">
              <a:lnSpc>
                <a:spcPct val="90000"/>
              </a:lnSpc>
              <a:defRPr sz="4000"/>
            </a:lvl1pPr>
          </a:lstStyle>
          <a:p>
            <a:pPr/>
            <a:r>
              <a:t>Key Resources</a:t>
            </a:r>
          </a:p>
        </p:txBody>
      </p:sp>
      <p:sp>
        <p:nvSpPr>
          <p:cNvPr id="1205" name="The Key Resources Building Block describes the most important assets required to make a business model work…"/>
          <p:cNvSpPr txBox="1"/>
          <p:nvPr>
            <p:ph type="body" idx="1"/>
          </p:nvPr>
        </p:nvSpPr>
        <p:spPr>
          <a:xfrm>
            <a:off x="228600" y="1242078"/>
            <a:ext cx="8686800" cy="5165993"/>
          </a:xfrm>
          <a:prstGeom prst="rect">
            <a:avLst/>
          </a:prstGeom>
        </p:spPr>
        <p:txBody>
          <a:bodyPr/>
          <a:lstStyle/>
          <a:p>
            <a:pPr marL="145557" indent="-118634" defTabSz="484630">
              <a:spcBef>
                <a:spcPts val="800"/>
              </a:spcBef>
              <a:defRPr sz="2100"/>
            </a:pPr>
            <a:r>
              <a:t>The Key Resources Building Block describes the </a:t>
            </a:r>
            <a:r>
              <a:rPr>
                <a:solidFill>
                  <a:srgbClr val="0433FF"/>
                </a:solidFill>
              </a:rPr>
              <a:t>most important assets required</a:t>
            </a:r>
            <a:r>
              <a:t> to make a business model work </a:t>
            </a:r>
          </a:p>
          <a:p>
            <a:pPr marL="145557" indent="-118634" defTabSz="484630">
              <a:spcBef>
                <a:spcPts val="800"/>
              </a:spcBef>
              <a:defRPr sz="2100"/>
            </a:pPr>
            <a:r>
              <a:t>Why do we need Key Resources for a business model?</a:t>
            </a:r>
          </a:p>
          <a:p>
            <a:pPr marL="145557" indent="-118634" defTabSz="484630">
              <a:spcBef>
                <a:spcPts val="800"/>
              </a:spcBef>
              <a:defRPr sz="2100"/>
            </a:pPr>
            <a:r>
              <a:t>To allow an enterprise to:</a:t>
            </a:r>
          </a:p>
          <a:p>
            <a:pPr lvl="1" marL="329817" indent="-161542" defTabSz="484630">
              <a:spcBef>
                <a:spcPts val="800"/>
              </a:spcBef>
              <a:defRPr sz="1900"/>
            </a:pPr>
            <a:r>
              <a:t>create and offer a Value Proposition;</a:t>
            </a:r>
          </a:p>
          <a:p>
            <a:pPr lvl="1" marL="329817" indent="-161542" defTabSz="484630">
              <a:spcBef>
                <a:spcPts val="800"/>
              </a:spcBef>
              <a:defRPr sz="1900"/>
            </a:pPr>
            <a:r>
              <a:t>reach markets</a:t>
            </a:r>
          </a:p>
          <a:p>
            <a:pPr lvl="1" marL="329817" indent="-161542" defTabSz="484630">
              <a:spcBef>
                <a:spcPts val="800"/>
              </a:spcBef>
              <a:defRPr sz="1900"/>
            </a:pPr>
            <a:r>
              <a:t>maintain relationships with Customer Segments, and</a:t>
            </a:r>
          </a:p>
          <a:p>
            <a:pPr lvl="1" marL="329817" indent="-161542" defTabSz="484630">
              <a:spcBef>
                <a:spcPts val="800"/>
              </a:spcBef>
              <a:defRPr sz="1900"/>
            </a:pPr>
            <a:r>
              <a:t>earn revenues. </a:t>
            </a:r>
          </a:p>
          <a:p>
            <a:pPr marL="145557" indent="-118634" defTabSz="484630">
              <a:spcBef>
                <a:spcPts val="800"/>
              </a:spcBef>
              <a:defRPr sz="2100"/>
            </a:pPr>
            <a:r>
              <a:t>Different Key Resources are needed depending on the type of business model. </a:t>
            </a:r>
          </a:p>
          <a:p>
            <a:pPr lvl="1" marL="329817" indent="-161542" defTabSz="484630">
              <a:spcBef>
                <a:spcPts val="800"/>
              </a:spcBef>
              <a:defRPr sz="1900"/>
            </a:pPr>
            <a:r>
              <a:t>A </a:t>
            </a:r>
            <a:r>
              <a:rPr b="1"/>
              <a:t>microchip manufacturer</a:t>
            </a:r>
            <a:r>
              <a:t> requires capital-intensive </a:t>
            </a:r>
            <a:r>
              <a:rPr>
                <a:solidFill>
                  <a:srgbClr val="0433FF"/>
                </a:solidFill>
              </a:rPr>
              <a:t>production facilities</a:t>
            </a:r>
            <a:r>
              <a:t>, whereas a </a:t>
            </a:r>
            <a:r>
              <a:rPr b="1"/>
              <a:t>microchip designer </a:t>
            </a:r>
            <a:r>
              <a:t>focuses more on </a:t>
            </a:r>
            <a:r>
              <a:rPr>
                <a:solidFill>
                  <a:srgbClr val="0433FF"/>
                </a:solidFill>
              </a:rPr>
              <a:t>human resources</a:t>
            </a:r>
            <a:r>
              <a:t>.</a:t>
            </a:r>
          </a:p>
        </p:txBody>
      </p:sp>
      <p:sp>
        <p:nvSpPr>
          <p:cNvPr id="1206"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0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0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0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0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20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20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20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05" grpId="1"/>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Key Resources"/>
          <p:cNvSpPr txBox="1"/>
          <p:nvPr>
            <p:ph type="title"/>
          </p:nvPr>
        </p:nvSpPr>
        <p:spPr>
          <a:prstGeom prst="rect">
            <a:avLst/>
          </a:prstGeom>
        </p:spPr>
        <p:txBody>
          <a:bodyPr/>
          <a:lstStyle>
            <a:lvl1pPr indent="0">
              <a:lnSpc>
                <a:spcPct val="90000"/>
              </a:lnSpc>
              <a:defRPr sz="4000"/>
            </a:lvl1pPr>
          </a:lstStyle>
          <a:p>
            <a:pPr/>
            <a:r>
              <a:t>Key Resources</a:t>
            </a:r>
          </a:p>
        </p:txBody>
      </p:sp>
      <p:sp>
        <p:nvSpPr>
          <p:cNvPr id="1209" name="The Key Resources Building Block describes the most important assets required to make a business model work…"/>
          <p:cNvSpPr txBox="1"/>
          <p:nvPr>
            <p:ph type="body" idx="1"/>
          </p:nvPr>
        </p:nvSpPr>
        <p:spPr>
          <a:prstGeom prst="rect">
            <a:avLst/>
          </a:prstGeom>
        </p:spPr>
        <p:txBody>
          <a:bodyPr/>
          <a:lstStyle/>
          <a:p>
            <a:pPr marL="145557" indent="-118634" defTabSz="484630">
              <a:spcBef>
                <a:spcPts val="800"/>
              </a:spcBef>
              <a:defRPr sz="2600"/>
            </a:pPr>
            <a:r>
              <a:t>Key resources can be:</a:t>
            </a:r>
          </a:p>
          <a:p>
            <a:pPr lvl="1" marL="286908" indent="-118633" defTabSz="484630">
              <a:spcBef>
                <a:spcPts val="800"/>
              </a:spcBef>
              <a:buChar char="•"/>
              <a:defRPr sz="2600"/>
            </a:pPr>
            <a:r>
              <a:rPr>
                <a:solidFill>
                  <a:srgbClr val="0433FF"/>
                </a:solidFill>
              </a:rPr>
              <a:t>physical</a:t>
            </a:r>
          </a:p>
          <a:p>
            <a:pPr lvl="1" marL="286908" indent="-118633" defTabSz="484630">
              <a:spcBef>
                <a:spcPts val="800"/>
              </a:spcBef>
              <a:buChar char="•"/>
              <a:defRPr sz="2600"/>
            </a:pPr>
            <a:r>
              <a:rPr>
                <a:solidFill>
                  <a:srgbClr val="0433FF"/>
                </a:solidFill>
              </a:rPr>
              <a:t>financial</a:t>
            </a:r>
          </a:p>
          <a:p>
            <a:pPr lvl="1" marL="286908" indent="-118633" defTabSz="484630">
              <a:spcBef>
                <a:spcPts val="800"/>
              </a:spcBef>
              <a:buChar char="•"/>
              <a:defRPr sz="2600"/>
            </a:pPr>
            <a:r>
              <a:rPr>
                <a:solidFill>
                  <a:srgbClr val="0433FF"/>
                </a:solidFill>
              </a:rPr>
              <a:t>intellectual</a:t>
            </a:r>
            <a:r>
              <a:t>, or </a:t>
            </a:r>
          </a:p>
          <a:p>
            <a:pPr lvl="1" marL="286908" indent="-118633" defTabSz="484630">
              <a:spcBef>
                <a:spcPts val="800"/>
              </a:spcBef>
              <a:buChar char="•"/>
              <a:defRPr sz="2600"/>
            </a:pPr>
            <a:r>
              <a:rPr>
                <a:solidFill>
                  <a:srgbClr val="0433FF"/>
                </a:solidFill>
              </a:rPr>
              <a:t>human</a:t>
            </a:r>
            <a:r>
              <a:t>. </a:t>
            </a:r>
          </a:p>
          <a:p>
            <a:pPr marL="145557" indent="-118634" defTabSz="484630">
              <a:spcBef>
                <a:spcPts val="800"/>
              </a:spcBef>
              <a:defRPr sz="2600"/>
            </a:pPr>
            <a:r>
              <a:t>Key resources can be </a:t>
            </a:r>
          </a:p>
          <a:p>
            <a:pPr lvl="1" marL="286908" indent="-118633" defTabSz="484630">
              <a:spcBef>
                <a:spcPts val="800"/>
              </a:spcBef>
              <a:buChar char="•"/>
              <a:defRPr sz="2600"/>
            </a:pPr>
            <a:r>
              <a:rPr>
                <a:solidFill>
                  <a:srgbClr val="0433FF"/>
                </a:solidFill>
              </a:rPr>
              <a:t>owned</a:t>
            </a:r>
            <a:r>
              <a:t> or </a:t>
            </a:r>
            <a:r>
              <a:rPr>
                <a:solidFill>
                  <a:srgbClr val="0433FF"/>
                </a:solidFill>
              </a:rPr>
              <a:t>leased</a:t>
            </a:r>
            <a:r>
              <a:t> by the company or </a:t>
            </a:r>
          </a:p>
          <a:p>
            <a:pPr lvl="1" marL="286908" indent="-118633" defTabSz="484630">
              <a:spcBef>
                <a:spcPts val="800"/>
              </a:spcBef>
              <a:buChar char="•"/>
              <a:defRPr sz="2600"/>
            </a:pPr>
            <a:r>
              <a:rPr>
                <a:solidFill>
                  <a:srgbClr val="0433FF"/>
                </a:solidFill>
              </a:rPr>
              <a:t>acquired from key partners</a:t>
            </a:r>
            <a:r>
              <a:t>.</a:t>
            </a:r>
          </a:p>
        </p:txBody>
      </p:sp>
      <p:sp>
        <p:nvSpPr>
          <p:cNvPr id="121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20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20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2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20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20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209">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09" grpId="1"/>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Key questions"/>
          <p:cNvSpPr txBox="1"/>
          <p:nvPr>
            <p:ph type="title"/>
          </p:nvPr>
        </p:nvSpPr>
        <p:spPr>
          <a:xfrm>
            <a:off x="1502088" y="-5429"/>
            <a:ext cx="8589963" cy="1170325"/>
          </a:xfrm>
          <a:prstGeom prst="rect">
            <a:avLst/>
          </a:prstGeom>
        </p:spPr>
        <p:txBody>
          <a:bodyPr/>
          <a:lstStyle>
            <a:lvl1pPr indent="0">
              <a:lnSpc>
                <a:spcPct val="90000"/>
              </a:lnSpc>
              <a:defRPr sz="4000"/>
            </a:lvl1pPr>
          </a:lstStyle>
          <a:p>
            <a:pPr/>
            <a:r>
              <a:t>Key questions</a:t>
            </a:r>
          </a:p>
        </p:txBody>
      </p:sp>
      <p:sp>
        <p:nvSpPr>
          <p:cNvPr id="1213" name="What Key Resources are required due to:…"/>
          <p:cNvSpPr txBox="1"/>
          <p:nvPr>
            <p:ph type="body" idx="1"/>
          </p:nvPr>
        </p:nvSpPr>
        <p:spPr>
          <a:xfrm>
            <a:off x="139699" y="1205660"/>
            <a:ext cx="8686801" cy="4974623"/>
          </a:xfrm>
          <a:prstGeom prst="rect">
            <a:avLst/>
          </a:prstGeom>
        </p:spPr>
        <p:txBody>
          <a:bodyPr/>
          <a:lstStyle/>
          <a:p>
            <a:pPr marL="0" indent="0">
              <a:lnSpc>
                <a:spcPct val="140000"/>
              </a:lnSpc>
              <a:spcBef>
                <a:spcPts val="100"/>
              </a:spcBef>
              <a:buSzTx/>
              <a:buFontTx/>
              <a:buNone/>
            </a:pPr>
            <a:r>
              <a:t>What Key Resources are required due to:</a:t>
            </a:r>
          </a:p>
          <a:p>
            <a:pPr>
              <a:lnSpc>
                <a:spcPct val="140000"/>
              </a:lnSpc>
              <a:spcBef>
                <a:spcPts val="100"/>
              </a:spcBef>
            </a:pPr>
            <a:r>
              <a:t>Your </a:t>
            </a:r>
            <a:r>
              <a:rPr>
                <a:solidFill>
                  <a:srgbClr val="0433FF"/>
                </a:solidFill>
              </a:rPr>
              <a:t>Value Propositions</a:t>
            </a:r>
            <a:r>
              <a:t>? </a:t>
            </a:r>
            <a:endParaRPr sz="2400"/>
          </a:p>
          <a:p>
            <a:pPr>
              <a:lnSpc>
                <a:spcPct val="140000"/>
              </a:lnSpc>
              <a:spcBef>
                <a:spcPts val="100"/>
              </a:spcBef>
            </a:pPr>
            <a:r>
              <a:t>Your </a:t>
            </a:r>
            <a:r>
              <a:rPr>
                <a:solidFill>
                  <a:srgbClr val="0433FF"/>
                </a:solidFill>
              </a:rPr>
              <a:t>Distribution Channels</a:t>
            </a:r>
            <a:r>
              <a:t>? </a:t>
            </a:r>
            <a:endParaRPr sz="2400"/>
          </a:p>
          <a:p>
            <a:pPr>
              <a:lnSpc>
                <a:spcPct val="140000"/>
              </a:lnSpc>
              <a:spcBef>
                <a:spcPts val="100"/>
              </a:spcBef>
            </a:pPr>
            <a:r>
              <a:t>Your </a:t>
            </a:r>
            <a:r>
              <a:rPr>
                <a:solidFill>
                  <a:srgbClr val="0433FF"/>
                </a:solidFill>
              </a:rPr>
              <a:t>Customer Relationships</a:t>
            </a:r>
            <a:r>
              <a:t>? </a:t>
            </a:r>
            <a:endParaRPr sz="2400"/>
          </a:p>
          <a:p>
            <a:pPr>
              <a:lnSpc>
                <a:spcPct val="140000"/>
              </a:lnSpc>
              <a:spcBef>
                <a:spcPts val="100"/>
              </a:spcBef>
            </a:pPr>
            <a:r>
              <a:t>Your </a:t>
            </a:r>
            <a:r>
              <a:rPr>
                <a:solidFill>
                  <a:srgbClr val="0433FF"/>
                </a:solidFill>
              </a:rPr>
              <a:t>Revenue Streams</a:t>
            </a:r>
            <a:r>
              <a:t>? </a:t>
            </a:r>
          </a:p>
        </p:txBody>
      </p:sp>
      <p:sp>
        <p:nvSpPr>
          <p:cNvPr id="121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215" name="Picture 7" descr="Picture 7"/>
          <p:cNvPicPr>
            <a:picLocks noChangeAspect="1"/>
          </p:cNvPicPr>
          <p:nvPr/>
        </p:nvPicPr>
        <p:blipFill>
          <a:blip r:embed="rId2">
            <a:extLst/>
          </a:blip>
          <a:stretch>
            <a:fillRect/>
          </a:stretch>
        </p:blipFill>
        <p:spPr>
          <a:xfrm>
            <a:off x="303034" y="163969"/>
            <a:ext cx="831528"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1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13" grpId="1"/>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7" name="KR: Physical Resources"/>
          <p:cNvSpPr txBox="1"/>
          <p:nvPr>
            <p:ph type="title"/>
          </p:nvPr>
        </p:nvSpPr>
        <p:spPr>
          <a:prstGeom prst="rect">
            <a:avLst/>
          </a:prstGeom>
        </p:spPr>
        <p:txBody>
          <a:bodyPr/>
          <a:lstStyle>
            <a:lvl1pPr indent="0">
              <a:lnSpc>
                <a:spcPct val="90000"/>
              </a:lnSpc>
            </a:lvl1pPr>
          </a:lstStyle>
          <a:p>
            <a:pPr/>
            <a:r>
              <a:t>KR: Physical Resources</a:t>
            </a:r>
          </a:p>
        </p:txBody>
      </p:sp>
      <p:sp>
        <p:nvSpPr>
          <p:cNvPr id="1218" name="Physical assets such as  manufacturing facilities, buildings, vehicles, machines, systems, point-of-sales systems, and distribution networks.…"/>
          <p:cNvSpPr txBox="1"/>
          <p:nvPr>
            <p:ph type="body" idx="1"/>
          </p:nvPr>
        </p:nvSpPr>
        <p:spPr>
          <a:prstGeom prst="rect">
            <a:avLst/>
          </a:prstGeom>
        </p:spPr>
        <p:txBody>
          <a:bodyPr/>
          <a:lstStyle/>
          <a:p>
            <a:pPr marL="234682" indent="-195799" defTabSz="699881">
              <a:spcBef>
                <a:spcPts val="1400"/>
              </a:spcBef>
              <a:defRPr sz="2752"/>
            </a:pPr>
            <a:r>
              <a:t>Physical assets such as  </a:t>
            </a:r>
            <a:r>
              <a:rPr>
                <a:solidFill>
                  <a:srgbClr val="0433FF"/>
                </a:solidFill>
              </a:rPr>
              <a:t>manufacturing facilities</a:t>
            </a:r>
            <a:r>
              <a:t>, </a:t>
            </a:r>
            <a:r>
              <a:rPr>
                <a:solidFill>
                  <a:srgbClr val="0433FF"/>
                </a:solidFill>
              </a:rPr>
              <a:t>buildings</a:t>
            </a:r>
            <a:r>
              <a:t>, </a:t>
            </a:r>
            <a:r>
              <a:rPr>
                <a:solidFill>
                  <a:srgbClr val="0433FF"/>
                </a:solidFill>
              </a:rPr>
              <a:t>vehicles</a:t>
            </a:r>
            <a:r>
              <a:t>, </a:t>
            </a:r>
            <a:r>
              <a:rPr>
                <a:solidFill>
                  <a:srgbClr val="0433FF"/>
                </a:solidFill>
              </a:rPr>
              <a:t>machines</a:t>
            </a:r>
            <a:r>
              <a:t>, </a:t>
            </a:r>
            <a:r>
              <a:rPr>
                <a:solidFill>
                  <a:srgbClr val="0433FF"/>
                </a:solidFill>
              </a:rPr>
              <a:t>systems</a:t>
            </a:r>
            <a:r>
              <a:t>, </a:t>
            </a:r>
            <a:r>
              <a:rPr>
                <a:solidFill>
                  <a:srgbClr val="0433FF"/>
                </a:solidFill>
              </a:rPr>
              <a:t>point-of-sales systems</a:t>
            </a:r>
            <a:r>
              <a:t>, and </a:t>
            </a:r>
            <a:r>
              <a:rPr>
                <a:solidFill>
                  <a:srgbClr val="0433FF"/>
                </a:solidFill>
              </a:rPr>
              <a:t>distribution networks</a:t>
            </a:r>
            <a:r>
              <a:t>. </a:t>
            </a:r>
          </a:p>
          <a:p>
            <a:pPr marL="234682" indent="-195799" defTabSz="699881">
              <a:spcBef>
                <a:spcPts val="1400"/>
              </a:spcBef>
              <a:defRPr sz="2752"/>
            </a:pPr>
            <a:r>
              <a:t>Retailers like Walmart and Amazon.com rely heavily on physical resources, which are often capital—intensive. </a:t>
            </a:r>
            <a:endParaRPr sz="2064"/>
          </a:p>
          <a:p>
            <a:pPr lvl="1" marL="438814" indent="-195799" defTabSz="699881">
              <a:spcBef>
                <a:spcPts val="1400"/>
              </a:spcBef>
              <a:buChar char="•"/>
              <a:defRPr sz="2752"/>
            </a:pPr>
            <a:r>
              <a:t>The former has an enormous global network of </a:t>
            </a:r>
            <a:r>
              <a:rPr b="1"/>
              <a:t>stores</a:t>
            </a:r>
            <a:r>
              <a:t> and related </a:t>
            </a:r>
            <a:r>
              <a:rPr b="1"/>
              <a:t>logistics</a:t>
            </a:r>
            <a:r>
              <a:t> infrastructure.</a:t>
            </a:r>
          </a:p>
          <a:p>
            <a:pPr lvl="1" marL="438814" indent="-195799" defTabSz="699881">
              <a:spcBef>
                <a:spcPts val="1400"/>
              </a:spcBef>
              <a:buChar char="•"/>
              <a:defRPr sz="2752"/>
            </a:pPr>
            <a:r>
              <a:t>The latter has an extensive </a:t>
            </a:r>
            <a:r>
              <a:rPr b="1"/>
              <a:t>lT</a:t>
            </a:r>
            <a:r>
              <a:t>, </a:t>
            </a:r>
            <a:r>
              <a:rPr b="1"/>
              <a:t>warehouse</a:t>
            </a:r>
            <a:r>
              <a:t>, and </a:t>
            </a:r>
            <a:r>
              <a:rPr b="1"/>
              <a:t>logistics</a:t>
            </a:r>
            <a:r>
              <a:t> infrastructure. </a:t>
            </a:r>
          </a:p>
        </p:txBody>
      </p:sp>
      <p:sp>
        <p:nvSpPr>
          <p:cNvPr id="1219"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1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1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18" grpId="1"/>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1" name="KR: Intellectual Resources"/>
          <p:cNvSpPr txBox="1"/>
          <p:nvPr>
            <p:ph type="title"/>
          </p:nvPr>
        </p:nvSpPr>
        <p:spPr>
          <a:xfrm>
            <a:off x="188119" y="-5429"/>
            <a:ext cx="8589962" cy="1170325"/>
          </a:xfrm>
          <a:prstGeom prst="rect">
            <a:avLst/>
          </a:prstGeom>
        </p:spPr>
        <p:txBody>
          <a:bodyPr/>
          <a:lstStyle>
            <a:lvl1pPr indent="0">
              <a:lnSpc>
                <a:spcPct val="90000"/>
              </a:lnSpc>
            </a:lvl1pPr>
          </a:lstStyle>
          <a:p>
            <a:pPr/>
            <a:r>
              <a:t>KR: Intellectual Resources</a:t>
            </a:r>
          </a:p>
        </p:txBody>
      </p:sp>
      <p:sp>
        <p:nvSpPr>
          <p:cNvPr id="1222" name="Intellectual resources such as brands, proprietary knowledge, patents and copyrights, partnerships, and customer databases are increasingly important components of a strong business model.…"/>
          <p:cNvSpPr txBox="1"/>
          <p:nvPr>
            <p:ph type="body" idx="1"/>
          </p:nvPr>
        </p:nvSpPr>
        <p:spPr>
          <a:prstGeom prst="rect">
            <a:avLst/>
          </a:prstGeom>
        </p:spPr>
        <p:txBody>
          <a:bodyPr/>
          <a:lstStyle/>
          <a:p>
            <a:pPr marL="189499" indent="-154447" defTabSz="630936">
              <a:spcBef>
                <a:spcPts val="1300"/>
              </a:spcBef>
              <a:defRPr sz="2200"/>
            </a:pPr>
            <a:r>
              <a:t>Intellectual resources (</a:t>
            </a:r>
            <a:r>
              <a:rPr b="1"/>
              <a:t>intangibles</a:t>
            </a:r>
            <a:r>
              <a:t>) such as </a:t>
            </a:r>
            <a:r>
              <a:rPr>
                <a:solidFill>
                  <a:srgbClr val="0433FF"/>
                </a:solidFill>
              </a:rPr>
              <a:t>brands</a:t>
            </a:r>
            <a:r>
              <a:t>, </a:t>
            </a:r>
            <a:r>
              <a:rPr>
                <a:solidFill>
                  <a:srgbClr val="0433FF"/>
                </a:solidFill>
              </a:rPr>
              <a:t>proprietary knowledge</a:t>
            </a:r>
            <a:r>
              <a:t>, </a:t>
            </a:r>
            <a:r>
              <a:rPr>
                <a:solidFill>
                  <a:srgbClr val="0433FF"/>
                </a:solidFill>
              </a:rPr>
              <a:t>patents</a:t>
            </a:r>
            <a:r>
              <a:t> and </a:t>
            </a:r>
            <a:r>
              <a:rPr>
                <a:solidFill>
                  <a:srgbClr val="0433FF"/>
                </a:solidFill>
              </a:rPr>
              <a:t>copyrights</a:t>
            </a:r>
            <a:r>
              <a:t>, </a:t>
            </a:r>
            <a:r>
              <a:rPr>
                <a:solidFill>
                  <a:srgbClr val="0433FF"/>
                </a:solidFill>
              </a:rPr>
              <a:t>partnerships</a:t>
            </a:r>
            <a:r>
              <a:t>, and </a:t>
            </a:r>
            <a:r>
              <a:rPr>
                <a:solidFill>
                  <a:srgbClr val="0433FF"/>
                </a:solidFill>
              </a:rPr>
              <a:t>customer databases</a:t>
            </a:r>
            <a:r>
              <a:t> are increasingly important components of a strong business model. </a:t>
            </a:r>
          </a:p>
          <a:p>
            <a:pPr marL="189499" indent="-154447" defTabSz="630936">
              <a:spcBef>
                <a:spcPts val="1300"/>
              </a:spcBef>
              <a:defRPr sz="2200"/>
            </a:pPr>
            <a:r>
              <a:t>Intellectual resources are </a:t>
            </a:r>
            <a:r>
              <a:rPr i="1">
                <a:solidFill>
                  <a:srgbClr val="FF2600"/>
                </a:solidFill>
              </a:rPr>
              <a:t>difficult to develop</a:t>
            </a:r>
            <a:r>
              <a:t> but when successfully created may offer substantial value. </a:t>
            </a:r>
          </a:p>
          <a:p>
            <a:pPr lvl="1" marL="418318" indent="-199242" defTabSz="630936">
              <a:spcBef>
                <a:spcPts val="1300"/>
              </a:spcBef>
              <a:defRPr sz="1800"/>
            </a:pPr>
            <a:r>
              <a:t>Consumer goods companies such as </a:t>
            </a:r>
            <a:r>
              <a:rPr b="1"/>
              <a:t>Nike</a:t>
            </a:r>
            <a:r>
              <a:t> and </a:t>
            </a:r>
            <a:r>
              <a:rPr b="1"/>
              <a:t>Sony</a:t>
            </a:r>
            <a:r>
              <a:t> rely heavily on </a:t>
            </a:r>
            <a:r>
              <a:rPr b="1"/>
              <a:t>brand</a:t>
            </a:r>
            <a:r>
              <a:t> as a Key Resource. </a:t>
            </a:r>
          </a:p>
          <a:p>
            <a:pPr lvl="1" marL="418318" indent="-199242" defTabSz="630936">
              <a:spcBef>
                <a:spcPts val="1300"/>
              </a:spcBef>
              <a:defRPr sz="1800"/>
            </a:pPr>
            <a:r>
              <a:rPr b="1"/>
              <a:t>Microsoft</a:t>
            </a:r>
            <a:r>
              <a:t> and </a:t>
            </a:r>
            <a:r>
              <a:rPr b="1"/>
              <a:t>SAP</a:t>
            </a:r>
            <a:r>
              <a:t> depend on </a:t>
            </a:r>
            <a:r>
              <a:rPr b="1"/>
              <a:t>software</a:t>
            </a:r>
            <a:r>
              <a:t> and related </a:t>
            </a:r>
            <a:r>
              <a:rPr b="1"/>
              <a:t>intellectual property</a:t>
            </a:r>
            <a:r>
              <a:t> developed over many years. </a:t>
            </a:r>
          </a:p>
          <a:p>
            <a:pPr lvl="1" marL="418318" indent="-199242" defTabSz="630936">
              <a:spcBef>
                <a:spcPts val="1300"/>
              </a:spcBef>
              <a:defRPr sz="1800"/>
            </a:pPr>
            <a:r>
              <a:rPr b="1"/>
              <a:t>Qualcomm</a:t>
            </a:r>
            <a:r>
              <a:t>, a designer and supplier of chipsets for broadband mobile devices, built its business model around </a:t>
            </a:r>
            <a:r>
              <a:rPr b="1"/>
              <a:t>patented microchip designs</a:t>
            </a:r>
            <a:r>
              <a:t> that earn the company substantial licensing fees.</a:t>
            </a:r>
          </a:p>
        </p:txBody>
      </p:sp>
      <p:sp>
        <p:nvSpPr>
          <p:cNvPr id="1223"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2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2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22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2" grpId="1"/>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5" name="KR: Human Resources"/>
          <p:cNvSpPr txBox="1"/>
          <p:nvPr>
            <p:ph type="title"/>
          </p:nvPr>
        </p:nvSpPr>
        <p:spPr>
          <a:prstGeom prst="rect">
            <a:avLst/>
          </a:prstGeom>
        </p:spPr>
        <p:txBody>
          <a:bodyPr/>
          <a:lstStyle>
            <a:lvl1pPr indent="0">
              <a:lnSpc>
                <a:spcPct val="90000"/>
              </a:lnSpc>
            </a:lvl1pPr>
          </a:lstStyle>
          <a:p>
            <a:pPr/>
            <a:r>
              <a:t>KR: Human Resources</a:t>
            </a:r>
          </a:p>
        </p:txBody>
      </p:sp>
      <p:sp>
        <p:nvSpPr>
          <p:cNvPr id="1226" name="Every enterprise requires human resources, but people are particularly prominent in certain business models. For example: human resources are crucial in knowledge-intensive and creative industries.…"/>
          <p:cNvSpPr txBox="1"/>
          <p:nvPr>
            <p:ph type="body" idx="1"/>
          </p:nvPr>
        </p:nvSpPr>
        <p:spPr>
          <a:xfrm>
            <a:off x="228600" y="1348000"/>
            <a:ext cx="8686800" cy="4974623"/>
          </a:xfrm>
          <a:prstGeom prst="rect">
            <a:avLst/>
          </a:prstGeom>
        </p:spPr>
        <p:txBody>
          <a:bodyPr/>
          <a:lstStyle/>
          <a:p>
            <a:pPr marL="250414" indent="-204094" defTabSz="833749">
              <a:spcBef>
                <a:spcPts val="1700"/>
              </a:spcBef>
              <a:defRPr sz="2910"/>
            </a:pPr>
            <a:r>
              <a:t>Every enterprise requires human resources, but people are particularly prominent in certain business models.</a:t>
            </a:r>
          </a:p>
          <a:p>
            <a:pPr marL="250414" indent="-204094" defTabSz="833749">
              <a:spcBef>
                <a:spcPts val="1700"/>
              </a:spcBef>
              <a:defRPr sz="2910"/>
            </a:pPr>
            <a:r>
              <a:t>For example: human resources are crucial in </a:t>
            </a:r>
            <a:r>
              <a:rPr>
                <a:solidFill>
                  <a:srgbClr val="0433FF"/>
                </a:solidFill>
              </a:rPr>
              <a:t>knowledge-intensive</a:t>
            </a:r>
            <a:r>
              <a:t> and </a:t>
            </a:r>
            <a:r>
              <a:rPr>
                <a:solidFill>
                  <a:srgbClr val="0433FF"/>
                </a:solidFill>
              </a:rPr>
              <a:t>creative industries</a:t>
            </a:r>
            <a:r>
              <a:t>. </a:t>
            </a:r>
          </a:p>
          <a:p>
            <a:pPr lvl="1" marL="567413" indent="-277915" defTabSz="833749">
              <a:spcBef>
                <a:spcPts val="1700"/>
              </a:spcBef>
              <a:defRPr sz="2522"/>
            </a:pPr>
            <a:r>
              <a:t>A pharmaceutical company such as Novartis, for example, relies heavily on human resources: </a:t>
            </a:r>
          </a:p>
          <a:p>
            <a:pPr lvl="2" marL="1164883" indent="-277915" defTabSz="833749">
              <a:spcBef>
                <a:spcPts val="1700"/>
              </a:spcBef>
              <a:buChar char="‣"/>
              <a:defRPr sz="2522"/>
            </a:pPr>
            <a:r>
              <a:t>Its business model is predicated on an army of experienced scientists and a large and skilled sales force.</a:t>
            </a:r>
          </a:p>
        </p:txBody>
      </p:sp>
      <p:sp>
        <p:nvSpPr>
          <p:cNvPr id="1227"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2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26" grpId="1"/>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9" name="KR: Financial Resources"/>
          <p:cNvSpPr txBox="1"/>
          <p:nvPr>
            <p:ph type="title"/>
          </p:nvPr>
        </p:nvSpPr>
        <p:spPr>
          <a:prstGeom prst="rect">
            <a:avLst/>
          </a:prstGeom>
        </p:spPr>
        <p:txBody>
          <a:bodyPr/>
          <a:lstStyle>
            <a:lvl1pPr indent="0">
              <a:lnSpc>
                <a:spcPct val="90000"/>
              </a:lnSpc>
            </a:lvl1pPr>
          </a:lstStyle>
          <a:p>
            <a:pPr/>
            <a:r>
              <a:t>KR: Financial Resources</a:t>
            </a:r>
          </a:p>
        </p:txBody>
      </p:sp>
      <p:sp>
        <p:nvSpPr>
          <p:cNvPr id="1230" name="Some business models call for financial resources and/or financial guarantees, such as: cash, lines of credit, or a stock option pool for hiring key employees.…"/>
          <p:cNvSpPr txBox="1"/>
          <p:nvPr>
            <p:ph type="body" idx="1"/>
          </p:nvPr>
        </p:nvSpPr>
        <p:spPr>
          <a:xfrm>
            <a:off x="139699" y="1290359"/>
            <a:ext cx="8686801" cy="4974623"/>
          </a:xfrm>
          <a:prstGeom prst="rect">
            <a:avLst/>
          </a:prstGeom>
        </p:spPr>
        <p:txBody>
          <a:bodyPr/>
          <a:lstStyle/>
          <a:p>
            <a:pPr marL="214217" indent="-174593" defTabSz="713230">
              <a:spcBef>
                <a:spcPts val="1500"/>
              </a:spcBef>
              <a:defRPr sz="2400"/>
            </a:pPr>
            <a:r>
              <a:t>Some business models call for </a:t>
            </a:r>
            <a:r>
              <a:rPr>
                <a:solidFill>
                  <a:srgbClr val="0433FF"/>
                </a:solidFill>
              </a:rPr>
              <a:t>financial resources</a:t>
            </a:r>
            <a:r>
              <a:t> and/or </a:t>
            </a:r>
            <a:r>
              <a:rPr>
                <a:solidFill>
                  <a:srgbClr val="0433FF"/>
                </a:solidFill>
              </a:rPr>
              <a:t>financial guarantees</a:t>
            </a:r>
            <a:r>
              <a:t>, such as: </a:t>
            </a:r>
            <a:r>
              <a:rPr>
                <a:solidFill>
                  <a:srgbClr val="0433FF"/>
                </a:solidFill>
              </a:rPr>
              <a:t>cash</a:t>
            </a:r>
            <a:r>
              <a:t>, </a:t>
            </a:r>
            <a:r>
              <a:rPr>
                <a:solidFill>
                  <a:srgbClr val="0433FF"/>
                </a:solidFill>
              </a:rPr>
              <a:t>lines of credit</a:t>
            </a:r>
            <a:r>
              <a:t>, or a </a:t>
            </a:r>
            <a:r>
              <a:rPr>
                <a:solidFill>
                  <a:srgbClr val="0433FF"/>
                </a:solidFill>
              </a:rPr>
              <a:t>stock option pool for hiring</a:t>
            </a:r>
            <a:r>
              <a:t> key employees. </a:t>
            </a:r>
          </a:p>
          <a:p>
            <a:pPr marL="214217" indent="-174593" defTabSz="713230">
              <a:spcBef>
                <a:spcPts val="1500"/>
              </a:spcBef>
              <a:defRPr sz="2400"/>
            </a:pPr>
            <a:r>
              <a:rPr b="1"/>
              <a:t>Ericsson</a:t>
            </a:r>
            <a:r>
              <a:t>, the telecom manufacturer, provides an example of financial resource leverage within a business model:</a:t>
            </a:r>
          </a:p>
          <a:p>
            <a:pPr lvl="1" marL="474071" indent="-226421" defTabSz="713230">
              <a:spcBef>
                <a:spcPts val="1500"/>
              </a:spcBef>
              <a:defRPr sz="2000"/>
            </a:pPr>
            <a:r>
              <a:t>Ericsson may opt to borrow funds from banks and capital markets, then use a portion of the proceeds to provide vendor financing to equipment customers, thus ensuring that orders are placed with Ericsson rather than competitors. </a:t>
            </a:r>
          </a:p>
        </p:txBody>
      </p:sp>
      <p:sp>
        <p:nvSpPr>
          <p:cNvPr id="1231"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23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0" grpId="1"/>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3" name="Content Placeholder 2"/>
          <p:cNvSpPr txBox="1"/>
          <p:nvPr>
            <p:ph type="body" idx="1"/>
          </p:nvPr>
        </p:nvSpPr>
        <p:spPr>
          <a:prstGeom prst="rect">
            <a:avLst/>
          </a:prstGeom>
        </p:spPr>
        <p:txBody>
          <a:bodyPr/>
          <a:lstStyle/>
          <a:p>
            <a:pPr>
              <a:defRPr>
                <a:solidFill>
                  <a:srgbClr val="D9D9D9"/>
                </a:solidFill>
              </a:defRPr>
            </a:pPr>
            <a:r>
              <a:t>Business Model: Introduction</a:t>
            </a:r>
          </a:p>
          <a:p>
            <a:pPr>
              <a:defRPr>
                <a:solidFill>
                  <a:srgbClr val="D9D9D9"/>
                </a:solidFill>
              </a:defRPr>
            </a:pPr>
            <a:r>
              <a:t>Customer Segments</a:t>
            </a:r>
          </a:p>
          <a:p>
            <a:pPr>
              <a:defRPr>
                <a:solidFill>
                  <a:srgbClr val="D9D9D9"/>
                </a:solidFill>
              </a:defRPr>
            </a:pPr>
            <a:r>
              <a:t>Value Proposition</a:t>
            </a:r>
          </a:p>
          <a:p>
            <a:pPr>
              <a:defRPr>
                <a:solidFill>
                  <a:srgbClr val="D9D9D9"/>
                </a:solidFill>
              </a:defRPr>
            </a:pPr>
            <a:r>
              <a:t>Channels</a:t>
            </a:r>
          </a:p>
          <a:p>
            <a:pPr>
              <a:defRPr>
                <a:solidFill>
                  <a:srgbClr val="D9D9D9"/>
                </a:solidFill>
              </a:defRPr>
            </a:pPr>
            <a:r>
              <a:t>Customer Relationships</a:t>
            </a:r>
          </a:p>
          <a:p>
            <a:pPr>
              <a:defRPr>
                <a:solidFill>
                  <a:srgbClr val="D9D9D9"/>
                </a:solidFill>
              </a:defRPr>
            </a:pPr>
            <a:r>
              <a:t>Revenue Streams</a:t>
            </a:r>
          </a:p>
          <a:p>
            <a:pPr>
              <a:defRPr>
                <a:solidFill>
                  <a:srgbClr val="D9D9D9"/>
                </a:solidFill>
              </a:defRPr>
            </a:pPr>
            <a:r>
              <a:t>Key Resources</a:t>
            </a:r>
          </a:p>
          <a:p>
            <a:pPr/>
            <a:r>
              <a:t>Key Activities</a:t>
            </a:r>
          </a:p>
          <a:p>
            <a:pPr/>
            <a:r>
              <a:t>Key Partnerships</a:t>
            </a:r>
          </a:p>
          <a:p>
            <a:pPr/>
            <a:r>
              <a:t>Cost Structure</a:t>
            </a:r>
          </a:p>
        </p:txBody>
      </p:sp>
      <p:sp>
        <p:nvSpPr>
          <p:cNvPr id="1234"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Key Activities"/>
          <p:cNvSpPr txBox="1"/>
          <p:nvPr>
            <p:ph type="title"/>
          </p:nvPr>
        </p:nvSpPr>
        <p:spPr>
          <a:prstGeom prst="rect">
            <a:avLst/>
          </a:prstGeom>
        </p:spPr>
        <p:txBody>
          <a:bodyPr/>
          <a:lstStyle>
            <a:lvl1pPr indent="0">
              <a:lnSpc>
                <a:spcPct val="90000"/>
              </a:lnSpc>
            </a:lvl1pPr>
          </a:lstStyle>
          <a:p>
            <a:pPr/>
            <a:r>
              <a:t>Key Activities</a:t>
            </a:r>
          </a:p>
        </p:txBody>
      </p:sp>
      <p:sp>
        <p:nvSpPr>
          <p:cNvPr id="1237"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238" name="Image" descr="Image"/>
          <p:cNvPicPr>
            <a:picLocks noChangeAspect="1"/>
          </p:cNvPicPr>
          <p:nvPr/>
        </p:nvPicPr>
        <p:blipFill>
          <a:blip r:embed="rId2">
            <a:extLst/>
          </a:blip>
          <a:stretch>
            <a:fillRect/>
          </a:stretch>
        </p:blipFill>
        <p:spPr>
          <a:xfrm>
            <a:off x="-1" y="1013581"/>
            <a:ext cx="9144001" cy="5403851"/>
          </a:xfrm>
          <a:prstGeom prst="rect">
            <a:avLst/>
          </a:prstGeom>
          <a:ln w="12700">
            <a:miter lim="400000"/>
          </a:ln>
        </p:spPr>
      </p:pic>
      <p:sp>
        <p:nvSpPr>
          <p:cNvPr id="1239" name="Rectangle"/>
          <p:cNvSpPr/>
          <p:nvPr/>
        </p:nvSpPr>
        <p:spPr>
          <a:xfrm>
            <a:off x="7306431" y="966903"/>
            <a:ext cx="1823365" cy="3966658"/>
          </a:xfrm>
          <a:prstGeom prst="rect">
            <a:avLst/>
          </a:prstGeom>
          <a:solidFill>
            <a:srgbClr val="FF7E79">
              <a:alpha val="8679"/>
            </a:srgbClr>
          </a:solidFill>
          <a:ln w="12700">
            <a:miter lim="400000"/>
          </a:ln>
        </p:spPr>
        <p:txBody>
          <a:bodyPr lIns="34289" tIns="34289" rIns="34289" bIns="34289"/>
          <a:lstStyle/>
          <a:p>
            <a:pPr/>
          </a:p>
        </p:txBody>
      </p:sp>
      <p:sp>
        <p:nvSpPr>
          <p:cNvPr id="1240" name="Rectangle"/>
          <p:cNvSpPr/>
          <p:nvPr/>
        </p:nvSpPr>
        <p:spPr>
          <a:xfrm>
            <a:off x="544982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241" name="Rectangle"/>
          <p:cNvSpPr/>
          <p:nvPr/>
        </p:nvSpPr>
        <p:spPr>
          <a:xfrm>
            <a:off x="3638526" y="934199"/>
            <a:ext cx="1823364" cy="4032066"/>
          </a:xfrm>
          <a:prstGeom prst="rect">
            <a:avLst/>
          </a:prstGeom>
          <a:solidFill>
            <a:srgbClr val="FF7E79">
              <a:alpha val="8679"/>
            </a:srgbClr>
          </a:solidFill>
          <a:ln w="12700">
            <a:miter lim="400000"/>
          </a:ln>
        </p:spPr>
        <p:txBody>
          <a:bodyPr lIns="34289" tIns="34289" rIns="34289" bIns="34289"/>
          <a:lstStyle/>
          <a:p>
            <a:pPr/>
          </a:p>
        </p:txBody>
      </p:sp>
      <p:sp>
        <p:nvSpPr>
          <p:cNvPr id="1242" name="Rectangle"/>
          <p:cNvSpPr/>
          <p:nvPr/>
        </p:nvSpPr>
        <p:spPr>
          <a:xfrm>
            <a:off x="5513086" y="1029449"/>
            <a:ext cx="1823365" cy="1913549"/>
          </a:xfrm>
          <a:prstGeom prst="rect">
            <a:avLst/>
          </a:prstGeom>
          <a:solidFill>
            <a:srgbClr val="FF7E79">
              <a:alpha val="8679"/>
            </a:srgbClr>
          </a:solidFill>
          <a:ln w="12700">
            <a:miter lim="400000"/>
          </a:ln>
        </p:spPr>
        <p:txBody>
          <a:bodyPr lIns="34289" tIns="34289" rIns="34289" bIns="34289"/>
          <a:lstStyle/>
          <a:p>
            <a:pPr/>
          </a:p>
        </p:txBody>
      </p:sp>
      <p:sp>
        <p:nvSpPr>
          <p:cNvPr id="1243" name="Rectangle"/>
          <p:cNvSpPr/>
          <p:nvPr/>
        </p:nvSpPr>
        <p:spPr>
          <a:xfrm>
            <a:off x="4535198" y="4906682"/>
            <a:ext cx="4531160" cy="1415941"/>
          </a:xfrm>
          <a:prstGeom prst="rect">
            <a:avLst/>
          </a:prstGeom>
          <a:solidFill>
            <a:srgbClr val="FF7E79">
              <a:alpha val="8679"/>
            </a:srgbClr>
          </a:solidFill>
          <a:ln w="12700">
            <a:miter lim="400000"/>
          </a:ln>
        </p:spPr>
        <p:txBody>
          <a:bodyPr lIns="34289" tIns="34289" rIns="34289" bIns="34289"/>
          <a:lstStyle/>
          <a:p>
            <a:pPr/>
          </a:p>
        </p:txBody>
      </p:sp>
      <p:pic>
        <p:nvPicPr>
          <p:cNvPr id="1244" name="Rectangle Rectangle" descr="Rectangle Rectangle"/>
          <p:cNvPicPr>
            <a:picLocks noChangeAspect="0"/>
          </p:cNvPicPr>
          <p:nvPr/>
        </p:nvPicPr>
        <p:blipFill>
          <a:blip r:embed="rId3">
            <a:extLst/>
          </a:blip>
          <a:stretch>
            <a:fillRect/>
          </a:stretch>
        </p:blipFill>
        <p:spPr>
          <a:xfrm>
            <a:off x="1813954" y="1005805"/>
            <a:ext cx="1906336" cy="1960837"/>
          </a:xfrm>
          <a:prstGeom prst="rect">
            <a:avLst/>
          </a:prstGeom>
        </p:spPr>
      </p:pic>
      <p:sp>
        <p:nvSpPr>
          <p:cNvPr id="1246" name="Rectangle"/>
          <p:cNvSpPr/>
          <p:nvPr/>
        </p:nvSpPr>
        <p:spPr>
          <a:xfrm>
            <a:off x="1855440" y="2929514"/>
            <a:ext cx="1823365" cy="2006990"/>
          </a:xfrm>
          <a:prstGeom prst="rect">
            <a:avLst/>
          </a:prstGeom>
          <a:solidFill>
            <a:srgbClr val="FF7E79">
              <a:alpha val="8679"/>
            </a:srgbClr>
          </a:solidFill>
          <a:ln w="12700">
            <a:miter lim="400000"/>
          </a:ln>
        </p:spPr>
        <p:txBody>
          <a:bodyPr lIns="34289" tIns="34289" rIns="34289" bIns="34289"/>
          <a:lstStyle/>
          <a:p>
            <a:pPr/>
          </a:p>
        </p:txBody>
      </p:sp>
      <p:pic>
        <p:nvPicPr>
          <p:cNvPr id="1247" name="Image" descr="Image"/>
          <p:cNvPicPr>
            <a:picLocks noChangeAspect="1"/>
          </p:cNvPicPr>
          <p:nvPr/>
        </p:nvPicPr>
        <p:blipFill>
          <a:blip r:embed="rId4">
            <a:extLst/>
          </a:blip>
          <a:stretch>
            <a:fillRect/>
          </a:stretch>
        </p:blipFill>
        <p:spPr>
          <a:xfrm>
            <a:off x="3792428" y="6474183"/>
            <a:ext cx="1381344" cy="3702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Business Model"/>
          <p:cNvSpPr txBox="1"/>
          <p:nvPr>
            <p:ph type="title"/>
          </p:nvPr>
        </p:nvSpPr>
        <p:spPr>
          <a:prstGeom prst="rect">
            <a:avLst/>
          </a:prstGeom>
        </p:spPr>
        <p:txBody>
          <a:bodyPr/>
          <a:lstStyle>
            <a:lvl1pPr indent="0">
              <a:lnSpc>
                <a:spcPct val="90000"/>
              </a:lnSpc>
              <a:defRPr sz="4000"/>
            </a:lvl1pPr>
          </a:lstStyle>
          <a:p>
            <a:pPr/>
            <a:r>
              <a:t>Business Model</a:t>
            </a:r>
          </a:p>
        </p:txBody>
      </p:sp>
      <p:sp>
        <p:nvSpPr>
          <p:cNvPr id="725" name="Describes the rationale of how an organisation…"/>
          <p:cNvSpPr txBox="1"/>
          <p:nvPr>
            <p:ph type="body" idx="1"/>
          </p:nvPr>
        </p:nvSpPr>
        <p:spPr>
          <a:prstGeom prst="rect">
            <a:avLst/>
          </a:prstGeom>
        </p:spPr>
        <p:txBody>
          <a:bodyPr/>
          <a:lstStyle/>
          <a:p>
            <a:pPr marL="0" indent="0" defTabSz="748344">
              <a:spcBef>
                <a:spcPts val="1500"/>
              </a:spcBef>
              <a:buSzTx/>
              <a:buNone/>
              <a:defRPr sz="2976"/>
            </a:pPr>
            <a:r>
              <a:t>Describes the rationale of how an organisation </a:t>
            </a:r>
          </a:p>
          <a:p>
            <a:pPr lvl="1" marL="0" indent="187086" defTabSz="748344">
              <a:spcBef>
                <a:spcPts val="1500"/>
              </a:spcBef>
              <a:buSzTx/>
              <a:buNone/>
              <a:defRPr b="1" i="1" sz="2232"/>
            </a:pPr>
            <a:r>
              <a:t>creates</a:t>
            </a:r>
            <a:r>
              <a:rPr b="0" i="0"/>
              <a:t>, </a:t>
            </a:r>
          </a:p>
          <a:p>
            <a:pPr lvl="1" marL="0" indent="187086" defTabSz="748344">
              <a:spcBef>
                <a:spcPts val="1500"/>
              </a:spcBef>
              <a:buSzTx/>
              <a:buNone/>
              <a:defRPr b="1" i="1" sz="2232"/>
            </a:pPr>
            <a:r>
              <a:t>delivers</a:t>
            </a:r>
            <a:r>
              <a:rPr b="0" i="0"/>
              <a:t>, and </a:t>
            </a:r>
          </a:p>
          <a:p>
            <a:pPr lvl="1" marL="0" indent="187086" defTabSz="748344">
              <a:spcBef>
                <a:spcPts val="1500"/>
              </a:spcBef>
              <a:buSzTx/>
              <a:buNone/>
              <a:defRPr b="1" i="1" sz="2232"/>
            </a:pPr>
            <a:r>
              <a:t>captures</a:t>
            </a:r>
            <a:r>
              <a:rPr b="0" i="0"/>
              <a:t> </a:t>
            </a:r>
          </a:p>
          <a:p>
            <a:pPr marL="0" indent="0" defTabSz="748344">
              <a:spcBef>
                <a:spcPts val="1500"/>
              </a:spcBef>
              <a:buSzTx/>
              <a:buNone/>
              <a:defRPr b="1" sz="2976">
                <a:solidFill>
                  <a:srgbClr val="0433FF"/>
                </a:solidFill>
              </a:defRPr>
            </a:pPr>
            <a:r>
              <a:t>value</a:t>
            </a:r>
          </a:p>
          <a:p>
            <a:pPr marL="0" indent="0" defTabSz="748344">
              <a:spcBef>
                <a:spcPts val="1500"/>
              </a:spcBef>
              <a:buSzTx/>
              <a:buNone/>
              <a:defRPr sz="2976"/>
            </a:pPr>
            <a:r>
              <a:t>The business model is like a </a:t>
            </a:r>
            <a:r>
              <a:rPr b="1"/>
              <a:t>blueprint</a:t>
            </a:r>
            <a:r>
              <a:t> for a strategy to be implemented through organizational </a:t>
            </a:r>
            <a:r>
              <a:rPr b="1"/>
              <a:t>structures</a:t>
            </a:r>
            <a:r>
              <a:t>, </a:t>
            </a:r>
            <a:r>
              <a:rPr b="1"/>
              <a:t>processes</a:t>
            </a:r>
            <a:r>
              <a:t>, and </a:t>
            </a:r>
            <a:r>
              <a:rPr b="1"/>
              <a:t>systems</a:t>
            </a:r>
            <a:r>
              <a:t>. </a:t>
            </a:r>
          </a:p>
        </p:txBody>
      </p:sp>
      <p:sp>
        <p:nvSpPr>
          <p:cNvPr id="72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5">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725">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725">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725">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72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25" grpId="1"/>
    </p:bld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Key Activities"/>
          <p:cNvSpPr txBox="1"/>
          <p:nvPr>
            <p:ph type="title"/>
          </p:nvPr>
        </p:nvSpPr>
        <p:spPr>
          <a:prstGeom prst="rect">
            <a:avLst/>
          </a:prstGeom>
        </p:spPr>
        <p:txBody>
          <a:bodyPr/>
          <a:lstStyle>
            <a:lvl1pPr indent="0">
              <a:lnSpc>
                <a:spcPct val="90000"/>
              </a:lnSpc>
              <a:defRPr sz="4000"/>
            </a:lvl1pPr>
          </a:lstStyle>
          <a:p>
            <a:pPr/>
            <a:r>
              <a:t>Key Activities</a:t>
            </a:r>
          </a:p>
        </p:txBody>
      </p:sp>
      <p:sp>
        <p:nvSpPr>
          <p:cNvPr id="1250" name="The Key Activities building block describes the:…"/>
          <p:cNvSpPr txBox="1"/>
          <p:nvPr>
            <p:ph type="body" idx="1"/>
          </p:nvPr>
        </p:nvSpPr>
        <p:spPr>
          <a:prstGeom prst="rect">
            <a:avLst/>
          </a:prstGeom>
        </p:spPr>
        <p:txBody>
          <a:bodyPr/>
          <a:lstStyle/>
          <a:p>
            <a:pPr marL="159711" indent="-128845" defTabSz="555588">
              <a:spcBef>
                <a:spcPts val="1100"/>
              </a:spcBef>
              <a:defRPr sz="1960"/>
            </a:pPr>
            <a:r>
              <a:t>The Key Activities building block describes the:</a:t>
            </a:r>
          </a:p>
          <a:p>
            <a:pPr lvl="1" marL="367215" indent="-174302" defTabSz="555588">
              <a:spcBef>
                <a:spcPts val="1100"/>
              </a:spcBef>
              <a:defRPr sz="1764">
                <a:solidFill>
                  <a:srgbClr val="0433FF"/>
                </a:solidFill>
              </a:defRPr>
            </a:pPr>
            <a:r>
              <a:t>most important things</a:t>
            </a:r>
            <a:r>
              <a:rPr>
                <a:solidFill>
                  <a:srgbClr val="000000"/>
                </a:solidFill>
              </a:rPr>
              <a:t> a company </a:t>
            </a:r>
            <a:r>
              <a:t>must do</a:t>
            </a:r>
            <a:r>
              <a:rPr>
                <a:solidFill>
                  <a:srgbClr val="000000"/>
                </a:solidFill>
              </a:rPr>
              <a:t> </a:t>
            </a:r>
            <a:r>
              <a:t>to make its business model work</a:t>
            </a:r>
            <a:r>
              <a:rPr>
                <a:solidFill>
                  <a:srgbClr val="000000"/>
                </a:solidFill>
              </a:rPr>
              <a:t>.</a:t>
            </a:r>
          </a:p>
          <a:p>
            <a:pPr lvl="1" marL="367215" indent="-174302" defTabSz="555588">
              <a:spcBef>
                <a:spcPts val="1100"/>
              </a:spcBef>
              <a:defRPr sz="1764"/>
            </a:pPr>
            <a:r>
              <a:t>most </a:t>
            </a:r>
            <a:r>
              <a:rPr>
                <a:solidFill>
                  <a:srgbClr val="0433FF"/>
                </a:solidFill>
              </a:rPr>
              <a:t>important actions </a:t>
            </a:r>
            <a:r>
              <a:t>a company must take to operate successfully. </a:t>
            </a:r>
          </a:p>
          <a:p>
            <a:pPr marL="159711" indent="-128845" defTabSz="555588">
              <a:spcBef>
                <a:spcPts val="1100"/>
              </a:spcBef>
              <a:defRPr sz="1960"/>
            </a:pPr>
            <a:r>
              <a:t>Key Activities:</a:t>
            </a:r>
          </a:p>
          <a:p>
            <a:pPr lvl="1" marL="367215" indent="-174302" defTabSz="555588">
              <a:spcBef>
                <a:spcPts val="1100"/>
              </a:spcBef>
              <a:defRPr sz="1764"/>
            </a:pPr>
            <a:r>
              <a:t>Are required to create and </a:t>
            </a:r>
            <a:r>
              <a:rPr>
                <a:solidFill>
                  <a:srgbClr val="0433FF"/>
                </a:solidFill>
              </a:rPr>
              <a:t>offer a Value Proposition</a:t>
            </a:r>
            <a:r>
              <a:t>, </a:t>
            </a:r>
            <a:r>
              <a:rPr>
                <a:solidFill>
                  <a:srgbClr val="0433FF"/>
                </a:solidFill>
              </a:rPr>
              <a:t>reach markets</a:t>
            </a:r>
            <a:r>
              <a:t>, </a:t>
            </a:r>
            <a:r>
              <a:rPr>
                <a:solidFill>
                  <a:srgbClr val="0433FF"/>
                </a:solidFill>
              </a:rPr>
              <a:t>maintain Customer Relationships</a:t>
            </a:r>
            <a:r>
              <a:t>, and </a:t>
            </a:r>
            <a:r>
              <a:rPr>
                <a:solidFill>
                  <a:srgbClr val="0433FF"/>
                </a:solidFill>
              </a:rPr>
              <a:t>earn revenues</a:t>
            </a:r>
            <a:r>
              <a:t>. </a:t>
            </a:r>
          </a:p>
          <a:p>
            <a:pPr lvl="1" marL="367215" indent="-174302" defTabSz="555588">
              <a:spcBef>
                <a:spcPts val="1100"/>
              </a:spcBef>
              <a:defRPr sz="1764"/>
            </a:pPr>
            <a:r>
              <a:t>Differ </a:t>
            </a:r>
            <a:r>
              <a:rPr>
                <a:solidFill>
                  <a:srgbClr val="0433FF"/>
                </a:solidFill>
              </a:rPr>
              <a:t>depending on business model type</a:t>
            </a:r>
            <a:r>
              <a:t>. </a:t>
            </a:r>
          </a:p>
          <a:p>
            <a:pPr marL="159711" indent="-128845" defTabSz="555588">
              <a:spcBef>
                <a:spcPts val="1100"/>
              </a:spcBef>
              <a:defRPr sz="1960"/>
            </a:pPr>
            <a:r>
              <a:t>For software maker Microsoft, Key Activities include software development. </a:t>
            </a:r>
          </a:p>
          <a:p>
            <a:pPr marL="159711" indent="-128845" defTabSz="555588">
              <a:spcBef>
                <a:spcPts val="1100"/>
              </a:spcBef>
              <a:defRPr sz="1960"/>
            </a:pPr>
            <a:r>
              <a:t>For PC manufacturer Dell, Key Activities include supply chain management. </a:t>
            </a:r>
          </a:p>
          <a:p>
            <a:pPr marL="159711" indent="-128845" defTabSz="555588">
              <a:spcBef>
                <a:spcPts val="1100"/>
              </a:spcBef>
              <a:defRPr sz="1960"/>
            </a:pPr>
            <a:r>
              <a:t>For consultancy McKinsey, Key Activities include problem solving.</a:t>
            </a:r>
          </a:p>
        </p:txBody>
      </p:sp>
      <p:sp>
        <p:nvSpPr>
          <p:cNvPr id="1251"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0">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250">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250">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250">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1250">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125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50" grpId="1"/>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Key questions"/>
          <p:cNvSpPr txBox="1"/>
          <p:nvPr>
            <p:ph type="title"/>
          </p:nvPr>
        </p:nvSpPr>
        <p:spPr>
          <a:xfrm>
            <a:off x="1502088" y="-5429"/>
            <a:ext cx="8589963" cy="1170325"/>
          </a:xfrm>
          <a:prstGeom prst="rect">
            <a:avLst/>
          </a:prstGeom>
        </p:spPr>
        <p:txBody>
          <a:bodyPr/>
          <a:lstStyle>
            <a:lvl1pPr indent="0">
              <a:lnSpc>
                <a:spcPct val="90000"/>
              </a:lnSpc>
              <a:defRPr sz="4000"/>
            </a:lvl1pPr>
          </a:lstStyle>
          <a:p>
            <a:pPr/>
            <a:r>
              <a:t>Key questions</a:t>
            </a:r>
          </a:p>
        </p:txBody>
      </p:sp>
      <p:sp>
        <p:nvSpPr>
          <p:cNvPr id="1254" name="What Key Resources are required due to:…"/>
          <p:cNvSpPr txBox="1"/>
          <p:nvPr>
            <p:ph type="body" idx="1"/>
          </p:nvPr>
        </p:nvSpPr>
        <p:spPr>
          <a:xfrm>
            <a:off x="139699" y="1205660"/>
            <a:ext cx="8686801" cy="4974623"/>
          </a:xfrm>
          <a:prstGeom prst="rect">
            <a:avLst/>
          </a:prstGeom>
        </p:spPr>
        <p:txBody>
          <a:bodyPr/>
          <a:lstStyle/>
          <a:p>
            <a:pPr marL="0" indent="0">
              <a:lnSpc>
                <a:spcPct val="140000"/>
              </a:lnSpc>
              <a:spcBef>
                <a:spcPts val="100"/>
              </a:spcBef>
              <a:buSzTx/>
              <a:buFontTx/>
              <a:buNone/>
            </a:pPr>
            <a:r>
              <a:t>What Key Activities are required to:</a:t>
            </a:r>
          </a:p>
          <a:p>
            <a:pPr>
              <a:lnSpc>
                <a:spcPct val="140000"/>
              </a:lnSpc>
              <a:spcBef>
                <a:spcPts val="100"/>
              </a:spcBef>
            </a:pPr>
            <a:r>
              <a:t>Provide our </a:t>
            </a:r>
            <a:r>
              <a:rPr>
                <a:solidFill>
                  <a:srgbClr val="0433FF"/>
                </a:solidFill>
              </a:rPr>
              <a:t>Value Propositions</a:t>
            </a:r>
            <a:r>
              <a:t>? </a:t>
            </a:r>
            <a:endParaRPr sz="2400"/>
          </a:p>
          <a:p>
            <a:pPr>
              <a:lnSpc>
                <a:spcPct val="140000"/>
              </a:lnSpc>
              <a:spcBef>
                <a:spcPts val="100"/>
              </a:spcBef>
            </a:pPr>
            <a:r>
              <a:t>Manage your </a:t>
            </a:r>
            <a:r>
              <a:rPr>
                <a:solidFill>
                  <a:srgbClr val="0433FF"/>
                </a:solidFill>
              </a:rPr>
              <a:t>Distribution Channels</a:t>
            </a:r>
            <a:r>
              <a:t>? </a:t>
            </a:r>
            <a:endParaRPr sz="2400"/>
          </a:p>
          <a:p>
            <a:pPr>
              <a:lnSpc>
                <a:spcPct val="140000"/>
              </a:lnSpc>
              <a:spcBef>
                <a:spcPts val="100"/>
              </a:spcBef>
            </a:pPr>
            <a:r>
              <a:t>Develop and Maintain your </a:t>
            </a:r>
            <a:r>
              <a:rPr>
                <a:solidFill>
                  <a:srgbClr val="0433FF"/>
                </a:solidFill>
              </a:rPr>
              <a:t>Customer Relationships</a:t>
            </a:r>
            <a:r>
              <a:t>? </a:t>
            </a:r>
            <a:endParaRPr sz="2400"/>
          </a:p>
          <a:p>
            <a:pPr>
              <a:lnSpc>
                <a:spcPct val="140000"/>
              </a:lnSpc>
              <a:spcBef>
                <a:spcPts val="100"/>
              </a:spcBef>
            </a:pPr>
            <a:r>
              <a:t>Expand your </a:t>
            </a:r>
            <a:r>
              <a:rPr>
                <a:solidFill>
                  <a:srgbClr val="0433FF"/>
                </a:solidFill>
              </a:rPr>
              <a:t>Revenue Streams</a:t>
            </a:r>
            <a:r>
              <a:t>? </a:t>
            </a:r>
          </a:p>
        </p:txBody>
      </p:sp>
      <p:sp>
        <p:nvSpPr>
          <p:cNvPr id="125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256" name="Picture 7" descr="Picture 7"/>
          <p:cNvPicPr>
            <a:picLocks noChangeAspect="1"/>
          </p:cNvPicPr>
          <p:nvPr/>
        </p:nvPicPr>
        <p:blipFill>
          <a:blip r:embed="rId2">
            <a:extLst/>
          </a:blip>
          <a:stretch>
            <a:fillRect/>
          </a:stretch>
        </p:blipFill>
        <p:spPr>
          <a:xfrm>
            <a:off x="303034" y="163969"/>
            <a:ext cx="831528"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5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54"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8" name="KA: Production"/>
          <p:cNvSpPr txBox="1"/>
          <p:nvPr>
            <p:ph type="title"/>
          </p:nvPr>
        </p:nvSpPr>
        <p:spPr>
          <a:prstGeom prst="rect">
            <a:avLst/>
          </a:prstGeom>
        </p:spPr>
        <p:txBody>
          <a:bodyPr/>
          <a:lstStyle>
            <a:lvl1pPr indent="0">
              <a:lnSpc>
                <a:spcPct val="90000"/>
              </a:lnSpc>
              <a:defRPr sz="4000"/>
            </a:lvl1pPr>
          </a:lstStyle>
          <a:p>
            <a:pPr/>
            <a:r>
              <a:t>Production Activities</a:t>
            </a:r>
          </a:p>
        </p:txBody>
      </p:sp>
      <p:sp>
        <p:nvSpPr>
          <p:cNvPr id="1259" name="These activities relate to designing, making, and delivering a product in substantial quantities and/or of superior quality.…"/>
          <p:cNvSpPr txBox="1"/>
          <p:nvPr>
            <p:ph type="body" idx="1"/>
          </p:nvPr>
        </p:nvSpPr>
        <p:spPr>
          <a:prstGeom prst="rect">
            <a:avLst/>
          </a:prstGeom>
        </p:spPr>
        <p:txBody>
          <a:bodyPr/>
          <a:lstStyle/>
          <a:p>
            <a:pPr/>
            <a:r>
              <a:t>These activities relate to </a:t>
            </a:r>
            <a:r>
              <a:rPr>
                <a:solidFill>
                  <a:srgbClr val="0433FF"/>
                </a:solidFill>
              </a:rPr>
              <a:t>designing</a:t>
            </a:r>
            <a:r>
              <a:t>, </a:t>
            </a:r>
            <a:r>
              <a:rPr>
                <a:solidFill>
                  <a:srgbClr val="0433FF"/>
                </a:solidFill>
              </a:rPr>
              <a:t>making</a:t>
            </a:r>
            <a:r>
              <a:t>, and </a:t>
            </a:r>
            <a:r>
              <a:rPr>
                <a:solidFill>
                  <a:srgbClr val="0433FF"/>
                </a:solidFill>
              </a:rPr>
              <a:t>delivering</a:t>
            </a:r>
            <a:r>
              <a:t> a product in </a:t>
            </a:r>
            <a:r>
              <a:rPr>
                <a:solidFill>
                  <a:srgbClr val="0433FF"/>
                </a:solidFill>
              </a:rPr>
              <a:t>substantial quantities</a:t>
            </a:r>
            <a:r>
              <a:t> and/or of </a:t>
            </a:r>
            <a:r>
              <a:rPr>
                <a:solidFill>
                  <a:srgbClr val="0433FF"/>
                </a:solidFill>
              </a:rPr>
              <a:t>superior quality</a:t>
            </a:r>
            <a:r>
              <a:t>. </a:t>
            </a:r>
          </a:p>
          <a:p>
            <a:pPr/>
            <a:r>
              <a:t>Production activity dominates the business models of manufacturing firms. </a:t>
            </a:r>
          </a:p>
        </p:txBody>
      </p:sp>
      <p:sp>
        <p:nvSpPr>
          <p:cNvPr id="126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2" name="KA: Problem solving"/>
          <p:cNvSpPr txBox="1"/>
          <p:nvPr>
            <p:ph type="title"/>
          </p:nvPr>
        </p:nvSpPr>
        <p:spPr>
          <a:prstGeom prst="rect">
            <a:avLst/>
          </a:prstGeom>
        </p:spPr>
        <p:txBody>
          <a:bodyPr/>
          <a:lstStyle>
            <a:lvl1pPr indent="0">
              <a:lnSpc>
                <a:spcPct val="90000"/>
              </a:lnSpc>
            </a:lvl1pPr>
          </a:lstStyle>
          <a:p>
            <a:pPr/>
            <a:r>
              <a:t>Problem solving Activities</a:t>
            </a:r>
          </a:p>
        </p:txBody>
      </p:sp>
      <p:sp>
        <p:nvSpPr>
          <p:cNvPr id="1263" name="Key Activities of this type relate to coming up with new solutions to individual customer problems.…"/>
          <p:cNvSpPr txBox="1"/>
          <p:nvPr>
            <p:ph type="body" idx="1"/>
          </p:nvPr>
        </p:nvSpPr>
        <p:spPr>
          <a:prstGeom prst="rect">
            <a:avLst/>
          </a:prstGeom>
        </p:spPr>
        <p:txBody>
          <a:bodyPr/>
          <a:lstStyle/>
          <a:p>
            <a:pPr marL="260905" indent="-212646" defTabSz="868680">
              <a:spcBef>
                <a:spcPts val="1900"/>
              </a:spcBef>
              <a:defRPr sz="3000"/>
            </a:pPr>
            <a:r>
              <a:t>Key Activities of this type relate to coming up with </a:t>
            </a:r>
            <a:r>
              <a:rPr>
                <a:solidFill>
                  <a:srgbClr val="0433FF"/>
                </a:solidFill>
              </a:rPr>
              <a:t>new solutions</a:t>
            </a:r>
            <a:r>
              <a:t> to </a:t>
            </a:r>
            <a:r>
              <a:rPr>
                <a:solidFill>
                  <a:srgbClr val="0433FF"/>
                </a:solidFill>
              </a:rPr>
              <a:t>individual customer problems</a:t>
            </a:r>
            <a:r>
              <a:t>.</a:t>
            </a:r>
          </a:p>
          <a:p>
            <a:pPr marL="260905" indent="-212646" defTabSz="868680">
              <a:spcBef>
                <a:spcPts val="1900"/>
              </a:spcBef>
              <a:defRPr sz="3000"/>
            </a:pPr>
            <a:r>
              <a:t>The operations of </a:t>
            </a:r>
            <a:r>
              <a:rPr>
                <a:solidFill>
                  <a:srgbClr val="0433FF"/>
                </a:solidFill>
              </a:rPr>
              <a:t>consultancies</a:t>
            </a:r>
            <a:r>
              <a:t>, </a:t>
            </a:r>
            <a:r>
              <a:rPr>
                <a:solidFill>
                  <a:srgbClr val="0433FF"/>
                </a:solidFill>
              </a:rPr>
              <a:t>hospitals</a:t>
            </a:r>
            <a:r>
              <a:t>, and other </a:t>
            </a:r>
            <a:r>
              <a:rPr>
                <a:solidFill>
                  <a:srgbClr val="0433FF"/>
                </a:solidFill>
              </a:rPr>
              <a:t>service organizations</a:t>
            </a:r>
            <a:r>
              <a:t> are typically dominated by problem-solving activities. </a:t>
            </a:r>
          </a:p>
          <a:p>
            <a:pPr lvl="1" marL="591184" indent="-289558" defTabSz="868680">
              <a:spcBef>
                <a:spcPts val="1900"/>
              </a:spcBef>
              <a:defRPr sz="2600"/>
            </a:pPr>
            <a:r>
              <a:t>Their business models call for activities such as </a:t>
            </a:r>
            <a:r>
              <a:rPr>
                <a:solidFill>
                  <a:srgbClr val="0433FF"/>
                </a:solidFill>
              </a:rPr>
              <a:t>knowledge management</a:t>
            </a:r>
            <a:r>
              <a:t> and </a:t>
            </a:r>
            <a:r>
              <a:rPr>
                <a:solidFill>
                  <a:srgbClr val="0433FF"/>
                </a:solidFill>
              </a:rPr>
              <a:t>continuous training</a:t>
            </a:r>
            <a:r>
              <a:t>. </a:t>
            </a:r>
          </a:p>
        </p:txBody>
      </p:sp>
      <p:sp>
        <p:nvSpPr>
          <p:cNvPr id="126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KA: Platform/Network"/>
          <p:cNvSpPr txBox="1"/>
          <p:nvPr>
            <p:ph type="title"/>
          </p:nvPr>
        </p:nvSpPr>
        <p:spPr>
          <a:prstGeom prst="rect">
            <a:avLst/>
          </a:prstGeom>
        </p:spPr>
        <p:txBody>
          <a:bodyPr/>
          <a:lstStyle>
            <a:lvl1pPr indent="0">
              <a:lnSpc>
                <a:spcPct val="90000"/>
              </a:lnSpc>
            </a:lvl1pPr>
          </a:lstStyle>
          <a:p>
            <a:pPr/>
            <a:r>
              <a:t>Platform/Network Activities</a:t>
            </a:r>
          </a:p>
        </p:txBody>
      </p:sp>
      <p:sp>
        <p:nvSpPr>
          <p:cNvPr id="1267" name="Business models designed, with a platform as a Key Resource are dominated by platform or network-related Key Activities.…"/>
          <p:cNvSpPr txBox="1"/>
          <p:nvPr>
            <p:ph type="body" idx="1"/>
          </p:nvPr>
        </p:nvSpPr>
        <p:spPr>
          <a:xfrm>
            <a:off x="241300" y="1338639"/>
            <a:ext cx="8686800" cy="4972871"/>
          </a:xfrm>
          <a:prstGeom prst="rect">
            <a:avLst/>
          </a:prstGeom>
        </p:spPr>
        <p:txBody>
          <a:bodyPr/>
          <a:lstStyle/>
          <a:p>
            <a:pPr marL="160288" indent="-129442" defTabSz="555223">
              <a:spcBef>
                <a:spcPts val="1100"/>
              </a:spcBef>
              <a:defRPr sz="2116"/>
            </a:pPr>
            <a:r>
              <a:t>Business models designed, with a </a:t>
            </a:r>
            <a:r>
              <a:rPr b="1"/>
              <a:t>platform as a Key Resource</a:t>
            </a:r>
            <a:r>
              <a:t>, are dominated by </a:t>
            </a:r>
            <a:r>
              <a:rPr>
                <a:solidFill>
                  <a:srgbClr val="0433FF"/>
                </a:solidFill>
              </a:rPr>
              <a:t>platform</a:t>
            </a:r>
            <a:r>
              <a:t> or </a:t>
            </a:r>
            <a:r>
              <a:rPr>
                <a:solidFill>
                  <a:srgbClr val="0433FF"/>
                </a:solidFill>
              </a:rPr>
              <a:t>network-related</a:t>
            </a:r>
            <a:r>
              <a:t> Key Activities. </a:t>
            </a:r>
          </a:p>
          <a:p>
            <a:pPr marL="160288" indent="-129442" defTabSz="555223">
              <a:spcBef>
                <a:spcPts val="1100"/>
              </a:spcBef>
              <a:defRPr sz="2116">
                <a:solidFill>
                  <a:srgbClr val="0433FF"/>
                </a:solidFill>
              </a:defRPr>
            </a:pPr>
            <a:r>
              <a:t>Networks</a:t>
            </a:r>
            <a:r>
              <a:rPr>
                <a:solidFill>
                  <a:srgbClr val="000000"/>
                </a:solidFill>
              </a:rPr>
              <a:t>, </a:t>
            </a:r>
            <a:r>
              <a:t>matchmaking platforms</a:t>
            </a:r>
            <a:r>
              <a:rPr>
                <a:solidFill>
                  <a:srgbClr val="000000"/>
                </a:solidFill>
              </a:rPr>
              <a:t>, </a:t>
            </a:r>
            <a:r>
              <a:t>software</a:t>
            </a:r>
            <a:r>
              <a:rPr>
                <a:solidFill>
                  <a:srgbClr val="000000"/>
                </a:solidFill>
              </a:rPr>
              <a:t>, and even </a:t>
            </a:r>
            <a:r>
              <a:t>brands</a:t>
            </a:r>
            <a:r>
              <a:rPr>
                <a:solidFill>
                  <a:srgbClr val="000000"/>
                </a:solidFill>
              </a:rPr>
              <a:t> can function as a platform. </a:t>
            </a:r>
          </a:p>
          <a:p>
            <a:pPr lvl="1" marL="377860" indent="-185074" defTabSz="555223">
              <a:spcBef>
                <a:spcPts val="1100"/>
              </a:spcBef>
              <a:defRPr sz="1932"/>
            </a:pPr>
            <a:r>
              <a:rPr b="1"/>
              <a:t>eBay’s</a:t>
            </a:r>
            <a:r>
              <a:t> business model requires that the company continually develop and maintain its platform: the Web site at eBay.com. </a:t>
            </a:r>
          </a:p>
          <a:p>
            <a:pPr lvl="1" marL="377860" indent="-185074" defTabSz="555223">
              <a:spcBef>
                <a:spcPts val="1100"/>
              </a:spcBef>
              <a:defRPr sz="1932"/>
            </a:pPr>
            <a:r>
              <a:rPr b="1"/>
              <a:t>Visa’s</a:t>
            </a:r>
            <a:r>
              <a:t> business model requires activities related to its Visa credit card transaction platform for merchants, customers and banks. </a:t>
            </a:r>
          </a:p>
          <a:p>
            <a:pPr lvl="1" marL="377860" indent="-185074" defTabSz="555223">
              <a:spcBef>
                <a:spcPts val="1100"/>
              </a:spcBef>
              <a:defRPr sz="1932"/>
            </a:pPr>
            <a:r>
              <a:rPr b="1"/>
              <a:t>Microsoft’s</a:t>
            </a:r>
            <a:r>
              <a:t> business model requires managing the interface between other vendors’ software and its Windows operating system platform.</a:t>
            </a:r>
          </a:p>
          <a:p>
            <a:pPr marL="160288" indent="-129442" defTabSz="555223">
              <a:spcBef>
                <a:spcPts val="1100"/>
              </a:spcBef>
              <a:defRPr sz="2116"/>
            </a:pPr>
            <a:r>
              <a:t>Key activities in this category relate to </a:t>
            </a:r>
            <a:r>
              <a:rPr>
                <a:solidFill>
                  <a:srgbClr val="0433FF"/>
                </a:solidFill>
              </a:rPr>
              <a:t>platform management</a:t>
            </a:r>
            <a:r>
              <a:t>, </a:t>
            </a:r>
            <a:r>
              <a:rPr>
                <a:solidFill>
                  <a:srgbClr val="0433FF"/>
                </a:solidFill>
              </a:rPr>
              <a:t>service provisioning</a:t>
            </a:r>
            <a:r>
              <a:t>, and </a:t>
            </a:r>
            <a:r>
              <a:rPr>
                <a:solidFill>
                  <a:srgbClr val="0433FF"/>
                </a:solidFill>
              </a:rPr>
              <a:t>platform promotion</a:t>
            </a:r>
            <a:r>
              <a:t>. </a:t>
            </a:r>
          </a:p>
        </p:txBody>
      </p:sp>
      <p:sp>
        <p:nvSpPr>
          <p:cNvPr id="1268"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67">
                                            <p:txEl>
                                              <p:pRg st="1" end="1"/>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1267">
                                            <p:txEl>
                                              <p:pRg st="2" end="2"/>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1267">
                                            <p:txEl>
                                              <p:pRg st="3" end="3"/>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1267">
                                            <p:txEl>
                                              <p:pRg st="4" end="4"/>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126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67" grpId="1"/>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Platforms typically seek to capture value that emanate from…"/>
          <p:cNvSpPr txBox="1"/>
          <p:nvPr>
            <p:ph type="body" idx="1"/>
          </p:nvPr>
        </p:nvSpPr>
        <p:spPr>
          <a:prstGeom prst="rect">
            <a:avLst/>
          </a:prstGeom>
        </p:spPr>
        <p:txBody>
          <a:bodyPr/>
          <a:lstStyle/>
          <a:p>
            <a:pPr>
              <a:defRPr sz="2700">
                <a:solidFill>
                  <a:srgbClr val="000000"/>
                </a:solidFill>
                <a:latin typeface="Century Gothic"/>
                <a:ea typeface="Century Gothic"/>
                <a:cs typeface="Century Gothic"/>
                <a:sym typeface="Century Gothic"/>
              </a:defRPr>
            </a:pPr>
            <a:r>
              <a:t>Platforms typically seek to capture value that emanate from </a:t>
            </a:r>
          </a:p>
          <a:p>
            <a:pPr>
              <a:defRPr sz="2700">
                <a:solidFill>
                  <a:srgbClr val="0433FF"/>
                </a:solidFill>
                <a:latin typeface="Century Gothic"/>
                <a:ea typeface="Century Gothic"/>
                <a:cs typeface="Century Gothic"/>
                <a:sym typeface="Century Gothic"/>
              </a:defRPr>
            </a:pPr>
            <a:r>
              <a:t>network effects</a:t>
            </a:r>
          </a:p>
          <a:p>
            <a:pPr/>
          </a:p>
          <a:p>
            <a:pPr/>
            <a:r>
              <a:t>What are network effects?</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Network effects"/>
          <p:cNvSpPr txBox="1"/>
          <p:nvPr>
            <p:ph type="title"/>
          </p:nvPr>
        </p:nvSpPr>
        <p:spPr>
          <a:prstGeom prst="rect">
            <a:avLst/>
          </a:prstGeom>
        </p:spPr>
        <p:txBody>
          <a:bodyPr/>
          <a:lstStyle>
            <a:lvl1pPr indent="0">
              <a:lnSpc>
                <a:spcPct val="90000"/>
              </a:lnSpc>
            </a:lvl1pPr>
          </a:lstStyle>
          <a:p>
            <a:pPr/>
            <a:r>
              <a:t>Network effects</a:t>
            </a:r>
          </a:p>
        </p:txBody>
      </p:sp>
      <p:sp>
        <p:nvSpPr>
          <p:cNvPr id="1273" name="“A network effect is the effect described in economics and business that an additional user of a good or service has on the value of that product to others.…"/>
          <p:cNvSpPr txBox="1"/>
          <p:nvPr>
            <p:ph type="body" idx="1"/>
          </p:nvPr>
        </p:nvSpPr>
        <p:spPr>
          <a:xfrm>
            <a:off x="228600" y="1242078"/>
            <a:ext cx="8686800" cy="4974623"/>
          </a:xfrm>
          <a:prstGeom prst="rect">
            <a:avLst/>
          </a:prstGeom>
        </p:spPr>
        <p:txBody>
          <a:bodyPr/>
          <a:lstStyle/>
          <a:p>
            <a:pPr marL="208724" indent="-170116" defTabSz="694944">
              <a:spcBef>
                <a:spcPts val="0"/>
              </a:spcBef>
              <a:defRPr sz="2432"/>
            </a:pPr>
            <a:r>
              <a:t>Network effects means that:</a:t>
            </a:r>
          </a:p>
          <a:p>
            <a:pPr lvl="1" marL="523689" indent="-282389" defTabSz="694944">
              <a:spcBef>
                <a:spcPts val="0"/>
              </a:spcBef>
              <a:defRPr sz="2432"/>
            </a:pPr>
            <a:r>
              <a:t>the value of a network is larger than the sum of the value of its nodes; </a:t>
            </a:r>
          </a:p>
          <a:p>
            <a:pPr lvl="1" marL="523689" indent="-282389" defTabSz="694944">
              <a:spcBef>
                <a:spcPts val="0"/>
              </a:spcBef>
              <a:defRPr sz="2432"/>
            </a:pPr>
            <a:r>
              <a:t>and the value of the network grows faster than the size of its nodes.</a:t>
            </a:r>
          </a:p>
          <a:p>
            <a:pPr marL="208724" indent="-170116" defTabSz="694944">
              <a:spcBef>
                <a:spcPts val="0"/>
              </a:spcBef>
              <a:defRPr sz="2432"/>
            </a:pPr>
            <a:r>
              <a:t>Network effects occur when, </a:t>
            </a:r>
            <a:r>
              <a:rPr i="1"/>
              <a:t>from a consumer’s perspective</a:t>
            </a:r>
            <a:r>
              <a:t>, a product becomes more useful as more people use it.</a:t>
            </a:r>
          </a:p>
          <a:p>
            <a:pPr lvl="1" marL="340522" indent="-166786" defTabSz="500359">
              <a:spcBef>
                <a:spcPts val="1000"/>
              </a:spcBef>
              <a:defRPr sz="1671"/>
            </a:pPr>
            <a:r>
              <a:t>The classic example is the </a:t>
            </a:r>
            <a:r>
              <a:rPr>
                <a:solidFill>
                  <a:srgbClr val="0433FF"/>
                </a:solidFill>
              </a:rPr>
              <a:t>telephone</a:t>
            </a:r>
            <a:r>
              <a:t>, where a greater number of users increases the value to each. A positive externality is created when a telephone is purchased without its owner intending to create value for other users, but does so regardless. </a:t>
            </a:r>
          </a:p>
          <a:p>
            <a:pPr lvl="1" marL="340522" indent="-166786" defTabSz="500359">
              <a:spcBef>
                <a:spcPts val="1000"/>
              </a:spcBef>
              <a:defRPr sz="1671"/>
            </a:pPr>
            <a:r>
              <a:rPr>
                <a:solidFill>
                  <a:srgbClr val="0433FF"/>
                </a:solidFill>
              </a:rPr>
              <a:t>Online social networks</a:t>
            </a:r>
            <a:r>
              <a:t> work similarly, with sites like Twitter and Facebook increasing in value to each member as more users join. [</a:t>
            </a:r>
            <a:r>
              <a:rPr b="1"/>
              <a:t>Metcalf’s Law</a:t>
            </a:r>
            <a:r>
              <a:t>]</a:t>
            </a:r>
          </a:p>
        </p:txBody>
      </p:sp>
      <p:sp>
        <p:nvSpPr>
          <p:cNvPr id="127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7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7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7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3" grpId="1"/>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6" name="Slide Number Placeholder 5"/>
          <p:cNvSpPr txBox="1"/>
          <p:nvPr>
            <p:ph type="sldNum" sz="quarter" idx="2"/>
          </p:nvPr>
        </p:nvSpPr>
        <p:spPr>
          <a:xfrm>
            <a:off x="-12047" y="6548118"/>
            <a:ext cx="357516" cy="281937"/>
          </a:xfrm>
          <a:prstGeom prst="rect">
            <a:avLst/>
          </a:prstGeom>
          <a:extLst>
            <a:ext uri="{C572A759-6A51-4108-AA02-DFA0A04FC94B}">
              <ma14:wrappingTextBoxFlag xmlns:ma14="http://schemas.microsoft.com/office/mac/drawingml/2011/main" val="1"/>
            </a:ext>
          </a:extLst>
        </p:spPr>
        <p:txBody>
          <a:bodyPr/>
          <a:lstStyle>
            <a:lvl1pPr>
              <a:defRPr>
                <a:solidFill>
                  <a:srgbClr val="BFBFBF"/>
                </a:solidFill>
              </a:defRPr>
            </a:lvl1pPr>
          </a:lstStyle>
          <a:p>
            <a:pPr/>
            <a:fld id="{86CB4B4D-7CA3-9044-876B-883B54F8677D}" type="slidenum"/>
          </a:p>
        </p:txBody>
      </p:sp>
      <p:pic>
        <p:nvPicPr>
          <p:cNvPr id="1277" name="Image" descr="Image"/>
          <p:cNvPicPr>
            <a:picLocks noChangeAspect="1"/>
          </p:cNvPicPr>
          <p:nvPr/>
        </p:nvPicPr>
        <p:blipFill>
          <a:blip r:embed="rId2">
            <a:extLst/>
          </a:blip>
          <a:stretch>
            <a:fillRect/>
          </a:stretch>
        </p:blipFill>
        <p:spPr>
          <a:xfrm>
            <a:off x="5024437" y="2033587"/>
            <a:ext cx="2581276" cy="2790826"/>
          </a:xfrm>
          <a:prstGeom prst="rect">
            <a:avLst/>
          </a:prstGeom>
          <a:ln w="12700">
            <a:miter lim="400000"/>
          </a:ln>
        </p:spPr>
      </p:pic>
      <p:pic>
        <p:nvPicPr>
          <p:cNvPr id="1278" name="Image" descr="Image"/>
          <p:cNvPicPr>
            <a:picLocks noChangeAspect="1"/>
          </p:cNvPicPr>
          <p:nvPr/>
        </p:nvPicPr>
        <p:blipFill>
          <a:blip r:embed="rId3">
            <a:extLst/>
          </a:blip>
          <a:stretch>
            <a:fillRect/>
          </a:stretch>
        </p:blipFill>
        <p:spPr>
          <a:xfrm>
            <a:off x="1595437" y="2009775"/>
            <a:ext cx="2581276" cy="314325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0" name="Content Placeholder 2"/>
          <p:cNvSpPr txBox="1"/>
          <p:nvPr>
            <p:ph type="body" idx="1"/>
          </p:nvPr>
        </p:nvSpPr>
        <p:spPr>
          <a:prstGeom prst="rect">
            <a:avLst/>
          </a:prstGeom>
        </p:spPr>
        <p:txBody>
          <a:bodyPr/>
          <a:lstStyle/>
          <a:p>
            <a:pPr>
              <a:lnSpc>
                <a:spcPct val="90000"/>
              </a:lnSpc>
              <a:defRPr>
                <a:solidFill>
                  <a:srgbClr val="D9D9D9"/>
                </a:solidFill>
              </a:defRPr>
            </a:pPr>
            <a:r>
              <a:t>Business Model: Introduction</a:t>
            </a:r>
          </a:p>
          <a:p>
            <a:pPr>
              <a:lnSpc>
                <a:spcPct val="90000"/>
              </a:lnSpc>
              <a:defRPr>
                <a:solidFill>
                  <a:srgbClr val="D9D9D9"/>
                </a:solidFill>
              </a:defRPr>
            </a:pPr>
            <a:r>
              <a:t>Customer Segments</a:t>
            </a:r>
          </a:p>
          <a:p>
            <a:pPr>
              <a:lnSpc>
                <a:spcPct val="90000"/>
              </a:lnSpc>
              <a:defRPr>
                <a:solidFill>
                  <a:srgbClr val="D9D9D9"/>
                </a:solidFill>
              </a:defRPr>
            </a:pPr>
            <a:r>
              <a:t>Value Proposition</a:t>
            </a:r>
          </a:p>
          <a:p>
            <a:pPr>
              <a:lnSpc>
                <a:spcPct val="90000"/>
              </a:lnSpc>
              <a:defRPr>
                <a:solidFill>
                  <a:srgbClr val="D9D9D9"/>
                </a:solidFill>
              </a:defRPr>
            </a:pPr>
            <a:r>
              <a:t>Channels</a:t>
            </a:r>
          </a:p>
          <a:p>
            <a:pPr>
              <a:lnSpc>
                <a:spcPct val="90000"/>
              </a:lnSpc>
              <a:defRPr>
                <a:solidFill>
                  <a:srgbClr val="D9D9D9"/>
                </a:solidFill>
              </a:defRPr>
            </a:pPr>
            <a:r>
              <a:t>Customer Relationships</a:t>
            </a:r>
          </a:p>
          <a:p>
            <a:pPr>
              <a:lnSpc>
                <a:spcPct val="90000"/>
              </a:lnSpc>
              <a:defRPr>
                <a:solidFill>
                  <a:srgbClr val="D9D9D9"/>
                </a:solidFill>
              </a:defRPr>
            </a:pPr>
            <a:r>
              <a:t>Revenue Streams</a:t>
            </a:r>
          </a:p>
          <a:p>
            <a:pPr>
              <a:lnSpc>
                <a:spcPct val="90000"/>
              </a:lnSpc>
              <a:defRPr>
                <a:solidFill>
                  <a:srgbClr val="D9D9D9"/>
                </a:solidFill>
              </a:defRPr>
            </a:pPr>
            <a:r>
              <a:t>Key Resources</a:t>
            </a:r>
          </a:p>
          <a:p>
            <a:pPr>
              <a:lnSpc>
                <a:spcPct val="90000"/>
              </a:lnSpc>
              <a:defRPr>
                <a:solidFill>
                  <a:srgbClr val="D9D9D9"/>
                </a:solidFill>
              </a:defRPr>
            </a:pPr>
            <a:r>
              <a:t>Key Activities</a:t>
            </a:r>
          </a:p>
          <a:p>
            <a:pPr>
              <a:lnSpc>
                <a:spcPct val="90000"/>
              </a:lnSpc>
            </a:pPr>
            <a:r>
              <a:t>Key Partnerships</a:t>
            </a:r>
          </a:p>
          <a:p>
            <a:pPr>
              <a:lnSpc>
                <a:spcPct val="90000"/>
              </a:lnSpc>
            </a:pPr>
            <a:r>
              <a:t>Cost Structure</a:t>
            </a:r>
          </a:p>
        </p:txBody>
      </p:sp>
      <p:sp>
        <p:nvSpPr>
          <p:cNvPr id="1281"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3" name="Key Activities"/>
          <p:cNvSpPr txBox="1"/>
          <p:nvPr>
            <p:ph type="title"/>
          </p:nvPr>
        </p:nvSpPr>
        <p:spPr>
          <a:prstGeom prst="rect">
            <a:avLst/>
          </a:prstGeom>
        </p:spPr>
        <p:txBody>
          <a:bodyPr/>
          <a:lstStyle>
            <a:lvl1pPr indent="0">
              <a:lnSpc>
                <a:spcPct val="90000"/>
              </a:lnSpc>
              <a:defRPr sz="4000"/>
            </a:lvl1pPr>
          </a:lstStyle>
          <a:p>
            <a:pPr/>
            <a:r>
              <a:t>Key Partnerships</a:t>
            </a:r>
          </a:p>
        </p:txBody>
      </p:sp>
      <p:sp>
        <p:nvSpPr>
          <p:cNvPr id="128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285" name="Image" descr="Image"/>
          <p:cNvPicPr>
            <a:picLocks noChangeAspect="1"/>
          </p:cNvPicPr>
          <p:nvPr/>
        </p:nvPicPr>
        <p:blipFill>
          <a:blip r:embed="rId2">
            <a:extLst/>
          </a:blip>
          <a:stretch>
            <a:fillRect/>
          </a:stretch>
        </p:blipFill>
        <p:spPr>
          <a:xfrm>
            <a:off x="-1" y="1013581"/>
            <a:ext cx="9144001" cy="5403851"/>
          </a:xfrm>
          <a:prstGeom prst="rect">
            <a:avLst/>
          </a:prstGeom>
          <a:ln w="12700">
            <a:miter lim="400000"/>
          </a:ln>
        </p:spPr>
      </p:pic>
      <p:sp>
        <p:nvSpPr>
          <p:cNvPr id="1286" name="Rectangle"/>
          <p:cNvSpPr/>
          <p:nvPr/>
        </p:nvSpPr>
        <p:spPr>
          <a:xfrm>
            <a:off x="7306431" y="966903"/>
            <a:ext cx="1823365" cy="3966658"/>
          </a:xfrm>
          <a:prstGeom prst="rect">
            <a:avLst/>
          </a:prstGeom>
          <a:solidFill>
            <a:srgbClr val="FF7E79">
              <a:alpha val="8679"/>
            </a:srgbClr>
          </a:solidFill>
          <a:ln w="12700">
            <a:miter lim="400000"/>
          </a:ln>
        </p:spPr>
        <p:txBody>
          <a:bodyPr lIns="34289" tIns="34289" rIns="34289" bIns="34289"/>
          <a:lstStyle/>
          <a:p>
            <a:pPr/>
          </a:p>
        </p:txBody>
      </p:sp>
      <p:sp>
        <p:nvSpPr>
          <p:cNvPr id="1287" name="Rectangle"/>
          <p:cNvSpPr/>
          <p:nvPr/>
        </p:nvSpPr>
        <p:spPr>
          <a:xfrm>
            <a:off x="544982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288" name="Rectangle"/>
          <p:cNvSpPr/>
          <p:nvPr/>
        </p:nvSpPr>
        <p:spPr>
          <a:xfrm>
            <a:off x="3638526" y="934199"/>
            <a:ext cx="1823364" cy="4032066"/>
          </a:xfrm>
          <a:prstGeom prst="rect">
            <a:avLst/>
          </a:prstGeom>
          <a:solidFill>
            <a:srgbClr val="FF7E79">
              <a:alpha val="8679"/>
            </a:srgbClr>
          </a:solidFill>
          <a:ln w="12700">
            <a:miter lim="400000"/>
          </a:ln>
        </p:spPr>
        <p:txBody>
          <a:bodyPr lIns="34289" tIns="34289" rIns="34289" bIns="34289"/>
          <a:lstStyle/>
          <a:p>
            <a:pPr/>
          </a:p>
        </p:txBody>
      </p:sp>
      <p:sp>
        <p:nvSpPr>
          <p:cNvPr id="1289" name="Rectangle"/>
          <p:cNvSpPr/>
          <p:nvPr/>
        </p:nvSpPr>
        <p:spPr>
          <a:xfrm>
            <a:off x="5513086" y="1029449"/>
            <a:ext cx="1823365" cy="1913549"/>
          </a:xfrm>
          <a:prstGeom prst="rect">
            <a:avLst/>
          </a:prstGeom>
          <a:solidFill>
            <a:srgbClr val="FF7E79">
              <a:alpha val="8679"/>
            </a:srgbClr>
          </a:solidFill>
          <a:ln w="12700">
            <a:miter lim="400000"/>
          </a:ln>
        </p:spPr>
        <p:txBody>
          <a:bodyPr lIns="34289" tIns="34289" rIns="34289" bIns="34289"/>
          <a:lstStyle/>
          <a:p>
            <a:pPr/>
          </a:p>
        </p:txBody>
      </p:sp>
      <p:sp>
        <p:nvSpPr>
          <p:cNvPr id="1290" name="Rectangle"/>
          <p:cNvSpPr/>
          <p:nvPr/>
        </p:nvSpPr>
        <p:spPr>
          <a:xfrm>
            <a:off x="4535198" y="4906682"/>
            <a:ext cx="4531160" cy="1415941"/>
          </a:xfrm>
          <a:prstGeom prst="rect">
            <a:avLst/>
          </a:prstGeom>
          <a:solidFill>
            <a:srgbClr val="FF7E79">
              <a:alpha val="8679"/>
            </a:srgbClr>
          </a:solidFill>
          <a:ln w="12700">
            <a:miter lim="400000"/>
          </a:ln>
        </p:spPr>
        <p:txBody>
          <a:bodyPr lIns="34289" tIns="34289" rIns="34289" bIns="34289"/>
          <a:lstStyle/>
          <a:p>
            <a:pPr/>
          </a:p>
        </p:txBody>
      </p:sp>
      <p:pic>
        <p:nvPicPr>
          <p:cNvPr id="1291" name="Rectangle Rectangle" descr="Rectangle Rectangle"/>
          <p:cNvPicPr>
            <a:picLocks noChangeAspect="0"/>
          </p:cNvPicPr>
          <p:nvPr/>
        </p:nvPicPr>
        <p:blipFill>
          <a:blip r:embed="rId3">
            <a:extLst/>
          </a:blip>
          <a:stretch>
            <a:fillRect/>
          </a:stretch>
        </p:blipFill>
        <p:spPr>
          <a:xfrm>
            <a:off x="26791" y="1005805"/>
            <a:ext cx="1906336" cy="3966659"/>
          </a:xfrm>
          <a:prstGeom prst="rect">
            <a:avLst/>
          </a:prstGeom>
        </p:spPr>
      </p:pic>
      <p:sp>
        <p:nvSpPr>
          <p:cNvPr id="1293" name="Rectangle"/>
          <p:cNvSpPr/>
          <p:nvPr/>
        </p:nvSpPr>
        <p:spPr>
          <a:xfrm>
            <a:off x="185544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294" name="Rectangle"/>
          <p:cNvSpPr/>
          <p:nvPr/>
        </p:nvSpPr>
        <p:spPr>
          <a:xfrm>
            <a:off x="1855440" y="982729"/>
            <a:ext cx="1823365" cy="2006989"/>
          </a:xfrm>
          <a:prstGeom prst="rect">
            <a:avLst/>
          </a:prstGeom>
          <a:solidFill>
            <a:srgbClr val="FF7E79">
              <a:alpha val="8679"/>
            </a:srgbClr>
          </a:solidFill>
          <a:ln w="12700">
            <a:miter lim="400000"/>
          </a:ln>
        </p:spPr>
        <p:txBody>
          <a:bodyPr lIns="34289" tIns="34289" rIns="34289" bIns="34289"/>
          <a:lstStyle/>
          <a:p>
            <a:pPr/>
          </a:p>
        </p:txBody>
      </p:sp>
      <p:pic>
        <p:nvPicPr>
          <p:cNvPr id="1295" name="Image" descr="Image"/>
          <p:cNvPicPr>
            <a:picLocks noChangeAspect="1"/>
          </p:cNvPicPr>
          <p:nvPr/>
        </p:nvPicPr>
        <p:blipFill>
          <a:blip r:embed="rId4">
            <a:extLst/>
          </a:blip>
          <a:stretch>
            <a:fillRect/>
          </a:stretch>
        </p:blipFill>
        <p:spPr>
          <a:xfrm>
            <a:off x="3792428" y="6474183"/>
            <a:ext cx="1381344" cy="3702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Business Model description"/>
          <p:cNvSpPr txBox="1"/>
          <p:nvPr>
            <p:ph type="title"/>
          </p:nvPr>
        </p:nvSpPr>
        <p:spPr>
          <a:prstGeom prst="rect">
            <a:avLst/>
          </a:prstGeom>
        </p:spPr>
        <p:txBody>
          <a:bodyPr/>
          <a:lstStyle>
            <a:lvl1pPr indent="0">
              <a:lnSpc>
                <a:spcPct val="90000"/>
              </a:lnSpc>
              <a:defRPr sz="4000"/>
            </a:lvl1pPr>
          </a:lstStyle>
          <a:p>
            <a:pPr/>
            <a:r>
              <a:t>Business Model description</a:t>
            </a:r>
          </a:p>
        </p:txBody>
      </p:sp>
      <p:sp>
        <p:nvSpPr>
          <p:cNvPr id="731" name="A business model can be described through nine basic building blocks that show the logic of how a company intends to make money.…"/>
          <p:cNvSpPr txBox="1"/>
          <p:nvPr>
            <p:ph type="body" idx="1"/>
          </p:nvPr>
        </p:nvSpPr>
        <p:spPr>
          <a:prstGeom prst="rect">
            <a:avLst/>
          </a:prstGeom>
        </p:spPr>
        <p:txBody>
          <a:bodyPr/>
          <a:lstStyle/>
          <a:p>
            <a:pPr marL="276947" indent="-229703" defTabSz="850391">
              <a:spcBef>
                <a:spcPts val="1800"/>
              </a:spcBef>
            </a:pPr>
            <a:r>
              <a:t>A business model can be described through </a:t>
            </a:r>
            <a:r>
              <a:rPr>
                <a:solidFill>
                  <a:srgbClr val="0433FF"/>
                </a:solidFill>
              </a:rPr>
              <a:t>nine basic building blocks</a:t>
            </a:r>
            <a:r>
              <a:t> that show the logic of how a company intends to make money. </a:t>
            </a:r>
            <a:endParaRPr sz="2800"/>
          </a:p>
          <a:p>
            <a:pPr marL="276947" indent="-229703" defTabSz="850391">
              <a:spcBef>
                <a:spcPts val="1800"/>
              </a:spcBef>
            </a:pPr>
            <a:r>
              <a:t>The nine blocks cover the </a:t>
            </a:r>
            <a:r>
              <a:rPr i="1">
                <a:solidFill>
                  <a:srgbClr val="0433FF"/>
                </a:solidFill>
              </a:rPr>
              <a:t>main areas</a:t>
            </a:r>
            <a:r>
              <a:rPr i="1"/>
              <a:t> of a business.</a:t>
            </a:r>
            <a:endParaRPr sz="2800"/>
          </a:p>
          <a:p>
            <a:pPr lvl="1" marL="578737" indent="-283463" defTabSz="850391">
              <a:spcBef>
                <a:spcPts val="1800"/>
              </a:spcBef>
              <a:defRPr sz="2600"/>
            </a:pPr>
            <a:r>
              <a:t>Which are ??</a:t>
            </a:r>
          </a:p>
        </p:txBody>
      </p:sp>
      <p:sp>
        <p:nvSpPr>
          <p:cNvPr id="732"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31">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73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73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31" grpId="1"/>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7" name="Key Partnerships"/>
          <p:cNvSpPr txBox="1"/>
          <p:nvPr>
            <p:ph type="title"/>
          </p:nvPr>
        </p:nvSpPr>
        <p:spPr>
          <a:prstGeom prst="rect">
            <a:avLst/>
          </a:prstGeom>
        </p:spPr>
        <p:txBody>
          <a:bodyPr/>
          <a:lstStyle>
            <a:lvl1pPr indent="0">
              <a:lnSpc>
                <a:spcPct val="90000"/>
              </a:lnSpc>
              <a:defRPr sz="4000"/>
            </a:lvl1pPr>
          </a:lstStyle>
          <a:p>
            <a:pPr/>
            <a:r>
              <a:t>Key Partnerships</a:t>
            </a:r>
          </a:p>
        </p:txBody>
      </p:sp>
      <p:sp>
        <p:nvSpPr>
          <p:cNvPr id="1298" name="The Key Partnerships Building Block describes the network of suppliers and partners that make the business model work.…"/>
          <p:cNvSpPr txBox="1"/>
          <p:nvPr>
            <p:ph type="body" idx="1"/>
          </p:nvPr>
        </p:nvSpPr>
        <p:spPr>
          <a:prstGeom prst="rect">
            <a:avLst/>
          </a:prstGeom>
        </p:spPr>
        <p:txBody>
          <a:bodyPr/>
          <a:lstStyle/>
          <a:p>
            <a:pPr marL="209890" indent="-169758" defTabSz="722376">
              <a:spcBef>
                <a:spcPts val="1500"/>
              </a:spcBef>
              <a:defRPr sz="2600"/>
            </a:pPr>
            <a:r>
              <a:t>Describes the </a:t>
            </a:r>
            <a:r>
              <a:rPr>
                <a:solidFill>
                  <a:srgbClr val="0433FF"/>
                </a:solidFill>
              </a:rPr>
              <a:t>network of suppliers</a:t>
            </a:r>
            <a:r>
              <a:t> and </a:t>
            </a:r>
            <a:r>
              <a:rPr>
                <a:solidFill>
                  <a:srgbClr val="0433FF"/>
                </a:solidFill>
              </a:rPr>
              <a:t>partners</a:t>
            </a:r>
            <a:r>
              <a:t> that make the business model work.</a:t>
            </a:r>
          </a:p>
          <a:p>
            <a:pPr marL="209890" indent="-169758" defTabSz="722376">
              <a:spcBef>
                <a:spcPts val="1500"/>
              </a:spcBef>
              <a:defRPr sz="2600"/>
            </a:pPr>
            <a:r>
              <a:t>Companies forge partnerships for many reasons, and partnerships are becoming a cornerstone of many business models. </a:t>
            </a:r>
          </a:p>
          <a:p>
            <a:pPr marL="209890" indent="-169758" defTabSz="722376">
              <a:spcBef>
                <a:spcPts val="1500"/>
              </a:spcBef>
              <a:defRPr sz="2600"/>
            </a:pPr>
            <a:r>
              <a:t>Companies create </a:t>
            </a:r>
            <a:r>
              <a:rPr>
                <a:solidFill>
                  <a:srgbClr val="0433FF"/>
                </a:solidFill>
              </a:rPr>
              <a:t>alliances</a:t>
            </a:r>
            <a:r>
              <a:t> to:</a:t>
            </a:r>
          </a:p>
          <a:p>
            <a:pPr lvl="1" marL="491616" indent="-240791" defTabSz="722376">
              <a:spcBef>
                <a:spcPts val="1500"/>
              </a:spcBef>
              <a:defRPr sz="2400"/>
            </a:pPr>
            <a:r>
              <a:t>optimize their business models, </a:t>
            </a:r>
          </a:p>
          <a:p>
            <a:pPr lvl="1" marL="491616" indent="-240791" defTabSz="722376">
              <a:spcBef>
                <a:spcPts val="1500"/>
              </a:spcBef>
              <a:defRPr sz="2400"/>
            </a:pPr>
            <a:r>
              <a:t>reduce risk, or </a:t>
            </a:r>
          </a:p>
          <a:p>
            <a:pPr lvl="1" marL="491616" indent="-240791" defTabSz="722376">
              <a:spcBef>
                <a:spcPts val="1500"/>
              </a:spcBef>
              <a:defRPr sz="2400"/>
            </a:pPr>
            <a:r>
              <a:t>acquire resources.</a:t>
            </a:r>
          </a:p>
        </p:txBody>
      </p:sp>
      <p:sp>
        <p:nvSpPr>
          <p:cNvPr id="1299"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2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29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29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29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8" grpId="1"/>
    </p:bldLst>
  </p:timing>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1" name="Apple: The valuable and durable relationships with its suppliers - including both its physical supply chain and the developers who support the Apple ecosystem…"/>
          <p:cNvSpPr txBox="1"/>
          <p:nvPr>
            <p:ph type="body" idx="1"/>
          </p:nvPr>
        </p:nvSpPr>
        <p:spPr>
          <a:prstGeom prst="rect">
            <a:avLst/>
          </a:prstGeom>
        </p:spPr>
        <p:txBody>
          <a:bodyPr/>
          <a:lstStyle/>
          <a:p>
            <a:pPr marL="233442" indent="-190262" defTabSz="777240">
              <a:spcBef>
                <a:spcPts val="1700"/>
              </a:spcBef>
              <a:defRPr sz="2720"/>
            </a:pPr>
            <a:r>
              <a:rPr b="1"/>
              <a:t>Apple</a:t>
            </a:r>
            <a:r>
              <a:t>: The valuable and durable relationships with its </a:t>
            </a:r>
            <a:r>
              <a:rPr>
                <a:solidFill>
                  <a:srgbClr val="0433FF"/>
                </a:solidFill>
              </a:rPr>
              <a:t>suppliers - </a:t>
            </a:r>
            <a:r>
              <a:t>including both its </a:t>
            </a:r>
            <a:r>
              <a:rPr>
                <a:solidFill>
                  <a:srgbClr val="0433FF"/>
                </a:solidFill>
              </a:rPr>
              <a:t>physical supply chain</a:t>
            </a:r>
            <a:r>
              <a:t> and the </a:t>
            </a:r>
            <a:r>
              <a:rPr>
                <a:solidFill>
                  <a:srgbClr val="0433FF"/>
                </a:solidFill>
              </a:rPr>
              <a:t>developers</a:t>
            </a:r>
            <a:r>
              <a:t> who support the Apple ecosystem</a:t>
            </a:r>
          </a:p>
          <a:p>
            <a:pPr marL="233442" indent="-190262" defTabSz="777240">
              <a:spcBef>
                <a:spcPts val="1700"/>
              </a:spcBef>
              <a:defRPr sz="2720"/>
            </a:pPr>
            <a:r>
              <a:rPr b="1"/>
              <a:t>German</a:t>
            </a:r>
            <a:r>
              <a:t> </a:t>
            </a:r>
            <a:r>
              <a:rPr b="1"/>
              <a:t>Mittelstand</a:t>
            </a:r>
            <a:r>
              <a:t> (Germany’s cadre of profitable, globally competitive medium sized manufacturing businesses): the sources of their profitability include strong, durable, </a:t>
            </a:r>
            <a:r>
              <a:rPr>
                <a:solidFill>
                  <a:srgbClr val="0433FF"/>
                </a:solidFill>
              </a:rPr>
              <a:t>information-rich relationships</a:t>
            </a:r>
            <a:r>
              <a:t> with </a:t>
            </a:r>
            <a:r>
              <a:rPr>
                <a:solidFill>
                  <a:srgbClr val="0433FF"/>
                </a:solidFill>
              </a:rPr>
              <a:t>suppliers</a:t>
            </a:r>
            <a:r>
              <a:t> and </a:t>
            </a:r>
            <a:r>
              <a:rPr>
                <a:solidFill>
                  <a:srgbClr val="0433FF"/>
                </a:solidFill>
              </a:rPr>
              <a:t>customers</a:t>
            </a:r>
          </a:p>
        </p:txBody>
      </p:sp>
      <p:sp>
        <p:nvSpPr>
          <p:cNvPr id="1302" name="Importance of Relationships"/>
          <p:cNvSpPr txBox="1"/>
          <p:nvPr>
            <p:ph type="title"/>
          </p:nvPr>
        </p:nvSpPr>
        <p:spPr>
          <a:prstGeom prst="rect">
            <a:avLst/>
          </a:prstGeom>
        </p:spPr>
        <p:txBody>
          <a:bodyPr/>
          <a:lstStyle>
            <a:lvl1pPr indent="29368" defTabSz="676655">
              <a:defRPr sz="2960"/>
            </a:lvl1pPr>
          </a:lstStyle>
          <a:p>
            <a:pPr/>
            <a:r>
              <a:t>Importance of Relationships</a:t>
            </a:r>
          </a:p>
        </p:txBody>
      </p:sp>
      <p:sp>
        <p:nvSpPr>
          <p:cNvPr id="1303" name="[“Restarting the Future”, Haskel &amp; Westlake, 2022]"/>
          <p:cNvSpPr txBox="1"/>
          <p:nvPr/>
        </p:nvSpPr>
        <p:spPr>
          <a:xfrm>
            <a:off x="3919825" y="6474554"/>
            <a:ext cx="5228182" cy="3581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r">
              <a:spcBef>
                <a:spcPts val="2000"/>
              </a:spcBef>
              <a:defRPr i="1" sz="1700">
                <a:solidFill>
                  <a:srgbClr val="941100"/>
                </a:solidFill>
                <a:latin typeface="Century Gothic"/>
                <a:ea typeface="Century Gothic"/>
                <a:cs typeface="Century Gothic"/>
                <a:sym typeface="Century Gothic"/>
              </a:defRPr>
            </a:lvl1pPr>
          </a:lstStyle>
          <a:p>
            <a:pPr/>
            <a:r>
              <a:t>[“Restarting the Future”, Haskel &amp; Westlake, 2022]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01">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1" grpId="1"/>
      <p:bldP build="whole" bldLvl="1" animBg="1" rev="0" advAuto="0" spid="1303" grpId="2"/>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Main Partnership Types"/>
          <p:cNvSpPr txBox="1"/>
          <p:nvPr>
            <p:ph type="title"/>
          </p:nvPr>
        </p:nvSpPr>
        <p:spPr>
          <a:prstGeom prst="rect">
            <a:avLst/>
          </a:prstGeom>
        </p:spPr>
        <p:txBody>
          <a:bodyPr/>
          <a:lstStyle>
            <a:lvl1pPr indent="0">
              <a:lnSpc>
                <a:spcPct val="90000"/>
              </a:lnSpc>
              <a:defRPr sz="4000"/>
            </a:lvl1pPr>
          </a:lstStyle>
          <a:p>
            <a:pPr/>
            <a:r>
              <a:t>Main Partnership Types</a:t>
            </a:r>
          </a:p>
        </p:txBody>
      </p:sp>
      <p:sp>
        <p:nvSpPr>
          <p:cNvPr id="1306" name="Strategic alliances between non-competitors…"/>
          <p:cNvSpPr txBox="1"/>
          <p:nvPr>
            <p:ph type="body" idx="1"/>
          </p:nvPr>
        </p:nvSpPr>
        <p:spPr>
          <a:prstGeom prst="rect">
            <a:avLst/>
          </a:prstGeom>
        </p:spPr>
        <p:txBody>
          <a:bodyPr/>
          <a:lstStyle/>
          <a:p>
            <a:pPr>
              <a:defRPr>
                <a:solidFill>
                  <a:srgbClr val="0433FF"/>
                </a:solidFill>
              </a:defRPr>
            </a:pPr>
            <a:r>
              <a:t>Strategic alliances</a:t>
            </a:r>
            <a:r>
              <a:rPr>
                <a:solidFill>
                  <a:srgbClr val="000000"/>
                </a:solidFill>
              </a:rPr>
              <a:t> between non-competitors</a:t>
            </a:r>
            <a:endParaRPr>
              <a:solidFill>
                <a:srgbClr val="000000"/>
              </a:solidFill>
            </a:endParaRPr>
          </a:p>
          <a:p>
            <a:pPr>
              <a:defRPr>
                <a:solidFill>
                  <a:srgbClr val="0433FF"/>
                </a:solidFill>
              </a:defRPr>
            </a:pPr>
            <a:r>
              <a:t>Coopetition:</a:t>
            </a:r>
            <a:r>
              <a:rPr>
                <a:solidFill>
                  <a:srgbClr val="000000"/>
                </a:solidFill>
              </a:rPr>
              <a:t> strategic partnerships between competitors</a:t>
            </a:r>
            <a:endParaRPr>
              <a:solidFill>
                <a:srgbClr val="000000"/>
              </a:solidFill>
            </a:endParaRPr>
          </a:p>
          <a:p>
            <a:pPr>
              <a:defRPr>
                <a:solidFill>
                  <a:srgbClr val="0433FF"/>
                </a:solidFill>
              </a:defRPr>
            </a:pPr>
            <a:r>
              <a:t>Joint ventures</a:t>
            </a:r>
            <a:r>
              <a:rPr>
                <a:solidFill>
                  <a:srgbClr val="000000"/>
                </a:solidFill>
              </a:rPr>
              <a:t> to develop new businesses</a:t>
            </a:r>
            <a:endParaRPr>
              <a:solidFill>
                <a:srgbClr val="000000"/>
              </a:solidFill>
            </a:endParaRPr>
          </a:p>
          <a:p>
            <a:pPr>
              <a:defRPr>
                <a:solidFill>
                  <a:srgbClr val="0433FF"/>
                </a:solidFill>
              </a:defRPr>
            </a:pPr>
            <a:r>
              <a:t>Buyer-supplier relationships</a:t>
            </a:r>
            <a:r>
              <a:rPr>
                <a:solidFill>
                  <a:srgbClr val="000000"/>
                </a:solidFill>
              </a:rPr>
              <a:t> to assure reliable supplies</a:t>
            </a:r>
            <a:br>
              <a:rPr>
                <a:solidFill>
                  <a:srgbClr val="000000"/>
                </a:solidFill>
              </a:rPr>
            </a:br>
          </a:p>
        </p:txBody>
      </p:sp>
      <p:sp>
        <p:nvSpPr>
          <p:cNvPr id="1307"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0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06"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Key questions"/>
          <p:cNvSpPr txBox="1"/>
          <p:nvPr>
            <p:ph type="title"/>
          </p:nvPr>
        </p:nvSpPr>
        <p:spPr>
          <a:xfrm>
            <a:off x="1721083" y="-98875"/>
            <a:ext cx="8589963" cy="1263771"/>
          </a:xfrm>
          <a:prstGeom prst="rect">
            <a:avLst/>
          </a:prstGeom>
        </p:spPr>
        <p:txBody>
          <a:bodyPr/>
          <a:lstStyle>
            <a:lvl1pPr indent="0">
              <a:lnSpc>
                <a:spcPct val="90000"/>
              </a:lnSpc>
              <a:defRPr sz="4000"/>
            </a:lvl1pPr>
          </a:lstStyle>
          <a:p>
            <a:pPr/>
            <a:r>
              <a:t>Key questions</a:t>
            </a:r>
          </a:p>
        </p:txBody>
      </p:sp>
      <p:sp>
        <p:nvSpPr>
          <p:cNvPr id="1310" name="Who are your Key Partners?…"/>
          <p:cNvSpPr txBox="1"/>
          <p:nvPr>
            <p:ph type="body" idx="1"/>
          </p:nvPr>
        </p:nvSpPr>
        <p:spPr>
          <a:prstGeom prst="rect">
            <a:avLst/>
          </a:prstGeom>
        </p:spPr>
        <p:txBody>
          <a:bodyPr/>
          <a:lstStyle/>
          <a:p>
            <a:pPr/>
            <a:r>
              <a:t>Who are your Key </a:t>
            </a:r>
            <a:r>
              <a:rPr>
                <a:solidFill>
                  <a:srgbClr val="0433FF"/>
                </a:solidFill>
              </a:rPr>
              <a:t>Partners</a:t>
            </a:r>
            <a:r>
              <a:t>? </a:t>
            </a:r>
          </a:p>
          <a:p>
            <a:pPr/>
            <a:r>
              <a:t>Who are your key </a:t>
            </a:r>
            <a:r>
              <a:rPr>
                <a:solidFill>
                  <a:srgbClr val="0433FF"/>
                </a:solidFill>
              </a:rPr>
              <a:t>Suppliers</a:t>
            </a:r>
            <a:r>
              <a:t>?</a:t>
            </a:r>
          </a:p>
          <a:p>
            <a:pPr/>
            <a:r>
              <a:t>Which </a:t>
            </a:r>
            <a:r>
              <a:rPr>
                <a:solidFill>
                  <a:srgbClr val="0433FF"/>
                </a:solidFill>
              </a:rPr>
              <a:t>Key Resources</a:t>
            </a:r>
            <a:r>
              <a:t> are you acquiring from partners? </a:t>
            </a:r>
          </a:p>
          <a:p>
            <a:pPr/>
            <a:r>
              <a:t>Which </a:t>
            </a:r>
            <a:r>
              <a:rPr>
                <a:solidFill>
                  <a:srgbClr val="0433FF"/>
                </a:solidFill>
              </a:rPr>
              <a:t>Key Activities</a:t>
            </a:r>
            <a:r>
              <a:t> do partners perform?</a:t>
            </a:r>
          </a:p>
        </p:txBody>
      </p:sp>
      <p:sp>
        <p:nvSpPr>
          <p:cNvPr id="1311"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312" name="Picture 7" descr="Picture 7"/>
          <p:cNvPicPr>
            <a:picLocks noChangeAspect="1"/>
          </p:cNvPicPr>
          <p:nvPr/>
        </p:nvPicPr>
        <p:blipFill>
          <a:blip r:embed="rId2">
            <a:extLst/>
          </a:blip>
          <a:stretch>
            <a:fillRect/>
          </a:stretch>
        </p:blipFill>
        <p:spPr>
          <a:xfrm>
            <a:off x="326086" y="117246"/>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0" grpId="1"/>
    </p:bldLst>
  </p:timing>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Motivations for partnerships"/>
          <p:cNvSpPr txBox="1"/>
          <p:nvPr>
            <p:ph type="title"/>
          </p:nvPr>
        </p:nvSpPr>
        <p:spPr>
          <a:prstGeom prst="rect">
            <a:avLst/>
          </a:prstGeom>
        </p:spPr>
        <p:txBody>
          <a:bodyPr/>
          <a:lstStyle>
            <a:lvl1pPr indent="0">
              <a:lnSpc>
                <a:spcPct val="90000"/>
              </a:lnSpc>
              <a:defRPr sz="4000"/>
            </a:lvl1pPr>
          </a:lstStyle>
          <a:p>
            <a:pPr/>
            <a:r>
              <a:t>Motivations for partnerships</a:t>
            </a:r>
          </a:p>
        </p:txBody>
      </p:sp>
      <p:sp>
        <p:nvSpPr>
          <p:cNvPr id="1315" name="Optimization and economy of scale…"/>
          <p:cNvSpPr txBox="1"/>
          <p:nvPr>
            <p:ph type="body" idx="1"/>
          </p:nvPr>
        </p:nvSpPr>
        <p:spPr>
          <a:prstGeom prst="rect">
            <a:avLst/>
          </a:prstGeom>
        </p:spPr>
        <p:txBody>
          <a:bodyPr/>
          <a:lstStyle/>
          <a:p>
            <a:pPr marL="231722" indent="-187526" defTabSz="795527">
              <a:spcBef>
                <a:spcPts val="1700"/>
              </a:spcBef>
              <a:defRPr b="1" sz="2600"/>
            </a:pPr>
            <a:r>
              <a:t>Optimization </a:t>
            </a:r>
            <a:r>
              <a:rPr b="0"/>
              <a:t>and</a:t>
            </a:r>
            <a:r>
              <a:t> economy of scale</a:t>
            </a:r>
          </a:p>
          <a:p>
            <a:pPr marL="231722" indent="-187526" defTabSz="795527">
              <a:spcBef>
                <a:spcPts val="1700"/>
              </a:spcBef>
              <a:defRPr sz="2600"/>
            </a:pPr>
            <a:r>
              <a:t>The most basic form of partnership or </a:t>
            </a:r>
            <a:r>
              <a:rPr>
                <a:solidFill>
                  <a:srgbClr val="0433FF"/>
                </a:solidFill>
              </a:rPr>
              <a:t>buyer-supplier relationship</a:t>
            </a:r>
            <a:r>
              <a:t> is designed to optimize the allocation of resources and activities. </a:t>
            </a:r>
          </a:p>
          <a:p>
            <a:pPr marL="231722" indent="-187526" defTabSz="795527">
              <a:spcBef>
                <a:spcPts val="1700"/>
              </a:spcBef>
              <a:defRPr sz="2600"/>
            </a:pPr>
            <a:r>
              <a:t>It is </a:t>
            </a:r>
            <a:r>
              <a:rPr>
                <a:solidFill>
                  <a:srgbClr val="FF2600"/>
                </a:solidFill>
              </a:rPr>
              <a:t>illogical</a:t>
            </a:r>
            <a:r>
              <a:t> for a company to </a:t>
            </a:r>
            <a:r>
              <a:rPr>
                <a:solidFill>
                  <a:srgbClr val="FF2600"/>
                </a:solidFill>
              </a:rPr>
              <a:t>own all resources</a:t>
            </a:r>
            <a:r>
              <a:t> or </a:t>
            </a:r>
            <a:r>
              <a:rPr>
                <a:solidFill>
                  <a:srgbClr val="FF2600"/>
                </a:solidFill>
              </a:rPr>
              <a:t>perform every activity by itself</a:t>
            </a:r>
            <a:r>
              <a:t>. </a:t>
            </a:r>
          </a:p>
          <a:p>
            <a:pPr marL="231722" indent="-187526" defTabSz="795527">
              <a:spcBef>
                <a:spcPts val="1700"/>
              </a:spcBef>
              <a:defRPr sz="2600"/>
            </a:pPr>
            <a:r>
              <a:t>Optimization and economy of scale partnerships are usually formed to reduce costs, and often involve </a:t>
            </a:r>
            <a:r>
              <a:rPr>
                <a:solidFill>
                  <a:srgbClr val="0433FF"/>
                </a:solidFill>
              </a:rPr>
              <a:t>outsourcing</a:t>
            </a:r>
            <a:r>
              <a:t> or </a:t>
            </a:r>
            <a:r>
              <a:rPr>
                <a:solidFill>
                  <a:srgbClr val="0433FF"/>
                </a:solidFill>
              </a:rPr>
              <a:t>sharing infrastructure</a:t>
            </a:r>
            <a:r>
              <a:t>.</a:t>
            </a:r>
          </a:p>
        </p:txBody>
      </p:sp>
      <p:sp>
        <p:nvSpPr>
          <p:cNvPr id="1316"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5" grpId="1"/>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Reduction of risk and uncertainty"/>
          <p:cNvSpPr txBox="1"/>
          <p:nvPr>
            <p:ph type="title"/>
          </p:nvPr>
        </p:nvSpPr>
        <p:spPr>
          <a:prstGeom prst="rect">
            <a:avLst/>
          </a:prstGeom>
        </p:spPr>
        <p:txBody>
          <a:bodyPr/>
          <a:lstStyle>
            <a:lvl1pPr indent="34924" defTabSz="804672">
              <a:defRPr sz="4000"/>
            </a:lvl1pPr>
          </a:lstStyle>
          <a:p>
            <a:pPr/>
            <a:r>
              <a:t>Reduction of risk and uncertainty</a:t>
            </a:r>
          </a:p>
        </p:txBody>
      </p:sp>
      <p:sp>
        <p:nvSpPr>
          <p:cNvPr id="1319" name="Partnerships can help reduce risk in a competitive environment characterized by uncertainty.…"/>
          <p:cNvSpPr txBox="1"/>
          <p:nvPr>
            <p:ph type="body" idx="1"/>
          </p:nvPr>
        </p:nvSpPr>
        <p:spPr>
          <a:prstGeom prst="rect">
            <a:avLst/>
          </a:prstGeom>
        </p:spPr>
        <p:txBody>
          <a:bodyPr/>
          <a:lstStyle/>
          <a:p>
            <a:pPr marL="226395" indent="-183215" defTabSz="777240">
              <a:spcBef>
                <a:spcPts val="1700"/>
              </a:spcBef>
              <a:defRPr sz="2600"/>
            </a:pPr>
            <a:r>
              <a:t>Partnerships can help </a:t>
            </a:r>
            <a:r>
              <a:rPr>
                <a:solidFill>
                  <a:srgbClr val="0433FF"/>
                </a:solidFill>
              </a:rPr>
              <a:t>reduce risk</a:t>
            </a:r>
            <a:r>
              <a:t> in a competitive environment characterized by uncertainty. </a:t>
            </a:r>
          </a:p>
          <a:p>
            <a:pPr marL="226395" indent="-183215" defTabSz="777240">
              <a:spcBef>
                <a:spcPts val="1700"/>
              </a:spcBef>
              <a:defRPr sz="2600"/>
            </a:pPr>
            <a:r>
              <a:t>It is not unusual for competitors to form a strategic alliance in one area while competing in another. </a:t>
            </a:r>
          </a:p>
          <a:p>
            <a:pPr lvl="1" marL="517690" indent="-247815" defTabSz="777240">
              <a:spcBef>
                <a:spcPts val="1700"/>
              </a:spcBef>
              <a:defRPr sz="2200"/>
            </a:pPr>
            <a:r>
              <a:rPr>
                <a:solidFill>
                  <a:srgbClr val="0433FF"/>
                </a:solidFill>
              </a:rPr>
              <a:t>Blu-ray</a:t>
            </a:r>
            <a:r>
              <a:t>, for example, is an optical disc format jointly developed by a group of the world’s leading consumer electronics, personal computer, and media manufacturers. </a:t>
            </a:r>
          </a:p>
          <a:p>
            <a:pPr lvl="1" marL="517690" indent="-247815" defTabSz="777240">
              <a:spcBef>
                <a:spcPts val="1700"/>
              </a:spcBef>
              <a:defRPr sz="2200"/>
            </a:pPr>
            <a:r>
              <a:t>The group cooperated to bring Blu-ray technology to market, yet individual members compete in selling their own Blu-ray products.</a:t>
            </a:r>
          </a:p>
        </p:txBody>
      </p:sp>
      <p:sp>
        <p:nvSpPr>
          <p:cNvPr id="132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9" grpId="1"/>
    </p:bld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Acquisition of particular resources and activities"/>
          <p:cNvSpPr txBox="1"/>
          <p:nvPr>
            <p:ph type="title"/>
          </p:nvPr>
        </p:nvSpPr>
        <p:spPr>
          <a:prstGeom prst="rect">
            <a:avLst/>
          </a:prstGeom>
        </p:spPr>
        <p:txBody>
          <a:bodyPr/>
          <a:lstStyle>
            <a:lvl1pPr indent="30538" defTabSz="703629">
              <a:defRPr sz="3800"/>
            </a:lvl1pPr>
          </a:lstStyle>
          <a:p>
            <a:pPr/>
            <a:r>
              <a:t>Acquisition of particular resources and activities</a:t>
            </a:r>
          </a:p>
        </p:txBody>
      </p:sp>
      <p:sp>
        <p:nvSpPr>
          <p:cNvPr id="1323" name="Few companies own all the resources or perform all the activities described by their business models.…"/>
          <p:cNvSpPr txBox="1"/>
          <p:nvPr>
            <p:ph type="body" idx="1"/>
          </p:nvPr>
        </p:nvSpPr>
        <p:spPr>
          <a:prstGeom prst="rect">
            <a:avLst/>
          </a:prstGeom>
        </p:spPr>
        <p:txBody>
          <a:bodyPr/>
          <a:lstStyle/>
          <a:p>
            <a:pPr marL="190731" indent="-154155" defTabSz="658368">
              <a:spcBef>
                <a:spcPts val="1400"/>
              </a:spcBef>
              <a:defRPr sz="2200"/>
            </a:pPr>
            <a:r>
              <a:t>Few companies own all the resources or perform all the activities described by their business models. </a:t>
            </a:r>
          </a:p>
          <a:p>
            <a:pPr marL="190731" indent="-154155" defTabSz="658368">
              <a:spcBef>
                <a:spcPts val="1400"/>
              </a:spcBef>
              <a:defRPr sz="2200"/>
            </a:pPr>
            <a:r>
              <a:t>Rather, they extend their own capabilities by relying on other firms to furnish particular resources or perform certain activities. </a:t>
            </a:r>
          </a:p>
          <a:p>
            <a:pPr marL="190731" indent="-154155" defTabSz="658368">
              <a:spcBef>
                <a:spcPts val="1400"/>
              </a:spcBef>
              <a:defRPr sz="2200"/>
            </a:pPr>
            <a:r>
              <a:t>Such partnerships can be motivated by needs to acquire </a:t>
            </a:r>
            <a:r>
              <a:rPr>
                <a:solidFill>
                  <a:srgbClr val="0433FF"/>
                </a:solidFill>
              </a:rPr>
              <a:t>knowledge</a:t>
            </a:r>
            <a:r>
              <a:t>, </a:t>
            </a:r>
            <a:r>
              <a:rPr>
                <a:solidFill>
                  <a:srgbClr val="0433FF"/>
                </a:solidFill>
              </a:rPr>
              <a:t>licenses</a:t>
            </a:r>
            <a:r>
              <a:t>, or </a:t>
            </a:r>
            <a:r>
              <a:rPr>
                <a:solidFill>
                  <a:srgbClr val="0433FF"/>
                </a:solidFill>
              </a:rPr>
              <a:t>access to customers</a:t>
            </a:r>
            <a:r>
              <a:t>. </a:t>
            </a:r>
          </a:p>
          <a:p>
            <a:pPr lvl="1" marL="448055" indent="-219456" defTabSz="658368">
              <a:spcBef>
                <a:spcPts val="1400"/>
              </a:spcBef>
              <a:defRPr sz="2000"/>
            </a:pPr>
            <a:r>
              <a:t>A </a:t>
            </a:r>
            <a:r>
              <a:rPr b="1"/>
              <a:t>mobile phone manufacturer</a:t>
            </a:r>
            <a:r>
              <a:t>, for example, may license an operating system for its handsets rather than developing one in-house. </a:t>
            </a:r>
          </a:p>
          <a:p>
            <a:pPr lvl="1" marL="448055" indent="-219456" defTabSz="658368">
              <a:spcBef>
                <a:spcPts val="1400"/>
              </a:spcBef>
              <a:defRPr sz="2000"/>
            </a:pPr>
            <a:r>
              <a:t>An </a:t>
            </a:r>
            <a:r>
              <a:rPr b="1"/>
              <a:t>insurer</a:t>
            </a:r>
            <a:r>
              <a:t> may choose to rely on independent brokers to sell its policies rather than develop its own sales force.</a:t>
            </a:r>
          </a:p>
        </p:txBody>
      </p:sp>
      <p:sp>
        <p:nvSpPr>
          <p:cNvPr id="132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23">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23" grpId="1"/>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6" name="Content Placeholder 2"/>
          <p:cNvSpPr txBox="1"/>
          <p:nvPr>
            <p:ph type="body" idx="1"/>
          </p:nvPr>
        </p:nvSpPr>
        <p:spPr>
          <a:prstGeom prst="rect">
            <a:avLst/>
          </a:prstGeom>
        </p:spPr>
        <p:txBody>
          <a:bodyPr/>
          <a:lstStyle/>
          <a:p>
            <a:pPr>
              <a:defRPr>
                <a:solidFill>
                  <a:srgbClr val="D9D9D9"/>
                </a:solidFill>
              </a:defRPr>
            </a:pPr>
            <a:r>
              <a:t>Business Model: Introduction</a:t>
            </a:r>
          </a:p>
          <a:p>
            <a:pPr>
              <a:defRPr>
                <a:solidFill>
                  <a:srgbClr val="D9D9D9"/>
                </a:solidFill>
              </a:defRPr>
            </a:pPr>
            <a:r>
              <a:t>Customer Segments</a:t>
            </a:r>
          </a:p>
          <a:p>
            <a:pPr>
              <a:defRPr>
                <a:solidFill>
                  <a:srgbClr val="D9D9D9"/>
                </a:solidFill>
              </a:defRPr>
            </a:pPr>
            <a:r>
              <a:t>Value Proposition</a:t>
            </a:r>
          </a:p>
          <a:p>
            <a:pPr>
              <a:defRPr>
                <a:solidFill>
                  <a:srgbClr val="D9D9D9"/>
                </a:solidFill>
              </a:defRPr>
            </a:pPr>
            <a:r>
              <a:t>Channels</a:t>
            </a:r>
          </a:p>
          <a:p>
            <a:pPr>
              <a:defRPr>
                <a:solidFill>
                  <a:srgbClr val="D9D9D9"/>
                </a:solidFill>
              </a:defRPr>
            </a:pPr>
            <a:r>
              <a:t>Customer Relationships</a:t>
            </a:r>
          </a:p>
          <a:p>
            <a:pPr>
              <a:defRPr>
                <a:solidFill>
                  <a:srgbClr val="D9D9D9"/>
                </a:solidFill>
              </a:defRPr>
            </a:pPr>
            <a:r>
              <a:t>Revenue Streams</a:t>
            </a:r>
          </a:p>
          <a:p>
            <a:pPr>
              <a:defRPr>
                <a:solidFill>
                  <a:srgbClr val="D9D9D9"/>
                </a:solidFill>
              </a:defRPr>
            </a:pPr>
            <a:r>
              <a:t>Key Resources</a:t>
            </a:r>
          </a:p>
          <a:p>
            <a:pPr>
              <a:defRPr>
                <a:solidFill>
                  <a:srgbClr val="D9D9D9"/>
                </a:solidFill>
              </a:defRPr>
            </a:pPr>
            <a:r>
              <a:t>Key Activities</a:t>
            </a:r>
          </a:p>
          <a:p>
            <a:pPr>
              <a:defRPr>
                <a:solidFill>
                  <a:srgbClr val="D9D9D9"/>
                </a:solidFill>
              </a:defRPr>
            </a:pPr>
            <a:r>
              <a:t>Key Partnerships</a:t>
            </a:r>
          </a:p>
          <a:p>
            <a:pPr/>
            <a:r>
              <a:t>Cost Structure</a:t>
            </a:r>
          </a:p>
        </p:txBody>
      </p:sp>
      <p:sp>
        <p:nvSpPr>
          <p:cNvPr id="1327"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Key Activities"/>
          <p:cNvSpPr txBox="1"/>
          <p:nvPr>
            <p:ph type="title"/>
          </p:nvPr>
        </p:nvSpPr>
        <p:spPr>
          <a:prstGeom prst="rect">
            <a:avLst/>
          </a:prstGeom>
        </p:spPr>
        <p:txBody>
          <a:bodyPr/>
          <a:lstStyle>
            <a:lvl1pPr indent="0">
              <a:lnSpc>
                <a:spcPct val="90000"/>
              </a:lnSpc>
              <a:defRPr sz="4000"/>
            </a:lvl1pPr>
          </a:lstStyle>
          <a:p>
            <a:pPr/>
            <a:r>
              <a:t>Key Partnerships</a:t>
            </a:r>
          </a:p>
        </p:txBody>
      </p:sp>
      <p:sp>
        <p:nvSpPr>
          <p:cNvPr id="133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331" name="Image" descr="Image"/>
          <p:cNvPicPr>
            <a:picLocks noChangeAspect="1"/>
          </p:cNvPicPr>
          <p:nvPr/>
        </p:nvPicPr>
        <p:blipFill>
          <a:blip r:embed="rId2">
            <a:extLst/>
          </a:blip>
          <a:stretch>
            <a:fillRect/>
          </a:stretch>
        </p:blipFill>
        <p:spPr>
          <a:xfrm>
            <a:off x="-1" y="1013581"/>
            <a:ext cx="9144001" cy="5403851"/>
          </a:xfrm>
          <a:prstGeom prst="rect">
            <a:avLst/>
          </a:prstGeom>
          <a:ln w="12700">
            <a:miter lim="400000"/>
          </a:ln>
        </p:spPr>
      </p:pic>
      <p:sp>
        <p:nvSpPr>
          <p:cNvPr id="1332" name="Rectangle"/>
          <p:cNvSpPr/>
          <p:nvPr/>
        </p:nvSpPr>
        <p:spPr>
          <a:xfrm>
            <a:off x="7306431" y="966903"/>
            <a:ext cx="1823365" cy="3966658"/>
          </a:xfrm>
          <a:prstGeom prst="rect">
            <a:avLst/>
          </a:prstGeom>
          <a:solidFill>
            <a:srgbClr val="FF7E79">
              <a:alpha val="8679"/>
            </a:srgbClr>
          </a:solidFill>
          <a:ln w="12700">
            <a:miter lim="400000"/>
          </a:ln>
        </p:spPr>
        <p:txBody>
          <a:bodyPr lIns="34289" tIns="34289" rIns="34289" bIns="34289"/>
          <a:lstStyle/>
          <a:p>
            <a:pPr/>
          </a:p>
        </p:txBody>
      </p:sp>
      <p:sp>
        <p:nvSpPr>
          <p:cNvPr id="1333" name="Rectangle"/>
          <p:cNvSpPr/>
          <p:nvPr/>
        </p:nvSpPr>
        <p:spPr>
          <a:xfrm>
            <a:off x="544982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334" name="Rectangle"/>
          <p:cNvSpPr/>
          <p:nvPr/>
        </p:nvSpPr>
        <p:spPr>
          <a:xfrm>
            <a:off x="3638526" y="934199"/>
            <a:ext cx="1823364" cy="4032066"/>
          </a:xfrm>
          <a:prstGeom prst="rect">
            <a:avLst/>
          </a:prstGeom>
          <a:solidFill>
            <a:srgbClr val="FF7E79">
              <a:alpha val="8679"/>
            </a:srgbClr>
          </a:solidFill>
          <a:ln w="12700">
            <a:miter lim="400000"/>
          </a:ln>
        </p:spPr>
        <p:txBody>
          <a:bodyPr lIns="34289" tIns="34289" rIns="34289" bIns="34289"/>
          <a:lstStyle/>
          <a:p>
            <a:pPr/>
          </a:p>
        </p:txBody>
      </p:sp>
      <p:sp>
        <p:nvSpPr>
          <p:cNvPr id="1335" name="Rectangle"/>
          <p:cNvSpPr/>
          <p:nvPr/>
        </p:nvSpPr>
        <p:spPr>
          <a:xfrm>
            <a:off x="5513086" y="1029449"/>
            <a:ext cx="1823365" cy="1913549"/>
          </a:xfrm>
          <a:prstGeom prst="rect">
            <a:avLst/>
          </a:prstGeom>
          <a:solidFill>
            <a:srgbClr val="FF7E79">
              <a:alpha val="8679"/>
            </a:srgbClr>
          </a:solidFill>
          <a:ln w="12700">
            <a:miter lim="400000"/>
          </a:ln>
        </p:spPr>
        <p:txBody>
          <a:bodyPr lIns="34289" tIns="34289" rIns="34289" bIns="34289"/>
          <a:lstStyle/>
          <a:p>
            <a:pPr/>
          </a:p>
        </p:txBody>
      </p:sp>
      <p:sp>
        <p:nvSpPr>
          <p:cNvPr id="1336" name="Rectangle"/>
          <p:cNvSpPr/>
          <p:nvPr/>
        </p:nvSpPr>
        <p:spPr>
          <a:xfrm>
            <a:off x="4535198" y="4906682"/>
            <a:ext cx="4531160" cy="1415941"/>
          </a:xfrm>
          <a:prstGeom prst="rect">
            <a:avLst/>
          </a:prstGeom>
          <a:solidFill>
            <a:srgbClr val="FF7E79">
              <a:alpha val="8679"/>
            </a:srgbClr>
          </a:solidFill>
          <a:ln w="12700">
            <a:miter lim="400000"/>
          </a:ln>
        </p:spPr>
        <p:txBody>
          <a:bodyPr lIns="34289" tIns="34289" rIns="34289" bIns="34289"/>
          <a:lstStyle/>
          <a:p>
            <a:pPr/>
          </a:p>
        </p:txBody>
      </p:sp>
      <p:pic>
        <p:nvPicPr>
          <p:cNvPr id="1337" name="Rectangle Rectangle" descr="Rectangle Rectangle"/>
          <p:cNvPicPr>
            <a:picLocks noChangeAspect="0"/>
          </p:cNvPicPr>
          <p:nvPr/>
        </p:nvPicPr>
        <p:blipFill>
          <a:blip r:embed="rId3">
            <a:extLst/>
          </a:blip>
          <a:stretch>
            <a:fillRect/>
          </a:stretch>
        </p:blipFill>
        <p:spPr>
          <a:xfrm>
            <a:off x="26791" y="4924855"/>
            <a:ext cx="4531159" cy="1492577"/>
          </a:xfrm>
          <a:prstGeom prst="rect">
            <a:avLst/>
          </a:prstGeom>
        </p:spPr>
      </p:pic>
      <p:sp>
        <p:nvSpPr>
          <p:cNvPr id="1339" name="Rectangle"/>
          <p:cNvSpPr/>
          <p:nvPr/>
        </p:nvSpPr>
        <p:spPr>
          <a:xfrm>
            <a:off x="1855440" y="2929514"/>
            <a:ext cx="1823365" cy="2006990"/>
          </a:xfrm>
          <a:prstGeom prst="rect">
            <a:avLst/>
          </a:prstGeom>
          <a:solidFill>
            <a:srgbClr val="FF7E79">
              <a:alpha val="8679"/>
            </a:srgbClr>
          </a:solidFill>
          <a:ln w="12700">
            <a:miter lim="400000"/>
          </a:ln>
        </p:spPr>
        <p:txBody>
          <a:bodyPr lIns="34289" tIns="34289" rIns="34289" bIns="34289"/>
          <a:lstStyle/>
          <a:p>
            <a:pPr/>
          </a:p>
        </p:txBody>
      </p:sp>
      <p:sp>
        <p:nvSpPr>
          <p:cNvPr id="1340" name="Rectangle"/>
          <p:cNvSpPr/>
          <p:nvPr/>
        </p:nvSpPr>
        <p:spPr>
          <a:xfrm>
            <a:off x="1855440" y="982729"/>
            <a:ext cx="1823365" cy="2006989"/>
          </a:xfrm>
          <a:prstGeom prst="rect">
            <a:avLst/>
          </a:prstGeom>
          <a:solidFill>
            <a:srgbClr val="FF7E79">
              <a:alpha val="8679"/>
            </a:srgbClr>
          </a:solidFill>
          <a:ln w="12700">
            <a:miter lim="400000"/>
          </a:ln>
        </p:spPr>
        <p:txBody>
          <a:bodyPr lIns="34289" tIns="34289" rIns="34289" bIns="34289"/>
          <a:lstStyle/>
          <a:p>
            <a:pPr/>
          </a:p>
        </p:txBody>
      </p:sp>
      <p:pic>
        <p:nvPicPr>
          <p:cNvPr id="1341" name="Image" descr="Image"/>
          <p:cNvPicPr>
            <a:picLocks noChangeAspect="1"/>
          </p:cNvPicPr>
          <p:nvPr/>
        </p:nvPicPr>
        <p:blipFill>
          <a:blip r:embed="rId4">
            <a:extLst/>
          </a:blip>
          <a:stretch>
            <a:fillRect/>
          </a:stretch>
        </p:blipFill>
        <p:spPr>
          <a:xfrm>
            <a:off x="3792428" y="6474183"/>
            <a:ext cx="1381344" cy="370201"/>
          </a:xfrm>
          <a:prstGeom prst="rect">
            <a:avLst/>
          </a:prstGeom>
          <a:ln w="12700">
            <a:miter lim="400000"/>
          </a:ln>
        </p:spPr>
      </p:pic>
      <p:sp>
        <p:nvSpPr>
          <p:cNvPr id="1342" name="Rectangle"/>
          <p:cNvSpPr/>
          <p:nvPr/>
        </p:nvSpPr>
        <p:spPr>
          <a:xfrm>
            <a:off x="68276" y="982729"/>
            <a:ext cx="1823365" cy="3935006"/>
          </a:xfrm>
          <a:prstGeom prst="rect">
            <a:avLst/>
          </a:prstGeom>
          <a:solidFill>
            <a:srgbClr val="FF7E79">
              <a:alpha val="8679"/>
            </a:srgbClr>
          </a:solidFill>
          <a:ln w="12700">
            <a:miter lim="400000"/>
          </a:ln>
        </p:spPr>
        <p:txBody>
          <a:bodyPr lIns="34289" tIns="34289" rIns="34289" bIns="34289"/>
          <a:lstStyle/>
          <a:p>
            <a:pPr>
              <a:defRPr>
                <a:latin typeface="Century Gothic"/>
                <a:ea typeface="Century Gothic"/>
                <a:cs typeface="Century Gothic"/>
                <a:sym typeface="Century Gothic"/>
              </a:defRPr>
            </a:pPr>
          </a:p>
        </p:txBody>
      </p:sp>
      <p:sp>
        <p:nvSpPr>
          <p:cNvPr id="1343" name="Key Activities"/>
          <p:cNvSpPr txBox="1"/>
          <p:nvPr/>
        </p:nvSpPr>
        <p:spPr>
          <a:xfrm>
            <a:off x="188119" y="-98875"/>
            <a:ext cx="8589962" cy="1263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nSpc>
                <a:spcPct val="90000"/>
              </a:lnSpc>
              <a:defRPr b="1" sz="4000">
                <a:solidFill>
                  <a:srgbClr val="FFFFFF"/>
                </a:solidFill>
                <a:latin typeface="Century Gothic"/>
                <a:ea typeface="Century Gothic"/>
                <a:cs typeface="Century Gothic"/>
                <a:sym typeface="Century Gothic"/>
              </a:defRPr>
            </a:lvl1pPr>
          </a:lstStyle>
          <a:p>
            <a:pPr/>
            <a:r>
              <a:t>Key Partnerships</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Cost Structure"/>
          <p:cNvSpPr txBox="1"/>
          <p:nvPr>
            <p:ph type="title"/>
          </p:nvPr>
        </p:nvSpPr>
        <p:spPr>
          <a:xfrm>
            <a:off x="188119" y="-5429"/>
            <a:ext cx="8589962" cy="1170325"/>
          </a:xfrm>
          <a:prstGeom prst="rect">
            <a:avLst/>
          </a:prstGeom>
        </p:spPr>
        <p:txBody>
          <a:bodyPr/>
          <a:lstStyle>
            <a:lvl1pPr indent="0">
              <a:lnSpc>
                <a:spcPct val="90000"/>
              </a:lnSpc>
              <a:defRPr sz="4000"/>
            </a:lvl1pPr>
          </a:lstStyle>
          <a:p>
            <a:pPr/>
            <a:r>
              <a:t>Cost Structure</a:t>
            </a:r>
          </a:p>
        </p:txBody>
      </p:sp>
      <p:sp>
        <p:nvSpPr>
          <p:cNvPr id="1346" name="The Cost Structure describes all costs incurred to operate a business model.…"/>
          <p:cNvSpPr txBox="1"/>
          <p:nvPr>
            <p:ph type="body" idx="1"/>
          </p:nvPr>
        </p:nvSpPr>
        <p:spPr>
          <a:prstGeom prst="rect">
            <a:avLst/>
          </a:prstGeom>
        </p:spPr>
        <p:txBody>
          <a:bodyPr/>
          <a:lstStyle/>
          <a:p>
            <a:pPr marL="193042" indent="-157334" defTabSz="642730">
              <a:spcBef>
                <a:spcPts val="1300"/>
              </a:spcBef>
              <a:defRPr sz="2277"/>
            </a:pPr>
            <a:r>
              <a:t>The Cost Structure describes </a:t>
            </a:r>
            <a:r>
              <a:rPr>
                <a:solidFill>
                  <a:srgbClr val="0433FF"/>
                </a:solidFill>
              </a:rPr>
              <a:t>all costs</a:t>
            </a:r>
            <a:r>
              <a:t> incurred to operate a business model.</a:t>
            </a:r>
          </a:p>
          <a:p>
            <a:pPr marL="193042" indent="-157334" defTabSz="642730">
              <a:spcBef>
                <a:spcPts val="1300"/>
              </a:spcBef>
              <a:defRPr sz="2277"/>
            </a:pPr>
            <a:r>
              <a:t>This building block describes </a:t>
            </a:r>
            <a:r>
              <a:rPr>
                <a:solidFill>
                  <a:srgbClr val="0433FF"/>
                </a:solidFill>
              </a:rPr>
              <a:t>the most important costs</a:t>
            </a:r>
            <a:r>
              <a:t> incurred while operating under a particular business model. </a:t>
            </a:r>
          </a:p>
          <a:p>
            <a:pPr marL="193042" indent="-157334" defTabSz="642730">
              <a:spcBef>
                <a:spcPts val="1300"/>
              </a:spcBef>
              <a:defRPr sz="2277"/>
            </a:pPr>
            <a:r>
              <a:t>Costs are incurred when </a:t>
            </a:r>
            <a:r>
              <a:rPr>
                <a:solidFill>
                  <a:srgbClr val="0433FF"/>
                </a:solidFill>
              </a:rPr>
              <a:t>creating and delivering value</a:t>
            </a:r>
            <a:r>
              <a:t>, </a:t>
            </a:r>
            <a:r>
              <a:rPr>
                <a:solidFill>
                  <a:srgbClr val="0433FF"/>
                </a:solidFill>
              </a:rPr>
              <a:t>maintaining Customer Relationships</a:t>
            </a:r>
            <a:r>
              <a:t>, and </a:t>
            </a:r>
            <a:r>
              <a:rPr>
                <a:solidFill>
                  <a:srgbClr val="0433FF"/>
                </a:solidFill>
              </a:rPr>
              <a:t>generating revenue</a:t>
            </a:r>
            <a:r>
              <a:t>. </a:t>
            </a:r>
          </a:p>
          <a:p>
            <a:pPr marL="193042" indent="-157334" defTabSz="642730">
              <a:spcBef>
                <a:spcPts val="1300"/>
              </a:spcBef>
              <a:defRPr sz="2277"/>
            </a:pPr>
            <a:r>
              <a:t>Such costs can be </a:t>
            </a:r>
            <a:r>
              <a:rPr>
                <a:solidFill>
                  <a:srgbClr val="0433FF"/>
                </a:solidFill>
              </a:rPr>
              <a:t>calculated relatively easily </a:t>
            </a:r>
            <a:r>
              <a:t>after defining Key Resources, Key Activities, and Key Partnerships. </a:t>
            </a:r>
          </a:p>
          <a:p>
            <a:pPr lvl="1" marL="426137" indent="-202966" defTabSz="642730">
              <a:spcBef>
                <a:spcPts val="1300"/>
              </a:spcBef>
              <a:defRPr sz="1881"/>
            </a:pPr>
            <a:r>
              <a:t>Some business models, though, are more cost-driven than others. So-called “no frills” airlines, for instance, have built business models entirely around low Cost Structures. </a:t>
            </a:r>
          </a:p>
        </p:txBody>
      </p:sp>
      <p:sp>
        <p:nvSpPr>
          <p:cNvPr id="1347"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3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3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34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4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Main areas of a business"/>
          <p:cNvSpPr txBox="1"/>
          <p:nvPr>
            <p:ph type="title"/>
          </p:nvPr>
        </p:nvSpPr>
        <p:spPr>
          <a:prstGeom prst="rect">
            <a:avLst/>
          </a:prstGeom>
        </p:spPr>
        <p:txBody>
          <a:bodyPr/>
          <a:lstStyle>
            <a:lvl1pPr indent="0">
              <a:lnSpc>
                <a:spcPct val="90000"/>
              </a:lnSpc>
              <a:defRPr sz="4000"/>
            </a:lvl1pPr>
          </a:lstStyle>
          <a:p>
            <a:pPr/>
            <a:r>
              <a:t>Main areas of a business</a:t>
            </a:r>
          </a:p>
        </p:txBody>
      </p:sp>
      <p:sp>
        <p:nvSpPr>
          <p:cNvPr id="735" name="Customers…"/>
          <p:cNvSpPr txBox="1"/>
          <p:nvPr>
            <p:ph type="body" idx="1"/>
          </p:nvPr>
        </p:nvSpPr>
        <p:spPr>
          <a:xfrm>
            <a:off x="241300" y="1338639"/>
            <a:ext cx="8686800" cy="4890762"/>
          </a:xfrm>
          <a:prstGeom prst="rect">
            <a:avLst/>
          </a:prstGeom>
        </p:spPr>
        <p:txBody>
          <a:bodyPr/>
          <a:lstStyle/>
          <a:p>
            <a:pPr marL="279400" indent="-228600">
              <a:defRPr sz="3600"/>
            </a:pPr>
            <a:r>
              <a:t>Customers</a:t>
            </a:r>
          </a:p>
          <a:p>
            <a:pPr marL="279400" indent="-228600">
              <a:defRPr sz="3600"/>
            </a:pPr>
            <a:r>
              <a:t>Offer</a:t>
            </a:r>
          </a:p>
          <a:p>
            <a:pPr marL="279400" indent="-228600">
              <a:defRPr sz="3600"/>
            </a:pPr>
            <a:r>
              <a:t>Infrastructure</a:t>
            </a:r>
          </a:p>
          <a:p>
            <a:pPr marL="279400" indent="-228600">
              <a:defRPr sz="3600"/>
            </a:pPr>
            <a:r>
              <a:t>Financial viability</a:t>
            </a:r>
          </a:p>
        </p:txBody>
      </p:sp>
      <p:sp>
        <p:nvSpPr>
          <p:cNvPr id="73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35">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73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73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73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35" grpId="1"/>
    </p:bldLst>
  </p:timing>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9" name="Key questions"/>
          <p:cNvSpPr txBox="1"/>
          <p:nvPr>
            <p:ph type="title"/>
          </p:nvPr>
        </p:nvSpPr>
        <p:spPr>
          <a:xfrm>
            <a:off x="1386828" y="-5976"/>
            <a:ext cx="8589963" cy="1079402"/>
          </a:xfrm>
          <a:prstGeom prst="rect">
            <a:avLst/>
          </a:prstGeom>
        </p:spPr>
        <p:txBody>
          <a:bodyPr/>
          <a:lstStyle>
            <a:lvl1pPr indent="0">
              <a:lnSpc>
                <a:spcPct val="90000"/>
              </a:lnSpc>
              <a:defRPr sz="4000"/>
            </a:lvl1pPr>
          </a:lstStyle>
          <a:p>
            <a:pPr/>
            <a:r>
              <a:t>Key questions</a:t>
            </a:r>
          </a:p>
        </p:txBody>
      </p:sp>
      <p:sp>
        <p:nvSpPr>
          <p:cNvPr id="1350" name="What are the most important costs inherent in your business model?…"/>
          <p:cNvSpPr txBox="1"/>
          <p:nvPr>
            <p:ph type="body" idx="1"/>
          </p:nvPr>
        </p:nvSpPr>
        <p:spPr>
          <a:prstGeom prst="rect">
            <a:avLst/>
          </a:prstGeom>
        </p:spPr>
        <p:txBody>
          <a:bodyPr/>
          <a:lstStyle/>
          <a:p>
            <a:pPr/>
            <a:r>
              <a:t>What are the </a:t>
            </a:r>
            <a:r>
              <a:rPr>
                <a:solidFill>
                  <a:srgbClr val="0433FF"/>
                </a:solidFill>
              </a:rPr>
              <a:t>most important costs inherent</a:t>
            </a:r>
            <a:r>
              <a:t> in your business model? </a:t>
            </a:r>
          </a:p>
          <a:p>
            <a:pPr/>
            <a:r>
              <a:t>Which </a:t>
            </a:r>
            <a:r>
              <a:rPr>
                <a:solidFill>
                  <a:srgbClr val="0433FF"/>
                </a:solidFill>
              </a:rPr>
              <a:t>Key Resources</a:t>
            </a:r>
            <a:r>
              <a:t> are most expensive? </a:t>
            </a:r>
          </a:p>
          <a:p>
            <a:pPr/>
            <a:r>
              <a:t>Which </a:t>
            </a:r>
            <a:r>
              <a:rPr>
                <a:solidFill>
                  <a:srgbClr val="0433FF"/>
                </a:solidFill>
              </a:rPr>
              <a:t>Key Activities</a:t>
            </a:r>
            <a:r>
              <a:t> are most expensive? </a:t>
            </a:r>
          </a:p>
        </p:txBody>
      </p:sp>
      <p:sp>
        <p:nvSpPr>
          <p:cNvPr id="1351"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352" name="Picture 7" descr="Picture 7"/>
          <p:cNvPicPr>
            <a:picLocks noChangeAspect="1"/>
          </p:cNvPicPr>
          <p:nvPr/>
        </p:nvPicPr>
        <p:blipFill>
          <a:blip r:embed="rId2">
            <a:extLst/>
          </a:blip>
          <a:stretch>
            <a:fillRect/>
          </a:stretch>
        </p:blipFill>
        <p:spPr>
          <a:xfrm>
            <a:off x="141669" y="117961"/>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5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0" grpId="1"/>
    </p:bld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Cost Structure"/>
          <p:cNvSpPr txBox="1"/>
          <p:nvPr>
            <p:ph type="title"/>
          </p:nvPr>
        </p:nvSpPr>
        <p:spPr>
          <a:prstGeom prst="rect">
            <a:avLst/>
          </a:prstGeom>
        </p:spPr>
        <p:txBody>
          <a:bodyPr/>
          <a:lstStyle>
            <a:lvl1pPr indent="0">
              <a:lnSpc>
                <a:spcPct val="90000"/>
              </a:lnSpc>
              <a:defRPr sz="4000"/>
            </a:lvl1pPr>
          </a:lstStyle>
          <a:p>
            <a:pPr/>
            <a:r>
              <a:t>Cost Structure</a:t>
            </a:r>
          </a:p>
        </p:txBody>
      </p:sp>
      <p:sp>
        <p:nvSpPr>
          <p:cNvPr id="1355" name="Naturally enough, costs should be minimized in every business model.…"/>
          <p:cNvSpPr txBox="1"/>
          <p:nvPr>
            <p:ph type="body" idx="1"/>
          </p:nvPr>
        </p:nvSpPr>
        <p:spPr>
          <a:xfrm>
            <a:off x="228600" y="1254778"/>
            <a:ext cx="8686800" cy="5067845"/>
          </a:xfrm>
          <a:prstGeom prst="rect">
            <a:avLst/>
          </a:prstGeom>
        </p:spPr>
        <p:txBody>
          <a:bodyPr/>
          <a:lstStyle/>
          <a:p>
            <a:pPr marL="209890" indent="-169758" defTabSz="722376">
              <a:spcBef>
                <a:spcPts val="1500"/>
              </a:spcBef>
              <a:defRPr sz="2600"/>
            </a:pPr>
            <a:r>
              <a:t>Naturally enough, costs should be minimized in every business model. </a:t>
            </a:r>
          </a:p>
          <a:p>
            <a:pPr marL="209890" indent="-169758" defTabSz="722376">
              <a:spcBef>
                <a:spcPts val="1500"/>
              </a:spcBef>
              <a:defRPr sz="2600"/>
            </a:pPr>
            <a:r>
              <a:t>But low Cost Structures are more important to some business models than to others. </a:t>
            </a:r>
          </a:p>
          <a:p>
            <a:pPr marL="209890" indent="-169758" defTabSz="722376">
              <a:spcBef>
                <a:spcPts val="1500"/>
              </a:spcBef>
              <a:defRPr sz="2600"/>
            </a:pPr>
            <a:r>
              <a:t>Therefore it can be useful to distinguish between </a:t>
            </a:r>
            <a:r>
              <a:rPr>
                <a:solidFill>
                  <a:srgbClr val="0433FF"/>
                </a:solidFill>
              </a:rPr>
              <a:t>two broad classes of business model Cost Structures</a:t>
            </a:r>
            <a:r>
              <a:t>: </a:t>
            </a:r>
          </a:p>
          <a:p>
            <a:pPr lvl="1" marL="491616" indent="-240791" defTabSz="722376">
              <a:spcBef>
                <a:spcPts val="1500"/>
              </a:spcBef>
              <a:defRPr sz="2400">
                <a:solidFill>
                  <a:srgbClr val="0433FF"/>
                </a:solidFill>
              </a:defRPr>
            </a:pPr>
            <a:r>
              <a:t>cost-driven</a:t>
            </a:r>
          </a:p>
          <a:p>
            <a:pPr lvl="1" marL="491616" indent="-240791" defTabSz="722376">
              <a:spcBef>
                <a:spcPts val="1500"/>
              </a:spcBef>
              <a:defRPr sz="2400"/>
            </a:pPr>
            <a:r>
              <a:rPr>
                <a:solidFill>
                  <a:srgbClr val="0433FF"/>
                </a:solidFill>
              </a:rPr>
              <a:t>value-driven</a:t>
            </a:r>
            <a:r>
              <a:t> </a:t>
            </a:r>
          </a:p>
          <a:p>
            <a:pPr lvl="1" marL="491616" indent="-240791" defTabSz="722376">
              <a:spcBef>
                <a:spcPts val="1500"/>
              </a:spcBef>
              <a:defRPr sz="2400"/>
            </a:pPr>
            <a:r>
              <a:t>(many business models fall in between these two extremes).</a:t>
            </a:r>
          </a:p>
        </p:txBody>
      </p:sp>
      <p:sp>
        <p:nvSpPr>
          <p:cNvPr id="1356"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5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35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5" grpId="1"/>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8" name="Cost-driven"/>
          <p:cNvSpPr txBox="1"/>
          <p:nvPr>
            <p:ph type="title"/>
          </p:nvPr>
        </p:nvSpPr>
        <p:spPr>
          <a:prstGeom prst="rect">
            <a:avLst/>
          </a:prstGeom>
        </p:spPr>
        <p:txBody>
          <a:bodyPr/>
          <a:lstStyle>
            <a:lvl1pPr indent="0">
              <a:lnSpc>
                <a:spcPct val="90000"/>
              </a:lnSpc>
              <a:defRPr sz="4000"/>
            </a:lvl1pPr>
          </a:lstStyle>
          <a:p>
            <a:pPr/>
            <a:r>
              <a:t>Cost-driven</a:t>
            </a:r>
          </a:p>
        </p:txBody>
      </p:sp>
      <p:sp>
        <p:nvSpPr>
          <p:cNvPr id="1359" name="Cost-driven business models focus on minimizing costs wherever possible. This approach aims at creating and maintaining the Ieanest possible…"/>
          <p:cNvSpPr txBox="1"/>
          <p:nvPr>
            <p:ph type="body" idx="1"/>
          </p:nvPr>
        </p:nvSpPr>
        <p:spPr>
          <a:prstGeom prst="rect">
            <a:avLst/>
          </a:prstGeom>
        </p:spPr>
        <p:txBody>
          <a:bodyPr/>
          <a:lstStyle/>
          <a:p>
            <a:pPr marL="266398" indent="-217122" defTabSz="886968">
              <a:spcBef>
                <a:spcPts val="1900"/>
              </a:spcBef>
              <a:defRPr sz="3104"/>
            </a:pPr>
            <a:r>
              <a:t>Cost-driven business models </a:t>
            </a:r>
            <a:r>
              <a:rPr>
                <a:solidFill>
                  <a:srgbClr val="0433FF"/>
                </a:solidFill>
              </a:rPr>
              <a:t>focus on minimizing costs</a:t>
            </a:r>
            <a:r>
              <a:t> wherever possible. </a:t>
            </a:r>
          </a:p>
          <a:p>
            <a:pPr marL="266398" indent="-217122" defTabSz="886968">
              <a:spcBef>
                <a:spcPts val="1900"/>
              </a:spcBef>
              <a:defRPr sz="3104"/>
            </a:pPr>
            <a:r>
              <a:t>This approach aims at creating and maintaining the Ieanest possible Cost Structure, using low price Value Propositions, maximum automation, and extensive outsourcing. </a:t>
            </a:r>
          </a:p>
          <a:p>
            <a:pPr marL="266398" indent="-217122" defTabSz="886968">
              <a:spcBef>
                <a:spcPts val="1900"/>
              </a:spcBef>
              <a:defRPr sz="3104"/>
            </a:pPr>
            <a:r>
              <a:t>No frills airlines, such as </a:t>
            </a:r>
            <a:r>
              <a:rPr b="1"/>
              <a:t>easyJet</a:t>
            </a:r>
            <a:r>
              <a:t>, and </a:t>
            </a:r>
            <a:r>
              <a:rPr b="1"/>
              <a:t>Ryanair</a:t>
            </a:r>
            <a:r>
              <a:t> typify cost-driven business models. </a:t>
            </a:r>
          </a:p>
        </p:txBody>
      </p:sp>
      <p:sp>
        <p:nvSpPr>
          <p:cNvPr id="136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5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59" grpId="1"/>
    </p:bldLst>
  </p:timing>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2" name="Value-driven"/>
          <p:cNvSpPr txBox="1"/>
          <p:nvPr>
            <p:ph type="title"/>
          </p:nvPr>
        </p:nvSpPr>
        <p:spPr>
          <a:prstGeom prst="rect">
            <a:avLst/>
          </a:prstGeom>
        </p:spPr>
        <p:txBody>
          <a:bodyPr/>
          <a:lstStyle>
            <a:lvl1pPr indent="0">
              <a:lnSpc>
                <a:spcPct val="90000"/>
              </a:lnSpc>
              <a:defRPr sz="4000"/>
            </a:lvl1pPr>
          </a:lstStyle>
          <a:p>
            <a:pPr/>
            <a:r>
              <a:t>Value-driven</a:t>
            </a:r>
          </a:p>
        </p:txBody>
      </p:sp>
      <p:sp>
        <p:nvSpPr>
          <p:cNvPr id="1363" name="Some companies are less concerned with the cost implications of a particular business model design, and instead focus on value creation.…"/>
          <p:cNvSpPr txBox="1"/>
          <p:nvPr>
            <p:ph type="body" idx="1"/>
          </p:nvPr>
        </p:nvSpPr>
        <p:spPr>
          <a:prstGeom prst="rect">
            <a:avLst/>
          </a:prstGeom>
        </p:spPr>
        <p:txBody>
          <a:bodyPr/>
          <a:lstStyle/>
          <a:p>
            <a:pPr marL="262068" indent="-212284" defTabSz="896111">
              <a:spcBef>
                <a:spcPts val="1900"/>
              </a:spcBef>
              <a:defRPr sz="3000"/>
            </a:pPr>
            <a:r>
              <a:t>Some companies are less concerned with the cost implications of a particular business model design, and instead </a:t>
            </a:r>
            <a:r>
              <a:rPr>
                <a:solidFill>
                  <a:srgbClr val="0433FF"/>
                </a:solidFill>
              </a:rPr>
              <a:t>focus on value creation</a:t>
            </a:r>
            <a:r>
              <a:t>. </a:t>
            </a:r>
          </a:p>
          <a:p>
            <a:pPr marL="262068" indent="-212284" defTabSz="896111">
              <a:spcBef>
                <a:spcPts val="1900"/>
              </a:spcBef>
              <a:defRPr sz="3000"/>
            </a:pPr>
            <a:r>
              <a:rPr>
                <a:solidFill>
                  <a:srgbClr val="0433FF"/>
                </a:solidFill>
              </a:rPr>
              <a:t>Premium Value Propositions</a:t>
            </a:r>
            <a:r>
              <a:t> and a </a:t>
            </a:r>
            <a:r>
              <a:rPr>
                <a:solidFill>
                  <a:srgbClr val="0433FF"/>
                </a:solidFill>
              </a:rPr>
              <a:t>high degree of personalized service</a:t>
            </a:r>
            <a:r>
              <a:t> usually characterize value-driven business models. </a:t>
            </a:r>
          </a:p>
          <a:p>
            <a:pPr lvl="1" marL="598790" indent="-287640" defTabSz="896111">
              <a:spcBef>
                <a:spcPts val="1900"/>
              </a:spcBef>
              <a:defRPr sz="2600"/>
            </a:pPr>
            <a:r>
              <a:t>Luxury hotels, with their lavish facilities and exclusive services, fall into this category. </a:t>
            </a:r>
          </a:p>
        </p:txBody>
      </p:sp>
      <p:sp>
        <p:nvSpPr>
          <p:cNvPr id="136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36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3"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Cost-structure characteristics"/>
          <p:cNvSpPr txBox="1"/>
          <p:nvPr>
            <p:ph type="title"/>
          </p:nvPr>
        </p:nvSpPr>
        <p:spPr>
          <a:prstGeom prst="rect">
            <a:avLst/>
          </a:prstGeom>
        </p:spPr>
        <p:txBody>
          <a:bodyPr/>
          <a:lstStyle>
            <a:lvl1pPr indent="0">
              <a:lnSpc>
                <a:spcPct val="90000"/>
              </a:lnSpc>
              <a:defRPr sz="4000"/>
            </a:lvl1pPr>
          </a:lstStyle>
          <a:p>
            <a:pPr/>
            <a:r>
              <a:t>Cost-structure characteristics</a:t>
            </a:r>
          </a:p>
        </p:txBody>
      </p:sp>
      <p:sp>
        <p:nvSpPr>
          <p:cNvPr id="1367" name="Fixed costs…"/>
          <p:cNvSpPr txBox="1"/>
          <p:nvPr>
            <p:ph type="body" idx="1"/>
          </p:nvPr>
        </p:nvSpPr>
        <p:spPr>
          <a:prstGeom prst="rect">
            <a:avLst/>
          </a:prstGeom>
        </p:spPr>
        <p:txBody>
          <a:bodyPr/>
          <a:lstStyle/>
          <a:p>
            <a:pPr marL="0" indent="50800" defTabSz="612648">
              <a:spcBef>
                <a:spcPts val="1300"/>
              </a:spcBef>
              <a:buSzTx/>
              <a:buNone/>
              <a:defRPr b="1" sz="2000"/>
            </a:pPr>
            <a:r>
              <a:t>Fixed costs</a:t>
            </a:r>
            <a:r>
              <a:rPr b="0"/>
              <a:t> </a:t>
            </a:r>
          </a:p>
          <a:p>
            <a:pPr marL="176865" indent="-142829" defTabSz="612648">
              <a:spcBef>
                <a:spcPts val="1300"/>
              </a:spcBef>
              <a:defRPr sz="2000"/>
            </a:pPr>
            <a:r>
              <a:t>Costs that remain the same despite the volume of goods or services produced. </a:t>
            </a:r>
          </a:p>
          <a:p>
            <a:pPr lvl="1" marL="416941" indent="-204215" defTabSz="612648">
              <a:spcBef>
                <a:spcPts val="1300"/>
              </a:spcBef>
              <a:defRPr sz="1800"/>
            </a:pPr>
            <a:r>
              <a:t>Examples include salaries, rents, and physical manufacturing facilities. </a:t>
            </a:r>
          </a:p>
          <a:p>
            <a:pPr marL="176865" indent="-142829" defTabSz="612648">
              <a:spcBef>
                <a:spcPts val="1300"/>
              </a:spcBef>
              <a:defRPr sz="2000"/>
            </a:pPr>
            <a:r>
              <a:t>Some businesses, such as manufacturing companies, are characterized by a high proportion of fixed costs.</a:t>
            </a:r>
          </a:p>
          <a:p>
            <a:pPr marL="0" indent="50800" defTabSz="612648">
              <a:spcBef>
                <a:spcPts val="1300"/>
              </a:spcBef>
              <a:buSzTx/>
              <a:buNone/>
              <a:defRPr b="1" sz="2000"/>
            </a:pPr>
            <a:r>
              <a:t>Variable costs</a:t>
            </a:r>
          </a:p>
          <a:p>
            <a:pPr marL="176865" indent="-142829" defTabSz="612648">
              <a:spcBef>
                <a:spcPts val="1300"/>
              </a:spcBef>
              <a:defRPr sz="2000"/>
            </a:pPr>
            <a:r>
              <a:t>Costs that vary proportionally with the volume of goods or services produced. </a:t>
            </a:r>
          </a:p>
          <a:p>
            <a:pPr marL="176865" indent="-142829" defTabSz="612648">
              <a:spcBef>
                <a:spcPts val="1300"/>
              </a:spcBef>
              <a:defRPr sz="2000"/>
            </a:pPr>
            <a:r>
              <a:t>Some businesses, such as music festivals, are characterized by a high proportion of variable costs.</a:t>
            </a:r>
          </a:p>
        </p:txBody>
      </p:sp>
      <p:sp>
        <p:nvSpPr>
          <p:cNvPr id="1368"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6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36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367">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67" grpId="1"/>
    </p:bldLst>
  </p:timing>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0" name="Cost-structure characteristics"/>
          <p:cNvSpPr txBox="1"/>
          <p:nvPr>
            <p:ph type="title"/>
          </p:nvPr>
        </p:nvSpPr>
        <p:spPr>
          <a:prstGeom prst="rect">
            <a:avLst/>
          </a:prstGeom>
        </p:spPr>
        <p:txBody>
          <a:bodyPr/>
          <a:lstStyle>
            <a:lvl1pPr indent="0">
              <a:lnSpc>
                <a:spcPct val="90000"/>
              </a:lnSpc>
              <a:defRPr sz="3600"/>
            </a:lvl1pPr>
          </a:lstStyle>
          <a:p>
            <a:pPr/>
            <a:r>
              <a:t>Cost-structure characteristics</a:t>
            </a:r>
          </a:p>
        </p:txBody>
      </p:sp>
      <p:sp>
        <p:nvSpPr>
          <p:cNvPr id="1371" name="Economies of scale…"/>
          <p:cNvSpPr txBox="1"/>
          <p:nvPr>
            <p:ph type="body" idx="1"/>
          </p:nvPr>
        </p:nvSpPr>
        <p:spPr>
          <a:prstGeom prst="rect">
            <a:avLst/>
          </a:prstGeom>
        </p:spPr>
        <p:txBody>
          <a:bodyPr/>
          <a:lstStyle/>
          <a:p>
            <a:pPr marL="0" indent="50800" defTabSz="676655">
              <a:spcBef>
                <a:spcPts val="1400"/>
              </a:spcBef>
              <a:buSzTx/>
              <a:buNone/>
              <a:defRPr b="1" sz="2200"/>
            </a:pPr>
            <a:r>
              <a:t>Economies </a:t>
            </a:r>
            <a:r>
              <a:rPr sz="2400"/>
              <a:t>of </a:t>
            </a:r>
            <a:r>
              <a:t>scale</a:t>
            </a:r>
          </a:p>
          <a:p>
            <a:pPr marL="196030" indent="-158438" defTabSz="676655">
              <a:spcBef>
                <a:spcPts val="1400"/>
              </a:spcBef>
              <a:defRPr sz="2200"/>
            </a:pPr>
            <a:r>
              <a:t>Cost advantages that a business enjoys </a:t>
            </a:r>
            <a:r>
              <a:rPr sz="2000"/>
              <a:t>as </a:t>
            </a:r>
            <a:r>
              <a:t>its </a:t>
            </a:r>
            <a:r>
              <a:rPr>
                <a:solidFill>
                  <a:srgbClr val="0433FF"/>
                </a:solidFill>
              </a:rPr>
              <a:t>output expands</a:t>
            </a:r>
            <a:r>
              <a:rPr baseline="-6349"/>
              <a:t>.</a:t>
            </a:r>
          </a:p>
          <a:p>
            <a:pPr marL="196030" indent="-158438" defTabSz="676655">
              <a:spcBef>
                <a:spcPts val="1400"/>
              </a:spcBef>
              <a:defRPr sz="2200"/>
            </a:pPr>
            <a:r>
              <a:t>Larger companies, for instance, benefit from </a:t>
            </a:r>
            <a:r>
              <a:rPr>
                <a:solidFill>
                  <a:srgbClr val="0433FF"/>
                </a:solidFill>
              </a:rPr>
              <a:t>lower bulk</a:t>
            </a:r>
            <a:r>
              <a:rPr baseline="-6349">
                <a:solidFill>
                  <a:srgbClr val="0433FF"/>
                </a:solidFill>
              </a:rPr>
              <a:t> </a:t>
            </a:r>
            <a:r>
              <a:rPr>
                <a:solidFill>
                  <a:srgbClr val="0433FF"/>
                </a:solidFill>
              </a:rPr>
              <a:t>purchase rates</a:t>
            </a:r>
            <a:r>
              <a:t>. This </a:t>
            </a:r>
            <a:r>
              <a:rPr sz="2000"/>
              <a:t>and </a:t>
            </a:r>
            <a:r>
              <a:t>other factors cause average cost per unit to fall as output rises.</a:t>
            </a:r>
          </a:p>
          <a:p>
            <a:pPr marL="0" indent="50800" defTabSz="676655">
              <a:spcBef>
                <a:spcPts val="1400"/>
              </a:spcBef>
              <a:buSzTx/>
              <a:buNone/>
              <a:defRPr b="1" sz="2200"/>
            </a:pPr>
            <a:r>
              <a:t>Economies of scope</a:t>
            </a:r>
          </a:p>
          <a:p>
            <a:pPr marL="277900" indent="-227100" defTabSz="676655">
              <a:spcBef>
                <a:spcPts val="1400"/>
              </a:spcBef>
              <a:buFontTx/>
              <a:defRPr sz="2200"/>
            </a:pPr>
            <a:r>
              <a:t>Cost advantages that a business enjoys due to a larger scope of operations. </a:t>
            </a:r>
          </a:p>
          <a:p>
            <a:pPr marL="277900" indent="-227100" defTabSz="676655">
              <a:spcBef>
                <a:spcPts val="1400"/>
              </a:spcBef>
              <a:buFontTx/>
              <a:defRPr sz="2200"/>
            </a:pPr>
            <a:r>
              <a:t>In a large enterprise, for example, the same marketing activities or Distribution Channels may support multiple products. </a:t>
            </a:r>
          </a:p>
        </p:txBody>
      </p:sp>
      <p:sp>
        <p:nvSpPr>
          <p:cNvPr id="1372"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7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7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37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71" grpId="1"/>
    </p:bld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4" name="Footer Placeholder 3"/>
          <p:cNvSpPr txBox="1"/>
          <p:nvPr/>
        </p:nvSpPr>
        <p:spPr>
          <a:xfrm>
            <a:off x="4917185" y="6119060"/>
            <a:ext cx="4046690" cy="5765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spAutoFit/>
          </a:bodyPr>
          <a:lstStyle>
            <a:lvl1pPr>
              <a:defRPr sz="700">
                <a:solidFill>
                  <a:srgbClr val="D9D9D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1375" name="Title 1"/>
          <p:cNvSpPr txBox="1"/>
          <p:nvPr>
            <p:ph type="title"/>
          </p:nvPr>
        </p:nvSpPr>
        <p:spPr>
          <a:prstGeom prst="rect">
            <a:avLst/>
          </a:prstGeom>
        </p:spPr>
        <p:txBody>
          <a:bodyPr/>
          <a:lstStyle>
            <a:lvl1pPr indent="38893" defTabSz="896111">
              <a:defRPr sz="4704"/>
            </a:lvl1pPr>
          </a:lstStyle>
          <a:p>
            <a:pPr/>
            <a:r>
              <a:t>Topic 2.2: Mission Statement</a:t>
            </a:r>
          </a:p>
        </p:txBody>
      </p:sp>
      <p:sp>
        <p:nvSpPr>
          <p:cNvPr id="1376" name="Module 2: Business Modeling"/>
          <p:cNvSpPr txBox="1"/>
          <p:nvPr>
            <p:ph type="body" idx="21"/>
          </p:nvPr>
        </p:nvSpPr>
        <p:spPr>
          <a:prstGeom prst="rect">
            <a:avLst/>
          </a:prstGeom>
        </p:spPr>
        <p:txBody>
          <a:bodyPr/>
          <a:lstStyle/>
          <a:p>
            <a:pPr/>
            <a:r>
              <a:t>Module 2: Business Modeling</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Title 1"/>
          <p:cNvSpPr txBox="1"/>
          <p:nvPr>
            <p:ph type="title"/>
          </p:nvPr>
        </p:nvSpPr>
        <p:spPr>
          <a:prstGeom prst="rect">
            <a:avLst/>
          </a:prstGeom>
        </p:spPr>
        <p:txBody>
          <a:bodyPr/>
          <a:lstStyle>
            <a:lvl1pPr indent="37702" defTabSz="868680">
              <a:defRPr sz="2850"/>
            </a:lvl1pPr>
          </a:lstStyle>
          <a:p>
            <a:pPr/>
            <a:r>
              <a:t>Reading Assignment</a:t>
            </a:r>
          </a:p>
        </p:txBody>
      </p:sp>
      <p:sp>
        <p:nvSpPr>
          <p:cNvPr id="1379" name="Read the following articles on how to evaluate opportunities and how to prepare a mission statement for your company:…"/>
          <p:cNvSpPr txBox="1"/>
          <p:nvPr>
            <p:ph type="body" idx="21"/>
          </p:nvPr>
        </p:nvSpPr>
        <p:spPr>
          <a:prstGeom prst="rect">
            <a:avLst/>
          </a:prstGeom>
        </p:spPr>
        <p:txBody>
          <a:bodyPr/>
          <a:lstStyle/>
          <a:p>
            <a:pPr marL="0" indent="0">
              <a:lnSpc>
                <a:spcPct val="80000"/>
              </a:lnSpc>
              <a:buSzTx/>
              <a:buNone/>
              <a:defRPr b="1" sz="2000">
                <a:solidFill>
                  <a:srgbClr val="16966D"/>
                </a:solidFill>
              </a:defRPr>
            </a:pPr>
            <a:r>
              <a:t>Read the following articles on how to evaluate opportunities and how to prepare a mission statement for your company</a:t>
            </a:r>
            <a:r>
              <a:rPr b="0">
                <a:solidFill>
                  <a:srgbClr val="000000"/>
                </a:solidFill>
              </a:rPr>
              <a:t>:</a:t>
            </a:r>
          </a:p>
          <a:p>
            <a:pPr marL="217714" indent="-217714">
              <a:lnSpc>
                <a:spcPct val="80000"/>
              </a:lnSpc>
              <a:defRPr b="1" sz="2000"/>
            </a:pPr>
            <a:r>
              <a:t>The Startup Scorecard: How to Evaluate Product Opportunities</a:t>
            </a:r>
          </a:p>
          <a:p>
            <a:pPr lvl="1" marL="685800" indent="-228600">
              <a:lnSpc>
                <a:spcPct val="80000"/>
              </a:lnSpc>
              <a:spcBef>
                <a:spcPts val="500"/>
              </a:spcBef>
              <a:defRPr sz="1800"/>
            </a:pPr>
            <a:r>
              <a:rPr u="sng">
                <a:solidFill>
                  <a:schemeClr val="accent5"/>
                </a:solidFill>
                <a:uFill>
                  <a:solidFill>
                    <a:schemeClr val="accent5"/>
                  </a:solidFill>
                </a:uFill>
                <a:hlinkClick r:id="rId2" invalidUrl="" action="" tgtFrame="" tooltip="" history="1" highlightClick="0" endSnd="0"/>
              </a:rPr>
              <a:t>http://nealcabage.com/framework/opportunity-heuristics/</a:t>
            </a:r>
          </a:p>
          <a:p>
            <a:pPr marL="217714" indent="-217714">
              <a:lnSpc>
                <a:spcPct val="80000"/>
              </a:lnSpc>
              <a:defRPr b="1" sz="2000"/>
            </a:pPr>
            <a:r>
              <a:t>The mission statement: The basis for startups’ strategic planning </a:t>
            </a:r>
          </a:p>
          <a:p>
            <a:pPr lvl="1" marL="685800" indent="-228600">
              <a:lnSpc>
                <a:spcPct val="80000"/>
              </a:lnSpc>
              <a:spcBef>
                <a:spcPts val="500"/>
              </a:spcBef>
              <a:defRPr sz="1800"/>
            </a:pPr>
            <a:r>
              <a:rPr u="sng">
                <a:solidFill>
                  <a:schemeClr val="accent5"/>
                </a:solidFill>
                <a:uFill>
                  <a:solidFill>
                    <a:schemeClr val="accent5"/>
                  </a:solidFill>
                </a:uFill>
                <a:hlinkClick r:id="rId3" invalidUrl="" action="" tgtFrame="" tooltip="" history="1" highlightClick="0" endSnd="0"/>
              </a:rPr>
              <a:t>https://learn.marsdd.com/mars-library/the-mission-statement-the-basis-for-startups-strategic-planning/</a:t>
            </a:r>
          </a:p>
          <a:p>
            <a:pPr marL="217714" indent="-217714">
              <a:lnSpc>
                <a:spcPct val="80000"/>
              </a:lnSpc>
              <a:defRPr b="1" sz="2000"/>
            </a:pPr>
            <a:r>
              <a:t>How to define a mission and vision for your startup. </a:t>
            </a:r>
            <a:r>
              <a:rPr b="0"/>
              <a:t>(2014)</a:t>
            </a:r>
          </a:p>
          <a:p>
            <a:pPr lvl="1" marL="685800" indent="-228600">
              <a:lnSpc>
                <a:spcPct val="80000"/>
              </a:lnSpc>
              <a:spcBef>
                <a:spcPts val="500"/>
              </a:spcBef>
              <a:defRPr sz="1800"/>
            </a:pPr>
            <a:r>
              <a:rPr u="sng">
                <a:solidFill>
                  <a:schemeClr val="accent5"/>
                </a:solidFill>
                <a:uFill>
                  <a:solidFill>
                    <a:schemeClr val="accent5"/>
                  </a:solidFill>
                </a:uFill>
                <a:hlinkClick r:id="rId4" invalidUrl="" action="" tgtFrame="" tooltip="" history="1" highlightClick="0" endSnd="0"/>
              </a:rPr>
              <a:t>https://ideamensch.com/how-to-define-a-mission-and-vision-for-your-startup/</a:t>
            </a:r>
          </a:p>
          <a:p>
            <a:pPr marL="217714" indent="-217714">
              <a:lnSpc>
                <a:spcPct val="80000"/>
              </a:lnSpc>
              <a:defRPr b="1" sz="2000"/>
            </a:pPr>
            <a:r>
              <a:t>30 Inspiring Billion-Dollar Startup Company Mission Statements </a:t>
            </a:r>
            <a:r>
              <a:rPr b="0"/>
              <a:t>by Larry Kim.</a:t>
            </a:r>
          </a:p>
          <a:p>
            <a:pPr lvl="1" marL="685800" indent="-228600">
              <a:lnSpc>
                <a:spcPct val="80000"/>
              </a:lnSpc>
              <a:spcBef>
                <a:spcPts val="500"/>
              </a:spcBef>
              <a:defRPr sz="1800"/>
            </a:pPr>
            <a:r>
              <a:rPr u="sng">
                <a:solidFill>
                  <a:schemeClr val="accent5"/>
                </a:solidFill>
                <a:uFill>
                  <a:solidFill>
                    <a:schemeClr val="accent5"/>
                  </a:solidFill>
                </a:uFill>
                <a:hlinkClick r:id="rId5" invalidUrl="" action="" tgtFrame="" tooltip="" history="1" highlightClick="0" endSnd="0"/>
              </a:rPr>
              <a:t>https://www.inc.com/larry-kim/30-inspiring-billion-dollar-startup-company-mission-statements.html</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Content Placeholder 2"/>
          <p:cNvSpPr txBox="1"/>
          <p:nvPr>
            <p:ph type="body" idx="1"/>
          </p:nvPr>
        </p:nvSpPr>
        <p:spPr>
          <a:xfrm>
            <a:off x="2957030" y="183667"/>
            <a:ext cx="5828841" cy="6312884"/>
          </a:xfrm>
          <a:prstGeom prst="rect">
            <a:avLst/>
          </a:prstGeom>
        </p:spPr>
        <p:txBody>
          <a:bodyPr anchor="ctr"/>
          <a:lstStyle/>
          <a:p>
            <a:pPr marL="229370" indent="-184666" defTabSz="804672">
              <a:spcBef>
                <a:spcPts val="1700"/>
              </a:spcBef>
              <a:defRPr sz="2640"/>
            </a:pPr>
            <a:r>
              <a:t>Setup teams with each team selecting an AI company idea to work on.</a:t>
            </a:r>
          </a:p>
          <a:p>
            <a:pPr marL="229370" indent="-184666" defTabSz="804672">
              <a:spcBef>
                <a:spcPts val="1700"/>
              </a:spcBef>
              <a:defRPr sz="2640"/>
            </a:pPr>
            <a:r>
              <a:t>Do a preliminary review of a business model for your company idea, applying the Business Model Canvas methodology.</a:t>
            </a:r>
          </a:p>
          <a:p>
            <a:pPr marL="229370" indent="-184666" defTabSz="804672">
              <a:spcBef>
                <a:spcPts val="1700"/>
              </a:spcBef>
              <a:defRPr sz="2640"/>
            </a:pPr>
            <a:r>
              <a:t>Work together to prepare a mission statement for your company.</a:t>
            </a:r>
          </a:p>
          <a:p>
            <a:pPr marL="229370" indent="-184666" defTabSz="804672">
              <a:spcBef>
                <a:spcPts val="1700"/>
              </a:spcBef>
              <a:defRPr sz="2640"/>
            </a:pPr>
            <a:r>
              <a:t>Present your mission statement to the class and defend your proposal.</a:t>
            </a:r>
          </a:p>
        </p:txBody>
      </p:sp>
      <p:sp>
        <p:nvSpPr>
          <p:cNvPr id="1382" name="Title 1"/>
          <p:cNvSpPr txBox="1"/>
          <p:nvPr>
            <p:ph type="title"/>
          </p:nvPr>
        </p:nvSpPr>
        <p:spPr>
          <a:prstGeom prst="rect">
            <a:avLst/>
          </a:prstGeom>
        </p:spPr>
        <p:txBody>
          <a:bodyPr/>
          <a:lstStyle>
            <a:lvl1pPr indent="30955" defTabSz="713231">
              <a:defRPr sz="2496"/>
            </a:lvl1pPr>
          </a:lstStyle>
          <a:p>
            <a:pPr/>
            <a:r>
              <a:t>Project and Writing Assignment</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4" name="Title 1"/>
          <p:cNvSpPr txBox="1"/>
          <p:nvPr>
            <p:ph type="title"/>
          </p:nvPr>
        </p:nvSpPr>
        <p:spPr>
          <a:prstGeom prst="rect">
            <a:avLst/>
          </a:prstGeom>
        </p:spPr>
        <p:txBody>
          <a:bodyPr/>
          <a:lstStyle>
            <a:lvl1pPr>
              <a:defRPr sz="4800"/>
            </a:lvl1pPr>
          </a:lstStyle>
          <a:p>
            <a:pPr/>
            <a:r>
              <a:t>Section 2.3: AI Companies</a:t>
            </a:r>
          </a:p>
        </p:txBody>
      </p:sp>
      <p:sp>
        <p:nvSpPr>
          <p:cNvPr id="1385" name="Module 2: Business Modeling"/>
          <p:cNvSpPr txBox="1"/>
          <p:nvPr>
            <p:ph type="body" idx="21"/>
          </p:nvPr>
        </p:nvSpPr>
        <p:spPr>
          <a:prstGeom prst="rect">
            <a:avLst/>
          </a:prstGeom>
        </p:spPr>
        <p:txBody>
          <a:bodyPr/>
          <a:lstStyle/>
          <a:p>
            <a:pPr/>
            <a:r>
              <a:t>Module 2: Business Modeling</a:t>
            </a:r>
          </a:p>
        </p:txBody>
      </p:sp>
      <p:sp>
        <p:nvSpPr>
          <p:cNvPr id="1386" name="Text Placeholder 1"/>
          <p:cNvSpPr txBox="1"/>
          <p:nvPr/>
        </p:nvSpPr>
        <p:spPr>
          <a:xfrm>
            <a:off x="1557025" y="4587137"/>
            <a:ext cx="1334194" cy="366374"/>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lvl1pPr defTabSz="384047">
              <a:spcBef>
                <a:spcPts val="400"/>
              </a:spcBef>
              <a:defRPr spc="126" sz="839">
                <a:solidFill>
                  <a:srgbClr val="FFC000"/>
                </a:solidFill>
                <a:latin typeface="Century Gothic"/>
                <a:ea typeface="Century Gothic"/>
                <a:cs typeface="Century Gothic"/>
                <a:sym typeface="Century Gothic"/>
              </a:defRPr>
            </a:lvl1pPr>
          </a:lstStyle>
          <a:p>
            <a:pPr/>
            <a:r>
              <a:t>Source:</a:t>
            </a:r>
          </a:p>
        </p:txBody>
      </p:sp>
      <p:pic>
        <p:nvPicPr>
          <p:cNvPr id="1387" name="Picture 2" descr="Picture 2"/>
          <p:cNvPicPr>
            <a:picLocks noChangeAspect="1"/>
          </p:cNvPicPr>
          <p:nvPr/>
        </p:nvPicPr>
        <p:blipFill>
          <a:blip r:embed="rId2">
            <a:extLst/>
          </a:blip>
          <a:stretch>
            <a:fillRect/>
          </a:stretch>
        </p:blipFill>
        <p:spPr>
          <a:xfrm>
            <a:off x="3721460" y="4287659"/>
            <a:ext cx="799418" cy="1207512"/>
          </a:xfrm>
          <a:prstGeom prst="rect">
            <a:avLst/>
          </a:prstGeom>
          <a:ln w="12700">
            <a:miter lim="400000"/>
          </a:ln>
        </p:spPr>
      </p:pic>
      <p:pic>
        <p:nvPicPr>
          <p:cNvPr id="1388" name="Picture 4" descr="Picture 4"/>
          <p:cNvPicPr>
            <a:picLocks noChangeAspect="1"/>
          </p:cNvPicPr>
          <p:nvPr/>
        </p:nvPicPr>
        <p:blipFill>
          <a:blip r:embed="rId3">
            <a:extLst/>
          </a:blip>
          <a:stretch>
            <a:fillRect/>
          </a:stretch>
        </p:blipFill>
        <p:spPr>
          <a:xfrm>
            <a:off x="2736009" y="4287659"/>
            <a:ext cx="770393" cy="1207512"/>
          </a:xfrm>
          <a:prstGeom prst="rect">
            <a:avLst/>
          </a:prstGeom>
          <a:ln w="12700">
            <a:miter lim="400000"/>
          </a:ln>
        </p:spPr>
      </p:pic>
      <p:pic>
        <p:nvPicPr>
          <p:cNvPr id="1389" name="Picture 2" descr="Picture 2"/>
          <p:cNvPicPr>
            <a:picLocks noChangeAspect="1"/>
          </p:cNvPicPr>
          <p:nvPr/>
        </p:nvPicPr>
        <p:blipFill>
          <a:blip r:embed="rId4">
            <a:extLst/>
          </a:blip>
          <a:stretch>
            <a:fillRect/>
          </a:stretch>
        </p:blipFill>
        <p:spPr>
          <a:xfrm>
            <a:off x="4712699" y="4268249"/>
            <a:ext cx="806394" cy="124828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9" name="Business_Model_Canvas.png" descr="Business_Model_Canvas.png"/>
          <p:cNvPicPr>
            <a:picLocks noChangeAspect="1"/>
          </p:cNvPicPr>
          <p:nvPr/>
        </p:nvPicPr>
        <p:blipFill>
          <a:blip r:embed="rId2">
            <a:extLst/>
          </a:blip>
          <a:stretch>
            <a:fillRect/>
          </a:stretch>
        </p:blipFill>
        <p:spPr>
          <a:xfrm>
            <a:off x="-381788" y="-163688"/>
            <a:ext cx="9907576" cy="7008232"/>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Content Placeholder 2"/>
          <p:cNvSpPr txBox="1"/>
          <p:nvPr>
            <p:ph type="body" idx="1"/>
          </p:nvPr>
        </p:nvSpPr>
        <p:spPr>
          <a:prstGeom prst="rect">
            <a:avLst/>
          </a:prstGeom>
        </p:spPr>
        <p:txBody>
          <a:bodyPr/>
          <a:lstStyle/>
          <a:p>
            <a:pPr marL="0" indent="46736" defTabSz="841247">
              <a:lnSpc>
                <a:spcPct val="150000"/>
              </a:lnSpc>
              <a:spcBef>
                <a:spcPts val="1800"/>
              </a:spcBef>
              <a:buSzTx/>
              <a:buNone/>
              <a:defRPr sz="1840"/>
            </a:pPr>
            <a:r>
              <a:t>After attending this section, studying the suggested readings and case studies you should be able to:</a:t>
            </a:r>
          </a:p>
          <a:p>
            <a:pPr marL="257047" indent="-210311" defTabSz="841247">
              <a:lnSpc>
                <a:spcPct val="150000"/>
              </a:lnSpc>
              <a:spcBef>
                <a:spcPts val="1800"/>
              </a:spcBef>
              <a:defRPr sz="1840"/>
            </a:pPr>
            <a:r>
              <a:t>Understand the </a:t>
            </a:r>
            <a:r>
              <a:rPr>
                <a:solidFill>
                  <a:srgbClr val="0070C0"/>
                </a:solidFill>
              </a:rPr>
              <a:t>opportunities arising </a:t>
            </a:r>
            <a:r>
              <a:t>because of the advances in AI technology.</a:t>
            </a:r>
          </a:p>
          <a:p>
            <a:pPr marL="257047" indent="-210311" defTabSz="841247">
              <a:lnSpc>
                <a:spcPct val="150000"/>
              </a:lnSpc>
              <a:spcBef>
                <a:spcPts val="1800"/>
              </a:spcBef>
              <a:defRPr sz="1840"/>
            </a:pPr>
            <a:r>
              <a:t>Understand and explain the particular characteristics and challenges of </a:t>
            </a:r>
            <a:r>
              <a:rPr>
                <a:solidFill>
                  <a:srgbClr val="0070C0"/>
                </a:solidFill>
              </a:rPr>
              <a:t>AI companies</a:t>
            </a:r>
            <a:r>
              <a:t>.</a:t>
            </a:r>
          </a:p>
          <a:p>
            <a:pPr marL="257047" indent="-210311" defTabSz="841247">
              <a:lnSpc>
                <a:spcPct val="150000"/>
              </a:lnSpc>
              <a:spcBef>
                <a:spcPts val="1800"/>
              </a:spcBef>
              <a:defRPr sz="1840"/>
            </a:pPr>
            <a:r>
              <a:t>Recognize and describe some  </a:t>
            </a:r>
            <a:r>
              <a:rPr>
                <a:solidFill>
                  <a:srgbClr val="0070C0"/>
                </a:solidFill>
              </a:rPr>
              <a:t>key concepts,</a:t>
            </a:r>
            <a:r>
              <a:t> </a:t>
            </a:r>
            <a:r>
              <a:rPr>
                <a:solidFill>
                  <a:srgbClr val="0070C0"/>
                </a:solidFill>
              </a:rPr>
              <a:t>terminology</a:t>
            </a:r>
            <a:r>
              <a:t> you need to know and </a:t>
            </a:r>
            <a:r>
              <a:rPr>
                <a:solidFill>
                  <a:srgbClr val="0070C0"/>
                </a:solidFill>
              </a:rPr>
              <a:t>questions you need to ask</a:t>
            </a:r>
            <a:r>
              <a:t>, to be able to take advantage of machine learning and AI for the benefit of your business.</a:t>
            </a:r>
          </a:p>
        </p:txBody>
      </p:sp>
      <p:sp>
        <p:nvSpPr>
          <p:cNvPr id="1392" name="Title 1"/>
          <p:cNvSpPr txBox="1"/>
          <p:nvPr>
            <p:ph type="title"/>
          </p:nvPr>
        </p:nvSpPr>
        <p:spPr>
          <a:prstGeom prst="rect">
            <a:avLst/>
          </a:prstGeom>
        </p:spPr>
        <p:txBody>
          <a:bodyPr/>
          <a:lstStyle/>
          <a:p>
            <a:pPr indent="37702" defTabSz="868680">
              <a:defRPr sz="3800"/>
            </a:pPr>
            <a:r>
              <a:t>Learning</a:t>
            </a:r>
            <a:br/>
            <a:r>
              <a:t>Objectives</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4" name="name A company that is putting AI at the center of its business"/>
          <p:cNvSpPr txBox="1"/>
          <p:nvPr>
            <p:ph type="body" sz="half" idx="1"/>
          </p:nvPr>
        </p:nvSpPr>
        <p:spPr>
          <a:xfrm>
            <a:off x="2971505" y="183667"/>
            <a:ext cx="5828841" cy="2753422"/>
          </a:xfrm>
          <a:prstGeom prst="rect">
            <a:avLst/>
          </a:prstGeom>
        </p:spPr>
        <p:txBody>
          <a:bodyPr/>
          <a:lstStyle>
            <a:lvl1pPr>
              <a:defRPr sz="3700"/>
            </a:lvl1pPr>
          </a:lstStyle>
          <a:p>
            <a:pPr/>
            <a:r>
              <a:t>name A company that is putting AI at the center of its business</a:t>
            </a:r>
          </a:p>
        </p:txBody>
      </p:sp>
      <p:pic>
        <p:nvPicPr>
          <p:cNvPr id="1395" name="Image" descr="Image"/>
          <p:cNvPicPr>
            <a:picLocks noChangeAspect="1"/>
          </p:cNvPicPr>
          <p:nvPr/>
        </p:nvPicPr>
        <p:blipFill>
          <a:blip r:embed="rId2">
            <a:extLst/>
          </a:blip>
          <a:stretch>
            <a:fillRect/>
          </a:stretch>
        </p:blipFill>
        <p:spPr>
          <a:xfrm>
            <a:off x="3415189" y="2718038"/>
            <a:ext cx="2001637" cy="1125921"/>
          </a:xfrm>
          <a:prstGeom prst="rect">
            <a:avLst/>
          </a:prstGeom>
          <a:ln w="12700">
            <a:miter lim="400000"/>
          </a:ln>
        </p:spPr>
      </p:pic>
      <p:pic>
        <p:nvPicPr>
          <p:cNvPr id="1396" name="Image" descr="Image"/>
          <p:cNvPicPr>
            <a:picLocks noChangeAspect="1"/>
          </p:cNvPicPr>
          <p:nvPr/>
        </p:nvPicPr>
        <p:blipFill>
          <a:blip r:embed="rId3">
            <a:extLst/>
          </a:blip>
          <a:stretch>
            <a:fillRect/>
          </a:stretch>
        </p:blipFill>
        <p:spPr>
          <a:xfrm>
            <a:off x="3002395" y="3631471"/>
            <a:ext cx="2455568" cy="1841677"/>
          </a:xfrm>
          <a:prstGeom prst="rect">
            <a:avLst/>
          </a:prstGeom>
          <a:ln w="12700">
            <a:miter lim="400000"/>
          </a:ln>
        </p:spPr>
      </p:pic>
      <p:pic>
        <p:nvPicPr>
          <p:cNvPr id="1397" name="Image" descr="Image"/>
          <p:cNvPicPr>
            <a:picLocks noChangeAspect="1"/>
          </p:cNvPicPr>
          <p:nvPr/>
        </p:nvPicPr>
        <p:blipFill>
          <a:blip r:embed="rId4">
            <a:extLst/>
          </a:blip>
          <a:stretch>
            <a:fillRect/>
          </a:stretch>
        </p:blipFill>
        <p:spPr>
          <a:xfrm>
            <a:off x="6600411" y="2643234"/>
            <a:ext cx="1801473" cy="1125921"/>
          </a:xfrm>
          <a:prstGeom prst="rect">
            <a:avLst/>
          </a:prstGeom>
          <a:ln w="12700">
            <a:miter lim="400000"/>
          </a:ln>
        </p:spPr>
      </p:pic>
      <p:pic>
        <p:nvPicPr>
          <p:cNvPr id="1398" name="Image" descr="Image"/>
          <p:cNvPicPr>
            <a:picLocks noChangeAspect="1"/>
          </p:cNvPicPr>
          <p:nvPr/>
        </p:nvPicPr>
        <p:blipFill>
          <a:blip r:embed="rId5">
            <a:extLst/>
          </a:blip>
          <a:stretch>
            <a:fillRect/>
          </a:stretch>
        </p:blipFill>
        <p:spPr>
          <a:xfrm>
            <a:off x="6401210" y="3951692"/>
            <a:ext cx="2199874" cy="966906"/>
          </a:xfrm>
          <a:prstGeom prst="rect">
            <a:avLst/>
          </a:prstGeom>
          <a:ln w="12700">
            <a:miter lim="400000"/>
          </a:ln>
        </p:spPr>
      </p:pic>
      <p:pic>
        <p:nvPicPr>
          <p:cNvPr id="1399" name="Image" descr="Image"/>
          <p:cNvPicPr>
            <a:picLocks noChangeAspect="1"/>
          </p:cNvPicPr>
          <p:nvPr/>
        </p:nvPicPr>
        <p:blipFill>
          <a:blip r:embed="rId6">
            <a:extLst/>
          </a:blip>
          <a:stretch>
            <a:fillRect/>
          </a:stretch>
        </p:blipFill>
        <p:spPr>
          <a:xfrm>
            <a:off x="3083191" y="5060886"/>
            <a:ext cx="2466434" cy="462755"/>
          </a:xfrm>
          <a:prstGeom prst="rect">
            <a:avLst/>
          </a:prstGeom>
          <a:ln w="12700">
            <a:miter lim="400000"/>
          </a:ln>
        </p:spPr>
      </p:pic>
      <p:pic>
        <p:nvPicPr>
          <p:cNvPr id="1400" name="Image" descr="Image"/>
          <p:cNvPicPr>
            <a:picLocks noChangeAspect="1"/>
          </p:cNvPicPr>
          <p:nvPr/>
        </p:nvPicPr>
        <p:blipFill>
          <a:blip r:embed="rId7">
            <a:extLst/>
          </a:blip>
          <a:stretch>
            <a:fillRect/>
          </a:stretch>
        </p:blipFill>
        <p:spPr>
          <a:xfrm>
            <a:off x="5961972" y="4333261"/>
            <a:ext cx="3078349" cy="1731572"/>
          </a:xfrm>
          <a:prstGeom prst="rect">
            <a:avLst/>
          </a:prstGeom>
          <a:ln w="12700">
            <a:miter lim="400000"/>
          </a:ln>
        </p:spPr>
      </p:pic>
      <p:pic>
        <p:nvPicPr>
          <p:cNvPr id="1401" name="Image" descr="Image"/>
          <p:cNvPicPr>
            <a:picLocks noChangeAspect="1"/>
          </p:cNvPicPr>
          <p:nvPr/>
        </p:nvPicPr>
        <p:blipFill>
          <a:blip r:embed="rId8">
            <a:extLst/>
          </a:blip>
          <a:stretch>
            <a:fillRect/>
          </a:stretch>
        </p:blipFill>
        <p:spPr>
          <a:xfrm>
            <a:off x="4581397" y="5706476"/>
            <a:ext cx="2609057" cy="8900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39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396"/>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400"/>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398"/>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399"/>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6" grpId="3"/>
      <p:bldP build="whole" bldLvl="1" animBg="1" rev="0" advAuto="0" spid="1398" grpId="5"/>
      <p:bldP build="whole" bldLvl="1" animBg="1" rev="0" advAuto="0" spid="1397" grpId="2"/>
      <p:bldP build="whole" bldLvl="1" animBg="1" rev="0" advAuto="0" spid="1399" grpId="6"/>
      <p:bldP build="whole" bldLvl="1" animBg="1" rev="0" advAuto="0" spid="1401" grpId="7"/>
      <p:bldP build="whole" bldLvl="1" animBg="1" rev="0" advAuto="0" spid="1395" grpId="1"/>
      <p:bldP build="whole" bldLvl="1" animBg="1" rev="0" advAuto="0" spid="1400" grpId="4"/>
    </p:bldLst>
  </p:timing>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AI Transformation beyond the Big Platforms"/>
          <p:cNvSpPr txBox="1"/>
          <p:nvPr>
            <p:ph type="title"/>
          </p:nvPr>
        </p:nvSpPr>
        <p:spPr>
          <a:prstGeom prst="rect">
            <a:avLst/>
          </a:prstGeom>
        </p:spPr>
        <p:txBody>
          <a:bodyPr/>
          <a:lstStyle>
            <a:lvl1pPr indent="36115" defTabSz="832104">
              <a:defRPr sz="3822"/>
            </a:lvl1pPr>
          </a:lstStyle>
          <a:p>
            <a:pPr/>
            <a:r>
              <a:t>AI Transformation beyond the Big Platforms</a:t>
            </a:r>
          </a:p>
        </p:txBody>
      </p:sp>
      <p:sp>
        <p:nvSpPr>
          <p:cNvPr id="1404" name="Leaders of legacy organizations in other industries feel that it’s beyond their companies’ capabilities to transform themselves using AI.…"/>
          <p:cNvSpPr txBox="1"/>
          <p:nvPr>
            <p:ph type="body" idx="1"/>
          </p:nvPr>
        </p:nvSpPr>
        <p:spPr>
          <a:prstGeom prst="rect">
            <a:avLst/>
          </a:prstGeom>
        </p:spPr>
        <p:txBody>
          <a:bodyPr/>
          <a:lstStyle/>
          <a:p>
            <a:pPr marL="154863" indent="-125166" defTabSz="534557">
              <a:spcBef>
                <a:spcPts val="1100"/>
              </a:spcBef>
              <a:defRPr sz="1738"/>
            </a:pPr>
            <a:r>
              <a:t>Leaders of legacy organizations in other industries feel that it’s beyond their companies’ capabilities to transform themselves using AI. </a:t>
            </a:r>
          </a:p>
          <a:p>
            <a:pPr marL="154863" indent="-125166" defTabSz="534557">
              <a:spcBef>
                <a:spcPts val="1100"/>
              </a:spcBef>
              <a:defRPr sz="1738"/>
            </a:pPr>
            <a:r>
              <a:t>At many organizations AI initiatives are too small and too tentative:</a:t>
            </a:r>
          </a:p>
          <a:p>
            <a:pPr lvl="1" marL="526732" indent="-165544" defTabSz="534557">
              <a:spcBef>
                <a:spcPts val="1100"/>
              </a:spcBef>
              <a:defRPr sz="1738"/>
            </a:pPr>
            <a:r>
              <a:rPr>
                <a:solidFill>
                  <a:srgbClr val="0433FF"/>
                </a:solidFill>
              </a:rPr>
              <a:t>7 out of 10 </a:t>
            </a:r>
            <a:r>
              <a:t>companies reported that their AI efforts had had </a:t>
            </a:r>
            <a:r>
              <a:rPr>
                <a:solidFill>
                  <a:srgbClr val="FF2600"/>
                </a:solidFill>
              </a:rPr>
              <a:t>minimal</a:t>
            </a:r>
            <a:r>
              <a:t> or </a:t>
            </a:r>
            <a:r>
              <a:rPr>
                <a:solidFill>
                  <a:srgbClr val="FF2600"/>
                </a:solidFill>
              </a:rPr>
              <a:t>no impact</a:t>
            </a:r>
            <a:r>
              <a:t> (MIT Sloan Management Review and Boston Consulting Group, 2019).</a:t>
            </a:r>
          </a:p>
          <a:p>
            <a:pPr lvl="1" marL="526732" indent="-165544" defTabSz="534557">
              <a:spcBef>
                <a:spcPts val="1100"/>
              </a:spcBef>
              <a:defRPr sz="1738"/>
            </a:pPr>
            <a:r>
              <a:t>Among the 90% of companies that had made some investment in AI, </a:t>
            </a:r>
            <a:r>
              <a:rPr>
                <a:solidFill>
                  <a:srgbClr val="0433FF"/>
                </a:solidFill>
              </a:rPr>
              <a:t>fewer than 40%</a:t>
            </a:r>
            <a:r>
              <a:t> had achieved </a:t>
            </a:r>
            <a:r>
              <a:rPr>
                <a:solidFill>
                  <a:srgbClr val="0433FF"/>
                </a:solidFill>
              </a:rPr>
              <a:t>business gains </a:t>
            </a:r>
            <a:r>
              <a:t>over the previous three years (MIT Sloan &amp;BCG, 2019).</a:t>
            </a:r>
          </a:p>
          <a:p>
            <a:pPr lvl="1" marL="526732" indent="-165544" defTabSz="534557">
              <a:spcBef>
                <a:spcPts val="1100"/>
              </a:spcBef>
              <a:defRPr sz="1738"/>
            </a:pPr>
            <a:r>
              <a:t>AI initiatives at many organizations are </a:t>
            </a:r>
            <a:r>
              <a:rPr>
                <a:solidFill>
                  <a:srgbClr val="0433FF"/>
                </a:solidFill>
              </a:rPr>
              <a:t>too small</a:t>
            </a:r>
            <a:r>
              <a:t> and </a:t>
            </a:r>
            <a:r>
              <a:rPr>
                <a:solidFill>
                  <a:srgbClr val="0433FF"/>
                </a:solidFill>
              </a:rPr>
              <a:t>too tentative</a:t>
            </a:r>
            <a:r>
              <a:t>.</a:t>
            </a:r>
          </a:p>
          <a:p>
            <a:pPr marL="154863" indent="-125166" defTabSz="534557">
              <a:spcBef>
                <a:spcPts val="1100"/>
              </a:spcBef>
              <a:defRPr sz="1738"/>
            </a:pPr>
            <a:r>
              <a:t>Most organizations never get to the only step that can add economic value:</a:t>
            </a:r>
          </a:p>
          <a:p>
            <a:pPr lvl="1" marL="0" indent="180594" algn="ctr" defTabSz="534557">
              <a:spcBef>
                <a:spcPts val="1100"/>
              </a:spcBef>
              <a:buSzTx/>
              <a:buFontTx/>
              <a:buNone/>
              <a:defRPr i="1" sz="1738"/>
            </a:pPr>
            <a:r>
              <a:rPr b="1"/>
              <a:t>Deploying a model on a large scale</a:t>
            </a:r>
            <a:r>
              <a:t>.</a:t>
            </a:r>
          </a:p>
          <a:p>
            <a:pPr marL="154863" indent="-125166" defTabSz="534557">
              <a:spcBef>
                <a:spcPts val="1100"/>
              </a:spcBef>
              <a:defRPr sz="1738"/>
            </a:pPr>
            <a:r>
              <a:t>Testing the waters may deliver </a:t>
            </a:r>
            <a:r>
              <a:rPr>
                <a:solidFill>
                  <a:srgbClr val="0433FF"/>
                </a:solidFill>
              </a:rPr>
              <a:t>valuable insights</a:t>
            </a:r>
            <a:r>
              <a:t>, but it’s </a:t>
            </a:r>
            <a:r>
              <a:rPr>
                <a:solidFill>
                  <a:srgbClr val="FF2600"/>
                </a:solidFill>
              </a:rPr>
              <a:t>not enough</a:t>
            </a:r>
            <a:r>
              <a:t> to achieve true transformation. </a:t>
            </a:r>
          </a:p>
        </p:txBody>
      </p:sp>
      <p:sp>
        <p:nvSpPr>
          <p:cNvPr id="1405"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06"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0" name="Stop Tinkering with AI"/>
          <p:cNvSpPr txBox="1"/>
          <p:nvPr>
            <p:ph type="title"/>
          </p:nvPr>
        </p:nvSpPr>
        <p:spPr>
          <a:prstGeom prst="rect">
            <a:avLst/>
          </a:prstGeom>
        </p:spPr>
        <p:txBody>
          <a:bodyPr/>
          <a:lstStyle/>
          <a:p>
            <a:pPr/>
            <a:r>
              <a:t>Stop Tinkering with AI</a:t>
            </a:r>
          </a:p>
        </p:txBody>
      </p:sp>
      <p:sp>
        <p:nvSpPr>
          <p:cNvPr id="1411" name="Study on 30 companies that have gone all in on AI—and achieved success— identified 10 actions those companies took to become successful AI adopters:…"/>
          <p:cNvSpPr txBox="1"/>
          <p:nvPr>
            <p:ph type="body" idx="1"/>
          </p:nvPr>
        </p:nvSpPr>
        <p:spPr>
          <a:prstGeom prst="rect">
            <a:avLst/>
          </a:prstGeom>
        </p:spPr>
        <p:txBody>
          <a:bodyPr/>
          <a:lstStyle/>
          <a:p>
            <a:pPr marL="148304" indent="-120872" defTabSz="493776">
              <a:spcBef>
                <a:spcPts val="1000"/>
              </a:spcBef>
              <a:defRPr sz="1728"/>
            </a:pPr>
            <a:r>
              <a:t>Study on </a:t>
            </a:r>
            <a:r>
              <a:rPr>
                <a:solidFill>
                  <a:srgbClr val="0433FF"/>
                </a:solidFill>
              </a:rPr>
              <a:t>30 companies</a:t>
            </a:r>
            <a:r>
              <a:t> that have gone all in on AI—and achieved success— identified </a:t>
            </a:r>
            <a:r>
              <a:rPr b="1"/>
              <a:t>10 actions </a:t>
            </a:r>
            <a:r>
              <a:t>those companies took to </a:t>
            </a:r>
            <a:r>
              <a:rPr>
                <a:solidFill>
                  <a:srgbClr val="0433FF"/>
                </a:solidFill>
              </a:rPr>
              <a:t>become successful AI adopters</a:t>
            </a:r>
            <a:r>
              <a:t>: </a:t>
            </a:r>
          </a:p>
          <a:p>
            <a:pPr marL="231006" indent="-231006" defTabSz="493776">
              <a:spcBef>
                <a:spcPts val="1000"/>
              </a:spcBef>
              <a:buFontTx/>
              <a:buAutoNum type="arabicPeriod" startAt="1"/>
              <a:defRPr sz="1728"/>
            </a:pPr>
            <a:r>
              <a:t>Know what you want to accomplish. </a:t>
            </a:r>
          </a:p>
          <a:p>
            <a:pPr marL="231006" indent="-231006" defTabSz="493776">
              <a:spcBef>
                <a:spcPts val="1000"/>
              </a:spcBef>
              <a:buFontTx/>
              <a:buAutoNum type="arabicPeriod" startAt="1"/>
              <a:defRPr sz="1728"/>
            </a:pPr>
            <a:r>
              <a:t>Work with an ecosystem of partners. </a:t>
            </a:r>
          </a:p>
          <a:p>
            <a:pPr marL="231006" indent="-231006" defTabSz="493776">
              <a:spcBef>
                <a:spcPts val="1000"/>
              </a:spcBef>
              <a:buFontTx/>
              <a:buAutoNum type="arabicPeriod" startAt="1"/>
              <a:defRPr sz="1728"/>
            </a:pPr>
            <a:r>
              <a:t>Master analytics. </a:t>
            </a:r>
          </a:p>
          <a:p>
            <a:pPr marL="231006" indent="-231006" defTabSz="493776">
              <a:spcBef>
                <a:spcPts val="1000"/>
              </a:spcBef>
              <a:buFontTx/>
              <a:buAutoNum type="arabicPeriod" startAt="1"/>
              <a:defRPr sz="1728"/>
            </a:pPr>
            <a:r>
              <a:t>Create a modular, flexible IT architecture. </a:t>
            </a:r>
          </a:p>
          <a:p>
            <a:pPr marL="231006" indent="-231006" defTabSz="493776">
              <a:spcBef>
                <a:spcPts val="1000"/>
              </a:spcBef>
              <a:buFontTx/>
              <a:buAutoNum type="arabicPeriod" startAt="1"/>
              <a:defRPr sz="1728"/>
            </a:pPr>
            <a:r>
              <a:t>Integrate AI into existing workflows. </a:t>
            </a:r>
          </a:p>
          <a:p>
            <a:pPr marL="231006" indent="-231006" defTabSz="493776">
              <a:spcBef>
                <a:spcPts val="1000"/>
              </a:spcBef>
              <a:buFontTx/>
              <a:buAutoNum type="arabicPeriod" startAt="1"/>
              <a:defRPr sz="1728"/>
            </a:pPr>
            <a:r>
              <a:t>Build solutions across the organization. </a:t>
            </a:r>
          </a:p>
          <a:p>
            <a:pPr marL="231006" indent="-231006" defTabSz="493776">
              <a:spcBef>
                <a:spcPts val="1000"/>
              </a:spcBef>
              <a:buFontTx/>
              <a:buAutoNum type="arabicPeriod" startAt="1"/>
              <a:defRPr sz="1728"/>
            </a:pPr>
            <a:r>
              <a:t>Create an AI governance and leadership structure. </a:t>
            </a:r>
          </a:p>
          <a:p>
            <a:pPr marL="231006" indent="-231006" defTabSz="493776">
              <a:spcBef>
                <a:spcPts val="1000"/>
              </a:spcBef>
              <a:buFontTx/>
              <a:buAutoNum type="arabicPeriod" startAt="1"/>
              <a:defRPr sz="1728"/>
            </a:pPr>
            <a:r>
              <a:t>Develop and staff centers of excellence. </a:t>
            </a:r>
          </a:p>
          <a:p>
            <a:pPr marL="231006" indent="-231006" defTabSz="493776">
              <a:spcBef>
                <a:spcPts val="1000"/>
              </a:spcBef>
              <a:buFontTx/>
              <a:buAutoNum type="arabicPeriod" startAt="1"/>
              <a:defRPr sz="1728"/>
            </a:pPr>
            <a:r>
              <a:t>Invest continually. </a:t>
            </a:r>
          </a:p>
          <a:p>
            <a:pPr marL="231006" indent="-231006" defTabSz="493776">
              <a:spcBef>
                <a:spcPts val="1000"/>
              </a:spcBef>
              <a:buFontTx/>
              <a:buAutoNum type="arabicPeriod" startAt="1"/>
              <a:defRPr sz="1728"/>
            </a:pPr>
            <a:r>
              <a:t>Always seek new sources of data.</a:t>
            </a:r>
          </a:p>
        </p:txBody>
      </p:sp>
      <p:sp>
        <p:nvSpPr>
          <p:cNvPr id="1412"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13"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4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14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14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1" fill="hold">
                                  <p:stCondLst>
                                    <p:cond delay="0"/>
                                  </p:stCondLst>
                                  <p:iterate type="el" backwards="0">
                                    <p:tmAbs val="0"/>
                                  </p:iterate>
                                  <p:childTnLst>
                                    <p:set>
                                      <p:cBhvr>
                                        <p:cTn id="38" fill="hold"/>
                                        <p:tgtEl>
                                          <p:spTgt spid="1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1" fill="hold">
                                  <p:stCondLst>
                                    <p:cond delay="0"/>
                                  </p:stCondLst>
                                  <p:iterate type="el" backwards="0">
                                    <p:tmAbs val="0"/>
                                  </p:iterate>
                                  <p:childTnLst>
                                    <p:set>
                                      <p:cBhvr>
                                        <p:cTn id="42" fill="hold"/>
                                        <p:tgtEl>
                                          <p:spTgt spid="1411">
                                            <p:txEl>
                                              <p:pRg st="10" end="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1" grpId="1"/>
    </p:bldLst>
  </p:timing>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Know What You Want to Accomplish"/>
          <p:cNvSpPr txBox="1"/>
          <p:nvPr>
            <p:ph type="title"/>
          </p:nvPr>
        </p:nvSpPr>
        <p:spPr>
          <a:xfrm>
            <a:off x="188119" y="146354"/>
            <a:ext cx="8767762" cy="1018542"/>
          </a:xfrm>
          <a:prstGeom prst="rect">
            <a:avLst/>
          </a:prstGeom>
        </p:spPr>
        <p:txBody>
          <a:bodyPr/>
          <a:lstStyle>
            <a:lvl1pPr indent="36512" defTabSz="841247">
              <a:defRPr sz="3864"/>
            </a:lvl1pPr>
          </a:lstStyle>
          <a:p>
            <a:pPr/>
            <a:r>
              <a:t>Know What You Want to Accomplish</a:t>
            </a:r>
          </a:p>
        </p:txBody>
      </p:sp>
      <p:sp>
        <p:nvSpPr>
          <p:cNvPr id="1416" name="All companies want to apply AI to be more financially successful.…"/>
          <p:cNvSpPr txBox="1"/>
          <p:nvPr>
            <p:ph type="body" idx="1"/>
          </p:nvPr>
        </p:nvSpPr>
        <p:spPr>
          <a:prstGeom prst="rect">
            <a:avLst/>
          </a:prstGeom>
        </p:spPr>
        <p:txBody>
          <a:bodyPr/>
          <a:lstStyle/>
          <a:p>
            <a:pPr marL="216964" indent="-176832" defTabSz="722376">
              <a:spcBef>
                <a:spcPts val="1500"/>
              </a:spcBef>
              <a:defRPr sz="2528"/>
            </a:pPr>
            <a:r>
              <a:t>All companies want to apply AI to be more financially successful.</a:t>
            </a:r>
          </a:p>
          <a:p>
            <a:pPr marL="216964" indent="-176832" defTabSz="722376">
              <a:spcBef>
                <a:spcPts val="1500"/>
              </a:spcBef>
              <a:defRPr sz="2528"/>
            </a:pPr>
            <a:r>
              <a:t>However: identifying and developing transformational AI requires a </a:t>
            </a:r>
            <a:r>
              <a:rPr>
                <a:solidFill>
                  <a:srgbClr val="0433FF"/>
                </a:solidFill>
              </a:rPr>
              <a:t>clearer objective:</a:t>
            </a:r>
            <a:endParaRPr>
              <a:solidFill>
                <a:srgbClr val="0433FF"/>
              </a:solidFill>
            </a:endParaRPr>
          </a:p>
          <a:p>
            <a:pPr lvl="1" marL="526015" indent="-275190" defTabSz="722376">
              <a:spcBef>
                <a:spcPts val="1500"/>
              </a:spcBef>
              <a:defRPr sz="2370"/>
            </a:pPr>
            <a:r>
              <a:t>Improve process speed;</a:t>
            </a:r>
          </a:p>
          <a:p>
            <a:pPr lvl="1" marL="526015" indent="-275190" defTabSz="722376">
              <a:spcBef>
                <a:spcPts val="1500"/>
              </a:spcBef>
              <a:defRPr sz="2370"/>
            </a:pPr>
            <a:r>
              <a:t>Reduce operating costs;</a:t>
            </a:r>
          </a:p>
          <a:p>
            <a:pPr lvl="1" marL="526015" indent="-275190" defTabSz="722376">
              <a:spcBef>
                <a:spcPts val="1500"/>
              </a:spcBef>
              <a:defRPr sz="2370"/>
            </a:pPr>
            <a:r>
              <a:t>Become better marketers.</a:t>
            </a:r>
          </a:p>
          <a:p>
            <a:pPr marL="216964" indent="-176832" defTabSz="722376">
              <a:spcBef>
                <a:spcPts val="1500"/>
              </a:spcBef>
              <a:defRPr sz="2528"/>
            </a:pPr>
            <a:r>
              <a:t>Whatever the goals are: identifying one </a:t>
            </a:r>
            <a:r>
              <a:rPr>
                <a:solidFill>
                  <a:srgbClr val="0433FF"/>
                </a:solidFill>
              </a:rPr>
              <a:t>well-defined</a:t>
            </a:r>
            <a:r>
              <a:t>, </a:t>
            </a:r>
            <a:r>
              <a:rPr>
                <a:solidFill>
                  <a:srgbClr val="0433FF"/>
                </a:solidFill>
              </a:rPr>
              <a:t>overarching</a:t>
            </a:r>
            <a:r>
              <a:t> </a:t>
            </a:r>
            <a:r>
              <a:rPr>
                <a:solidFill>
                  <a:srgbClr val="0433FF"/>
                </a:solidFill>
              </a:rPr>
              <a:t>objective</a:t>
            </a:r>
            <a:r>
              <a:t> and making it a </a:t>
            </a:r>
            <a:r>
              <a:rPr>
                <a:solidFill>
                  <a:srgbClr val="0433FF"/>
                </a:solidFill>
              </a:rPr>
              <a:t>guiding principle</a:t>
            </a:r>
            <a:r>
              <a:t> for your adoption.</a:t>
            </a:r>
          </a:p>
        </p:txBody>
      </p:sp>
      <p:sp>
        <p:nvSpPr>
          <p:cNvPr id="1417"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1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16" grpId="1"/>
    </p:bldLst>
  </p:timing>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9" name="The case of Deloitte’s Omnia"/>
          <p:cNvSpPr txBox="1"/>
          <p:nvPr>
            <p:ph type="title"/>
          </p:nvPr>
        </p:nvSpPr>
        <p:spPr>
          <a:prstGeom prst="rect">
            <a:avLst/>
          </a:prstGeom>
        </p:spPr>
        <p:txBody>
          <a:bodyPr/>
          <a:lstStyle/>
          <a:p>
            <a:pPr/>
            <a:r>
              <a:t>The case of Deloitte’s Omnia</a:t>
            </a:r>
          </a:p>
        </p:txBody>
      </p:sp>
      <p:sp>
        <p:nvSpPr>
          <p:cNvPr id="1420" name="Omnia is Deloitte’s proprietary AI platform for auditing and assurance.…"/>
          <p:cNvSpPr txBox="1"/>
          <p:nvPr>
            <p:ph type="body" idx="1"/>
          </p:nvPr>
        </p:nvSpPr>
        <p:spPr>
          <a:xfrm>
            <a:off x="139699" y="1254778"/>
            <a:ext cx="8686801" cy="4974623"/>
          </a:xfrm>
          <a:prstGeom prst="rect">
            <a:avLst/>
          </a:prstGeom>
        </p:spPr>
        <p:txBody>
          <a:bodyPr/>
          <a:lstStyle/>
          <a:p>
            <a:pPr marL="156543" indent="-127587" defTabSz="521208">
              <a:spcBef>
                <a:spcPts val="1100"/>
              </a:spcBef>
              <a:defRPr sz="1824"/>
            </a:pPr>
            <a:r>
              <a:t>Omnia is Deloitte’s proprietary AI platform for auditing and assurance.</a:t>
            </a:r>
          </a:p>
          <a:p>
            <a:pPr marL="156543" indent="-127587" defTabSz="521208">
              <a:spcBef>
                <a:spcPts val="1100"/>
              </a:spcBef>
              <a:defRPr sz="1824"/>
            </a:pPr>
            <a:r>
              <a:t>Omnia’s guiding principle: improve service quality </a:t>
            </a:r>
            <a:r>
              <a:rPr b="1"/>
              <a:t>globally</a:t>
            </a:r>
            <a:r>
              <a:t>. </a:t>
            </a:r>
          </a:p>
          <a:p>
            <a:pPr marL="156543" indent="-127587" defTabSz="521208">
              <a:spcBef>
                <a:spcPts val="1100"/>
              </a:spcBef>
              <a:defRPr sz="1824"/>
            </a:pPr>
            <a:r>
              <a:t>Remarks: </a:t>
            </a:r>
          </a:p>
          <a:p>
            <a:pPr lvl="1" marL="379530" indent="-198555" defTabSz="521208">
              <a:spcBef>
                <a:spcPts val="1100"/>
              </a:spcBef>
              <a:defRPr sz="1710"/>
            </a:pPr>
            <a:r>
              <a:t>Important differences exist in how countries regulate data, including standards for privacy, audit processes, and risk management.</a:t>
            </a:r>
          </a:p>
          <a:p>
            <a:pPr lvl="1" marL="379530" indent="-198555" defTabSz="521208">
              <a:spcBef>
                <a:spcPts val="1100"/>
              </a:spcBef>
              <a:defRPr sz="1710"/>
            </a:pPr>
            <a:r>
              <a:t>Different companies use different data structures to store financial and operational data.</a:t>
            </a:r>
          </a:p>
          <a:p>
            <a:pPr marL="156543" indent="-127587" defTabSz="521208">
              <a:spcBef>
                <a:spcPts val="1100"/>
              </a:spcBef>
              <a:defRPr sz="1824"/>
            </a:pPr>
            <a:r>
              <a:t>The goal of making Omnia a global tool created several unique challenges including </a:t>
            </a:r>
            <a:r>
              <a:rPr>
                <a:solidFill>
                  <a:srgbClr val="0433FF"/>
                </a:solidFill>
              </a:rPr>
              <a:t>developing a single data model</a:t>
            </a:r>
            <a:r>
              <a:t> that </a:t>
            </a:r>
            <a:r>
              <a:rPr>
                <a:solidFill>
                  <a:srgbClr val="0433FF"/>
                </a:solidFill>
              </a:rPr>
              <a:t>would work across clients and regions</a:t>
            </a:r>
            <a:r>
              <a:t>.</a:t>
            </a:r>
          </a:p>
          <a:p>
            <a:pPr marL="156543" indent="-127587" defTabSz="521208">
              <a:spcBef>
                <a:spcPts val="1100"/>
              </a:spcBef>
              <a:defRPr sz="1824"/>
            </a:pPr>
            <a:r>
              <a:t>Envisioning Omnia as a global tool before it had been created allowed Deloitte’s developers to focus on </a:t>
            </a:r>
            <a:r>
              <a:rPr>
                <a:solidFill>
                  <a:srgbClr val="0433FF"/>
                </a:solidFill>
              </a:rPr>
              <a:t>standardizing information from different companies</a:t>
            </a:r>
            <a:r>
              <a:t> in </a:t>
            </a:r>
            <a:r>
              <a:rPr>
                <a:solidFill>
                  <a:srgbClr val="0433FF"/>
                </a:solidFill>
              </a:rPr>
              <a:t>different countries</a:t>
            </a:r>
            <a:r>
              <a:t>—a huge undertaking that would have been even more challenging later in the development process.</a:t>
            </a:r>
          </a:p>
        </p:txBody>
      </p:sp>
      <p:sp>
        <p:nvSpPr>
          <p:cNvPr id="1421"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2" name="Image" descr="Image"/>
          <p:cNvPicPr>
            <a:picLocks noChangeAspect="1"/>
          </p:cNvPicPr>
          <p:nvPr/>
        </p:nvPicPr>
        <p:blipFill>
          <a:blip r:embed="rId3">
            <a:extLst/>
          </a:blip>
          <a:stretch>
            <a:fillRect/>
          </a:stretch>
        </p:blipFill>
        <p:spPr>
          <a:xfrm>
            <a:off x="7569699" y="821392"/>
            <a:ext cx="1504728" cy="272342"/>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6" name="Work with an Ecosystem of Partners"/>
          <p:cNvSpPr txBox="1"/>
          <p:nvPr>
            <p:ph type="title"/>
          </p:nvPr>
        </p:nvSpPr>
        <p:spPr>
          <a:prstGeom prst="rect">
            <a:avLst/>
          </a:prstGeom>
        </p:spPr>
        <p:txBody>
          <a:bodyPr/>
          <a:lstStyle>
            <a:lvl1pPr indent="36908" defTabSz="850391">
              <a:defRPr sz="3906"/>
            </a:lvl1pPr>
          </a:lstStyle>
          <a:p>
            <a:pPr/>
            <a:r>
              <a:t>Work with an Ecosystem of Partners</a:t>
            </a:r>
          </a:p>
        </p:txBody>
      </p:sp>
      <p:sp>
        <p:nvSpPr>
          <p:cNvPr id="1427" name="Building Omnia required Deloitte to monitor technology start-ups around the world to find solutions that fit its audit and assurance practice’s  needs.…"/>
          <p:cNvSpPr txBox="1"/>
          <p:nvPr>
            <p:ph type="body" idx="1"/>
          </p:nvPr>
        </p:nvSpPr>
        <p:spPr>
          <a:prstGeom prst="rect">
            <a:avLst/>
          </a:prstGeom>
        </p:spPr>
        <p:txBody>
          <a:bodyPr/>
          <a:lstStyle/>
          <a:p>
            <a:pPr marL="173021" indent="-141017" defTabSz="576072">
              <a:spcBef>
                <a:spcPts val="1200"/>
              </a:spcBef>
              <a:defRPr sz="2016"/>
            </a:pPr>
            <a:r>
              <a:t>Building Omnia required Deloitte to monitor technology start-ups around the world to find solutions that fit its audit and assurance practice’s  needs. </a:t>
            </a:r>
          </a:p>
          <a:p>
            <a:pPr marL="173021" indent="-141017" defTabSz="576072">
              <a:spcBef>
                <a:spcPts val="1200"/>
              </a:spcBef>
              <a:defRPr sz="2016"/>
            </a:pPr>
            <a:r>
              <a:t>Developing technologies in-house might have been possible, but at a much higher cost and on a much slower timeline.</a:t>
            </a:r>
          </a:p>
          <a:p>
            <a:pPr marL="173021" indent="-141017" defTabSz="576072">
              <a:spcBef>
                <a:spcPts val="1200"/>
              </a:spcBef>
              <a:defRPr sz="2016"/>
            </a:pPr>
            <a:r>
              <a:t>A company needs </a:t>
            </a:r>
            <a:r>
              <a:rPr>
                <a:solidFill>
                  <a:srgbClr val="0433FF"/>
                </a:solidFill>
              </a:rPr>
              <a:t>strong partnerships</a:t>
            </a:r>
            <a:r>
              <a:t> to succeed with AI.</a:t>
            </a:r>
          </a:p>
          <a:p>
            <a:pPr marL="173021" indent="-141017" defTabSz="576072">
              <a:spcBef>
                <a:spcPts val="1200"/>
              </a:spcBef>
              <a:defRPr sz="2016"/>
            </a:pPr>
            <a:r>
              <a:t>Deloitte worked with a number of start-ups:</a:t>
            </a:r>
          </a:p>
          <a:p>
            <a:pPr lvl="1" marL="419481" indent="-219456" defTabSz="576072">
              <a:spcBef>
                <a:spcPts val="1200"/>
              </a:spcBef>
              <a:defRPr sz="1890"/>
            </a:pPr>
            <a:r>
              <a:rPr>
                <a:solidFill>
                  <a:srgbClr val="0433FF"/>
                </a:solidFill>
              </a:rPr>
              <a:t>Kira Systems</a:t>
            </a:r>
            <a:r>
              <a:t>: expertise in NLP software that extracts contract terms from legal documents. </a:t>
            </a:r>
          </a:p>
          <a:p>
            <a:pPr lvl="1" marL="419481" indent="-219456" defTabSz="576072">
              <a:spcBef>
                <a:spcPts val="1200"/>
              </a:spcBef>
              <a:defRPr sz="1890"/>
            </a:pPr>
            <a:r>
              <a:rPr>
                <a:solidFill>
                  <a:srgbClr val="0433FF"/>
                </a:solidFill>
              </a:rPr>
              <a:t>Signal AI</a:t>
            </a:r>
            <a:r>
              <a:t>: built a platform that analyzes publicly available financial data to identify potential risk factors in a client’s business. </a:t>
            </a:r>
          </a:p>
          <a:p>
            <a:pPr lvl="1" marL="419481" indent="-219456" defTabSz="576072">
              <a:spcBef>
                <a:spcPts val="1200"/>
              </a:spcBef>
              <a:defRPr sz="1890"/>
            </a:pPr>
            <a:r>
              <a:rPr>
                <a:solidFill>
                  <a:srgbClr val="0433FF"/>
                </a:solidFill>
              </a:rPr>
              <a:t>Chatterbox Labs</a:t>
            </a:r>
            <a:r>
              <a:t>: helped create Trustworthy AI, a module which evaluates AI models for bias.</a:t>
            </a:r>
          </a:p>
        </p:txBody>
      </p:sp>
      <p:sp>
        <p:nvSpPr>
          <p:cNvPr id="142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29"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1" name="Master Analytics"/>
          <p:cNvSpPr txBox="1"/>
          <p:nvPr>
            <p:ph type="title"/>
          </p:nvPr>
        </p:nvSpPr>
        <p:spPr>
          <a:prstGeom prst="rect">
            <a:avLst/>
          </a:prstGeom>
        </p:spPr>
        <p:txBody>
          <a:bodyPr/>
          <a:lstStyle/>
          <a:p>
            <a:pPr/>
            <a:r>
              <a:t>Master Analytics</a:t>
            </a:r>
          </a:p>
        </p:txBody>
      </p:sp>
      <p:sp>
        <p:nvSpPr>
          <p:cNvPr id="1432" name="Most successful AI adopters had significant analytics initiatives underway before they moved headlong into AI/ML.…"/>
          <p:cNvSpPr txBox="1"/>
          <p:nvPr>
            <p:ph type="body" idx="1"/>
          </p:nvPr>
        </p:nvSpPr>
        <p:spPr>
          <a:prstGeom prst="rect">
            <a:avLst/>
          </a:prstGeom>
        </p:spPr>
        <p:txBody>
          <a:bodyPr/>
          <a:lstStyle/>
          <a:p>
            <a:pPr marL="156543" indent="-127587" defTabSz="521208">
              <a:spcBef>
                <a:spcPts val="1100"/>
              </a:spcBef>
              <a:defRPr sz="1824"/>
            </a:pPr>
            <a:r>
              <a:t>Most successful AI adopters had significant analytics initiatives underway before they moved headlong into AI/ML.</a:t>
            </a:r>
          </a:p>
          <a:p>
            <a:pPr marL="156543" indent="-127587" defTabSz="521208">
              <a:spcBef>
                <a:spcPts val="1100"/>
              </a:spcBef>
              <a:defRPr sz="1824"/>
            </a:pPr>
            <a:r>
              <a:t>Mastering analytics requires a commitment to using data and analytics for most decisions; this dictates:</a:t>
            </a:r>
          </a:p>
          <a:p>
            <a:pPr lvl="1" marL="379530" indent="-198555" defTabSz="521208">
              <a:spcBef>
                <a:spcPts val="1100"/>
              </a:spcBef>
              <a:defRPr sz="1710"/>
            </a:pPr>
            <a:r>
              <a:t>changing the way you deal with customers by </a:t>
            </a:r>
            <a:r>
              <a:rPr>
                <a:solidFill>
                  <a:srgbClr val="0433FF"/>
                </a:solidFill>
              </a:rPr>
              <a:t>embedding AI in products</a:t>
            </a:r>
            <a:r>
              <a:t> and </a:t>
            </a:r>
            <a:r>
              <a:rPr>
                <a:solidFill>
                  <a:srgbClr val="0433FF"/>
                </a:solidFill>
              </a:rPr>
              <a:t>services</a:t>
            </a:r>
          </a:p>
          <a:p>
            <a:pPr lvl="1" marL="379530" indent="-198555" defTabSz="521208">
              <a:spcBef>
                <a:spcPts val="1100"/>
              </a:spcBef>
              <a:defRPr sz="1710"/>
            </a:pPr>
            <a:r>
              <a:t>conducting </a:t>
            </a:r>
            <a:r>
              <a:rPr>
                <a:solidFill>
                  <a:srgbClr val="0433FF"/>
                </a:solidFill>
              </a:rPr>
              <a:t>many tasks</a:t>
            </a:r>
            <a:r>
              <a:t>—even entire business processes—in a </a:t>
            </a:r>
            <a:r>
              <a:rPr>
                <a:solidFill>
                  <a:srgbClr val="0433FF"/>
                </a:solidFill>
              </a:rPr>
              <a:t>more automated and intelligent fashion</a:t>
            </a:r>
          </a:p>
          <a:p>
            <a:pPr lvl="1" marL="379530" indent="-198555" defTabSz="521208">
              <a:spcBef>
                <a:spcPts val="1100"/>
              </a:spcBef>
              <a:defRPr sz="1710"/>
            </a:pPr>
            <a:r>
              <a:t>increasingly have </a:t>
            </a:r>
            <a:r>
              <a:rPr>
                <a:solidFill>
                  <a:srgbClr val="0433FF"/>
                </a:solidFill>
              </a:rPr>
              <a:t>unique</a:t>
            </a:r>
            <a:r>
              <a:t> or </a:t>
            </a:r>
            <a:r>
              <a:rPr>
                <a:solidFill>
                  <a:srgbClr val="0433FF"/>
                </a:solidFill>
              </a:rPr>
              <a:t>proprietary</a:t>
            </a:r>
            <a:r>
              <a:t> data.</a:t>
            </a:r>
          </a:p>
          <a:p>
            <a:pPr lvl="1" marL="0" indent="130302" algn="ctr" defTabSz="521208">
              <a:spcBef>
                <a:spcPts val="1100"/>
              </a:spcBef>
              <a:buSzTx/>
              <a:buFontTx/>
              <a:buNone/>
              <a:defRPr sz="1710"/>
            </a:pPr>
            <a:r>
              <a:t>Data is the foundation of machine-learning success: models can’t make accurate predictions without large quantities of good data. </a:t>
            </a:r>
          </a:p>
          <a:p>
            <a:pPr lvl="1" marL="0" indent="130302" algn="ctr" defTabSz="521208">
              <a:spcBef>
                <a:spcPts val="1100"/>
              </a:spcBef>
              <a:buSzTx/>
              <a:buFontTx/>
              <a:buNone/>
              <a:defRPr sz="1710"/>
            </a:pPr>
            <a:r>
              <a:t>The single biggest obstacle for most organizations in scaling up AI systems is </a:t>
            </a:r>
            <a:r>
              <a:rPr>
                <a:solidFill>
                  <a:srgbClr val="0433FF"/>
                </a:solidFill>
              </a:rPr>
              <a:t>acquiring</a:t>
            </a:r>
            <a:r>
              <a:t>, </a:t>
            </a:r>
            <a:r>
              <a:rPr>
                <a:solidFill>
                  <a:srgbClr val="0433FF"/>
                </a:solidFill>
              </a:rPr>
              <a:t>cleaning</a:t>
            </a:r>
            <a:r>
              <a:t>, and </a:t>
            </a:r>
            <a:r>
              <a:rPr>
                <a:solidFill>
                  <a:srgbClr val="0433FF"/>
                </a:solidFill>
              </a:rPr>
              <a:t>integrating</a:t>
            </a:r>
            <a:r>
              <a:t> </a:t>
            </a:r>
            <a:r>
              <a:rPr>
                <a:solidFill>
                  <a:srgbClr val="0433FF"/>
                </a:solidFill>
              </a:rPr>
              <a:t>the right data</a:t>
            </a:r>
            <a:r>
              <a:t>. </a:t>
            </a:r>
          </a:p>
          <a:p>
            <a:pPr lvl="1" marL="0" indent="130302" algn="ctr" defTabSz="521208">
              <a:spcBef>
                <a:spcPts val="1100"/>
              </a:spcBef>
              <a:buSzTx/>
              <a:buFontTx/>
              <a:buNone/>
              <a:defRPr sz="1710"/>
            </a:pPr>
            <a:r>
              <a:t>It’s also important to </a:t>
            </a:r>
            <a:r>
              <a:rPr>
                <a:solidFill>
                  <a:srgbClr val="0433FF"/>
                </a:solidFill>
              </a:rPr>
              <a:t>actively pursue new sources of data</a:t>
            </a:r>
            <a:r>
              <a:t> for new AI initiatives.</a:t>
            </a:r>
          </a:p>
        </p:txBody>
      </p:sp>
      <p:sp>
        <p:nvSpPr>
          <p:cNvPr id="143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34"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8" name="Seagate Case Study"/>
          <p:cNvSpPr txBox="1"/>
          <p:nvPr>
            <p:ph type="title"/>
          </p:nvPr>
        </p:nvSpPr>
        <p:spPr>
          <a:prstGeom prst="rect">
            <a:avLst/>
          </a:prstGeom>
        </p:spPr>
        <p:txBody>
          <a:bodyPr/>
          <a:lstStyle/>
          <a:p>
            <a:pPr/>
            <a:r>
              <a:t>Seagate Case Study</a:t>
            </a:r>
          </a:p>
        </p:txBody>
      </p:sp>
      <p:sp>
        <p:nvSpPr>
          <p:cNvPr id="1439" name="Seagate Technology, has tremendous amounts of sensor data in its factories and has been using it extensively over the past five years to improve the quality and efficiency of its manufacturing processes.…"/>
          <p:cNvSpPr txBox="1"/>
          <p:nvPr>
            <p:ph type="body" idx="1"/>
          </p:nvPr>
        </p:nvSpPr>
        <p:spPr>
          <a:prstGeom prst="rect">
            <a:avLst/>
          </a:prstGeom>
        </p:spPr>
        <p:txBody>
          <a:bodyPr/>
          <a:lstStyle/>
          <a:p>
            <a:pPr marL="140065" indent="-114157" defTabSz="466344">
              <a:spcBef>
                <a:spcPts val="1000"/>
              </a:spcBef>
              <a:defRPr sz="1632"/>
            </a:pPr>
            <a:r>
              <a:t>Seagate Technology, has tremendous amounts of sensor data in its factories and has been using it extensively over the past five years to improve the quality and efficiency of its manufacturing processes.</a:t>
            </a:r>
          </a:p>
          <a:p>
            <a:pPr marL="140065" indent="-114157" defTabSz="466344">
              <a:spcBef>
                <a:spcPts val="1000"/>
              </a:spcBef>
              <a:defRPr sz="1632"/>
            </a:pPr>
            <a:r>
              <a:t>Focus: automating the visual inspection of silicon wafers, from which disk-drive heads are made, and the tools that manufacture them. </a:t>
            </a:r>
          </a:p>
          <a:p>
            <a:pPr marL="140065" indent="-114157" defTabSz="466344">
              <a:spcBef>
                <a:spcPts val="1000"/>
              </a:spcBef>
              <a:defRPr sz="1632"/>
            </a:pPr>
            <a:r>
              <a:t>Multiple microscope images are taken from various tool sets throughout wafer fabrication. </a:t>
            </a:r>
          </a:p>
          <a:p>
            <a:pPr marL="140065" indent="-114157" defTabSz="466344">
              <a:spcBef>
                <a:spcPts val="1000"/>
              </a:spcBef>
              <a:defRPr sz="1632"/>
            </a:pPr>
            <a:r>
              <a:t>Using data provided by the images, Seagate’s Minnesota factory created an automated system that allows machines to find and classify wafer defects directly. </a:t>
            </a:r>
          </a:p>
          <a:p>
            <a:pPr marL="140065" indent="-114157" defTabSz="466344">
              <a:spcBef>
                <a:spcPts val="1000"/>
              </a:spcBef>
              <a:defRPr sz="1632"/>
            </a:pPr>
            <a:r>
              <a:t>Other image-classification models detect out-of-focus electron microscopes in the monitoring tools to determine whether defects actually exist. </a:t>
            </a:r>
          </a:p>
          <a:p>
            <a:pPr marL="140065" indent="-114157" defTabSz="466344">
              <a:spcBef>
                <a:spcPts val="1000"/>
              </a:spcBef>
              <a:defRPr sz="1632"/>
            </a:pPr>
            <a:r>
              <a:t>Since these models were first deployed, in late 2017, their use has grown extensively across the company’s wafer factories in the United States and Northern Ireland, saving millions of dollars in inspection labor costs and scrap prevention. </a:t>
            </a:r>
          </a:p>
          <a:p>
            <a:pPr marL="140065" indent="-114157" defTabSz="466344">
              <a:spcBef>
                <a:spcPts val="1000"/>
              </a:spcBef>
              <a:defRPr sz="1632"/>
            </a:pPr>
            <a:r>
              <a:t>Visual inspection accuracy, at 50% several years ago, </a:t>
            </a:r>
            <a:r>
              <a:rPr>
                <a:solidFill>
                  <a:srgbClr val="0433FF"/>
                </a:solidFill>
              </a:rPr>
              <a:t>now exceeds 90%</a:t>
            </a:r>
            <a:r>
              <a:t>.</a:t>
            </a:r>
          </a:p>
        </p:txBody>
      </p:sp>
      <p:sp>
        <p:nvSpPr>
          <p:cNvPr id="144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41" name="Image" descr="Image"/>
          <p:cNvPicPr>
            <a:picLocks noChangeAspect="1"/>
          </p:cNvPicPr>
          <p:nvPr/>
        </p:nvPicPr>
        <p:blipFill>
          <a:blip r:embed="rId2">
            <a:extLst/>
          </a:blip>
          <a:stretch>
            <a:fillRect/>
          </a:stretch>
        </p:blipFill>
        <p:spPr>
          <a:xfrm>
            <a:off x="6582241" y="181485"/>
            <a:ext cx="1123898" cy="983411"/>
          </a:xfrm>
          <a:prstGeom prst="rect">
            <a:avLst/>
          </a:prstGeom>
          <a:ln w="12700">
            <a:miter lim="400000"/>
          </a:ln>
        </p:spPr>
      </p:pic>
      <p:sp>
        <p:nvSpPr>
          <p:cNvPr id="1442"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4" name="Create a Modular, Flexible IT Architecture"/>
          <p:cNvSpPr txBox="1"/>
          <p:nvPr>
            <p:ph type="title"/>
          </p:nvPr>
        </p:nvSpPr>
        <p:spPr>
          <a:xfrm>
            <a:off x="109722" y="41295"/>
            <a:ext cx="8949956" cy="1170324"/>
          </a:xfrm>
          <a:prstGeom prst="rect">
            <a:avLst/>
          </a:prstGeom>
        </p:spPr>
        <p:txBody>
          <a:bodyPr/>
          <a:lstStyle>
            <a:lvl1pPr>
              <a:defRPr sz="3300"/>
            </a:lvl1pPr>
          </a:lstStyle>
          <a:p>
            <a:pPr/>
            <a:r>
              <a:t>Create a Modular, Flexible IT Architecture</a:t>
            </a:r>
          </a:p>
        </p:txBody>
      </p:sp>
      <p:sp>
        <p:nvSpPr>
          <p:cNvPr id="1445" name="To deploy AI solutions, you’ll need a way to easily deploy data, analytics, and automation across your enterprise applications.…"/>
          <p:cNvSpPr txBox="1"/>
          <p:nvPr>
            <p:ph type="body" idx="1"/>
          </p:nvPr>
        </p:nvSpPr>
        <p:spPr>
          <a:prstGeom prst="rect">
            <a:avLst/>
          </a:prstGeom>
        </p:spPr>
        <p:txBody>
          <a:bodyPr/>
          <a:lstStyle/>
          <a:p>
            <a:pPr marL="170275" indent="-138779" defTabSz="566927">
              <a:spcBef>
                <a:spcPts val="1200"/>
              </a:spcBef>
              <a:defRPr sz="1984"/>
            </a:pPr>
            <a:r>
              <a:t>To deploy AI solutions, you’ll need a way to easily </a:t>
            </a:r>
            <a:r>
              <a:rPr>
                <a:solidFill>
                  <a:srgbClr val="0433FF"/>
                </a:solidFill>
              </a:rPr>
              <a:t>deploy data, analytics</a:t>
            </a:r>
            <a:r>
              <a:t>, and </a:t>
            </a:r>
            <a:r>
              <a:rPr>
                <a:solidFill>
                  <a:srgbClr val="0433FF"/>
                </a:solidFill>
              </a:rPr>
              <a:t>automation</a:t>
            </a:r>
            <a:r>
              <a:t> across your </a:t>
            </a:r>
            <a:r>
              <a:rPr>
                <a:solidFill>
                  <a:srgbClr val="0433FF"/>
                </a:solidFill>
              </a:rPr>
              <a:t>enterprise applications</a:t>
            </a:r>
            <a:r>
              <a:t>. </a:t>
            </a:r>
          </a:p>
          <a:p>
            <a:pPr marL="170275" indent="-138779" defTabSz="566927">
              <a:spcBef>
                <a:spcPts val="1200"/>
              </a:spcBef>
              <a:defRPr sz="1984"/>
            </a:pPr>
            <a:r>
              <a:t>That requires a technology infrastructure that can communicate and understand data from other IT environments, both inside and outside your company. </a:t>
            </a:r>
          </a:p>
          <a:p>
            <a:pPr marL="170275" indent="-138779" defTabSz="566927">
              <a:spcBef>
                <a:spcPts val="1200"/>
              </a:spcBef>
              <a:defRPr sz="1984"/>
            </a:pPr>
            <a:r>
              <a:t>A flexible IT architecture makes it </a:t>
            </a:r>
            <a:r>
              <a:rPr>
                <a:solidFill>
                  <a:srgbClr val="0433FF"/>
                </a:solidFill>
              </a:rPr>
              <a:t>easier to automate complex processes.</a:t>
            </a:r>
            <a:r>
              <a:t> </a:t>
            </a:r>
          </a:p>
          <a:p>
            <a:pPr marL="170275" indent="-138779" defTabSz="566927">
              <a:spcBef>
                <a:spcPts val="1200"/>
              </a:spcBef>
              <a:defRPr sz="1984"/>
            </a:pPr>
            <a:r>
              <a:t>Developing and maintaining </a:t>
            </a:r>
            <a:r>
              <a:rPr b="1"/>
              <a:t>in house</a:t>
            </a:r>
            <a:r>
              <a:t> such an architecture that can </a:t>
            </a:r>
            <a:r>
              <a:rPr>
                <a:solidFill>
                  <a:srgbClr val="0433FF"/>
                </a:solidFill>
              </a:rPr>
              <a:t>offer instantly data storage</a:t>
            </a:r>
            <a:r>
              <a:t> and </a:t>
            </a:r>
            <a:r>
              <a:rPr>
                <a:solidFill>
                  <a:srgbClr val="0433FF"/>
                </a:solidFill>
              </a:rPr>
              <a:t>computing power, </a:t>
            </a:r>
            <a:r>
              <a:t>which</a:t>
            </a:r>
            <a:r>
              <a:rPr>
                <a:solidFill>
                  <a:srgbClr val="0433FF"/>
                </a:solidFill>
              </a:rPr>
              <a:t> </a:t>
            </a:r>
            <a:r>
              <a:t>is </a:t>
            </a:r>
            <a:r>
              <a:rPr>
                <a:solidFill>
                  <a:srgbClr val="0433FF"/>
                </a:solidFill>
              </a:rPr>
              <a:t>software-driven </a:t>
            </a:r>
            <a:r>
              <a:t>and </a:t>
            </a:r>
            <a:r>
              <a:rPr>
                <a:solidFill>
                  <a:srgbClr val="0433FF"/>
                </a:solidFill>
              </a:rPr>
              <a:t>massively scalable</a:t>
            </a:r>
            <a:r>
              <a:t>, can be very expensive and difficult</a:t>
            </a:r>
          </a:p>
          <a:p>
            <a:pPr marL="170275" indent="-138779" defTabSz="566927">
              <a:spcBef>
                <a:spcPts val="1200"/>
              </a:spcBef>
              <a:defRPr sz="1984"/>
            </a:pPr>
            <a:r>
              <a:t>Migrating data and applications to the cloud, can help companies become aggressive AI adopters, that focus on developing software and business capabilities. </a:t>
            </a:r>
          </a:p>
        </p:txBody>
      </p:sp>
      <p:sp>
        <p:nvSpPr>
          <p:cNvPr id="1446"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7"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Content Placeholder 2"/>
          <p:cNvSpPr txBox="1"/>
          <p:nvPr>
            <p:ph type="body" idx="1"/>
          </p:nvPr>
        </p:nvSpPr>
        <p:spPr>
          <a:prstGeom prst="rect">
            <a:avLst/>
          </a:prstGeom>
        </p:spPr>
        <p:txBody>
          <a:bodyPr/>
          <a:lstStyle/>
          <a:p>
            <a:pPr marL="0" indent="50800">
              <a:buSzTx/>
              <a:buNone/>
              <a:defRPr>
                <a:solidFill>
                  <a:srgbClr val="16966D"/>
                </a:solidFill>
              </a:defRPr>
            </a:pPr>
            <a:r>
              <a:t>Search for online tools and apps that can help you develop and elaborate business model canvases and ideation workshops</a:t>
            </a:r>
          </a:p>
          <a:p>
            <a:pPr/>
            <a:r>
              <a:t>Look at </a:t>
            </a:r>
            <a:r>
              <a:rPr u="sng">
                <a:solidFill>
                  <a:schemeClr val="accent5"/>
                </a:solidFill>
                <a:uFill>
                  <a:solidFill>
                    <a:schemeClr val="accent5"/>
                  </a:solidFill>
                </a:uFill>
                <a:hlinkClick r:id="rId2" invalidUrl="" action="" tgtFrame="" tooltip="" history="1" highlightClick="0" endSnd="0"/>
              </a:rPr>
              <a:t>https://miro.com/</a:t>
            </a:r>
            <a:r>
              <a:t> and other offerings</a:t>
            </a:r>
          </a:p>
        </p:txBody>
      </p:sp>
      <p:sp>
        <p:nvSpPr>
          <p:cNvPr id="742" name="Title 1"/>
          <p:cNvSpPr txBox="1"/>
          <p:nvPr>
            <p:ph type="title"/>
          </p:nvPr>
        </p:nvSpPr>
        <p:spPr>
          <a:xfrm>
            <a:off x="-3063" y="244595"/>
            <a:ext cx="2843907" cy="1263639"/>
          </a:xfrm>
          <a:prstGeom prst="rect">
            <a:avLst/>
          </a:prstGeom>
        </p:spPr>
        <p:txBody>
          <a:bodyPr/>
          <a:lstStyle>
            <a:lvl1pPr indent="37702" defTabSz="868680">
              <a:defRPr sz="3800"/>
            </a:lvl1pPr>
          </a:lstStyle>
          <a:p>
            <a:pPr/>
            <a:r>
              <a:t>Assignment</a:t>
            </a:r>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Integrate AI into Existing Workflows"/>
          <p:cNvSpPr txBox="1"/>
          <p:nvPr>
            <p:ph type="title"/>
          </p:nvPr>
        </p:nvSpPr>
        <p:spPr>
          <a:prstGeom prst="rect">
            <a:avLst/>
          </a:prstGeom>
        </p:spPr>
        <p:txBody>
          <a:bodyPr/>
          <a:lstStyle>
            <a:lvl1pPr indent="37305" defTabSz="859536">
              <a:defRPr sz="3948"/>
            </a:lvl1pPr>
          </a:lstStyle>
          <a:p>
            <a:pPr/>
            <a:r>
              <a:t>Integrate AI into Existing Workflows</a:t>
            </a:r>
          </a:p>
        </p:txBody>
      </p:sp>
      <p:sp>
        <p:nvSpPr>
          <p:cNvPr id="1450" name="Determine which of your workflows are ripe for AI speed and intelligence and begin integrating AI into them as soon as possible.…"/>
          <p:cNvSpPr txBox="1"/>
          <p:nvPr>
            <p:ph type="body" idx="1"/>
          </p:nvPr>
        </p:nvSpPr>
        <p:spPr>
          <a:prstGeom prst="rect">
            <a:avLst/>
          </a:prstGeom>
        </p:spPr>
        <p:txBody>
          <a:bodyPr/>
          <a:lstStyle/>
          <a:p>
            <a:pPr marL="173021" indent="-141017" defTabSz="576072">
              <a:spcBef>
                <a:spcPts val="1200"/>
              </a:spcBef>
              <a:defRPr sz="2016"/>
            </a:pPr>
            <a:r>
              <a:t>Determine which of your workflows </a:t>
            </a:r>
            <a:r>
              <a:rPr>
                <a:solidFill>
                  <a:srgbClr val="0433FF"/>
                </a:solidFill>
              </a:rPr>
              <a:t>are ripe for AI speed and intelligence</a:t>
            </a:r>
            <a:r>
              <a:t> and </a:t>
            </a:r>
            <a:r>
              <a:rPr>
                <a:solidFill>
                  <a:srgbClr val="0433FF"/>
                </a:solidFill>
              </a:rPr>
              <a:t>begin integrating AI into them as soon as possible</a:t>
            </a:r>
            <a:r>
              <a:t>. </a:t>
            </a:r>
          </a:p>
          <a:p>
            <a:pPr lvl="1" marL="419481" indent="-219456" defTabSz="576072">
              <a:spcBef>
                <a:spcPts val="1200"/>
              </a:spcBef>
              <a:defRPr sz="1890"/>
            </a:pPr>
            <a:r>
              <a:t>Avoid trying to cram AI into workflows that wouldn’t benefit from machine speed and scale, such as seldom-used business processes that neither involve nor generate enormous amounts of data and repetition.</a:t>
            </a:r>
          </a:p>
          <a:p>
            <a:pPr marL="173021" indent="-141017" defTabSz="576072">
              <a:spcBef>
                <a:spcPts val="1200"/>
              </a:spcBef>
              <a:defRPr sz="2016"/>
            </a:pPr>
            <a:r>
              <a:t>Workflow integration requires a very specific plan of attack:</a:t>
            </a:r>
          </a:p>
          <a:p>
            <a:pPr lvl="1" marL="419481" indent="-219456" defTabSz="576072">
              <a:spcBef>
                <a:spcPts val="1200"/>
              </a:spcBef>
              <a:defRPr sz="1890"/>
            </a:pPr>
            <a:r>
              <a:t>If you have determined that you want to improve customer service, you need </a:t>
            </a:r>
            <a:r>
              <a:rPr>
                <a:solidFill>
                  <a:srgbClr val="0433FF"/>
                </a:solidFill>
              </a:rPr>
              <a:t>acute on-the-ground knowledge of those processes</a:t>
            </a:r>
            <a:r>
              <a:t> that few executives have.</a:t>
            </a:r>
          </a:p>
          <a:p>
            <a:pPr lvl="1" marL="419481" indent="-219456" defTabSz="576072">
              <a:spcBef>
                <a:spcPts val="1200"/>
              </a:spcBef>
              <a:defRPr sz="1890"/>
            </a:pPr>
            <a:r>
              <a:t>Line employees, however, have an ideal perspective for determining which processes can benefit from artificial intelligence and how the processes can be specifically improved.</a:t>
            </a:r>
          </a:p>
        </p:txBody>
      </p:sp>
      <p:sp>
        <p:nvSpPr>
          <p:cNvPr id="1451"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2"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6" name="Build Solutions Across the Organization"/>
          <p:cNvSpPr txBox="1"/>
          <p:nvPr>
            <p:ph type="title"/>
          </p:nvPr>
        </p:nvSpPr>
        <p:spPr>
          <a:xfrm>
            <a:off x="6350" y="81444"/>
            <a:ext cx="9131300" cy="1083452"/>
          </a:xfrm>
          <a:prstGeom prst="rect">
            <a:avLst/>
          </a:prstGeom>
        </p:spPr>
        <p:txBody>
          <a:bodyPr/>
          <a:lstStyle>
            <a:lvl1pPr indent="35718" defTabSz="822959">
              <a:defRPr sz="3780"/>
            </a:lvl1pPr>
          </a:lstStyle>
          <a:p>
            <a:pPr/>
            <a:r>
              <a:t>Build Solutions Across the Organization</a:t>
            </a:r>
          </a:p>
        </p:txBody>
      </p:sp>
      <p:sp>
        <p:nvSpPr>
          <p:cNvPr id="1457" name="Once having tested internally and mastered AI across a specific workflow, an organization needs to become more aggressive in deploying it throughout the organization.…"/>
          <p:cNvSpPr txBox="1"/>
          <p:nvPr>
            <p:ph type="body" idx="1"/>
          </p:nvPr>
        </p:nvSpPr>
        <p:spPr>
          <a:prstGeom prst="rect">
            <a:avLst/>
          </a:prstGeom>
        </p:spPr>
        <p:txBody>
          <a:bodyPr/>
          <a:lstStyle/>
          <a:p>
            <a:pPr marL="148304" indent="-120872" defTabSz="493776">
              <a:spcBef>
                <a:spcPts val="1000"/>
              </a:spcBef>
              <a:defRPr sz="1728"/>
            </a:pPr>
            <a:r>
              <a:t>Once having tested internally and mastered AI across a specific workflow, an organization needs to become more aggressive in deploying it throughout the organization. </a:t>
            </a:r>
          </a:p>
          <a:p>
            <a:pPr marL="148304" indent="-120872" defTabSz="493776">
              <a:spcBef>
                <a:spcPts val="1000"/>
              </a:spcBef>
              <a:defRPr sz="1728"/>
            </a:pPr>
            <a:r>
              <a:t>Rather than designing one algorithmic model for one process, your goal should be to </a:t>
            </a:r>
            <a:r>
              <a:rPr>
                <a:solidFill>
                  <a:srgbClr val="0433FF"/>
                </a:solidFill>
              </a:rPr>
              <a:t>find a unified approach</a:t>
            </a:r>
            <a:r>
              <a:t> that can be </a:t>
            </a:r>
            <a:r>
              <a:rPr>
                <a:solidFill>
                  <a:srgbClr val="0433FF"/>
                </a:solidFill>
              </a:rPr>
              <a:t>replicated across the company</a:t>
            </a:r>
            <a:r>
              <a:t>.</a:t>
            </a:r>
          </a:p>
          <a:p>
            <a:pPr marL="148304" indent="-120872" defTabSz="493776">
              <a:spcBef>
                <a:spcPts val="1000"/>
              </a:spcBef>
              <a:defRPr sz="1728"/>
            </a:pPr>
            <a:r>
              <a:t>Example: Cleveland Clinic</a:t>
            </a:r>
          </a:p>
          <a:p>
            <a:pPr lvl="1" marL="359555" indent="-188105" defTabSz="493776">
              <a:spcBef>
                <a:spcPts val="1000"/>
              </a:spcBef>
              <a:defRPr sz="1620"/>
            </a:pPr>
            <a:r>
              <a:t>The clinic faces a huge challenge involving data and analytics, as hospitals have much less data than organizations in other industries, and it is less likely to be clean and well structured. </a:t>
            </a:r>
          </a:p>
          <a:p>
            <a:pPr lvl="1" marL="359555" indent="-188105" defTabSz="493776">
              <a:spcBef>
                <a:spcPts val="1000"/>
              </a:spcBef>
              <a:defRPr sz="1620"/>
            </a:pPr>
            <a:r>
              <a:t>Hospital data have quality issues, is captured poorly, is entered in different ways, and involves different definitions across the institution. </a:t>
            </a:r>
          </a:p>
          <a:p>
            <a:pPr lvl="1" marL="359555" indent="-188105" defTabSz="493776">
              <a:spcBef>
                <a:spcPts val="1000"/>
              </a:spcBef>
              <a:defRPr sz="1620"/>
            </a:pPr>
            <a:r>
              <a:t>Knowledge of each practice’s data structures is required to interpret the data accurately: Rather than leave </a:t>
            </a:r>
            <a:r>
              <a:rPr>
                <a:solidFill>
                  <a:srgbClr val="0433FF"/>
                </a:solidFill>
              </a:rPr>
              <a:t>data preparation</a:t>
            </a:r>
            <a:r>
              <a:t> to each practice within the clinic for each individual data set, they make it a part of every AI project and work to provide useful data sets to all AI projects.</a:t>
            </a:r>
          </a:p>
        </p:txBody>
      </p:sp>
      <p:sp>
        <p:nvSpPr>
          <p:cNvPr id="1458"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9"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Create an AI Governance and Leadership Structure"/>
          <p:cNvSpPr txBox="1"/>
          <p:nvPr>
            <p:ph type="title"/>
          </p:nvPr>
        </p:nvSpPr>
        <p:spPr>
          <a:prstGeom prst="rect">
            <a:avLst/>
          </a:prstGeom>
        </p:spPr>
        <p:txBody>
          <a:bodyPr/>
          <a:lstStyle>
            <a:lvl1pPr indent="36115" defTabSz="832104">
              <a:defRPr sz="3822"/>
            </a:lvl1pPr>
          </a:lstStyle>
          <a:p>
            <a:pPr/>
            <a:r>
              <a:t>Create an AI Governance and Leadership Structure</a:t>
            </a:r>
          </a:p>
        </p:txBody>
      </p:sp>
      <p:sp>
        <p:nvSpPr>
          <p:cNvPr id="1462" name="Putting someone in charge of determining how artificial intelligence is deployed throughout the organization makes transformation easier.…"/>
          <p:cNvSpPr txBox="1"/>
          <p:nvPr>
            <p:ph type="body" idx="1"/>
          </p:nvPr>
        </p:nvSpPr>
        <p:spPr>
          <a:prstGeom prst="rect">
            <a:avLst/>
          </a:prstGeom>
        </p:spPr>
        <p:txBody>
          <a:bodyPr/>
          <a:lstStyle/>
          <a:p>
            <a:pPr marL="140065" indent="-114157" defTabSz="466344">
              <a:spcBef>
                <a:spcPts val="1000"/>
              </a:spcBef>
              <a:defRPr sz="1632"/>
            </a:pPr>
            <a:r>
              <a:t>Putting someone in charge of determining how artificial intelligence is deployed throughout the organization makes transformation easier. </a:t>
            </a:r>
          </a:p>
          <a:p>
            <a:pPr marL="140065" indent="-114157" defTabSz="466344">
              <a:spcBef>
                <a:spcPts val="1000"/>
              </a:spcBef>
              <a:defRPr sz="1632"/>
            </a:pPr>
            <a:r>
              <a:t>The best leaders are aware of what:</a:t>
            </a:r>
          </a:p>
          <a:p>
            <a:pPr lvl="1" marL="339579" indent="-177654" defTabSz="466344">
              <a:spcBef>
                <a:spcPts val="1000"/>
              </a:spcBef>
              <a:defRPr sz="1529"/>
            </a:pPr>
            <a:r>
              <a:t>AI can do in general</a:t>
            </a:r>
          </a:p>
          <a:p>
            <a:pPr lvl="1" marL="339579" indent="-177654" defTabSz="466344">
              <a:spcBef>
                <a:spcPts val="1000"/>
              </a:spcBef>
              <a:defRPr sz="1529"/>
            </a:pPr>
            <a:r>
              <a:t>AI can do for their companies</a:t>
            </a:r>
          </a:p>
          <a:p>
            <a:pPr lvl="1" marL="339579" indent="-177654" defTabSz="466344">
              <a:spcBef>
                <a:spcPts val="1000"/>
              </a:spcBef>
              <a:defRPr sz="1529"/>
            </a:pPr>
            <a:r>
              <a:t>implications AI might have for strategies, business models, processes, and people. </a:t>
            </a:r>
          </a:p>
          <a:p>
            <a:pPr marL="140065" indent="-114157" defTabSz="466344">
              <a:spcBef>
                <a:spcPts val="1000"/>
              </a:spcBef>
              <a:defRPr sz="1632"/>
            </a:pPr>
            <a:r>
              <a:t>But the greatest challenge leaders face is </a:t>
            </a:r>
            <a:r>
              <a:rPr>
                <a:solidFill>
                  <a:srgbClr val="0433FF"/>
                </a:solidFill>
              </a:rPr>
              <a:t>creating a culture </a:t>
            </a:r>
            <a:r>
              <a:t>that:</a:t>
            </a:r>
          </a:p>
          <a:p>
            <a:pPr lvl="1" marL="339579" indent="-177654" defTabSz="466344">
              <a:spcBef>
                <a:spcPts val="1000"/>
              </a:spcBef>
              <a:defRPr sz="1529"/>
            </a:pPr>
            <a:r>
              <a:rPr>
                <a:solidFill>
                  <a:srgbClr val="0433FF"/>
                </a:solidFill>
              </a:rPr>
              <a:t>emphasizes data-driven decisions</a:t>
            </a:r>
            <a:r>
              <a:t> and </a:t>
            </a:r>
            <a:r>
              <a:rPr>
                <a:solidFill>
                  <a:srgbClr val="0433FF"/>
                </a:solidFill>
              </a:rPr>
              <a:t>actions</a:t>
            </a:r>
            <a:r>
              <a:t> and </a:t>
            </a:r>
          </a:p>
          <a:p>
            <a:pPr lvl="1" marL="339579" indent="-177654" defTabSz="466344">
              <a:spcBef>
                <a:spcPts val="1000"/>
              </a:spcBef>
              <a:defRPr sz="1529"/>
            </a:pPr>
            <a:r>
              <a:t>makes </a:t>
            </a:r>
            <a:r>
              <a:rPr>
                <a:solidFill>
                  <a:srgbClr val="0433FF"/>
                </a:solidFill>
              </a:rPr>
              <a:t>employees enthusiastic about AI</a:t>
            </a:r>
            <a:r>
              <a:t>’s potential to improve the business. </a:t>
            </a:r>
          </a:p>
          <a:p>
            <a:pPr marL="140065" indent="-114157" defTabSz="466344">
              <a:spcBef>
                <a:spcPts val="1000"/>
              </a:spcBef>
              <a:defRPr sz="1632"/>
            </a:pPr>
            <a:r>
              <a:t>In the absence of that culture, even if a few AI advocates are scattered around the organization</a:t>
            </a:r>
          </a:p>
          <a:p>
            <a:pPr lvl="1" marL="339579" indent="-177654" defTabSz="466344">
              <a:spcBef>
                <a:spcPts val="1000"/>
              </a:spcBef>
              <a:defRPr sz="1529"/>
            </a:pPr>
            <a:r>
              <a:t>they won’t get the resources they need to build great applications</a:t>
            </a:r>
          </a:p>
          <a:p>
            <a:pPr lvl="1" marL="339579" indent="-177654" defTabSz="466344">
              <a:spcBef>
                <a:spcPts val="1000"/>
              </a:spcBef>
              <a:defRPr sz="1529"/>
            </a:pPr>
            <a:r>
              <a:t>they won’t be able to hire great people</a:t>
            </a:r>
          </a:p>
          <a:p>
            <a:pPr lvl="1" marL="339579" indent="-177654" defTabSz="466344">
              <a:spcBef>
                <a:spcPts val="1000"/>
              </a:spcBef>
              <a:defRPr sz="1529"/>
            </a:pPr>
            <a:r>
              <a:t>And if AI applications are built, the business won’t make effective use of them.</a:t>
            </a:r>
          </a:p>
        </p:txBody>
      </p:sp>
      <p:sp>
        <p:nvSpPr>
          <p:cNvPr id="1463"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What kind of leader can foster the right culture?"/>
          <p:cNvSpPr txBox="1"/>
          <p:nvPr>
            <p:ph type="body" idx="1"/>
          </p:nvPr>
        </p:nvSpPr>
        <p:spPr>
          <a:prstGeom prst="rect">
            <a:avLst/>
          </a:prstGeom>
        </p:spPr>
        <p:txBody>
          <a:bodyPr/>
          <a:lstStyle/>
          <a:p>
            <a:pPr/>
            <a:r>
              <a:t>What kind of leader can foster the right culture?</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7" name="Leader’s profile"/>
          <p:cNvSpPr txBox="1"/>
          <p:nvPr>
            <p:ph type="title"/>
          </p:nvPr>
        </p:nvSpPr>
        <p:spPr>
          <a:prstGeom prst="rect">
            <a:avLst/>
          </a:prstGeom>
        </p:spPr>
        <p:txBody>
          <a:bodyPr/>
          <a:lstStyle/>
          <a:p>
            <a:pPr/>
            <a:r>
              <a:t>Leader’s profile</a:t>
            </a:r>
          </a:p>
        </p:txBody>
      </p:sp>
      <p:sp>
        <p:nvSpPr>
          <p:cNvPr id="1468" name="It helps to have a CEO or another C-level executive who is familiar with information technology leading the initiative:…"/>
          <p:cNvSpPr txBox="1"/>
          <p:nvPr>
            <p:ph type="body" idx="1"/>
          </p:nvPr>
        </p:nvSpPr>
        <p:spPr>
          <a:prstGeom prst="rect">
            <a:avLst/>
          </a:prstGeom>
        </p:spPr>
        <p:txBody>
          <a:bodyPr/>
          <a:lstStyle/>
          <a:p>
            <a:pPr marL="140065" indent="-114157" defTabSz="466344">
              <a:spcBef>
                <a:spcPts val="1000"/>
              </a:spcBef>
              <a:defRPr sz="1632"/>
            </a:pPr>
            <a:r>
              <a:t>It helps to have a CEO or another C-level executive who is familiar with information technology leading the initiative: </a:t>
            </a:r>
          </a:p>
          <a:p>
            <a:pPr marL="218172" indent="-218172" defTabSz="466344">
              <a:spcBef>
                <a:spcPts val="1000"/>
              </a:spcBef>
              <a:buFontTx/>
              <a:buAutoNum type="arabicPeriod" startAt="1"/>
              <a:defRPr sz="1632"/>
            </a:pPr>
            <a:r>
              <a:t>Someone with no technical knowledge can lead AI efforts at your company, but that person would have to</a:t>
            </a:r>
            <a:r>
              <a:rPr>
                <a:solidFill>
                  <a:srgbClr val="0433FF"/>
                </a:solidFill>
              </a:rPr>
              <a:t> learn a lot, and quickly</a:t>
            </a:r>
            <a:r>
              <a:t>. </a:t>
            </a:r>
          </a:p>
          <a:p>
            <a:pPr marL="218172" indent="-218172" defTabSz="466344">
              <a:spcBef>
                <a:spcPts val="1000"/>
              </a:spcBef>
              <a:buFontTx/>
              <a:buAutoNum type="arabicPeriod" startAt="1"/>
              <a:defRPr sz="1632"/>
            </a:pPr>
            <a:r>
              <a:t>It’s important that the leader </a:t>
            </a:r>
            <a:r>
              <a:rPr>
                <a:solidFill>
                  <a:srgbClr val="0433FF"/>
                </a:solidFill>
              </a:rPr>
              <a:t>work on multiple fronts</a:t>
            </a:r>
            <a:r>
              <a:t>:  participation by a senior executive is particularly important to </a:t>
            </a:r>
            <a:r>
              <a:rPr>
                <a:solidFill>
                  <a:srgbClr val="0433FF"/>
                </a:solidFill>
              </a:rPr>
              <a:t>signaling interest in the technology</a:t>
            </a:r>
            <a:r>
              <a:t>, establishing a </a:t>
            </a:r>
            <a:r>
              <a:rPr>
                <a:solidFill>
                  <a:srgbClr val="0433FF"/>
                </a:solidFill>
              </a:rPr>
              <a:t>culture of data-driven decisions</a:t>
            </a:r>
            <a:r>
              <a:t>, </a:t>
            </a:r>
            <a:r>
              <a:rPr>
                <a:solidFill>
                  <a:srgbClr val="0433FF"/>
                </a:solidFill>
              </a:rPr>
              <a:t>prompting innovation</a:t>
            </a:r>
            <a:r>
              <a:t> across the business, and </a:t>
            </a:r>
            <a:r>
              <a:rPr>
                <a:solidFill>
                  <a:srgbClr val="0433FF"/>
                </a:solidFill>
              </a:rPr>
              <a:t>motivating employees to adopt new skills</a:t>
            </a:r>
            <a:r>
              <a:t>. </a:t>
            </a:r>
          </a:p>
          <a:p>
            <a:pPr marL="218172" indent="-218172" defTabSz="466344">
              <a:spcBef>
                <a:spcPts val="1000"/>
              </a:spcBef>
              <a:buFontTx/>
              <a:buAutoNum type="arabicPeriod" startAt="1"/>
              <a:defRPr sz="1632"/>
            </a:pPr>
            <a:r>
              <a:t>Leaders hold the </a:t>
            </a:r>
            <a:r>
              <a:rPr>
                <a:solidFill>
                  <a:srgbClr val="0433FF"/>
                </a:solidFill>
              </a:rPr>
              <a:t>power of the purse</a:t>
            </a:r>
            <a:r>
              <a:t>. Exploring, developing, and deploying AI is expensive. Leaders must invest—or persuade others to invest—enough to enable all levels of adoption.</a:t>
            </a:r>
          </a:p>
          <a:p>
            <a:pPr marL="140065" indent="-114157" defTabSz="466344">
              <a:spcBef>
                <a:spcPts val="1000"/>
              </a:spcBef>
              <a:defRPr sz="1632"/>
            </a:pPr>
            <a:r>
              <a:t>Having a single AI leader helps, but ultimately </a:t>
            </a:r>
            <a:r>
              <a:rPr b="1"/>
              <a:t>commitment to this work must go deep into the organization</a:t>
            </a:r>
            <a:r>
              <a:t>. </a:t>
            </a:r>
          </a:p>
          <a:p>
            <a:pPr marL="140065" indent="-114157" defTabSz="466344">
              <a:spcBef>
                <a:spcPts val="1000"/>
              </a:spcBef>
              <a:defRPr sz="1632"/>
            </a:pPr>
            <a:r>
              <a:t>If upper, middle, and even frontline managers are only paying lip service to the idea of transforming with AI, things will move slowly, and the organization will most likely revert to old habits. </a:t>
            </a:r>
          </a:p>
        </p:txBody>
      </p:sp>
      <p:sp>
        <p:nvSpPr>
          <p:cNvPr id="146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0"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Develop and Staff Centers of Excellence"/>
          <p:cNvSpPr txBox="1"/>
          <p:nvPr>
            <p:ph type="title"/>
          </p:nvPr>
        </p:nvSpPr>
        <p:spPr>
          <a:prstGeom prst="rect">
            <a:avLst/>
          </a:prstGeom>
        </p:spPr>
        <p:txBody>
          <a:bodyPr/>
          <a:lstStyle>
            <a:lvl1pPr indent="36115" defTabSz="832104">
              <a:defRPr sz="3822"/>
            </a:lvl1pPr>
          </a:lstStyle>
          <a:p>
            <a:pPr/>
            <a:r>
              <a:t>Develop and Staff Centers of Excellence</a:t>
            </a:r>
          </a:p>
        </p:txBody>
      </p:sp>
      <p:sp>
        <p:nvSpPr>
          <p:cNvPr id="1473" name="Decision-makers from all business units should ensure that AI projects get sufficient funding and time, and they should also implement AI in their own work.…"/>
          <p:cNvSpPr txBox="1"/>
          <p:nvPr>
            <p:ph type="body" idx="1"/>
          </p:nvPr>
        </p:nvSpPr>
        <p:spPr>
          <a:prstGeom prst="rect">
            <a:avLst/>
          </a:prstGeom>
        </p:spPr>
        <p:txBody>
          <a:bodyPr/>
          <a:lstStyle/>
          <a:p>
            <a:pPr marL="189500" indent="-154448" defTabSz="630936">
              <a:spcBef>
                <a:spcPts val="1300"/>
              </a:spcBef>
              <a:defRPr sz="2208"/>
            </a:pPr>
            <a:r>
              <a:t>Decision-makers from all business units should ensure that AI projects get sufficient funding and time, and they should also implement AI in their own work. </a:t>
            </a:r>
          </a:p>
          <a:p>
            <a:pPr marL="189500" indent="-154448" defTabSz="630936">
              <a:spcBef>
                <a:spcPts val="1300"/>
              </a:spcBef>
              <a:defRPr sz="2208"/>
            </a:pPr>
            <a:r>
              <a:t>It’s important to educate them on how AI functions, when it’s appropriate, and what a major commitment to it involves. </a:t>
            </a:r>
          </a:p>
          <a:p>
            <a:pPr marL="189500" indent="-154448" defTabSz="630936">
              <a:spcBef>
                <a:spcPts val="1300"/>
              </a:spcBef>
              <a:defRPr sz="2208"/>
            </a:pPr>
            <a:r>
              <a:t>For the great majority of companies it’s still early days for this upskilling and reskilling work, and not every employee needs to be trained in AI. </a:t>
            </a:r>
          </a:p>
          <a:p>
            <a:pPr marL="189500" indent="-154448" defTabSz="630936">
              <a:spcBef>
                <a:spcPts val="1300"/>
              </a:spcBef>
              <a:defRPr sz="2208"/>
            </a:pPr>
            <a:r>
              <a:t>But some clearly do, and probably the more the better. </a:t>
            </a:r>
          </a:p>
          <a:p>
            <a:pPr marL="189500" indent="-154448" defTabSz="630936">
              <a:spcBef>
                <a:spcPts val="1300"/>
              </a:spcBef>
              <a:defRPr sz="2208"/>
            </a:pPr>
            <a:r>
              <a:t>Each company referenced in this study realized that if it was to be successful, it needed </a:t>
            </a:r>
            <a:r>
              <a:rPr>
                <a:solidFill>
                  <a:srgbClr val="0433FF"/>
                </a:solidFill>
              </a:rPr>
              <a:t>considerable talent and training in AI</a:t>
            </a:r>
            <a:r>
              <a:t>, </a:t>
            </a:r>
            <a:r>
              <a:rPr>
                <a:solidFill>
                  <a:srgbClr val="0433FF"/>
                </a:solidFill>
              </a:rPr>
              <a:t>data engineering</a:t>
            </a:r>
            <a:r>
              <a:t>, and </a:t>
            </a:r>
            <a:r>
              <a:rPr>
                <a:solidFill>
                  <a:srgbClr val="0433FF"/>
                </a:solidFill>
              </a:rPr>
              <a:t>data science</a:t>
            </a:r>
            <a:r>
              <a:t>.</a:t>
            </a:r>
          </a:p>
        </p:txBody>
      </p:sp>
      <p:sp>
        <p:nvSpPr>
          <p:cNvPr id="1474"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75"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7" name="DBS Bank Case Study"/>
          <p:cNvSpPr txBox="1"/>
          <p:nvPr>
            <p:ph type="title"/>
          </p:nvPr>
        </p:nvSpPr>
        <p:spPr>
          <a:prstGeom prst="rect">
            <a:avLst/>
          </a:prstGeom>
        </p:spPr>
        <p:txBody>
          <a:bodyPr/>
          <a:lstStyle/>
          <a:p>
            <a:pPr/>
            <a:r>
              <a:t>DBS Bank Case Study</a:t>
            </a:r>
          </a:p>
        </p:txBody>
      </p:sp>
      <p:sp>
        <p:nvSpPr>
          <p:cNvPr id="1478" name="When Piyush Gupta joined DBS Bank as CEO, in 2009, it was Singapore’s lowest-rated bank for customer service. Gupta has invested heavily in AI experimentation—about $300 million a year over the past few years—and has given business units and functions th"/>
          <p:cNvSpPr txBox="1"/>
          <p:nvPr>
            <p:ph type="body" idx="1"/>
          </p:nvPr>
        </p:nvSpPr>
        <p:spPr>
          <a:prstGeom prst="rect">
            <a:avLst/>
          </a:prstGeom>
        </p:spPr>
        <p:txBody>
          <a:bodyPr/>
          <a:lstStyle/>
          <a:p>
            <a:pPr marL="148304" indent="-120872" defTabSz="493776">
              <a:spcBef>
                <a:spcPts val="1000"/>
              </a:spcBef>
              <a:defRPr sz="1728"/>
            </a:pPr>
            <a:r>
              <a:t>When Piyush Gupta joined DBS Bank as CEO, in 2009, it was Singapore’s lowest-rated bank for customer service. Gupta has invested heavily in AI experimentation—about $300 million a year over the past few years—and has given business units and functions the flexibility to hire data scientists to see what they can accomplish. The bank’s head of HR, who had no technical background, created a small working group to identify and pilot AI applications, including JIM—the Job Intelligence Maestro—a model that predicts personnel attrition and helps the bank recruit the most-qualified employees. DBS used it to hire many of the 1,000 data scientists and data engineers who work at the organization today.</a:t>
            </a:r>
          </a:p>
          <a:p>
            <a:pPr marL="148304" indent="-120872" defTabSz="493776">
              <a:spcBef>
                <a:spcPts val="1000"/>
              </a:spcBef>
              <a:defRPr sz="1728"/>
            </a:pPr>
            <a:r>
              <a:t>DBS now has twice as many engineers as bankers, Gupta says. They work on emerging technologies such as blockchain and asset-backed tokens as well as on AI projects. And the bank’s culture has greatly improved. Euromoney named DBS the world’s best bank for each of the four years from 2018 to 2021, and its capital positions and credit ratings are now among the highest in the Asia-Pacific region. In 2019 Harvard Business Review named Gupta the 89th best-performing CEO in the world.</a:t>
            </a:r>
          </a:p>
        </p:txBody>
      </p:sp>
      <p:sp>
        <p:nvSpPr>
          <p:cNvPr id="1479"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80" name="Image" descr="Image"/>
          <p:cNvPicPr>
            <a:picLocks noChangeAspect="1"/>
          </p:cNvPicPr>
          <p:nvPr/>
        </p:nvPicPr>
        <p:blipFill>
          <a:blip r:embed="rId2">
            <a:extLst/>
          </a:blip>
          <a:stretch>
            <a:fillRect/>
          </a:stretch>
        </p:blipFill>
        <p:spPr>
          <a:xfrm>
            <a:off x="6085425" y="381045"/>
            <a:ext cx="1936834" cy="679681"/>
          </a:xfrm>
          <a:prstGeom prst="rect">
            <a:avLst/>
          </a:prstGeom>
          <a:ln w="12700">
            <a:miter lim="400000"/>
          </a:ln>
        </p:spPr>
      </p:pic>
      <p:sp>
        <p:nvSpPr>
          <p:cNvPr id="1481"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3" name="Invest Continually"/>
          <p:cNvSpPr txBox="1"/>
          <p:nvPr>
            <p:ph type="title"/>
          </p:nvPr>
        </p:nvSpPr>
        <p:spPr>
          <a:prstGeom prst="rect">
            <a:avLst/>
          </a:prstGeom>
        </p:spPr>
        <p:txBody>
          <a:bodyPr/>
          <a:lstStyle/>
          <a:p>
            <a:pPr/>
            <a:r>
              <a:t>Invest Continually</a:t>
            </a:r>
          </a:p>
        </p:txBody>
      </p:sp>
      <p:sp>
        <p:nvSpPr>
          <p:cNvPr id="1484" name="Choosing to be aggressive with AI is a commitment with significant implications:…"/>
          <p:cNvSpPr txBox="1"/>
          <p:nvPr>
            <p:ph type="body" idx="1"/>
          </p:nvPr>
        </p:nvSpPr>
        <p:spPr>
          <a:prstGeom prst="rect">
            <a:avLst/>
          </a:prstGeom>
        </p:spPr>
        <p:txBody>
          <a:bodyPr/>
          <a:lstStyle/>
          <a:p>
            <a:pPr marL="205978" indent="-167878" defTabSz="685800">
              <a:spcBef>
                <a:spcPts val="1500"/>
              </a:spcBef>
              <a:defRPr sz="2400"/>
            </a:pPr>
            <a:r>
              <a:t>Choosing to be aggressive with AI is a commitment with significant implications: </a:t>
            </a:r>
          </a:p>
          <a:p>
            <a:pPr lvl="1" marL="499382" indent="-261257" defTabSz="685800">
              <a:spcBef>
                <a:spcPts val="1500"/>
              </a:spcBef>
              <a:defRPr sz="2250"/>
            </a:pPr>
            <a:r>
              <a:t>It will have a major influence on a company for decades;</a:t>
            </a:r>
          </a:p>
          <a:p>
            <a:pPr lvl="1" marL="499382" indent="-261257" defTabSz="685800">
              <a:spcBef>
                <a:spcPts val="1500"/>
              </a:spcBef>
              <a:defRPr sz="2250"/>
            </a:pPr>
            <a:r>
              <a:t>For large enterprises may ultimately involve hundreds of millions or billions of dollars.</a:t>
            </a:r>
          </a:p>
          <a:p>
            <a:pPr marL="205978" indent="-167878" defTabSz="685800">
              <a:spcBef>
                <a:spcPts val="1500"/>
              </a:spcBef>
              <a:defRPr sz="2400"/>
            </a:pPr>
            <a:r>
              <a:t>At first such resource commitments may be scary for organizations. </a:t>
            </a:r>
          </a:p>
          <a:p>
            <a:pPr marL="205978" indent="-167878" defTabSz="685800">
              <a:spcBef>
                <a:spcPts val="1500"/>
              </a:spcBef>
              <a:defRPr sz="2400"/>
            </a:pPr>
            <a:r>
              <a:t>After seeing the benefits organizations received from early projects, AI-powered companies found it much easier to spend on AI-oriented data, technologies, and people.</a:t>
            </a:r>
          </a:p>
        </p:txBody>
      </p:sp>
      <p:sp>
        <p:nvSpPr>
          <p:cNvPr id="1485"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6"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8" name="CCC Intelligent Solutions"/>
          <p:cNvSpPr txBox="1"/>
          <p:nvPr>
            <p:ph type="title"/>
          </p:nvPr>
        </p:nvSpPr>
        <p:spPr>
          <a:prstGeom prst="rect">
            <a:avLst/>
          </a:prstGeom>
        </p:spPr>
        <p:txBody>
          <a:bodyPr/>
          <a:lstStyle/>
          <a:p>
            <a:pPr/>
            <a:r>
              <a:t>CCC Intelligent Solutions</a:t>
            </a:r>
          </a:p>
        </p:txBody>
      </p:sp>
      <p:sp>
        <p:nvSpPr>
          <p:cNvPr id="1489" name="CCC Intelligent Solutions, for example, has spent and expects to continue spending more than $100 million a year on AI and data. (Disclosure: Tom has been a paid speaker for CCC.) The company was founded in 1980 as Certified Collateral Corporation. It wa"/>
          <p:cNvSpPr txBox="1"/>
          <p:nvPr>
            <p:ph type="body" idx="1"/>
          </p:nvPr>
        </p:nvSpPr>
        <p:spPr>
          <a:prstGeom prst="rect">
            <a:avLst/>
          </a:prstGeom>
        </p:spPr>
        <p:txBody>
          <a:bodyPr/>
          <a:lstStyle/>
          <a:p>
            <a:pPr marL="123587" indent="-100727" defTabSz="411479">
              <a:spcBef>
                <a:spcPts val="900"/>
              </a:spcBef>
              <a:defRPr sz="1440"/>
            </a:pPr>
            <a:r>
              <a:t>CCC Intelligent Solutions, for example, has spent and expects to continue spending more than $100 million a year on AI and data. (Disclosure: Tom has been a paid speaker for CCC.) The company was founded in 1980 as Certified Collateral Corporation. It was originally created to provide car valuation information to insurers. If you’ve had a car accident requiring substantial repair work, you’ve probably benefited from CCC’s data, ecosystem, and AI-based decision-making. Over its 40-plus years CCC has evolved to collect and manage more and more data, to establish more and more relationships with parties in the automobile insurance industry, and to make more and more decisions with data, analytics, and, eventually, AI. For the past 23 years the company has been led by Githesh Ramamurthy, who was previously its chief technology officer. CCC has enjoyed solid growth and is approaching $700 million in annual revenues.</a:t>
            </a:r>
          </a:p>
          <a:p>
            <a:pPr marL="123587" indent="-100727" defTabSz="411479">
              <a:spcBef>
                <a:spcPts val="900"/>
              </a:spcBef>
              <a:defRPr sz="1440"/>
            </a:pPr>
            <a:r>
              <a:t>CCC’s machine-learning models are based on more than a trillion dollars’ worth of historical claims, billions of historical images, and other data on automobile parts, repair shops, collision injuries, and regulations. It also has gathered more than 50 billion miles’ worth of historical data through telematics and sensors in vehicles. It provides data—and, increasingly, decisions—to an extensive ecosystem of some 300 insurers, 26,000 repair facilities, 3,500 parts suppliers, and all major automobile-original-equipment manufacturers. CCC’s goal is to link those diverse organizations in a seamless ecosystem to process claims quickly. All those transactions take place in the cloud, where CCC’s systems have been based since 2003. They connect 30,000 companies and 500,000 individual users and process $100 billion worth of commercial transactions annually. As you can imagine, reaching this point has been expensive and time-consuming.</a:t>
            </a:r>
          </a:p>
        </p:txBody>
      </p:sp>
      <p:sp>
        <p:nvSpPr>
          <p:cNvPr id="1490"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91" name="Image" descr="Image"/>
          <p:cNvPicPr>
            <a:picLocks noChangeAspect="1"/>
          </p:cNvPicPr>
          <p:nvPr/>
        </p:nvPicPr>
        <p:blipFill>
          <a:blip r:embed="rId2">
            <a:extLst/>
          </a:blip>
          <a:stretch>
            <a:fillRect/>
          </a:stretch>
        </p:blipFill>
        <p:spPr>
          <a:xfrm>
            <a:off x="8110968" y="761476"/>
            <a:ext cx="1039926" cy="403420"/>
          </a:xfrm>
          <a:prstGeom prst="rect">
            <a:avLst/>
          </a:prstGeom>
          <a:ln w="12700">
            <a:miter lim="400000"/>
          </a:ln>
        </p:spPr>
      </p:pic>
      <p:sp>
        <p:nvSpPr>
          <p:cNvPr id="1492"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4" name="Always Seek New Sources of Data"/>
          <p:cNvSpPr txBox="1"/>
          <p:nvPr>
            <p:ph type="title"/>
          </p:nvPr>
        </p:nvSpPr>
        <p:spPr>
          <a:prstGeom prst="rect">
            <a:avLst/>
          </a:prstGeom>
        </p:spPr>
        <p:txBody>
          <a:bodyPr/>
          <a:lstStyle>
            <a:lvl1pPr indent="38099" defTabSz="877823">
              <a:defRPr sz="4032"/>
            </a:lvl1pPr>
          </a:lstStyle>
          <a:p>
            <a:pPr/>
            <a:r>
              <a:t>Always Seek New Sources of Data</a:t>
            </a:r>
          </a:p>
        </p:txBody>
      </p:sp>
      <p:sp>
        <p:nvSpPr>
          <p:cNvPr id="1495" name="Gathering data is typically not a problem for large companies, but AI strategies are driven in large part by whatever data can be assembled:…"/>
          <p:cNvSpPr txBox="1"/>
          <p:nvPr>
            <p:ph type="body" idx="1"/>
          </p:nvPr>
        </p:nvSpPr>
        <p:spPr>
          <a:prstGeom prst="rect">
            <a:avLst/>
          </a:prstGeom>
        </p:spPr>
        <p:txBody>
          <a:bodyPr/>
          <a:lstStyle/>
          <a:p>
            <a:pPr marL="200485" indent="-163401" defTabSz="667512">
              <a:spcBef>
                <a:spcPts val="1400"/>
              </a:spcBef>
              <a:defRPr sz="2336"/>
            </a:pPr>
            <a:r>
              <a:t>Gathering data is typically not a problem for large companies, but AI strategies are driven in large part by whatever data can be assembled:</a:t>
            </a:r>
          </a:p>
          <a:p>
            <a:pPr lvl="1" marL="486065" indent="-254290" defTabSz="667512">
              <a:spcBef>
                <a:spcPts val="1400"/>
              </a:spcBef>
              <a:defRPr sz="2190"/>
            </a:pPr>
            <a:r>
              <a:t>More data is good. </a:t>
            </a:r>
          </a:p>
          <a:p>
            <a:pPr lvl="1" marL="486065" indent="-254290" defTabSz="667512">
              <a:spcBef>
                <a:spcPts val="1400"/>
              </a:spcBef>
              <a:defRPr sz="2190"/>
            </a:pPr>
            <a:r>
              <a:t>More accurate data is great. </a:t>
            </a:r>
          </a:p>
          <a:p>
            <a:pPr lvl="1" marL="486065" indent="-254290" defTabSz="667512">
              <a:spcBef>
                <a:spcPts val="1400"/>
              </a:spcBef>
              <a:defRPr sz="2190"/>
            </a:pPr>
            <a:r>
              <a:t>More accurate, structured data that can be applied to AI models immediately is ideal. </a:t>
            </a:r>
          </a:p>
          <a:p>
            <a:pPr marL="200485" indent="-163401" defTabSz="667512">
              <a:spcBef>
                <a:spcPts val="1400"/>
              </a:spcBef>
              <a:defRPr sz="2336"/>
            </a:pPr>
            <a:r>
              <a:t>Integrating data from client systems can be very challenging. </a:t>
            </a:r>
          </a:p>
          <a:p>
            <a:pPr marL="200485" indent="-163401" defTabSz="667512">
              <a:spcBef>
                <a:spcPts val="1400"/>
              </a:spcBef>
              <a:defRPr sz="2336"/>
            </a:pPr>
            <a:r>
              <a:t>Data is not just words and numbers. It could be images and videos as well.</a:t>
            </a:r>
          </a:p>
        </p:txBody>
      </p:sp>
      <p:sp>
        <p:nvSpPr>
          <p:cNvPr id="1496"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7"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Content Placeholder 2"/>
          <p:cNvSpPr txBox="1"/>
          <p:nvPr>
            <p:ph type="body" idx="1"/>
          </p:nvPr>
        </p:nvSpPr>
        <p:spPr>
          <a:prstGeom prst="rect">
            <a:avLst/>
          </a:prstGeom>
        </p:spPr>
        <p:txBody>
          <a:bodyPr/>
          <a:lstStyle/>
          <a:p>
            <a:pPr>
              <a:defRPr>
                <a:solidFill>
                  <a:srgbClr val="D9D9D9"/>
                </a:solidFill>
              </a:defRPr>
            </a:pPr>
            <a:r>
              <a:t>Business Model: Introduction</a:t>
            </a:r>
          </a:p>
          <a:p>
            <a:pPr/>
            <a:r>
              <a:t>Customer Segments</a:t>
            </a:r>
          </a:p>
          <a:p>
            <a:pPr/>
            <a:r>
              <a:t>Value Proposition</a:t>
            </a:r>
          </a:p>
          <a:p>
            <a:pPr/>
            <a:r>
              <a:t>Channels</a:t>
            </a:r>
          </a:p>
          <a:p>
            <a:pPr/>
            <a:r>
              <a:t>Customer Relationships</a:t>
            </a:r>
          </a:p>
          <a:p>
            <a:pPr/>
            <a:r>
              <a:t>Revenue Streams</a:t>
            </a:r>
          </a:p>
          <a:p>
            <a:pPr/>
            <a:r>
              <a:t>Key Resources</a:t>
            </a:r>
          </a:p>
          <a:p>
            <a:pPr/>
            <a:r>
              <a:t>Key Activities</a:t>
            </a:r>
          </a:p>
          <a:p>
            <a:pPr/>
            <a:r>
              <a:t>Key Partnerships</a:t>
            </a:r>
          </a:p>
          <a:p>
            <a:pPr/>
            <a:r>
              <a:t>Cost Structure</a:t>
            </a:r>
          </a:p>
        </p:txBody>
      </p:sp>
      <p:sp>
        <p:nvSpPr>
          <p:cNvPr id="745"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9" name="Case Studies"/>
          <p:cNvSpPr txBox="1"/>
          <p:nvPr>
            <p:ph type="title"/>
          </p:nvPr>
        </p:nvSpPr>
        <p:spPr>
          <a:prstGeom prst="rect">
            <a:avLst/>
          </a:prstGeom>
        </p:spPr>
        <p:txBody>
          <a:bodyPr/>
          <a:lstStyle/>
          <a:p>
            <a:pPr/>
            <a:r>
              <a:t>Case Studies</a:t>
            </a:r>
          </a:p>
        </p:txBody>
      </p:sp>
      <p:sp>
        <p:nvSpPr>
          <p:cNvPr id="1500" name="Capital One always had strong data, but it needed a way to store and make use of it within a flexible IT architecture.…"/>
          <p:cNvSpPr txBox="1"/>
          <p:nvPr>
            <p:ph type="body" idx="1"/>
          </p:nvPr>
        </p:nvSpPr>
        <p:spPr>
          <a:prstGeom prst="rect">
            <a:avLst/>
          </a:prstGeom>
        </p:spPr>
        <p:txBody>
          <a:bodyPr/>
          <a:lstStyle/>
          <a:p>
            <a:pPr marL="109855" indent="-89535" defTabSz="365760">
              <a:spcBef>
                <a:spcPts val="800"/>
              </a:spcBef>
              <a:defRPr sz="1120"/>
            </a:pPr>
            <a:r>
              <a:t>Capital One always had strong data, but it needed a way to store and make use of it within a flexible IT architecture. </a:t>
            </a:r>
          </a:p>
          <a:p>
            <a:pPr marL="109855" indent="-89535" defTabSz="365760">
              <a:spcBef>
                <a:spcPts val="800"/>
              </a:spcBef>
              <a:defRPr sz="1120"/>
            </a:pPr>
            <a:r>
              <a:t>CCC began accumulating data with its first business model and was therefore well prepared for a shift to an AI-based model. But CCC’s transition from a data-oriented business to an AI-oriented one was solidified when it learned how to use a tremendous trove of data that hadn’t existed five years earlier.</a:t>
            </a:r>
          </a:p>
          <a:p>
            <a:pPr marL="109855" indent="-89535" defTabSz="365760">
              <a:spcBef>
                <a:spcPts val="800"/>
              </a:spcBef>
              <a:defRPr sz="1120"/>
            </a:pPr>
            <a:r>
              <a:t>When you think of data, don’t assume that it’s just words and numbers. For CCC, vehicle images represent data that can be applied to several critical processes. CCC had accumulated billions of images over its history, but they were taken by adjusters at the site of vehicle damage or by repair shops. Those photos required professional cameras with special graphics cards to store and send the images.</a:t>
            </a:r>
          </a:p>
          <a:p>
            <a:pPr marL="109855" indent="-89535" defTabSz="365760">
              <a:spcBef>
                <a:spcPts val="800"/>
              </a:spcBef>
              <a:defRPr sz="1120"/>
            </a:pPr>
            <a:r>
              <a:t>For CCC, vehicle images represent data that can be applied to several critical processes. CCC had accumulated billions of images over its history, but they were taken by adjusters at the site of vehicle damage or by repair shops. Those photos required professional cameras with special graphics cards to store and send the images.</a:t>
            </a:r>
          </a:p>
          <a:p>
            <a:pPr marL="109855" indent="-89535" defTabSz="365760">
              <a:spcBef>
                <a:spcPts val="800"/>
              </a:spcBef>
              <a:defRPr sz="1120"/>
            </a:pPr>
            <a:r>
              <a:t>Around 2012 CCC executives noticed that amateur cameras were getting better at a rapid pace and were being incorporated into smartphones. They envisioned a future in which the owners of damaged vehicles would be able to take their own photos for insurance estimates and send them directly from their phones. The executives expected that with no need for professional photographers and cameras, the process would be quicker and more cost-effective. They engaged several professors at leading universities to explore the capability. Meanwhile, CCC’s executives began to read about a new AI approach to image analysis—deep-learning neural networks—that with enough training data could sometimes equal or surpass human analysis.</a:t>
            </a:r>
          </a:p>
          <a:p>
            <a:pPr marL="109855" indent="-89535" defTabSz="365760">
              <a:spcBef>
                <a:spcPts val="800"/>
              </a:spcBef>
              <a:defRPr sz="1120"/>
            </a:pPr>
            <a:r>
              <a:t>CCC assembled a pool of talented data scientists who learned how to map photos onto the structure of various vehicles and to annotate or label the photos for training. By mid-2021 the system was ready for deployment, and USAA signed on as one of its first customers. The virtuous circle of more data, better models, more business, and more data is what makes CCC’s application of smartphone imagery so powerful. New data will continue to flow in to the company, and it will be used to improve estimate predictions and other functions. That will help CCC clients make better decisions, which will most likely bring CCC more business and more data.</a:t>
            </a:r>
          </a:p>
        </p:txBody>
      </p:sp>
      <p:sp>
        <p:nvSpPr>
          <p:cNvPr id="1501" name="Slide Number"/>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2" name="https://hbr.org/2023/01/stop-tinkering-with-ai"/>
          <p:cNvSpPr txBox="1"/>
          <p:nvPr/>
        </p:nvSpPr>
        <p:spPr>
          <a:xfrm>
            <a:off x="361274" y="6473863"/>
            <a:ext cx="5037012"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41100"/>
                </a:solidFill>
                <a:latin typeface="Century Gothic"/>
                <a:ea typeface="Century Gothic"/>
                <a:cs typeface="Century Gothic"/>
                <a:sym typeface="Century Gothic"/>
              </a:defRPr>
            </a:lvl1pPr>
          </a:lstStyle>
          <a:p>
            <a:pPr/>
            <a:r>
              <a:t>https://hbr.org/2023/01/stop-tinkering-with-ai</a:t>
            </a:r>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4" name="Companies with:…"/>
          <p:cNvSpPr txBox="1"/>
          <p:nvPr>
            <p:ph type="body" idx="1"/>
          </p:nvPr>
        </p:nvSpPr>
        <p:spPr>
          <a:prstGeom prst="rect">
            <a:avLst/>
          </a:prstGeom>
        </p:spPr>
        <p:txBody>
          <a:bodyPr/>
          <a:lstStyle/>
          <a:p>
            <a:pPr marL="0" indent="0">
              <a:buSzTx/>
              <a:buFontTx/>
              <a:buNone/>
            </a:pPr>
            <a:r>
              <a:t>Companies with:</a:t>
            </a:r>
          </a:p>
          <a:p>
            <a:pPr marL="0" indent="0">
              <a:buSzTx/>
              <a:buFontTx/>
              <a:buNone/>
            </a:pPr>
            <a:r>
              <a:t>the most aggressive AI adoption</a:t>
            </a:r>
          </a:p>
          <a:p>
            <a:pPr marL="0" indent="0">
              <a:buSzTx/>
              <a:buFontTx/>
              <a:buNone/>
            </a:pPr>
            <a:r>
              <a:t>the best integration with strategy and operations, and </a:t>
            </a:r>
          </a:p>
          <a:p>
            <a:pPr marL="0" indent="0">
              <a:buSzTx/>
              <a:buFontTx/>
              <a:buNone/>
            </a:pPr>
            <a:r>
              <a:t>the best implementation </a:t>
            </a:r>
          </a:p>
          <a:p>
            <a:pPr marL="0" indent="0">
              <a:buSzTx/>
              <a:buFontTx/>
              <a:buNone/>
            </a:pPr>
            <a:r>
              <a:t>will achieve the greatest business value. </a:t>
            </a:r>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6" name="How humans learn?…"/>
          <p:cNvSpPr txBox="1"/>
          <p:nvPr>
            <p:ph type="body" idx="1"/>
          </p:nvPr>
        </p:nvSpPr>
        <p:spPr>
          <a:prstGeom prst="rect">
            <a:avLst/>
          </a:prstGeom>
        </p:spPr>
        <p:txBody>
          <a:bodyPr/>
          <a:lstStyle/>
          <a:p>
            <a:pPr/>
            <a:r>
              <a:t>How humans learn?</a:t>
            </a:r>
          </a:p>
          <a:p>
            <a:pPr/>
          </a:p>
          <a:p>
            <a:pPr/>
          </a:p>
          <a:p>
            <a:pPr/>
            <a:r>
              <a:t>The human formula..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0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6" grpId="1"/>
    </p:bldLst>
  </p:timing>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8" name="Title 1"/>
          <p:cNvSpPr txBox="1"/>
          <p:nvPr>
            <p:ph type="title"/>
          </p:nvPr>
        </p:nvSpPr>
        <p:spPr>
          <a:prstGeom prst="rect">
            <a:avLst/>
          </a:prstGeom>
        </p:spPr>
        <p:txBody>
          <a:bodyPr/>
          <a:lstStyle/>
          <a:p>
            <a:pPr/>
            <a:r>
              <a:t>The Human Formula</a:t>
            </a:r>
          </a:p>
        </p:txBody>
      </p:sp>
      <p:sp>
        <p:nvSpPr>
          <p:cNvPr id="1509" name="Content Placeholder 2"/>
          <p:cNvSpPr txBox="1"/>
          <p:nvPr>
            <p:ph type="body" idx="1"/>
          </p:nvPr>
        </p:nvSpPr>
        <p:spPr>
          <a:prstGeom prst="rect">
            <a:avLst/>
          </a:prstGeom>
        </p:spPr>
        <p:txBody>
          <a:bodyPr/>
          <a:lstStyle/>
          <a:p>
            <a:pPr marL="225203" indent="-183547" defTabSz="749808">
              <a:spcBef>
                <a:spcPts val="1600"/>
              </a:spcBef>
              <a:defRPr sz="2624"/>
            </a:pPr>
            <a:r>
              <a:t>Humans collect information across and between generations</a:t>
            </a:r>
          </a:p>
          <a:p>
            <a:pPr marL="225203" indent="-183547" defTabSz="749808">
              <a:spcBef>
                <a:spcPts val="1600"/>
              </a:spcBef>
              <a:defRPr sz="2624"/>
            </a:pPr>
            <a:r>
              <a:t>Human ability: get information from a collective - a network - and derive new information from it</a:t>
            </a:r>
          </a:p>
          <a:p>
            <a:pPr lvl="1" marL="545991" indent="-285641" defTabSz="749808">
              <a:spcBef>
                <a:spcPts val="1600"/>
              </a:spcBef>
              <a:defRPr sz="2460"/>
            </a:pPr>
            <a:r>
              <a:t>a form of cooperation in space and time</a:t>
            </a:r>
          </a:p>
          <a:p>
            <a:pPr marL="225203" indent="-183547" defTabSz="749808">
              <a:spcBef>
                <a:spcPts val="1600"/>
              </a:spcBef>
              <a:defRPr sz="2624"/>
            </a:pPr>
            <a:r>
              <a:t>Allows for compounding growth as we are not always going backwards to relearn things.</a:t>
            </a:r>
          </a:p>
          <a:p>
            <a:pPr marL="225203" indent="-183547" defTabSz="749808">
              <a:spcBef>
                <a:spcPts val="1600"/>
              </a:spcBef>
              <a:defRPr sz="2624"/>
            </a:pPr>
            <a:r>
              <a:t>The more you know, the more you can know, the more information you can access across your network, </a:t>
            </a:r>
            <a:r>
              <a:rPr>
                <a:solidFill>
                  <a:srgbClr val="0433FF"/>
                </a:solidFill>
              </a:rPr>
              <a:t>the faster you learn</a:t>
            </a:r>
            <a:r>
              <a:t>. </a:t>
            </a:r>
          </a:p>
        </p:txBody>
      </p:sp>
      <p:sp>
        <p:nvSpPr>
          <p:cNvPr id="1510"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1"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0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0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0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9" grpId="1"/>
    </p:bldLst>
  </p:timing>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3" name="Title 1"/>
          <p:cNvSpPr txBox="1"/>
          <p:nvPr>
            <p:ph type="title"/>
          </p:nvPr>
        </p:nvSpPr>
        <p:spPr>
          <a:prstGeom prst="rect">
            <a:avLst/>
          </a:prstGeom>
        </p:spPr>
        <p:txBody>
          <a:bodyPr/>
          <a:lstStyle>
            <a:lvl1pPr indent="0">
              <a:lnSpc>
                <a:spcPct val="90000"/>
              </a:lnSpc>
              <a:defRPr sz="4000"/>
            </a:lvl1pPr>
          </a:lstStyle>
          <a:p>
            <a:pPr/>
            <a:r>
              <a:t>The Machine Formula</a:t>
            </a:r>
          </a:p>
        </p:txBody>
      </p:sp>
      <p:sp>
        <p:nvSpPr>
          <p:cNvPr id="1514" name="Content Placeholder 2"/>
          <p:cNvSpPr txBox="1"/>
          <p:nvPr>
            <p:ph type="body" idx="1"/>
          </p:nvPr>
        </p:nvSpPr>
        <p:spPr>
          <a:prstGeom prst="rect">
            <a:avLst/>
          </a:prstGeom>
        </p:spPr>
        <p:txBody>
          <a:bodyPr/>
          <a:lstStyle/>
          <a:p>
            <a:pPr marL="233442" indent="-190262" defTabSz="777240">
              <a:spcBef>
                <a:spcPts val="1700"/>
              </a:spcBef>
              <a:defRPr sz="2720"/>
            </a:pPr>
            <a:r>
              <a:t>Machines can form collectives - networks - to compute information:</a:t>
            </a:r>
          </a:p>
          <a:p>
            <a:pPr lvl="1" marL="506748" indent="-236873" defTabSz="777240">
              <a:spcBef>
                <a:spcPts val="400"/>
              </a:spcBef>
              <a:defRPr sz="2040"/>
            </a:pPr>
            <a:r>
              <a:t>Capture a critical mass of data</a:t>
            </a:r>
          </a:p>
          <a:p>
            <a:pPr lvl="1" marL="506748" indent="-236873" defTabSz="777240">
              <a:spcBef>
                <a:spcPts val="400"/>
              </a:spcBef>
              <a:defRPr sz="2040"/>
            </a:pPr>
            <a:r>
              <a:t>Develop capabilities to process that data into information</a:t>
            </a:r>
          </a:p>
          <a:p>
            <a:pPr lvl="1" marL="506748" indent="-236873" defTabSz="777240">
              <a:spcBef>
                <a:spcPts val="400"/>
              </a:spcBef>
              <a:defRPr sz="2040"/>
            </a:pPr>
            <a:r>
              <a:t>Feed that information into a computer that runs calculations over data to learn something new</a:t>
            </a:r>
          </a:p>
          <a:p>
            <a:pPr marL="233442" indent="-190262" defTabSz="777240">
              <a:spcBef>
                <a:spcPts val="1700"/>
              </a:spcBef>
              <a:defRPr sz="2720">
                <a:solidFill>
                  <a:srgbClr val="0070C0"/>
                </a:solidFill>
              </a:defRPr>
            </a:pPr>
            <a:r>
              <a:t>Data Learning Effects</a:t>
            </a:r>
            <a:r>
              <a:rPr>
                <a:solidFill>
                  <a:srgbClr val="000000"/>
                </a:solidFill>
              </a:rPr>
              <a:t>: </a:t>
            </a:r>
            <a:r>
              <a:t>economies of scale to data + data processing capabilities + data network effects</a:t>
            </a:r>
          </a:p>
          <a:p>
            <a:pPr lvl="1" marL="506748" indent="-236873" defTabSz="777240">
              <a:spcBef>
                <a:spcPts val="400"/>
              </a:spcBef>
              <a:defRPr sz="2040"/>
            </a:pPr>
            <a:r>
              <a:t>Get lots of data, process it into something useful in terms of making a decision, and create a system that automatically generates more useful data</a:t>
            </a:r>
          </a:p>
        </p:txBody>
      </p:sp>
      <p:sp>
        <p:nvSpPr>
          <p:cNvPr id="151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16"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1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4" grpId="1"/>
    </p:bldLst>
  </p:timing>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8" name="Title 1"/>
          <p:cNvSpPr txBox="1"/>
          <p:nvPr>
            <p:ph type="title"/>
          </p:nvPr>
        </p:nvSpPr>
        <p:spPr>
          <a:prstGeom prst="rect">
            <a:avLst/>
          </a:prstGeom>
        </p:spPr>
        <p:txBody>
          <a:bodyPr/>
          <a:lstStyle>
            <a:lvl1pPr indent="0">
              <a:lnSpc>
                <a:spcPct val="90000"/>
              </a:lnSpc>
              <a:defRPr sz="4000"/>
            </a:lvl1pPr>
          </a:lstStyle>
          <a:p>
            <a:pPr/>
            <a:r>
              <a:t>Learning Effects</a:t>
            </a:r>
          </a:p>
        </p:txBody>
      </p:sp>
      <p:sp>
        <p:nvSpPr>
          <p:cNvPr id="1519" name="Content Placeholder 2"/>
          <p:cNvSpPr txBox="1"/>
          <p:nvPr>
            <p:ph type="body" idx="1"/>
          </p:nvPr>
        </p:nvSpPr>
        <p:spPr>
          <a:xfrm>
            <a:off x="228600" y="1242078"/>
            <a:ext cx="8686800" cy="5165993"/>
          </a:xfrm>
          <a:prstGeom prst="rect">
            <a:avLst/>
          </a:prstGeom>
        </p:spPr>
        <p:txBody>
          <a:bodyPr/>
          <a:lstStyle/>
          <a:p>
            <a:pPr marL="205394" indent="-166786" defTabSz="694944">
              <a:spcBef>
                <a:spcPts val="1500"/>
              </a:spcBef>
              <a:defRPr sz="1824"/>
            </a:pPr>
            <a:r>
              <a:t>Economists study </a:t>
            </a:r>
            <a:r>
              <a:rPr>
                <a:solidFill>
                  <a:srgbClr val="0433FF"/>
                </a:solidFill>
              </a:rPr>
              <a:t>learning effects</a:t>
            </a:r>
            <a:r>
              <a:t>:</a:t>
            </a:r>
          </a:p>
          <a:p>
            <a:pPr lvl="1" marL="415036" indent="-173736" defTabSz="694944">
              <a:spcBef>
                <a:spcPts val="300"/>
              </a:spcBef>
              <a:defRPr b="1" sz="1671"/>
            </a:pPr>
            <a:r>
              <a:t>The process through which information leads to economic benefit</a:t>
            </a:r>
          </a:p>
          <a:p>
            <a:pPr marL="205394" indent="-166786" defTabSz="694944">
              <a:spcBef>
                <a:spcPts val="1500"/>
              </a:spcBef>
              <a:defRPr sz="1824"/>
            </a:pPr>
            <a:r>
              <a:t>Example: </a:t>
            </a:r>
          </a:p>
          <a:p>
            <a:pPr lvl="1" marL="415036" indent="-173736" defTabSz="694944">
              <a:spcBef>
                <a:spcPts val="300"/>
              </a:spcBef>
              <a:defRPr sz="1671"/>
            </a:pPr>
            <a:r>
              <a:t>Management consulting firms develop strategic frameworks, best practices, and resource allocation models from information accumulated across all of their clients</a:t>
            </a:r>
          </a:p>
          <a:p>
            <a:pPr marL="205394" indent="-166786" defTabSz="694944">
              <a:spcBef>
                <a:spcPts val="1500"/>
              </a:spcBef>
              <a:defRPr sz="1824"/>
            </a:pPr>
            <a:r>
              <a:t>Traditional learning effects accumulate:</a:t>
            </a:r>
          </a:p>
          <a:p>
            <a:pPr lvl="1" marL="415036" indent="-173736" defTabSz="694944">
              <a:spcBef>
                <a:spcPts val="300"/>
              </a:spcBef>
              <a:defRPr sz="1671"/>
            </a:pPr>
            <a:r>
              <a:t>Information on individuals or organizations</a:t>
            </a:r>
          </a:p>
          <a:p>
            <a:pPr lvl="1" marL="415036" indent="-173736" defTabSz="694944">
              <a:spcBef>
                <a:spcPts val="300"/>
              </a:spcBef>
              <a:defRPr sz="1671"/>
            </a:pPr>
            <a:r>
              <a:t>Structured or unstructured information</a:t>
            </a:r>
          </a:p>
          <a:p>
            <a:pPr lvl="1" marL="415036" indent="-173736" defTabSz="694944">
              <a:spcBef>
                <a:spcPts val="300"/>
              </a:spcBef>
              <a:defRPr sz="1671"/>
            </a:pPr>
            <a:r>
              <a:t>When information is processed by people or machines</a:t>
            </a:r>
          </a:p>
          <a:p>
            <a:pPr lvl="1" marL="415036" indent="-173736" defTabSz="694944">
              <a:spcBef>
                <a:spcPts val="300"/>
              </a:spcBef>
              <a:defRPr sz="1671"/>
            </a:pPr>
            <a:r>
              <a:t>A qualitative or quantitative benefit</a:t>
            </a:r>
          </a:p>
          <a:p>
            <a:pPr marL="205394" indent="-166786" defTabSz="694944">
              <a:spcBef>
                <a:spcPts val="1500"/>
              </a:spcBef>
              <a:defRPr sz="1824"/>
            </a:pPr>
            <a:r>
              <a:rPr>
                <a:solidFill>
                  <a:srgbClr val="FF2600"/>
                </a:solidFill>
              </a:rPr>
              <a:t>Limits</a:t>
            </a:r>
            <a:r>
              <a:t>: they grow slowly because information must be processed or structured by a human before it can be processed by a machine</a:t>
            </a:r>
          </a:p>
          <a:p>
            <a:pPr lvl="1" marL="415036" indent="-173736" defTabSz="694944">
              <a:spcBef>
                <a:spcPts val="300"/>
              </a:spcBef>
              <a:defRPr sz="1671"/>
            </a:pPr>
            <a:r>
              <a:t>Humans can process only certain types of information </a:t>
            </a:r>
          </a:p>
          <a:p>
            <a:pPr lvl="1" marL="415036" indent="-173736" defTabSz="694944">
              <a:spcBef>
                <a:spcPts val="300"/>
              </a:spcBef>
              <a:defRPr sz="1671"/>
            </a:pPr>
            <a:r>
              <a:t>Organizations generally limit the internal and external flow of information </a:t>
            </a:r>
          </a:p>
        </p:txBody>
      </p:sp>
      <p:sp>
        <p:nvSpPr>
          <p:cNvPr id="152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21"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1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1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1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1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1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19">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519">
                                            <p:txEl>
                                              <p:pRg st="11" end="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9" grpId="1"/>
    </p:bldLst>
  </p:timing>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3" name="Title 1"/>
          <p:cNvSpPr txBox="1"/>
          <p:nvPr>
            <p:ph type="title"/>
          </p:nvPr>
        </p:nvSpPr>
        <p:spPr>
          <a:prstGeom prst="rect">
            <a:avLst/>
          </a:prstGeom>
        </p:spPr>
        <p:txBody>
          <a:bodyPr/>
          <a:lstStyle>
            <a:lvl1pPr indent="0">
              <a:lnSpc>
                <a:spcPct val="90000"/>
              </a:lnSpc>
              <a:defRPr sz="4000"/>
            </a:lvl1pPr>
          </a:lstStyle>
          <a:p>
            <a:pPr/>
            <a:r>
              <a:t>Digital Learning Effects</a:t>
            </a:r>
          </a:p>
        </p:txBody>
      </p:sp>
      <p:sp>
        <p:nvSpPr>
          <p:cNvPr id="1524" name="Content Placeholder 2"/>
          <p:cNvSpPr txBox="1"/>
          <p:nvPr>
            <p:ph type="body" idx="1"/>
          </p:nvPr>
        </p:nvSpPr>
        <p:spPr>
          <a:xfrm>
            <a:off x="228600" y="1290359"/>
            <a:ext cx="8686800" cy="4974623"/>
          </a:xfrm>
          <a:prstGeom prst="rect">
            <a:avLst/>
          </a:prstGeom>
        </p:spPr>
        <p:txBody>
          <a:bodyPr/>
          <a:lstStyle/>
          <a:p>
            <a:pPr marL="0" indent="44703" defTabSz="804672">
              <a:spcBef>
                <a:spcPts val="1700"/>
              </a:spcBef>
              <a:buSzTx/>
              <a:buNone/>
              <a:defRPr sz="2112"/>
            </a:pPr>
            <a:r>
              <a:t>DLE: the </a:t>
            </a:r>
            <a:r>
              <a:rPr b="1">
                <a:solidFill>
                  <a:srgbClr val="0432FF"/>
                </a:solidFill>
              </a:rPr>
              <a:t>accumulation of information from data that automatically compounds</a:t>
            </a:r>
            <a:r>
              <a:t>.</a:t>
            </a:r>
          </a:p>
          <a:p>
            <a:pPr marL="0" indent="44703" defTabSz="804672">
              <a:spcBef>
                <a:spcPts val="1700"/>
              </a:spcBef>
              <a:buSzTx/>
              <a:buNone/>
              <a:defRPr sz="2112"/>
            </a:pPr>
            <a:r>
              <a:t>Now possible now thanks to:</a:t>
            </a:r>
          </a:p>
          <a:p>
            <a:pPr marL="237825" indent="-193121" defTabSz="804672">
              <a:spcBef>
                <a:spcPts val="1700"/>
              </a:spcBef>
              <a:defRPr sz="2112">
                <a:solidFill>
                  <a:srgbClr val="0432FF"/>
                </a:solidFill>
              </a:defRPr>
            </a:pPr>
            <a:r>
              <a:t>Economies of scale to data</a:t>
            </a:r>
            <a:r>
              <a:rPr>
                <a:solidFill>
                  <a:srgbClr val="000000"/>
                </a:solidFill>
              </a:rPr>
              <a:t>: data deluge in Internet, captured by sensors on personal, industrial, Internet devices and platforms</a:t>
            </a:r>
          </a:p>
          <a:p>
            <a:pPr marL="237825" indent="-193121" defTabSz="804672">
              <a:spcBef>
                <a:spcPts val="1700"/>
              </a:spcBef>
              <a:defRPr sz="2112">
                <a:solidFill>
                  <a:srgbClr val="0432FF"/>
                </a:solidFill>
              </a:defRPr>
            </a:pPr>
            <a:r>
              <a:t>Data processing capabilities</a:t>
            </a:r>
            <a:r>
              <a:rPr>
                <a:solidFill>
                  <a:srgbClr val="000000"/>
                </a:solidFill>
              </a:rPr>
              <a:t>: Cloud runs calculations over data at a reasonable cost and people can make connections between disparate datasets</a:t>
            </a:r>
          </a:p>
          <a:p>
            <a:pPr marL="237825" indent="-193121" defTabSz="804672">
              <a:spcBef>
                <a:spcPts val="1700"/>
              </a:spcBef>
              <a:defRPr sz="2112">
                <a:solidFill>
                  <a:srgbClr val="0432FF"/>
                </a:solidFill>
              </a:defRPr>
            </a:pPr>
            <a:r>
              <a:t>Data network effects</a:t>
            </a:r>
            <a:r>
              <a:rPr>
                <a:solidFill>
                  <a:srgbClr val="000000"/>
                </a:solidFill>
              </a:rPr>
              <a:t>: Intelligent systems allow data to be organized into networks, wherein calculations run on one part of the network, results are sent to another part for more calculations, and come up with new information</a:t>
            </a:r>
          </a:p>
        </p:txBody>
      </p:sp>
      <p:sp>
        <p:nvSpPr>
          <p:cNvPr id="152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26"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2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2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24" grpId="1"/>
    </p:bldLst>
  </p:timing>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8" name="Title 1"/>
          <p:cNvSpPr txBox="1"/>
          <p:nvPr>
            <p:ph type="title"/>
          </p:nvPr>
        </p:nvSpPr>
        <p:spPr>
          <a:prstGeom prst="rect">
            <a:avLst/>
          </a:prstGeom>
        </p:spPr>
        <p:txBody>
          <a:bodyPr/>
          <a:lstStyle>
            <a:lvl1pPr indent="0">
              <a:lnSpc>
                <a:spcPct val="90000"/>
              </a:lnSpc>
              <a:defRPr sz="4000"/>
            </a:lvl1pPr>
          </a:lstStyle>
          <a:p>
            <a:pPr/>
            <a:r>
              <a:t>DLEs vs LEs</a:t>
            </a:r>
          </a:p>
        </p:txBody>
      </p:sp>
      <p:sp>
        <p:nvSpPr>
          <p:cNvPr id="1529" name="Content Placeholder 2"/>
          <p:cNvSpPr txBox="1"/>
          <p:nvPr>
            <p:ph type="body" idx="1"/>
          </p:nvPr>
        </p:nvSpPr>
        <p:spPr>
          <a:prstGeom prst="rect">
            <a:avLst/>
          </a:prstGeom>
        </p:spPr>
        <p:txBody>
          <a:bodyPr/>
          <a:lstStyle/>
          <a:p>
            <a:pPr marL="254254" indent="-208026" defTabSz="832104">
              <a:spcBef>
                <a:spcPts val="100"/>
              </a:spcBef>
              <a:defRPr sz="2912"/>
            </a:pPr>
            <a:r>
              <a:t>DLEs can accumulate information:</a:t>
            </a:r>
          </a:p>
          <a:p>
            <a:pPr lvl="1" marL="511809" indent="-222884" defTabSz="832104">
              <a:spcBef>
                <a:spcPts val="100"/>
              </a:spcBef>
              <a:defRPr sz="2730"/>
            </a:pPr>
            <a:r>
              <a:t>Across single or multiple organizations</a:t>
            </a:r>
            <a:endParaRPr sz="2184"/>
          </a:p>
          <a:p>
            <a:pPr lvl="1" marL="511809" indent="-222884" defTabSz="832104">
              <a:spcBef>
                <a:spcPts val="100"/>
              </a:spcBef>
              <a:defRPr sz="2730"/>
            </a:pPr>
            <a:r>
              <a:t>That is structured</a:t>
            </a:r>
            <a:endParaRPr sz="2184"/>
          </a:p>
          <a:p>
            <a:pPr lvl="1" marL="511809" indent="-222884" defTabSz="832104">
              <a:spcBef>
                <a:spcPts val="100"/>
              </a:spcBef>
              <a:defRPr sz="2730"/>
            </a:pPr>
            <a:r>
              <a:t>When processed by machines </a:t>
            </a:r>
            <a:endParaRPr sz="2184"/>
          </a:p>
          <a:p>
            <a:pPr lvl="1" marL="511809" indent="-222884" defTabSz="832104">
              <a:spcBef>
                <a:spcPts val="100"/>
              </a:spcBef>
              <a:defRPr sz="2730"/>
            </a:pPr>
            <a:r>
              <a:t>That has a quantitative benefit</a:t>
            </a:r>
            <a:endParaRPr sz="2184"/>
          </a:p>
          <a:p>
            <a:pPr marL="254254" indent="-208026" defTabSz="832104">
              <a:spcBef>
                <a:spcPts val="100"/>
              </a:spcBef>
              <a:defRPr sz="2912"/>
            </a:pPr>
            <a:r>
              <a:t>DLES have </a:t>
            </a:r>
            <a:r>
              <a:rPr>
                <a:solidFill>
                  <a:srgbClr val="0433FF"/>
                </a:solidFill>
              </a:rPr>
              <a:t>few limits</a:t>
            </a:r>
            <a:r>
              <a:t>:</a:t>
            </a:r>
          </a:p>
          <a:p>
            <a:pPr lvl="1" marL="511809" indent="-222884" defTabSz="832104">
              <a:spcBef>
                <a:spcPts val="100"/>
              </a:spcBef>
              <a:defRPr sz="2730"/>
            </a:pPr>
            <a:r>
              <a:t>They grow fast because structured information feeds into machines that calculate faster than humans</a:t>
            </a:r>
            <a:endParaRPr sz="2184"/>
          </a:p>
          <a:p>
            <a:pPr lvl="1" marL="511809" indent="-222884" defTabSz="832104">
              <a:spcBef>
                <a:spcPts val="100"/>
              </a:spcBef>
              <a:defRPr sz="2730"/>
            </a:pPr>
            <a:r>
              <a:t>Modern computers can process multiple types of information fast</a:t>
            </a:r>
          </a:p>
        </p:txBody>
      </p:sp>
      <p:sp>
        <p:nvSpPr>
          <p:cNvPr id="153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31"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Title 1"/>
          <p:cNvSpPr txBox="1"/>
          <p:nvPr>
            <p:ph type="title"/>
          </p:nvPr>
        </p:nvSpPr>
        <p:spPr>
          <a:prstGeom prst="rect">
            <a:avLst/>
          </a:prstGeom>
        </p:spPr>
        <p:txBody>
          <a:bodyPr/>
          <a:lstStyle>
            <a:lvl1pPr indent="0">
              <a:lnSpc>
                <a:spcPct val="90000"/>
              </a:lnSpc>
              <a:defRPr sz="4000"/>
            </a:lvl1pPr>
          </a:lstStyle>
          <a:p>
            <a:pPr/>
            <a:r>
              <a:t>Scale Effects</a:t>
            </a:r>
          </a:p>
        </p:txBody>
      </p:sp>
      <p:sp>
        <p:nvSpPr>
          <p:cNvPr id="1534" name="Content Placeholder 2"/>
          <p:cNvSpPr txBox="1"/>
          <p:nvPr>
            <p:ph type="body" idx="1"/>
          </p:nvPr>
        </p:nvSpPr>
        <p:spPr>
          <a:prstGeom prst="rect">
            <a:avLst/>
          </a:prstGeom>
        </p:spPr>
        <p:txBody>
          <a:bodyPr/>
          <a:lstStyle/>
          <a:p>
            <a:pPr marL="235122" indent="-190926" defTabSz="795527">
              <a:spcBef>
                <a:spcPts val="1700"/>
              </a:spcBef>
              <a:defRPr sz="2088"/>
            </a:pPr>
            <a:r>
              <a:t>Scale effects refer to competitive advantages gained from increased scale in supply.</a:t>
            </a:r>
          </a:p>
          <a:p>
            <a:pPr marL="235122" indent="-190926" defTabSz="795527">
              <a:spcBef>
                <a:spcPts val="1700"/>
              </a:spcBef>
              <a:defRPr sz="2088"/>
            </a:pPr>
            <a:r>
              <a:t>Accumulation of assets or capabilities can lead to lower costs, reduced prices, increased demand and more scale gained.</a:t>
            </a:r>
          </a:p>
          <a:p>
            <a:pPr marL="235122" indent="-190926" defTabSz="795527">
              <a:spcBef>
                <a:spcPts val="1700"/>
              </a:spcBef>
              <a:defRPr sz="2088"/>
            </a:pPr>
            <a:r>
              <a:t>There are </a:t>
            </a:r>
            <a:r>
              <a:rPr>
                <a:solidFill>
                  <a:srgbClr val="0433FF"/>
                </a:solidFill>
              </a:rPr>
              <a:t>scale effects with data</a:t>
            </a:r>
            <a:r>
              <a:t>: more data can offer a competitive advantage.</a:t>
            </a:r>
          </a:p>
          <a:p>
            <a:pPr marL="235122" indent="-190926" defTabSz="795527">
              <a:spcBef>
                <a:spcPts val="1700"/>
              </a:spcBef>
              <a:defRPr sz="2088"/>
            </a:pPr>
            <a:r>
              <a:t>However, more data makes a product useful up to a point, after which it has less utility because it is effectively the same data:</a:t>
            </a:r>
          </a:p>
          <a:p>
            <a:pPr lvl="1" marL="475106" indent="-198881" defTabSz="795527">
              <a:spcBef>
                <a:spcPts val="400"/>
              </a:spcBef>
              <a:defRPr sz="1914"/>
            </a:pPr>
            <a:r>
              <a:t>The distinction between data and Information informs whether data has marginal utility - information is measured in how much uncertainty it resolves to the receiver.</a:t>
            </a:r>
          </a:p>
          <a:p>
            <a:pPr lvl="1" marL="475106" indent="-198881" defTabSz="795527">
              <a:spcBef>
                <a:spcPts val="400"/>
              </a:spcBef>
              <a:defRPr sz="1914"/>
            </a:pPr>
            <a:r>
              <a:t>One way that data becomes information is by interacting with other data; interactions typically happen across a network</a:t>
            </a:r>
          </a:p>
        </p:txBody>
      </p:sp>
      <p:sp>
        <p:nvSpPr>
          <p:cNvPr id="1535"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36"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3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3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3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3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3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3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34" grpId="1"/>
    </p:bldLst>
  </p:timing>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8" name="Title 1"/>
          <p:cNvSpPr txBox="1"/>
          <p:nvPr>
            <p:ph type="title"/>
          </p:nvPr>
        </p:nvSpPr>
        <p:spPr>
          <a:prstGeom prst="rect">
            <a:avLst/>
          </a:prstGeom>
        </p:spPr>
        <p:txBody>
          <a:bodyPr/>
          <a:lstStyle>
            <a:lvl1pPr indent="0">
              <a:lnSpc>
                <a:spcPct val="90000"/>
              </a:lnSpc>
              <a:defRPr sz="3600"/>
            </a:lvl1pPr>
          </a:lstStyle>
          <a:p>
            <a:pPr/>
            <a:r>
              <a:t>Network Effects</a:t>
            </a:r>
          </a:p>
        </p:txBody>
      </p:sp>
      <p:sp>
        <p:nvSpPr>
          <p:cNvPr id="1539" name="Content Placeholder 2"/>
          <p:cNvSpPr txBox="1"/>
          <p:nvPr>
            <p:ph type="body" idx="1"/>
          </p:nvPr>
        </p:nvSpPr>
        <p:spPr>
          <a:prstGeom prst="rect">
            <a:avLst/>
          </a:prstGeom>
        </p:spPr>
        <p:txBody>
          <a:bodyPr/>
          <a:lstStyle/>
          <a:p>
            <a:pPr marL="241681" indent="-196977" defTabSz="804672">
              <a:spcBef>
                <a:spcPts val="0"/>
              </a:spcBef>
              <a:defRPr sz="2288">
                <a:solidFill>
                  <a:srgbClr val="C0C0C0"/>
                </a:solidFill>
              </a:defRPr>
            </a:pPr>
            <a:r>
              <a:t>Network effects means that the value of a network is larger than the sum of the value of its nodes; and the value of the network grows faster than the size of its nodes.</a:t>
            </a:r>
          </a:p>
          <a:p>
            <a:pPr marL="241681" indent="-196977" defTabSz="804672">
              <a:spcBef>
                <a:spcPts val="0"/>
              </a:spcBef>
              <a:defRPr sz="2288">
                <a:solidFill>
                  <a:srgbClr val="C0C0C0"/>
                </a:solidFill>
              </a:defRPr>
            </a:pPr>
            <a:r>
              <a:t>Network effects occur when, from a consumer’s perspective, a product becomes more useful as more people use it.</a:t>
            </a:r>
          </a:p>
          <a:p>
            <a:pPr marL="241681" indent="-196977" defTabSz="804672">
              <a:spcBef>
                <a:spcPts val="0"/>
              </a:spcBef>
              <a:defRPr sz="2816"/>
            </a:pPr>
            <a:r>
              <a:rPr>
                <a:solidFill>
                  <a:srgbClr val="0433FF"/>
                </a:solidFill>
              </a:rPr>
              <a:t>Data Network Effect</a:t>
            </a:r>
            <a:r>
              <a:t>:</a:t>
            </a:r>
          </a:p>
          <a:p>
            <a:pPr lvl="1" marL="524633" indent="-245233" defTabSz="804672">
              <a:spcBef>
                <a:spcPts val="0"/>
              </a:spcBef>
              <a:defRPr sz="2112"/>
            </a:pPr>
            <a:r>
              <a:t>Usefulness of a product/service is enhanced by the addition of data to the network</a:t>
            </a:r>
          </a:p>
          <a:p>
            <a:pPr lvl="1" marL="524633" indent="-245233" defTabSz="804672">
              <a:spcBef>
                <a:spcPts val="0"/>
              </a:spcBef>
              <a:defRPr sz="2112"/>
            </a:pPr>
            <a:r>
              <a:rPr b="1"/>
              <a:t>Network edges</a:t>
            </a:r>
            <a:r>
              <a:t> are </a:t>
            </a:r>
            <a:r>
              <a:rPr b="1"/>
              <a:t>informational</a:t>
            </a:r>
            <a:r>
              <a:t> and </a:t>
            </a:r>
            <a:r>
              <a:rPr b="1"/>
              <a:t>calculate</a:t>
            </a:r>
            <a:r>
              <a:t>, delivering information to other nodes on the network</a:t>
            </a:r>
          </a:p>
          <a:p>
            <a:pPr lvl="1" marL="524633" indent="-245233" defTabSz="804672">
              <a:spcBef>
                <a:spcPts val="0"/>
              </a:spcBef>
              <a:defRPr sz="2112"/>
            </a:pPr>
            <a:r>
              <a:t>“Data” networks transmit derivatives of data, namely information, not just data itself.</a:t>
            </a:r>
          </a:p>
        </p:txBody>
      </p:sp>
      <p:sp>
        <p:nvSpPr>
          <p:cNvPr id="154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41"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Customer segments"/>
          <p:cNvSpPr txBox="1"/>
          <p:nvPr>
            <p:ph type="title"/>
          </p:nvPr>
        </p:nvSpPr>
        <p:spPr>
          <a:prstGeom prst="rect">
            <a:avLst/>
          </a:prstGeom>
        </p:spPr>
        <p:txBody>
          <a:bodyPr/>
          <a:lstStyle>
            <a:lvl1pPr indent="0">
              <a:lnSpc>
                <a:spcPct val="90000"/>
              </a:lnSpc>
              <a:defRPr sz="4000"/>
            </a:lvl1pPr>
          </a:lstStyle>
          <a:p>
            <a:pPr/>
            <a:r>
              <a:t>Customer segments</a:t>
            </a:r>
          </a:p>
        </p:txBody>
      </p:sp>
      <p:sp>
        <p:nvSpPr>
          <p:cNvPr id="74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749" name="2560px-Business_Model_Canvas.png" descr="2560px-Business_Model_Canvas.png"/>
          <p:cNvPicPr>
            <a:picLocks noChangeAspect="1"/>
          </p:cNvPicPr>
          <p:nvPr/>
        </p:nvPicPr>
        <p:blipFill>
          <a:blip r:embed="rId2">
            <a:extLst/>
          </a:blip>
          <a:stretch>
            <a:fillRect/>
          </a:stretch>
        </p:blipFill>
        <p:spPr>
          <a:xfrm>
            <a:off x="587219" y="1314389"/>
            <a:ext cx="7969562" cy="5127293"/>
          </a:xfrm>
          <a:prstGeom prst="rect">
            <a:avLst/>
          </a:prstGeom>
          <a:ln w="12700">
            <a:miter lim="400000"/>
          </a:ln>
        </p:spPr>
      </p:pic>
      <p:pic>
        <p:nvPicPr>
          <p:cNvPr id="750" name="Rectangle Rectangle" descr="Rectangle Rectangle"/>
          <p:cNvPicPr>
            <a:picLocks noChangeAspect="1"/>
          </p:cNvPicPr>
          <p:nvPr/>
        </p:nvPicPr>
        <p:blipFill>
          <a:blip r:embed="rId3">
            <a:extLst/>
          </a:blip>
          <a:stretch>
            <a:fillRect/>
          </a:stretch>
        </p:blipFill>
        <p:spPr>
          <a:xfrm>
            <a:off x="6889219" y="1755224"/>
            <a:ext cx="1660526" cy="3447318"/>
          </a:xfrm>
          <a:prstGeom prst="rect">
            <a:avLst/>
          </a:prstGeom>
          <a:ln w="12700">
            <a:miter lim="400000"/>
          </a:ln>
        </p:spPr>
      </p:pic>
      <p:pic>
        <p:nvPicPr>
          <p:cNvPr id="751" name="Image" descr="Image"/>
          <p:cNvPicPr>
            <a:picLocks noChangeAspect="1"/>
          </p:cNvPicPr>
          <p:nvPr/>
        </p:nvPicPr>
        <p:blipFill>
          <a:blip r:embed="rId4">
            <a:extLst/>
          </a:blip>
          <a:stretch>
            <a:fillRect/>
          </a:stretch>
        </p:blipFill>
        <p:spPr>
          <a:xfrm>
            <a:off x="3017394" y="6460578"/>
            <a:ext cx="1482870" cy="3974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50"/>
                                        </p:tgtEl>
                                        <p:attrNameLst>
                                          <p:attrName>style.visibility</p:attrName>
                                        </p:attrNameLst>
                                      </p:cBhvr>
                                      <p:to>
                                        <p:strVal val="visible"/>
                                      </p:to>
                                    </p:set>
                                    <p:anim calcmode="lin" valueType="num">
                                      <p:cBhvr>
                                        <p:cTn id="7" dur="750" fill="hold"/>
                                        <p:tgtEl>
                                          <p:spTgt spid="750"/>
                                        </p:tgtEl>
                                        <p:attrNameLst>
                                          <p:attrName>ppt_w</p:attrName>
                                        </p:attrNameLst>
                                      </p:cBhvr>
                                      <p:tavLst>
                                        <p:tav tm="0">
                                          <p:val>
                                            <p:fltVal val="0"/>
                                          </p:val>
                                        </p:tav>
                                        <p:tav tm="100000">
                                          <p:val>
                                            <p:strVal val="#ppt_w"/>
                                          </p:val>
                                        </p:tav>
                                      </p:tavLst>
                                    </p:anim>
                                    <p:anim calcmode="lin" valueType="num">
                                      <p:cBhvr>
                                        <p:cTn id="8" dur="750" fill="hold"/>
                                        <p:tgtEl>
                                          <p:spTgt spid="7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50" grpId="1"/>
    </p:bldLst>
  </p:timing>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3" name="Title 1"/>
          <p:cNvSpPr txBox="1"/>
          <p:nvPr>
            <p:ph type="title"/>
          </p:nvPr>
        </p:nvSpPr>
        <p:spPr>
          <a:prstGeom prst="rect">
            <a:avLst/>
          </a:prstGeom>
        </p:spPr>
        <p:txBody>
          <a:bodyPr/>
          <a:lstStyle>
            <a:lvl1pPr indent="0">
              <a:lnSpc>
                <a:spcPct val="90000"/>
              </a:lnSpc>
              <a:defRPr sz="3600"/>
            </a:lvl1pPr>
          </a:lstStyle>
          <a:p>
            <a:pPr/>
            <a:r>
              <a:t>Normal vs Data Network Effects</a:t>
            </a:r>
          </a:p>
        </p:txBody>
      </p:sp>
      <p:sp>
        <p:nvSpPr>
          <p:cNvPr id="154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545" name="Picture 2" descr="Picture 2"/>
          <p:cNvPicPr>
            <a:picLocks noChangeAspect="1"/>
          </p:cNvPicPr>
          <p:nvPr/>
        </p:nvPicPr>
        <p:blipFill>
          <a:blip r:embed="rId2">
            <a:extLst/>
          </a:blip>
          <a:stretch>
            <a:fillRect/>
          </a:stretch>
        </p:blipFill>
        <p:spPr>
          <a:xfrm>
            <a:off x="1542523" y="1221226"/>
            <a:ext cx="5672701" cy="5112888"/>
          </a:xfrm>
          <a:prstGeom prst="rect">
            <a:avLst/>
          </a:prstGeom>
          <a:ln w="12700">
            <a:miter lim="400000"/>
          </a:ln>
        </p:spPr>
      </p:pic>
      <p:sp>
        <p:nvSpPr>
          <p:cNvPr id="1546" name="Content Placeholder 2"/>
          <p:cNvSpPr txBox="1"/>
          <p:nvPr/>
        </p:nvSpPr>
        <p:spPr>
          <a:xfrm>
            <a:off x="2177739" y="6485253"/>
            <a:ext cx="4217852"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594359">
              <a:spcBef>
                <a:spcPts val="600"/>
              </a:spcBef>
              <a:defRPr sz="1235">
                <a:solidFill>
                  <a:srgbClr val="9411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8" name="Title 1"/>
          <p:cNvSpPr txBox="1"/>
          <p:nvPr>
            <p:ph type="title"/>
          </p:nvPr>
        </p:nvSpPr>
        <p:spPr>
          <a:prstGeom prst="rect">
            <a:avLst/>
          </a:prstGeom>
        </p:spPr>
        <p:txBody>
          <a:bodyPr/>
          <a:lstStyle/>
          <a:p>
            <a:pPr/>
            <a:r>
              <a:t>Learning Effects</a:t>
            </a:r>
          </a:p>
        </p:txBody>
      </p:sp>
      <p:sp>
        <p:nvSpPr>
          <p:cNvPr id="1549" name="Content Placeholder 2"/>
          <p:cNvSpPr txBox="1"/>
          <p:nvPr>
            <p:ph type="body" sz="half" idx="1"/>
          </p:nvPr>
        </p:nvSpPr>
        <p:spPr>
          <a:xfrm>
            <a:off x="98230" y="1669957"/>
            <a:ext cx="4574452" cy="3254075"/>
          </a:xfrm>
          <a:prstGeom prst="rect">
            <a:avLst/>
          </a:prstGeom>
        </p:spPr>
        <p:txBody>
          <a:bodyPr/>
          <a:lstStyle/>
          <a:p>
            <a:pPr marL="271018" indent="-221742" defTabSz="886968">
              <a:spcBef>
                <a:spcPts val="1900"/>
              </a:spcBef>
              <a:defRPr sz="1940"/>
            </a:pPr>
            <a:r>
              <a:t>Gather data across our senses and process it in parallel </a:t>
            </a:r>
          </a:p>
          <a:p>
            <a:pPr marL="271018" indent="-221742" defTabSz="886968">
              <a:spcBef>
                <a:spcPts val="1900"/>
              </a:spcBef>
              <a:defRPr sz="1940"/>
            </a:pPr>
            <a:r>
              <a:t>Process input into useful information</a:t>
            </a:r>
          </a:p>
          <a:p>
            <a:pPr marL="271018" indent="-221742" defTabSz="886968">
              <a:spcBef>
                <a:spcPts val="1900"/>
              </a:spcBef>
              <a:defRPr sz="1940"/>
            </a:pPr>
            <a:r>
              <a:t>Get information from a collective – a network – and pass it to the next generation a form of cooperation across time and space</a:t>
            </a:r>
          </a:p>
        </p:txBody>
      </p:sp>
      <p:sp>
        <p:nvSpPr>
          <p:cNvPr id="155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51" name="Content Placeholder 4"/>
          <p:cNvSpPr txBox="1"/>
          <p:nvPr/>
        </p:nvSpPr>
        <p:spPr>
          <a:xfrm>
            <a:off x="4746974" y="1611607"/>
            <a:ext cx="4059937" cy="325407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marL="219455" indent="-219455" defTabSz="877823">
              <a:spcBef>
                <a:spcPts val="900"/>
              </a:spcBef>
              <a:buSzPct val="100000"/>
              <a:buFont typeface="Arial"/>
              <a:buChar char="•"/>
              <a:defRPr sz="1919">
                <a:latin typeface="Century Gothic"/>
                <a:ea typeface="Century Gothic"/>
                <a:cs typeface="Century Gothic"/>
                <a:sym typeface="Century Gothic"/>
              </a:defRPr>
            </a:pPr>
            <a:r>
              <a:t>Gather data through sensors.</a:t>
            </a:r>
            <a:endParaRPr sz="2688"/>
          </a:p>
          <a:p>
            <a:pPr marL="219455" indent="-219455" defTabSz="877823">
              <a:spcBef>
                <a:spcPts val="900"/>
              </a:spcBef>
              <a:buSzPct val="100000"/>
              <a:buFont typeface="Arial"/>
              <a:buChar char="•"/>
              <a:defRPr sz="1919">
                <a:latin typeface="Century Gothic"/>
                <a:ea typeface="Century Gothic"/>
                <a:cs typeface="Century Gothic"/>
                <a:sym typeface="Century Gothic"/>
              </a:defRPr>
            </a:pPr>
            <a:r>
              <a:t>Form collectives – networks.</a:t>
            </a:r>
            <a:endParaRPr sz="2688"/>
          </a:p>
          <a:p>
            <a:pPr marL="219455" indent="-219455" defTabSz="877823">
              <a:spcBef>
                <a:spcPts val="900"/>
              </a:spcBef>
              <a:buSzPct val="100000"/>
              <a:buFont typeface="Arial"/>
              <a:buChar char="•"/>
              <a:defRPr sz="1919">
                <a:latin typeface="Century Gothic"/>
                <a:ea typeface="Century Gothic"/>
                <a:cs typeface="Century Gothic"/>
                <a:sym typeface="Century Gothic"/>
              </a:defRPr>
            </a:pPr>
            <a:r>
              <a:t>Capture a critical mass of data</a:t>
            </a:r>
            <a:endParaRPr sz="2688"/>
          </a:p>
          <a:p>
            <a:pPr marL="219455" indent="-219455" defTabSz="877823">
              <a:spcBef>
                <a:spcPts val="900"/>
              </a:spcBef>
              <a:buSzPct val="100000"/>
              <a:buFont typeface="Arial"/>
              <a:buChar char="•"/>
              <a:defRPr sz="1919">
                <a:latin typeface="Century Gothic"/>
                <a:ea typeface="Century Gothic"/>
                <a:cs typeface="Century Gothic"/>
                <a:sym typeface="Century Gothic"/>
              </a:defRPr>
            </a:pPr>
            <a:r>
              <a:t>Develop capabilities to process that data into information</a:t>
            </a:r>
            <a:endParaRPr sz="2688"/>
          </a:p>
          <a:p>
            <a:pPr marL="219455" indent="-219455" defTabSz="877823">
              <a:spcBef>
                <a:spcPts val="900"/>
              </a:spcBef>
              <a:buSzPct val="100000"/>
              <a:buFont typeface="Arial"/>
              <a:buChar char="•"/>
              <a:defRPr sz="1919">
                <a:latin typeface="Century Gothic"/>
                <a:ea typeface="Century Gothic"/>
                <a:cs typeface="Century Gothic"/>
                <a:sym typeface="Century Gothic"/>
              </a:defRPr>
            </a:pPr>
            <a:r>
              <a:t>Feed that information into a computer that runs calculations over data to learn something new.</a:t>
            </a:r>
          </a:p>
        </p:txBody>
      </p:sp>
      <p:sp>
        <p:nvSpPr>
          <p:cNvPr id="1552" name="TextBox 7"/>
          <p:cNvSpPr txBox="1"/>
          <p:nvPr/>
        </p:nvSpPr>
        <p:spPr>
          <a:xfrm>
            <a:off x="257894" y="4993477"/>
            <a:ext cx="8171538" cy="1363981"/>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ctr">
              <a:defRPr sz="2800">
                <a:solidFill>
                  <a:srgbClr val="0433FF"/>
                </a:solidFill>
                <a:latin typeface="Century Gothic"/>
                <a:ea typeface="Century Gothic"/>
                <a:cs typeface="Century Gothic"/>
                <a:sym typeface="Century Gothic"/>
              </a:defRPr>
            </a:lvl1pPr>
          </a:lstStyle>
          <a:p>
            <a:pPr/>
            <a:r>
              <a:t>Data Learning Effects = Economies of scale to data +  data processing capabilities + data network effects</a:t>
            </a:r>
          </a:p>
        </p:txBody>
      </p:sp>
      <p:sp>
        <p:nvSpPr>
          <p:cNvPr id="1553" name="Text Placeholder 3"/>
          <p:cNvSpPr/>
          <p:nvPr/>
        </p:nvSpPr>
        <p:spPr>
          <a:xfrm>
            <a:off x="321197" y="1259466"/>
            <a:ext cx="4128517" cy="38845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lvl1pPr defTabSz="603504">
              <a:spcBef>
                <a:spcPts val="600"/>
              </a:spcBef>
              <a:defRPr b="1" sz="2112">
                <a:latin typeface="Century Gothic"/>
                <a:ea typeface="Century Gothic"/>
                <a:cs typeface="Century Gothic"/>
                <a:sym typeface="Century Gothic"/>
              </a:defRPr>
            </a:lvl1pPr>
          </a:lstStyle>
          <a:p>
            <a:pPr/>
            <a:r>
              <a:t>Human Formula </a:t>
            </a:r>
          </a:p>
        </p:txBody>
      </p:sp>
      <p:sp>
        <p:nvSpPr>
          <p:cNvPr id="1554" name="Text Placeholder 5"/>
          <p:cNvSpPr/>
          <p:nvPr/>
        </p:nvSpPr>
        <p:spPr>
          <a:xfrm>
            <a:off x="4970911" y="1194027"/>
            <a:ext cx="4128517" cy="388450"/>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lvl1pPr defTabSz="603504">
              <a:spcBef>
                <a:spcPts val="600"/>
              </a:spcBef>
              <a:defRPr b="1" sz="2112">
                <a:latin typeface="Century Gothic"/>
                <a:ea typeface="Century Gothic"/>
                <a:cs typeface="Century Gothic"/>
                <a:sym typeface="Century Gothic"/>
              </a:defRPr>
            </a:lvl1pPr>
          </a:lstStyle>
          <a:p>
            <a:pPr/>
            <a:r>
              <a:t>Machine Formula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549">
                                            <p:bg/>
                                          </p:spTgt>
                                        </p:tgtEl>
                                        <p:attrNameLst>
                                          <p:attrName>style.visibility</p:attrName>
                                        </p:attrNameLst>
                                      </p:cBhvr>
                                      <p:to>
                                        <p:strVal val="visible"/>
                                      </p:to>
                                    </p:set>
                                  </p:childTnLst>
                                </p:cTn>
                              </p:par>
                              <p:par>
                                <p:cTn id="13" presetClass="entr" nodeType="withEffect" presetSubtype="0" presetID="1" grpId="2" fill="hold">
                                  <p:stCondLst>
                                    <p:cond delay="0"/>
                                  </p:stCondLst>
                                  <p:iterate type="el" backwards="0">
                                    <p:tmAbs val="0"/>
                                  </p:iterate>
                                  <p:childTnLst>
                                    <p:set>
                                      <p:cBhvr>
                                        <p:cTn id="14" fill="hold"/>
                                        <p:tgtEl>
                                          <p:spTgt spid="154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2" fill="hold">
                                  <p:stCondLst>
                                    <p:cond delay="0"/>
                                  </p:stCondLst>
                                  <p:iterate type="el" backwards="0">
                                    <p:tmAbs val="0"/>
                                  </p:iterate>
                                  <p:childTnLst>
                                    <p:set>
                                      <p:cBhvr>
                                        <p:cTn id="18" fill="hold"/>
                                        <p:tgtEl>
                                          <p:spTgt spid="154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154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3" fill="hold">
                                  <p:stCondLst>
                                    <p:cond delay="0"/>
                                  </p:stCondLst>
                                  <p:iterate type="el" backwards="0">
                                    <p:tmAbs val="0"/>
                                  </p:iterate>
                                  <p:childTnLst>
                                    <p:set>
                                      <p:cBhvr>
                                        <p:cTn id="26" fill="hold"/>
                                        <p:tgtEl>
                                          <p:spTgt spid="1554">
                                            <p:bg/>
                                          </p:spTgt>
                                        </p:tgtEl>
                                        <p:attrNameLst>
                                          <p:attrName>style.visibility</p:attrName>
                                        </p:attrNameLst>
                                      </p:cBhvr>
                                      <p:to>
                                        <p:strVal val="visible"/>
                                      </p:to>
                                    </p:set>
                                  </p:childTnLst>
                                </p:cTn>
                              </p:par>
                              <p:par>
                                <p:cTn id="27" presetClass="entr" nodeType="withEffect" presetSubtype="0" presetID="1" grpId="3" fill="hold">
                                  <p:stCondLst>
                                    <p:cond delay="0"/>
                                  </p:stCondLst>
                                  <p:iterate type="el" backwards="0">
                                    <p:tmAbs val="0"/>
                                  </p:iterate>
                                  <p:childTnLst>
                                    <p:set>
                                      <p:cBhvr>
                                        <p:cTn id="28" fill="hold"/>
                                        <p:tgtEl>
                                          <p:spTgt spid="155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4" fill="hold">
                                  <p:stCondLst>
                                    <p:cond delay="0"/>
                                  </p:stCondLst>
                                  <p:iterate type="el" backwards="0">
                                    <p:tmAbs val="0"/>
                                  </p:iterate>
                                  <p:childTnLst>
                                    <p:set>
                                      <p:cBhvr>
                                        <p:cTn id="32" fill="hold"/>
                                        <p:tgtEl>
                                          <p:spTgt spid="1551">
                                            <p:bg/>
                                          </p:spTgt>
                                        </p:tgtEl>
                                        <p:attrNameLst>
                                          <p:attrName>style.visibility</p:attrName>
                                        </p:attrNameLst>
                                      </p:cBhvr>
                                      <p:to>
                                        <p:strVal val="visible"/>
                                      </p:to>
                                    </p:set>
                                  </p:childTnLst>
                                </p:cTn>
                              </p:par>
                              <p:par>
                                <p:cTn id="33" presetClass="entr" nodeType="withEffect" presetSubtype="0" presetID="1" grpId="4" fill="hold">
                                  <p:stCondLst>
                                    <p:cond delay="0"/>
                                  </p:stCondLst>
                                  <p:iterate type="el" backwards="0">
                                    <p:tmAbs val="0"/>
                                  </p:iterate>
                                  <p:childTnLst>
                                    <p:set>
                                      <p:cBhvr>
                                        <p:cTn id="34" fill="hold"/>
                                        <p:tgtEl>
                                          <p:spTgt spid="155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4" fill="hold">
                                  <p:stCondLst>
                                    <p:cond delay="0"/>
                                  </p:stCondLst>
                                  <p:iterate type="el" backwards="0">
                                    <p:tmAbs val="0"/>
                                  </p:iterate>
                                  <p:childTnLst>
                                    <p:set>
                                      <p:cBhvr>
                                        <p:cTn id="38" fill="hold"/>
                                        <p:tgtEl>
                                          <p:spTgt spid="1551">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0" presetID="1" grpId="4" fill="hold">
                                  <p:stCondLst>
                                    <p:cond delay="0"/>
                                  </p:stCondLst>
                                  <p:iterate type="el" backwards="0">
                                    <p:tmAbs val="0"/>
                                  </p:iterate>
                                  <p:childTnLst>
                                    <p:set>
                                      <p:cBhvr>
                                        <p:cTn id="42" fill="hold"/>
                                        <p:tgtEl>
                                          <p:spTgt spid="1551">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4" fill="hold">
                                  <p:stCondLst>
                                    <p:cond delay="0"/>
                                  </p:stCondLst>
                                  <p:iterate type="el" backwards="0">
                                    <p:tmAbs val="0"/>
                                  </p:iterate>
                                  <p:childTnLst>
                                    <p:set>
                                      <p:cBhvr>
                                        <p:cTn id="46" fill="hold"/>
                                        <p:tgtEl>
                                          <p:spTgt spid="155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0" presetID="1" grpId="4" fill="hold">
                                  <p:stCondLst>
                                    <p:cond delay="0"/>
                                  </p:stCondLst>
                                  <p:iterate type="el" backwards="0">
                                    <p:tmAbs val="0"/>
                                  </p:iterate>
                                  <p:childTnLst>
                                    <p:set>
                                      <p:cBhvr>
                                        <p:cTn id="50" fill="hold"/>
                                        <p:tgtEl>
                                          <p:spTgt spid="1551">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0" presetID="1" grpId="5" fill="hold">
                                  <p:stCondLst>
                                    <p:cond delay="0"/>
                                  </p:stCondLst>
                                  <p:iterate type="el" backwards="0">
                                    <p:tmAbs val="0"/>
                                  </p:iterate>
                                  <p:childTnLst>
                                    <p:set>
                                      <p:cBhvr>
                                        <p:cTn id="54" fill="hold"/>
                                        <p:tgtEl>
                                          <p:spTgt spid="15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2" grpId="5"/>
      <p:bldP build="p" bldLvl="1" animBg="1" rev="0" advAuto="0" spid="1549" grpId="2"/>
      <p:bldP build="p" bldLvl="1" animBg="1" rev="0" advAuto="0" spid="1554" grpId="3"/>
      <p:bldP build="p" bldLvl="1" animBg="1" rev="0" advAuto="0" spid="1551" grpId="4"/>
      <p:bldP build="p" bldLvl="1" animBg="1" rev="0" advAuto="0" spid="1553" grpId="1"/>
    </p:bldLst>
  </p:timing>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6" name="Title 1"/>
          <p:cNvSpPr txBox="1"/>
          <p:nvPr>
            <p:ph type="title"/>
          </p:nvPr>
        </p:nvSpPr>
        <p:spPr>
          <a:prstGeom prst="rect">
            <a:avLst/>
          </a:prstGeom>
        </p:spPr>
        <p:txBody>
          <a:bodyPr/>
          <a:lstStyle/>
          <a:p>
            <a:pPr/>
            <a:r>
              <a:t>Building Data Learning Effects</a:t>
            </a:r>
          </a:p>
        </p:txBody>
      </p:sp>
      <p:sp>
        <p:nvSpPr>
          <p:cNvPr id="1557" name="Content Placeholder 3"/>
          <p:cNvSpPr txBox="1"/>
          <p:nvPr>
            <p:ph type="body" idx="1"/>
          </p:nvPr>
        </p:nvSpPr>
        <p:spPr>
          <a:xfrm>
            <a:off x="241300" y="1338639"/>
            <a:ext cx="5501385" cy="4974623"/>
          </a:xfrm>
          <a:prstGeom prst="rect">
            <a:avLst/>
          </a:prstGeom>
        </p:spPr>
        <p:txBody>
          <a:bodyPr/>
          <a:lstStyle/>
          <a:p>
            <a:pPr marL="0" indent="43180" defTabSz="777240">
              <a:spcBef>
                <a:spcPts val="1700"/>
              </a:spcBef>
              <a:buSzTx/>
              <a:buNone/>
              <a:defRPr sz="2720"/>
            </a:pPr>
            <a:r>
              <a:t>Steps:</a:t>
            </a:r>
          </a:p>
          <a:p>
            <a:pPr marL="237490" indent="-194310" defTabSz="777240">
              <a:spcBef>
                <a:spcPts val="1700"/>
              </a:spcBef>
              <a:defRPr sz="2720"/>
            </a:pPr>
            <a:r>
              <a:t>Capture a </a:t>
            </a:r>
            <a:r>
              <a:rPr>
                <a:solidFill>
                  <a:srgbClr val="0432FF"/>
                </a:solidFill>
              </a:rPr>
              <a:t>critical mass of data</a:t>
            </a:r>
            <a:r>
              <a:t>;</a:t>
            </a:r>
          </a:p>
          <a:p>
            <a:pPr marL="237490" indent="-194310" defTabSz="777240">
              <a:spcBef>
                <a:spcPts val="1700"/>
              </a:spcBef>
              <a:defRPr sz="2720"/>
            </a:pPr>
            <a:r>
              <a:t>Develop capabilities to </a:t>
            </a:r>
            <a:r>
              <a:rPr>
                <a:solidFill>
                  <a:srgbClr val="0432FF"/>
                </a:solidFill>
              </a:rPr>
              <a:t>process that data into information</a:t>
            </a:r>
            <a:r>
              <a:t>;</a:t>
            </a:r>
          </a:p>
          <a:p>
            <a:pPr marL="237490" indent="-194310" defTabSz="777240">
              <a:spcBef>
                <a:spcPts val="1700"/>
              </a:spcBef>
              <a:defRPr sz="2720"/>
            </a:pPr>
            <a:r>
              <a:t>Feed that information into a computer that runs calculations over data, </a:t>
            </a:r>
            <a:r>
              <a:rPr>
                <a:solidFill>
                  <a:srgbClr val="0432FF"/>
                </a:solidFill>
              </a:rPr>
              <a:t>learning from new data points</a:t>
            </a:r>
            <a:r>
              <a:t>.</a:t>
            </a:r>
          </a:p>
        </p:txBody>
      </p:sp>
      <p:sp>
        <p:nvSpPr>
          <p:cNvPr id="1558"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59" name="Content Placeholder 2"/>
          <p:cNvSpPr txBox="1"/>
          <p:nvPr/>
        </p:nvSpPr>
        <p:spPr>
          <a:xfrm>
            <a:off x="2440376" y="6534591"/>
            <a:ext cx="3614583"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731520">
              <a:spcBef>
                <a:spcPts val="800"/>
              </a:spcBef>
              <a:defRPr sz="1120">
                <a:solidFill>
                  <a:srgbClr val="C00000"/>
                </a:solidFill>
                <a:latin typeface="Century Gothic"/>
                <a:ea typeface="Century Gothic"/>
                <a:cs typeface="Century Gothic"/>
                <a:sym typeface="Century Gothic"/>
              </a:defRPr>
            </a:pPr>
            <a:r>
              <a:t>Source: Ash Fontana (2021) </a:t>
            </a:r>
            <a:r>
              <a:rPr b="1"/>
              <a:t>“The AI-First Company”</a:t>
            </a:r>
          </a:p>
        </p:txBody>
      </p:sp>
      <p:pic>
        <p:nvPicPr>
          <p:cNvPr id="1560" name="Picture 10" descr="Picture 10"/>
          <p:cNvPicPr>
            <a:picLocks noChangeAspect="1"/>
          </p:cNvPicPr>
          <p:nvPr/>
        </p:nvPicPr>
        <p:blipFill>
          <a:blip r:embed="rId2">
            <a:extLst/>
          </a:blip>
          <a:stretch>
            <a:fillRect/>
          </a:stretch>
        </p:blipFill>
        <p:spPr>
          <a:xfrm>
            <a:off x="5901379" y="1205920"/>
            <a:ext cx="3150414" cy="5143501"/>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Title 1"/>
          <p:cNvSpPr txBox="1"/>
          <p:nvPr>
            <p:ph type="title"/>
          </p:nvPr>
        </p:nvSpPr>
        <p:spPr>
          <a:prstGeom prst="rect">
            <a:avLst/>
          </a:prstGeom>
        </p:spPr>
        <p:txBody>
          <a:bodyPr/>
          <a:lstStyle>
            <a:lvl1pPr indent="0">
              <a:lnSpc>
                <a:spcPct val="90000"/>
              </a:lnSpc>
              <a:defRPr sz="3600"/>
            </a:lvl1pPr>
          </a:lstStyle>
          <a:p>
            <a:pPr/>
            <a:r>
              <a:t>Data Learning Effects: Remarks</a:t>
            </a:r>
          </a:p>
        </p:txBody>
      </p:sp>
      <p:sp>
        <p:nvSpPr>
          <p:cNvPr id="1563" name="Content Placeholder 2"/>
          <p:cNvSpPr txBox="1"/>
          <p:nvPr>
            <p:ph type="body" idx="1"/>
          </p:nvPr>
        </p:nvSpPr>
        <p:spPr>
          <a:prstGeom prst="rect">
            <a:avLst/>
          </a:prstGeom>
        </p:spPr>
        <p:txBody>
          <a:bodyPr/>
          <a:lstStyle/>
          <a:p>
            <a:pPr marL="215137" indent="-176021" defTabSz="704087">
              <a:spcBef>
                <a:spcPts val="1500"/>
              </a:spcBef>
              <a:defRPr sz="2464"/>
            </a:pPr>
            <a:r>
              <a:t>Data generates </a:t>
            </a:r>
            <a:r>
              <a:rPr>
                <a:solidFill>
                  <a:srgbClr val="0432FF"/>
                </a:solidFill>
              </a:rPr>
              <a:t>marginal output </a:t>
            </a:r>
            <a:r>
              <a:t>when combined with data</a:t>
            </a:r>
            <a:r>
              <a:rPr>
                <a:solidFill>
                  <a:srgbClr val="0432FF"/>
                </a:solidFill>
              </a:rPr>
              <a:t> processing capabilities</a:t>
            </a:r>
            <a:r>
              <a:t> and data</a:t>
            </a:r>
            <a:r>
              <a:rPr>
                <a:solidFill>
                  <a:srgbClr val="0432FF"/>
                </a:solidFill>
              </a:rPr>
              <a:t> network effects</a:t>
            </a:r>
            <a:r>
              <a:t>. </a:t>
            </a:r>
          </a:p>
          <a:p>
            <a:pPr marL="215137" indent="-176021" defTabSz="704087">
              <a:spcBef>
                <a:spcPts val="1500"/>
              </a:spcBef>
              <a:defRPr sz="2464"/>
            </a:pPr>
            <a:r>
              <a:t>Data learning effects articulate the </a:t>
            </a:r>
            <a:r>
              <a:rPr>
                <a:solidFill>
                  <a:srgbClr val="0432FF"/>
                </a:solidFill>
              </a:rPr>
              <a:t>value chain around data</a:t>
            </a:r>
            <a:r>
              <a:t>.</a:t>
            </a:r>
          </a:p>
          <a:p>
            <a:pPr marL="215137" indent="-176021" defTabSz="704087">
              <a:spcBef>
                <a:spcPts val="1500"/>
              </a:spcBef>
              <a:defRPr sz="2464"/>
            </a:pPr>
            <a:r>
              <a:t>Data learning effects:</a:t>
            </a:r>
          </a:p>
          <a:p>
            <a:pPr lvl="1" marL="433069" indent="-188594" defTabSz="704087">
              <a:spcBef>
                <a:spcPts val="300"/>
              </a:spcBef>
              <a:defRPr sz="2309"/>
            </a:pPr>
            <a:r>
              <a:t>start with a </a:t>
            </a:r>
            <a:r>
              <a:rPr>
                <a:solidFill>
                  <a:srgbClr val="0432FF"/>
                </a:solidFill>
              </a:rPr>
              <a:t>supply side competitive advantage</a:t>
            </a:r>
            <a:r>
              <a:t> that …</a:t>
            </a:r>
            <a:endParaRPr sz="1848"/>
          </a:p>
          <a:p>
            <a:pPr lvl="1" marL="433069" indent="-188594" defTabSz="704087">
              <a:spcBef>
                <a:spcPts val="300"/>
              </a:spcBef>
              <a:defRPr sz="2309"/>
            </a:pPr>
            <a:r>
              <a:t>… kicks off a </a:t>
            </a:r>
            <a:r>
              <a:rPr>
                <a:solidFill>
                  <a:srgbClr val="0432FF"/>
                </a:solidFill>
              </a:rPr>
              <a:t>demand-side competitive advantage </a:t>
            </a:r>
            <a:r>
              <a:t>and …</a:t>
            </a:r>
            <a:endParaRPr sz="1848"/>
          </a:p>
          <a:p>
            <a:pPr lvl="1" marL="433069" indent="-188594" defTabSz="704087">
              <a:spcBef>
                <a:spcPts val="300"/>
              </a:spcBef>
              <a:defRPr sz="2309"/>
            </a:pPr>
            <a:r>
              <a:t>… combines privileged access to a resource with capabilities </a:t>
            </a:r>
            <a:r>
              <a:rPr>
                <a:solidFill>
                  <a:srgbClr val="0432FF"/>
                </a:solidFill>
              </a:rPr>
              <a:t>to transform that resource into something valuable</a:t>
            </a:r>
            <a:r>
              <a:t>.</a:t>
            </a:r>
          </a:p>
        </p:txBody>
      </p:sp>
      <p:sp>
        <p:nvSpPr>
          <p:cNvPr id="1564"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6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3" grpId="1"/>
    </p:bldLst>
  </p:timing>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8" name="Title 1"/>
          <p:cNvSpPr txBox="1"/>
          <p:nvPr>
            <p:ph type="title"/>
          </p:nvPr>
        </p:nvSpPr>
        <p:spPr>
          <a:prstGeom prst="rect">
            <a:avLst/>
          </a:prstGeom>
        </p:spPr>
        <p:txBody>
          <a:bodyPr/>
          <a:lstStyle/>
          <a:p>
            <a:pPr/>
            <a:r>
              <a:t>Before developing an AI solution</a:t>
            </a:r>
          </a:p>
        </p:txBody>
      </p:sp>
      <p:sp>
        <p:nvSpPr>
          <p:cNvPr id="1569" name="Content Placeholder 2"/>
          <p:cNvSpPr txBox="1"/>
          <p:nvPr>
            <p:ph type="body" idx="1"/>
          </p:nvPr>
        </p:nvSpPr>
        <p:spPr>
          <a:xfrm>
            <a:off x="228600" y="1254778"/>
            <a:ext cx="8686800" cy="4974623"/>
          </a:xfrm>
          <a:prstGeom prst="rect">
            <a:avLst/>
          </a:prstGeom>
        </p:spPr>
        <p:txBody>
          <a:bodyPr/>
          <a:lstStyle/>
          <a:p>
            <a:pPr marL="224312" indent="-182148" defTabSz="758951">
              <a:spcBef>
                <a:spcPts val="1600"/>
              </a:spcBef>
              <a:defRPr b="1" sz="1992"/>
            </a:pPr>
            <a:r>
              <a:t>Data Engineering</a:t>
            </a:r>
          </a:p>
          <a:p>
            <a:pPr lvl="1" marL="453262" indent="-189737" defTabSz="758951">
              <a:spcBef>
                <a:spcPts val="400"/>
              </a:spcBef>
              <a:defRPr sz="1826"/>
            </a:pPr>
            <a:r>
              <a:t>Instrumenting data sources to consistently collect good data</a:t>
            </a:r>
          </a:p>
          <a:p>
            <a:pPr lvl="1" marL="453262" indent="-189737" defTabSz="758951">
              <a:spcBef>
                <a:spcPts val="400"/>
              </a:spcBef>
              <a:defRPr sz="1826"/>
            </a:pPr>
            <a:r>
              <a:t>Building infrastructure in which to store the data</a:t>
            </a:r>
          </a:p>
          <a:p>
            <a:pPr lvl="1" marL="453262" indent="-189737" defTabSz="758951">
              <a:spcBef>
                <a:spcPts val="400"/>
              </a:spcBef>
              <a:defRPr sz="1826"/>
            </a:pPr>
            <a:r>
              <a:t>Extract data from existing data stores</a:t>
            </a:r>
          </a:p>
          <a:p>
            <a:pPr lvl="1" marL="453262" indent="-189737" defTabSz="758951">
              <a:spcBef>
                <a:spcPts val="400"/>
              </a:spcBef>
              <a:defRPr sz="1826"/>
            </a:pPr>
            <a:r>
              <a:t>Transform the data that does not match the structure of existing data</a:t>
            </a:r>
          </a:p>
          <a:p>
            <a:pPr lvl="1" marL="453262" indent="-189737" defTabSz="758951">
              <a:spcBef>
                <a:spcPts val="400"/>
              </a:spcBef>
              <a:defRPr sz="1826"/>
            </a:pPr>
            <a:r>
              <a:t>Make it easy to load the data into different databases</a:t>
            </a:r>
          </a:p>
          <a:p>
            <a:pPr marL="224312" indent="-182148" defTabSz="758951">
              <a:spcBef>
                <a:spcPts val="1600"/>
              </a:spcBef>
              <a:defRPr b="1" sz="1992"/>
            </a:pPr>
            <a:r>
              <a:t>Data Science</a:t>
            </a:r>
          </a:p>
          <a:p>
            <a:pPr lvl="1" marL="453262" indent="-189737" defTabSz="758951">
              <a:spcBef>
                <a:spcPts val="400"/>
              </a:spcBef>
              <a:defRPr sz="1826"/>
            </a:pPr>
            <a:r>
              <a:t>Understand the meaning of data</a:t>
            </a:r>
          </a:p>
          <a:p>
            <a:pPr lvl="1" marL="453262" indent="-189737" defTabSz="758951">
              <a:spcBef>
                <a:spcPts val="400"/>
              </a:spcBef>
              <a:defRPr sz="1826"/>
            </a:pPr>
            <a:r>
              <a:t>Detect anomalies</a:t>
            </a:r>
          </a:p>
          <a:p>
            <a:pPr lvl="1" marL="453262" indent="-189737" defTabSz="758951">
              <a:spcBef>
                <a:spcPts val="400"/>
              </a:spcBef>
              <a:defRPr sz="1826"/>
            </a:pPr>
            <a:r>
              <a:t>Setup analytical processes to on the data on regular intervals</a:t>
            </a:r>
          </a:p>
          <a:p>
            <a:pPr lvl="1" marL="453262" indent="-189737" defTabSz="758951">
              <a:spcBef>
                <a:spcPts val="400"/>
              </a:spcBef>
              <a:defRPr sz="1826"/>
            </a:pPr>
            <a:r>
              <a:t>Segment data</a:t>
            </a:r>
          </a:p>
          <a:p>
            <a:pPr lvl="1" marL="453262" indent="-189737" defTabSz="758951">
              <a:spcBef>
                <a:spcPts val="400"/>
              </a:spcBef>
              <a:defRPr sz="1826"/>
            </a:pPr>
            <a:r>
              <a:t>Aggregated datasets to put data into context</a:t>
            </a:r>
          </a:p>
          <a:p>
            <a:pPr lvl="1" marL="453262" indent="-189737" defTabSz="758951">
              <a:spcBef>
                <a:spcPts val="400"/>
              </a:spcBef>
              <a:defRPr sz="1826"/>
            </a:pPr>
            <a:r>
              <a:t>Figuring our which </a:t>
            </a:r>
            <a:r>
              <a:rPr>
                <a:solidFill>
                  <a:srgbClr val="0432FF"/>
                </a:solidFill>
              </a:rPr>
              <a:t>features</a:t>
            </a:r>
            <a:r>
              <a:t> of an algorithm might predict something useful</a:t>
            </a:r>
          </a:p>
        </p:txBody>
      </p:sp>
      <p:sp>
        <p:nvSpPr>
          <p:cNvPr id="1570" name="Slide Number Placeholder 5"/>
          <p:cNvSpPr txBox="1"/>
          <p:nvPr>
            <p:ph type="sldNum" sz="quarter" idx="2"/>
          </p:nvPr>
        </p:nvSpPr>
        <p:spPr>
          <a:xfrm>
            <a:off x="9911" y="6578475"/>
            <a:ext cx="35751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571" name="Content Placeholder 2"/>
          <p:cNvSpPr txBox="1"/>
          <p:nvPr/>
        </p:nvSpPr>
        <p:spPr>
          <a:xfrm>
            <a:off x="2656062" y="6534591"/>
            <a:ext cx="3614583" cy="249385"/>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ormAutofit fontScale="100000" lnSpcReduction="0"/>
          </a:bodyPr>
          <a:lstStyle/>
          <a:p>
            <a:pPr defTabSz="731520">
              <a:spcBef>
                <a:spcPts val="800"/>
              </a:spcBef>
              <a:defRPr sz="1120">
                <a:solidFill>
                  <a:srgbClr val="C00000"/>
                </a:solidFill>
                <a:latin typeface="Century Gothic"/>
                <a:ea typeface="Century Gothic"/>
                <a:cs typeface="Century Gothic"/>
                <a:sym typeface="Century Gothic"/>
              </a:defRPr>
            </a:pPr>
            <a:r>
              <a:t>Source: Ash Fontana (2021) </a:t>
            </a:r>
            <a:r>
              <a:rPr b="1"/>
              <a:t>“The AI-First Company”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6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56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56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56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156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0" presetID="1" grpId="1" fill="hold">
                                  <p:stCondLst>
                                    <p:cond delay="0"/>
                                  </p:stCondLst>
                                  <p:iterate type="el" backwards="0">
                                    <p:tmAbs val="0"/>
                                  </p:iterate>
                                  <p:childTnLst>
                                    <p:set>
                                      <p:cBhvr>
                                        <p:cTn id="44" fill="hold"/>
                                        <p:tgtEl>
                                          <p:spTgt spid="1569">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0" presetID="1" grpId="1" fill="hold">
                                  <p:stCondLst>
                                    <p:cond delay="0"/>
                                  </p:stCondLst>
                                  <p:iterate type="el" backwards="0">
                                    <p:tmAbs val="0"/>
                                  </p:iterate>
                                  <p:childTnLst>
                                    <p:set>
                                      <p:cBhvr>
                                        <p:cTn id="48" fill="hold"/>
                                        <p:tgtEl>
                                          <p:spTgt spid="1569">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0" presetID="1" grpId="1" fill="hold">
                                  <p:stCondLst>
                                    <p:cond delay="0"/>
                                  </p:stCondLst>
                                  <p:iterate type="el" backwards="0">
                                    <p:tmAbs val="0"/>
                                  </p:iterate>
                                  <p:childTnLst>
                                    <p:set>
                                      <p:cBhvr>
                                        <p:cTn id="52" fill="hold"/>
                                        <p:tgtEl>
                                          <p:spTgt spid="1569">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0" presetID="1" grpId="1" fill="hold">
                                  <p:stCondLst>
                                    <p:cond delay="0"/>
                                  </p:stCondLst>
                                  <p:iterate type="el" backwards="0">
                                    <p:tmAbs val="0"/>
                                  </p:iterate>
                                  <p:childTnLst>
                                    <p:set>
                                      <p:cBhvr>
                                        <p:cTn id="56" fill="hold"/>
                                        <p:tgtEl>
                                          <p:spTgt spid="1569">
                                            <p:txEl>
                                              <p:pRg st="12" end="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9" grpId="1"/>
    </p:bldLst>
  </p:timing>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3" name="Title 1"/>
          <p:cNvSpPr txBox="1"/>
          <p:nvPr>
            <p:ph type="title"/>
          </p:nvPr>
        </p:nvSpPr>
        <p:spPr>
          <a:prstGeom prst="rect">
            <a:avLst/>
          </a:prstGeom>
        </p:spPr>
        <p:txBody>
          <a:bodyPr/>
          <a:lstStyle/>
          <a:p>
            <a:pPr/>
            <a:r>
              <a:t>Start small</a:t>
            </a:r>
          </a:p>
        </p:txBody>
      </p:sp>
      <p:sp>
        <p:nvSpPr>
          <p:cNvPr id="1574" name="Content Placeholder 2"/>
          <p:cNvSpPr txBox="1"/>
          <p:nvPr>
            <p:ph type="body" idx="1"/>
          </p:nvPr>
        </p:nvSpPr>
        <p:spPr>
          <a:prstGeom prst="rect">
            <a:avLst/>
          </a:prstGeom>
        </p:spPr>
        <p:txBody>
          <a:bodyPr/>
          <a:lstStyle/>
          <a:p>
            <a:pPr marL="241681" indent="-196977" defTabSz="804672">
              <a:spcBef>
                <a:spcPts val="1700"/>
              </a:spcBef>
              <a:defRPr sz="2816"/>
            </a:pPr>
            <a:r>
              <a:t>Use statistics</a:t>
            </a:r>
          </a:p>
          <a:p>
            <a:pPr lvl="1" marL="585941" indent="-306541" defTabSz="804672">
              <a:spcBef>
                <a:spcPts val="1700"/>
              </a:spcBef>
              <a:defRPr sz="2640"/>
            </a:pPr>
            <a:r>
              <a:t>Histograms, scatter plots</a:t>
            </a:r>
          </a:p>
          <a:p>
            <a:pPr lvl="1" marL="585941" indent="-306541" defTabSz="804672">
              <a:spcBef>
                <a:spcPts val="1700"/>
              </a:spcBef>
              <a:defRPr sz="2640"/>
            </a:pPr>
            <a:r>
              <a:t>Clustering to group similar opbjects</a:t>
            </a:r>
          </a:p>
          <a:p>
            <a:pPr lvl="1" marL="585941" indent="-306541" defTabSz="804672">
              <a:spcBef>
                <a:spcPts val="1700"/>
              </a:spcBef>
              <a:defRPr sz="2640"/>
            </a:pPr>
            <a:r>
              <a:t>Dimensionality reduction, to reduce the measures associated with each data point (PCA)</a:t>
            </a:r>
          </a:p>
          <a:p>
            <a:pPr lvl="1" marL="585941" indent="-306541" defTabSz="804672">
              <a:spcBef>
                <a:spcPts val="1700"/>
              </a:spcBef>
              <a:defRPr sz="2640"/>
            </a:pPr>
            <a:r>
              <a:t>Try to pinpoint interesting features to include in a ML model:</a:t>
            </a:r>
          </a:p>
          <a:p>
            <a:pPr lvl="2" marL="962253" indent="-375513" defTabSz="804672">
              <a:spcBef>
                <a:spcPts val="1700"/>
              </a:spcBef>
              <a:defRPr sz="2464"/>
            </a:pPr>
            <a:r>
              <a:t>Variable importance plots</a:t>
            </a:r>
          </a:p>
        </p:txBody>
      </p:sp>
      <p:sp>
        <p:nvSpPr>
          <p:cNvPr id="1575"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7" name="Title 1"/>
          <p:cNvSpPr txBox="1"/>
          <p:nvPr>
            <p:ph type="title"/>
          </p:nvPr>
        </p:nvSpPr>
        <p:spPr>
          <a:xfrm>
            <a:off x="188119" y="-12003"/>
            <a:ext cx="8589962" cy="1263771"/>
          </a:xfrm>
          <a:prstGeom prst="rect">
            <a:avLst/>
          </a:prstGeom>
        </p:spPr>
        <p:txBody>
          <a:bodyPr/>
          <a:lstStyle>
            <a:lvl1pPr indent="37305" defTabSz="859536">
              <a:defRPr sz="3948"/>
            </a:lvl1pPr>
          </a:lstStyle>
          <a:p>
            <a:pPr/>
            <a:r>
              <a:t>Getting to the AI solution / product</a:t>
            </a:r>
          </a:p>
        </p:txBody>
      </p:sp>
      <p:sp>
        <p:nvSpPr>
          <p:cNvPr id="1578" name="Content Placeholder 2"/>
          <p:cNvSpPr txBox="1"/>
          <p:nvPr>
            <p:ph type="body" idx="1"/>
          </p:nvPr>
        </p:nvSpPr>
        <p:spPr>
          <a:prstGeom prst="rect">
            <a:avLst/>
          </a:prstGeom>
        </p:spPr>
        <p:txBody>
          <a:bodyPr/>
          <a:lstStyle/>
          <a:p>
            <a:pPr marL="173021" indent="-141017" defTabSz="576072">
              <a:spcBef>
                <a:spcPts val="1200"/>
              </a:spcBef>
              <a:defRPr sz="2016"/>
            </a:pPr>
            <a:r>
              <a:t>Test if identified features are predictive of something</a:t>
            </a:r>
          </a:p>
          <a:p>
            <a:pPr marL="173021" indent="-141017" defTabSz="576072">
              <a:spcBef>
                <a:spcPts val="1200"/>
              </a:spcBef>
              <a:defRPr sz="2016"/>
            </a:pPr>
            <a:r>
              <a:t>Experiment with more data</a:t>
            </a:r>
          </a:p>
          <a:p>
            <a:pPr marL="173021" indent="-141017" defTabSz="576072">
              <a:spcBef>
                <a:spcPts val="1200"/>
              </a:spcBef>
              <a:defRPr sz="2016"/>
            </a:pPr>
            <a:r>
              <a:t>Design new algorithms</a:t>
            </a:r>
          </a:p>
          <a:p>
            <a:pPr marL="173021" indent="-141017" defTabSz="576072">
              <a:spcBef>
                <a:spcPts val="1200"/>
              </a:spcBef>
              <a:defRPr sz="2016"/>
            </a:pPr>
            <a:r>
              <a:t>Train models</a:t>
            </a:r>
          </a:p>
          <a:p>
            <a:pPr marL="173021" indent="-141017" defTabSz="576072">
              <a:spcBef>
                <a:spcPts val="1200"/>
              </a:spcBef>
              <a:defRPr sz="2016"/>
            </a:pPr>
            <a:r>
              <a:t>Deploy models in the real world</a:t>
            </a:r>
          </a:p>
          <a:p>
            <a:pPr marL="173021" indent="-141017" defTabSz="576072">
              <a:spcBef>
                <a:spcPts val="1200"/>
              </a:spcBef>
              <a:defRPr sz="2016"/>
            </a:pPr>
            <a:r>
              <a:t>Joint undertaking with customers:</a:t>
            </a:r>
          </a:p>
          <a:p>
            <a:pPr lvl="1" marL="419481" indent="-219456" defTabSz="576072">
              <a:spcBef>
                <a:spcPts val="1200"/>
              </a:spcBef>
              <a:defRPr sz="1890"/>
            </a:pPr>
            <a:r>
              <a:t>Figure our what they need: </a:t>
            </a:r>
            <a:r>
              <a:rPr b="1"/>
              <a:t>analytics</a:t>
            </a:r>
            <a:r>
              <a:t> or </a:t>
            </a:r>
            <a:r>
              <a:rPr b="1"/>
              <a:t>AI</a:t>
            </a:r>
          </a:p>
          <a:p>
            <a:pPr lvl="1" marL="419481" indent="-219456" defTabSz="576072">
              <a:spcBef>
                <a:spcPts val="1200"/>
              </a:spcBef>
              <a:defRPr sz="1890"/>
            </a:pPr>
            <a:r>
              <a:t>Do the data engineering and data science</a:t>
            </a:r>
          </a:p>
          <a:p>
            <a:pPr lvl="1" marL="419481" indent="-219456" defTabSz="576072">
              <a:spcBef>
                <a:spcPts val="1200"/>
              </a:spcBef>
              <a:defRPr sz="1890"/>
            </a:pPr>
            <a:r>
              <a:t>Do the ML engineering to build a small model</a:t>
            </a:r>
          </a:p>
          <a:p>
            <a:pPr lvl="1" marL="419481" indent="-219456" defTabSz="576072">
              <a:spcBef>
                <a:spcPts val="1200"/>
              </a:spcBef>
              <a:defRPr sz="1890"/>
            </a:pPr>
            <a:r>
              <a:t>Do testing to guide how to package the AI model and build the right team to bring that model to market</a:t>
            </a:r>
          </a:p>
        </p:txBody>
      </p:sp>
      <p:sp>
        <p:nvSpPr>
          <p:cNvPr id="1579" name="Slide Number Placeholder 5"/>
          <p:cNvSpPr txBox="1"/>
          <p:nvPr>
            <p:ph type="sldNum" sz="quarter" idx="2"/>
          </p:nvPr>
        </p:nvSpPr>
        <p:spPr>
          <a:xfrm>
            <a:off x="31026" y="6578475"/>
            <a:ext cx="315287" cy="243837"/>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1" name="Content Placeholder 3"/>
          <p:cNvSpPr txBox="1"/>
          <p:nvPr>
            <p:ph type="body" idx="1"/>
          </p:nvPr>
        </p:nvSpPr>
        <p:spPr>
          <a:prstGeom prst="rect">
            <a:avLst/>
          </a:prstGeom>
        </p:spPr>
        <p:txBody>
          <a:bodyPr/>
          <a:lstStyle/>
          <a:p>
            <a:pPr marL="0" indent="34544" defTabSz="621791">
              <a:spcBef>
                <a:spcPts val="1300"/>
              </a:spcBef>
              <a:buSzTx/>
              <a:buNone/>
              <a:defRPr sz="2040">
                <a:solidFill>
                  <a:srgbClr val="16966D"/>
                </a:solidFill>
              </a:defRPr>
            </a:pPr>
            <a:r>
              <a:t>Read Chapter 5  (The Four Waves of AI) of the book “AI Super-Powers” by Kai-Fu Lee.</a:t>
            </a:r>
          </a:p>
          <a:p>
            <a:pPr marL="177240" indent="-142696" defTabSz="621791">
              <a:spcBef>
                <a:spcPts val="1300"/>
              </a:spcBef>
              <a:defRPr sz="2040"/>
            </a:pPr>
            <a:r>
              <a:t>The chapter identifies “four waves” of AI progress with distinct characteristics:</a:t>
            </a:r>
          </a:p>
          <a:p>
            <a:pPr lvl="1" marL="405398" indent="-189498" defTabSz="621791">
              <a:spcBef>
                <a:spcPts val="300"/>
              </a:spcBef>
              <a:defRPr sz="1632"/>
            </a:pPr>
            <a:r>
              <a:t>Internet AI</a:t>
            </a:r>
          </a:p>
          <a:p>
            <a:pPr lvl="1" marL="405398" indent="-189498" defTabSz="621791">
              <a:spcBef>
                <a:spcPts val="300"/>
              </a:spcBef>
              <a:defRPr sz="1632"/>
            </a:pPr>
            <a:r>
              <a:t>Business AI</a:t>
            </a:r>
          </a:p>
          <a:p>
            <a:pPr lvl="1" marL="405398" indent="-189498" defTabSz="621791">
              <a:spcBef>
                <a:spcPts val="300"/>
              </a:spcBef>
              <a:defRPr sz="1632"/>
            </a:pPr>
            <a:r>
              <a:t>Perception AI</a:t>
            </a:r>
          </a:p>
          <a:p>
            <a:pPr lvl="1" marL="405398" indent="-189498" defTabSz="621791">
              <a:spcBef>
                <a:spcPts val="300"/>
              </a:spcBef>
              <a:defRPr sz="1632"/>
            </a:pPr>
            <a:r>
              <a:t>Autonomous AI</a:t>
            </a:r>
          </a:p>
          <a:p>
            <a:pPr marL="177240" indent="-142696" defTabSz="621791">
              <a:spcBef>
                <a:spcPts val="1300"/>
              </a:spcBef>
              <a:defRPr sz="2040">
                <a:solidFill>
                  <a:srgbClr val="16966D"/>
                </a:solidFill>
              </a:defRPr>
            </a:pPr>
            <a:r>
              <a:t>Identify the characteristics of and discuss opportunities arising from the four waves of AI.</a:t>
            </a:r>
          </a:p>
          <a:p>
            <a:pPr marL="177240" indent="-142696" defTabSz="621791">
              <a:spcBef>
                <a:spcPts val="1300"/>
              </a:spcBef>
              <a:defRPr sz="2040">
                <a:solidFill>
                  <a:srgbClr val="16966D"/>
                </a:solidFill>
              </a:defRPr>
            </a:pPr>
            <a:r>
              <a:t>What are the necessary means to reap these opportunities in different entrepreneurial scenarios?</a:t>
            </a:r>
          </a:p>
          <a:p>
            <a:pPr marL="0" indent="0" defTabSz="621791">
              <a:spcBef>
                <a:spcPts val="1300"/>
              </a:spcBef>
              <a:buSzTx/>
              <a:buFontTx/>
              <a:buNone/>
              <a:defRPr sz="2040">
                <a:solidFill>
                  <a:srgbClr val="16966D"/>
                </a:solidFill>
              </a:defRPr>
            </a:pPr>
            <a:r>
              <a:t>Read “Stop Tinkering with AI, It’s time to go all in.” by Thomas H. Davenport and Nitin Mittal. Harvard Business Review, Jan-Feb 2023.</a:t>
            </a:r>
          </a:p>
        </p:txBody>
      </p:sp>
      <p:sp>
        <p:nvSpPr>
          <p:cNvPr id="1582" name="Title 1"/>
          <p:cNvSpPr txBox="1"/>
          <p:nvPr>
            <p:ph type="title"/>
          </p:nvPr>
        </p:nvSpPr>
        <p:spPr>
          <a:prstGeom prst="rect">
            <a:avLst/>
          </a:prstGeom>
        </p:spPr>
        <p:txBody>
          <a:bodyPr/>
          <a:lstStyle/>
          <a:p>
            <a:pPr indent="36908" defTabSz="850391">
              <a:defRPr sz="3720"/>
            </a:pPr>
            <a:r>
              <a:t>Reading</a:t>
            </a:r>
            <a:br/>
            <a:r>
              <a:t>Assignment</a:t>
            </a:r>
          </a:p>
        </p:txBody>
      </p:sp>
      <p:pic>
        <p:nvPicPr>
          <p:cNvPr id="1583" name="Picture 4" descr="Picture 4"/>
          <p:cNvPicPr>
            <a:picLocks noChangeAspect="1"/>
          </p:cNvPicPr>
          <p:nvPr/>
        </p:nvPicPr>
        <p:blipFill>
          <a:blip r:embed="rId2">
            <a:extLst/>
          </a:blip>
          <a:stretch>
            <a:fillRect/>
          </a:stretch>
        </p:blipFill>
        <p:spPr>
          <a:xfrm>
            <a:off x="1025849" y="4626219"/>
            <a:ext cx="770393" cy="1207511"/>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5" name="Content Placeholder 3"/>
          <p:cNvSpPr txBox="1"/>
          <p:nvPr>
            <p:ph type="body" idx="1"/>
          </p:nvPr>
        </p:nvSpPr>
        <p:spPr>
          <a:prstGeom prst="rect">
            <a:avLst/>
          </a:prstGeom>
        </p:spPr>
        <p:txBody>
          <a:bodyPr/>
          <a:lstStyle/>
          <a:p>
            <a:pPr marL="0" indent="46736" defTabSz="841247">
              <a:spcBef>
                <a:spcPts val="1800"/>
              </a:spcBef>
              <a:buSzTx/>
              <a:buNone/>
              <a:defRPr sz="2760">
                <a:solidFill>
                  <a:srgbClr val="16966D"/>
                </a:solidFill>
              </a:defRPr>
            </a:pPr>
            <a:r>
              <a:t>Read Chapter 14  (Hybris) of the book “Genious Makers” by Cade Metz.</a:t>
            </a:r>
          </a:p>
          <a:p>
            <a:pPr marL="239796" indent="-193060" defTabSz="841247">
              <a:spcBef>
                <a:spcPts val="1800"/>
              </a:spcBef>
              <a:defRPr sz="2760"/>
            </a:pPr>
            <a:r>
              <a:t>The chapter discusses Google’s failed attempt to enter the AI market of China and Baidu’s strategy.</a:t>
            </a:r>
          </a:p>
          <a:p>
            <a:pPr marL="239796" indent="-193060" defTabSz="841247">
              <a:spcBef>
                <a:spcPts val="1800"/>
              </a:spcBef>
              <a:defRPr sz="2760">
                <a:solidFill>
                  <a:srgbClr val="16966D"/>
                </a:solidFill>
              </a:defRPr>
            </a:pPr>
            <a:r>
              <a:t>Identify the characteristics which, according to Baidu’s Chief Operations Officer, are necessary to enable the emergence of AI-based innovations with a large impact.</a:t>
            </a:r>
          </a:p>
        </p:txBody>
      </p:sp>
      <p:sp>
        <p:nvSpPr>
          <p:cNvPr id="1586" name="Title 1"/>
          <p:cNvSpPr txBox="1"/>
          <p:nvPr>
            <p:ph type="title"/>
          </p:nvPr>
        </p:nvSpPr>
        <p:spPr>
          <a:prstGeom prst="rect">
            <a:avLst/>
          </a:prstGeom>
        </p:spPr>
        <p:txBody>
          <a:bodyPr/>
          <a:lstStyle/>
          <a:p>
            <a:pPr indent="36908" defTabSz="850391">
              <a:defRPr sz="3720"/>
            </a:pPr>
            <a:r>
              <a:t>Reading</a:t>
            </a:r>
            <a:br/>
            <a:r>
              <a:t>Assignment</a:t>
            </a:r>
          </a:p>
        </p:txBody>
      </p:sp>
      <p:pic>
        <p:nvPicPr>
          <p:cNvPr id="1587" name="Picture 2" descr="Picture 2"/>
          <p:cNvPicPr>
            <a:picLocks noChangeAspect="1"/>
          </p:cNvPicPr>
          <p:nvPr/>
        </p:nvPicPr>
        <p:blipFill>
          <a:blip r:embed="rId2">
            <a:extLst/>
          </a:blip>
          <a:stretch>
            <a:fillRect/>
          </a:stretch>
        </p:blipFill>
        <p:spPr>
          <a:xfrm>
            <a:off x="979864" y="4641533"/>
            <a:ext cx="806394" cy="124828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Customer segments"/>
          <p:cNvSpPr txBox="1"/>
          <p:nvPr>
            <p:ph type="title"/>
          </p:nvPr>
        </p:nvSpPr>
        <p:spPr>
          <a:prstGeom prst="rect">
            <a:avLst/>
          </a:prstGeom>
        </p:spPr>
        <p:txBody>
          <a:bodyPr/>
          <a:lstStyle>
            <a:lvl1pPr indent="0">
              <a:lnSpc>
                <a:spcPct val="90000"/>
              </a:lnSpc>
              <a:defRPr sz="4000"/>
            </a:lvl1pPr>
          </a:lstStyle>
          <a:p>
            <a:pPr/>
            <a:r>
              <a:t>Customer segments</a:t>
            </a:r>
          </a:p>
        </p:txBody>
      </p:sp>
      <p:sp>
        <p:nvSpPr>
          <p:cNvPr id="754" name="Customers comprise the heart of any business model.…"/>
          <p:cNvSpPr txBox="1"/>
          <p:nvPr>
            <p:ph type="body" idx="1"/>
          </p:nvPr>
        </p:nvSpPr>
        <p:spPr>
          <a:prstGeom prst="rect">
            <a:avLst/>
          </a:prstGeom>
        </p:spPr>
        <p:txBody>
          <a:bodyPr/>
          <a:lstStyle/>
          <a:p>
            <a:pPr marL="0" indent="49784" defTabSz="546628">
              <a:spcBef>
                <a:spcPts val="1100"/>
              </a:spcBef>
              <a:buSzTx/>
              <a:buNone/>
              <a:defRPr b="1" sz="2156"/>
            </a:pPr>
            <a:r>
              <a:t>Customers comprise the heart of any business model.</a:t>
            </a:r>
          </a:p>
          <a:p>
            <a:pPr marL="0" indent="49784" defTabSz="546628">
              <a:spcBef>
                <a:spcPts val="1100"/>
              </a:spcBef>
              <a:buSzTx/>
              <a:buNone/>
              <a:defRPr b="1" sz="2156"/>
            </a:pPr>
            <a:r>
              <a:t>Without (profitable) customers, no company can survive for long</a:t>
            </a:r>
            <a:r>
              <a:rPr sz="1960"/>
              <a:t>.</a:t>
            </a:r>
            <a:endParaRPr sz="1960"/>
          </a:p>
          <a:p>
            <a:pPr marL="157135" indent="-126767" defTabSz="546628">
              <a:spcBef>
                <a:spcPts val="1100"/>
              </a:spcBef>
              <a:defRPr sz="1960"/>
            </a:pPr>
            <a:r>
              <a:t>The Customer Segments Building Block defines the</a:t>
            </a:r>
            <a:r>
              <a:rPr>
                <a:solidFill>
                  <a:srgbClr val="0433FF"/>
                </a:solidFill>
              </a:rPr>
              <a:t> different groups of people or organizations </a:t>
            </a:r>
            <a:r>
              <a:t>an enterprise </a:t>
            </a:r>
            <a:r>
              <a:rPr>
                <a:solidFill>
                  <a:srgbClr val="0433FF"/>
                </a:solidFill>
              </a:rPr>
              <a:t>aims to reach and serve</a:t>
            </a:r>
            <a:r>
              <a:t>.</a:t>
            </a:r>
          </a:p>
          <a:p>
            <a:pPr marL="157135" indent="-126767" defTabSz="546628">
              <a:spcBef>
                <a:spcPts val="1100"/>
              </a:spcBef>
              <a:defRPr sz="1960"/>
            </a:pPr>
            <a:r>
              <a:t>In order satisfy customers, a company may group them into segments with </a:t>
            </a:r>
            <a:r>
              <a:rPr>
                <a:solidFill>
                  <a:srgbClr val="0433FF"/>
                </a:solidFill>
              </a:rPr>
              <a:t>common needs</a:t>
            </a:r>
            <a:r>
              <a:t>, </a:t>
            </a:r>
            <a:r>
              <a:rPr>
                <a:solidFill>
                  <a:srgbClr val="0433FF"/>
                </a:solidFill>
              </a:rPr>
              <a:t>common behaviours</a:t>
            </a:r>
            <a:r>
              <a:t>, or other </a:t>
            </a:r>
            <a:r>
              <a:rPr>
                <a:solidFill>
                  <a:srgbClr val="0433FF"/>
                </a:solidFill>
              </a:rPr>
              <a:t>attributes</a:t>
            </a:r>
            <a:r>
              <a:t>.</a:t>
            </a:r>
          </a:p>
          <a:p>
            <a:pPr marL="157135" indent="-126767" defTabSz="546628">
              <a:spcBef>
                <a:spcPts val="1100"/>
              </a:spcBef>
              <a:defRPr sz="1960"/>
            </a:pPr>
            <a:r>
              <a:t>An organization must make a conscious decision about which segments to </a:t>
            </a:r>
            <a:r>
              <a:rPr>
                <a:solidFill>
                  <a:srgbClr val="0433FF"/>
                </a:solidFill>
              </a:rPr>
              <a:t>serve</a:t>
            </a:r>
            <a:r>
              <a:t> and which segments to </a:t>
            </a:r>
            <a:r>
              <a:rPr>
                <a:solidFill>
                  <a:srgbClr val="FF2600"/>
                </a:solidFill>
              </a:rPr>
              <a:t>ignore</a:t>
            </a:r>
            <a:r>
              <a:t>. </a:t>
            </a:r>
          </a:p>
          <a:p>
            <a:pPr lvl="1" marL="361292" indent="-171491" defTabSz="546628">
              <a:spcBef>
                <a:spcPts val="1100"/>
              </a:spcBef>
              <a:defRPr sz="1764"/>
            </a:pPr>
            <a:r>
              <a:t>Once this decision is made, a business model can be carefully designed around a strong understanding of specific customer needs. </a:t>
            </a:r>
          </a:p>
          <a:p>
            <a:pPr lvl="1" marL="361292" indent="-171491" defTabSz="546628">
              <a:spcBef>
                <a:spcPts val="1100"/>
              </a:spcBef>
              <a:defRPr sz="1764"/>
            </a:pPr>
            <a:r>
              <a:t>The business model may define </a:t>
            </a:r>
            <a:r>
              <a:rPr>
                <a:solidFill>
                  <a:srgbClr val="0433FF"/>
                </a:solidFill>
              </a:rPr>
              <a:t>one or several large</a:t>
            </a:r>
            <a:r>
              <a:t> or </a:t>
            </a:r>
            <a:r>
              <a:rPr>
                <a:solidFill>
                  <a:srgbClr val="0433FF"/>
                </a:solidFill>
              </a:rPr>
              <a:t>small</a:t>
            </a:r>
            <a:r>
              <a:t> Customer Segments. </a:t>
            </a:r>
          </a:p>
        </p:txBody>
      </p:sp>
      <p:sp>
        <p:nvSpPr>
          <p:cNvPr id="75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75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75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75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754">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4"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1" name="Business Modeling"/>
          <p:cNvSpPr txBox="1"/>
          <p:nvPr>
            <p:ph type="title"/>
          </p:nvPr>
        </p:nvSpPr>
        <p:spPr>
          <a:prstGeom prst="rect">
            <a:avLst/>
          </a:prstGeom>
        </p:spPr>
        <p:txBody>
          <a:bodyPr/>
          <a:lstStyle>
            <a:lvl1pPr>
              <a:defRPr b="1"/>
            </a:lvl1pPr>
          </a:lstStyle>
          <a:p>
            <a:pPr/>
            <a:r>
              <a:t>Business Modeling</a:t>
            </a:r>
          </a:p>
        </p:txBody>
      </p:sp>
      <p:sp>
        <p:nvSpPr>
          <p:cNvPr id="692" name="MAI 622: AI Entrepreneurship - Module 2"/>
          <p:cNvSpPr txBox="1"/>
          <p:nvPr>
            <p:ph type="body" idx="21"/>
          </p:nvPr>
        </p:nvSpPr>
        <p:spPr>
          <a:prstGeom prst="rect">
            <a:avLst/>
          </a:prstGeom>
        </p:spPr>
        <p:txBody>
          <a:bodyPr/>
          <a:lstStyle/>
          <a:p>
            <a:pPr/>
            <a:r>
              <a:t>MAI 622: AI Entrepreneurship - Module 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Customer segment identification"/>
          <p:cNvSpPr txBox="1"/>
          <p:nvPr>
            <p:ph type="title"/>
          </p:nvPr>
        </p:nvSpPr>
        <p:spPr>
          <a:prstGeom prst="rect">
            <a:avLst/>
          </a:prstGeom>
        </p:spPr>
        <p:txBody>
          <a:bodyPr/>
          <a:lstStyle>
            <a:lvl1pPr indent="0">
              <a:lnSpc>
                <a:spcPct val="90000"/>
              </a:lnSpc>
              <a:defRPr sz="4000"/>
            </a:lvl1pPr>
          </a:lstStyle>
          <a:p>
            <a:pPr/>
            <a:r>
              <a:t>Customer segment identification</a:t>
            </a:r>
          </a:p>
        </p:txBody>
      </p:sp>
      <p:sp>
        <p:nvSpPr>
          <p:cNvPr id="758" name="Customer, groups represent separate segments if:…"/>
          <p:cNvSpPr txBox="1"/>
          <p:nvPr>
            <p:ph type="body" idx="1"/>
          </p:nvPr>
        </p:nvSpPr>
        <p:spPr>
          <a:prstGeom prst="rect">
            <a:avLst/>
          </a:prstGeom>
        </p:spPr>
        <p:txBody>
          <a:bodyPr/>
          <a:lstStyle/>
          <a:p>
            <a:pPr marL="275953" indent="-230233" defTabSz="822958">
              <a:spcBef>
                <a:spcPts val="1800"/>
              </a:spcBef>
            </a:pPr>
            <a:r>
              <a:t>Customer, groups represent </a:t>
            </a:r>
            <a:r>
              <a:rPr>
                <a:solidFill>
                  <a:srgbClr val="0433FF"/>
                </a:solidFill>
              </a:rPr>
              <a:t>separate segments</a:t>
            </a:r>
            <a:r>
              <a:t> if:</a:t>
            </a:r>
          </a:p>
          <a:p>
            <a:pPr lvl="1" marL="549096" indent="-263346" defTabSz="822958">
              <a:spcBef>
                <a:spcPts val="1800"/>
              </a:spcBef>
              <a:defRPr sz="2400"/>
            </a:pPr>
            <a:r>
              <a:t>Their </a:t>
            </a:r>
            <a:r>
              <a:rPr b="1"/>
              <a:t>needs</a:t>
            </a:r>
            <a:r>
              <a:t> require and justify a </a:t>
            </a:r>
            <a:r>
              <a:rPr b="1"/>
              <a:t>distinct</a:t>
            </a:r>
            <a:r>
              <a:t> offer.</a:t>
            </a:r>
          </a:p>
          <a:p>
            <a:pPr lvl="1" marL="549096" indent="-263346" defTabSz="822958">
              <a:spcBef>
                <a:spcPts val="1800"/>
              </a:spcBef>
              <a:defRPr sz="2400"/>
            </a:pPr>
            <a:r>
              <a:t>They are reached through different </a:t>
            </a:r>
            <a:r>
              <a:rPr b="1"/>
              <a:t>Distribution</a:t>
            </a:r>
            <a:r>
              <a:t> </a:t>
            </a:r>
            <a:r>
              <a:rPr b="1"/>
              <a:t>Channels</a:t>
            </a:r>
            <a:r>
              <a:t>.</a:t>
            </a:r>
          </a:p>
          <a:p>
            <a:pPr lvl="1" marL="549096" indent="-263346" defTabSz="822958">
              <a:spcBef>
                <a:spcPts val="1800"/>
              </a:spcBef>
              <a:defRPr sz="2400"/>
            </a:pPr>
            <a:r>
              <a:t>They require different types of </a:t>
            </a:r>
            <a:r>
              <a:rPr b="1"/>
              <a:t>relationships</a:t>
            </a:r>
            <a:r>
              <a:t>.</a:t>
            </a:r>
          </a:p>
          <a:p>
            <a:pPr lvl="1" marL="549096" indent="-263346" defTabSz="822958">
              <a:spcBef>
                <a:spcPts val="1800"/>
              </a:spcBef>
              <a:defRPr sz="2400"/>
            </a:pPr>
            <a:r>
              <a:t>They have substantially different </a:t>
            </a:r>
            <a:r>
              <a:rPr b="1"/>
              <a:t>profitabilities</a:t>
            </a:r>
            <a:r>
              <a:t>.</a:t>
            </a:r>
          </a:p>
          <a:p>
            <a:pPr lvl="1" marL="549096" indent="-263346" defTabSz="822958">
              <a:spcBef>
                <a:spcPts val="1800"/>
              </a:spcBef>
              <a:defRPr sz="2400"/>
            </a:pPr>
            <a:r>
              <a:t>They are willing to pay for different </a:t>
            </a:r>
            <a:r>
              <a:rPr b="1"/>
              <a:t>aspects</a:t>
            </a:r>
            <a:r>
              <a:t> of the offer.</a:t>
            </a:r>
          </a:p>
        </p:txBody>
      </p:sp>
      <p:sp>
        <p:nvSpPr>
          <p:cNvPr id="75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5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7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7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75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75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Mass markets"/>
          <p:cNvSpPr txBox="1"/>
          <p:nvPr>
            <p:ph type="title"/>
          </p:nvPr>
        </p:nvSpPr>
        <p:spPr>
          <a:prstGeom prst="rect">
            <a:avLst/>
          </a:prstGeom>
        </p:spPr>
        <p:txBody>
          <a:bodyPr/>
          <a:lstStyle>
            <a:lvl1pPr indent="0">
              <a:lnSpc>
                <a:spcPct val="90000"/>
              </a:lnSpc>
              <a:defRPr sz="4000"/>
            </a:lvl1pPr>
          </a:lstStyle>
          <a:p>
            <a:pPr/>
            <a:r>
              <a:t>Mass markets</a:t>
            </a:r>
          </a:p>
        </p:txBody>
      </p:sp>
      <p:sp>
        <p:nvSpPr>
          <p:cNvPr id="762" name="The Value Propositions, Distribution Channels, and Customer Relationships all focus on one large group of customers with broadly similar needs and problems.…"/>
          <p:cNvSpPr txBox="1"/>
          <p:nvPr>
            <p:ph type="body" idx="1"/>
          </p:nvPr>
        </p:nvSpPr>
        <p:spPr>
          <a:prstGeom prst="rect">
            <a:avLst/>
          </a:prstGeom>
        </p:spPr>
        <p:txBody>
          <a:bodyPr/>
          <a:lstStyle/>
          <a:p>
            <a:pPr marL="254254" indent="-208026" defTabSz="832104">
              <a:spcBef>
                <a:spcPts val="1800"/>
              </a:spcBef>
              <a:defRPr sz="3276"/>
            </a:pPr>
            <a:r>
              <a:t>The Value Propositions, Distribution Channels, and Customer Relationships all focus on </a:t>
            </a:r>
            <a:r>
              <a:rPr>
                <a:solidFill>
                  <a:srgbClr val="0433FF"/>
                </a:solidFill>
              </a:rPr>
              <a:t>one large group of customers with broadly similar needs and problems</a:t>
            </a:r>
            <a:r>
              <a:t>. </a:t>
            </a:r>
          </a:p>
          <a:p>
            <a:pPr marL="254254" indent="-208026" defTabSz="832104">
              <a:spcBef>
                <a:spcPts val="1800"/>
              </a:spcBef>
              <a:defRPr sz="3276"/>
            </a:pPr>
            <a:r>
              <a:t>Business models focused on mass markets don’t distinguish between different Customer Segments. </a:t>
            </a:r>
          </a:p>
          <a:p>
            <a:pPr marL="254254" indent="-208026" defTabSz="832104">
              <a:spcBef>
                <a:spcPts val="1800"/>
              </a:spcBef>
              <a:defRPr sz="3276"/>
            </a:pPr>
            <a:r>
              <a:t>Found in consumer electronics sector.</a:t>
            </a:r>
          </a:p>
        </p:txBody>
      </p:sp>
      <p:sp>
        <p:nvSpPr>
          <p:cNvPr id="763"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6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Niche markets"/>
          <p:cNvSpPr txBox="1"/>
          <p:nvPr>
            <p:ph type="title"/>
          </p:nvPr>
        </p:nvSpPr>
        <p:spPr>
          <a:prstGeom prst="rect">
            <a:avLst/>
          </a:prstGeom>
        </p:spPr>
        <p:txBody>
          <a:bodyPr/>
          <a:lstStyle>
            <a:lvl1pPr indent="0">
              <a:lnSpc>
                <a:spcPct val="90000"/>
              </a:lnSpc>
              <a:defRPr sz="4000"/>
            </a:lvl1pPr>
          </a:lstStyle>
          <a:p>
            <a:pPr/>
            <a:r>
              <a:t>Niche markets</a:t>
            </a:r>
          </a:p>
        </p:txBody>
      </p:sp>
      <p:sp>
        <p:nvSpPr>
          <p:cNvPr id="766" name="The Value Propositions, Distribution Channels, and Customer Relationships are all tailored to the specific requirements of a niche market.…"/>
          <p:cNvSpPr txBox="1"/>
          <p:nvPr>
            <p:ph type="body" idx="1"/>
          </p:nvPr>
        </p:nvSpPr>
        <p:spPr>
          <a:prstGeom prst="rect">
            <a:avLst/>
          </a:prstGeom>
        </p:spPr>
        <p:txBody>
          <a:bodyPr/>
          <a:lstStyle/>
          <a:p>
            <a:pPr marL="229058" indent="-185370" defTabSz="786383">
              <a:spcBef>
                <a:spcPts val="1700"/>
              </a:spcBef>
              <a:defRPr sz="2600"/>
            </a:pPr>
            <a:r>
              <a:t>The Value Propositions, Distribution Channels, and Customer Relationships are all tailored to the </a:t>
            </a:r>
            <a:r>
              <a:rPr>
                <a:solidFill>
                  <a:srgbClr val="0433FF"/>
                </a:solidFill>
              </a:rPr>
              <a:t>specific requirements of a niche market</a:t>
            </a:r>
            <a:r>
              <a:t>. </a:t>
            </a:r>
          </a:p>
          <a:p>
            <a:pPr lvl="1" marL="458420" indent="-185370" defTabSz="786383">
              <a:spcBef>
                <a:spcPts val="1700"/>
              </a:spcBef>
              <a:buChar char="•"/>
              <a:defRPr sz="2600"/>
            </a:pPr>
            <a:r>
              <a:t>Such business models are often found in </a:t>
            </a:r>
            <a:r>
              <a:rPr>
                <a:solidFill>
                  <a:srgbClr val="0433FF"/>
                </a:solidFill>
              </a:rPr>
              <a:t>supplier-buyer relationships</a:t>
            </a:r>
            <a:r>
              <a:t>. </a:t>
            </a:r>
            <a:endParaRPr sz="2400"/>
          </a:p>
          <a:p>
            <a:pPr marL="229058" indent="-185370" defTabSz="786383">
              <a:spcBef>
                <a:spcPts val="1700"/>
              </a:spcBef>
              <a:defRPr sz="2600"/>
            </a:pPr>
            <a:r>
              <a:t>Business models targeting niche markets cater to </a:t>
            </a:r>
            <a:r>
              <a:rPr b="1"/>
              <a:t>specific</a:t>
            </a:r>
            <a:r>
              <a:t>, </a:t>
            </a:r>
            <a:r>
              <a:rPr b="1"/>
              <a:t>specialized</a:t>
            </a:r>
            <a:r>
              <a:t> Customer Segments. </a:t>
            </a:r>
          </a:p>
          <a:p>
            <a:pPr lvl="1" marL="458420" indent="-185370" defTabSz="786383">
              <a:spcBef>
                <a:spcPts val="1700"/>
              </a:spcBef>
              <a:buChar char="•"/>
              <a:defRPr sz="2600"/>
            </a:pPr>
            <a:r>
              <a:t>E.g: many car part manufacturers depend heavily on purchases from major automobile manufacturers. </a:t>
            </a:r>
          </a:p>
        </p:txBody>
      </p:sp>
      <p:sp>
        <p:nvSpPr>
          <p:cNvPr id="767"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6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egmented markets"/>
          <p:cNvSpPr txBox="1"/>
          <p:nvPr>
            <p:ph type="title"/>
          </p:nvPr>
        </p:nvSpPr>
        <p:spPr>
          <a:prstGeom prst="rect">
            <a:avLst/>
          </a:prstGeom>
        </p:spPr>
        <p:txBody>
          <a:bodyPr/>
          <a:lstStyle>
            <a:lvl1pPr indent="0">
              <a:lnSpc>
                <a:spcPct val="90000"/>
              </a:lnSpc>
            </a:lvl1pPr>
          </a:lstStyle>
          <a:p>
            <a:pPr/>
            <a:r>
              <a:t>Segmented markets</a:t>
            </a:r>
          </a:p>
        </p:txBody>
      </p:sp>
      <p:sp>
        <p:nvSpPr>
          <p:cNvPr id="770" name="An organization with a diversified customer business model serves two unrelated Customer Segments with very different needs and problems.…"/>
          <p:cNvSpPr txBox="1"/>
          <p:nvPr>
            <p:ph type="body" idx="1"/>
          </p:nvPr>
        </p:nvSpPr>
        <p:spPr>
          <a:xfrm>
            <a:off x="228600" y="1242078"/>
            <a:ext cx="8686800" cy="5071184"/>
          </a:xfrm>
          <a:prstGeom prst="rect">
            <a:avLst/>
          </a:prstGeom>
        </p:spPr>
        <p:txBody>
          <a:bodyPr/>
          <a:lstStyle/>
          <a:p>
            <a:pPr marL="126113" indent="-102786" defTabSz="419891">
              <a:spcBef>
                <a:spcPts val="900"/>
              </a:spcBef>
              <a:defRPr sz="1803"/>
            </a:pPr>
            <a:r>
              <a:t>An organization with a </a:t>
            </a:r>
            <a:r>
              <a:rPr>
                <a:solidFill>
                  <a:srgbClr val="0433FF"/>
                </a:solidFill>
              </a:rPr>
              <a:t>diversified customer business model</a:t>
            </a:r>
            <a:r>
              <a:t> serves two unrelated Customer Segments with very different needs and problems. </a:t>
            </a:r>
            <a:endParaRPr sz="1148"/>
          </a:p>
          <a:p>
            <a:pPr marL="126113" indent="-102786" defTabSz="419891">
              <a:spcBef>
                <a:spcPts val="900"/>
              </a:spcBef>
              <a:defRPr sz="1803"/>
            </a:pPr>
            <a:r>
              <a:t>The retail arm of a bank like Credit Suisse, for example, may distinguish between:</a:t>
            </a:r>
            <a:endParaRPr sz="1148"/>
          </a:p>
          <a:p>
            <a:pPr lvl="1" marL="285760" indent="-139964" defTabSz="419891">
              <a:spcBef>
                <a:spcPts val="900"/>
              </a:spcBef>
              <a:defRPr sz="1476"/>
            </a:pPr>
            <a:r>
              <a:t> a large group of customers, each possessing assets of </a:t>
            </a:r>
            <a:r>
              <a:rPr b="1"/>
              <a:t>up to $100,000</a:t>
            </a:r>
            <a:r>
              <a:t>, and </a:t>
            </a:r>
            <a:endParaRPr sz="984"/>
          </a:p>
          <a:p>
            <a:pPr lvl="1" marL="285760" indent="-139964" defTabSz="419891">
              <a:spcBef>
                <a:spcPts val="900"/>
              </a:spcBef>
              <a:defRPr sz="1476"/>
            </a:pPr>
            <a:r>
              <a:t>a smaller group of affluent clients, each of whose net worth </a:t>
            </a:r>
            <a:r>
              <a:rPr b="1"/>
              <a:t>exceeds $500,000</a:t>
            </a:r>
            <a:r>
              <a:t>. </a:t>
            </a:r>
            <a:endParaRPr sz="984"/>
          </a:p>
          <a:p>
            <a:pPr lvl="1" marL="285760" indent="-139964" defTabSz="419891">
              <a:spcBef>
                <a:spcPts val="900"/>
              </a:spcBef>
              <a:defRPr sz="1476"/>
            </a:pPr>
            <a:r>
              <a:t>Both segments have similar but varying needs and problems. </a:t>
            </a:r>
            <a:endParaRPr sz="984"/>
          </a:p>
          <a:p>
            <a:pPr marL="126113" indent="-102786" defTabSz="419891">
              <a:spcBef>
                <a:spcPts val="900"/>
              </a:spcBef>
              <a:defRPr sz="1803"/>
            </a:pPr>
            <a:r>
              <a:t>This has </a:t>
            </a:r>
            <a:r>
              <a:rPr b="1"/>
              <a:t>implications</a:t>
            </a:r>
            <a:r>
              <a:t> for the other building blocks of Credit  Suisse's business model, such as the Value Proposition, Distribution Channels, Customer Relationships, and Revenue streams. </a:t>
            </a:r>
            <a:endParaRPr sz="1148"/>
          </a:p>
          <a:p>
            <a:pPr marL="126113" indent="-102786" defTabSz="419891">
              <a:spcBef>
                <a:spcPts val="900"/>
              </a:spcBef>
              <a:defRPr sz="1803"/>
            </a:pPr>
            <a:r>
              <a:t>Micro Precision Systems, which specializes in providing outsourced micromechanical design and manufacturing solutions, serves three different Customer Segments and offers each slightly different value propositions:</a:t>
            </a:r>
            <a:endParaRPr sz="1148"/>
          </a:p>
          <a:p>
            <a:pPr lvl="1" marL="248582" indent="-102786" defTabSz="419891">
              <a:spcBef>
                <a:spcPts val="900"/>
              </a:spcBef>
              <a:buChar char="•"/>
              <a:defRPr sz="1803"/>
            </a:pPr>
            <a:r>
              <a:t>the  watch industry, the medical industry, and the industrial automation sector</a:t>
            </a:r>
          </a:p>
        </p:txBody>
      </p:sp>
      <p:sp>
        <p:nvSpPr>
          <p:cNvPr id="771"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7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77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77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77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770">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Diversified"/>
          <p:cNvSpPr txBox="1"/>
          <p:nvPr>
            <p:ph type="title"/>
          </p:nvPr>
        </p:nvSpPr>
        <p:spPr>
          <a:prstGeom prst="rect">
            <a:avLst/>
          </a:prstGeom>
        </p:spPr>
        <p:txBody>
          <a:bodyPr/>
          <a:lstStyle>
            <a:lvl1pPr indent="0">
              <a:lnSpc>
                <a:spcPct val="90000"/>
              </a:lnSpc>
              <a:defRPr sz="4000"/>
            </a:lvl1pPr>
          </a:lstStyle>
          <a:p>
            <a:pPr/>
            <a:r>
              <a:t>Diversified</a:t>
            </a:r>
          </a:p>
        </p:txBody>
      </p:sp>
      <p:sp>
        <p:nvSpPr>
          <p:cNvPr id="774" name="An organization with a diversified customer business model serves two unrelated Customer Segments with very different needs and problems.…"/>
          <p:cNvSpPr txBox="1"/>
          <p:nvPr>
            <p:ph type="body" idx="1"/>
          </p:nvPr>
        </p:nvSpPr>
        <p:spPr>
          <a:prstGeom prst="rect">
            <a:avLst/>
          </a:prstGeom>
        </p:spPr>
        <p:txBody>
          <a:bodyPr/>
          <a:lstStyle/>
          <a:p>
            <a:pPr marL="187192" indent="-152567" defTabSz="623254">
              <a:spcBef>
                <a:spcPts val="1300"/>
              </a:spcBef>
              <a:defRPr sz="2304"/>
            </a:pPr>
            <a:r>
              <a:t>An organization with a diversified customer business model serves </a:t>
            </a:r>
            <a:r>
              <a:rPr>
                <a:solidFill>
                  <a:srgbClr val="0433FF"/>
                </a:solidFill>
              </a:rPr>
              <a:t>two unrelated Customer Segments</a:t>
            </a:r>
            <a:r>
              <a:t> with very </a:t>
            </a:r>
            <a:r>
              <a:rPr>
                <a:solidFill>
                  <a:srgbClr val="0433FF"/>
                </a:solidFill>
              </a:rPr>
              <a:t>different needs</a:t>
            </a:r>
            <a:r>
              <a:t> and </a:t>
            </a:r>
            <a:r>
              <a:rPr>
                <a:solidFill>
                  <a:srgbClr val="0433FF"/>
                </a:solidFill>
              </a:rPr>
              <a:t>problems</a:t>
            </a:r>
            <a:r>
              <a:t>. </a:t>
            </a:r>
            <a:endParaRPr sz="2112"/>
          </a:p>
          <a:p>
            <a:pPr marL="187192" indent="-152567" defTabSz="623254">
              <a:spcBef>
                <a:spcPts val="1300"/>
              </a:spcBef>
              <a:defRPr sz="2304"/>
            </a:pPr>
            <a:r>
              <a:t>For example, in 2006 Amazon.com decided to diversify its retail business by selling “cloud computing” services: online storage space and on-demand server usage. Thus it started catering to a totally different Customer Segment—Web companies—with a totally different Value Proposition. </a:t>
            </a:r>
            <a:endParaRPr sz="2112"/>
          </a:p>
          <a:p>
            <a:pPr marL="187192" indent="-152567" defTabSz="623254">
              <a:spcBef>
                <a:spcPts val="1300"/>
              </a:spcBef>
              <a:defRPr sz="2304"/>
            </a:pPr>
            <a:r>
              <a:t>The strategic rationale behind this diversification can be found in Amazon.com’s powerful IT infrastructure, which can be shared by its retail sales operations and the new cloud computing service unit. </a:t>
            </a:r>
          </a:p>
        </p:txBody>
      </p:sp>
      <p:sp>
        <p:nvSpPr>
          <p:cNvPr id="77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776" name="unknown.png" descr="unknown.png"/>
          <p:cNvPicPr>
            <a:picLocks noChangeAspect="1"/>
          </p:cNvPicPr>
          <p:nvPr/>
        </p:nvPicPr>
        <p:blipFill>
          <a:blip r:embed="rId2">
            <a:extLst/>
          </a:blip>
          <a:stretch>
            <a:fillRect/>
          </a:stretch>
        </p:blipFill>
        <p:spPr>
          <a:xfrm>
            <a:off x="5976034" y="113231"/>
            <a:ext cx="1660526" cy="93300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77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74"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Multi-sided platforms (or markets)"/>
          <p:cNvSpPr txBox="1"/>
          <p:nvPr>
            <p:ph type="title"/>
          </p:nvPr>
        </p:nvSpPr>
        <p:spPr>
          <a:prstGeom prst="rect">
            <a:avLst/>
          </a:prstGeom>
        </p:spPr>
        <p:txBody>
          <a:bodyPr/>
          <a:lstStyle>
            <a:lvl1pPr indent="0">
              <a:lnSpc>
                <a:spcPct val="90000"/>
              </a:lnSpc>
              <a:defRPr sz="4000"/>
            </a:lvl1pPr>
          </a:lstStyle>
          <a:p>
            <a:pPr/>
            <a:r>
              <a:t>Multi-sided platforms (or markets)</a:t>
            </a:r>
          </a:p>
        </p:txBody>
      </p:sp>
      <p:sp>
        <p:nvSpPr>
          <p:cNvPr id="779" name="Some organizations serve two or more interdependent Customer Segments.…"/>
          <p:cNvSpPr txBox="1"/>
          <p:nvPr>
            <p:ph type="body" idx="1"/>
          </p:nvPr>
        </p:nvSpPr>
        <p:spPr>
          <a:xfrm>
            <a:off x="139699" y="1242078"/>
            <a:ext cx="8686801" cy="4974623"/>
          </a:xfrm>
          <a:prstGeom prst="rect">
            <a:avLst/>
          </a:prstGeom>
        </p:spPr>
        <p:txBody>
          <a:bodyPr/>
          <a:lstStyle/>
          <a:p>
            <a:pPr marL="231722" indent="-187526" defTabSz="795527">
              <a:spcBef>
                <a:spcPts val="1700"/>
              </a:spcBef>
              <a:defRPr sz="2600"/>
            </a:pPr>
            <a:r>
              <a:t>Some organizations serve </a:t>
            </a:r>
            <a:r>
              <a:rPr b="1"/>
              <a:t>two</a:t>
            </a:r>
            <a:r>
              <a:t> </a:t>
            </a:r>
            <a:r>
              <a:rPr b="1"/>
              <a:t>or more interdependent Customer Segments</a:t>
            </a:r>
            <a:r>
              <a:t>. </a:t>
            </a:r>
          </a:p>
          <a:p>
            <a:pPr lvl="1" marL="541401" indent="-265175" defTabSz="795527">
              <a:spcBef>
                <a:spcPts val="1700"/>
              </a:spcBef>
              <a:defRPr sz="2400"/>
            </a:pPr>
            <a:r>
              <a:t>A credit card company needs a large base of </a:t>
            </a:r>
            <a:r>
              <a:rPr>
                <a:solidFill>
                  <a:srgbClr val="0433FF"/>
                </a:solidFill>
              </a:rPr>
              <a:t>credit card holders</a:t>
            </a:r>
            <a:r>
              <a:t> and a large base of </a:t>
            </a:r>
            <a:r>
              <a:rPr>
                <a:solidFill>
                  <a:srgbClr val="0433FF"/>
                </a:solidFill>
              </a:rPr>
              <a:t>merchants</a:t>
            </a:r>
            <a:r>
              <a:t> who accept those credit cards. </a:t>
            </a:r>
          </a:p>
          <a:p>
            <a:pPr lvl="1" marL="541401" indent="-265175" defTabSz="795527">
              <a:spcBef>
                <a:spcPts val="1700"/>
              </a:spcBef>
              <a:defRPr sz="2400"/>
            </a:pPr>
            <a:r>
              <a:t>Similarly, an enterprise offering a </a:t>
            </a:r>
            <a:r>
              <a:rPr i="1"/>
              <a:t>free</a:t>
            </a:r>
            <a:r>
              <a:t> </a:t>
            </a:r>
            <a:r>
              <a:rPr i="1"/>
              <a:t>newspaper</a:t>
            </a:r>
            <a:r>
              <a:t> needs a </a:t>
            </a:r>
            <a:r>
              <a:rPr>
                <a:solidFill>
                  <a:srgbClr val="0433FF"/>
                </a:solidFill>
              </a:rPr>
              <a:t>large reader base</a:t>
            </a:r>
            <a:r>
              <a:t> to attract advertisers. On the other hand, it also needs </a:t>
            </a:r>
            <a:r>
              <a:rPr>
                <a:solidFill>
                  <a:srgbClr val="0433FF"/>
                </a:solidFill>
              </a:rPr>
              <a:t>advertisers</a:t>
            </a:r>
            <a:r>
              <a:t> to finance production and distribution. </a:t>
            </a:r>
          </a:p>
          <a:p>
            <a:pPr lvl="2" marL="904912" indent="-324840" defTabSz="795527">
              <a:spcBef>
                <a:spcPts val="1700"/>
              </a:spcBef>
              <a:defRPr sz="2400"/>
            </a:pPr>
            <a:r>
              <a:t>Both segments are required to make the business model work. </a:t>
            </a:r>
          </a:p>
        </p:txBody>
      </p:sp>
      <p:sp>
        <p:nvSpPr>
          <p:cNvPr id="78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2" name="Content Placeholder 2"/>
          <p:cNvSpPr txBox="1"/>
          <p:nvPr>
            <p:ph type="body" sz="quarter" idx="1"/>
          </p:nvPr>
        </p:nvSpPr>
        <p:spPr>
          <a:xfrm>
            <a:off x="2999158" y="73054"/>
            <a:ext cx="5828841" cy="1552531"/>
          </a:xfrm>
          <a:prstGeom prst="rect">
            <a:avLst/>
          </a:prstGeom>
        </p:spPr>
        <p:txBody>
          <a:bodyPr/>
          <a:lstStyle/>
          <a:p>
            <a:pPr>
              <a:defRPr b="1">
                <a:solidFill>
                  <a:srgbClr val="16966D"/>
                </a:solidFill>
              </a:defRPr>
            </a:pPr>
            <a:r>
              <a:t>Check out the following books</a:t>
            </a:r>
            <a:r>
              <a:rPr b="0">
                <a:solidFill>
                  <a:srgbClr val="000000"/>
                </a:solidFill>
              </a:rPr>
              <a:t>:</a:t>
            </a:r>
          </a:p>
        </p:txBody>
      </p:sp>
      <p:sp>
        <p:nvSpPr>
          <p:cNvPr id="783" name="Title 1"/>
          <p:cNvSpPr txBox="1"/>
          <p:nvPr>
            <p:ph type="title"/>
          </p:nvPr>
        </p:nvSpPr>
        <p:spPr>
          <a:prstGeom prst="rect">
            <a:avLst/>
          </a:prstGeom>
        </p:spPr>
        <p:txBody>
          <a:bodyPr/>
          <a:lstStyle>
            <a:lvl1pPr indent="37702" defTabSz="868680">
              <a:defRPr sz="3800"/>
            </a:lvl1pPr>
          </a:lstStyle>
          <a:p>
            <a:pPr/>
            <a:r>
              <a:t>Reading Proposition</a:t>
            </a:r>
          </a:p>
        </p:txBody>
      </p:sp>
      <p:pic>
        <p:nvPicPr>
          <p:cNvPr id="784" name="51N7s0z8kXL._SX321_BO1,204,203,200_.jpg" descr="51N7s0z8kXL._SX321_BO1,204,203,200_.jpg"/>
          <p:cNvPicPr>
            <a:picLocks noChangeAspect="1"/>
          </p:cNvPicPr>
          <p:nvPr/>
        </p:nvPicPr>
        <p:blipFill>
          <a:blip r:embed="rId2">
            <a:extLst/>
          </a:blip>
          <a:stretch>
            <a:fillRect/>
          </a:stretch>
        </p:blipFill>
        <p:spPr>
          <a:xfrm>
            <a:off x="3073008" y="1761855"/>
            <a:ext cx="2752057" cy="4251629"/>
          </a:xfrm>
          <a:prstGeom prst="rect">
            <a:avLst/>
          </a:prstGeom>
          <a:ln w="12700">
            <a:miter lim="400000"/>
          </a:ln>
        </p:spPr>
      </p:pic>
      <p:pic>
        <p:nvPicPr>
          <p:cNvPr id="785" name="51XBc5svOFL._SX327_BO1,204,203,200_.jpg" descr="51XBc5svOFL._SX327_BO1,204,203,200_.jpg"/>
          <p:cNvPicPr>
            <a:picLocks noChangeAspect="1"/>
          </p:cNvPicPr>
          <p:nvPr/>
        </p:nvPicPr>
        <p:blipFill>
          <a:blip r:embed="rId3">
            <a:extLst/>
          </a:blip>
          <a:stretch>
            <a:fillRect/>
          </a:stretch>
        </p:blipFill>
        <p:spPr>
          <a:xfrm>
            <a:off x="6057228" y="1784686"/>
            <a:ext cx="2773076" cy="420596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Content Placeholder 2"/>
          <p:cNvSpPr txBox="1"/>
          <p:nvPr>
            <p:ph type="body" idx="1"/>
          </p:nvPr>
        </p:nvSpPr>
        <p:spPr>
          <a:prstGeom prst="rect">
            <a:avLst/>
          </a:prstGeom>
        </p:spPr>
        <p:txBody>
          <a:bodyPr/>
          <a:lstStyle/>
          <a:p>
            <a:pPr marL="239796" indent="-193060" defTabSz="841247">
              <a:spcBef>
                <a:spcPts val="1800"/>
              </a:spcBef>
              <a:defRPr b="1" sz="2760"/>
            </a:pPr>
            <a:r>
              <a:t>Is there any space for more e-commerce or gig-economy startups? </a:t>
            </a:r>
            <a:r>
              <a:rPr b="0"/>
              <a:t>James Mi, Founding Lightspeed China Partners (LCP), a leading China-focused early-stage venture capital firm (2018).</a:t>
            </a:r>
            <a:endParaRPr b="0"/>
          </a:p>
          <a:p>
            <a:pPr lvl="1" marL="548480" indent="-256380" defTabSz="841247">
              <a:spcBef>
                <a:spcPts val="400"/>
              </a:spcBef>
              <a:defRPr sz="2208"/>
            </a:pPr>
            <a:r>
              <a:rPr u="sng">
                <a:solidFill>
                  <a:schemeClr val="accent5"/>
                </a:solidFill>
                <a:uFill>
                  <a:solidFill>
                    <a:schemeClr val="accent5"/>
                  </a:solidFill>
                </a:uFill>
                <a:hlinkClick r:id="rId2" invalidUrl="" action="" tgtFrame="" tooltip="" history="1" highlightClick="0" endSnd="0"/>
              </a:rPr>
              <a:t>https://youtu.be/XGVUEjWJTEM</a:t>
            </a:r>
          </a:p>
          <a:p>
            <a:pPr marL="239796" indent="-193060" defTabSz="841247">
              <a:spcBef>
                <a:spcPts val="1800"/>
              </a:spcBef>
              <a:defRPr b="1" sz="2760"/>
            </a:pPr>
            <a:r>
              <a:t>Interview of Cindy Mi, founder and CEO of VIPKID on</a:t>
            </a:r>
            <a:r>
              <a:rPr b="0"/>
              <a:t> platforms for matching students with tutors and delivery of tutoring over the Internet. Y Combinator (2019)</a:t>
            </a:r>
            <a:endParaRPr b="0"/>
          </a:p>
          <a:p>
            <a:pPr lvl="1" marL="548480" indent="-256380" defTabSz="841247">
              <a:spcBef>
                <a:spcPts val="400"/>
              </a:spcBef>
              <a:defRPr sz="2208"/>
            </a:pPr>
            <a:r>
              <a:rPr u="sng">
                <a:solidFill>
                  <a:schemeClr val="accent5"/>
                </a:solidFill>
                <a:uFill>
                  <a:solidFill>
                    <a:schemeClr val="accent5"/>
                  </a:solidFill>
                </a:uFill>
                <a:hlinkClick r:id="rId3" invalidUrl="" action="" tgtFrame="" tooltip="" history="1" highlightClick="0" endSnd="0"/>
              </a:rPr>
              <a:t>https://www.youtube.com/watch?v=EoffBerre24</a:t>
            </a:r>
          </a:p>
        </p:txBody>
      </p:sp>
      <p:sp>
        <p:nvSpPr>
          <p:cNvPr id="788" name="Title 1"/>
          <p:cNvSpPr txBox="1"/>
          <p:nvPr/>
        </p:nvSpPr>
        <p:spPr>
          <a:xfrm>
            <a:off x="114362" y="1491131"/>
            <a:ext cx="2609057" cy="913263"/>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normAutofit fontScale="100000" lnSpcReduction="0"/>
          </a:bodyPr>
          <a:lstStyle>
            <a:lvl1pPr algn="ctr" defTabSz="786384">
              <a:lnSpc>
                <a:spcPct val="90000"/>
              </a:lnSpc>
              <a:defRPr b="1" i="1" sz="2924">
                <a:solidFill>
                  <a:srgbClr val="FFD147"/>
                </a:solidFill>
                <a:latin typeface="Century Gothic"/>
                <a:ea typeface="Century Gothic"/>
                <a:cs typeface="Century Gothic"/>
                <a:sym typeface="Century Gothic"/>
              </a:defRPr>
            </a:lvl1pPr>
          </a:lstStyle>
          <a:p>
            <a:pPr/>
            <a:r>
              <a:t>Online Videos &amp; Courses</a:t>
            </a:r>
          </a:p>
        </p:txBody>
      </p:sp>
      <p:sp>
        <p:nvSpPr>
          <p:cNvPr id="789" name="Title 1"/>
          <p:cNvSpPr txBox="1"/>
          <p:nvPr/>
        </p:nvSpPr>
        <p:spPr>
          <a:xfrm>
            <a:off x="-159283" y="162939"/>
            <a:ext cx="2946727" cy="1247644"/>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normAutofit fontScale="100000" lnSpcReduction="0"/>
          </a:bodyPr>
          <a:lstStyle/>
          <a:p>
            <a:pPr algn="ctr">
              <a:lnSpc>
                <a:spcPct val="90000"/>
              </a:lnSpc>
              <a:defRPr sz="2800">
                <a:solidFill>
                  <a:srgbClr val="FFD147"/>
                </a:solidFill>
                <a:latin typeface="Century Gothic"/>
                <a:ea typeface="Century Gothic"/>
                <a:cs typeface="Century Gothic"/>
                <a:sym typeface="Century Gothic"/>
              </a:defRPr>
            </a:pPr>
            <a:r>
              <a:t>Reading </a:t>
            </a:r>
            <a:endParaRPr sz="4000"/>
          </a:p>
          <a:p>
            <a:pPr algn="ctr">
              <a:lnSpc>
                <a:spcPct val="90000"/>
              </a:lnSpc>
              <a:defRPr sz="2800">
                <a:solidFill>
                  <a:srgbClr val="FFD147"/>
                </a:solidFill>
                <a:latin typeface="Century Gothic"/>
                <a:ea typeface="Century Gothic"/>
                <a:cs typeface="Century Gothic"/>
                <a:sym typeface="Century Gothic"/>
              </a:defRPr>
            </a:pPr>
            <a:r>
              <a:t>Assignment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1" name="Content Placeholder 2"/>
          <p:cNvSpPr txBox="1"/>
          <p:nvPr>
            <p:ph type="body" idx="1"/>
          </p:nvPr>
        </p:nvSpPr>
        <p:spPr>
          <a:prstGeom prst="rect">
            <a:avLst/>
          </a:prstGeom>
        </p:spPr>
        <p:txBody>
          <a:bodyPr/>
          <a:lstStyle/>
          <a:p>
            <a:pPr marL="249209" indent="-199933" defTabSz="886968">
              <a:lnSpc>
                <a:spcPct val="90000"/>
              </a:lnSpc>
              <a:spcBef>
                <a:spcPts val="1900"/>
              </a:spcBef>
              <a:defRPr sz="2522">
                <a:solidFill>
                  <a:srgbClr val="D9D9D9"/>
                </a:solidFill>
              </a:defRPr>
            </a:pPr>
            <a:r>
              <a:t>Business Model: Introduction</a:t>
            </a:r>
          </a:p>
          <a:p>
            <a:pPr marL="249209" indent="-199933" defTabSz="886968">
              <a:lnSpc>
                <a:spcPct val="90000"/>
              </a:lnSpc>
              <a:spcBef>
                <a:spcPts val="1900"/>
              </a:spcBef>
              <a:defRPr sz="2522">
                <a:solidFill>
                  <a:srgbClr val="D9D9D9"/>
                </a:solidFill>
              </a:defRPr>
            </a:pPr>
            <a:r>
              <a:t>Customer Segments</a:t>
            </a:r>
          </a:p>
          <a:p>
            <a:pPr marL="249209" indent="-199933" defTabSz="886968">
              <a:lnSpc>
                <a:spcPct val="90000"/>
              </a:lnSpc>
              <a:spcBef>
                <a:spcPts val="1900"/>
              </a:spcBef>
              <a:defRPr sz="2522"/>
            </a:pPr>
            <a:r>
              <a:t>Value Proposition</a:t>
            </a:r>
          </a:p>
          <a:p>
            <a:pPr marL="249209" indent="-199933" defTabSz="886968">
              <a:lnSpc>
                <a:spcPct val="90000"/>
              </a:lnSpc>
              <a:spcBef>
                <a:spcPts val="1900"/>
              </a:spcBef>
              <a:defRPr sz="2522"/>
            </a:pPr>
            <a:r>
              <a:t>Channels</a:t>
            </a:r>
          </a:p>
          <a:p>
            <a:pPr marL="249209" indent="-199933" defTabSz="886968">
              <a:lnSpc>
                <a:spcPct val="90000"/>
              </a:lnSpc>
              <a:spcBef>
                <a:spcPts val="1900"/>
              </a:spcBef>
              <a:defRPr sz="2522"/>
            </a:pPr>
            <a:r>
              <a:t>Customer Relationships</a:t>
            </a:r>
          </a:p>
          <a:p>
            <a:pPr marL="249209" indent="-199933" defTabSz="886968">
              <a:lnSpc>
                <a:spcPct val="90000"/>
              </a:lnSpc>
              <a:spcBef>
                <a:spcPts val="1900"/>
              </a:spcBef>
              <a:defRPr sz="2522"/>
            </a:pPr>
            <a:r>
              <a:t>Revenue Streams</a:t>
            </a:r>
          </a:p>
          <a:p>
            <a:pPr marL="249209" indent="-199933" defTabSz="886968">
              <a:lnSpc>
                <a:spcPct val="90000"/>
              </a:lnSpc>
              <a:spcBef>
                <a:spcPts val="1900"/>
              </a:spcBef>
              <a:defRPr sz="2522"/>
            </a:pPr>
            <a:r>
              <a:t>Key Resources</a:t>
            </a:r>
          </a:p>
          <a:p>
            <a:pPr marL="249209" indent="-199933" defTabSz="886968">
              <a:lnSpc>
                <a:spcPct val="90000"/>
              </a:lnSpc>
              <a:spcBef>
                <a:spcPts val="1900"/>
              </a:spcBef>
              <a:defRPr sz="2522"/>
            </a:pPr>
            <a:r>
              <a:t>Key Activities</a:t>
            </a:r>
          </a:p>
          <a:p>
            <a:pPr marL="249209" indent="-199933" defTabSz="886968">
              <a:lnSpc>
                <a:spcPct val="90000"/>
              </a:lnSpc>
              <a:spcBef>
                <a:spcPts val="1900"/>
              </a:spcBef>
              <a:defRPr sz="2522"/>
            </a:pPr>
            <a:r>
              <a:t>Key Partnerships</a:t>
            </a:r>
          </a:p>
          <a:p>
            <a:pPr marL="249209" indent="-199933" defTabSz="886968">
              <a:lnSpc>
                <a:spcPct val="90000"/>
              </a:lnSpc>
              <a:spcBef>
                <a:spcPts val="1900"/>
              </a:spcBef>
              <a:defRPr sz="2522"/>
            </a:pPr>
            <a:r>
              <a:t>Cost Structure</a:t>
            </a:r>
          </a:p>
          <a:p>
            <a:pPr marL="249209" indent="-199933" defTabSz="886968">
              <a:lnSpc>
                <a:spcPct val="90000"/>
              </a:lnSpc>
              <a:spcBef>
                <a:spcPts val="1900"/>
              </a:spcBef>
              <a:defRPr sz="2522"/>
            </a:pPr>
            <a:r>
              <a:t>Mission Statement</a:t>
            </a:r>
          </a:p>
        </p:txBody>
      </p:sp>
      <p:sp>
        <p:nvSpPr>
          <p:cNvPr id="792"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4" name="Value Propositions"/>
          <p:cNvSpPr txBox="1"/>
          <p:nvPr>
            <p:ph type="title"/>
          </p:nvPr>
        </p:nvSpPr>
        <p:spPr>
          <a:prstGeom prst="rect">
            <a:avLst/>
          </a:prstGeom>
        </p:spPr>
        <p:txBody>
          <a:bodyPr/>
          <a:lstStyle>
            <a:lvl1pPr indent="0">
              <a:lnSpc>
                <a:spcPct val="90000"/>
              </a:lnSpc>
              <a:defRPr sz="3600"/>
            </a:lvl1pPr>
          </a:lstStyle>
          <a:p>
            <a:pPr/>
            <a:r>
              <a:t>Value Propositions</a:t>
            </a:r>
          </a:p>
        </p:txBody>
      </p:sp>
      <p:sp>
        <p:nvSpPr>
          <p:cNvPr id="79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796" name="2560px-Business_Model_Canvas.png" descr="2560px-Business_Model_Canvas.png"/>
          <p:cNvPicPr>
            <a:picLocks noChangeAspect="1"/>
          </p:cNvPicPr>
          <p:nvPr/>
        </p:nvPicPr>
        <p:blipFill>
          <a:blip r:embed="rId3">
            <a:extLst/>
          </a:blip>
          <a:stretch>
            <a:fillRect/>
          </a:stretch>
        </p:blipFill>
        <p:spPr>
          <a:xfrm>
            <a:off x="587219" y="1261428"/>
            <a:ext cx="7969562" cy="5127293"/>
          </a:xfrm>
          <a:prstGeom prst="rect">
            <a:avLst/>
          </a:prstGeom>
          <a:ln w="12700">
            <a:miter lim="400000"/>
          </a:ln>
        </p:spPr>
      </p:pic>
      <p:pic>
        <p:nvPicPr>
          <p:cNvPr id="797" name="Rectangle Rectangle" descr="Rectangle Rectangle"/>
          <p:cNvPicPr>
            <a:picLocks noChangeAspect="1"/>
          </p:cNvPicPr>
          <p:nvPr/>
        </p:nvPicPr>
        <p:blipFill>
          <a:blip r:embed="rId4">
            <a:extLst/>
          </a:blip>
          <a:stretch>
            <a:fillRect/>
          </a:stretch>
        </p:blipFill>
        <p:spPr>
          <a:xfrm>
            <a:off x="3775969" y="1673044"/>
            <a:ext cx="1647122" cy="3419491"/>
          </a:xfrm>
          <a:prstGeom prst="rect">
            <a:avLst/>
          </a:prstGeom>
          <a:ln w="12700">
            <a:miter lim="400000"/>
          </a:ln>
        </p:spPr>
      </p:pic>
      <p:sp>
        <p:nvSpPr>
          <p:cNvPr id="798" name="Rectangle"/>
          <p:cNvSpPr/>
          <p:nvPr/>
        </p:nvSpPr>
        <p:spPr>
          <a:xfrm>
            <a:off x="6934603" y="1716958"/>
            <a:ext cx="1503454" cy="3331662"/>
          </a:xfrm>
          <a:prstGeom prst="rect">
            <a:avLst/>
          </a:prstGeom>
          <a:solidFill>
            <a:srgbClr val="FF7E79">
              <a:alpha val="8679"/>
            </a:srgbClr>
          </a:solidFill>
          <a:ln w="12700">
            <a:miter lim="400000"/>
          </a:ln>
        </p:spPr>
        <p:txBody>
          <a:bodyPr lIns="34289" tIns="34289" rIns="34289" bIns="34289"/>
          <a:lstStyle/>
          <a:p>
            <a:pPr/>
          </a:p>
        </p:txBody>
      </p:sp>
      <p:pic>
        <p:nvPicPr>
          <p:cNvPr id="799" name="Image" descr="Image"/>
          <p:cNvPicPr>
            <a:picLocks noChangeAspect="1"/>
          </p:cNvPicPr>
          <p:nvPr/>
        </p:nvPicPr>
        <p:blipFill>
          <a:blip r:embed="rId5">
            <a:extLst/>
          </a:blip>
          <a:stretch>
            <a:fillRect/>
          </a:stretch>
        </p:blipFill>
        <p:spPr>
          <a:xfrm>
            <a:off x="3792428" y="6474183"/>
            <a:ext cx="1381344" cy="370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97"/>
                                        </p:tgtEl>
                                        <p:attrNameLst>
                                          <p:attrName>style.visibility</p:attrName>
                                        </p:attrNameLst>
                                      </p:cBhvr>
                                      <p:to>
                                        <p:strVal val="visible"/>
                                      </p:to>
                                    </p:set>
                                    <p:anim calcmode="lin" valueType="num">
                                      <p:cBhvr>
                                        <p:cTn id="7" dur="750" fill="hold"/>
                                        <p:tgtEl>
                                          <p:spTgt spid="797"/>
                                        </p:tgtEl>
                                        <p:attrNameLst>
                                          <p:attrName>ppt_w</p:attrName>
                                        </p:attrNameLst>
                                      </p:cBhvr>
                                      <p:tavLst>
                                        <p:tav tm="0">
                                          <p:val>
                                            <p:fltVal val="0"/>
                                          </p:val>
                                        </p:tav>
                                        <p:tav tm="100000">
                                          <p:val>
                                            <p:strVal val="#ppt_w"/>
                                          </p:val>
                                        </p:tav>
                                      </p:tavLst>
                                    </p:anim>
                                    <p:anim calcmode="lin" valueType="num">
                                      <p:cBhvr>
                                        <p:cTn id="8" dur="750" fill="hold"/>
                                        <p:tgtEl>
                                          <p:spTgt spid="7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Content Placeholder 2"/>
          <p:cNvSpPr txBox="1"/>
          <p:nvPr>
            <p:ph type="body" idx="1"/>
          </p:nvPr>
        </p:nvSpPr>
        <p:spPr>
          <a:prstGeom prst="rect">
            <a:avLst/>
          </a:prstGeom>
        </p:spPr>
        <p:txBody>
          <a:bodyPr/>
          <a:lstStyle/>
          <a:p>
            <a:pPr/>
            <a:r>
              <a:t>The Business Model Canvas</a:t>
            </a:r>
          </a:p>
          <a:p>
            <a:pPr/>
            <a:r>
              <a:t>The Mission Statement</a:t>
            </a:r>
          </a:p>
          <a:p>
            <a:pPr/>
            <a:r>
              <a:t>The AI-First Company</a:t>
            </a:r>
          </a:p>
        </p:txBody>
      </p:sp>
      <p:sp>
        <p:nvSpPr>
          <p:cNvPr id="695" name="Title 1"/>
          <p:cNvSpPr txBox="1"/>
          <p:nvPr>
            <p:ph type="title"/>
          </p:nvPr>
        </p:nvSpPr>
        <p:spPr>
          <a:prstGeom prst="rect">
            <a:avLst/>
          </a:prstGeom>
        </p:spPr>
        <p:txBody>
          <a:bodyPr/>
          <a:lstStyle/>
          <a:p>
            <a:pPr/>
            <a:r>
              <a:t>Module 2</a:t>
            </a:r>
            <a:br/>
            <a:r>
              <a:t>Contents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Value Proposition"/>
          <p:cNvSpPr txBox="1"/>
          <p:nvPr>
            <p:ph type="title"/>
          </p:nvPr>
        </p:nvSpPr>
        <p:spPr>
          <a:xfrm>
            <a:off x="188119" y="-5429"/>
            <a:ext cx="8767762" cy="1170325"/>
          </a:xfrm>
          <a:prstGeom prst="rect">
            <a:avLst/>
          </a:prstGeom>
        </p:spPr>
        <p:txBody>
          <a:bodyPr/>
          <a:lstStyle>
            <a:lvl1pPr indent="0">
              <a:lnSpc>
                <a:spcPct val="90000"/>
              </a:lnSpc>
              <a:defRPr sz="4000"/>
            </a:lvl1pPr>
          </a:lstStyle>
          <a:p>
            <a:pPr/>
            <a:r>
              <a:t>Value Proposition</a:t>
            </a:r>
          </a:p>
        </p:txBody>
      </p:sp>
      <p:sp>
        <p:nvSpPr>
          <p:cNvPr id="804" name="Describes the bundle of products and/or services that caters to the requirements of a speciﬁc Customer Segment.…"/>
          <p:cNvSpPr txBox="1"/>
          <p:nvPr>
            <p:ph type="body" idx="1"/>
          </p:nvPr>
        </p:nvSpPr>
        <p:spPr>
          <a:prstGeom prst="rect">
            <a:avLst/>
          </a:prstGeom>
        </p:spPr>
        <p:txBody>
          <a:bodyPr/>
          <a:lstStyle/>
          <a:p>
            <a:pPr marL="279400" indent="-228600">
              <a:defRPr sz="3600"/>
            </a:pPr>
            <a:r>
              <a:t>Describes the </a:t>
            </a:r>
            <a:r>
              <a:rPr>
                <a:solidFill>
                  <a:srgbClr val="0433FF"/>
                </a:solidFill>
              </a:rPr>
              <a:t>bundle of products and/or services that caters to the requirements of a speciﬁc Customer Segment.</a:t>
            </a:r>
            <a:r>
              <a:t> </a:t>
            </a:r>
          </a:p>
          <a:p>
            <a:pPr marL="279400" indent="-228600">
              <a:defRPr sz="3600"/>
            </a:pPr>
            <a:r>
              <a:t>It is an aggregation, or bundle, of </a:t>
            </a:r>
            <a:r>
              <a:rPr>
                <a:solidFill>
                  <a:srgbClr val="0433FF"/>
                </a:solidFill>
              </a:rPr>
              <a:t>benefits that a company offers customers</a:t>
            </a:r>
            <a:r>
              <a:t>.</a:t>
            </a:r>
          </a:p>
        </p:txBody>
      </p:sp>
      <p:sp>
        <p:nvSpPr>
          <p:cNvPr id="80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Key questions re Value Prop."/>
          <p:cNvSpPr txBox="1"/>
          <p:nvPr>
            <p:ph type="title"/>
          </p:nvPr>
        </p:nvSpPr>
        <p:spPr>
          <a:xfrm>
            <a:off x="1184189" y="-98875"/>
            <a:ext cx="8589962" cy="1263771"/>
          </a:xfrm>
          <a:prstGeom prst="rect">
            <a:avLst/>
          </a:prstGeom>
        </p:spPr>
        <p:txBody>
          <a:bodyPr/>
          <a:lstStyle>
            <a:lvl1pPr indent="0">
              <a:lnSpc>
                <a:spcPct val="90000"/>
              </a:lnSpc>
            </a:lvl1pPr>
          </a:lstStyle>
          <a:p>
            <a:pPr/>
            <a:r>
              <a:t>Key questions</a:t>
            </a:r>
          </a:p>
        </p:txBody>
      </p:sp>
      <p:sp>
        <p:nvSpPr>
          <p:cNvPr id="808" name="What value do we deliver to the customer?…"/>
          <p:cNvSpPr txBox="1"/>
          <p:nvPr>
            <p:ph type="body" idx="1"/>
          </p:nvPr>
        </p:nvSpPr>
        <p:spPr>
          <a:prstGeom prst="rect">
            <a:avLst/>
          </a:prstGeom>
        </p:spPr>
        <p:txBody>
          <a:bodyPr/>
          <a:lstStyle/>
          <a:p>
            <a:pPr marL="254254" indent="-208026" defTabSz="832104">
              <a:spcBef>
                <a:spcPts val="1800"/>
              </a:spcBef>
              <a:defRPr sz="3276"/>
            </a:pPr>
            <a:r>
              <a:t>What </a:t>
            </a:r>
            <a:r>
              <a:rPr>
                <a:solidFill>
                  <a:srgbClr val="0433FF"/>
                </a:solidFill>
              </a:rPr>
              <a:t>value</a:t>
            </a:r>
            <a:r>
              <a:t> do we deliver to the customer? </a:t>
            </a:r>
          </a:p>
          <a:p>
            <a:pPr marL="254254" indent="-208026" defTabSz="832104">
              <a:spcBef>
                <a:spcPts val="1800"/>
              </a:spcBef>
              <a:defRPr sz="3276"/>
            </a:pPr>
            <a:r>
              <a:t>Which one of our customer's </a:t>
            </a:r>
            <a:r>
              <a:rPr>
                <a:solidFill>
                  <a:srgbClr val="0433FF"/>
                </a:solidFill>
              </a:rPr>
              <a:t>problems</a:t>
            </a:r>
            <a:r>
              <a:t> are we helping to solve? </a:t>
            </a:r>
          </a:p>
          <a:p>
            <a:pPr marL="254254" indent="-208026" defTabSz="832104">
              <a:spcBef>
                <a:spcPts val="1800"/>
              </a:spcBef>
              <a:defRPr sz="3276"/>
            </a:pPr>
            <a:r>
              <a:t>Which customer </a:t>
            </a:r>
            <a:r>
              <a:rPr>
                <a:solidFill>
                  <a:srgbClr val="0433FF"/>
                </a:solidFill>
              </a:rPr>
              <a:t>needs</a:t>
            </a:r>
            <a:r>
              <a:t> are we satisfying? </a:t>
            </a:r>
          </a:p>
          <a:p>
            <a:pPr marL="254254" indent="-208026" defTabSz="832104">
              <a:spcBef>
                <a:spcPts val="1800"/>
              </a:spcBef>
              <a:defRPr sz="3276"/>
            </a:pPr>
            <a:r>
              <a:t>What bundles of products and services are we </a:t>
            </a:r>
            <a:r>
              <a:rPr>
                <a:solidFill>
                  <a:srgbClr val="0433FF"/>
                </a:solidFill>
              </a:rPr>
              <a:t>offering</a:t>
            </a:r>
            <a:r>
              <a:t> to each Customer Segment?</a:t>
            </a:r>
          </a:p>
        </p:txBody>
      </p:sp>
      <p:sp>
        <p:nvSpPr>
          <p:cNvPr id="80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810" name="Picture 7" descr="Picture 7"/>
          <p:cNvPicPr>
            <a:picLocks noChangeAspect="1"/>
          </p:cNvPicPr>
          <p:nvPr/>
        </p:nvPicPr>
        <p:blipFill>
          <a:blip r:embed="rId2">
            <a:extLst/>
          </a:blip>
          <a:stretch>
            <a:fillRect/>
          </a:stretch>
        </p:blipFill>
        <p:spPr>
          <a:xfrm>
            <a:off x="161354" y="163969"/>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0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80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80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80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08"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Value Proposition characteristics"/>
          <p:cNvSpPr txBox="1"/>
          <p:nvPr>
            <p:ph type="title"/>
          </p:nvPr>
        </p:nvSpPr>
        <p:spPr>
          <a:prstGeom prst="rect">
            <a:avLst/>
          </a:prstGeom>
        </p:spPr>
        <p:txBody>
          <a:bodyPr/>
          <a:lstStyle>
            <a:lvl1pPr indent="35320" defTabSz="813816">
              <a:lnSpc>
                <a:spcPct val="90000"/>
              </a:lnSpc>
              <a:defRPr sz="4100"/>
            </a:lvl1pPr>
          </a:lstStyle>
          <a:p>
            <a:pPr/>
            <a:r>
              <a:t>Value Proposition characteristics</a:t>
            </a:r>
          </a:p>
        </p:txBody>
      </p:sp>
      <p:sp>
        <p:nvSpPr>
          <p:cNvPr id="813" name="A Value Proposition creates value for a Customer Segment through a distinct mix of elements catering to that segment’s needs.…"/>
          <p:cNvSpPr txBox="1"/>
          <p:nvPr>
            <p:ph type="body" idx="1"/>
          </p:nvPr>
        </p:nvSpPr>
        <p:spPr>
          <a:xfrm>
            <a:off x="139699" y="1242078"/>
            <a:ext cx="8839208" cy="5071184"/>
          </a:xfrm>
          <a:prstGeom prst="rect">
            <a:avLst/>
          </a:prstGeom>
        </p:spPr>
        <p:txBody>
          <a:bodyPr/>
          <a:lstStyle/>
          <a:p>
            <a:pPr marL="226395" indent="-183215" defTabSz="777240">
              <a:spcBef>
                <a:spcPts val="1700"/>
              </a:spcBef>
              <a:defRPr sz="2600"/>
            </a:pPr>
            <a:r>
              <a:t>A Value Proposition creates value for a Customer Segment through a distinct mix of elements catering to that segment’s needs.</a:t>
            </a:r>
          </a:p>
          <a:p>
            <a:pPr marL="226395" indent="-183215" defTabSz="777240">
              <a:spcBef>
                <a:spcPts val="1700"/>
              </a:spcBef>
              <a:defRPr sz="2600"/>
            </a:pPr>
            <a:r>
              <a:t>Some Value Propositions may be </a:t>
            </a:r>
            <a:r>
              <a:rPr>
                <a:solidFill>
                  <a:srgbClr val="0433FF"/>
                </a:solidFill>
              </a:rPr>
              <a:t>innovative</a:t>
            </a:r>
            <a:r>
              <a:t> and represent a new or disruptive offer. </a:t>
            </a:r>
          </a:p>
          <a:p>
            <a:pPr marL="226395" indent="-183215" defTabSz="777240">
              <a:spcBef>
                <a:spcPts val="1700"/>
              </a:spcBef>
              <a:defRPr sz="2600"/>
            </a:pPr>
            <a:r>
              <a:t>Others may be similar to existing market offers, but with </a:t>
            </a:r>
            <a:r>
              <a:rPr>
                <a:solidFill>
                  <a:srgbClr val="0433FF"/>
                </a:solidFill>
              </a:rPr>
              <a:t>added features</a:t>
            </a:r>
            <a:r>
              <a:t> and attributes.</a:t>
            </a:r>
          </a:p>
          <a:p>
            <a:pPr marL="226395" indent="-183215" defTabSz="777240">
              <a:spcBef>
                <a:spcPts val="1700"/>
              </a:spcBef>
              <a:defRPr sz="2600"/>
            </a:pPr>
            <a:r>
              <a:t>Values may be </a:t>
            </a:r>
            <a:r>
              <a:rPr>
                <a:solidFill>
                  <a:srgbClr val="0433FF"/>
                </a:solidFill>
              </a:rPr>
              <a:t>quantitative</a:t>
            </a:r>
            <a:r>
              <a:t> (eg. price, speed of service) or </a:t>
            </a:r>
            <a:r>
              <a:rPr>
                <a:solidFill>
                  <a:srgbClr val="0433FF"/>
                </a:solidFill>
              </a:rPr>
              <a:t>qualitative</a:t>
            </a:r>
            <a:r>
              <a:t> (eg. design, customer experience).</a:t>
            </a:r>
          </a:p>
        </p:txBody>
      </p:sp>
      <p:sp>
        <p:nvSpPr>
          <p:cNvPr id="814"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1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13"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How to create value?"/>
          <p:cNvSpPr txBox="1"/>
          <p:nvPr>
            <p:ph type="body" idx="1"/>
          </p:nvPr>
        </p:nvSpPr>
        <p:spPr>
          <a:prstGeom prst="rect">
            <a:avLst/>
          </a:prstGeom>
        </p:spPr>
        <p:txBody>
          <a:bodyPr/>
          <a:lstStyle>
            <a:lvl1pPr>
              <a:defRPr sz="5100"/>
            </a:lvl1pPr>
          </a:lstStyle>
          <a:p>
            <a:pPr/>
            <a:r>
              <a:t>How to create value?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19" name="Novelty: Some Value Propositions satisfy an entirely new set of needs that customers previously didn't perceive because there was no similar offering. This is often, but not always, technology related.…"/>
          <p:cNvSpPr txBox="1"/>
          <p:nvPr>
            <p:ph type="body" idx="1"/>
          </p:nvPr>
        </p:nvSpPr>
        <p:spPr>
          <a:prstGeom prst="rect">
            <a:avLst/>
          </a:prstGeom>
        </p:spPr>
        <p:txBody>
          <a:bodyPr/>
          <a:lstStyle/>
          <a:p>
            <a:pPr marL="258159" indent="-210406" defTabSz="859536">
              <a:spcBef>
                <a:spcPts val="1800"/>
              </a:spcBef>
              <a:defRPr b="1" sz="3000"/>
            </a:pPr>
            <a:r>
              <a:t>Novelty: </a:t>
            </a:r>
            <a:r>
              <a:rPr b="0"/>
              <a:t>Some Value Propositions satisfy an </a:t>
            </a:r>
            <a:r>
              <a:rPr b="0">
                <a:solidFill>
                  <a:srgbClr val="0433FF"/>
                </a:solidFill>
              </a:rPr>
              <a:t>entirely new set of needs</a:t>
            </a:r>
            <a:r>
              <a:rPr b="0"/>
              <a:t> that customers previously didn't perceive because there was no similar offering. This is often, but not always, technology related. </a:t>
            </a:r>
          </a:p>
          <a:p>
            <a:pPr lvl="1" marL="584962" indent="-286511" defTabSz="859536">
              <a:spcBef>
                <a:spcPts val="1800"/>
              </a:spcBef>
              <a:defRPr i="1" sz="2600"/>
            </a:pPr>
            <a:r>
              <a:t>Cell phones</a:t>
            </a:r>
            <a:r>
              <a:rPr i="0"/>
              <a:t>, for instance, created a whole new industry around mobile telecommunication. </a:t>
            </a:r>
          </a:p>
          <a:p>
            <a:pPr lvl="1" marL="584962" indent="-286511" defTabSz="859536">
              <a:spcBef>
                <a:spcPts val="1800"/>
              </a:spcBef>
              <a:defRPr sz="2600"/>
            </a:pPr>
            <a:r>
              <a:t>On the other hand, products such as </a:t>
            </a:r>
            <a:r>
              <a:rPr i="1"/>
              <a:t>ethical investment funds</a:t>
            </a:r>
            <a:r>
              <a:t> have little to do with new technology.</a:t>
            </a:r>
          </a:p>
        </p:txBody>
      </p:sp>
      <p:sp>
        <p:nvSpPr>
          <p:cNvPr id="82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1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19"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23" name="Performance:  Improving product or service performance has traditionally been a common way to create value.…"/>
          <p:cNvSpPr txBox="1"/>
          <p:nvPr>
            <p:ph type="body" idx="1"/>
          </p:nvPr>
        </p:nvSpPr>
        <p:spPr>
          <a:xfrm>
            <a:off x="139699" y="1145193"/>
            <a:ext cx="8686801" cy="5177430"/>
          </a:xfrm>
          <a:prstGeom prst="rect">
            <a:avLst/>
          </a:prstGeom>
        </p:spPr>
        <p:txBody>
          <a:bodyPr/>
          <a:lstStyle/>
          <a:p>
            <a:pPr marL="172324" indent="-139162" defTabSz="596919">
              <a:spcBef>
                <a:spcPts val="1200"/>
              </a:spcBef>
              <a:defRPr b="1" sz="2112"/>
            </a:pPr>
            <a:r>
              <a:t>Performance:  </a:t>
            </a:r>
            <a:r>
              <a:rPr b="0"/>
              <a:t>Improving product or service performance has traditionally been a common way to create value. </a:t>
            </a:r>
          </a:p>
          <a:p>
            <a:pPr lvl="1" marL="395764" indent="-188500" defTabSz="596919">
              <a:spcBef>
                <a:spcPts val="1200"/>
              </a:spcBef>
              <a:defRPr sz="1919"/>
            </a:pPr>
            <a:r>
              <a:t>The PC sector has traditionally relied on this factor by bringing more powerful machines to market. </a:t>
            </a:r>
          </a:p>
          <a:p>
            <a:pPr lvl="1" marL="395764" indent="-188500" defTabSz="596919">
              <a:spcBef>
                <a:spcPts val="1200"/>
              </a:spcBef>
              <a:defRPr sz="1919"/>
            </a:pPr>
            <a:r>
              <a:t>But improved performance has its limits. In recent years, for example, faster PCs, more disk storage space, and better graphics have failed to produce corresponding growth in customer demand.</a:t>
            </a:r>
          </a:p>
          <a:p>
            <a:pPr marL="172324" indent="-139162" defTabSz="596919">
              <a:spcBef>
                <a:spcPts val="1200"/>
              </a:spcBef>
              <a:defRPr b="1" sz="2112"/>
            </a:pPr>
            <a:r>
              <a:t>Customization: </a:t>
            </a:r>
            <a:r>
              <a:rPr b="0"/>
              <a:t>Tailoring products and services to the specific needs of individual customers or Customer Segments creates value. </a:t>
            </a:r>
          </a:p>
          <a:p>
            <a:pPr lvl="1" marL="395764" indent="-188500" defTabSz="596919">
              <a:spcBef>
                <a:spcPts val="1200"/>
              </a:spcBef>
              <a:defRPr sz="1919"/>
            </a:pPr>
            <a:r>
              <a:t>In recent years, the concepts of mass customization and customer co-creation have gained importance. </a:t>
            </a:r>
          </a:p>
          <a:p>
            <a:pPr lvl="1" marL="395764" indent="-188500" defTabSz="596919">
              <a:spcBef>
                <a:spcPts val="1200"/>
              </a:spcBef>
              <a:defRPr sz="1919"/>
            </a:pPr>
            <a:r>
              <a:t>This approach allows for customized products and services, while still taking advantage of economies of scale.</a:t>
            </a:r>
          </a:p>
        </p:txBody>
      </p:sp>
      <p:sp>
        <p:nvSpPr>
          <p:cNvPr id="824"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2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823">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3" grpId="1"/>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27" name="Getting the job done:  Value can be created simply by helping a customer get certain jobs done.…"/>
          <p:cNvSpPr txBox="1"/>
          <p:nvPr>
            <p:ph type="body" idx="1"/>
          </p:nvPr>
        </p:nvSpPr>
        <p:spPr>
          <a:xfrm>
            <a:off x="228600" y="1254778"/>
            <a:ext cx="8686800" cy="4974623"/>
          </a:xfrm>
          <a:prstGeom prst="rect">
            <a:avLst/>
          </a:prstGeom>
        </p:spPr>
        <p:txBody>
          <a:bodyPr/>
          <a:lstStyle/>
          <a:p>
            <a:pPr marL="178876" indent="-142036" defTabSz="663121">
              <a:spcBef>
                <a:spcPts val="1300"/>
              </a:spcBef>
              <a:defRPr b="1" sz="2352"/>
            </a:pPr>
            <a:r>
              <a:t>Getting the job done: </a:t>
            </a:r>
            <a:r>
              <a:rPr b="0"/>
              <a:t> Value can be created simply by helping a customer get certain jobs done. </a:t>
            </a:r>
          </a:p>
          <a:p>
            <a:pPr lvl="1" marL="451291" indent="-221040" defTabSz="663121">
              <a:spcBef>
                <a:spcPts val="1300"/>
              </a:spcBef>
              <a:defRPr b="1" sz="2156"/>
            </a:pPr>
            <a:r>
              <a:t>Rolls-Royce</a:t>
            </a:r>
            <a:r>
              <a:rPr b="0"/>
              <a:t>’s airline customers rely entirely on Rolls-Royce to manufacture and service their jet engines. This arrangement allows customers to focus on running their airlines. In return, the airlines pay Rolls-Royce a fee for every hour an engine runs.</a:t>
            </a:r>
          </a:p>
          <a:p>
            <a:pPr marL="192109" indent="-155269" defTabSz="663121">
              <a:spcBef>
                <a:spcPts val="1300"/>
              </a:spcBef>
              <a:defRPr b="1" sz="2352"/>
            </a:pPr>
            <a:r>
              <a:t>Design</a:t>
            </a:r>
            <a:r>
              <a:rPr b="0"/>
              <a:t> is an important but difficult element to measure. </a:t>
            </a:r>
          </a:p>
          <a:p>
            <a:pPr lvl="1" marL="451291" indent="-221040" defTabSz="663121">
              <a:spcBef>
                <a:spcPts val="1300"/>
              </a:spcBef>
              <a:defRPr sz="2156"/>
            </a:pPr>
            <a:r>
              <a:t>A product may stand out because of superior design. </a:t>
            </a:r>
          </a:p>
          <a:p>
            <a:pPr lvl="1" marL="451291" indent="-221040" defTabSz="663121">
              <a:spcBef>
                <a:spcPts val="1300"/>
              </a:spcBef>
              <a:defRPr sz="2156"/>
            </a:pPr>
            <a:r>
              <a:t>In the fashion and consumer electronics industries, design can be a particularly important part of the Value Proposition.</a:t>
            </a:r>
          </a:p>
        </p:txBody>
      </p:sp>
      <p:sp>
        <p:nvSpPr>
          <p:cNvPr id="82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8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827">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2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31" name="Brand/ Status…"/>
          <p:cNvSpPr txBox="1"/>
          <p:nvPr>
            <p:ph type="body" idx="1"/>
          </p:nvPr>
        </p:nvSpPr>
        <p:spPr>
          <a:prstGeom prst="rect">
            <a:avLst/>
          </a:prstGeom>
        </p:spPr>
        <p:txBody>
          <a:bodyPr/>
          <a:lstStyle/>
          <a:p>
            <a:pPr marL="262068" indent="-212284" defTabSz="896111">
              <a:spcBef>
                <a:spcPts val="1900"/>
              </a:spcBef>
              <a:defRPr b="1" sz="3000"/>
            </a:pPr>
            <a:r>
              <a:t>Brand/ Status</a:t>
            </a:r>
          </a:p>
          <a:p>
            <a:pPr marL="262068" indent="-212284" defTabSz="896111">
              <a:spcBef>
                <a:spcPts val="1900"/>
              </a:spcBef>
              <a:defRPr sz="3000"/>
            </a:pPr>
            <a:r>
              <a:t>Customers may find value in the simple act of </a:t>
            </a:r>
            <a:r>
              <a:rPr>
                <a:solidFill>
                  <a:srgbClr val="0433FF"/>
                </a:solidFill>
              </a:rPr>
              <a:t>using and displaying a specific brand</a:t>
            </a:r>
            <a:r>
              <a:t>. </a:t>
            </a:r>
          </a:p>
          <a:p>
            <a:pPr lvl="1" marL="598790" indent="-287640" defTabSz="896111">
              <a:spcBef>
                <a:spcPts val="1900"/>
              </a:spcBef>
              <a:defRPr sz="2600"/>
            </a:pPr>
            <a:r>
              <a:t>Wearing a Rolex watch signifies wealth, for example. </a:t>
            </a:r>
          </a:p>
          <a:p>
            <a:pPr lvl="1" marL="598790" indent="-287640" defTabSz="896111">
              <a:spcBef>
                <a:spcPts val="1900"/>
              </a:spcBef>
              <a:defRPr sz="2600"/>
            </a:pPr>
            <a:r>
              <a:t>On the other end of the spectrum, skateboarders may wear the latest "underground" brands to show that they are "in."</a:t>
            </a:r>
          </a:p>
        </p:txBody>
      </p:sp>
      <p:sp>
        <p:nvSpPr>
          <p:cNvPr id="832"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3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31"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How to create value?"/>
          <p:cNvSpPr txBox="1"/>
          <p:nvPr>
            <p:ph type="title"/>
          </p:nvPr>
        </p:nvSpPr>
        <p:spPr>
          <a:prstGeom prst="rect">
            <a:avLst/>
          </a:prstGeom>
        </p:spPr>
        <p:txBody>
          <a:bodyPr/>
          <a:lstStyle>
            <a:lvl1pPr indent="0">
              <a:lnSpc>
                <a:spcPct val="90000"/>
              </a:lnSpc>
              <a:defRPr sz="4400"/>
            </a:lvl1pPr>
          </a:lstStyle>
          <a:p>
            <a:pPr/>
            <a:r>
              <a:t>How to create value?</a:t>
            </a:r>
          </a:p>
        </p:txBody>
      </p:sp>
      <p:sp>
        <p:nvSpPr>
          <p:cNvPr id="835" name="Cost reduction…"/>
          <p:cNvSpPr txBox="1"/>
          <p:nvPr>
            <p:ph type="body" idx="1"/>
          </p:nvPr>
        </p:nvSpPr>
        <p:spPr>
          <a:xfrm>
            <a:off x="139699" y="1234096"/>
            <a:ext cx="8686801" cy="5181958"/>
          </a:xfrm>
          <a:prstGeom prst="rect">
            <a:avLst/>
          </a:prstGeom>
        </p:spPr>
        <p:txBody>
          <a:bodyPr/>
          <a:lstStyle/>
          <a:p>
            <a:pPr marL="199396" indent="-161270" defTabSz="686257">
              <a:spcBef>
                <a:spcPts val="1400"/>
              </a:spcBef>
              <a:defRPr b="1" sz="2470"/>
            </a:pPr>
            <a:r>
              <a:t>Cost reduction</a:t>
            </a:r>
          </a:p>
          <a:p>
            <a:pPr lvl="1" marL="467036" indent="-228752" defTabSz="686257">
              <a:spcBef>
                <a:spcPts val="1400"/>
              </a:spcBef>
              <a:defRPr sz="2280"/>
            </a:pPr>
            <a:r>
              <a:t>Helping customers </a:t>
            </a:r>
            <a:r>
              <a:rPr>
                <a:solidFill>
                  <a:srgbClr val="0433FF"/>
                </a:solidFill>
              </a:rPr>
              <a:t>reduce costs</a:t>
            </a:r>
            <a:r>
              <a:t> is an important way to create value. </a:t>
            </a:r>
          </a:p>
          <a:p>
            <a:pPr lvl="1" marL="467036" indent="-228752" defTabSz="686257">
              <a:spcBef>
                <a:spcPts val="1400"/>
              </a:spcBef>
              <a:defRPr sz="2280">
                <a:solidFill>
                  <a:srgbClr val="0433FF"/>
                </a:solidFill>
              </a:defRPr>
            </a:pPr>
            <a:r>
              <a:t>Salesforce.com</a:t>
            </a:r>
            <a:r>
              <a:rPr>
                <a:solidFill>
                  <a:srgbClr val="000000"/>
                </a:solidFill>
              </a:rPr>
              <a:t>, for example, sells a hosted </a:t>
            </a:r>
            <a:r>
              <a:rPr b="1">
                <a:solidFill>
                  <a:srgbClr val="000000"/>
                </a:solidFill>
              </a:rPr>
              <a:t>Customer Relationship management </a:t>
            </a:r>
            <a:r>
              <a:rPr>
                <a:solidFill>
                  <a:srgbClr val="000000"/>
                </a:solidFill>
              </a:rPr>
              <a:t>(CRM) application. </a:t>
            </a:r>
          </a:p>
          <a:p>
            <a:pPr lvl="1" marL="467036" indent="-228752" defTabSz="686257">
              <a:spcBef>
                <a:spcPts val="1400"/>
              </a:spcBef>
              <a:defRPr sz="2280"/>
            </a:pPr>
            <a:r>
              <a:t>This relieves buyers from the expense and trouble of having to buy, install, and manage CRM software themselves.</a:t>
            </a:r>
          </a:p>
          <a:p>
            <a:pPr lvl="1" marL="467036" indent="-228752" defTabSz="686257">
              <a:spcBef>
                <a:spcPts val="1400"/>
              </a:spcBef>
              <a:defRPr sz="2280"/>
            </a:pPr>
            <a:r>
              <a:t>Salesforce is an example of a </a:t>
            </a:r>
            <a:r>
              <a:rPr b="1" i="1"/>
              <a:t>Software as a Service</a:t>
            </a:r>
            <a:r>
              <a:t> offer: a software licensing and delivery model in which software is licensed on a subscription basis and is centrally hosted. It is sometimes referred to as </a:t>
            </a:r>
            <a:r>
              <a:rPr>
                <a:solidFill>
                  <a:srgbClr val="0433FF"/>
                </a:solidFill>
              </a:rPr>
              <a:t>"on-demand software"</a:t>
            </a:r>
          </a:p>
        </p:txBody>
      </p:sp>
      <p:sp>
        <p:nvSpPr>
          <p:cNvPr id="83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837" name="unknown.png" descr="unknown.png"/>
          <p:cNvPicPr>
            <a:picLocks noChangeAspect="1"/>
          </p:cNvPicPr>
          <p:nvPr/>
        </p:nvPicPr>
        <p:blipFill>
          <a:blip r:embed="rId2">
            <a:extLst/>
          </a:blip>
          <a:stretch>
            <a:fillRect/>
          </a:stretch>
        </p:blipFill>
        <p:spPr>
          <a:xfrm>
            <a:off x="6761105" y="201906"/>
            <a:ext cx="1077209" cy="7556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3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3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35"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Title 1"/>
          <p:cNvSpPr txBox="1"/>
          <p:nvPr>
            <p:ph type="title"/>
          </p:nvPr>
        </p:nvSpPr>
        <p:spPr>
          <a:prstGeom prst="rect">
            <a:avLst/>
          </a:prstGeom>
        </p:spPr>
        <p:txBody>
          <a:bodyPr/>
          <a:lstStyle/>
          <a:p>
            <a:pPr indent="36908" defTabSz="850391">
              <a:defRPr sz="2790"/>
            </a:pPr>
            <a:r>
              <a:t>Knowledge</a:t>
            </a:r>
            <a:br/>
            <a:r>
              <a:t>Check</a:t>
            </a:r>
          </a:p>
        </p:txBody>
      </p:sp>
      <p:sp>
        <p:nvSpPr>
          <p:cNvPr id="840" name="Think of other possible cost-reduction offerings based on the SaaS model"/>
          <p:cNvSpPr txBox="1"/>
          <p:nvPr>
            <p:ph type="body" idx="21"/>
          </p:nvPr>
        </p:nvSpPr>
        <p:spPr>
          <a:prstGeom prst="rect">
            <a:avLst/>
          </a:prstGeom>
        </p:spPr>
        <p:txBody>
          <a:bodyPr/>
          <a:lstStyle>
            <a:lvl1pPr marL="0" indent="0" algn="ctr">
              <a:spcBef>
                <a:spcPts val="2000"/>
              </a:spcBef>
              <a:buSzTx/>
              <a:buFontTx/>
              <a:buNone/>
              <a:defRPr sz="3000"/>
            </a:lvl1pPr>
          </a:lstStyle>
          <a:p>
            <a:pPr/>
            <a:r>
              <a:t>Think of other possible cost-reduction offerings based on the SaaS model</a:t>
            </a:r>
          </a:p>
        </p:txBody>
      </p:sp>
      <p:pic>
        <p:nvPicPr>
          <p:cNvPr id="841" name="Picture 11" descr="Picture 11"/>
          <p:cNvPicPr>
            <a:picLocks noChangeAspect="1"/>
          </p:cNvPicPr>
          <p:nvPr/>
        </p:nvPicPr>
        <p:blipFill>
          <a:blip r:embed="rId2">
            <a:extLst/>
          </a:blip>
          <a:stretch>
            <a:fillRect/>
          </a:stretch>
        </p:blipFill>
        <p:spPr>
          <a:xfrm>
            <a:off x="795932" y="4609935"/>
            <a:ext cx="1011190" cy="101119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Content Placeholder 2"/>
          <p:cNvSpPr txBox="1"/>
          <p:nvPr>
            <p:ph type="body" idx="1"/>
          </p:nvPr>
        </p:nvSpPr>
        <p:spPr>
          <a:prstGeom prst="rect">
            <a:avLst/>
          </a:prstGeom>
        </p:spPr>
        <p:txBody>
          <a:bodyPr/>
          <a:lstStyle/>
          <a:p>
            <a:pPr marL="0" indent="50800">
              <a:buSzTx/>
              <a:buNone/>
              <a:defRPr b="1"/>
            </a:pPr>
            <a:r>
              <a:t>Week 3 and 4:</a:t>
            </a:r>
          </a:p>
          <a:p>
            <a:pPr/>
            <a:r>
              <a:t>4 90-minute lectures</a:t>
            </a:r>
          </a:p>
          <a:p>
            <a:pPr/>
            <a:r>
              <a:t>2 60-minute precepts</a:t>
            </a:r>
          </a:p>
        </p:txBody>
      </p:sp>
      <p:sp>
        <p:nvSpPr>
          <p:cNvPr id="698" name="Title 1"/>
          <p:cNvSpPr txBox="1"/>
          <p:nvPr>
            <p:ph type="title"/>
          </p:nvPr>
        </p:nvSpPr>
        <p:spPr>
          <a:prstGeom prst="rect">
            <a:avLst/>
          </a:prstGeom>
        </p:spPr>
        <p:txBody>
          <a:bodyPr/>
          <a:lstStyle/>
          <a:p>
            <a:pPr/>
            <a:r>
              <a:t>Planning</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44" name="Risk reduction…"/>
          <p:cNvSpPr txBox="1"/>
          <p:nvPr>
            <p:ph type="body" idx="1"/>
          </p:nvPr>
        </p:nvSpPr>
        <p:spPr>
          <a:prstGeom prst="rect">
            <a:avLst/>
          </a:prstGeom>
        </p:spPr>
        <p:txBody>
          <a:bodyPr/>
          <a:lstStyle/>
          <a:p>
            <a:pPr marL="257530" indent="-213599" defTabSz="790772">
              <a:spcBef>
                <a:spcPts val="1600"/>
              </a:spcBef>
              <a:defRPr b="1" sz="3008"/>
            </a:pPr>
            <a:r>
              <a:t>Risk reduction</a:t>
            </a:r>
            <a:endParaRPr sz="2632"/>
          </a:p>
          <a:p>
            <a:pPr marL="257530" indent="-213599" defTabSz="790772">
              <a:spcBef>
                <a:spcPts val="1600"/>
              </a:spcBef>
              <a:defRPr sz="3008"/>
            </a:pPr>
            <a:r>
              <a:t>Customers value reducing the risks they incur when purchasing products or services. </a:t>
            </a:r>
            <a:endParaRPr sz="2632"/>
          </a:p>
          <a:p>
            <a:pPr marL="257530" indent="-213599" defTabSz="790772">
              <a:spcBef>
                <a:spcPts val="1600"/>
              </a:spcBef>
              <a:defRPr sz="3008"/>
            </a:pPr>
            <a:r>
              <a:t>For a used car buyer, a one-year service guarantee reduces the risk of post-purchase breakdowns and repairs. </a:t>
            </a:r>
            <a:endParaRPr sz="2632"/>
          </a:p>
          <a:p>
            <a:pPr marL="257530" indent="-213599" defTabSz="790772">
              <a:spcBef>
                <a:spcPts val="1600"/>
              </a:spcBef>
              <a:defRPr sz="3008"/>
            </a:pPr>
            <a:r>
              <a:t>A service-level guarantee partially reduces the risk undertaken by a purchaser of outsourced IT services.</a:t>
            </a:r>
          </a:p>
        </p:txBody>
      </p:sp>
      <p:sp>
        <p:nvSpPr>
          <p:cNvPr id="84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7"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48" name="Accessibility…"/>
          <p:cNvSpPr txBox="1"/>
          <p:nvPr>
            <p:ph type="body" idx="1"/>
          </p:nvPr>
        </p:nvSpPr>
        <p:spPr>
          <a:xfrm>
            <a:off x="139699" y="1237398"/>
            <a:ext cx="8686801" cy="5080545"/>
          </a:xfrm>
          <a:prstGeom prst="rect">
            <a:avLst/>
          </a:prstGeom>
        </p:spPr>
        <p:txBody>
          <a:bodyPr/>
          <a:lstStyle/>
          <a:p>
            <a:pPr marL="183815" indent="-149814" defTabSz="612007">
              <a:spcBef>
                <a:spcPts val="1200"/>
              </a:spcBef>
              <a:defRPr b="1" sz="2328"/>
            </a:pPr>
            <a:r>
              <a:t>Accessibility</a:t>
            </a:r>
          </a:p>
          <a:p>
            <a:pPr marL="183815" indent="-149814" defTabSz="612007">
              <a:spcBef>
                <a:spcPts val="1200"/>
              </a:spcBef>
              <a:defRPr sz="2328"/>
            </a:pPr>
            <a:r>
              <a:t>Making </a:t>
            </a:r>
            <a:r>
              <a:rPr>
                <a:solidFill>
                  <a:srgbClr val="0433FF"/>
                </a:solidFill>
              </a:rPr>
              <a:t>products and services available</a:t>
            </a:r>
            <a:r>
              <a:t> to customers who </a:t>
            </a:r>
            <a:r>
              <a:rPr>
                <a:solidFill>
                  <a:srgbClr val="0433FF"/>
                </a:solidFill>
              </a:rPr>
              <a:t>previously lacked access</a:t>
            </a:r>
            <a:r>
              <a:t> to them is another way to create value. </a:t>
            </a:r>
          </a:p>
          <a:p>
            <a:pPr marL="183815" indent="-149814" defTabSz="612007">
              <a:spcBef>
                <a:spcPts val="1200"/>
              </a:spcBef>
              <a:defRPr sz="2328"/>
            </a:pPr>
            <a:r>
              <a:t>This can result from business model innovation, new technologies, or a combination of both. </a:t>
            </a:r>
          </a:p>
          <a:p>
            <a:pPr lvl="1" marL="405768" indent="-193264" defTabSz="612007">
              <a:spcBef>
                <a:spcPts val="1200"/>
              </a:spcBef>
              <a:defRPr b="1" sz="1940"/>
            </a:pPr>
            <a:r>
              <a:t>NetJets</a:t>
            </a:r>
            <a:r>
              <a:rPr b="0"/>
              <a:t>, for instance, popularized the concept of fractional private jet ownership. NetJets offers individuals and corporations access to private jets, a service previously unaffordable to most customers. </a:t>
            </a:r>
          </a:p>
          <a:p>
            <a:pPr lvl="1" marL="405768" indent="-193264" defTabSz="612007">
              <a:spcBef>
                <a:spcPts val="1200"/>
              </a:spcBef>
              <a:defRPr b="1" sz="1940"/>
            </a:pPr>
            <a:r>
              <a:t>Mutual funds</a:t>
            </a:r>
            <a:r>
              <a:rPr b="0"/>
              <a:t> provide another example of value creation through increased accessibility. This innovative financial product made it possible even for those with modest wealth to build diversified investment portfolios. </a:t>
            </a:r>
          </a:p>
        </p:txBody>
      </p:sp>
      <p:sp>
        <p:nvSpPr>
          <p:cNvPr id="84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4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4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48"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How to create value?"/>
          <p:cNvSpPr txBox="1"/>
          <p:nvPr>
            <p:ph type="title"/>
          </p:nvPr>
        </p:nvSpPr>
        <p:spPr>
          <a:prstGeom prst="rect">
            <a:avLst/>
          </a:prstGeom>
        </p:spPr>
        <p:txBody>
          <a:bodyPr/>
          <a:lstStyle>
            <a:lvl1pPr indent="0">
              <a:lnSpc>
                <a:spcPct val="90000"/>
              </a:lnSpc>
            </a:lvl1pPr>
          </a:lstStyle>
          <a:p>
            <a:pPr/>
            <a:r>
              <a:t>How to create value?</a:t>
            </a:r>
          </a:p>
        </p:txBody>
      </p:sp>
      <p:sp>
        <p:nvSpPr>
          <p:cNvPr id="852" name="Convenience/ Usability…"/>
          <p:cNvSpPr txBox="1"/>
          <p:nvPr>
            <p:ph type="body" idx="1"/>
          </p:nvPr>
        </p:nvSpPr>
        <p:spPr>
          <a:xfrm>
            <a:off x="139699" y="1254778"/>
            <a:ext cx="8686801" cy="4974623"/>
          </a:xfrm>
          <a:prstGeom prst="rect">
            <a:avLst/>
          </a:prstGeom>
        </p:spPr>
        <p:txBody>
          <a:bodyPr/>
          <a:lstStyle/>
          <a:p>
            <a:pPr marL="258159" indent="-210406" defTabSz="859536">
              <a:spcBef>
                <a:spcPts val="1800"/>
              </a:spcBef>
              <a:defRPr b="1" sz="3000"/>
            </a:pPr>
            <a:r>
              <a:t>Convenience/ Usability</a:t>
            </a:r>
          </a:p>
          <a:p>
            <a:pPr marL="258159" indent="-210406" defTabSz="859536">
              <a:spcBef>
                <a:spcPts val="1800"/>
              </a:spcBef>
              <a:defRPr sz="3000"/>
            </a:pPr>
            <a:r>
              <a:t>Making things more convenient or easier to use can create substantial value. </a:t>
            </a:r>
          </a:p>
          <a:p>
            <a:pPr lvl="1" marL="584962" indent="-286511" defTabSz="859536">
              <a:spcBef>
                <a:spcPts val="1800"/>
              </a:spcBef>
              <a:defRPr sz="2600"/>
            </a:pPr>
            <a:r>
              <a:t>With </a:t>
            </a:r>
            <a:r>
              <a:rPr b="1"/>
              <a:t>iPod</a:t>
            </a:r>
            <a:r>
              <a:t> and </a:t>
            </a:r>
            <a:r>
              <a:rPr b="1"/>
              <a:t>iTunes</a:t>
            </a:r>
            <a:r>
              <a:t>, Apple offered customers unprecedented convenience searching, buying, downloading, and listening to digital music. </a:t>
            </a:r>
          </a:p>
          <a:p>
            <a:pPr lvl="2" marL="977722" indent="-350977" defTabSz="859536">
              <a:spcBef>
                <a:spcPts val="1800"/>
              </a:spcBef>
              <a:defRPr sz="2600"/>
            </a:pPr>
            <a:r>
              <a:t>It dominated the market (circa 2010)</a:t>
            </a:r>
          </a:p>
          <a:p>
            <a:pPr lvl="1" marL="584962" indent="-286511" defTabSz="859536">
              <a:spcBef>
                <a:spcPts val="1800"/>
              </a:spcBef>
              <a:defRPr sz="2600"/>
            </a:pPr>
            <a:r>
              <a:t>Is it true now?</a:t>
            </a:r>
          </a:p>
        </p:txBody>
      </p:sp>
      <p:sp>
        <p:nvSpPr>
          <p:cNvPr id="853"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5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5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52">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52"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Lecture 20/2/2023"/>
          <p:cNvSpPr txBox="1"/>
          <p:nvPr>
            <p:ph type="title"/>
          </p:nvPr>
        </p:nvSpPr>
        <p:spPr>
          <a:prstGeom prst="rect">
            <a:avLst/>
          </a:prstGeom>
        </p:spPr>
        <p:txBody>
          <a:bodyPr/>
          <a:lstStyle/>
          <a:p>
            <a:pPr/>
            <a:r>
              <a:t>Lecture 20/2/2023</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Patents…"/>
          <p:cNvSpPr txBox="1"/>
          <p:nvPr>
            <p:ph type="body" idx="1"/>
          </p:nvPr>
        </p:nvSpPr>
        <p:spPr>
          <a:prstGeom prst="rect">
            <a:avLst/>
          </a:prstGeom>
        </p:spPr>
        <p:txBody>
          <a:bodyPr anchor="ctr"/>
          <a:lstStyle/>
          <a:p>
            <a:pPr marL="249920" indent="-203692" defTabSz="832104">
              <a:spcBef>
                <a:spcPts val="1800"/>
              </a:spcBef>
              <a:defRPr b="1" sz="2912"/>
            </a:pPr>
            <a:r>
              <a:t>Patents</a:t>
            </a:r>
          </a:p>
          <a:p>
            <a:pPr lvl="1" marL="605917" indent="-316992" defTabSz="832104">
              <a:spcBef>
                <a:spcPts val="1800"/>
              </a:spcBef>
              <a:defRPr sz="2730"/>
            </a:pPr>
            <a:r>
              <a:t>Definition</a:t>
            </a:r>
          </a:p>
          <a:p>
            <a:pPr lvl="1" marL="605917" indent="-316992" defTabSz="832104">
              <a:spcBef>
                <a:spcPts val="1800"/>
              </a:spcBef>
              <a:defRPr sz="2730"/>
            </a:pPr>
            <a:r>
              <a:t>Purpose &amp; strategy</a:t>
            </a:r>
          </a:p>
          <a:p>
            <a:pPr lvl="1" marL="605917" indent="-316992" defTabSz="832104">
              <a:spcBef>
                <a:spcPts val="1800"/>
              </a:spcBef>
              <a:defRPr sz="2730"/>
            </a:pPr>
            <a:r>
              <a:t>Process &amp; stages</a:t>
            </a:r>
          </a:p>
          <a:p>
            <a:pPr lvl="1" marL="605917" indent="-316992" defTabSz="832104">
              <a:spcBef>
                <a:spcPts val="1800"/>
              </a:spcBef>
              <a:defRPr sz="2730"/>
            </a:pPr>
            <a:r>
              <a:t>Filing (priority) date, publication, substantive examination, decision to grant, notice of opposition, appeals.</a:t>
            </a:r>
          </a:p>
          <a:p>
            <a:pPr marL="249920" indent="-203692" defTabSz="832104">
              <a:spcBef>
                <a:spcPts val="1800"/>
              </a:spcBef>
              <a:defRPr b="1" sz="2912"/>
            </a:pPr>
            <a:r>
              <a:t>Business Model Canvas</a:t>
            </a:r>
          </a:p>
          <a:p>
            <a:pPr marL="249920" indent="-203692" defTabSz="832104">
              <a:spcBef>
                <a:spcPts val="1800"/>
              </a:spcBef>
              <a:defRPr b="1" sz="2912"/>
            </a:pPr>
            <a:r>
              <a:t>Branding</a:t>
            </a:r>
          </a:p>
        </p:txBody>
      </p:sp>
      <p:sp>
        <p:nvSpPr>
          <p:cNvPr id="858" name="Previous…"/>
          <p:cNvSpPr txBox="1"/>
          <p:nvPr>
            <p:ph type="title"/>
          </p:nvPr>
        </p:nvSpPr>
        <p:spPr>
          <a:prstGeom prst="rect">
            <a:avLst/>
          </a:prstGeom>
        </p:spPr>
        <p:txBody>
          <a:bodyPr/>
          <a:lstStyle/>
          <a:p>
            <a:pPr indent="35321" defTabSz="813816">
              <a:defRPr sz="3827"/>
            </a:pPr>
            <a:r>
              <a:t>Previous</a:t>
            </a:r>
          </a:p>
          <a:p>
            <a:pPr indent="35321" defTabSz="813816">
              <a:defRPr sz="3827"/>
            </a:pPr>
            <a:r>
              <a:t>Week</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An organization serves one or several Customer Segments…"/>
          <p:cNvSpPr txBox="1"/>
          <p:nvPr>
            <p:ph type="body" idx="1"/>
          </p:nvPr>
        </p:nvSpPr>
        <p:spPr>
          <a:prstGeom prst="rect">
            <a:avLst/>
          </a:prstGeom>
        </p:spPr>
        <p:txBody>
          <a:bodyPr/>
          <a:lstStyle/>
          <a:p>
            <a:pPr marL="148304" indent="-120872" defTabSz="493776">
              <a:spcBef>
                <a:spcPts val="1000"/>
              </a:spcBef>
              <a:defRPr sz="1728"/>
            </a:pPr>
            <a:r>
              <a:t>An organization serves one or several </a:t>
            </a:r>
            <a:r>
              <a:rPr>
                <a:solidFill>
                  <a:srgbClr val="0433FF"/>
                </a:solidFill>
              </a:rPr>
              <a:t>Customer Segments</a:t>
            </a:r>
          </a:p>
          <a:p>
            <a:pPr marL="148304" indent="-120872" defTabSz="493776">
              <a:spcBef>
                <a:spcPts val="1000"/>
              </a:spcBef>
              <a:defRPr sz="1728"/>
            </a:pPr>
            <a:r>
              <a:t>It seeks to solve customer problems and satisfy customer needs with </a:t>
            </a:r>
            <a:r>
              <a:rPr>
                <a:solidFill>
                  <a:srgbClr val="0433FF"/>
                </a:solidFill>
              </a:rPr>
              <a:t>value propositions</a:t>
            </a:r>
          </a:p>
          <a:p>
            <a:pPr marL="148304" indent="-120872" defTabSz="493776">
              <a:spcBef>
                <a:spcPts val="1000"/>
              </a:spcBef>
              <a:defRPr sz="1728"/>
            </a:pPr>
            <a:r>
              <a:t>Value propositions are delivered to customers through communication, distribution, and sales </a:t>
            </a:r>
            <a:r>
              <a:rPr>
                <a:solidFill>
                  <a:srgbClr val="0433FF"/>
                </a:solidFill>
              </a:rPr>
              <a:t>channels</a:t>
            </a:r>
            <a:r>
              <a:t>.</a:t>
            </a:r>
          </a:p>
          <a:p>
            <a:pPr marL="148304" indent="-120872" defTabSz="493776">
              <a:spcBef>
                <a:spcPts val="1000"/>
              </a:spcBef>
              <a:defRPr sz="1728"/>
            </a:pPr>
            <a:r>
              <a:rPr>
                <a:solidFill>
                  <a:srgbClr val="0433FF"/>
                </a:solidFill>
              </a:rPr>
              <a:t>Customer relationships</a:t>
            </a:r>
            <a:r>
              <a:t> are established and maintained with each customer segment.</a:t>
            </a:r>
          </a:p>
          <a:p>
            <a:pPr marL="148304" indent="-120872" defTabSz="493776">
              <a:spcBef>
                <a:spcPts val="1000"/>
              </a:spcBef>
              <a:defRPr sz="1728"/>
            </a:pPr>
            <a:r>
              <a:rPr>
                <a:solidFill>
                  <a:srgbClr val="0433FF"/>
                </a:solidFill>
              </a:rPr>
              <a:t>Revenue streams</a:t>
            </a:r>
            <a:r>
              <a:t> result from value propositions successfully offered to customers.</a:t>
            </a:r>
          </a:p>
          <a:p>
            <a:pPr marL="148304" indent="-120872" defTabSz="493776">
              <a:spcBef>
                <a:spcPts val="1000"/>
              </a:spcBef>
              <a:defRPr sz="1728"/>
            </a:pPr>
            <a:r>
              <a:rPr>
                <a:solidFill>
                  <a:srgbClr val="0433FF"/>
                </a:solidFill>
              </a:rPr>
              <a:t>Key resources</a:t>
            </a:r>
            <a:r>
              <a:t> are the assets required to offer and deliver the previous elements of BMC…</a:t>
            </a:r>
          </a:p>
          <a:p>
            <a:pPr marL="148304" indent="-120872" defTabSz="493776">
              <a:spcBef>
                <a:spcPts val="1000"/>
              </a:spcBef>
              <a:defRPr sz="1728"/>
            </a:pPr>
            <a:r>
              <a:t>…by performing a number of </a:t>
            </a:r>
            <a:r>
              <a:rPr>
                <a:solidFill>
                  <a:srgbClr val="0433FF"/>
                </a:solidFill>
              </a:rPr>
              <a:t>Key activities</a:t>
            </a:r>
            <a:r>
              <a:t>.</a:t>
            </a:r>
          </a:p>
          <a:p>
            <a:pPr marL="148304" indent="-120872" defTabSz="493776">
              <a:spcBef>
                <a:spcPts val="1000"/>
              </a:spcBef>
              <a:defRPr sz="1728"/>
            </a:pPr>
            <a:r>
              <a:t>Some activities are outsources and some resources are acquired outside the enterprise through </a:t>
            </a:r>
            <a:r>
              <a:rPr>
                <a:solidFill>
                  <a:srgbClr val="0433FF"/>
                </a:solidFill>
              </a:rPr>
              <a:t>Key partnerships</a:t>
            </a:r>
            <a:r>
              <a:t>.</a:t>
            </a:r>
          </a:p>
          <a:p>
            <a:pPr marL="148304" indent="-120872" defTabSz="493776">
              <a:spcBef>
                <a:spcPts val="1000"/>
              </a:spcBef>
              <a:defRPr sz="1728"/>
            </a:pPr>
            <a:r>
              <a:t>The business model elements result in the </a:t>
            </a:r>
            <a:r>
              <a:rPr>
                <a:solidFill>
                  <a:srgbClr val="0433FF"/>
                </a:solidFill>
              </a:rPr>
              <a:t>cost structure </a:t>
            </a:r>
            <a:r>
              <a:t>of the organization.</a:t>
            </a:r>
          </a:p>
        </p:txBody>
      </p:sp>
      <p:sp>
        <p:nvSpPr>
          <p:cNvPr id="861" name="Business Model Canvas…"/>
          <p:cNvSpPr txBox="1"/>
          <p:nvPr>
            <p:ph type="title"/>
          </p:nvPr>
        </p:nvSpPr>
        <p:spPr>
          <a:prstGeom prst="rect">
            <a:avLst/>
          </a:prstGeom>
        </p:spPr>
        <p:txBody>
          <a:bodyPr/>
          <a:lstStyle/>
          <a:p>
            <a:pPr indent="23018" defTabSz="530351">
              <a:defRPr sz="2493"/>
            </a:pPr>
            <a:r>
              <a:t>Business Model Canvas</a:t>
            </a:r>
          </a:p>
          <a:p>
            <a:pPr indent="23018" defTabSz="530351">
              <a:defRPr sz="2493"/>
            </a:pPr>
            <a:r>
              <a:t>Building Blocks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86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86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86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860">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6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3" name="Image" descr="Image"/>
          <p:cNvPicPr>
            <a:picLocks noChangeAspect="1"/>
          </p:cNvPicPr>
          <p:nvPr/>
        </p:nvPicPr>
        <p:blipFill>
          <a:blip r:embed="rId2">
            <a:extLst/>
          </a:blip>
          <a:stretch>
            <a:fillRect/>
          </a:stretch>
        </p:blipFill>
        <p:spPr>
          <a:xfrm>
            <a:off x="0" y="499318"/>
            <a:ext cx="9144001" cy="5403851"/>
          </a:xfrm>
          <a:prstGeom prst="rect">
            <a:avLst/>
          </a:prstGeom>
          <a:ln w="12700">
            <a:miter lim="400000"/>
          </a:ln>
        </p:spPr>
      </p:pic>
      <p:sp>
        <p:nvSpPr>
          <p:cNvPr id="8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65" name="Rectangle"/>
          <p:cNvSpPr/>
          <p:nvPr/>
        </p:nvSpPr>
        <p:spPr>
          <a:xfrm>
            <a:off x="3653932" y="504412"/>
            <a:ext cx="1836136" cy="3906063"/>
          </a:xfrm>
          <a:prstGeom prst="rect">
            <a:avLst/>
          </a:prstGeom>
          <a:solidFill>
            <a:srgbClr val="FF7E79">
              <a:alpha val="25026"/>
            </a:srgbClr>
          </a:solidFill>
          <a:ln w="12700">
            <a:miter lim="400000"/>
          </a:ln>
        </p:spPr>
        <p:txBody>
          <a:bodyPr lIns="34289" tIns="34289" rIns="34289" bIns="34289"/>
          <a:lstStyle/>
          <a:p>
            <a:pPr/>
          </a:p>
        </p:txBody>
      </p:sp>
      <p:sp>
        <p:nvSpPr>
          <p:cNvPr id="866" name="Rectangle"/>
          <p:cNvSpPr/>
          <p:nvPr/>
        </p:nvSpPr>
        <p:spPr>
          <a:xfrm>
            <a:off x="7314196" y="493977"/>
            <a:ext cx="1836136" cy="3926933"/>
          </a:xfrm>
          <a:prstGeom prst="rect">
            <a:avLst/>
          </a:prstGeom>
          <a:solidFill>
            <a:srgbClr val="FF7E79">
              <a:alpha val="31455"/>
            </a:srgbClr>
          </a:solidFill>
          <a:ln w="12700">
            <a:miter lim="400000"/>
          </a:ln>
        </p:spPr>
        <p:txBody>
          <a:bodyPr lIns="34289" tIns="34289" rIns="34289" bIns="34289"/>
          <a:lstStyle/>
          <a:p>
            <a:pPr/>
          </a:p>
        </p:txBody>
      </p:sp>
      <p:pic>
        <p:nvPicPr>
          <p:cNvPr id="867" name="Image" descr="Image"/>
          <p:cNvPicPr>
            <a:picLocks noChangeAspect="1"/>
          </p:cNvPicPr>
          <p:nvPr/>
        </p:nvPicPr>
        <p:blipFill>
          <a:blip r:embed="rId3">
            <a:extLst/>
          </a:blip>
          <a:stretch>
            <a:fillRect/>
          </a:stretch>
        </p:blipFill>
        <p:spPr>
          <a:xfrm>
            <a:off x="3792428" y="6474183"/>
            <a:ext cx="1381344" cy="370201"/>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9" name="Content Placeholder 2"/>
          <p:cNvSpPr txBox="1"/>
          <p:nvPr>
            <p:ph type="body" idx="1"/>
          </p:nvPr>
        </p:nvSpPr>
        <p:spPr>
          <a:prstGeom prst="rect">
            <a:avLst/>
          </a:prstGeom>
        </p:spPr>
        <p:txBody>
          <a:bodyPr/>
          <a:lstStyle/>
          <a:p>
            <a:pPr marL="249209" indent="-199933" defTabSz="886968">
              <a:lnSpc>
                <a:spcPct val="90000"/>
              </a:lnSpc>
              <a:spcBef>
                <a:spcPts val="1900"/>
              </a:spcBef>
              <a:defRPr sz="2522">
                <a:solidFill>
                  <a:srgbClr val="D9D9D9"/>
                </a:solidFill>
              </a:defRPr>
            </a:pPr>
            <a:r>
              <a:t>Business Model: Introduction</a:t>
            </a:r>
          </a:p>
          <a:p>
            <a:pPr marL="249209" indent="-199933" defTabSz="886968">
              <a:lnSpc>
                <a:spcPct val="90000"/>
              </a:lnSpc>
              <a:spcBef>
                <a:spcPts val="1900"/>
              </a:spcBef>
              <a:defRPr sz="2522">
                <a:solidFill>
                  <a:srgbClr val="D9D9D9"/>
                </a:solidFill>
              </a:defRPr>
            </a:pPr>
            <a:r>
              <a:t>Customer Segments</a:t>
            </a:r>
          </a:p>
          <a:p>
            <a:pPr marL="249209" indent="-199933" defTabSz="886968">
              <a:lnSpc>
                <a:spcPct val="90000"/>
              </a:lnSpc>
              <a:spcBef>
                <a:spcPts val="1900"/>
              </a:spcBef>
              <a:defRPr sz="2522">
                <a:solidFill>
                  <a:srgbClr val="D9D9D9"/>
                </a:solidFill>
              </a:defRPr>
            </a:pPr>
            <a:r>
              <a:t>Value Proposition</a:t>
            </a:r>
          </a:p>
          <a:p>
            <a:pPr marL="249209" indent="-199933" defTabSz="886968">
              <a:lnSpc>
                <a:spcPct val="90000"/>
              </a:lnSpc>
              <a:spcBef>
                <a:spcPts val="1900"/>
              </a:spcBef>
              <a:defRPr b="1" sz="2522"/>
            </a:pPr>
            <a:r>
              <a:t>Channels</a:t>
            </a:r>
          </a:p>
          <a:p>
            <a:pPr marL="249209" indent="-199933" defTabSz="886968">
              <a:lnSpc>
                <a:spcPct val="90000"/>
              </a:lnSpc>
              <a:spcBef>
                <a:spcPts val="1900"/>
              </a:spcBef>
              <a:defRPr sz="2522"/>
            </a:pPr>
            <a:r>
              <a:t>Customer Relationships</a:t>
            </a:r>
          </a:p>
          <a:p>
            <a:pPr marL="249209" indent="-199933" defTabSz="886968">
              <a:lnSpc>
                <a:spcPct val="90000"/>
              </a:lnSpc>
              <a:spcBef>
                <a:spcPts val="1900"/>
              </a:spcBef>
              <a:defRPr sz="2522"/>
            </a:pPr>
            <a:r>
              <a:t>Revenue Streams</a:t>
            </a:r>
          </a:p>
          <a:p>
            <a:pPr marL="249209" indent="-199933" defTabSz="886968">
              <a:lnSpc>
                <a:spcPct val="90000"/>
              </a:lnSpc>
              <a:spcBef>
                <a:spcPts val="1900"/>
              </a:spcBef>
              <a:defRPr sz="2522"/>
            </a:pPr>
            <a:r>
              <a:t>Key Resources</a:t>
            </a:r>
          </a:p>
          <a:p>
            <a:pPr marL="249209" indent="-199933" defTabSz="886968">
              <a:lnSpc>
                <a:spcPct val="90000"/>
              </a:lnSpc>
              <a:spcBef>
                <a:spcPts val="1900"/>
              </a:spcBef>
              <a:defRPr sz="2522"/>
            </a:pPr>
            <a:r>
              <a:t>Key Activities</a:t>
            </a:r>
          </a:p>
          <a:p>
            <a:pPr marL="249209" indent="-199933" defTabSz="886968">
              <a:lnSpc>
                <a:spcPct val="90000"/>
              </a:lnSpc>
              <a:spcBef>
                <a:spcPts val="1900"/>
              </a:spcBef>
              <a:defRPr sz="2522"/>
            </a:pPr>
            <a:r>
              <a:t>Key Partnerships</a:t>
            </a:r>
          </a:p>
          <a:p>
            <a:pPr marL="249209" indent="-199933" defTabSz="886968">
              <a:lnSpc>
                <a:spcPct val="90000"/>
              </a:lnSpc>
              <a:spcBef>
                <a:spcPts val="1900"/>
              </a:spcBef>
              <a:defRPr sz="2522"/>
            </a:pPr>
            <a:r>
              <a:t>Cost Structure</a:t>
            </a:r>
          </a:p>
          <a:p>
            <a:pPr marL="249209" indent="-199933" defTabSz="886968">
              <a:lnSpc>
                <a:spcPct val="90000"/>
              </a:lnSpc>
              <a:spcBef>
                <a:spcPts val="1900"/>
              </a:spcBef>
              <a:defRPr sz="2522"/>
            </a:pPr>
            <a:r>
              <a:t>Mission Statement</a:t>
            </a:r>
          </a:p>
        </p:txBody>
      </p:sp>
      <p:sp>
        <p:nvSpPr>
          <p:cNvPr id="870"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2" name="Image" descr="Image"/>
          <p:cNvPicPr>
            <a:picLocks noChangeAspect="1"/>
          </p:cNvPicPr>
          <p:nvPr/>
        </p:nvPicPr>
        <p:blipFill>
          <a:blip r:embed="rId2">
            <a:extLst/>
          </a:blip>
          <a:stretch>
            <a:fillRect/>
          </a:stretch>
        </p:blipFill>
        <p:spPr>
          <a:xfrm>
            <a:off x="-3166" y="1026171"/>
            <a:ext cx="9144001" cy="5403851"/>
          </a:xfrm>
          <a:prstGeom prst="rect">
            <a:avLst/>
          </a:prstGeom>
          <a:ln w="12700">
            <a:miter lim="400000"/>
          </a:ln>
        </p:spPr>
      </p:pic>
      <p:sp>
        <p:nvSpPr>
          <p:cNvPr id="873" name="Rectangle"/>
          <p:cNvSpPr/>
          <p:nvPr/>
        </p:nvSpPr>
        <p:spPr>
          <a:xfrm>
            <a:off x="3650767" y="1031265"/>
            <a:ext cx="1836135" cy="3906063"/>
          </a:xfrm>
          <a:prstGeom prst="rect">
            <a:avLst/>
          </a:prstGeom>
          <a:solidFill>
            <a:srgbClr val="FF7E79">
              <a:alpha val="25026"/>
            </a:srgbClr>
          </a:solidFill>
          <a:ln w="12700">
            <a:miter lim="400000"/>
          </a:ln>
        </p:spPr>
        <p:txBody>
          <a:bodyPr lIns="34289" tIns="34289" rIns="34289" bIns="34289"/>
          <a:lstStyle/>
          <a:p>
            <a:pPr/>
          </a:p>
        </p:txBody>
      </p:sp>
      <p:sp>
        <p:nvSpPr>
          <p:cNvPr id="874" name="Rectangle"/>
          <p:cNvSpPr/>
          <p:nvPr/>
        </p:nvSpPr>
        <p:spPr>
          <a:xfrm>
            <a:off x="7311031" y="1020830"/>
            <a:ext cx="1836135" cy="3926933"/>
          </a:xfrm>
          <a:prstGeom prst="rect">
            <a:avLst/>
          </a:prstGeom>
          <a:solidFill>
            <a:srgbClr val="FF7E79">
              <a:alpha val="31455"/>
            </a:srgbClr>
          </a:solidFill>
          <a:ln w="12700">
            <a:miter lim="400000"/>
          </a:ln>
        </p:spPr>
        <p:txBody>
          <a:bodyPr lIns="34289" tIns="34289" rIns="34289" bIns="34289"/>
          <a:lstStyle/>
          <a:p>
            <a:pPr/>
          </a:p>
        </p:txBody>
      </p:sp>
      <p:sp>
        <p:nvSpPr>
          <p:cNvPr id="875" name="Channels"/>
          <p:cNvSpPr txBox="1"/>
          <p:nvPr>
            <p:ph type="title"/>
          </p:nvPr>
        </p:nvSpPr>
        <p:spPr>
          <a:xfrm>
            <a:off x="-4844" y="-52152"/>
            <a:ext cx="8589963" cy="1263771"/>
          </a:xfrm>
          <a:prstGeom prst="rect">
            <a:avLst/>
          </a:prstGeom>
        </p:spPr>
        <p:txBody>
          <a:bodyPr/>
          <a:lstStyle>
            <a:lvl1pPr indent="0">
              <a:lnSpc>
                <a:spcPct val="90000"/>
              </a:lnSpc>
              <a:defRPr sz="3600"/>
            </a:lvl1pPr>
          </a:lstStyle>
          <a:p>
            <a:pPr/>
            <a:r>
              <a:t>Channels</a:t>
            </a:r>
          </a:p>
        </p:txBody>
      </p:sp>
      <p:sp>
        <p:nvSpPr>
          <p:cNvPr id="87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877" name="Rectangle Rectangle" descr="Rectangle Rectangle"/>
          <p:cNvPicPr>
            <a:picLocks noChangeAspect="1"/>
          </p:cNvPicPr>
          <p:nvPr/>
        </p:nvPicPr>
        <p:blipFill>
          <a:blip r:embed="rId3">
            <a:extLst/>
          </a:blip>
          <a:stretch>
            <a:fillRect/>
          </a:stretch>
        </p:blipFill>
        <p:spPr>
          <a:xfrm>
            <a:off x="5439827" y="2979516"/>
            <a:ext cx="1921451" cy="2044868"/>
          </a:xfrm>
          <a:prstGeom prst="rect">
            <a:avLst/>
          </a:prstGeom>
          <a:ln w="12700">
            <a:miter lim="400000"/>
          </a:ln>
        </p:spPr>
      </p:pic>
      <p:pic>
        <p:nvPicPr>
          <p:cNvPr id="878" name="Image" descr="Image"/>
          <p:cNvPicPr>
            <a:picLocks noChangeAspect="1"/>
          </p:cNvPicPr>
          <p:nvPr/>
        </p:nvPicPr>
        <p:blipFill>
          <a:blip r:embed="rId4">
            <a:extLst/>
          </a:blip>
          <a:stretch>
            <a:fillRect/>
          </a:stretch>
        </p:blipFill>
        <p:spPr>
          <a:xfrm>
            <a:off x="3792428" y="6474183"/>
            <a:ext cx="1381344" cy="3702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77"/>
                                        </p:tgtEl>
                                        <p:attrNameLst>
                                          <p:attrName>style.visibility</p:attrName>
                                        </p:attrNameLst>
                                      </p:cBhvr>
                                      <p:to>
                                        <p:strVal val="visible"/>
                                      </p:to>
                                    </p:set>
                                    <p:anim calcmode="lin" valueType="num">
                                      <p:cBhvr>
                                        <p:cTn id="7" dur="750" fill="hold"/>
                                        <p:tgtEl>
                                          <p:spTgt spid="877"/>
                                        </p:tgtEl>
                                        <p:attrNameLst>
                                          <p:attrName>ppt_w</p:attrName>
                                        </p:attrNameLst>
                                      </p:cBhvr>
                                      <p:tavLst>
                                        <p:tav tm="0">
                                          <p:val>
                                            <p:fltVal val="0"/>
                                          </p:val>
                                        </p:tav>
                                        <p:tav tm="100000">
                                          <p:val>
                                            <p:strVal val="#ppt_w"/>
                                          </p:val>
                                        </p:tav>
                                      </p:tavLst>
                                    </p:anim>
                                    <p:anim calcmode="lin" valueType="num">
                                      <p:cBhvr>
                                        <p:cTn id="8" dur="750" fill="hold"/>
                                        <p:tgtEl>
                                          <p:spTgt spid="8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7"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Channels"/>
          <p:cNvSpPr txBox="1"/>
          <p:nvPr>
            <p:ph type="title"/>
          </p:nvPr>
        </p:nvSpPr>
        <p:spPr>
          <a:xfrm>
            <a:off x="77506" y="-5429"/>
            <a:ext cx="8589962" cy="1170325"/>
          </a:xfrm>
          <a:prstGeom prst="rect">
            <a:avLst/>
          </a:prstGeom>
        </p:spPr>
        <p:txBody>
          <a:bodyPr/>
          <a:lstStyle>
            <a:lvl1pPr indent="0">
              <a:lnSpc>
                <a:spcPct val="90000"/>
              </a:lnSpc>
            </a:lvl1pPr>
          </a:lstStyle>
          <a:p>
            <a:pPr/>
            <a:r>
              <a:t>Channels</a:t>
            </a:r>
          </a:p>
        </p:txBody>
      </p:sp>
      <p:sp>
        <p:nvSpPr>
          <p:cNvPr id="881" name="The Channels Building Block describes how a company communicates with and reaches its Customer Segments to deliver a Value Proposition Communication, distribution, and sales.…"/>
          <p:cNvSpPr txBox="1"/>
          <p:nvPr>
            <p:ph type="body" idx="1"/>
          </p:nvPr>
        </p:nvSpPr>
        <p:spPr>
          <a:prstGeom prst="rect">
            <a:avLst/>
          </a:prstGeom>
        </p:spPr>
        <p:txBody>
          <a:bodyPr/>
          <a:lstStyle/>
          <a:p>
            <a:pPr/>
            <a:r>
              <a:t>Describe how a company </a:t>
            </a:r>
            <a:r>
              <a:rPr>
                <a:solidFill>
                  <a:srgbClr val="0433FF"/>
                </a:solidFill>
              </a:rPr>
              <a:t>communicates with</a:t>
            </a:r>
            <a:r>
              <a:t> and </a:t>
            </a:r>
            <a:r>
              <a:rPr>
                <a:solidFill>
                  <a:srgbClr val="0433FF"/>
                </a:solidFill>
              </a:rPr>
              <a:t>reaches</a:t>
            </a:r>
            <a:r>
              <a:t> </a:t>
            </a:r>
            <a:r>
              <a:rPr>
                <a:solidFill>
                  <a:srgbClr val="0433FF"/>
                </a:solidFill>
              </a:rPr>
              <a:t>its Customer Segments</a:t>
            </a:r>
            <a:r>
              <a:t> to </a:t>
            </a:r>
            <a:r>
              <a:rPr>
                <a:solidFill>
                  <a:srgbClr val="0433FF"/>
                </a:solidFill>
              </a:rPr>
              <a:t>deliver</a:t>
            </a:r>
            <a:r>
              <a:t> a </a:t>
            </a:r>
            <a:r>
              <a:rPr>
                <a:solidFill>
                  <a:srgbClr val="0433FF"/>
                </a:solidFill>
              </a:rPr>
              <a:t>Value Proposition Communication</a:t>
            </a:r>
            <a:r>
              <a:t>, </a:t>
            </a:r>
            <a:r>
              <a:rPr>
                <a:solidFill>
                  <a:srgbClr val="0433FF"/>
                </a:solidFill>
              </a:rPr>
              <a:t>distribution</a:t>
            </a:r>
            <a:r>
              <a:t>, and </a:t>
            </a:r>
            <a:r>
              <a:rPr>
                <a:solidFill>
                  <a:srgbClr val="0433FF"/>
                </a:solidFill>
              </a:rPr>
              <a:t>sales</a:t>
            </a:r>
            <a:r>
              <a:t>.</a:t>
            </a:r>
          </a:p>
          <a:p>
            <a:pPr/>
            <a:r>
              <a:t>Comprise a company’s </a:t>
            </a:r>
            <a:r>
              <a:rPr>
                <a:solidFill>
                  <a:srgbClr val="0433FF"/>
                </a:solidFill>
              </a:rPr>
              <a:t>interface with customers</a:t>
            </a:r>
            <a:r>
              <a:t>. </a:t>
            </a:r>
          </a:p>
          <a:p>
            <a:pPr/>
            <a:r>
              <a:t>Play an important role in the </a:t>
            </a:r>
            <a:r>
              <a:rPr>
                <a:solidFill>
                  <a:srgbClr val="0433FF"/>
                </a:solidFill>
              </a:rPr>
              <a:t>customer experience</a:t>
            </a:r>
            <a:r>
              <a:t>.</a:t>
            </a:r>
          </a:p>
        </p:txBody>
      </p:sp>
      <p:sp>
        <p:nvSpPr>
          <p:cNvPr id="882"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8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8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1"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0" name="Content Placeholder 2"/>
          <p:cNvSpPr txBox="1"/>
          <p:nvPr>
            <p:ph type="body" idx="1"/>
          </p:nvPr>
        </p:nvSpPr>
        <p:spPr>
          <a:prstGeom prst="rect">
            <a:avLst/>
          </a:prstGeom>
        </p:spPr>
        <p:txBody>
          <a:bodyPr/>
          <a:lstStyle/>
          <a:p>
            <a:pPr marL="0" indent="41148" defTabSz="740663">
              <a:lnSpc>
                <a:spcPct val="135000"/>
              </a:lnSpc>
              <a:spcBef>
                <a:spcPts val="1600"/>
              </a:spcBef>
              <a:buSzTx/>
              <a:buNone/>
              <a:defRPr sz="1620"/>
            </a:pPr>
            <a:r>
              <a:t>After attending this module, studying the suggested readings, and watching proposed videos students should be able to:</a:t>
            </a:r>
          </a:p>
          <a:p>
            <a:pPr marL="226313" indent="-185165" defTabSz="740663">
              <a:lnSpc>
                <a:spcPct val="135000"/>
              </a:lnSpc>
              <a:spcBef>
                <a:spcPts val="1600"/>
              </a:spcBef>
              <a:defRPr sz="1620"/>
            </a:pPr>
            <a:r>
              <a:t>Understand the concept of </a:t>
            </a:r>
            <a:r>
              <a:rPr>
                <a:solidFill>
                  <a:srgbClr val="0070C0"/>
                </a:solidFill>
              </a:rPr>
              <a:t>Business Model </a:t>
            </a:r>
            <a:r>
              <a:t>and its </a:t>
            </a:r>
            <a:r>
              <a:rPr>
                <a:solidFill>
                  <a:srgbClr val="0070C0"/>
                </a:solidFill>
              </a:rPr>
              <a:t>key constituents.</a:t>
            </a:r>
          </a:p>
          <a:p>
            <a:pPr marL="226313" indent="-185165" defTabSz="740663">
              <a:lnSpc>
                <a:spcPct val="135000"/>
              </a:lnSpc>
              <a:spcBef>
                <a:spcPts val="1600"/>
              </a:spcBef>
              <a:defRPr sz="1620"/>
            </a:pPr>
            <a:r>
              <a:t>Recognize and apply the </a:t>
            </a:r>
            <a:r>
              <a:rPr>
                <a:solidFill>
                  <a:srgbClr val="0070C0"/>
                </a:solidFill>
              </a:rPr>
              <a:t>Business Model Canvas </a:t>
            </a:r>
            <a:r>
              <a:t>methodology to develop a business model.</a:t>
            </a:r>
          </a:p>
          <a:p>
            <a:pPr marL="226313" indent="-185165" defTabSz="740663">
              <a:lnSpc>
                <a:spcPct val="135000"/>
              </a:lnSpc>
              <a:spcBef>
                <a:spcPts val="1600"/>
              </a:spcBef>
              <a:defRPr sz="1620"/>
            </a:pPr>
            <a:r>
              <a:t>Understand, recognize and explain the concepts of </a:t>
            </a:r>
            <a:r>
              <a:rPr>
                <a:solidFill>
                  <a:srgbClr val="0070C0"/>
                </a:solidFill>
              </a:rPr>
              <a:t>multi-sided markets</a:t>
            </a:r>
            <a:r>
              <a:t>, </a:t>
            </a:r>
            <a:r>
              <a:rPr>
                <a:solidFill>
                  <a:srgbClr val="0070C0"/>
                </a:solidFill>
              </a:rPr>
              <a:t>platforms</a:t>
            </a:r>
            <a:r>
              <a:t>, </a:t>
            </a:r>
            <a:r>
              <a:rPr>
                <a:solidFill>
                  <a:srgbClr val="0070C0"/>
                </a:solidFill>
              </a:rPr>
              <a:t>SaaS</a:t>
            </a:r>
            <a:r>
              <a:t>, the </a:t>
            </a:r>
            <a:r>
              <a:rPr>
                <a:solidFill>
                  <a:srgbClr val="0070C0"/>
                </a:solidFill>
              </a:rPr>
              <a:t>Gig</a:t>
            </a:r>
            <a:r>
              <a:t> </a:t>
            </a:r>
            <a:r>
              <a:rPr>
                <a:solidFill>
                  <a:srgbClr val="0070C0"/>
                </a:solidFill>
              </a:rPr>
              <a:t>economy </a:t>
            </a:r>
            <a:r>
              <a:t>and the </a:t>
            </a:r>
            <a:r>
              <a:rPr>
                <a:solidFill>
                  <a:srgbClr val="0070C0"/>
                </a:solidFill>
              </a:rPr>
              <a:t>“attention” economy</a:t>
            </a:r>
            <a:r>
              <a:t>, and </a:t>
            </a:r>
            <a:r>
              <a:rPr>
                <a:solidFill>
                  <a:srgbClr val="0070C0"/>
                </a:solidFill>
              </a:rPr>
              <a:t>network effects</a:t>
            </a:r>
            <a:r>
              <a:t>.</a:t>
            </a:r>
          </a:p>
          <a:p>
            <a:pPr marL="226313" indent="-185165" defTabSz="740663">
              <a:lnSpc>
                <a:spcPct val="135000"/>
              </a:lnSpc>
              <a:spcBef>
                <a:spcPts val="1600"/>
              </a:spcBef>
              <a:defRPr sz="1620"/>
            </a:pPr>
            <a:r>
              <a:t>Understand and explain the particular characteristics and challenges of </a:t>
            </a:r>
            <a:r>
              <a:rPr>
                <a:solidFill>
                  <a:srgbClr val="0070C0"/>
                </a:solidFill>
              </a:rPr>
              <a:t>AI companies</a:t>
            </a:r>
            <a:r>
              <a:t>.</a:t>
            </a:r>
          </a:p>
          <a:p>
            <a:pPr marL="226313" indent="-185165" defTabSz="740663">
              <a:lnSpc>
                <a:spcPct val="135000"/>
              </a:lnSpc>
              <a:spcBef>
                <a:spcPts val="1600"/>
              </a:spcBef>
              <a:defRPr sz="1620"/>
            </a:pPr>
            <a:r>
              <a:t>Understand </a:t>
            </a:r>
            <a:r>
              <a:rPr>
                <a:solidFill>
                  <a:srgbClr val="2D75E7"/>
                </a:solidFill>
              </a:rPr>
              <a:t>how to prepare a mission statement </a:t>
            </a:r>
            <a:r>
              <a:t>for your company and </a:t>
            </a:r>
            <a:r>
              <a:rPr>
                <a:solidFill>
                  <a:srgbClr val="2D75E7"/>
                </a:solidFill>
              </a:rPr>
              <a:t>create meaningful mission statements</a:t>
            </a:r>
            <a:r>
              <a:t>.</a:t>
            </a:r>
          </a:p>
        </p:txBody>
      </p:sp>
      <p:sp>
        <p:nvSpPr>
          <p:cNvPr id="701" name="Title 1"/>
          <p:cNvSpPr txBox="1"/>
          <p:nvPr>
            <p:ph type="title"/>
          </p:nvPr>
        </p:nvSpPr>
        <p:spPr>
          <a:prstGeom prst="rect">
            <a:avLst/>
          </a:prstGeom>
        </p:spPr>
        <p:txBody>
          <a:bodyPr/>
          <a:lstStyle/>
          <a:p>
            <a:pPr indent="37702" defTabSz="868680">
              <a:defRPr sz="3800"/>
            </a:pPr>
            <a:r>
              <a:t>Learning</a:t>
            </a:r>
            <a:br/>
            <a:r>
              <a:t>Objectives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4" name="Channels’ functions"/>
          <p:cNvSpPr txBox="1"/>
          <p:nvPr>
            <p:ph type="title"/>
          </p:nvPr>
        </p:nvSpPr>
        <p:spPr>
          <a:prstGeom prst="rect">
            <a:avLst/>
          </a:prstGeom>
        </p:spPr>
        <p:txBody>
          <a:bodyPr/>
          <a:lstStyle>
            <a:lvl1pPr indent="0">
              <a:lnSpc>
                <a:spcPct val="90000"/>
              </a:lnSpc>
            </a:lvl1pPr>
          </a:lstStyle>
          <a:p>
            <a:pPr/>
            <a:r>
              <a:t>Channels’ functions</a:t>
            </a:r>
          </a:p>
        </p:txBody>
      </p:sp>
      <p:sp>
        <p:nvSpPr>
          <p:cNvPr id="885" name="Raising awareness among customers about a company’s products and services…"/>
          <p:cNvSpPr txBox="1"/>
          <p:nvPr>
            <p:ph type="body" idx="1"/>
          </p:nvPr>
        </p:nvSpPr>
        <p:spPr>
          <a:prstGeom prst="rect">
            <a:avLst/>
          </a:prstGeom>
        </p:spPr>
        <p:txBody>
          <a:bodyPr/>
          <a:lstStyle/>
          <a:p>
            <a:pPr marL="259394" indent="-210118" defTabSz="886967">
              <a:lnSpc>
                <a:spcPct val="90000"/>
              </a:lnSpc>
              <a:spcBef>
                <a:spcPts val="1900"/>
              </a:spcBef>
              <a:defRPr sz="3000">
                <a:solidFill>
                  <a:srgbClr val="0433FF"/>
                </a:solidFill>
              </a:defRPr>
            </a:pPr>
            <a:r>
              <a:t>Raising awareness</a:t>
            </a:r>
            <a:r>
              <a:rPr>
                <a:solidFill>
                  <a:srgbClr val="000000"/>
                </a:solidFill>
              </a:rPr>
              <a:t> among customers about a company’s products and services </a:t>
            </a:r>
          </a:p>
          <a:p>
            <a:pPr marL="259394" indent="-210118" defTabSz="886967">
              <a:lnSpc>
                <a:spcPct val="90000"/>
              </a:lnSpc>
              <a:spcBef>
                <a:spcPts val="1900"/>
              </a:spcBef>
              <a:defRPr sz="3000">
                <a:solidFill>
                  <a:srgbClr val="0433FF"/>
                </a:solidFill>
              </a:defRPr>
            </a:pPr>
            <a:r>
              <a:t>Helping customers evaluate</a:t>
            </a:r>
            <a:r>
              <a:rPr>
                <a:solidFill>
                  <a:srgbClr val="000000"/>
                </a:solidFill>
              </a:rPr>
              <a:t> the Value Proposition of a company</a:t>
            </a:r>
          </a:p>
          <a:p>
            <a:pPr marL="259394" indent="-210118" defTabSz="886967">
              <a:lnSpc>
                <a:spcPct val="90000"/>
              </a:lnSpc>
              <a:spcBef>
                <a:spcPts val="1900"/>
              </a:spcBef>
              <a:defRPr sz="3000"/>
            </a:pPr>
            <a:r>
              <a:t>Allowing customers to </a:t>
            </a:r>
            <a:r>
              <a:rPr>
                <a:solidFill>
                  <a:srgbClr val="0433FF"/>
                </a:solidFill>
              </a:rPr>
              <a:t>purchase</a:t>
            </a:r>
            <a:r>
              <a:t> specific products and services </a:t>
            </a:r>
          </a:p>
          <a:p>
            <a:pPr marL="259394" indent="-210118" defTabSz="886967">
              <a:lnSpc>
                <a:spcPct val="90000"/>
              </a:lnSpc>
              <a:spcBef>
                <a:spcPts val="1900"/>
              </a:spcBef>
              <a:defRPr sz="3000">
                <a:solidFill>
                  <a:srgbClr val="0433FF"/>
                </a:solidFill>
              </a:defRPr>
            </a:pPr>
            <a:r>
              <a:t>Delivering</a:t>
            </a:r>
            <a:r>
              <a:rPr>
                <a:solidFill>
                  <a:srgbClr val="000000"/>
                </a:solidFill>
              </a:rPr>
              <a:t> a Value Proposition to customers</a:t>
            </a:r>
          </a:p>
          <a:p>
            <a:pPr marL="259394" indent="-210118" defTabSz="886967">
              <a:lnSpc>
                <a:spcPct val="90000"/>
              </a:lnSpc>
              <a:spcBef>
                <a:spcPts val="1900"/>
              </a:spcBef>
              <a:defRPr sz="3000"/>
            </a:pPr>
            <a:r>
              <a:t>Providing post-purchase </a:t>
            </a:r>
            <a:r>
              <a:rPr>
                <a:solidFill>
                  <a:srgbClr val="0433FF"/>
                </a:solidFill>
              </a:rPr>
              <a:t>customer support</a:t>
            </a:r>
          </a:p>
        </p:txBody>
      </p:sp>
      <p:sp>
        <p:nvSpPr>
          <p:cNvPr id="88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8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8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5"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Key questions"/>
          <p:cNvSpPr txBox="1"/>
          <p:nvPr>
            <p:ph type="title"/>
          </p:nvPr>
        </p:nvSpPr>
        <p:spPr>
          <a:xfrm>
            <a:off x="1207087" y="-98875"/>
            <a:ext cx="8589963" cy="1263771"/>
          </a:xfrm>
          <a:prstGeom prst="rect">
            <a:avLst/>
          </a:prstGeom>
        </p:spPr>
        <p:txBody>
          <a:bodyPr/>
          <a:lstStyle>
            <a:lvl1pPr indent="0">
              <a:lnSpc>
                <a:spcPct val="90000"/>
              </a:lnSpc>
              <a:defRPr sz="4400"/>
            </a:lvl1pPr>
          </a:lstStyle>
          <a:p>
            <a:pPr/>
            <a:r>
              <a:t>Key questions</a:t>
            </a:r>
          </a:p>
        </p:txBody>
      </p:sp>
      <p:sp>
        <p:nvSpPr>
          <p:cNvPr id="889" name="Through which Channels do our Customer Segments want to be reached?…"/>
          <p:cNvSpPr txBox="1"/>
          <p:nvPr>
            <p:ph type="body" idx="1"/>
          </p:nvPr>
        </p:nvSpPr>
        <p:spPr>
          <a:xfrm>
            <a:off x="139699" y="1337763"/>
            <a:ext cx="8686801" cy="4974623"/>
          </a:xfrm>
          <a:prstGeom prst="rect">
            <a:avLst/>
          </a:prstGeom>
        </p:spPr>
        <p:txBody>
          <a:bodyPr/>
          <a:lstStyle/>
          <a:p>
            <a:pPr marL="257530" indent="-213599" defTabSz="790772">
              <a:spcBef>
                <a:spcPts val="1600"/>
              </a:spcBef>
              <a:defRPr sz="3008"/>
            </a:pPr>
            <a:r>
              <a:t>Through which Channels do our Customer Segments </a:t>
            </a:r>
            <a:r>
              <a:rPr>
                <a:solidFill>
                  <a:srgbClr val="0433FF"/>
                </a:solidFill>
              </a:rPr>
              <a:t>want to be reached</a:t>
            </a:r>
            <a:r>
              <a:t>? </a:t>
            </a:r>
            <a:endParaRPr sz="2632"/>
          </a:p>
          <a:p>
            <a:pPr marL="257530" indent="-213599" defTabSz="790772">
              <a:spcBef>
                <a:spcPts val="1600"/>
              </a:spcBef>
              <a:defRPr sz="3008"/>
            </a:pPr>
            <a:r>
              <a:t>How are we </a:t>
            </a:r>
            <a:r>
              <a:rPr>
                <a:solidFill>
                  <a:srgbClr val="0433FF"/>
                </a:solidFill>
              </a:rPr>
              <a:t>reaching them now</a:t>
            </a:r>
            <a:r>
              <a:t>? </a:t>
            </a:r>
            <a:endParaRPr sz="2632"/>
          </a:p>
          <a:p>
            <a:pPr marL="257530" indent="-213599" defTabSz="790772">
              <a:spcBef>
                <a:spcPts val="1600"/>
              </a:spcBef>
              <a:defRPr sz="3008"/>
            </a:pPr>
            <a:r>
              <a:t>How are our Channels </a:t>
            </a:r>
            <a:r>
              <a:rPr>
                <a:solidFill>
                  <a:srgbClr val="0433FF"/>
                </a:solidFill>
              </a:rPr>
              <a:t>integrated</a:t>
            </a:r>
            <a:r>
              <a:t>? </a:t>
            </a:r>
            <a:endParaRPr sz="2632"/>
          </a:p>
          <a:p>
            <a:pPr marL="257530" indent="-213599" defTabSz="790772">
              <a:spcBef>
                <a:spcPts val="1600"/>
              </a:spcBef>
              <a:defRPr sz="3008"/>
            </a:pPr>
            <a:r>
              <a:t>Which ones </a:t>
            </a:r>
            <a:r>
              <a:rPr>
                <a:solidFill>
                  <a:srgbClr val="0433FF"/>
                </a:solidFill>
              </a:rPr>
              <a:t>work best</a:t>
            </a:r>
            <a:r>
              <a:t>? </a:t>
            </a:r>
            <a:endParaRPr sz="2632"/>
          </a:p>
          <a:p>
            <a:pPr marL="257530" indent="-213599" defTabSz="790772">
              <a:spcBef>
                <a:spcPts val="1600"/>
              </a:spcBef>
              <a:defRPr sz="3008"/>
            </a:pPr>
            <a:r>
              <a:t>Which ones are most </a:t>
            </a:r>
            <a:r>
              <a:rPr>
                <a:solidFill>
                  <a:srgbClr val="0433FF"/>
                </a:solidFill>
              </a:rPr>
              <a:t>cost—efficient</a:t>
            </a:r>
            <a:r>
              <a:t>? </a:t>
            </a:r>
            <a:endParaRPr sz="2632"/>
          </a:p>
          <a:p>
            <a:pPr marL="257530" indent="-213599" defTabSz="790772">
              <a:spcBef>
                <a:spcPts val="1600"/>
              </a:spcBef>
              <a:defRPr sz="3008"/>
            </a:pPr>
            <a:r>
              <a:t>How are we </a:t>
            </a:r>
            <a:r>
              <a:rPr>
                <a:solidFill>
                  <a:srgbClr val="0433FF"/>
                </a:solidFill>
              </a:rPr>
              <a:t>integrating them with customer routines</a:t>
            </a:r>
            <a:r>
              <a:t>?</a:t>
            </a:r>
          </a:p>
        </p:txBody>
      </p:sp>
      <p:sp>
        <p:nvSpPr>
          <p:cNvPr id="89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891" name="Picture 7" descr="Picture 7"/>
          <p:cNvPicPr>
            <a:picLocks noChangeAspect="1"/>
          </p:cNvPicPr>
          <p:nvPr/>
        </p:nvPicPr>
        <p:blipFill>
          <a:blip r:embed="rId2">
            <a:extLst/>
          </a:blip>
          <a:stretch>
            <a:fillRect/>
          </a:stretch>
        </p:blipFill>
        <p:spPr>
          <a:xfrm>
            <a:off x="176472" y="163969"/>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8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8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8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88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88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9"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Channel categories"/>
          <p:cNvSpPr txBox="1"/>
          <p:nvPr>
            <p:ph type="title"/>
          </p:nvPr>
        </p:nvSpPr>
        <p:spPr>
          <a:prstGeom prst="rect">
            <a:avLst/>
          </a:prstGeom>
        </p:spPr>
        <p:txBody>
          <a:bodyPr/>
          <a:lstStyle>
            <a:lvl1pPr indent="0">
              <a:lnSpc>
                <a:spcPct val="90000"/>
              </a:lnSpc>
              <a:defRPr sz="4400"/>
            </a:lvl1pPr>
          </a:lstStyle>
          <a:p>
            <a:pPr/>
            <a:r>
              <a:t>Channel categories</a:t>
            </a:r>
          </a:p>
        </p:txBody>
      </p:sp>
      <p:sp>
        <p:nvSpPr>
          <p:cNvPr id="894" name="We can distinguish between direct Channels and indirect ones, as well as between owned Channels and partner Channels.…"/>
          <p:cNvSpPr txBox="1"/>
          <p:nvPr>
            <p:ph type="body" idx="1"/>
          </p:nvPr>
        </p:nvSpPr>
        <p:spPr>
          <a:prstGeom prst="rect">
            <a:avLst/>
          </a:prstGeom>
        </p:spPr>
        <p:txBody>
          <a:bodyPr/>
          <a:lstStyle/>
          <a:p>
            <a:pPr marL="269820" indent="-225116" defTabSz="804672">
              <a:spcBef>
                <a:spcPts val="1700"/>
              </a:spcBef>
            </a:pPr>
            <a:r>
              <a:t>Mode of contact with customers:</a:t>
            </a:r>
          </a:p>
          <a:p>
            <a:pPr lvl="1" marL="682316" indent="-225116" defTabSz="804672">
              <a:spcBef>
                <a:spcPts val="1700"/>
              </a:spcBef>
              <a:buChar char="•"/>
              <a:defRPr sz="3200"/>
            </a:pPr>
            <a:r>
              <a:rPr>
                <a:solidFill>
                  <a:srgbClr val="0433FF"/>
                </a:solidFill>
              </a:rPr>
              <a:t>Direct</a:t>
            </a:r>
            <a:r>
              <a:t> </a:t>
            </a:r>
          </a:p>
          <a:p>
            <a:pPr lvl="1" marL="682316" indent="-225116" defTabSz="804672">
              <a:spcBef>
                <a:spcPts val="1700"/>
              </a:spcBef>
              <a:buChar char="•"/>
              <a:defRPr sz="3200"/>
            </a:pPr>
            <a:r>
              <a:rPr>
                <a:solidFill>
                  <a:srgbClr val="0433FF"/>
                </a:solidFill>
              </a:rPr>
              <a:t>Indirect</a:t>
            </a:r>
            <a:r>
              <a:t> </a:t>
            </a:r>
          </a:p>
          <a:p>
            <a:pPr marL="269820" indent="-225116" defTabSz="804672">
              <a:spcBef>
                <a:spcPts val="1700"/>
              </a:spcBef>
            </a:pPr>
            <a:r>
              <a:t>Ownership:</a:t>
            </a:r>
          </a:p>
          <a:p>
            <a:pPr lvl="1" marL="682316" indent="-225116" defTabSz="804672">
              <a:spcBef>
                <a:spcPts val="1700"/>
              </a:spcBef>
              <a:buChar char="•"/>
              <a:defRPr sz="3200"/>
            </a:pPr>
            <a:r>
              <a:rPr>
                <a:solidFill>
                  <a:srgbClr val="0433FF"/>
                </a:solidFill>
              </a:rPr>
              <a:t>Own</a:t>
            </a:r>
            <a:r>
              <a:t> </a:t>
            </a:r>
          </a:p>
          <a:p>
            <a:pPr lvl="1" marL="682316" indent="-225116" defTabSz="804672">
              <a:spcBef>
                <a:spcPts val="1700"/>
              </a:spcBef>
              <a:buChar char="•"/>
              <a:defRPr sz="3200"/>
            </a:pPr>
            <a:r>
              <a:rPr>
                <a:solidFill>
                  <a:srgbClr val="0433FF"/>
                </a:solidFill>
              </a:rPr>
              <a:t>Partners’</a:t>
            </a:r>
          </a:p>
        </p:txBody>
      </p:sp>
      <p:sp>
        <p:nvSpPr>
          <p:cNvPr id="89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8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9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89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1" fill="hold">
                                  <p:stCondLst>
                                    <p:cond delay="0"/>
                                  </p:stCondLst>
                                  <p:iterate type="el" backwards="0">
                                    <p:tmAbs val="0"/>
                                  </p:iterate>
                                  <p:childTnLst>
                                    <p:set>
                                      <p:cBhvr>
                                        <p:cTn id="14" fill="hold"/>
                                        <p:tgtEl>
                                          <p:spTgt spid="894">
                                            <p:txEl>
                                              <p:pRg st="2" end="2"/>
                                            </p:txEl>
                                          </p:spTgt>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1" fill="hold">
                                  <p:stCondLst>
                                    <p:cond delay="0"/>
                                  </p:stCondLst>
                                  <p:iterate type="el" backwards="0">
                                    <p:tmAbs val="0"/>
                                  </p:iterate>
                                  <p:childTnLst>
                                    <p:set>
                                      <p:cBhvr>
                                        <p:cTn id="17" fill="hold"/>
                                        <p:tgtEl>
                                          <p:spTgt spid="894">
                                            <p:txEl>
                                              <p:pRg st="3" end="3"/>
                                            </p:txEl>
                                          </p:spTgt>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1" fill="hold">
                                  <p:stCondLst>
                                    <p:cond delay="0"/>
                                  </p:stCondLst>
                                  <p:iterate type="el" backwards="0">
                                    <p:tmAbs val="0"/>
                                  </p:iterate>
                                  <p:childTnLst>
                                    <p:set>
                                      <p:cBhvr>
                                        <p:cTn id="20" fill="hold"/>
                                        <p:tgtEl>
                                          <p:spTgt spid="894">
                                            <p:txEl>
                                              <p:pRg st="4" end="4"/>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89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94"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Channel categories"/>
          <p:cNvSpPr txBox="1"/>
          <p:nvPr>
            <p:ph type="title"/>
          </p:nvPr>
        </p:nvSpPr>
        <p:spPr>
          <a:prstGeom prst="rect">
            <a:avLst/>
          </a:prstGeom>
        </p:spPr>
        <p:txBody>
          <a:bodyPr/>
          <a:lstStyle>
            <a:lvl1pPr indent="0">
              <a:lnSpc>
                <a:spcPct val="90000"/>
              </a:lnSpc>
            </a:lvl1pPr>
          </a:lstStyle>
          <a:p>
            <a:pPr/>
            <a:r>
              <a:t>Channel categories</a:t>
            </a:r>
          </a:p>
        </p:txBody>
      </p:sp>
      <p:sp>
        <p:nvSpPr>
          <p:cNvPr id="898" name="Owned Channels can be:…"/>
          <p:cNvSpPr txBox="1"/>
          <p:nvPr>
            <p:ph type="body" idx="1"/>
          </p:nvPr>
        </p:nvSpPr>
        <p:spPr>
          <a:prstGeom prst="rect">
            <a:avLst/>
          </a:prstGeom>
        </p:spPr>
        <p:txBody>
          <a:bodyPr/>
          <a:lstStyle/>
          <a:p>
            <a:pPr marL="259394" indent="-210118" defTabSz="886967">
              <a:spcBef>
                <a:spcPts val="1900"/>
              </a:spcBef>
              <a:defRPr b="1" sz="3000">
                <a:solidFill>
                  <a:srgbClr val="0433FF"/>
                </a:solidFill>
              </a:defRPr>
            </a:pPr>
            <a:r>
              <a:t>Owned</a:t>
            </a:r>
            <a:r>
              <a:rPr b="0">
                <a:solidFill>
                  <a:srgbClr val="000000"/>
                </a:solidFill>
              </a:rPr>
              <a:t> Channels can be:</a:t>
            </a:r>
          </a:p>
          <a:p>
            <a:pPr lvl="1" marL="592680" indent="-284705" defTabSz="886967">
              <a:spcBef>
                <a:spcPts val="1900"/>
              </a:spcBef>
              <a:defRPr sz="2600">
                <a:solidFill>
                  <a:srgbClr val="0433FF"/>
                </a:solidFill>
              </a:defRPr>
            </a:pPr>
            <a:r>
              <a:t>direct</a:t>
            </a:r>
            <a:r>
              <a:rPr>
                <a:solidFill>
                  <a:srgbClr val="000000"/>
                </a:solidFill>
              </a:rPr>
              <a:t>, such as an in-house sales force or a Web site</a:t>
            </a:r>
          </a:p>
          <a:p>
            <a:pPr lvl="1" marL="592680" indent="-284705" defTabSz="886967">
              <a:spcBef>
                <a:spcPts val="1900"/>
              </a:spcBef>
              <a:defRPr sz="2600">
                <a:solidFill>
                  <a:srgbClr val="0433FF"/>
                </a:solidFill>
              </a:defRPr>
            </a:pPr>
            <a:r>
              <a:t>indirect</a:t>
            </a:r>
            <a:r>
              <a:rPr>
                <a:solidFill>
                  <a:srgbClr val="000000"/>
                </a:solidFill>
              </a:rPr>
              <a:t>, such as retail stores owned or operated by the organization. </a:t>
            </a:r>
          </a:p>
          <a:p>
            <a:pPr marL="259394" indent="-210118" defTabSz="886967">
              <a:spcBef>
                <a:spcPts val="1900"/>
              </a:spcBef>
              <a:defRPr b="1" sz="3000">
                <a:solidFill>
                  <a:srgbClr val="0433FF"/>
                </a:solidFill>
              </a:defRPr>
            </a:pPr>
            <a:r>
              <a:t>Partner</a:t>
            </a:r>
            <a:r>
              <a:rPr b="0">
                <a:solidFill>
                  <a:srgbClr val="000000"/>
                </a:solidFill>
              </a:rPr>
              <a:t> Channels are </a:t>
            </a:r>
            <a:r>
              <a:rPr b="0"/>
              <a:t>indirect</a:t>
            </a:r>
            <a:r>
              <a:rPr b="0">
                <a:solidFill>
                  <a:srgbClr val="000000"/>
                </a:solidFill>
              </a:rPr>
              <a:t> and span a whole range of options, such as </a:t>
            </a:r>
            <a:r>
              <a:rPr>
                <a:solidFill>
                  <a:srgbClr val="000000"/>
                </a:solidFill>
              </a:rPr>
              <a:t>wholesale</a:t>
            </a:r>
            <a:r>
              <a:rPr b="0">
                <a:solidFill>
                  <a:srgbClr val="000000"/>
                </a:solidFill>
              </a:rPr>
              <a:t> distribution, </a:t>
            </a:r>
            <a:r>
              <a:rPr>
                <a:solidFill>
                  <a:srgbClr val="000000"/>
                </a:solidFill>
              </a:rPr>
              <a:t>retail</a:t>
            </a:r>
            <a:r>
              <a:rPr b="0">
                <a:solidFill>
                  <a:srgbClr val="000000"/>
                </a:solidFill>
              </a:rPr>
              <a:t>, or partner-owned </a:t>
            </a:r>
            <a:r>
              <a:rPr>
                <a:solidFill>
                  <a:srgbClr val="000000"/>
                </a:solidFill>
              </a:rPr>
              <a:t>Web</a:t>
            </a:r>
            <a:r>
              <a:rPr b="0">
                <a:solidFill>
                  <a:srgbClr val="000000"/>
                </a:solidFill>
              </a:rPr>
              <a:t> </a:t>
            </a:r>
            <a:r>
              <a:rPr>
                <a:solidFill>
                  <a:srgbClr val="000000"/>
                </a:solidFill>
              </a:rPr>
              <a:t>sites</a:t>
            </a:r>
            <a:r>
              <a:rPr b="0">
                <a:solidFill>
                  <a:srgbClr val="000000"/>
                </a:solidFill>
              </a:rPr>
              <a:t>. </a:t>
            </a:r>
          </a:p>
        </p:txBody>
      </p:sp>
      <p:sp>
        <p:nvSpPr>
          <p:cNvPr id="89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Channel categories"/>
          <p:cNvSpPr txBox="1"/>
          <p:nvPr>
            <p:ph type="title"/>
          </p:nvPr>
        </p:nvSpPr>
        <p:spPr>
          <a:prstGeom prst="rect">
            <a:avLst/>
          </a:prstGeom>
        </p:spPr>
        <p:txBody>
          <a:bodyPr/>
          <a:lstStyle>
            <a:lvl1pPr indent="0">
              <a:lnSpc>
                <a:spcPct val="90000"/>
              </a:lnSpc>
              <a:defRPr sz="4400"/>
            </a:lvl1pPr>
          </a:lstStyle>
          <a:p>
            <a:pPr/>
            <a:r>
              <a:t>Channel categories</a:t>
            </a:r>
          </a:p>
        </p:txBody>
      </p:sp>
      <p:sp>
        <p:nvSpPr>
          <p:cNvPr id="902" name="We can distinguish between direct Channels and indirect ones, as well as between owned Channels and partner Channels.…"/>
          <p:cNvSpPr txBox="1"/>
          <p:nvPr>
            <p:ph type="body" idx="1"/>
          </p:nvPr>
        </p:nvSpPr>
        <p:spPr>
          <a:prstGeom prst="rect">
            <a:avLst/>
          </a:prstGeom>
        </p:spPr>
        <p:txBody>
          <a:bodyPr/>
          <a:lstStyle/>
          <a:p>
            <a:pPr marL="269820" indent="-225116" defTabSz="804672">
              <a:spcBef>
                <a:spcPts val="1700"/>
              </a:spcBef>
            </a:pPr>
            <a:r>
              <a:t>An organization can choose choose between reaching its customers through its </a:t>
            </a:r>
            <a:r>
              <a:rPr i="1"/>
              <a:t>own</a:t>
            </a:r>
            <a:r>
              <a:t> Channels, through </a:t>
            </a:r>
            <a:r>
              <a:rPr i="1"/>
              <a:t>partner</a:t>
            </a:r>
            <a:r>
              <a:t> Channels, or through a </a:t>
            </a:r>
            <a:r>
              <a:rPr i="1">
                <a:solidFill>
                  <a:srgbClr val="0433FF"/>
                </a:solidFill>
              </a:rPr>
              <a:t>mix</a:t>
            </a:r>
            <a:r>
              <a:t> of both.</a:t>
            </a:r>
          </a:p>
          <a:p>
            <a:pPr marL="269820" indent="-225116" defTabSz="804672">
              <a:spcBef>
                <a:spcPts val="1700"/>
              </a:spcBef>
            </a:pPr>
            <a:r>
              <a:t>Finding the </a:t>
            </a:r>
            <a:r>
              <a:rPr>
                <a:solidFill>
                  <a:srgbClr val="0433FF"/>
                </a:solidFill>
              </a:rPr>
              <a:t>right mix of Channels</a:t>
            </a:r>
            <a:r>
              <a:t> to satisfy how customers want to be reached is </a:t>
            </a:r>
            <a:r>
              <a:rPr>
                <a:solidFill>
                  <a:srgbClr val="0433FF"/>
                </a:solidFill>
              </a:rPr>
              <a:t>crucial </a:t>
            </a:r>
            <a:r>
              <a:t>in bringing a Value Proposition to market. </a:t>
            </a:r>
          </a:p>
        </p:txBody>
      </p:sp>
      <p:sp>
        <p:nvSpPr>
          <p:cNvPr id="903"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2" grpId="1"/>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Owned vs Partner Channels"/>
          <p:cNvSpPr txBox="1"/>
          <p:nvPr>
            <p:ph type="title"/>
          </p:nvPr>
        </p:nvSpPr>
        <p:spPr>
          <a:prstGeom prst="rect">
            <a:avLst/>
          </a:prstGeom>
        </p:spPr>
        <p:txBody>
          <a:bodyPr/>
          <a:lstStyle>
            <a:lvl1pPr indent="0">
              <a:lnSpc>
                <a:spcPct val="90000"/>
              </a:lnSpc>
            </a:lvl1pPr>
          </a:lstStyle>
          <a:p>
            <a:pPr/>
            <a:r>
              <a:t>Owned vs Partner Channels</a:t>
            </a:r>
          </a:p>
        </p:txBody>
      </p:sp>
      <p:sp>
        <p:nvSpPr>
          <p:cNvPr id="906" name="Partner Channels lead to lower margins, but they allow an organization to expand its reach and benefit from partner strengths.…"/>
          <p:cNvSpPr txBox="1"/>
          <p:nvPr>
            <p:ph type="body" idx="1"/>
          </p:nvPr>
        </p:nvSpPr>
        <p:spPr>
          <a:prstGeom prst="rect">
            <a:avLst/>
          </a:prstGeom>
        </p:spPr>
        <p:txBody>
          <a:bodyPr/>
          <a:lstStyle/>
          <a:p>
            <a:pPr marL="209356" indent="-170631" defTabSz="697046">
              <a:spcBef>
                <a:spcPts val="1400"/>
              </a:spcBef>
              <a:defRPr sz="2475">
                <a:solidFill>
                  <a:srgbClr val="0433FF"/>
                </a:solidFill>
              </a:defRPr>
            </a:pPr>
            <a:r>
              <a:t>Partner Channels</a:t>
            </a:r>
            <a:r>
              <a:rPr>
                <a:solidFill>
                  <a:srgbClr val="000000"/>
                </a:solidFill>
              </a:rPr>
              <a:t> lead to </a:t>
            </a:r>
            <a:r>
              <a:rPr b="1">
                <a:solidFill>
                  <a:srgbClr val="000000"/>
                </a:solidFill>
              </a:rPr>
              <a:t>lower margins</a:t>
            </a:r>
            <a:r>
              <a:rPr>
                <a:solidFill>
                  <a:srgbClr val="000000"/>
                </a:solidFill>
              </a:rPr>
              <a:t>, but they allow an organization to expand its reach and benefit from partner strengths. </a:t>
            </a:r>
          </a:p>
          <a:p>
            <a:pPr marL="209356" indent="-170631" defTabSz="697046">
              <a:spcBef>
                <a:spcPts val="1400"/>
              </a:spcBef>
              <a:defRPr sz="2475">
                <a:solidFill>
                  <a:srgbClr val="0433FF"/>
                </a:solidFill>
              </a:defRPr>
            </a:pPr>
            <a:r>
              <a:t>Owned Channels</a:t>
            </a:r>
            <a:r>
              <a:rPr>
                <a:solidFill>
                  <a:srgbClr val="000000"/>
                </a:solidFill>
              </a:rPr>
              <a:t> and particularly direct ones have </a:t>
            </a:r>
            <a:r>
              <a:rPr b="1">
                <a:solidFill>
                  <a:srgbClr val="000000"/>
                </a:solidFill>
              </a:rPr>
              <a:t>higher margins</a:t>
            </a:r>
            <a:r>
              <a:rPr>
                <a:solidFill>
                  <a:srgbClr val="000000"/>
                </a:solidFill>
              </a:rPr>
              <a:t>, but can be costly to put in place and to operate. </a:t>
            </a:r>
          </a:p>
          <a:p>
            <a:pPr marL="209356" indent="-170631" defTabSz="697046">
              <a:spcBef>
                <a:spcPts val="1400"/>
              </a:spcBef>
              <a:defRPr sz="2475"/>
            </a:pPr>
            <a:r>
              <a:t>The trick is to find the right balance between the different types of Channels, to:</a:t>
            </a:r>
          </a:p>
          <a:p>
            <a:pPr lvl="1" marL="463314" indent="-221283" defTabSz="697046">
              <a:spcBef>
                <a:spcPts val="1400"/>
              </a:spcBef>
              <a:defRPr sz="2079"/>
            </a:pPr>
            <a:r>
              <a:t>integrate them in a way to create a </a:t>
            </a:r>
            <a:r>
              <a:rPr>
                <a:solidFill>
                  <a:srgbClr val="0433FF"/>
                </a:solidFill>
              </a:rPr>
              <a:t>great customer experience</a:t>
            </a:r>
            <a:r>
              <a:t>, </a:t>
            </a:r>
          </a:p>
          <a:p>
            <a:pPr lvl="1" marL="463314" indent="-221283" defTabSz="697046">
              <a:spcBef>
                <a:spcPts val="1400"/>
              </a:spcBef>
              <a:defRPr sz="2079"/>
            </a:pPr>
            <a:r>
              <a:t>and to </a:t>
            </a:r>
            <a:r>
              <a:rPr>
                <a:solidFill>
                  <a:srgbClr val="0433FF"/>
                </a:solidFill>
              </a:rPr>
              <a:t>maximize revenues</a:t>
            </a:r>
            <a:r>
              <a:t>. </a:t>
            </a:r>
          </a:p>
        </p:txBody>
      </p:sp>
      <p:sp>
        <p:nvSpPr>
          <p:cNvPr id="907"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90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06"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9"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1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11"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raise awareness about our company’s products and services? </a:t>
                      </a:r>
                    </a:p>
                  </a:txBody>
                  <a:tcPr marL="0" marR="0" marT="0" marB="0" anchor="t" anchorCtr="0" horzOverflow="overflow">
                    <a:solidFill>
                      <a:srgbClr val="EDF6E7"/>
                    </a:solidFill>
                  </a:tcPr>
                </a:tc>
                <a:tc rowSpan="2">
                  <a:txBody>
                    <a:bodyPr/>
                    <a:lstStyle/>
                    <a:p>
                      <a:pP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t" anchorCtr="0" horzOverflow="overflow">
                    <a:solidFill>
                      <a:srgbClr val="EDF6E7"/>
                    </a:solidFill>
                  </a:tcPr>
                </a:tc>
                <a:tc rowSpan="2">
                  <a:txBody>
                    <a:bodyPr/>
                    <a:lstStyle/>
                    <a:p>
                      <a:pPr>
                        <a:defRPr sz="1500">
                          <a:latin typeface="+mn-lt"/>
                          <a:ea typeface="+mn-ea"/>
                          <a:cs typeface="+mn-cs"/>
                          <a:sym typeface="Helvetica"/>
                        </a:defRPr>
                      </a:pPr>
                      <a:r>
                        <a:t>How do we allow custom- </a:t>
                      </a:r>
                    </a:p>
                    <a:p>
                      <a:pPr>
                        <a:defRPr sz="1500">
                          <a:latin typeface="+mn-lt"/>
                          <a:ea typeface="+mn-ea"/>
                          <a:cs typeface="+mn-cs"/>
                          <a:sym typeface="Helvetica"/>
                        </a:defRPr>
                      </a:pPr>
                      <a:r>
                        <a:t>ers to purchase specific products and services? </a:t>
                      </a:r>
                      <a:endParaRPr sz="1200"/>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deliver a Value 
Proposition to customers? 
</a:t>
                      </a:r>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provide 
post-purchase customer support? 
</a:t>
                      </a:r>
                    </a:p>
                  </a:txBody>
                  <a:tcPr marL="0" marR="0" marT="0" marB="0" anchor="t"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r>
            </a:tbl>
          </a:graphicData>
        </a:graphic>
      </p:graphicFrame>
      <p:sp>
        <p:nvSpPr>
          <p:cNvPr id="912"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13"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14"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15"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
        <p:nvSpPr>
          <p:cNvPr id="916" name="Rectangle"/>
          <p:cNvSpPr/>
          <p:nvPr/>
        </p:nvSpPr>
        <p:spPr>
          <a:xfrm>
            <a:off x="2000257" y="2282218"/>
            <a:ext cx="7074780" cy="3252411"/>
          </a:xfrm>
          <a:prstGeom prst="rect">
            <a:avLst/>
          </a:prstGeom>
          <a:solidFill>
            <a:srgbClr val="EEF5E8"/>
          </a:solidFill>
          <a:ln w="12700">
            <a:miter lim="400000"/>
          </a:ln>
        </p:spPr>
        <p:txBody>
          <a:bodyPr lIns="45718" tIns="45718" rIns="45718" bIns="45718"/>
          <a:lstStyle/>
          <a:p>
            <a:pPr algn="ctr">
              <a:defRPr sz="4200">
                <a:latin typeface="+mn-lt"/>
                <a:ea typeface="+mn-ea"/>
                <a:cs typeface="+mn-cs"/>
                <a:sym typeface="Helvetica"/>
              </a:defRPr>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1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20"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4">
                  <a:txBody>
                    <a:bodyPr/>
                    <a:lstStyle/>
                    <a:p>
                      <a:pPr algn="ctr"/>
                      <a:r>
                        <a:rPr sz="1500">
                          <a:latin typeface="+mn-lt"/>
                          <a:ea typeface="+mn-ea"/>
                          <a:cs typeface="+mn-cs"/>
                          <a:sym typeface="Helvetica"/>
                        </a:rPr>
                        <a:t>How do we raise awareness about our company’s products and services? </a:t>
                      </a:r>
                    </a:p>
                  </a:txBody>
                  <a:tcPr marL="0" marR="0" marT="0" marB="0" anchor="ctr" anchorCtr="0" horzOverflow="overflow">
                    <a:solidFill>
                      <a:srgbClr val="EDF6E7"/>
                    </a:solidFill>
                  </a:tcPr>
                </a:tc>
                <a:tc rowSpan="2">
                  <a:txBody>
                    <a:bodyPr/>
                    <a:lstStyle/>
                    <a:p>
                      <a:pP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t" anchorCtr="0" horzOverflow="overflow">
                    <a:solidFill>
                      <a:srgbClr val="EDF6E7"/>
                    </a:solidFill>
                  </a:tcPr>
                </a:tc>
                <a:tc rowSpan="2">
                  <a:txBody>
                    <a:bodyPr/>
                    <a:lstStyle/>
                    <a:p>
                      <a:pPr>
                        <a:defRPr sz="1500">
                          <a:latin typeface="+mn-lt"/>
                          <a:ea typeface="+mn-ea"/>
                          <a:cs typeface="+mn-cs"/>
                          <a:sym typeface="Helvetica"/>
                        </a:defRPr>
                      </a:pPr>
                      <a:r>
                        <a:t>How do we allow custom- </a:t>
                      </a:r>
                    </a:p>
                    <a:p>
                      <a:pPr>
                        <a:defRPr sz="1500">
                          <a:latin typeface="+mn-lt"/>
                          <a:ea typeface="+mn-ea"/>
                          <a:cs typeface="+mn-cs"/>
                          <a:sym typeface="Helvetica"/>
                        </a:defRPr>
                      </a:pPr>
                      <a:r>
                        <a:t>ers to purchase specific products and services? </a:t>
                      </a:r>
                      <a:endParaRPr sz="1200"/>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deliver a Value 
Proposition to customers? 
</a:t>
                      </a:r>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provide 
post-purchase customer support? 
</a:t>
                      </a:r>
                    </a:p>
                  </a:txBody>
                  <a:tcPr marL="0" marR="0" marT="0" marB="0" anchor="t"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r>
            </a:tbl>
          </a:graphicData>
        </a:graphic>
      </p:graphicFrame>
      <p:sp>
        <p:nvSpPr>
          <p:cNvPr id="921"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22"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23"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24"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
        <p:nvSpPr>
          <p:cNvPr id="925" name="Rectangle"/>
          <p:cNvSpPr/>
          <p:nvPr/>
        </p:nvSpPr>
        <p:spPr>
          <a:xfrm>
            <a:off x="3555319" y="2282218"/>
            <a:ext cx="5519718" cy="3165177"/>
          </a:xfrm>
          <a:prstGeom prst="rect">
            <a:avLst/>
          </a:prstGeom>
          <a:solidFill>
            <a:srgbClr val="EEF5E8"/>
          </a:solidFill>
          <a:ln w="12700">
            <a:miter lim="400000"/>
          </a:ln>
        </p:spPr>
        <p:txBody>
          <a:bodyPr lIns="45718" tIns="45718" rIns="45718" bIns="45718"/>
          <a:lstStyle/>
          <a:p>
            <a:pPr algn="ctr">
              <a:defRPr sz="4200">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2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29"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4">
                  <a:txBody>
                    <a:bodyPr/>
                    <a:lstStyle/>
                    <a:p>
                      <a:pPr algn="ctr"/>
                      <a:r>
                        <a:rPr sz="1500">
                          <a:latin typeface="+mn-lt"/>
                          <a:ea typeface="+mn-ea"/>
                          <a:cs typeface="+mn-cs"/>
                          <a:sym typeface="Helvetica"/>
                        </a:rPr>
                        <a:t>How do we raise awareness about our company’s products and services? </a:t>
                      </a:r>
                    </a:p>
                  </a:txBody>
                  <a:tcPr marL="0" marR="0" marT="0" marB="0" anchor="ctr" anchorCtr="0" horzOverflow="overflow">
                    <a:solidFill>
                      <a:srgbClr val="EDF6E7"/>
                    </a:solidFill>
                  </a:tcPr>
                </a:tc>
                <a:tc rowSpan="4">
                  <a:txBody>
                    <a:bodyPr/>
                    <a:lstStyle/>
                    <a:p>
                      <a:pPr algn="ct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ctr" anchorCtr="0" horzOverflow="overflow">
                    <a:solidFill>
                      <a:srgbClr val="EDF6E7"/>
                    </a:solidFill>
                  </a:tcPr>
                </a:tc>
                <a:tc rowSpan="2">
                  <a:txBody>
                    <a:bodyPr/>
                    <a:lstStyle/>
                    <a:p>
                      <a:pPr>
                        <a:defRPr sz="1500">
                          <a:latin typeface="+mn-lt"/>
                          <a:ea typeface="+mn-ea"/>
                          <a:cs typeface="+mn-cs"/>
                          <a:sym typeface="Helvetica"/>
                        </a:defRPr>
                      </a:pPr>
                      <a:r>
                        <a:t>How do we allow custom- </a:t>
                      </a:r>
                    </a:p>
                    <a:p>
                      <a:pPr>
                        <a:defRPr sz="1500">
                          <a:latin typeface="+mn-lt"/>
                          <a:ea typeface="+mn-ea"/>
                          <a:cs typeface="+mn-cs"/>
                          <a:sym typeface="Helvetica"/>
                        </a:defRPr>
                      </a:pPr>
                      <a:r>
                        <a:t>ers to purchase specific products and services? </a:t>
                      </a:r>
                      <a:endParaRPr sz="1200"/>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deliver a Value 
Proposition to customers? 
</a:t>
                      </a:r>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provide 
post-purchase customer support? 
</a:t>
                      </a:r>
                    </a:p>
                  </a:txBody>
                  <a:tcPr marL="0" marR="0" marT="0" marB="0" anchor="t"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r>
            </a:tbl>
          </a:graphicData>
        </a:graphic>
      </p:graphicFrame>
      <p:sp>
        <p:nvSpPr>
          <p:cNvPr id="930"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31"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32"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33"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
        <p:nvSpPr>
          <p:cNvPr id="934" name="Rectangle"/>
          <p:cNvSpPr/>
          <p:nvPr/>
        </p:nvSpPr>
        <p:spPr>
          <a:xfrm>
            <a:off x="4951743" y="2282218"/>
            <a:ext cx="4123294" cy="3165177"/>
          </a:xfrm>
          <a:prstGeom prst="rect">
            <a:avLst/>
          </a:prstGeom>
          <a:solidFill>
            <a:srgbClr val="EEF5E8"/>
          </a:solidFill>
          <a:ln w="12700">
            <a:miter lim="400000"/>
          </a:ln>
        </p:spPr>
        <p:txBody>
          <a:bodyPr lIns="45718" tIns="45718" rIns="45718" bIns="45718"/>
          <a:lstStyle/>
          <a:p>
            <a:pPr algn="ctr">
              <a:defRPr sz="4200">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6"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37"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38"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4">
                  <a:txBody>
                    <a:bodyPr/>
                    <a:lstStyle/>
                    <a:p>
                      <a:pPr algn="ctr"/>
                      <a:r>
                        <a:rPr sz="1500">
                          <a:latin typeface="+mn-lt"/>
                          <a:ea typeface="+mn-ea"/>
                          <a:cs typeface="+mn-cs"/>
                          <a:sym typeface="Helvetica"/>
                        </a:rPr>
                        <a:t>How do we raise awareness about our company’s products and services? </a:t>
                      </a:r>
                    </a:p>
                  </a:txBody>
                  <a:tcPr marL="0" marR="0" marT="0" marB="0" anchor="ctr" anchorCtr="0" horzOverflow="overflow">
                    <a:solidFill>
                      <a:srgbClr val="EDF6E7"/>
                    </a:solidFill>
                  </a:tcPr>
                </a:tc>
                <a:tc rowSpan="4">
                  <a:txBody>
                    <a:bodyPr/>
                    <a:lstStyle/>
                    <a:p>
                      <a:pPr algn="ct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ctr" anchorCtr="0" horzOverflow="overflow">
                    <a:solidFill>
                      <a:srgbClr val="EDF6E7"/>
                    </a:solidFill>
                  </a:tcPr>
                </a:tc>
                <a:tc rowSpan="4">
                  <a:txBody>
                    <a:bodyPr/>
                    <a:lstStyle/>
                    <a:p>
                      <a:pPr algn="ctr">
                        <a:defRPr sz="1500">
                          <a:latin typeface="+mn-lt"/>
                          <a:ea typeface="+mn-ea"/>
                          <a:cs typeface="+mn-cs"/>
                          <a:sym typeface="Helvetica"/>
                        </a:defRPr>
                      </a:pPr>
                      <a:r>
                        <a:t>How do we allow custom- </a:t>
                      </a:r>
                    </a:p>
                    <a:p>
                      <a:pPr algn="ctr">
                        <a:defRPr sz="1500">
                          <a:latin typeface="+mn-lt"/>
                          <a:ea typeface="+mn-ea"/>
                          <a:cs typeface="+mn-cs"/>
                          <a:sym typeface="Helvetica"/>
                        </a:defRPr>
                      </a:pPr>
                      <a:r>
                        <a:t>ers to purchase specific products and services? </a:t>
                      </a:r>
                      <a:endParaRPr sz="1200"/>
                    </a:p>
                  </a:txBody>
                  <a:tcPr marL="0" marR="0" marT="0" marB="0" anchor="ctr" anchorCtr="0" horzOverflow="overflow">
                    <a:solidFill>
                      <a:srgbClr val="EDF6E7"/>
                    </a:solidFill>
                  </a:tcPr>
                </a:tc>
                <a:tc rowSpan="2">
                  <a:txBody>
                    <a:bodyPr/>
                    <a:lstStyle/>
                    <a:p>
                      <a:pPr/>
                      <a:r>
                        <a:rPr sz="1500">
                          <a:latin typeface="+mn-lt"/>
                          <a:ea typeface="+mn-ea"/>
                          <a:cs typeface="+mn-cs"/>
                          <a:sym typeface="Helvetica"/>
                        </a:rPr>
                        <a:t>How do we deliver a Value 
Proposition to customers? 
</a:t>
                      </a:r>
                    </a:p>
                  </a:txBody>
                  <a:tcPr marL="0" marR="0" marT="0" marB="0" anchor="t" anchorCtr="0" horzOverflow="overflow">
                    <a:solidFill>
                      <a:srgbClr val="EDF6E7"/>
                    </a:solidFill>
                  </a:tcPr>
                </a:tc>
                <a:tc rowSpan="2">
                  <a:txBody>
                    <a:bodyPr/>
                    <a:lstStyle/>
                    <a:p>
                      <a:pPr/>
                      <a:r>
                        <a:rPr sz="1500">
                          <a:latin typeface="+mn-lt"/>
                          <a:ea typeface="+mn-ea"/>
                          <a:cs typeface="+mn-cs"/>
                          <a:sym typeface="Helvetica"/>
                        </a:rPr>
                        <a:t>How do we provide 
post-purchase customer support? 
</a:t>
                      </a:r>
                    </a:p>
                  </a:txBody>
                  <a:tcPr marL="0" marR="0" marT="0" marB="0" anchor="t"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vMerge="1">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vMerge="1">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r>
            </a:tbl>
          </a:graphicData>
        </a:graphic>
      </p:graphicFrame>
      <p:sp>
        <p:nvSpPr>
          <p:cNvPr id="939"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40"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41"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42"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
        <p:nvSpPr>
          <p:cNvPr id="943" name="Rectangle"/>
          <p:cNvSpPr/>
          <p:nvPr/>
        </p:nvSpPr>
        <p:spPr>
          <a:xfrm>
            <a:off x="6431974" y="2282218"/>
            <a:ext cx="2643063" cy="3165177"/>
          </a:xfrm>
          <a:prstGeom prst="rect">
            <a:avLst/>
          </a:prstGeom>
          <a:solidFill>
            <a:srgbClr val="EEF5E8"/>
          </a:solidFill>
          <a:ln w="12700">
            <a:miter lim="400000"/>
          </a:ln>
        </p:spPr>
        <p:txBody>
          <a:bodyPr lIns="45718" tIns="45718" rIns="45718" bIns="45718"/>
          <a:lstStyle/>
          <a:p>
            <a:pPr algn="ctr">
              <a:defRPr sz="4200">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Content Placeholder 2"/>
          <p:cNvSpPr txBox="1"/>
          <p:nvPr>
            <p:ph type="body" idx="1"/>
          </p:nvPr>
        </p:nvSpPr>
        <p:spPr>
          <a:prstGeom prst="rect">
            <a:avLst/>
          </a:prstGeom>
        </p:spPr>
        <p:txBody>
          <a:bodyPr/>
          <a:lstStyle/>
          <a:p>
            <a:pPr marL="245209" indent="-198981" defTabSz="832104">
              <a:lnSpc>
                <a:spcPct val="80000"/>
              </a:lnSpc>
              <a:spcBef>
                <a:spcPts val="1800"/>
              </a:spcBef>
              <a:defRPr b="1" sz="2002"/>
            </a:pPr>
            <a:r>
              <a:t>Business Model Generation</a:t>
            </a:r>
            <a:r>
              <a:rPr b="0"/>
              <a:t>, Alexander Osterwalder and Yves Pigneur, Wiley 2010.</a:t>
            </a:r>
          </a:p>
          <a:p>
            <a:pPr marL="245209" indent="-198981" defTabSz="832104">
              <a:lnSpc>
                <a:spcPct val="80000"/>
              </a:lnSpc>
              <a:spcBef>
                <a:spcPts val="1800"/>
              </a:spcBef>
              <a:defRPr b="1" sz="2002"/>
            </a:pPr>
            <a:r>
              <a:t>The Startup Scorecard </a:t>
            </a:r>
            <a:r>
              <a:rPr b="0"/>
              <a:t>for product opportunity evaluation.</a:t>
            </a:r>
          </a:p>
          <a:p>
            <a:pPr lvl="1" marL="496951" indent="-208026" defTabSz="832104">
              <a:lnSpc>
                <a:spcPct val="80000"/>
              </a:lnSpc>
              <a:spcBef>
                <a:spcPts val="400"/>
              </a:spcBef>
              <a:defRPr sz="1820"/>
            </a:pPr>
            <a:r>
              <a:rPr u="sng">
                <a:solidFill>
                  <a:schemeClr val="accent5"/>
                </a:solidFill>
                <a:uFill>
                  <a:solidFill>
                    <a:schemeClr val="accent5"/>
                  </a:solidFill>
                </a:uFill>
                <a:hlinkClick r:id="rId2" invalidUrl="" action="" tgtFrame="" tooltip="" history="1" highlightClick="0" endSnd="0"/>
              </a:rPr>
              <a:t>http://nealcabage.com/framework/opportunity-heuristics/</a:t>
            </a:r>
          </a:p>
          <a:p>
            <a:pPr marL="245209" indent="-198981" defTabSz="832104">
              <a:lnSpc>
                <a:spcPct val="80000"/>
              </a:lnSpc>
              <a:spcBef>
                <a:spcPts val="1800"/>
              </a:spcBef>
              <a:defRPr b="1" sz="2002"/>
            </a:pPr>
            <a:r>
              <a:t>The mission statement: The basis for startups’ strategic planning </a:t>
            </a:r>
          </a:p>
          <a:p>
            <a:pPr lvl="1" marL="496951" indent="-208026" defTabSz="832104">
              <a:lnSpc>
                <a:spcPct val="80000"/>
              </a:lnSpc>
              <a:spcBef>
                <a:spcPts val="400"/>
              </a:spcBef>
              <a:defRPr sz="1820"/>
            </a:pPr>
            <a:r>
              <a:rPr u="sng">
                <a:solidFill>
                  <a:schemeClr val="accent5"/>
                </a:solidFill>
                <a:uFill>
                  <a:solidFill>
                    <a:schemeClr val="accent5"/>
                  </a:solidFill>
                </a:uFill>
                <a:hlinkClick r:id="rId3" invalidUrl="" action="" tgtFrame="" tooltip="" history="1" highlightClick="0" endSnd="0"/>
              </a:rPr>
              <a:t>https://learn.marsdd.com/mars-library/the-mission-statement-the-basis-for-startups-strategic-planning/</a:t>
            </a:r>
          </a:p>
          <a:p>
            <a:pPr marL="245209" indent="-198981" defTabSz="832104">
              <a:lnSpc>
                <a:spcPct val="80000"/>
              </a:lnSpc>
              <a:spcBef>
                <a:spcPts val="1800"/>
              </a:spcBef>
              <a:defRPr b="1" sz="2002"/>
            </a:pPr>
            <a:r>
              <a:t>How to define a mission and vision for your startup</a:t>
            </a:r>
            <a:r>
              <a:rPr b="0"/>
              <a:t>. 2014</a:t>
            </a:r>
          </a:p>
          <a:p>
            <a:pPr lvl="1" marL="496951" indent="-208026" defTabSz="832104">
              <a:lnSpc>
                <a:spcPct val="80000"/>
              </a:lnSpc>
              <a:spcBef>
                <a:spcPts val="400"/>
              </a:spcBef>
              <a:defRPr sz="1820"/>
            </a:pPr>
            <a:r>
              <a:rPr u="sng">
                <a:solidFill>
                  <a:schemeClr val="accent5"/>
                </a:solidFill>
                <a:uFill>
                  <a:solidFill>
                    <a:schemeClr val="accent5"/>
                  </a:solidFill>
                </a:uFill>
                <a:hlinkClick r:id="rId4" invalidUrl="" action="" tgtFrame="" tooltip="" history="1" highlightClick="0" endSnd="0"/>
              </a:rPr>
              <a:t>https://ideamensch.com/how-to-define-a-mission-and-vision-for-your-startup/</a:t>
            </a:r>
          </a:p>
          <a:p>
            <a:pPr marL="245209" indent="-198981" defTabSz="832104">
              <a:lnSpc>
                <a:spcPct val="80000"/>
              </a:lnSpc>
              <a:spcBef>
                <a:spcPts val="1800"/>
              </a:spcBef>
              <a:defRPr b="1" sz="2002"/>
            </a:pPr>
            <a:r>
              <a:t>30 Inspiring Billion-Dollar Startup Company Mission Statements </a:t>
            </a:r>
            <a:r>
              <a:rPr b="0"/>
              <a:t>by Larry Kim.</a:t>
            </a:r>
          </a:p>
          <a:p>
            <a:pPr lvl="1" marL="496951" indent="-208026" defTabSz="832104">
              <a:lnSpc>
                <a:spcPct val="80000"/>
              </a:lnSpc>
              <a:spcBef>
                <a:spcPts val="400"/>
              </a:spcBef>
              <a:defRPr sz="1820"/>
            </a:pPr>
            <a:r>
              <a:rPr u="sng">
                <a:solidFill>
                  <a:schemeClr val="accent5"/>
                </a:solidFill>
                <a:uFill>
                  <a:solidFill>
                    <a:schemeClr val="accent5"/>
                  </a:solidFill>
                </a:uFill>
                <a:hlinkClick r:id="rId5" invalidUrl="" action="" tgtFrame="" tooltip="" history="1" highlightClick="0" endSnd="0"/>
              </a:rPr>
              <a:t>https://www.inc.com/larry-kim/30-inspiring-billion-dollar-startup-company-mission-statements.html</a:t>
            </a:r>
          </a:p>
        </p:txBody>
      </p:sp>
      <p:sp>
        <p:nvSpPr>
          <p:cNvPr id="704" name="Title 1"/>
          <p:cNvSpPr txBox="1"/>
          <p:nvPr>
            <p:ph type="title"/>
          </p:nvPr>
        </p:nvSpPr>
        <p:spPr>
          <a:prstGeom prst="rect">
            <a:avLst/>
          </a:prstGeom>
        </p:spPr>
        <p:txBody>
          <a:bodyPr/>
          <a:lstStyle/>
          <a:p>
            <a:pPr indent="35718" defTabSz="822959">
              <a:defRPr sz="3600"/>
            </a:pPr>
            <a:r>
              <a:t>Module 2</a:t>
            </a:r>
            <a:br/>
            <a:r>
              <a:t>Reading List</a:t>
            </a:r>
          </a:p>
        </p:txBody>
      </p:sp>
      <p:pic>
        <p:nvPicPr>
          <p:cNvPr id="705" name="166c46b1-fe38-484d-985c-4f2da8e95aad.jpg._CB522951874_.jpg" descr="166c46b1-fe38-484d-985c-4f2da8e95aad.jpg._CB522951874_.jpg"/>
          <p:cNvPicPr>
            <a:picLocks noChangeAspect="1"/>
          </p:cNvPicPr>
          <p:nvPr/>
        </p:nvPicPr>
        <p:blipFill>
          <a:blip r:embed="rId6">
            <a:extLst/>
          </a:blip>
          <a:stretch>
            <a:fillRect/>
          </a:stretch>
        </p:blipFill>
        <p:spPr>
          <a:xfrm>
            <a:off x="1028700" y="4825043"/>
            <a:ext cx="1111828" cy="1111828"/>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4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47"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4">
                  <a:txBody>
                    <a:bodyPr/>
                    <a:lstStyle/>
                    <a:p>
                      <a:pPr algn="ctr"/>
                      <a:r>
                        <a:rPr sz="1500">
                          <a:latin typeface="+mn-lt"/>
                          <a:ea typeface="+mn-ea"/>
                          <a:cs typeface="+mn-cs"/>
                          <a:sym typeface="Helvetica"/>
                        </a:rPr>
                        <a:t>How do we raise awareness about our company’s products and services? </a:t>
                      </a:r>
                    </a:p>
                  </a:txBody>
                  <a:tcPr marL="0" marR="0" marT="0" marB="0" anchor="ctr" anchorCtr="0" horzOverflow="overflow">
                    <a:solidFill>
                      <a:srgbClr val="EDF6E7"/>
                    </a:solidFill>
                  </a:tcPr>
                </a:tc>
                <a:tc rowSpan="4">
                  <a:txBody>
                    <a:bodyPr/>
                    <a:lstStyle/>
                    <a:p>
                      <a:pPr algn="ct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ctr" anchorCtr="0" horzOverflow="overflow">
                    <a:solidFill>
                      <a:srgbClr val="EDF6E7"/>
                    </a:solidFill>
                  </a:tcPr>
                </a:tc>
                <a:tc rowSpan="4">
                  <a:txBody>
                    <a:bodyPr/>
                    <a:lstStyle/>
                    <a:p>
                      <a:pPr algn="ctr">
                        <a:defRPr sz="1500">
                          <a:latin typeface="+mn-lt"/>
                          <a:ea typeface="+mn-ea"/>
                          <a:cs typeface="+mn-cs"/>
                          <a:sym typeface="Helvetica"/>
                        </a:defRPr>
                      </a:pPr>
                      <a:r>
                        <a:t>How do we allow custom- </a:t>
                      </a:r>
                    </a:p>
                    <a:p>
                      <a:pPr algn="ctr">
                        <a:defRPr sz="1500">
                          <a:latin typeface="+mn-lt"/>
                          <a:ea typeface="+mn-ea"/>
                          <a:cs typeface="+mn-cs"/>
                          <a:sym typeface="Helvetica"/>
                        </a:defRPr>
                      </a:pPr>
                      <a:r>
                        <a:t>ers to purchase specific products and services? </a:t>
                      </a:r>
                      <a:endParaRPr sz="1200"/>
                    </a:p>
                  </a:txBody>
                  <a:tcPr marL="0" marR="0" marT="0" marB="0" anchor="ctr" anchorCtr="0" horzOverflow="overflow">
                    <a:solidFill>
                      <a:srgbClr val="EDF6E7"/>
                    </a:solidFill>
                  </a:tcPr>
                </a:tc>
                <a:tc rowSpan="4">
                  <a:txBody>
                    <a:bodyPr/>
                    <a:lstStyle/>
                    <a:p>
                      <a:pPr algn="ctr"/>
                      <a:r>
                        <a:rPr sz="1500">
                          <a:latin typeface="+mn-lt"/>
                          <a:ea typeface="+mn-ea"/>
                          <a:cs typeface="+mn-cs"/>
                          <a:sym typeface="Helvetica"/>
                        </a:rPr>
                        <a:t>How do we deliver a Value 
Proposition to customers? 
</a:t>
                      </a:r>
                    </a:p>
                  </a:txBody>
                  <a:tcPr marL="0" marR="0" marT="0" marB="0" anchor="ctr" anchorCtr="0" horzOverflow="overflow">
                    <a:solidFill>
                      <a:srgbClr val="EDF6E7"/>
                    </a:solidFill>
                  </a:tcPr>
                </a:tc>
                <a:tc rowSpan="2">
                  <a:txBody>
                    <a:bodyPr/>
                    <a:lstStyle/>
                    <a:p>
                      <a:pPr/>
                      <a:r>
                        <a:rPr sz="1500">
                          <a:latin typeface="+mn-lt"/>
                          <a:ea typeface="+mn-ea"/>
                          <a:cs typeface="+mn-cs"/>
                          <a:sym typeface="Helvetica"/>
                        </a:rPr>
                        <a:t>How do we provide 
post-purchase customer support? 
</a:t>
                      </a:r>
                    </a:p>
                  </a:txBody>
                  <a:tcPr marL="0" marR="0" marT="0" marB="0" anchor="t"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vMerge="1">
                  <a:tcPr/>
                </a:tc>
                <a:tc vMerge="1">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EDF6E7"/>
                    </a:solidFill>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vMerge="1">
                  <a:tcPr/>
                </a:tc>
                <a:tc vMerge="1">
                  <a:tcPr/>
                </a:tc>
                <a:tc vMerge="1">
                  <a:tcPr/>
                </a:tc>
                <a:tc vMerge="1">
                  <a:tcPr/>
                </a:tc>
                <a:tc>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r>
            </a:tbl>
          </a:graphicData>
        </a:graphic>
      </p:graphicFrame>
      <p:sp>
        <p:nvSpPr>
          <p:cNvPr id="948"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49"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50"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51"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
        <p:nvSpPr>
          <p:cNvPr id="952" name="Rectangle"/>
          <p:cNvSpPr/>
          <p:nvPr/>
        </p:nvSpPr>
        <p:spPr>
          <a:xfrm>
            <a:off x="7742866" y="2282218"/>
            <a:ext cx="1332171" cy="3165177"/>
          </a:xfrm>
          <a:prstGeom prst="rect">
            <a:avLst/>
          </a:prstGeom>
          <a:solidFill>
            <a:srgbClr val="EEF5E8"/>
          </a:solidFill>
          <a:ln w="12700">
            <a:miter lim="400000"/>
          </a:ln>
        </p:spPr>
        <p:txBody>
          <a:bodyPr lIns="45718" tIns="45718" rIns="45718" bIns="45718"/>
          <a:lstStyle/>
          <a:p>
            <a:pPr algn="ctr">
              <a:defRPr sz="4200">
                <a:latin typeface="+mn-lt"/>
                <a:ea typeface="+mn-ea"/>
                <a:cs typeface="+mn-cs"/>
                <a:sym typeface="Helvetica"/>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4" name="Channel Types and Phases"/>
          <p:cNvSpPr txBox="1"/>
          <p:nvPr>
            <p:ph type="title"/>
          </p:nvPr>
        </p:nvSpPr>
        <p:spPr>
          <a:prstGeom prst="rect">
            <a:avLst/>
          </a:prstGeom>
        </p:spPr>
        <p:txBody>
          <a:bodyPr/>
          <a:lstStyle>
            <a:lvl1pPr indent="0">
              <a:lnSpc>
                <a:spcPct val="90000"/>
              </a:lnSpc>
              <a:defRPr sz="3600"/>
            </a:lvl1pPr>
          </a:lstStyle>
          <a:p>
            <a:pPr/>
            <a:r>
              <a:t>Channel Types and Phases</a:t>
            </a:r>
          </a:p>
        </p:txBody>
      </p:sp>
      <p:sp>
        <p:nvSpPr>
          <p:cNvPr id="95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956" name="Table 1"/>
          <p:cNvGraphicFramePr/>
          <p:nvPr/>
        </p:nvGraphicFramePr>
        <p:xfrm>
          <a:off x="46927" y="1459962"/>
          <a:ext cx="9062846" cy="48223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512756"/>
                <a:gridCol w="406136"/>
                <a:gridCol w="1022394"/>
                <a:gridCol w="1561503"/>
                <a:gridCol w="1425681"/>
                <a:gridCol w="1475774"/>
                <a:gridCol w="1320926"/>
                <a:gridCol w="1324972"/>
              </a:tblGrid>
              <a:tr h="789940">
                <a:tc gridSpan="3">
                  <a:txBody>
                    <a:bodyPr/>
                    <a:lstStyle/>
                    <a:p>
                      <a:pPr indent="457200" algn="ctr">
                        <a:defRPr b="0">
                          <a:solidFill>
                            <a:srgbClr val="000000"/>
                          </a:solidFill>
                        </a:defRPr>
                      </a:pPr>
                      <a:r>
                        <a:rPr b="1" sz="1400">
                          <a:solidFill>
                            <a:srgbClr val="FFFFFF"/>
                          </a:solidFill>
                          <a:latin typeface="+mn-lt"/>
                          <a:ea typeface="+mn-ea"/>
                          <a:cs typeface="+mn-cs"/>
                          <a:sym typeface="Helvetica"/>
                        </a:rPr>
                        <a:t>Channel
Types</a:t>
                      </a:r>
                    </a:p>
                  </a:txBody>
                  <a:tcPr marL="0" marR="0" marT="0" marB="0" anchor="t" anchorCtr="0" horzOverflow="overflow">
                    <a:solidFill>
                      <a:srgbClr val="86CE24"/>
                    </a:solidFill>
                  </a:tcPr>
                </a:tc>
                <a:tc hMerge="1">
                  <a:tcPr/>
                </a:tc>
                <a:tc hMerge="1">
                  <a:tcPr/>
                </a:tc>
                <a:tc gridSpan="5">
                  <a:txBody>
                    <a:bodyPr/>
                    <a:lstStyle/>
                    <a:p>
                      <a:pPr indent="457200" algn="ctr">
                        <a:defRPr b="0">
                          <a:solidFill>
                            <a:srgbClr val="000000"/>
                          </a:solidFill>
                        </a:defRPr>
                      </a:pPr>
                      <a:r>
                        <a:rPr b="1" sz="1400">
                          <a:solidFill>
                            <a:srgbClr val="FFFFFF"/>
                          </a:solidFill>
                          <a:latin typeface="+mn-lt"/>
                          <a:ea typeface="+mn-ea"/>
                          <a:cs typeface="+mn-cs"/>
                          <a:sym typeface="Helvetica"/>
                        </a:rPr>
                        <a:t>Channel Phases</a:t>
                      </a:r>
                    </a:p>
                  </a:txBody>
                  <a:tcPr marL="0" marR="0" marT="0" marB="0" anchor="t" anchorCtr="0" horzOverflow="overflow">
                    <a:solidFill>
                      <a:srgbClr val="86CE24"/>
                    </a:solidFill>
                  </a:tcPr>
                </a:tc>
                <a:tc hMerge="1">
                  <a:tcPr/>
                </a:tc>
                <a:tc hMerge="1">
                  <a:tcPr/>
                </a:tc>
                <a:tc hMerge="1">
                  <a:tcPr/>
                </a:tc>
                <a:tc hMerge="1">
                  <a:tcPr/>
                </a:tc>
              </a:tr>
              <a:tr h="789940">
                <a:tc rowSpan="3">
                  <a:txBody>
                    <a:bodyPr/>
                    <a:lstStyle/>
                    <a:p>
                      <a:pPr algn="ctr">
                        <a:defRPr sz="1400">
                          <a:latin typeface="+mn-lt"/>
                          <a:ea typeface="+mn-ea"/>
                          <a:cs typeface="+mn-cs"/>
                          <a:sym typeface="Helvetica"/>
                        </a:defRPr>
                      </a:pPr>
                    </a:p>
                  </a:txBody>
                  <a:tcPr marL="0" marR="0" marT="0" marB="0" anchor="t" anchorCtr="0" horzOverflow="overflow">
                    <a:solidFill>
                      <a:srgbClr val="D8EDCB"/>
                    </a:solidFill>
                  </a:tcPr>
                </a:tc>
                <a:tc rowSpan="2">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Sales force</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1. Awareness</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2. Evaluation 
</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3. Purchase 
</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4. Delivery 
</a:t>
                      </a:r>
                    </a:p>
                  </a:txBody>
                  <a:tcPr marL="0" marR="0" marT="0" marB="0" anchor="t" anchorCtr="0" horzOverflow="overflow">
                    <a:solidFill>
                      <a:srgbClr val="D8EDCB"/>
                    </a:solidFill>
                  </a:tcPr>
                </a:tc>
                <a:tc>
                  <a:txBody>
                    <a:bodyPr/>
                    <a:lstStyle/>
                    <a:p>
                      <a:pPr algn="ctr"/>
                      <a:r>
                        <a:rPr b="1" i="1" sz="1400">
                          <a:latin typeface="+mn-lt"/>
                          <a:ea typeface="+mn-ea"/>
                          <a:cs typeface="+mn-cs"/>
                          <a:sym typeface="Helvetica"/>
                        </a:rPr>
                        <a:t>5. After Sales 
</a:t>
                      </a:r>
                    </a:p>
                  </a:txBody>
                  <a:tcPr marL="0" marR="0" marT="0" marB="0" anchor="t" anchorCtr="0" horzOverflow="overflow">
                    <a:solidFill>
                      <a:srgbClr val="D8EDCB"/>
                    </a:solidFill>
                  </a:tcPr>
                </a:tc>
              </a:tr>
              <a:tr h="859988">
                <a:tc vMerge="1">
                  <a:tcPr/>
                </a:tc>
                <a:tc vMerge="1">
                  <a:tcPr/>
                </a:tc>
                <a:tc>
                  <a:txBody>
                    <a:bodyPr/>
                    <a:lstStyle/>
                    <a:p>
                      <a:pPr/>
                      <a:r>
                        <a:rPr i="1" sz="1400">
                          <a:latin typeface="+mn-lt"/>
                          <a:ea typeface="+mn-ea"/>
                          <a:cs typeface="+mn-cs"/>
                          <a:sym typeface="Helvetica"/>
                        </a:rPr>
                        <a:t>Web sales</a:t>
                      </a:r>
                    </a:p>
                  </a:txBody>
                  <a:tcPr marL="0" marR="0" marT="0" marB="0" anchor="t" anchorCtr="0" horzOverflow="overflow">
                    <a:solidFill>
                      <a:srgbClr val="EDF6E7"/>
                    </a:solidFill>
                  </a:tcPr>
                </a:tc>
                <a:tc rowSpan="4">
                  <a:txBody>
                    <a:bodyPr/>
                    <a:lstStyle/>
                    <a:p>
                      <a:pPr algn="ctr"/>
                      <a:r>
                        <a:rPr sz="1500">
                          <a:latin typeface="+mn-lt"/>
                          <a:ea typeface="+mn-ea"/>
                          <a:cs typeface="+mn-cs"/>
                          <a:sym typeface="Helvetica"/>
                        </a:rPr>
                        <a:t>How do we raise awareness about our company’s products and services? </a:t>
                      </a:r>
                    </a:p>
                  </a:txBody>
                  <a:tcPr marL="0" marR="0" marT="0" marB="0" anchor="ctr" anchorCtr="0" horzOverflow="overflow">
                    <a:solidFill>
                      <a:srgbClr val="EDF6E7"/>
                    </a:solidFill>
                  </a:tcPr>
                </a:tc>
                <a:tc rowSpan="4">
                  <a:txBody>
                    <a:bodyPr/>
                    <a:lstStyle/>
                    <a:p>
                      <a:pPr algn="ctr" defTabSz="457200">
                        <a:defRPr sz="2133">
                          <a:latin typeface="Times Roman"/>
                          <a:ea typeface="Times Roman"/>
                          <a:cs typeface="Times Roman"/>
                          <a:sym typeface="Times Roman"/>
                        </a:defRPr>
                      </a:pPr>
                      <a:r>
                        <a:rPr sz="1500">
                          <a:latin typeface="+mn-lt"/>
                          <a:ea typeface="+mn-ea"/>
                          <a:cs typeface="+mn-cs"/>
                          <a:sym typeface="Helvetica"/>
                        </a:rPr>
                        <a:t>How do we help customers evaluate our organization’s Value Proposition?</a:t>
                      </a:r>
                      <a:r>
                        <a:t> </a:t>
                      </a:r>
                    </a:p>
                  </a:txBody>
                  <a:tcPr marL="0" marR="0" marT="0" marB="0" anchor="ctr" anchorCtr="0" horzOverflow="overflow">
                    <a:solidFill>
                      <a:srgbClr val="EDF6E7"/>
                    </a:solidFill>
                  </a:tcPr>
                </a:tc>
                <a:tc rowSpan="4">
                  <a:txBody>
                    <a:bodyPr/>
                    <a:lstStyle/>
                    <a:p>
                      <a:pPr algn="ctr">
                        <a:defRPr sz="1500">
                          <a:latin typeface="+mn-lt"/>
                          <a:ea typeface="+mn-ea"/>
                          <a:cs typeface="+mn-cs"/>
                          <a:sym typeface="Helvetica"/>
                        </a:defRPr>
                      </a:pPr>
                      <a:r>
                        <a:t>How do we allow custom- </a:t>
                      </a:r>
                    </a:p>
                    <a:p>
                      <a:pPr algn="ctr">
                        <a:defRPr sz="1500">
                          <a:latin typeface="+mn-lt"/>
                          <a:ea typeface="+mn-ea"/>
                          <a:cs typeface="+mn-cs"/>
                          <a:sym typeface="Helvetica"/>
                        </a:defRPr>
                      </a:pPr>
                      <a:r>
                        <a:t>ers to purchase specific products and services? </a:t>
                      </a:r>
                      <a:endParaRPr sz="1200"/>
                    </a:p>
                  </a:txBody>
                  <a:tcPr marL="0" marR="0" marT="0" marB="0" anchor="ctr" anchorCtr="0" horzOverflow="overflow">
                    <a:solidFill>
                      <a:srgbClr val="EDF6E7"/>
                    </a:solidFill>
                  </a:tcPr>
                </a:tc>
                <a:tc rowSpan="4">
                  <a:txBody>
                    <a:bodyPr/>
                    <a:lstStyle/>
                    <a:p>
                      <a:pPr algn="ctr"/>
                      <a:r>
                        <a:rPr sz="1500">
                          <a:latin typeface="+mn-lt"/>
                          <a:ea typeface="+mn-ea"/>
                          <a:cs typeface="+mn-cs"/>
                          <a:sym typeface="Helvetica"/>
                        </a:rPr>
                        <a:t>How do we deliver a Value 
Proposition to customers? 
</a:t>
                      </a:r>
                    </a:p>
                  </a:txBody>
                  <a:tcPr marL="0" marR="0" marT="0" marB="0" anchor="ctr" anchorCtr="0" horzOverflow="overflow">
                    <a:solidFill>
                      <a:srgbClr val="EDF6E7"/>
                    </a:solidFill>
                  </a:tcPr>
                </a:tc>
                <a:tc rowSpan="4">
                  <a:txBody>
                    <a:bodyPr/>
                    <a:lstStyle/>
                    <a:p>
                      <a:pPr algn="ctr"/>
                      <a:r>
                        <a:rPr sz="1500">
                          <a:latin typeface="+mn-lt"/>
                          <a:ea typeface="+mn-ea"/>
                          <a:cs typeface="+mn-cs"/>
                          <a:sym typeface="Helvetica"/>
                        </a:rPr>
                        <a:t>How do we provide 
post-purchase customer support? 
</a:t>
                      </a:r>
                    </a:p>
                  </a:txBody>
                  <a:tcPr marL="0" marR="0" marT="0" marB="0" anchor="ctr" anchorCtr="0" horzOverflow="overflow">
                    <a:solidFill>
                      <a:srgbClr val="EDF6E7"/>
                    </a:solidFill>
                  </a:tcPr>
                </a:tc>
              </a:tr>
              <a:tr h="789940">
                <a:tc vMerge="1">
                  <a:tcPr/>
                </a:tc>
                <a:tc rowSpan="3">
                  <a:txBody>
                    <a:bodyPr/>
                    <a:lstStyle/>
                    <a:p>
                      <a:pPr indent="457200" algn="ctr">
                        <a:defRPr sz="1400">
                          <a:latin typeface="+mn-lt"/>
                          <a:ea typeface="+mn-ea"/>
                          <a:cs typeface="+mn-cs"/>
                          <a:sym typeface="Helvetica"/>
                        </a:defRPr>
                      </a:pPr>
                    </a:p>
                  </a:txBody>
                  <a:tcPr marL="0" marR="0" marT="0" marB="0" anchor="t" anchorCtr="0" horzOverflow="overflow">
                    <a:solidFill>
                      <a:srgbClr val="D8EDCB"/>
                    </a:solidFill>
                  </a:tcPr>
                </a:tc>
                <a:tc>
                  <a:txBody>
                    <a:bodyPr/>
                    <a:lstStyle/>
                    <a:p>
                      <a:pPr/>
                      <a:r>
                        <a:rPr i="1" sz="1400">
                          <a:latin typeface="+mn-lt"/>
                          <a:ea typeface="+mn-ea"/>
                          <a:cs typeface="+mn-cs"/>
                          <a:sym typeface="Helvetica"/>
                        </a:rPr>
                        <a:t>Own stores</a:t>
                      </a:r>
                    </a:p>
                  </a:txBody>
                  <a:tcPr marL="0" marR="0" marT="0" marB="0" anchor="t" anchorCtr="0" horzOverflow="overflow">
                    <a:solidFill>
                      <a:srgbClr val="D8EDCB"/>
                    </a:solidFill>
                  </a:tcPr>
                </a:tc>
                <a:tc vMerge="1">
                  <a:tcPr/>
                </a:tc>
                <a:tc vMerge="1">
                  <a:tcPr/>
                </a:tc>
                <a:tc vMerge="1">
                  <a:tcPr/>
                </a:tc>
                <a:tc vMerge="1">
                  <a:tcPr/>
                </a:tc>
                <a:tc vMerge="1">
                  <a:tcPr/>
                </a:tc>
              </a:tr>
              <a:tr h="789940">
                <a:tc rowSpan="2">
                  <a:txBody>
                    <a:bodyPr/>
                    <a:lstStyle/>
                    <a:p>
                      <a:pPr algn="ctr">
                        <a:defRPr sz="1400">
                          <a:latin typeface="+mn-lt"/>
                          <a:ea typeface="+mn-ea"/>
                          <a:cs typeface="+mn-cs"/>
                          <a:sym typeface="Helvetica"/>
                        </a:defRPr>
                      </a:pPr>
                    </a:p>
                  </a:txBody>
                  <a:tcPr marL="0" marR="0" marT="0" marB="0" anchor="t" anchorCtr="0" horzOverflow="overflow">
                    <a:solidFill>
                      <a:srgbClr val="EDF6E7"/>
                    </a:solidFill>
                  </a:tcPr>
                </a:tc>
                <a:tc vMerge="1">
                  <a:tcPr/>
                </a:tc>
                <a:tc>
                  <a:txBody>
                    <a:bodyPr/>
                    <a:lstStyle/>
                    <a:p>
                      <a:pPr/>
                      <a:r>
                        <a:rPr i="1" sz="1400">
                          <a:latin typeface="+mn-lt"/>
                          <a:ea typeface="+mn-ea"/>
                          <a:cs typeface="+mn-cs"/>
                          <a:sym typeface="Helvetica"/>
                        </a:rPr>
                        <a:t>Partner Stores</a:t>
                      </a:r>
                    </a:p>
                  </a:txBody>
                  <a:tcPr marL="0" marR="0" marT="0" marB="0" anchor="t" anchorCtr="0" horzOverflow="overflow">
                    <a:solidFill>
                      <a:srgbClr val="EDF6E7"/>
                    </a:solidFill>
                  </a:tcPr>
                </a:tc>
                <a:tc vMerge="1">
                  <a:tcPr/>
                </a:tc>
                <a:tc vMerge="1">
                  <a:tcPr/>
                </a:tc>
                <a:tc vMerge="1">
                  <a:tcPr/>
                </a:tc>
                <a:tc vMerge="1">
                  <a:tcPr/>
                </a:tc>
                <a:tc vMerge="1">
                  <a:tcPr/>
                </a:tc>
              </a:tr>
              <a:tr h="789940">
                <a:tc vMerge="1">
                  <a:tcPr/>
                </a:tc>
                <a:tc vMerge="1">
                  <a:tcPr/>
                </a:tc>
                <a:tc>
                  <a:txBody>
                    <a:bodyPr/>
                    <a:lstStyle/>
                    <a:p>
                      <a:pPr/>
                      <a:r>
                        <a:rPr i="1" sz="1400">
                          <a:latin typeface="+mn-lt"/>
                          <a:ea typeface="+mn-ea"/>
                          <a:cs typeface="+mn-cs"/>
                          <a:sym typeface="Helvetica"/>
                        </a:rPr>
                        <a:t>Wholesaler</a:t>
                      </a:r>
                    </a:p>
                  </a:txBody>
                  <a:tcPr marL="0" marR="0" marT="0" marB="0" anchor="t" anchorCtr="0" horzOverflow="overflow">
                    <a:solidFill>
                      <a:srgbClr val="D8EDCB"/>
                    </a:solidFill>
                  </a:tcPr>
                </a:tc>
                <a:tc vMerge="1">
                  <a:tcPr/>
                </a:tc>
                <a:tc vMerge="1">
                  <a:tcPr/>
                </a:tc>
                <a:tc vMerge="1">
                  <a:tcPr/>
                </a:tc>
                <a:tc vMerge="1">
                  <a:tcPr/>
                </a:tc>
                <a:tc vMerge="1">
                  <a:tcPr/>
                </a:tc>
              </a:tr>
            </a:tbl>
          </a:graphicData>
        </a:graphic>
      </p:graphicFrame>
      <p:sp>
        <p:nvSpPr>
          <p:cNvPr id="957" name="Own"/>
          <p:cNvSpPr txBox="1"/>
          <p:nvPr/>
        </p:nvSpPr>
        <p:spPr>
          <a:xfrm rot="16200000">
            <a:off x="72828" y="3097531"/>
            <a:ext cx="489344"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Own</a:t>
            </a:r>
          </a:p>
        </p:txBody>
      </p:sp>
      <p:sp>
        <p:nvSpPr>
          <p:cNvPr id="958" name="Partner"/>
          <p:cNvSpPr txBox="1"/>
          <p:nvPr/>
        </p:nvSpPr>
        <p:spPr>
          <a:xfrm rot="16200000">
            <a:off x="-45850" y="5505351"/>
            <a:ext cx="72670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Partner</a:t>
            </a:r>
          </a:p>
        </p:txBody>
      </p:sp>
      <p:sp>
        <p:nvSpPr>
          <p:cNvPr id="959" name="Direct"/>
          <p:cNvSpPr txBox="1"/>
          <p:nvPr/>
        </p:nvSpPr>
        <p:spPr>
          <a:xfrm rot="16200000">
            <a:off x="414249" y="3008630"/>
            <a:ext cx="608108"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Direct</a:t>
            </a:r>
          </a:p>
        </p:txBody>
      </p:sp>
      <p:sp>
        <p:nvSpPr>
          <p:cNvPr id="960" name="Indirect"/>
          <p:cNvSpPr txBox="1"/>
          <p:nvPr/>
        </p:nvSpPr>
        <p:spPr>
          <a:xfrm rot="16200000">
            <a:off x="345143" y="5055234"/>
            <a:ext cx="746320" cy="307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1400">
                <a:latin typeface="+mn-lt"/>
                <a:ea typeface="+mn-ea"/>
                <a:cs typeface="+mn-cs"/>
                <a:sym typeface="Helvetica"/>
              </a:defRPr>
            </a:lvl1pPr>
          </a:lstStyle>
          <a:p>
            <a:pPr/>
            <a:r>
              <a:t>Indirect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Content Placeholder 2"/>
          <p:cNvSpPr txBox="1"/>
          <p:nvPr>
            <p:ph type="body" idx="1"/>
          </p:nvPr>
        </p:nvSpPr>
        <p:spPr>
          <a:prstGeom prst="rect">
            <a:avLst/>
          </a:prstGeom>
        </p:spPr>
        <p:txBody>
          <a:bodyPr/>
          <a:lstStyle/>
          <a:p>
            <a:pPr>
              <a:defRPr>
                <a:solidFill>
                  <a:srgbClr val="D9D9D9"/>
                </a:solidFill>
              </a:defRPr>
            </a:pPr>
            <a:r>
              <a:t>Business Model: Introduction</a:t>
            </a:r>
          </a:p>
          <a:p>
            <a:pPr>
              <a:defRPr>
                <a:solidFill>
                  <a:srgbClr val="D9D9D9"/>
                </a:solidFill>
              </a:defRPr>
            </a:pPr>
            <a:r>
              <a:t>Customer Segments</a:t>
            </a:r>
          </a:p>
          <a:p>
            <a:pPr>
              <a:defRPr>
                <a:solidFill>
                  <a:srgbClr val="D9D9D9"/>
                </a:solidFill>
              </a:defRPr>
            </a:pPr>
            <a:r>
              <a:t>Value Proposition</a:t>
            </a:r>
          </a:p>
          <a:p>
            <a:pPr>
              <a:defRPr>
                <a:solidFill>
                  <a:srgbClr val="D9D9D9"/>
                </a:solidFill>
              </a:defRPr>
            </a:pPr>
            <a:r>
              <a:t>Channels</a:t>
            </a:r>
          </a:p>
          <a:p>
            <a:pPr>
              <a:defRPr b="1"/>
            </a:pPr>
            <a:r>
              <a:t>Customer Relationships</a:t>
            </a:r>
          </a:p>
          <a:p>
            <a:pPr/>
            <a:r>
              <a:t>Revenue Streams</a:t>
            </a:r>
          </a:p>
          <a:p>
            <a:pPr/>
            <a:r>
              <a:t>Key Resources</a:t>
            </a:r>
          </a:p>
          <a:p>
            <a:pPr/>
            <a:r>
              <a:t>Key Activities</a:t>
            </a:r>
          </a:p>
          <a:p>
            <a:pPr/>
            <a:r>
              <a:t>Key Partnerships</a:t>
            </a:r>
          </a:p>
          <a:p>
            <a:pPr/>
            <a:r>
              <a:t>Cost Structure</a:t>
            </a:r>
          </a:p>
        </p:txBody>
      </p:sp>
      <p:sp>
        <p:nvSpPr>
          <p:cNvPr id="963"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5" name="Image" descr="Image"/>
          <p:cNvPicPr>
            <a:picLocks noChangeAspect="1"/>
          </p:cNvPicPr>
          <p:nvPr/>
        </p:nvPicPr>
        <p:blipFill>
          <a:blip r:embed="rId2">
            <a:extLst/>
          </a:blip>
          <a:stretch>
            <a:fillRect/>
          </a:stretch>
        </p:blipFill>
        <p:spPr>
          <a:xfrm>
            <a:off x="-1" y="988212"/>
            <a:ext cx="9144001" cy="5403851"/>
          </a:xfrm>
          <a:prstGeom prst="rect">
            <a:avLst/>
          </a:prstGeom>
          <a:ln w="12700">
            <a:miter lim="400000"/>
          </a:ln>
        </p:spPr>
      </p:pic>
      <p:pic>
        <p:nvPicPr>
          <p:cNvPr id="966" name="Image" descr="Image"/>
          <p:cNvPicPr>
            <a:picLocks noChangeAspect="1"/>
          </p:cNvPicPr>
          <p:nvPr/>
        </p:nvPicPr>
        <p:blipFill>
          <a:blip r:embed="rId3">
            <a:extLst/>
          </a:blip>
          <a:stretch>
            <a:fillRect/>
          </a:stretch>
        </p:blipFill>
        <p:spPr>
          <a:xfrm>
            <a:off x="3792428" y="6474183"/>
            <a:ext cx="1381344" cy="370201"/>
          </a:xfrm>
          <a:prstGeom prst="rect">
            <a:avLst/>
          </a:prstGeom>
          <a:ln w="12700">
            <a:miter lim="400000"/>
          </a:ln>
        </p:spPr>
      </p:pic>
      <p:sp>
        <p:nvSpPr>
          <p:cNvPr id="967" name="Customer Relationships"/>
          <p:cNvSpPr txBox="1"/>
          <p:nvPr>
            <p:ph type="title"/>
          </p:nvPr>
        </p:nvSpPr>
        <p:spPr>
          <a:xfrm>
            <a:off x="91332" y="-5429"/>
            <a:ext cx="8589963" cy="1170325"/>
          </a:xfrm>
          <a:prstGeom prst="rect">
            <a:avLst/>
          </a:prstGeom>
        </p:spPr>
        <p:txBody>
          <a:bodyPr/>
          <a:lstStyle>
            <a:lvl1pPr indent="0">
              <a:lnSpc>
                <a:spcPct val="90000"/>
              </a:lnSpc>
            </a:lvl1pPr>
          </a:lstStyle>
          <a:p>
            <a:pPr/>
            <a:r>
              <a:t>Customer Relationships</a:t>
            </a:r>
          </a:p>
        </p:txBody>
      </p:sp>
      <p:sp>
        <p:nvSpPr>
          <p:cNvPr id="96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969" name="Rectangle Rectangle" descr="Rectangle Rectangle"/>
          <p:cNvPicPr>
            <a:picLocks noChangeAspect="1"/>
          </p:cNvPicPr>
          <p:nvPr/>
        </p:nvPicPr>
        <p:blipFill>
          <a:blip r:embed="rId4">
            <a:extLst/>
          </a:blip>
          <a:stretch>
            <a:fillRect/>
          </a:stretch>
        </p:blipFill>
        <p:spPr>
          <a:xfrm>
            <a:off x="5466319" y="1029936"/>
            <a:ext cx="1881933" cy="2002814"/>
          </a:xfrm>
          <a:prstGeom prst="rect">
            <a:avLst/>
          </a:prstGeom>
          <a:ln w="12700">
            <a:miter lim="400000"/>
          </a:ln>
        </p:spPr>
      </p:pic>
      <p:sp>
        <p:nvSpPr>
          <p:cNvPr id="970" name="Rectangle"/>
          <p:cNvSpPr/>
          <p:nvPr/>
        </p:nvSpPr>
        <p:spPr>
          <a:xfrm>
            <a:off x="7314830" y="1042822"/>
            <a:ext cx="1798767" cy="3858302"/>
          </a:xfrm>
          <a:prstGeom prst="rect">
            <a:avLst/>
          </a:prstGeom>
          <a:solidFill>
            <a:srgbClr val="FF7E79">
              <a:alpha val="8679"/>
            </a:srgbClr>
          </a:solidFill>
          <a:ln w="12700">
            <a:miter lim="400000"/>
          </a:ln>
        </p:spPr>
        <p:txBody>
          <a:bodyPr lIns="34289" tIns="34289" rIns="34289" bIns="34289"/>
          <a:lstStyle/>
          <a:p>
            <a:pPr/>
          </a:p>
        </p:txBody>
      </p:sp>
      <p:sp>
        <p:nvSpPr>
          <p:cNvPr id="971" name="Rectangle"/>
          <p:cNvSpPr/>
          <p:nvPr/>
        </p:nvSpPr>
        <p:spPr>
          <a:xfrm>
            <a:off x="5466319" y="3047597"/>
            <a:ext cx="1798767" cy="2002813"/>
          </a:xfrm>
          <a:prstGeom prst="rect">
            <a:avLst/>
          </a:prstGeom>
          <a:solidFill>
            <a:srgbClr val="FF7E79">
              <a:alpha val="8679"/>
            </a:srgbClr>
          </a:solidFill>
          <a:ln w="12700">
            <a:miter lim="400000"/>
          </a:ln>
        </p:spPr>
        <p:txBody>
          <a:bodyPr lIns="34289" tIns="34289" rIns="34289" bIns="34289"/>
          <a:lstStyle/>
          <a:p>
            <a:pPr/>
          </a:p>
        </p:txBody>
      </p:sp>
      <p:sp>
        <p:nvSpPr>
          <p:cNvPr id="972" name="Rectangle"/>
          <p:cNvSpPr/>
          <p:nvPr/>
        </p:nvSpPr>
        <p:spPr>
          <a:xfrm>
            <a:off x="3617807" y="1071718"/>
            <a:ext cx="1798767" cy="3858302"/>
          </a:xfrm>
          <a:prstGeom prst="rect">
            <a:avLst/>
          </a:prstGeom>
          <a:solidFill>
            <a:srgbClr val="FF7E79">
              <a:alpha val="8679"/>
            </a:srgbClr>
          </a:solidFill>
          <a:ln w="12700">
            <a:miter lim="400000"/>
          </a:ln>
        </p:spPr>
        <p:txBody>
          <a:bodyPr lIns="34289" tIns="34289" rIns="34289" bIns="34289"/>
          <a:lstStyle/>
          <a:p>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Customer Relationships"/>
          <p:cNvSpPr txBox="1"/>
          <p:nvPr>
            <p:ph type="title"/>
          </p:nvPr>
        </p:nvSpPr>
        <p:spPr>
          <a:prstGeom prst="rect">
            <a:avLst/>
          </a:prstGeom>
        </p:spPr>
        <p:txBody>
          <a:bodyPr/>
          <a:lstStyle>
            <a:lvl1pPr indent="0">
              <a:lnSpc>
                <a:spcPct val="90000"/>
              </a:lnSpc>
            </a:lvl1pPr>
          </a:lstStyle>
          <a:p>
            <a:pPr/>
            <a:r>
              <a:t>Customer Relationships</a:t>
            </a:r>
          </a:p>
        </p:txBody>
      </p:sp>
      <p:sp>
        <p:nvSpPr>
          <p:cNvPr id="975" name="A company should clarify the type of relationship it wants to establish with each Customer Segment.…"/>
          <p:cNvSpPr txBox="1"/>
          <p:nvPr>
            <p:ph type="body" idx="1"/>
          </p:nvPr>
        </p:nvSpPr>
        <p:spPr>
          <a:prstGeom prst="rect">
            <a:avLst/>
          </a:prstGeom>
        </p:spPr>
        <p:txBody>
          <a:bodyPr/>
          <a:lstStyle/>
          <a:p>
            <a:pPr marL="230695" indent="-188022" defTabSz="768094">
              <a:spcBef>
                <a:spcPts val="1600"/>
              </a:spcBef>
              <a:defRPr sz="2600"/>
            </a:pPr>
            <a:r>
              <a:t>A company should clarify </a:t>
            </a:r>
            <a:r>
              <a:rPr>
                <a:solidFill>
                  <a:srgbClr val="0433FF"/>
                </a:solidFill>
              </a:rPr>
              <a:t>the type of relationship it wants to establish</a:t>
            </a:r>
            <a:r>
              <a:t> with each Customer Segment. </a:t>
            </a:r>
          </a:p>
          <a:p>
            <a:pPr marL="230695" indent="-188022" defTabSz="768094">
              <a:spcBef>
                <a:spcPts val="1600"/>
              </a:spcBef>
              <a:defRPr sz="2600"/>
            </a:pPr>
            <a:r>
              <a:t>Relationships can range from </a:t>
            </a:r>
            <a:r>
              <a:rPr b="1"/>
              <a:t>personal</a:t>
            </a:r>
            <a:r>
              <a:t> to </a:t>
            </a:r>
            <a:r>
              <a:rPr b="1"/>
              <a:t>automated</a:t>
            </a:r>
            <a:r>
              <a:t>. </a:t>
            </a:r>
          </a:p>
          <a:p>
            <a:pPr marL="230695" indent="-188022" defTabSz="768094">
              <a:spcBef>
                <a:spcPts val="1600"/>
              </a:spcBef>
              <a:defRPr sz="2600"/>
            </a:pPr>
            <a:r>
              <a:t>Customer relationships may be driven by the following motivations: </a:t>
            </a:r>
          </a:p>
          <a:p>
            <a:pPr lvl="1" marL="511599" indent="-244899" defTabSz="768094">
              <a:spcBef>
                <a:spcPts val="1600"/>
              </a:spcBef>
              <a:defRPr sz="2200"/>
            </a:pPr>
            <a:r>
              <a:t>Customer </a:t>
            </a:r>
            <a:r>
              <a:rPr>
                <a:solidFill>
                  <a:srgbClr val="0433FF"/>
                </a:solidFill>
              </a:rPr>
              <a:t>acquisition</a:t>
            </a:r>
          </a:p>
          <a:p>
            <a:pPr lvl="1" marL="511599" indent="-244899" defTabSz="768094">
              <a:spcBef>
                <a:spcPts val="1600"/>
              </a:spcBef>
              <a:defRPr sz="2200"/>
            </a:pPr>
            <a:r>
              <a:t>Customer </a:t>
            </a:r>
            <a:r>
              <a:rPr>
                <a:solidFill>
                  <a:srgbClr val="0433FF"/>
                </a:solidFill>
              </a:rPr>
              <a:t>retention</a:t>
            </a:r>
            <a:r>
              <a:t> </a:t>
            </a:r>
          </a:p>
          <a:p>
            <a:pPr lvl="1" marL="511599" indent="-244899" defTabSz="768094">
              <a:spcBef>
                <a:spcPts val="1600"/>
              </a:spcBef>
              <a:defRPr sz="2200"/>
            </a:pPr>
            <a:r>
              <a:t>Boostings sales (</a:t>
            </a:r>
            <a:r>
              <a:rPr>
                <a:solidFill>
                  <a:srgbClr val="0433FF"/>
                </a:solidFill>
              </a:rPr>
              <a:t>up-selling</a:t>
            </a:r>
            <a:r>
              <a:t>)</a:t>
            </a:r>
          </a:p>
        </p:txBody>
      </p:sp>
      <p:sp>
        <p:nvSpPr>
          <p:cNvPr id="97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9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9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9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975">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75"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Customer Relationships"/>
          <p:cNvSpPr txBox="1"/>
          <p:nvPr>
            <p:ph type="title"/>
          </p:nvPr>
        </p:nvSpPr>
        <p:spPr>
          <a:prstGeom prst="rect">
            <a:avLst/>
          </a:prstGeom>
        </p:spPr>
        <p:txBody>
          <a:bodyPr/>
          <a:lstStyle>
            <a:lvl1pPr indent="0">
              <a:lnSpc>
                <a:spcPct val="90000"/>
              </a:lnSpc>
            </a:lvl1pPr>
          </a:lstStyle>
          <a:p>
            <a:pPr/>
            <a:r>
              <a:t>Customer Relationships</a:t>
            </a:r>
          </a:p>
        </p:txBody>
      </p:sp>
      <p:sp>
        <p:nvSpPr>
          <p:cNvPr id="979" name="In the early days of Mobile telephony, Mobile network operator Customer relationships were driven by aggressive acquisition strategies involving free mobile phones.…"/>
          <p:cNvSpPr txBox="1"/>
          <p:nvPr>
            <p:ph type="body" idx="1"/>
          </p:nvPr>
        </p:nvSpPr>
        <p:spPr>
          <a:xfrm>
            <a:off x="139699" y="1242078"/>
            <a:ext cx="8864601" cy="4974623"/>
          </a:xfrm>
          <a:prstGeom prst="rect">
            <a:avLst/>
          </a:prstGeom>
        </p:spPr>
        <p:txBody>
          <a:bodyPr/>
          <a:lstStyle/>
          <a:p>
            <a:pPr marL="269820" indent="-225116" defTabSz="804672">
              <a:spcBef>
                <a:spcPts val="1700"/>
              </a:spcBef>
            </a:pPr>
            <a:r>
              <a:t>In the early days of Mobile telephony, Mobile network operator Customer relationships were driven by aggressive acquisition strategies involving free mobile phones. </a:t>
            </a:r>
          </a:p>
          <a:p>
            <a:pPr marL="269820" indent="-225116" defTabSz="804672">
              <a:spcBef>
                <a:spcPts val="1700"/>
              </a:spcBef>
            </a:pPr>
            <a:r>
              <a:t>When the market became saturated, operators switched to </a:t>
            </a:r>
            <a:r>
              <a:rPr i="1"/>
              <a:t>focusing on customer retention</a:t>
            </a:r>
            <a:r>
              <a:t> and </a:t>
            </a:r>
            <a:r>
              <a:rPr i="1"/>
              <a:t>increasing average revenue per customer</a:t>
            </a:r>
            <a:r>
              <a:t>.</a:t>
            </a:r>
          </a:p>
        </p:txBody>
      </p:sp>
      <p:sp>
        <p:nvSpPr>
          <p:cNvPr id="98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7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79"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A company’s business model dictates…"/>
          <p:cNvSpPr txBox="1"/>
          <p:nvPr>
            <p:ph type="body" idx="1"/>
          </p:nvPr>
        </p:nvSpPr>
        <p:spPr>
          <a:prstGeom prst="rect">
            <a:avLst/>
          </a:prstGeom>
        </p:spPr>
        <p:txBody>
          <a:bodyPr anchor="ctr"/>
          <a:lstStyle/>
          <a:p>
            <a:pPr marL="0" indent="0" algn="ctr" defTabSz="804672">
              <a:spcBef>
                <a:spcPts val="1700"/>
              </a:spcBef>
              <a:buSzTx/>
              <a:buFontTx/>
              <a:buNone/>
            </a:pPr>
            <a:r>
              <a:t>A company’s </a:t>
            </a:r>
            <a:r>
              <a:rPr b="1"/>
              <a:t>business model </a:t>
            </a:r>
            <a:r>
              <a:t>dictates </a:t>
            </a:r>
          </a:p>
          <a:p>
            <a:pPr marL="0" indent="0" algn="ctr" defTabSz="804672">
              <a:spcBef>
                <a:spcPts val="1700"/>
              </a:spcBef>
              <a:buSzTx/>
              <a:buFontTx/>
              <a:buNone/>
            </a:pPr>
            <a:r>
              <a:t>the </a:t>
            </a:r>
            <a:r>
              <a:rPr b="1"/>
              <a:t>type of Customer Relationships</a:t>
            </a:r>
            <a:r>
              <a:t> which in turn</a:t>
            </a:r>
          </a:p>
          <a:p>
            <a:pPr marL="0" indent="0" algn="ctr" defTabSz="804672">
              <a:spcBef>
                <a:spcPts val="1700"/>
              </a:spcBef>
              <a:buSzTx/>
              <a:buFontTx/>
              <a:buNone/>
            </a:pPr>
            <a:r>
              <a:t> </a:t>
            </a:r>
            <a:r>
              <a:rPr b="1"/>
              <a:t>deeply influence the overall customer experience</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82">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2"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Key questions"/>
          <p:cNvSpPr txBox="1"/>
          <p:nvPr>
            <p:ph type="title"/>
          </p:nvPr>
        </p:nvSpPr>
        <p:spPr>
          <a:xfrm>
            <a:off x="1355925" y="-96702"/>
            <a:ext cx="8589963" cy="1263771"/>
          </a:xfrm>
          <a:prstGeom prst="rect">
            <a:avLst/>
          </a:prstGeom>
        </p:spPr>
        <p:txBody>
          <a:bodyPr/>
          <a:lstStyle>
            <a:lvl1pPr indent="0">
              <a:lnSpc>
                <a:spcPct val="90000"/>
              </a:lnSpc>
            </a:lvl1pPr>
          </a:lstStyle>
          <a:p>
            <a:pPr/>
            <a:r>
              <a:t>Key questions</a:t>
            </a:r>
          </a:p>
        </p:txBody>
      </p:sp>
      <p:sp>
        <p:nvSpPr>
          <p:cNvPr id="985" name="What type of relationship does each of our Customer Segments expect us to establish and maintain with them?…"/>
          <p:cNvSpPr txBox="1"/>
          <p:nvPr>
            <p:ph type="body" idx="1"/>
          </p:nvPr>
        </p:nvSpPr>
        <p:spPr>
          <a:prstGeom prst="rect">
            <a:avLst/>
          </a:prstGeom>
        </p:spPr>
        <p:txBody>
          <a:bodyPr/>
          <a:lstStyle/>
          <a:p>
            <a:pPr/>
            <a:r>
              <a:t>What </a:t>
            </a:r>
            <a:r>
              <a:rPr>
                <a:solidFill>
                  <a:srgbClr val="0433FF"/>
                </a:solidFill>
              </a:rPr>
              <a:t>type of relationship</a:t>
            </a:r>
            <a:r>
              <a:t> does each of our Customer Segments expect us to establish and maintain with them? </a:t>
            </a:r>
          </a:p>
          <a:p>
            <a:pPr/>
            <a:r>
              <a:t>Which ones have we </a:t>
            </a:r>
            <a:r>
              <a:rPr>
                <a:solidFill>
                  <a:srgbClr val="0433FF"/>
                </a:solidFill>
              </a:rPr>
              <a:t>established?</a:t>
            </a:r>
            <a:r>
              <a:t> </a:t>
            </a:r>
          </a:p>
          <a:p>
            <a:pPr/>
            <a:r>
              <a:t>How </a:t>
            </a:r>
            <a:r>
              <a:rPr>
                <a:solidFill>
                  <a:srgbClr val="0433FF"/>
                </a:solidFill>
              </a:rPr>
              <a:t>costly</a:t>
            </a:r>
            <a:r>
              <a:t> are they?</a:t>
            </a:r>
          </a:p>
          <a:p>
            <a:pPr/>
            <a:r>
              <a:t>How are they </a:t>
            </a:r>
            <a:r>
              <a:rPr>
                <a:solidFill>
                  <a:srgbClr val="0433FF"/>
                </a:solidFill>
              </a:rPr>
              <a:t>integrated</a:t>
            </a:r>
            <a:r>
              <a:t> with the rest of our business model? </a:t>
            </a:r>
          </a:p>
        </p:txBody>
      </p:sp>
      <p:sp>
        <p:nvSpPr>
          <p:cNvPr id="986"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987" name="Picture 7" descr="Picture 7"/>
          <p:cNvPicPr>
            <a:picLocks noChangeAspect="1"/>
          </p:cNvPicPr>
          <p:nvPr/>
        </p:nvPicPr>
        <p:blipFill>
          <a:blip r:embed="rId2">
            <a:extLst/>
          </a:blip>
          <a:stretch>
            <a:fillRect/>
          </a:stretch>
        </p:blipFill>
        <p:spPr>
          <a:xfrm>
            <a:off x="116669" y="163969"/>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8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8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8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85"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Customer Relationship categories"/>
          <p:cNvSpPr txBox="1"/>
          <p:nvPr>
            <p:ph type="title"/>
          </p:nvPr>
        </p:nvSpPr>
        <p:spPr>
          <a:prstGeom prst="rect">
            <a:avLst/>
          </a:prstGeom>
        </p:spPr>
        <p:txBody>
          <a:bodyPr/>
          <a:lstStyle>
            <a:lvl1pPr indent="0">
              <a:lnSpc>
                <a:spcPct val="90000"/>
              </a:lnSpc>
              <a:defRPr sz="4000"/>
            </a:lvl1pPr>
          </a:lstStyle>
          <a:p>
            <a:pPr/>
            <a:r>
              <a:t>Customer Relationship categories</a:t>
            </a:r>
          </a:p>
        </p:txBody>
      </p:sp>
      <p:sp>
        <p:nvSpPr>
          <p:cNvPr id="990" name="Several categories of Customer Relationships exist.…"/>
          <p:cNvSpPr txBox="1"/>
          <p:nvPr>
            <p:ph type="body" idx="1"/>
          </p:nvPr>
        </p:nvSpPr>
        <p:spPr>
          <a:prstGeom prst="rect">
            <a:avLst/>
          </a:prstGeom>
        </p:spPr>
        <p:txBody>
          <a:bodyPr/>
          <a:lstStyle/>
          <a:p>
            <a:pPr marL="241681" indent="-196977" defTabSz="804672">
              <a:spcBef>
                <a:spcPts val="1700"/>
              </a:spcBef>
              <a:defRPr sz="2816"/>
            </a:pPr>
            <a:r>
              <a:t>Personal assistance </a:t>
            </a:r>
          </a:p>
          <a:p>
            <a:pPr marL="241681" indent="-196977" defTabSz="804672">
              <a:spcBef>
                <a:spcPts val="1700"/>
              </a:spcBef>
              <a:defRPr sz="2816"/>
            </a:pPr>
            <a:r>
              <a:t>Dedicated personal assistance</a:t>
            </a:r>
          </a:p>
          <a:p>
            <a:pPr marL="241681" indent="-196977" defTabSz="804672">
              <a:spcBef>
                <a:spcPts val="1700"/>
              </a:spcBef>
              <a:defRPr sz="2816"/>
            </a:pPr>
            <a:r>
              <a:t>Self-service</a:t>
            </a:r>
          </a:p>
          <a:p>
            <a:pPr marL="241681" indent="-196977" defTabSz="804672">
              <a:spcBef>
                <a:spcPts val="1700"/>
              </a:spcBef>
              <a:defRPr sz="2816"/>
            </a:pPr>
            <a:r>
              <a:t>Automated services</a:t>
            </a:r>
          </a:p>
          <a:p>
            <a:pPr marL="241681" indent="-196977" defTabSz="804672">
              <a:spcBef>
                <a:spcPts val="1700"/>
              </a:spcBef>
              <a:defRPr sz="2816"/>
            </a:pPr>
            <a:r>
              <a:t>Communities</a:t>
            </a:r>
          </a:p>
          <a:p>
            <a:pPr marL="241681" indent="-196977" defTabSz="804672">
              <a:spcBef>
                <a:spcPts val="1700"/>
              </a:spcBef>
              <a:defRPr sz="2816"/>
            </a:pPr>
            <a:r>
              <a:t>Co-creation</a:t>
            </a:r>
          </a:p>
          <a:p>
            <a:pPr marL="0" indent="0" algn="ctr" defTabSz="804672">
              <a:spcBef>
                <a:spcPts val="1700"/>
              </a:spcBef>
              <a:buSzTx/>
              <a:buFontTx/>
              <a:buNone/>
              <a:defRPr i="1" sz="2816"/>
            </a:pPr>
            <a:r>
              <a:t>These may co-exist in a company’s relationship with a particular customer segment</a:t>
            </a:r>
          </a:p>
        </p:txBody>
      </p:sp>
      <p:sp>
        <p:nvSpPr>
          <p:cNvPr id="991"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9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99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99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99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0" grpId="1"/>
    </p:bldLst>
  </p:timing>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Customer Relationship categories"/>
          <p:cNvSpPr txBox="1"/>
          <p:nvPr>
            <p:ph type="title"/>
          </p:nvPr>
        </p:nvSpPr>
        <p:spPr>
          <a:prstGeom prst="rect">
            <a:avLst/>
          </a:prstGeom>
        </p:spPr>
        <p:txBody>
          <a:bodyPr/>
          <a:lstStyle>
            <a:lvl1pPr indent="0">
              <a:lnSpc>
                <a:spcPct val="90000"/>
              </a:lnSpc>
              <a:defRPr sz="4000"/>
            </a:lvl1pPr>
          </a:lstStyle>
          <a:p>
            <a:pPr/>
            <a:r>
              <a:t>Personal Assistance</a:t>
            </a:r>
          </a:p>
        </p:txBody>
      </p:sp>
      <p:sp>
        <p:nvSpPr>
          <p:cNvPr id="994" name="Several categories of Customer Relationships exist.…"/>
          <p:cNvSpPr txBox="1"/>
          <p:nvPr>
            <p:ph type="body" idx="1"/>
          </p:nvPr>
        </p:nvSpPr>
        <p:spPr>
          <a:xfrm>
            <a:off x="139699" y="1242078"/>
            <a:ext cx="8686801" cy="4974623"/>
          </a:xfrm>
          <a:prstGeom prst="rect">
            <a:avLst/>
          </a:prstGeom>
        </p:spPr>
        <p:txBody>
          <a:bodyPr/>
          <a:lstStyle/>
          <a:p>
            <a:pPr marL="143808" indent="-115868" defTabSz="502919">
              <a:spcBef>
                <a:spcPts val="1100"/>
              </a:spcBef>
              <a:defRPr b="1" sz="2400"/>
            </a:pPr>
            <a:r>
              <a:rPr b="0"/>
              <a:t>Relationship is based on </a:t>
            </a:r>
            <a:r>
              <a:rPr b="0">
                <a:solidFill>
                  <a:srgbClr val="0433FF"/>
                </a:solidFill>
              </a:rPr>
              <a:t>human interaction</a:t>
            </a:r>
            <a:r>
              <a:rPr b="0"/>
              <a:t>. </a:t>
            </a:r>
            <a:endParaRPr b="0"/>
          </a:p>
          <a:p>
            <a:pPr marL="143808" indent="-115868" defTabSz="502919">
              <a:spcBef>
                <a:spcPts val="1100"/>
              </a:spcBef>
              <a:defRPr sz="2400"/>
            </a:pPr>
            <a:r>
              <a:t>The customer can:</a:t>
            </a:r>
          </a:p>
          <a:p>
            <a:pPr lvl="1" marL="290493" indent="-115868" defTabSz="502919">
              <a:spcBef>
                <a:spcPts val="1100"/>
              </a:spcBef>
              <a:buChar char="•"/>
              <a:defRPr sz="2400"/>
            </a:pPr>
            <a:r>
              <a:t>communicate with a </a:t>
            </a:r>
            <a:r>
              <a:rPr>
                <a:solidFill>
                  <a:srgbClr val="0433FF"/>
                </a:solidFill>
              </a:rPr>
              <a:t>real customer representative</a:t>
            </a:r>
            <a:r>
              <a:t> </a:t>
            </a:r>
          </a:p>
          <a:p>
            <a:pPr lvl="1" marL="290493" indent="-115868" defTabSz="502919">
              <a:spcBef>
                <a:spcPts val="1100"/>
              </a:spcBef>
              <a:buChar char="•"/>
              <a:defRPr sz="2400"/>
            </a:pPr>
            <a:r>
              <a:t>to get help during the sales process </a:t>
            </a:r>
          </a:p>
          <a:p>
            <a:pPr lvl="1" marL="290493" indent="-115868" defTabSz="502919">
              <a:spcBef>
                <a:spcPts val="1100"/>
              </a:spcBef>
              <a:buChar char="•"/>
              <a:defRPr sz="2400"/>
            </a:pPr>
            <a:r>
              <a:t>or after the purchase is complete. </a:t>
            </a:r>
          </a:p>
          <a:p>
            <a:pPr marL="143808" indent="-115868" defTabSz="502919">
              <a:spcBef>
                <a:spcPts val="1100"/>
              </a:spcBef>
              <a:defRPr sz="2400"/>
            </a:pPr>
            <a:r>
              <a:t>This may happen:</a:t>
            </a:r>
          </a:p>
          <a:p>
            <a:pPr lvl="1" marL="331089" indent="-156464" defTabSz="502919">
              <a:spcBef>
                <a:spcPts val="1100"/>
              </a:spcBef>
              <a:defRPr sz="2200"/>
            </a:pPr>
            <a:r>
              <a:rPr>
                <a:solidFill>
                  <a:srgbClr val="0433FF"/>
                </a:solidFill>
              </a:rPr>
              <a:t>on- site</a:t>
            </a:r>
            <a:r>
              <a:t> at the point of sale</a:t>
            </a:r>
          </a:p>
          <a:p>
            <a:pPr lvl="1" marL="331089" indent="-156464" defTabSz="502919">
              <a:spcBef>
                <a:spcPts val="1100"/>
              </a:spcBef>
              <a:defRPr sz="2200"/>
            </a:pPr>
            <a:r>
              <a:t>through </a:t>
            </a:r>
            <a:r>
              <a:rPr>
                <a:solidFill>
                  <a:srgbClr val="0433FF"/>
                </a:solidFill>
              </a:rPr>
              <a:t>call centers</a:t>
            </a:r>
          </a:p>
          <a:p>
            <a:pPr lvl="1" marL="331089" indent="-156464" defTabSz="502919">
              <a:spcBef>
                <a:spcPts val="1100"/>
              </a:spcBef>
              <a:defRPr sz="2200"/>
            </a:pPr>
            <a:r>
              <a:t>by </a:t>
            </a:r>
            <a:r>
              <a:rPr>
                <a:solidFill>
                  <a:srgbClr val="0433FF"/>
                </a:solidFill>
              </a:rPr>
              <a:t>e-mail</a:t>
            </a:r>
            <a:r>
              <a:t>, </a:t>
            </a:r>
          </a:p>
          <a:p>
            <a:pPr lvl="1" marL="331089" indent="-156464" defTabSz="502919">
              <a:spcBef>
                <a:spcPts val="1100"/>
              </a:spcBef>
              <a:defRPr sz="2200"/>
            </a:pPr>
            <a:r>
              <a:t>or through other means.</a:t>
            </a:r>
          </a:p>
        </p:txBody>
      </p:sp>
      <p:sp>
        <p:nvSpPr>
          <p:cNvPr id="99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99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99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99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99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99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1" fill="hold">
                                  <p:stCondLst>
                                    <p:cond delay="0"/>
                                  </p:stCondLst>
                                  <p:iterate type="el" backwards="0">
                                    <p:tmAbs val="0"/>
                                  </p:iterate>
                                  <p:childTnLst>
                                    <p:set>
                                      <p:cBhvr>
                                        <p:cTn id="30" fill="hold"/>
                                        <p:tgtEl>
                                          <p:spTgt spid="99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1" fill="hold">
                                  <p:stCondLst>
                                    <p:cond delay="0"/>
                                  </p:stCondLst>
                                  <p:iterate type="el" backwards="0">
                                    <p:tmAbs val="0"/>
                                  </p:iterate>
                                  <p:childTnLst>
                                    <p:set>
                                      <p:cBhvr>
                                        <p:cTn id="34" fill="hold"/>
                                        <p:tgtEl>
                                          <p:spTgt spid="994">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Title 1"/>
          <p:cNvSpPr txBox="1"/>
          <p:nvPr>
            <p:ph type="title"/>
          </p:nvPr>
        </p:nvSpPr>
        <p:spPr>
          <a:prstGeom prst="rect">
            <a:avLst/>
          </a:prstGeom>
        </p:spPr>
        <p:txBody>
          <a:bodyPr/>
          <a:lstStyle/>
          <a:p>
            <a:pPr indent="37702" defTabSz="868680">
              <a:defRPr sz="3800"/>
            </a:pPr>
            <a:r>
              <a:t>Reference</a:t>
            </a:r>
            <a:br/>
            <a:r>
              <a:t>Readings</a:t>
            </a:r>
          </a:p>
        </p:txBody>
      </p:sp>
      <p:pic>
        <p:nvPicPr>
          <p:cNvPr id="708" name="166c46b1-fe38-484d-985c-4f2da8e95aad.jpg._CB522951874_.jpg" descr="166c46b1-fe38-484d-985c-4f2da8e95aad.jpg._CB522951874_.jpg"/>
          <p:cNvPicPr>
            <a:picLocks noChangeAspect="1"/>
          </p:cNvPicPr>
          <p:nvPr/>
        </p:nvPicPr>
        <p:blipFill>
          <a:blip r:embed="rId2">
            <a:extLst/>
          </a:blip>
          <a:stretch>
            <a:fillRect/>
          </a:stretch>
        </p:blipFill>
        <p:spPr>
          <a:xfrm>
            <a:off x="3356011" y="190152"/>
            <a:ext cx="3131536" cy="3131534"/>
          </a:xfrm>
          <a:prstGeom prst="rect">
            <a:avLst/>
          </a:prstGeom>
          <a:ln w="12700">
            <a:miter lim="400000"/>
          </a:ln>
        </p:spPr>
      </p:pic>
      <p:pic>
        <p:nvPicPr>
          <p:cNvPr id="709" name="Picture 2" descr="Picture 2"/>
          <p:cNvPicPr>
            <a:picLocks noChangeAspect="1"/>
          </p:cNvPicPr>
          <p:nvPr/>
        </p:nvPicPr>
        <p:blipFill>
          <a:blip r:embed="rId3">
            <a:extLst/>
          </a:blip>
          <a:stretch>
            <a:fillRect/>
          </a:stretch>
        </p:blipFill>
        <p:spPr>
          <a:xfrm>
            <a:off x="3367171" y="3594908"/>
            <a:ext cx="2073191" cy="3131533"/>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Customer Relationship categories"/>
          <p:cNvSpPr txBox="1"/>
          <p:nvPr>
            <p:ph type="title"/>
          </p:nvPr>
        </p:nvSpPr>
        <p:spPr>
          <a:prstGeom prst="rect">
            <a:avLst/>
          </a:prstGeom>
        </p:spPr>
        <p:txBody>
          <a:bodyPr/>
          <a:lstStyle>
            <a:lvl1pPr indent="0">
              <a:lnSpc>
                <a:spcPct val="90000"/>
              </a:lnSpc>
              <a:defRPr sz="4000"/>
            </a:lvl1pPr>
          </a:lstStyle>
          <a:p>
            <a:pPr/>
            <a:r>
              <a:t>Dedicated Personal Assistance</a:t>
            </a:r>
          </a:p>
        </p:txBody>
      </p:sp>
      <p:sp>
        <p:nvSpPr>
          <p:cNvPr id="998" name="Several categories of Customer Relationships exist.…"/>
          <p:cNvSpPr txBox="1"/>
          <p:nvPr>
            <p:ph type="body" idx="1"/>
          </p:nvPr>
        </p:nvSpPr>
        <p:spPr>
          <a:xfrm>
            <a:off x="139699" y="1242078"/>
            <a:ext cx="8686801" cy="4974623"/>
          </a:xfrm>
          <a:prstGeom prst="rect">
            <a:avLst/>
          </a:prstGeom>
        </p:spPr>
        <p:txBody>
          <a:bodyPr/>
          <a:lstStyle/>
          <a:p>
            <a:pPr marL="143808" indent="-115868" defTabSz="502919">
              <a:spcBef>
                <a:spcPts val="1100"/>
              </a:spcBef>
              <a:defRPr b="1" sz="2500"/>
            </a:pPr>
            <a:r>
              <a:rPr b="0"/>
              <a:t>This relationship involves </a:t>
            </a:r>
            <a:r>
              <a:rPr b="0">
                <a:solidFill>
                  <a:srgbClr val="0433FF"/>
                </a:solidFill>
              </a:rPr>
              <a:t>dedicating a customer representative</a:t>
            </a:r>
            <a:r>
              <a:rPr b="0"/>
              <a:t> specifically to an individual client. </a:t>
            </a:r>
            <a:endParaRPr b="0"/>
          </a:p>
          <a:p>
            <a:pPr marL="143808" indent="-115868" defTabSz="502919">
              <a:spcBef>
                <a:spcPts val="1100"/>
              </a:spcBef>
              <a:defRPr sz="2500"/>
            </a:pPr>
            <a:r>
              <a:t>It represents the </a:t>
            </a:r>
            <a:r>
              <a:rPr b="1"/>
              <a:t>deepest</a:t>
            </a:r>
            <a:r>
              <a:t> and </a:t>
            </a:r>
            <a:r>
              <a:rPr b="1"/>
              <a:t>most intimate type</a:t>
            </a:r>
            <a:r>
              <a:t> of </a:t>
            </a:r>
            <a:r>
              <a:rPr b="1"/>
              <a:t>relationship</a:t>
            </a:r>
            <a:r>
              <a:t> and normally develops over a </a:t>
            </a:r>
            <a:r>
              <a:rPr>
                <a:solidFill>
                  <a:srgbClr val="0433FF"/>
                </a:solidFill>
              </a:rPr>
              <a:t>long period of time</a:t>
            </a:r>
            <a:r>
              <a:t>. </a:t>
            </a:r>
          </a:p>
          <a:p>
            <a:pPr marL="143808" indent="-115868" defTabSz="502919">
              <a:spcBef>
                <a:spcPts val="1100"/>
              </a:spcBef>
              <a:defRPr sz="2500"/>
            </a:pPr>
            <a:r>
              <a:t>In private banking services, for example, dedicated bankers serve high net worth individuals. </a:t>
            </a:r>
          </a:p>
          <a:p>
            <a:pPr marL="143808" indent="-115868" defTabSz="502919">
              <a:spcBef>
                <a:spcPts val="1100"/>
              </a:spcBef>
              <a:defRPr sz="2500"/>
            </a:pPr>
            <a:r>
              <a:t>Similar relationships can be found in other businesses in the form of key </a:t>
            </a:r>
            <a:r>
              <a:rPr>
                <a:solidFill>
                  <a:srgbClr val="0433FF"/>
                </a:solidFill>
              </a:rPr>
              <a:t>account managers</a:t>
            </a:r>
            <a:r>
              <a:t> who maintain personal relationships with important customers. </a:t>
            </a:r>
          </a:p>
        </p:txBody>
      </p:sp>
      <p:sp>
        <p:nvSpPr>
          <p:cNvPr id="99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9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9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9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99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98"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Customer Relationship categories"/>
          <p:cNvSpPr txBox="1"/>
          <p:nvPr>
            <p:ph type="title"/>
          </p:nvPr>
        </p:nvSpPr>
        <p:spPr>
          <a:prstGeom prst="rect">
            <a:avLst/>
          </a:prstGeom>
        </p:spPr>
        <p:txBody>
          <a:bodyPr/>
          <a:lstStyle>
            <a:lvl1pPr indent="0">
              <a:lnSpc>
                <a:spcPct val="90000"/>
              </a:lnSpc>
              <a:defRPr sz="4000"/>
            </a:lvl1pPr>
          </a:lstStyle>
          <a:p>
            <a:pPr/>
            <a:r>
              <a:t>Self or Automated Service</a:t>
            </a:r>
          </a:p>
        </p:txBody>
      </p:sp>
      <p:sp>
        <p:nvSpPr>
          <p:cNvPr id="1002" name="Self-service: In this type of relationship, a company maintains no direct relationship with customers.…"/>
          <p:cNvSpPr txBox="1"/>
          <p:nvPr>
            <p:ph type="body" idx="1"/>
          </p:nvPr>
        </p:nvSpPr>
        <p:spPr>
          <a:prstGeom prst="rect">
            <a:avLst/>
          </a:prstGeom>
        </p:spPr>
        <p:txBody>
          <a:bodyPr/>
          <a:lstStyle/>
          <a:p>
            <a:pPr marL="174119" indent="-140612" defTabSz="603137">
              <a:spcBef>
                <a:spcPts val="1200"/>
              </a:spcBef>
              <a:defRPr b="1" sz="2134"/>
            </a:pPr>
            <a:r>
              <a:t>Self-service:</a:t>
            </a:r>
            <a:r>
              <a:rPr b="0"/>
              <a:t> In this type of relationship, a company maintains </a:t>
            </a:r>
            <a:r>
              <a:rPr b="0">
                <a:solidFill>
                  <a:srgbClr val="0433FF"/>
                </a:solidFill>
              </a:rPr>
              <a:t>no direct relationship</a:t>
            </a:r>
            <a:r>
              <a:rPr b="0"/>
              <a:t> with customers. </a:t>
            </a:r>
          </a:p>
          <a:p>
            <a:pPr lvl="1" marL="399886" indent="-190463" defTabSz="603137">
              <a:spcBef>
                <a:spcPts val="1200"/>
              </a:spcBef>
              <a:defRPr sz="1940"/>
            </a:pPr>
            <a:r>
              <a:t>It provides all the </a:t>
            </a:r>
            <a:r>
              <a:rPr>
                <a:solidFill>
                  <a:srgbClr val="0433FF"/>
                </a:solidFill>
              </a:rPr>
              <a:t>necessary means</a:t>
            </a:r>
            <a:r>
              <a:t> for customers to help themselves.</a:t>
            </a:r>
          </a:p>
          <a:p>
            <a:pPr marL="174119" indent="-140612" defTabSz="603137">
              <a:spcBef>
                <a:spcPts val="1200"/>
              </a:spcBef>
              <a:defRPr b="1" sz="2134"/>
            </a:pPr>
            <a:r>
              <a:t>Automated services: </a:t>
            </a:r>
            <a:r>
              <a:rPr b="0"/>
              <a:t>Mixes a more sophisticated form of customer </a:t>
            </a:r>
            <a:r>
              <a:rPr b="0">
                <a:solidFill>
                  <a:srgbClr val="0433FF"/>
                </a:solidFill>
              </a:rPr>
              <a:t>self-service </a:t>
            </a:r>
            <a:r>
              <a:rPr b="0"/>
              <a:t>with</a:t>
            </a:r>
            <a:r>
              <a:rPr b="0">
                <a:solidFill>
                  <a:srgbClr val="0433FF"/>
                </a:solidFill>
              </a:rPr>
              <a:t> automated processes</a:t>
            </a:r>
            <a:r>
              <a:rPr b="0"/>
              <a:t>. </a:t>
            </a:r>
          </a:p>
          <a:p>
            <a:pPr lvl="1" marL="399886" indent="-190463" defTabSz="603137">
              <a:spcBef>
                <a:spcPts val="1200"/>
              </a:spcBef>
              <a:defRPr sz="1940"/>
            </a:pPr>
            <a:r>
              <a:t>For example, personal online profiles give customers access to customized services. </a:t>
            </a:r>
            <a:endParaRPr b="1"/>
          </a:p>
          <a:p>
            <a:pPr lvl="1" marL="399886" indent="-190463" defTabSz="603137">
              <a:spcBef>
                <a:spcPts val="1200"/>
              </a:spcBef>
              <a:defRPr sz="1940"/>
            </a:pPr>
            <a:r>
              <a:t>Automated services can recognize individual customers and their characteristics, and offer information related to orders or transactions. </a:t>
            </a:r>
            <a:endParaRPr b="1"/>
          </a:p>
          <a:p>
            <a:pPr lvl="1" marL="399886" indent="-190463" defTabSz="603137">
              <a:spcBef>
                <a:spcPts val="1200"/>
              </a:spcBef>
              <a:defRPr sz="1940"/>
            </a:pPr>
            <a:r>
              <a:t>At their best, automated services can simulate a personal relationship (e.g. offering book or movie recommendations).</a:t>
            </a:r>
          </a:p>
        </p:txBody>
      </p:sp>
      <p:sp>
        <p:nvSpPr>
          <p:cNvPr id="1003"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00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00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00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02" grpId="1"/>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Customer Relationship categories"/>
          <p:cNvSpPr txBox="1"/>
          <p:nvPr>
            <p:ph type="title"/>
          </p:nvPr>
        </p:nvSpPr>
        <p:spPr>
          <a:prstGeom prst="rect">
            <a:avLst/>
          </a:prstGeom>
        </p:spPr>
        <p:txBody>
          <a:bodyPr/>
          <a:lstStyle>
            <a:lvl1pPr indent="0">
              <a:lnSpc>
                <a:spcPct val="90000"/>
              </a:lnSpc>
              <a:defRPr sz="4000"/>
            </a:lvl1pPr>
          </a:lstStyle>
          <a:p>
            <a:pPr/>
            <a:r>
              <a:t>Communities</a:t>
            </a:r>
          </a:p>
        </p:txBody>
      </p:sp>
      <p:sp>
        <p:nvSpPr>
          <p:cNvPr id="1006" name="Communities: Increasingly, companies are utilizing user communities to:…"/>
          <p:cNvSpPr txBox="1"/>
          <p:nvPr>
            <p:ph type="body" idx="1"/>
          </p:nvPr>
        </p:nvSpPr>
        <p:spPr>
          <a:xfrm>
            <a:off x="139699" y="1242078"/>
            <a:ext cx="8686801" cy="4974623"/>
          </a:xfrm>
          <a:prstGeom prst="rect">
            <a:avLst/>
          </a:prstGeom>
        </p:spPr>
        <p:txBody>
          <a:bodyPr/>
          <a:lstStyle/>
          <a:p>
            <a:pPr marL="190731" indent="-154155" defTabSz="658368">
              <a:spcBef>
                <a:spcPts val="1400"/>
              </a:spcBef>
              <a:defRPr b="1" sz="2300"/>
            </a:pPr>
            <a:r>
              <a:rPr b="0"/>
              <a:t>Increasingly, companies are utilizing user communities to:</a:t>
            </a:r>
          </a:p>
          <a:p>
            <a:pPr lvl="1" marL="448055" indent="-219456" defTabSz="658368">
              <a:spcBef>
                <a:spcPts val="1400"/>
              </a:spcBef>
              <a:defRPr sz="2100"/>
            </a:pPr>
            <a:r>
              <a:t>become </a:t>
            </a:r>
            <a:r>
              <a:rPr>
                <a:solidFill>
                  <a:srgbClr val="0433FF"/>
                </a:solidFill>
              </a:rPr>
              <a:t>more involved with customers/prospects</a:t>
            </a:r>
            <a:r>
              <a:t> and </a:t>
            </a:r>
          </a:p>
          <a:p>
            <a:pPr lvl="1" marL="448055" indent="-219456" defTabSz="658368">
              <a:spcBef>
                <a:spcPts val="1400"/>
              </a:spcBef>
              <a:defRPr sz="2100">
                <a:solidFill>
                  <a:srgbClr val="0433FF"/>
                </a:solidFill>
              </a:defRPr>
            </a:pPr>
            <a:r>
              <a:t>facilitate connections</a:t>
            </a:r>
            <a:r>
              <a:rPr>
                <a:solidFill>
                  <a:srgbClr val="000000"/>
                </a:solidFill>
              </a:rPr>
              <a:t> between community members; online communities allow users to exchange knowledge and solve each other’s problems. </a:t>
            </a:r>
          </a:p>
          <a:p>
            <a:pPr lvl="1" marL="448055" indent="-219456" defTabSz="658368">
              <a:spcBef>
                <a:spcPts val="1400"/>
              </a:spcBef>
              <a:defRPr sz="2100"/>
            </a:pPr>
            <a:r>
              <a:t>help companies </a:t>
            </a:r>
            <a:r>
              <a:rPr>
                <a:solidFill>
                  <a:srgbClr val="0433FF"/>
                </a:solidFill>
              </a:rPr>
              <a:t>better understand their customers</a:t>
            </a:r>
            <a:r>
              <a:t>. </a:t>
            </a:r>
          </a:p>
          <a:p>
            <a:pPr marL="256031" indent="-219455" defTabSz="658368">
              <a:spcBef>
                <a:spcPts val="1400"/>
              </a:spcBef>
              <a:buChar char="‣"/>
              <a:defRPr sz="2100"/>
            </a:pPr>
            <a:r>
              <a:t>Pharmaceutical giant </a:t>
            </a:r>
            <a:r>
              <a:rPr b="1"/>
              <a:t>GlaxoSmithKline</a:t>
            </a:r>
            <a:r>
              <a:t> launched a private online community when it introduced </a:t>
            </a:r>
            <a:r>
              <a:rPr i="1"/>
              <a:t>alli</a:t>
            </a:r>
            <a:r>
              <a:t>, a new prescription-free weight-loss product.</a:t>
            </a:r>
          </a:p>
          <a:p>
            <a:pPr lvl="2" marL="748892" indent="-268833" defTabSz="658368">
              <a:spcBef>
                <a:spcPts val="1400"/>
              </a:spcBef>
              <a:defRPr sz="2100"/>
            </a:pPr>
            <a:r>
              <a:t>GlaxoSmithKline wanted to increase its understanding of the challenges faced by overweight adults, and thereby learn to better manage customer expectations.</a:t>
            </a:r>
          </a:p>
        </p:txBody>
      </p:sp>
      <p:sp>
        <p:nvSpPr>
          <p:cNvPr id="1007"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0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00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06"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Customer Relationship categories"/>
          <p:cNvSpPr txBox="1"/>
          <p:nvPr>
            <p:ph type="title"/>
          </p:nvPr>
        </p:nvSpPr>
        <p:spPr>
          <a:prstGeom prst="rect">
            <a:avLst/>
          </a:prstGeom>
        </p:spPr>
        <p:txBody>
          <a:bodyPr/>
          <a:lstStyle>
            <a:lvl1pPr indent="0">
              <a:lnSpc>
                <a:spcPct val="90000"/>
              </a:lnSpc>
              <a:defRPr sz="4000"/>
            </a:lvl1pPr>
          </a:lstStyle>
          <a:p>
            <a:pPr/>
            <a:r>
              <a:t>Co-creation</a:t>
            </a:r>
          </a:p>
        </p:txBody>
      </p:sp>
      <p:sp>
        <p:nvSpPr>
          <p:cNvPr id="1010" name="Co-creation: More companies are going beyond the traditional customer-vendor relationship to co-create value with customers.…"/>
          <p:cNvSpPr txBox="1"/>
          <p:nvPr>
            <p:ph type="body" idx="1"/>
          </p:nvPr>
        </p:nvSpPr>
        <p:spPr>
          <a:xfrm>
            <a:off x="228600" y="1254778"/>
            <a:ext cx="8686800" cy="4974623"/>
          </a:xfrm>
          <a:prstGeom prst="rect">
            <a:avLst/>
          </a:prstGeom>
        </p:spPr>
        <p:txBody>
          <a:bodyPr/>
          <a:lstStyle/>
          <a:p>
            <a:pPr marL="275953" indent="-230233" defTabSz="822958">
              <a:spcBef>
                <a:spcPts val="1800"/>
              </a:spcBef>
              <a:defRPr b="1"/>
            </a:pPr>
            <a:r>
              <a:rPr b="0"/>
              <a:t>More companies are going beyond the traditional customer-vendor relationship to </a:t>
            </a:r>
            <a:r>
              <a:rPr b="0">
                <a:solidFill>
                  <a:srgbClr val="0433FF"/>
                </a:solidFill>
              </a:rPr>
              <a:t>co-create value</a:t>
            </a:r>
            <a:r>
              <a:rPr b="0"/>
              <a:t> with customers. </a:t>
            </a:r>
            <a:endParaRPr b="0"/>
          </a:p>
          <a:p>
            <a:pPr marL="309066" indent="-263346" defTabSz="822958">
              <a:spcBef>
                <a:spcPts val="1800"/>
              </a:spcBef>
              <a:buChar char="‣"/>
              <a:defRPr sz="2400"/>
            </a:pPr>
            <a:r>
              <a:rPr>
                <a:solidFill>
                  <a:srgbClr val="0433FF"/>
                </a:solidFill>
              </a:rPr>
              <a:t>Amazon.com</a:t>
            </a:r>
            <a:r>
              <a:t> invites customers to write </a:t>
            </a:r>
            <a:r>
              <a:rPr b="1"/>
              <a:t>reviews</a:t>
            </a:r>
            <a:r>
              <a:t> and thus create value for other book lovers. </a:t>
            </a:r>
          </a:p>
          <a:p>
            <a:pPr marL="309066" indent="-263346" defTabSz="822958">
              <a:spcBef>
                <a:spcPts val="1800"/>
              </a:spcBef>
              <a:buChar char="‣"/>
              <a:defRPr sz="2400"/>
            </a:pPr>
            <a:r>
              <a:t>Some companies engage customers to </a:t>
            </a:r>
            <a:r>
              <a:rPr b="1"/>
              <a:t>assist with the design</a:t>
            </a:r>
            <a:r>
              <a:t> of new and innovative products. </a:t>
            </a:r>
          </a:p>
          <a:p>
            <a:pPr marL="309066" indent="-263346" defTabSz="822958">
              <a:spcBef>
                <a:spcPts val="1800"/>
              </a:spcBef>
              <a:buChar char="‣"/>
              <a:defRPr sz="2400"/>
            </a:pPr>
            <a:r>
              <a:t>Others, such as </a:t>
            </a:r>
            <a:r>
              <a:rPr>
                <a:solidFill>
                  <a:srgbClr val="0433FF"/>
                </a:solidFill>
              </a:rPr>
              <a:t>YouTube.com</a:t>
            </a:r>
            <a:r>
              <a:t>, solicit customers to </a:t>
            </a:r>
            <a:r>
              <a:rPr b="1"/>
              <a:t>create content</a:t>
            </a:r>
            <a:r>
              <a:t> for public consumption.</a:t>
            </a:r>
          </a:p>
        </p:txBody>
      </p:sp>
      <p:sp>
        <p:nvSpPr>
          <p:cNvPr id="1011"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1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10"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Content Placeholder 2"/>
          <p:cNvSpPr txBox="1"/>
          <p:nvPr>
            <p:ph type="body" idx="1"/>
          </p:nvPr>
        </p:nvSpPr>
        <p:spPr>
          <a:prstGeom prst="rect">
            <a:avLst/>
          </a:prstGeom>
        </p:spPr>
        <p:txBody>
          <a:bodyPr/>
          <a:lstStyle/>
          <a:p>
            <a:pPr>
              <a:defRPr>
                <a:solidFill>
                  <a:srgbClr val="D9D9D9"/>
                </a:solidFill>
              </a:defRPr>
            </a:pPr>
            <a:r>
              <a:t>Business Model: Introduction</a:t>
            </a:r>
          </a:p>
          <a:p>
            <a:pPr>
              <a:defRPr>
                <a:solidFill>
                  <a:srgbClr val="D9D9D9"/>
                </a:solidFill>
              </a:defRPr>
            </a:pPr>
            <a:r>
              <a:t>Customer Segments</a:t>
            </a:r>
          </a:p>
          <a:p>
            <a:pPr>
              <a:defRPr>
                <a:solidFill>
                  <a:srgbClr val="D9D9D9"/>
                </a:solidFill>
              </a:defRPr>
            </a:pPr>
            <a:r>
              <a:t>Value Proposition</a:t>
            </a:r>
          </a:p>
          <a:p>
            <a:pPr>
              <a:defRPr>
                <a:solidFill>
                  <a:srgbClr val="D9D9D9"/>
                </a:solidFill>
              </a:defRPr>
            </a:pPr>
            <a:r>
              <a:t>Channels</a:t>
            </a:r>
          </a:p>
          <a:p>
            <a:pPr>
              <a:defRPr>
                <a:solidFill>
                  <a:srgbClr val="D9D9D9"/>
                </a:solidFill>
              </a:defRPr>
            </a:pPr>
            <a:r>
              <a:t>Customer Relationships</a:t>
            </a:r>
          </a:p>
          <a:p>
            <a:pPr>
              <a:defRPr b="1"/>
            </a:pPr>
            <a:r>
              <a:t>Revenue Streams</a:t>
            </a:r>
          </a:p>
          <a:p>
            <a:pPr/>
            <a:r>
              <a:t>Key Resources</a:t>
            </a:r>
          </a:p>
          <a:p>
            <a:pPr/>
            <a:r>
              <a:t>Key Activities</a:t>
            </a:r>
          </a:p>
          <a:p>
            <a:pPr/>
            <a:r>
              <a:t>Key Partnerships</a:t>
            </a:r>
          </a:p>
          <a:p>
            <a:pPr/>
            <a:r>
              <a:t>Cost Structure</a:t>
            </a:r>
          </a:p>
        </p:txBody>
      </p:sp>
      <p:sp>
        <p:nvSpPr>
          <p:cNvPr id="1014" name="Title 1"/>
          <p:cNvSpPr txBox="1"/>
          <p:nvPr>
            <p:ph type="title"/>
          </p:nvPr>
        </p:nvSpPr>
        <p:spPr>
          <a:prstGeom prst="rect">
            <a:avLst/>
          </a:prstGeom>
        </p:spPr>
        <p:txBody>
          <a:bodyPr/>
          <a:lstStyle/>
          <a:p>
            <a:pPr indent="30558" defTabSz="704087">
              <a:defRPr sz="2772"/>
            </a:pPr>
            <a:r>
              <a:t>Business Model</a:t>
            </a:r>
            <a:br/>
            <a:r>
              <a:t>Canvas</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6" name="Image" descr="Image"/>
          <p:cNvPicPr>
            <a:picLocks noChangeAspect="1"/>
          </p:cNvPicPr>
          <p:nvPr/>
        </p:nvPicPr>
        <p:blipFill>
          <a:blip r:embed="rId2">
            <a:extLst/>
          </a:blip>
          <a:stretch>
            <a:fillRect/>
          </a:stretch>
        </p:blipFill>
        <p:spPr>
          <a:xfrm>
            <a:off x="-1" y="988212"/>
            <a:ext cx="9144001" cy="5403851"/>
          </a:xfrm>
          <a:prstGeom prst="rect">
            <a:avLst/>
          </a:prstGeom>
          <a:ln w="12700">
            <a:miter lim="400000"/>
          </a:ln>
        </p:spPr>
      </p:pic>
      <p:pic>
        <p:nvPicPr>
          <p:cNvPr id="1017" name="Image" descr="Image"/>
          <p:cNvPicPr>
            <a:picLocks noChangeAspect="1"/>
          </p:cNvPicPr>
          <p:nvPr/>
        </p:nvPicPr>
        <p:blipFill>
          <a:blip r:embed="rId3">
            <a:extLst/>
          </a:blip>
          <a:stretch>
            <a:fillRect/>
          </a:stretch>
        </p:blipFill>
        <p:spPr>
          <a:xfrm>
            <a:off x="3792428" y="6474183"/>
            <a:ext cx="1381344" cy="370201"/>
          </a:xfrm>
          <a:prstGeom prst="rect">
            <a:avLst/>
          </a:prstGeom>
          <a:ln w="12700">
            <a:miter lim="400000"/>
          </a:ln>
        </p:spPr>
      </p:pic>
      <p:sp>
        <p:nvSpPr>
          <p:cNvPr id="1018" name="Revenue streams"/>
          <p:cNvSpPr txBox="1"/>
          <p:nvPr>
            <p:ph type="title"/>
          </p:nvPr>
        </p:nvSpPr>
        <p:spPr>
          <a:prstGeom prst="rect">
            <a:avLst/>
          </a:prstGeom>
        </p:spPr>
        <p:txBody>
          <a:bodyPr/>
          <a:lstStyle>
            <a:lvl1pPr indent="0">
              <a:lnSpc>
                <a:spcPct val="90000"/>
              </a:lnSpc>
              <a:defRPr sz="3600"/>
            </a:lvl1pPr>
          </a:lstStyle>
          <a:p>
            <a:pPr/>
            <a:r>
              <a:t>Revenue streams</a:t>
            </a:r>
          </a:p>
        </p:txBody>
      </p:sp>
      <p:sp>
        <p:nvSpPr>
          <p:cNvPr id="101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
        <p:nvSpPr>
          <p:cNvPr id="1020" name="Rectangle"/>
          <p:cNvSpPr/>
          <p:nvPr/>
        </p:nvSpPr>
        <p:spPr>
          <a:xfrm>
            <a:off x="7306431" y="966903"/>
            <a:ext cx="1823365" cy="3966658"/>
          </a:xfrm>
          <a:prstGeom prst="rect">
            <a:avLst/>
          </a:prstGeom>
          <a:solidFill>
            <a:srgbClr val="FF7E79">
              <a:alpha val="8679"/>
            </a:srgbClr>
          </a:solidFill>
          <a:ln w="12700">
            <a:miter lim="400000"/>
          </a:ln>
        </p:spPr>
        <p:txBody>
          <a:bodyPr lIns="34289" tIns="34289" rIns="34289" bIns="34289"/>
          <a:lstStyle/>
          <a:p>
            <a:pPr/>
          </a:p>
        </p:txBody>
      </p:sp>
      <p:sp>
        <p:nvSpPr>
          <p:cNvPr id="1021" name="Rectangle"/>
          <p:cNvSpPr/>
          <p:nvPr/>
        </p:nvSpPr>
        <p:spPr>
          <a:xfrm>
            <a:off x="5449820" y="2929514"/>
            <a:ext cx="1823365" cy="1913550"/>
          </a:xfrm>
          <a:prstGeom prst="rect">
            <a:avLst/>
          </a:prstGeom>
          <a:solidFill>
            <a:srgbClr val="FF7E79">
              <a:alpha val="8679"/>
            </a:srgbClr>
          </a:solidFill>
          <a:ln w="12700">
            <a:miter lim="400000"/>
          </a:ln>
        </p:spPr>
        <p:txBody>
          <a:bodyPr lIns="34289" tIns="34289" rIns="34289" bIns="34289"/>
          <a:lstStyle/>
          <a:p>
            <a:pPr/>
          </a:p>
        </p:txBody>
      </p:sp>
      <p:sp>
        <p:nvSpPr>
          <p:cNvPr id="1022" name="Rectangle"/>
          <p:cNvSpPr/>
          <p:nvPr/>
        </p:nvSpPr>
        <p:spPr>
          <a:xfrm>
            <a:off x="3638526" y="934199"/>
            <a:ext cx="1823364" cy="3908865"/>
          </a:xfrm>
          <a:prstGeom prst="rect">
            <a:avLst/>
          </a:prstGeom>
          <a:solidFill>
            <a:srgbClr val="FF7E79">
              <a:alpha val="8679"/>
            </a:srgbClr>
          </a:solidFill>
          <a:ln w="12700">
            <a:miter lim="400000"/>
          </a:ln>
        </p:spPr>
        <p:txBody>
          <a:bodyPr lIns="34289" tIns="34289" rIns="34289" bIns="34289"/>
          <a:lstStyle/>
          <a:p>
            <a:pPr/>
          </a:p>
        </p:txBody>
      </p:sp>
      <p:pic>
        <p:nvPicPr>
          <p:cNvPr id="1023" name="Rectangle Rectangle" descr="Rectangle Rectangle"/>
          <p:cNvPicPr>
            <a:picLocks noChangeAspect="1"/>
          </p:cNvPicPr>
          <p:nvPr/>
        </p:nvPicPr>
        <p:blipFill>
          <a:blip r:embed="rId4">
            <a:extLst/>
          </a:blip>
          <a:stretch>
            <a:fillRect/>
          </a:stretch>
        </p:blipFill>
        <p:spPr>
          <a:xfrm>
            <a:off x="4554896" y="4867157"/>
            <a:ext cx="4593917" cy="1499195"/>
          </a:xfrm>
          <a:prstGeom prst="rect">
            <a:avLst/>
          </a:prstGeom>
          <a:ln w="12700">
            <a:miter lim="400000"/>
          </a:ln>
        </p:spPr>
      </p:pic>
      <p:sp>
        <p:nvSpPr>
          <p:cNvPr id="1024" name="Rectangle"/>
          <p:cNvSpPr/>
          <p:nvPr/>
        </p:nvSpPr>
        <p:spPr>
          <a:xfrm>
            <a:off x="5513086" y="1029449"/>
            <a:ext cx="1823365" cy="1913549"/>
          </a:xfrm>
          <a:prstGeom prst="rect">
            <a:avLst/>
          </a:prstGeom>
          <a:solidFill>
            <a:srgbClr val="FF7E79">
              <a:alpha val="8679"/>
            </a:srgbClr>
          </a:solidFill>
          <a:ln w="12700">
            <a:miter lim="400000"/>
          </a:ln>
        </p:spPr>
        <p:txBody>
          <a:bodyPr lIns="34289" tIns="34289" rIns="34289" bIns="34289"/>
          <a:lstStyle/>
          <a:p>
            <a:pP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Revenue Streams"/>
          <p:cNvSpPr txBox="1"/>
          <p:nvPr>
            <p:ph type="title"/>
          </p:nvPr>
        </p:nvSpPr>
        <p:spPr>
          <a:xfrm>
            <a:off x="49852" y="-5429"/>
            <a:ext cx="8589963" cy="1170325"/>
          </a:xfrm>
          <a:prstGeom prst="rect">
            <a:avLst/>
          </a:prstGeom>
        </p:spPr>
        <p:txBody>
          <a:bodyPr/>
          <a:lstStyle>
            <a:lvl1pPr indent="0">
              <a:lnSpc>
                <a:spcPct val="90000"/>
              </a:lnSpc>
            </a:lvl1pPr>
          </a:lstStyle>
          <a:p>
            <a:pPr/>
            <a:r>
              <a:t>Revenue Streams</a:t>
            </a:r>
          </a:p>
        </p:txBody>
      </p:sp>
      <p:sp>
        <p:nvSpPr>
          <p:cNvPr id="1027" name="The Revenue Streams Building Block represents the cash a company generates from each Customer Segment (costs must be subtracted from revenues to create earnings)…"/>
          <p:cNvSpPr txBox="1"/>
          <p:nvPr>
            <p:ph type="body" idx="1"/>
          </p:nvPr>
        </p:nvSpPr>
        <p:spPr>
          <a:prstGeom prst="rect">
            <a:avLst/>
          </a:prstGeom>
        </p:spPr>
        <p:txBody>
          <a:bodyPr/>
          <a:lstStyle/>
          <a:p>
            <a:pPr marL="269820" indent="-225116" defTabSz="804672">
              <a:spcBef>
                <a:spcPts val="1700"/>
              </a:spcBef>
            </a:pPr>
            <a:r>
              <a:t>Represent the </a:t>
            </a:r>
            <a:r>
              <a:rPr>
                <a:solidFill>
                  <a:srgbClr val="0433FF"/>
                </a:solidFill>
              </a:rPr>
              <a:t>cash a company generates from each Customer Segment</a:t>
            </a:r>
            <a:r>
              <a:t> </a:t>
            </a:r>
          </a:p>
          <a:p>
            <a:pPr lvl="1" marL="682316" indent="-225116" defTabSz="804672">
              <a:spcBef>
                <a:spcPts val="1700"/>
              </a:spcBef>
              <a:buChar char="•"/>
              <a:defRPr sz="3200"/>
            </a:pPr>
            <a:r>
              <a:t>Costs must be subtracted from revenues to create earnings</a:t>
            </a:r>
          </a:p>
          <a:p>
            <a:pPr marL="269820" indent="-225116" defTabSz="804672">
              <a:spcBef>
                <a:spcPts val="1700"/>
              </a:spcBef>
            </a:pPr>
            <a:r>
              <a:t>If customers comprise the heart of a business model, Revenue Streams are its arteries. </a:t>
            </a:r>
          </a:p>
        </p:txBody>
      </p:sp>
      <p:sp>
        <p:nvSpPr>
          <p:cNvPr id="102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2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27"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Revenue Streams"/>
          <p:cNvSpPr txBox="1"/>
          <p:nvPr>
            <p:ph type="title"/>
          </p:nvPr>
        </p:nvSpPr>
        <p:spPr>
          <a:prstGeom prst="rect">
            <a:avLst/>
          </a:prstGeom>
        </p:spPr>
        <p:txBody>
          <a:bodyPr/>
          <a:lstStyle/>
          <a:p>
            <a:pPr/>
            <a:r>
              <a:t>Revenue Streams</a:t>
            </a:r>
          </a:p>
        </p:txBody>
      </p:sp>
      <p:sp>
        <p:nvSpPr>
          <p:cNvPr id="1031" name="The Revenue Streams Building Block represents the cash a company generates from each Customer Segment (costs must be subtracted from revenues to create earnings)…"/>
          <p:cNvSpPr txBox="1"/>
          <p:nvPr>
            <p:ph type="body" idx="1"/>
          </p:nvPr>
        </p:nvSpPr>
        <p:spPr>
          <a:prstGeom prst="rect">
            <a:avLst/>
          </a:prstGeom>
        </p:spPr>
        <p:txBody>
          <a:bodyPr/>
          <a:lstStyle/>
          <a:p>
            <a:pPr marL="249920" indent="-203692" defTabSz="832104">
              <a:spcBef>
                <a:spcPts val="1800"/>
              </a:spcBef>
              <a:defRPr sz="2912"/>
            </a:pPr>
            <a:r>
              <a:t>Each revenue stream may have different pricing mechanisms </a:t>
            </a:r>
          </a:p>
          <a:p>
            <a:pPr lvl="1" marL="605917" indent="-316992" defTabSz="832104">
              <a:spcBef>
                <a:spcPts val="1800"/>
              </a:spcBef>
              <a:defRPr sz="2730"/>
            </a:pPr>
            <a:r>
              <a:t>Fixed list prices </a:t>
            </a:r>
          </a:p>
          <a:p>
            <a:pPr lvl="1" marL="605917" indent="-316992" defTabSz="832104">
              <a:spcBef>
                <a:spcPts val="1800"/>
              </a:spcBef>
              <a:defRPr sz="2730"/>
            </a:pPr>
            <a:r>
              <a:t>bargaining</a:t>
            </a:r>
          </a:p>
          <a:p>
            <a:pPr lvl="1" marL="605917" indent="-316992" defTabSz="832104">
              <a:spcBef>
                <a:spcPts val="1800"/>
              </a:spcBef>
              <a:defRPr sz="2730"/>
            </a:pPr>
            <a:r>
              <a:t>auctioning </a:t>
            </a:r>
          </a:p>
          <a:p>
            <a:pPr lvl="1" marL="605917" indent="-316992" defTabSz="832104">
              <a:spcBef>
                <a:spcPts val="1800"/>
              </a:spcBef>
              <a:defRPr sz="2730"/>
            </a:pPr>
            <a:r>
              <a:t>market-dependent</a:t>
            </a:r>
          </a:p>
          <a:p>
            <a:pPr lvl="1" marL="605917" indent="-316992" defTabSz="832104">
              <a:spcBef>
                <a:spcPts val="1800"/>
              </a:spcBef>
              <a:defRPr sz="2730"/>
            </a:pPr>
            <a:r>
              <a:t>volume-dependent or </a:t>
            </a:r>
          </a:p>
          <a:p>
            <a:pPr lvl="1" marL="605917" indent="-316992" defTabSz="832104">
              <a:spcBef>
                <a:spcPts val="1800"/>
              </a:spcBef>
              <a:defRPr sz="2730"/>
            </a:pPr>
            <a:r>
              <a:t>yield management</a:t>
            </a:r>
          </a:p>
        </p:txBody>
      </p:sp>
      <p:sp>
        <p:nvSpPr>
          <p:cNvPr id="1032"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0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0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0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10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103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1"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Revenue Streams categories"/>
          <p:cNvSpPr txBox="1"/>
          <p:nvPr>
            <p:ph type="title"/>
          </p:nvPr>
        </p:nvSpPr>
        <p:spPr>
          <a:prstGeom prst="rect">
            <a:avLst/>
          </a:prstGeom>
        </p:spPr>
        <p:txBody>
          <a:bodyPr/>
          <a:lstStyle>
            <a:lvl1pPr indent="0">
              <a:lnSpc>
                <a:spcPct val="90000"/>
              </a:lnSpc>
            </a:lvl1pPr>
          </a:lstStyle>
          <a:p>
            <a:pPr/>
            <a:r>
              <a:t>Revenue Streams categories</a:t>
            </a:r>
          </a:p>
        </p:txBody>
      </p:sp>
      <p:sp>
        <p:nvSpPr>
          <p:cNvPr id="1037" name="Transaction revenues resulting from one-time customer payments…"/>
          <p:cNvSpPr txBox="1"/>
          <p:nvPr>
            <p:ph type="body" idx="1"/>
          </p:nvPr>
        </p:nvSpPr>
        <p:spPr>
          <a:prstGeom prst="rect">
            <a:avLst/>
          </a:prstGeom>
        </p:spPr>
        <p:txBody>
          <a:bodyPr/>
          <a:lstStyle/>
          <a:p>
            <a:pPr>
              <a:defRPr>
                <a:solidFill>
                  <a:srgbClr val="0433FF"/>
                </a:solidFill>
              </a:defRPr>
            </a:pPr>
            <a:r>
              <a:t>Transaction revenues</a:t>
            </a:r>
            <a:r>
              <a:rPr>
                <a:solidFill>
                  <a:srgbClr val="000000"/>
                </a:solidFill>
              </a:rPr>
              <a:t> resulting from </a:t>
            </a:r>
            <a:r>
              <a:rPr b="1">
                <a:solidFill>
                  <a:srgbClr val="000000"/>
                </a:solidFill>
              </a:rPr>
              <a:t>one-time</a:t>
            </a:r>
            <a:r>
              <a:rPr>
                <a:solidFill>
                  <a:srgbClr val="000000"/>
                </a:solidFill>
              </a:rPr>
              <a:t> customer payments</a:t>
            </a:r>
            <a:endParaRPr>
              <a:solidFill>
                <a:srgbClr val="000000"/>
              </a:solidFill>
            </a:endParaRPr>
          </a:p>
          <a:p>
            <a:pPr>
              <a:defRPr>
                <a:solidFill>
                  <a:srgbClr val="0433FF"/>
                </a:solidFill>
              </a:defRPr>
            </a:pPr>
            <a:r>
              <a:t>Recurring revenues</a:t>
            </a:r>
            <a:r>
              <a:rPr>
                <a:solidFill>
                  <a:srgbClr val="000000"/>
                </a:solidFill>
              </a:rPr>
              <a:t> resulting from </a:t>
            </a:r>
            <a:r>
              <a:rPr b="1">
                <a:solidFill>
                  <a:srgbClr val="000000"/>
                </a:solidFill>
              </a:rPr>
              <a:t>ongoing payments</a:t>
            </a:r>
            <a:r>
              <a:rPr>
                <a:solidFill>
                  <a:srgbClr val="000000"/>
                </a:solidFill>
              </a:rPr>
              <a:t> to</a:t>
            </a:r>
            <a:endParaRPr>
              <a:solidFill>
                <a:srgbClr val="000000"/>
              </a:solidFill>
            </a:endParaRPr>
          </a:p>
          <a:p>
            <a:pPr lvl="1" marL="689065" indent="-371565">
              <a:defRPr sz="3200">
                <a:solidFill>
                  <a:srgbClr val="0433FF"/>
                </a:solidFill>
              </a:defRPr>
            </a:pPr>
            <a:r>
              <a:rPr>
                <a:solidFill>
                  <a:srgbClr val="000000"/>
                </a:solidFill>
              </a:rPr>
              <a:t>Deliver a Value Proposition to customers or </a:t>
            </a:r>
            <a:endParaRPr>
              <a:solidFill>
                <a:srgbClr val="000000"/>
              </a:solidFill>
            </a:endParaRPr>
          </a:p>
          <a:p>
            <a:pPr lvl="1" marL="689065" indent="-371565">
              <a:defRPr sz="3200">
                <a:solidFill>
                  <a:srgbClr val="0433FF"/>
                </a:solidFill>
              </a:defRPr>
            </a:pPr>
            <a:r>
              <a:rPr>
                <a:solidFill>
                  <a:srgbClr val="000000"/>
                </a:solidFill>
              </a:rPr>
              <a:t>Provide customer support post-purchase</a:t>
            </a:r>
          </a:p>
        </p:txBody>
      </p:sp>
      <p:sp>
        <p:nvSpPr>
          <p:cNvPr id="103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3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3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37"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Key questions"/>
          <p:cNvSpPr txBox="1"/>
          <p:nvPr>
            <p:ph type="title"/>
          </p:nvPr>
        </p:nvSpPr>
        <p:spPr>
          <a:xfrm>
            <a:off x="1225463" y="-5429"/>
            <a:ext cx="8589963" cy="1170325"/>
          </a:xfrm>
          <a:prstGeom prst="rect">
            <a:avLst/>
          </a:prstGeom>
        </p:spPr>
        <p:txBody>
          <a:bodyPr/>
          <a:lstStyle>
            <a:lvl1pPr indent="0">
              <a:lnSpc>
                <a:spcPct val="90000"/>
              </a:lnSpc>
            </a:lvl1pPr>
          </a:lstStyle>
          <a:p>
            <a:pPr/>
            <a:r>
              <a:t>Key questions</a:t>
            </a:r>
          </a:p>
        </p:txBody>
      </p:sp>
      <p:sp>
        <p:nvSpPr>
          <p:cNvPr id="1041" name="For what value are our customers really willing to pay?…"/>
          <p:cNvSpPr txBox="1"/>
          <p:nvPr>
            <p:ph type="body" idx="1"/>
          </p:nvPr>
        </p:nvSpPr>
        <p:spPr>
          <a:xfrm>
            <a:off x="139699" y="1254778"/>
            <a:ext cx="8686801" cy="5077117"/>
          </a:xfrm>
          <a:prstGeom prst="rect">
            <a:avLst/>
          </a:prstGeom>
        </p:spPr>
        <p:txBody>
          <a:bodyPr/>
          <a:lstStyle/>
          <a:p>
            <a:pPr marL="227949" indent="-185785" defTabSz="758951">
              <a:spcBef>
                <a:spcPts val="1600"/>
              </a:spcBef>
              <a:defRPr sz="2600"/>
            </a:pPr>
            <a:r>
              <a:t>For </a:t>
            </a:r>
            <a:r>
              <a:rPr b="1"/>
              <a:t>what value</a:t>
            </a:r>
            <a:r>
              <a:t> are our customers really </a:t>
            </a:r>
            <a:r>
              <a:rPr>
                <a:solidFill>
                  <a:srgbClr val="0433FF"/>
                </a:solidFill>
              </a:rPr>
              <a:t>willing to pay?</a:t>
            </a:r>
            <a:r>
              <a:t> </a:t>
            </a:r>
          </a:p>
          <a:p>
            <a:pPr lvl="1" marL="505508" indent="-241984" defTabSz="758951">
              <a:spcBef>
                <a:spcPts val="1600"/>
              </a:spcBef>
              <a:defRPr sz="2200"/>
            </a:pPr>
            <a:r>
              <a:t>Successfully answering that question allows the firm to generate one or more Revenue Streams from each Customer Segment. </a:t>
            </a:r>
          </a:p>
          <a:p>
            <a:pPr marL="227949" indent="-185785" defTabSz="758951">
              <a:spcBef>
                <a:spcPts val="1600"/>
              </a:spcBef>
              <a:defRPr sz="2600"/>
            </a:pPr>
            <a:r>
              <a:rPr>
                <a:solidFill>
                  <a:srgbClr val="0433FF"/>
                </a:solidFill>
              </a:rPr>
              <a:t>For what</a:t>
            </a:r>
            <a:r>
              <a:t> do they </a:t>
            </a:r>
            <a:r>
              <a:rPr>
                <a:solidFill>
                  <a:srgbClr val="0433FF"/>
                </a:solidFill>
              </a:rPr>
              <a:t>currently pay?</a:t>
            </a:r>
            <a:r>
              <a:t> </a:t>
            </a:r>
          </a:p>
          <a:p>
            <a:pPr marL="227949" indent="-185785" defTabSz="758951">
              <a:spcBef>
                <a:spcPts val="1600"/>
              </a:spcBef>
              <a:defRPr sz="2600"/>
            </a:pPr>
            <a:r>
              <a:rPr>
                <a:solidFill>
                  <a:srgbClr val="0433FF"/>
                </a:solidFill>
              </a:rPr>
              <a:t>How</a:t>
            </a:r>
            <a:r>
              <a:t> are they currently paying? </a:t>
            </a:r>
          </a:p>
          <a:p>
            <a:pPr marL="227949" indent="-185785" defTabSz="758951">
              <a:spcBef>
                <a:spcPts val="1600"/>
              </a:spcBef>
              <a:defRPr sz="2600"/>
            </a:pPr>
            <a:r>
              <a:t>How would they </a:t>
            </a:r>
            <a:r>
              <a:rPr>
                <a:solidFill>
                  <a:srgbClr val="0433FF"/>
                </a:solidFill>
              </a:rPr>
              <a:t>prefer to pay? </a:t>
            </a:r>
          </a:p>
          <a:p>
            <a:pPr marL="227949" indent="-185785" defTabSz="758951">
              <a:spcBef>
                <a:spcPts val="1600"/>
              </a:spcBef>
              <a:defRPr sz="2600"/>
            </a:pPr>
            <a:r>
              <a:t>How much does </a:t>
            </a:r>
            <a:r>
              <a:rPr>
                <a:solidFill>
                  <a:srgbClr val="0433FF"/>
                </a:solidFill>
              </a:rPr>
              <a:t>each Revenue Stream contribute to overall revenues?</a:t>
            </a:r>
          </a:p>
        </p:txBody>
      </p:sp>
      <p:sp>
        <p:nvSpPr>
          <p:cNvPr id="1042"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043" name="Picture 7" descr="Picture 7"/>
          <p:cNvPicPr>
            <a:picLocks noChangeAspect="1"/>
          </p:cNvPicPr>
          <p:nvPr/>
        </p:nvPicPr>
        <p:blipFill>
          <a:blip r:embed="rId2">
            <a:extLst/>
          </a:blip>
          <a:stretch>
            <a:fillRect/>
          </a:stretch>
        </p:blipFill>
        <p:spPr>
          <a:xfrm>
            <a:off x="157333" y="163969"/>
            <a:ext cx="831529" cy="8315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04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041">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Content Placeholder 2"/>
          <p:cNvSpPr txBox="1"/>
          <p:nvPr>
            <p:ph type="body" idx="1"/>
          </p:nvPr>
        </p:nvSpPr>
        <p:spPr>
          <a:prstGeom prst="rect">
            <a:avLst/>
          </a:prstGeom>
        </p:spPr>
        <p:txBody>
          <a:bodyPr/>
          <a:lstStyle/>
          <a:p>
            <a:pPr marL="262148" indent="-212872" defTabSz="886968">
              <a:spcBef>
                <a:spcPts val="1900"/>
              </a:spcBef>
              <a:defRPr b="1" sz="2328"/>
            </a:pPr>
            <a:r>
              <a:t>From Business Ideas to Business Models,</a:t>
            </a:r>
            <a:r>
              <a:rPr b="0"/>
              <a:t> Strategyzer </a:t>
            </a:r>
          </a:p>
          <a:p>
            <a:pPr lvl="1" marL="529717" indent="-221742" defTabSz="886968">
              <a:spcBef>
                <a:spcPts val="400"/>
              </a:spcBef>
              <a:defRPr sz="2134"/>
            </a:pPr>
            <a:r>
              <a:rPr u="sng">
                <a:solidFill>
                  <a:schemeClr val="accent5"/>
                </a:solidFill>
                <a:uFill>
                  <a:solidFill>
                    <a:schemeClr val="accent5"/>
                  </a:solidFill>
                </a:uFill>
                <a:hlinkClick r:id="rId2" invalidUrl="" action="" tgtFrame="" tooltip="" history="1" highlightClick="0" endSnd="0"/>
              </a:rPr>
              <a:t>https://youtu.be/wwShFsSFb-Y</a:t>
            </a:r>
          </a:p>
          <a:p>
            <a:pPr marL="262148" indent="-212872" defTabSz="886968">
              <a:spcBef>
                <a:spcPts val="1900"/>
              </a:spcBef>
              <a:defRPr b="1" sz="2328"/>
            </a:pPr>
            <a:r>
              <a:t>Business Model Canvas</a:t>
            </a:r>
            <a:r>
              <a:rPr b="0"/>
              <a:t>, Strategyzer:</a:t>
            </a:r>
          </a:p>
          <a:p>
            <a:pPr lvl="1" marL="529717" indent="-221742" defTabSz="886968">
              <a:spcBef>
                <a:spcPts val="400"/>
              </a:spcBef>
              <a:defRPr sz="2134"/>
            </a:pPr>
            <a:r>
              <a:rPr u="sng">
                <a:solidFill>
                  <a:schemeClr val="accent5"/>
                </a:solidFill>
                <a:uFill>
                  <a:solidFill>
                    <a:schemeClr val="accent5"/>
                  </a:solidFill>
                </a:uFill>
                <a:hlinkClick r:id="rId3" invalidUrl="" action="" tgtFrame="" tooltip="" history="1" highlightClick="0" endSnd="0"/>
              </a:rPr>
              <a:t>https://youtu.be/wlKP-BaC0jA</a:t>
            </a:r>
          </a:p>
          <a:p>
            <a:pPr marL="262148" indent="-212872" defTabSz="886968">
              <a:spcBef>
                <a:spcPts val="1900"/>
              </a:spcBef>
              <a:defRPr b="1" sz="2328"/>
            </a:pPr>
            <a:r>
              <a:t>Is there any space for more e-commerce or gig-economy startups? </a:t>
            </a:r>
            <a:r>
              <a:rPr b="0"/>
              <a:t>James Mi, Founding Lightspeed China Partners (LCP), (2018).</a:t>
            </a:r>
          </a:p>
          <a:p>
            <a:pPr lvl="1" marL="529717" indent="-221742" defTabSz="886968">
              <a:spcBef>
                <a:spcPts val="400"/>
              </a:spcBef>
              <a:defRPr sz="2134"/>
            </a:pPr>
            <a:r>
              <a:rPr u="sng">
                <a:solidFill>
                  <a:schemeClr val="accent5"/>
                </a:solidFill>
                <a:uFill>
                  <a:solidFill>
                    <a:schemeClr val="accent5"/>
                  </a:solidFill>
                </a:uFill>
                <a:hlinkClick r:id="rId4" invalidUrl="" action="" tgtFrame="" tooltip="" history="1" highlightClick="0" endSnd="0"/>
              </a:rPr>
              <a:t>https://youtu.be/XGVUEjWJTEM</a:t>
            </a:r>
          </a:p>
          <a:p>
            <a:pPr marL="262148" indent="-212872" defTabSz="886968">
              <a:spcBef>
                <a:spcPts val="1900"/>
              </a:spcBef>
              <a:defRPr b="1" sz="2328"/>
            </a:pPr>
            <a:r>
              <a:t>Interview of Cindy Mi, founder and CEO of VIPKID</a:t>
            </a:r>
            <a:r>
              <a:rPr b="0"/>
              <a:t>, with the Y Combinator (2019)</a:t>
            </a:r>
          </a:p>
          <a:p>
            <a:pPr lvl="1" marL="529717" indent="-221742" defTabSz="886968">
              <a:spcBef>
                <a:spcPts val="400"/>
              </a:spcBef>
              <a:defRPr sz="2134"/>
            </a:pPr>
            <a:r>
              <a:rPr u="sng">
                <a:solidFill>
                  <a:schemeClr val="accent5"/>
                </a:solidFill>
                <a:uFill>
                  <a:solidFill>
                    <a:schemeClr val="accent5"/>
                  </a:solidFill>
                </a:uFill>
                <a:hlinkClick r:id="rId5" invalidUrl="" action="" tgtFrame="" tooltip="" history="1" highlightClick="0" endSnd="0"/>
              </a:rPr>
              <a:t>https://www.youtube.com/watch?v=EoffBerre24</a:t>
            </a:r>
          </a:p>
        </p:txBody>
      </p:sp>
      <p:sp>
        <p:nvSpPr>
          <p:cNvPr id="712" name="Title 1"/>
          <p:cNvSpPr txBox="1"/>
          <p:nvPr/>
        </p:nvSpPr>
        <p:spPr>
          <a:xfrm>
            <a:off x="-3063" y="379923"/>
            <a:ext cx="2843907" cy="1247644"/>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normAutofit fontScale="100000" lnSpcReduction="0"/>
          </a:bodyPr>
          <a:lstStyle>
            <a:lvl1pPr algn="ctr" defTabSz="740663">
              <a:lnSpc>
                <a:spcPct val="90000"/>
              </a:lnSpc>
              <a:defRPr sz="3240">
                <a:solidFill>
                  <a:srgbClr val="FFD147"/>
                </a:solidFill>
                <a:latin typeface="Century Gothic"/>
                <a:ea typeface="Century Gothic"/>
                <a:cs typeface="Century Gothic"/>
                <a:sym typeface="Century Gothic"/>
              </a:defRPr>
            </a:lvl1pPr>
          </a:lstStyle>
          <a:p>
            <a:pPr/>
            <a:r>
              <a:t>Online Videos &amp; Courses</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Generating Revenue Streams"/>
          <p:cNvSpPr txBox="1"/>
          <p:nvPr>
            <p:ph type="title"/>
          </p:nvPr>
        </p:nvSpPr>
        <p:spPr>
          <a:prstGeom prst="rect">
            <a:avLst/>
          </a:prstGeom>
        </p:spPr>
        <p:txBody>
          <a:bodyPr/>
          <a:lstStyle/>
          <a:p>
            <a:pPr/>
            <a:r>
              <a:t>Generating Revenue Streams</a:t>
            </a:r>
          </a:p>
        </p:txBody>
      </p:sp>
      <p:sp>
        <p:nvSpPr>
          <p:cNvPr id="1046" name="Asset sale: The most widely understood Revenue Stream derives from selling ownership rights to a physical product.…"/>
          <p:cNvSpPr txBox="1"/>
          <p:nvPr>
            <p:ph type="body" idx="1"/>
          </p:nvPr>
        </p:nvSpPr>
        <p:spPr>
          <a:prstGeom prst="rect">
            <a:avLst/>
          </a:prstGeom>
        </p:spPr>
        <p:txBody>
          <a:bodyPr/>
          <a:lstStyle/>
          <a:p>
            <a:pPr marL="266398" indent="-217122" defTabSz="886968">
              <a:spcBef>
                <a:spcPts val="1900"/>
              </a:spcBef>
              <a:defRPr sz="3104"/>
            </a:pPr>
            <a:r>
              <a:t>Asset sale</a:t>
            </a:r>
          </a:p>
          <a:p>
            <a:pPr marL="266398" indent="-217122" defTabSz="886968">
              <a:spcBef>
                <a:spcPts val="1900"/>
              </a:spcBef>
              <a:defRPr sz="3104"/>
            </a:pPr>
            <a:r>
              <a:t>Usage fee</a:t>
            </a:r>
          </a:p>
          <a:p>
            <a:pPr marL="266398" indent="-217122" defTabSz="886968">
              <a:spcBef>
                <a:spcPts val="1900"/>
              </a:spcBef>
              <a:defRPr sz="3104"/>
            </a:pPr>
            <a:r>
              <a:t>Subscription Fees</a:t>
            </a:r>
          </a:p>
          <a:p>
            <a:pPr marL="266398" indent="-217122" defTabSz="886968">
              <a:spcBef>
                <a:spcPts val="1900"/>
              </a:spcBef>
              <a:defRPr sz="3104"/>
            </a:pPr>
            <a:r>
              <a:t>Lending/Renting/Leasing</a:t>
            </a:r>
          </a:p>
          <a:p>
            <a:pPr marL="266398" indent="-217122" defTabSz="886968">
              <a:spcBef>
                <a:spcPts val="1900"/>
              </a:spcBef>
              <a:defRPr sz="3104"/>
            </a:pPr>
            <a:r>
              <a:t>Licensing</a:t>
            </a:r>
          </a:p>
          <a:p>
            <a:pPr marL="266398" indent="-217122" defTabSz="886968">
              <a:spcBef>
                <a:spcPts val="1900"/>
              </a:spcBef>
              <a:defRPr sz="3104"/>
            </a:pPr>
            <a:r>
              <a:t>Brokerage fees</a:t>
            </a:r>
          </a:p>
          <a:p>
            <a:pPr marL="266398" indent="-217122" defTabSz="886968">
              <a:spcBef>
                <a:spcPts val="1900"/>
              </a:spcBef>
              <a:defRPr sz="3104"/>
            </a:pPr>
            <a:r>
              <a:t>Advertising</a:t>
            </a:r>
          </a:p>
        </p:txBody>
      </p:sp>
      <p:sp>
        <p:nvSpPr>
          <p:cNvPr id="1047"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04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04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046">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46" grpId="1"/>
    </p:bldLst>
  </p:timing>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Generating Revenue Streams"/>
          <p:cNvSpPr txBox="1"/>
          <p:nvPr>
            <p:ph type="title"/>
          </p:nvPr>
        </p:nvSpPr>
        <p:spPr>
          <a:prstGeom prst="rect">
            <a:avLst/>
          </a:prstGeom>
        </p:spPr>
        <p:txBody>
          <a:bodyPr/>
          <a:lstStyle/>
          <a:p>
            <a:pPr/>
            <a:r>
              <a:t>Asset Sale</a:t>
            </a:r>
          </a:p>
        </p:txBody>
      </p:sp>
      <p:sp>
        <p:nvSpPr>
          <p:cNvPr id="1050" name="Asset sale: The most widely understood Revenue Stream derives from selling ownership rights to a physical product.…"/>
          <p:cNvSpPr txBox="1"/>
          <p:nvPr>
            <p:ph type="body" idx="1"/>
          </p:nvPr>
        </p:nvSpPr>
        <p:spPr>
          <a:prstGeom prst="rect">
            <a:avLst/>
          </a:prstGeom>
        </p:spPr>
        <p:txBody>
          <a:bodyPr/>
          <a:lstStyle/>
          <a:p>
            <a:pPr/>
            <a:r>
              <a:t>The most widely understood Revenue Stream derives from </a:t>
            </a:r>
            <a:r>
              <a:rPr>
                <a:solidFill>
                  <a:srgbClr val="0433FF"/>
                </a:solidFill>
              </a:rPr>
              <a:t>selling ownership rights</a:t>
            </a:r>
            <a:r>
              <a:t> to a </a:t>
            </a:r>
            <a:r>
              <a:rPr>
                <a:solidFill>
                  <a:srgbClr val="0433FF"/>
                </a:solidFill>
              </a:rPr>
              <a:t>physical </a:t>
            </a:r>
            <a:r>
              <a:t>(tangible)</a:t>
            </a:r>
            <a:r>
              <a:rPr>
                <a:solidFill>
                  <a:srgbClr val="0433FF"/>
                </a:solidFill>
              </a:rPr>
              <a:t> product</a:t>
            </a:r>
            <a:r>
              <a:t>. </a:t>
            </a:r>
          </a:p>
          <a:p>
            <a:pPr lvl="1"/>
            <a:r>
              <a:rPr b="1"/>
              <a:t>Amazon.com</a:t>
            </a:r>
            <a:r>
              <a:t> sells books, music, consumer electronics, and more online. </a:t>
            </a:r>
          </a:p>
          <a:p>
            <a:pPr lvl="1"/>
            <a:r>
              <a:rPr b="1"/>
              <a:t>Fiat</a:t>
            </a:r>
            <a:r>
              <a:t> sells automobiles, which buyers are free to drive, resell, or even destroy.</a:t>
            </a:r>
          </a:p>
        </p:txBody>
      </p:sp>
      <p:sp>
        <p:nvSpPr>
          <p:cNvPr id="1051"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5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50"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3" name="Generating Revenue Streams"/>
          <p:cNvSpPr txBox="1"/>
          <p:nvPr>
            <p:ph type="title"/>
          </p:nvPr>
        </p:nvSpPr>
        <p:spPr>
          <a:prstGeom prst="rect">
            <a:avLst/>
          </a:prstGeom>
        </p:spPr>
        <p:txBody>
          <a:bodyPr/>
          <a:lstStyle/>
          <a:p>
            <a:pPr/>
            <a:r>
              <a:t>Usage fee</a:t>
            </a:r>
          </a:p>
        </p:txBody>
      </p:sp>
      <p:sp>
        <p:nvSpPr>
          <p:cNvPr id="1054" name="Asset sale: The most widely understood Revenue Stream derives from selling ownership rights to a physical product.…"/>
          <p:cNvSpPr txBox="1"/>
          <p:nvPr>
            <p:ph type="body" idx="1"/>
          </p:nvPr>
        </p:nvSpPr>
        <p:spPr>
          <a:prstGeom prst="rect">
            <a:avLst/>
          </a:prstGeom>
        </p:spPr>
        <p:txBody>
          <a:bodyPr/>
          <a:lstStyle/>
          <a:p>
            <a:pPr marL="222456" indent="-181308" defTabSz="740663">
              <a:spcBef>
                <a:spcPts val="1600"/>
              </a:spcBef>
              <a:defRPr sz="2592"/>
            </a:pPr>
            <a:r>
              <a:t>This Revenue Stream is generated by the </a:t>
            </a:r>
            <a:r>
              <a:rPr>
                <a:solidFill>
                  <a:srgbClr val="0433FF"/>
                </a:solidFill>
              </a:rPr>
              <a:t>use of a particular service</a:t>
            </a:r>
            <a:r>
              <a:t>. </a:t>
            </a:r>
          </a:p>
          <a:p>
            <a:pPr marL="222456" indent="-181308" defTabSz="740663">
              <a:spcBef>
                <a:spcPts val="1600"/>
              </a:spcBef>
              <a:defRPr sz="2592"/>
            </a:pPr>
            <a:r>
              <a:t>The </a:t>
            </a:r>
            <a:r>
              <a:rPr>
                <a:solidFill>
                  <a:srgbClr val="0433FF"/>
                </a:solidFill>
              </a:rPr>
              <a:t>more a service is used</a:t>
            </a:r>
            <a:r>
              <a:t>, the </a:t>
            </a:r>
            <a:r>
              <a:rPr>
                <a:solidFill>
                  <a:srgbClr val="0433FF"/>
                </a:solidFill>
              </a:rPr>
              <a:t>more the customer pays</a:t>
            </a:r>
            <a:r>
              <a:t>. </a:t>
            </a:r>
          </a:p>
          <a:p>
            <a:pPr lvl="1" marL="539332" indent="-282157" defTabSz="740663">
              <a:spcBef>
                <a:spcPts val="1600"/>
              </a:spcBef>
              <a:defRPr sz="2430"/>
            </a:pPr>
            <a:r>
              <a:t>A </a:t>
            </a:r>
            <a:r>
              <a:rPr b="1"/>
              <a:t>telecom</a:t>
            </a:r>
            <a:r>
              <a:t> operator may charge customers for the number of minutes spent on the phone. </a:t>
            </a:r>
          </a:p>
          <a:p>
            <a:pPr lvl="1" marL="539332" indent="-282157" defTabSz="740663">
              <a:spcBef>
                <a:spcPts val="1600"/>
              </a:spcBef>
              <a:defRPr sz="2430"/>
            </a:pPr>
            <a:r>
              <a:t>A </a:t>
            </a:r>
            <a:r>
              <a:rPr b="1"/>
              <a:t>hotel</a:t>
            </a:r>
            <a:r>
              <a:t> charges customers for the number of nights rooms are used. </a:t>
            </a:r>
          </a:p>
          <a:p>
            <a:pPr lvl="1" marL="539332" indent="-282157" defTabSz="740663">
              <a:spcBef>
                <a:spcPts val="1600"/>
              </a:spcBef>
              <a:defRPr sz="2430"/>
            </a:pPr>
            <a:r>
              <a:t>A </a:t>
            </a:r>
            <a:r>
              <a:rPr b="1"/>
              <a:t>package</a:t>
            </a:r>
            <a:r>
              <a:t> </a:t>
            </a:r>
            <a:r>
              <a:rPr b="1"/>
              <a:t>delivery</a:t>
            </a:r>
            <a:r>
              <a:t> service charges customers for the delivery of a Parcel from one location to another.</a:t>
            </a:r>
          </a:p>
        </p:txBody>
      </p:sp>
      <p:sp>
        <p:nvSpPr>
          <p:cNvPr id="1055" name="Slide Number Placeholder 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5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5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05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54"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Revenue Streams: Subscription Fees"/>
          <p:cNvSpPr txBox="1"/>
          <p:nvPr>
            <p:ph type="title"/>
          </p:nvPr>
        </p:nvSpPr>
        <p:spPr>
          <a:xfrm>
            <a:off x="165096" y="-18577"/>
            <a:ext cx="8839208" cy="1183473"/>
          </a:xfrm>
          <a:prstGeom prst="rect">
            <a:avLst/>
          </a:prstGeom>
        </p:spPr>
        <p:txBody>
          <a:bodyPr/>
          <a:lstStyle>
            <a:lvl1pPr indent="0">
              <a:lnSpc>
                <a:spcPct val="90000"/>
              </a:lnSpc>
              <a:defRPr sz="4000"/>
            </a:lvl1pPr>
          </a:lstStyle>
          <a:p>
            <a:pPr/>
            <a:r>
              <a:t>Subscription Fees</a:t>
            </a:r>
          </a:p>
        </p:txBody>
      </p:sp>
      <p:sp>
        <p:nvSpPr>
          <p:cNvPr id="1058" name="This Revenue Stream is generated by selling continuous access to a service.…"/>
          <p:cNvSpPr txBox="1"/>
          <p:nvPr>
            <p:ph type="body" idx="1"/>
          </p:nvPr>
        </p:nvSpPr>
        <p:spPr>
          <a:prstGeom prst="rect">
            <a:avLst/>
          </a:prstGeom>
        </p:spPr>
        <p:txBody>
          <a:bodyPr/>
          <a:lstStyle/>
          <a:p>
            <a:pPr marL="270991" indent="-224763" defTabSz="832103">
              <a:spcBef>
                <a:spcPts val="1800"/>
              </a:spcBef>
            </a:pPr>
            <a:r>
              <a:t>This Revenue Stream is generated by selling continuous access to a service. </a:t>
            </a:r>
            <a:endParaRPr sz="2800"/>
          </a:p>
          <a:p>
            <a:pPr lvl="1" marL="555198" indent="-266273" defTabSz="832103">
              <a:spcBef>
                <a:spcPts val="1800"/>
              </a:spcBef>
              <a:defRPr sz="2400"/>
            </a:pPr>
            <a:r>
              <a:t>A gym sells its members monthly or yearly subscriptions in exchange for access to its exercise facilities. </a:t>
            </a:r>
          </a:p>
          <a:p>
            <a:pPr lvl="1" marL="555198" indent="-266273" defTabSz="832103">
              <a:spcBef>
                <a:spcPts val="1800"/>
              </a:spcBef>
              <a:defRPr sz="2400"/>
            </a:pPr>
            <a:r>
              <a:t>World of Warcraft Online, a Web-based computer game, allows users to play its online game in exchange for a monthly subscription fee. </a:t>
            </a:r>
          </a:p>
          <a:p>
            <a:pPr lvl="1" marL="555198" indent="-266273" defTabSz="832103">
              <a:spcBef>
                <a:spcPts val="1800"/>
              </a:spcBef>
              <a:defRPr sz="2400"/>
            </a:pPr>
            <a:r>
              <a:t>Spotify gives users access to a music library for a subscription fee.</a:t>
            </a:r>
          </a:p>
        </p:txBody>
      </p:sp>
      <p:sp>
        <p:nvSpPr>
          <p:cNvPr id="105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060" name="Image" descr="Image"/>
          <p:cNvPicPr>
            <a:picLocks noChangeAspect="1"/>
          </p:cNvPicPr>
          <p:nvPr/>
        </p:nvPicPr>
        <p:blipFill>
          <a:blip r:embed="rId2">
            <a:extLst/>
          </a:blip>
          <a:stretch>
            <a:fillRect/>
          </a:stretch>
        </p:blipFill>
        <p:spPr>
          <a:xfrm>
            <a:off x="5117215" y="5744021"/>
            <a:ext cx="1034809" cy="1034809"/>
          </a:xfrm>
          <a:prstGeom prst="rect">
            <a:avLst/>
          </a:prstGeom>
          <a:ln w="12700">
            <a:miter lim="400000"/>
          </a:ln>
        </p:spPr>
      </p:pic>
      <p:pic>
        <p:nvPicPr>
          <p:cNvPr id="1061" name="Image" descr="Image"/>
          <p:cNvPicPr>
            <a:picLocks noChangeAspect="1"/>
          </p:cNvPicPr>
          <p:nvPr/>
        </p:nvPicPr>
        <p:blipFill>
          <a:blip r:embed="rId3">
            <a:extLst/>
          </a:blip>
          <a:stretch>
            <a:fillRect/>
          </a:stretch>
        </p:blipFill>
        <p:spPr>
          <a:xfrm>
            <a:off x="3737712" y="5669689"/>
            <a:ext cx="1178213" cy="11834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5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5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58">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58"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Lending/Renting/Leasing"/>
          <p:cNvSpPr txBox="1"/>
          <p:nvPr>
            <p:ph type="title"/>
          </p:nvPr>
        </p:nvSpPr>
        <p:spPr>
          <a:prstGeom prst="rect">
            <a:avLst/>
          </a:prstGeom>
        </p:spPr>
        <p:txBody>
          <a:bodyPr/>
          <a:lstStyle>
            <a:lvl1pPr indent="0">
              <a:lnSpc>
                <a:spcPct val="90000"/>
              </a:lnSpc>
            </a:lvl1pPr>
          </a:lstStyle>
          <a:p>
            <a:pPr/>
            <a:r>
              <a:t>Lending/Renting/Leasing</a:t>
            </a:r>
          </a:p>
        </p:txBody>
      </p:sp>
      <p:sp>
        <p:nvSpPr>
          <p:cNvPr id="1064" name="This Revenue Stream is created by temporarily granting someone the exclusive right to use a particular asset for a fixed period in return for a fee.…"/>
          <p:cNvSpPr txBox="1"/>
          <p:nvPr>
            <p:ph type="body" idx="1"/>
          </p:nvPr>
        </p:nvSpPr>
        <p:spPr>
          <a:xfrm>
            <a:off x="228600" y="1242078"/>
            <a:ext cx="8686800" cy="4974623"/>
          </a:xfrm>
          <a:prstGeom prst="rect">
            <a:avLst/>
          </a:prstGeom>
        </p:spPr>
        <p:txBody>
          <a:bodyPr/>
          <a:lstStyle/>
          <a:p>
            <a:pPr marL="187579" indent="-151607" defTabSz="647486">
              <a:spcBef>
                <a:spcPts val="1300"/>
              </a:spcBef>
              <a:defRPr sz="2231"/>
            </a:pPr>
            <a:r>
              <a:t>This Revenue Stream is created by </a:t>
            </a:r>
            <a:r>
              <a:rPr>
                <a:solidFill>
                  <a:srgbClr val="0433FF"/>
                </a:solidFill>
              </a:rPr>
              <a:t>temporarily granting </a:t>
            </a:r>
            <a:r>
              <a:t>someone the </a:t>
            </a:r>
            <a:r>
              <a:rPr b="1">
                <a:solidFill>
                  <a:srgbClr val="0433FF"/>
                </a:solidFill>
              </a:rPr>
              <a:t>exclusive</a:t>
            </a:r>
            <a:r>
              <a:rPr>
                <a:solidFill>
                  <a:srgbClr val="0433FF"/>
                </a:solidFill>
              </a:rPr>
              <a:t> </a:t>
            </a:r>
            <a:r>
              <a:rPr b="1">
                <a:solidFill>
                  <a:srgbClr val="0433FF"/>
                </a:solidFill>
              </a:rPr>
              <a:t>right</a:t>
            </a:r>
            <a:r>
              <a:t> to use a particular asset for a fixed period in return for a fee. </a:t>
            </a:r>
          </a:p>
          <a:p>
            <a:pPr lvl="1" marL="440650" indent="-215828" defTabSz="647486">
              <a:spcBef>
                <a:spcPts val="1300"/>
              </a:spcBef>
              <a:defRPr sz="2037"/>
            </a:pPr>
            <a:r>
              <a:t>For the lender this provides the advantage of </a:t>
            </a:r>
            <a:r>
              <a:rPr>
                <a:solidFill>
                  <a:srgbClr val="0433FF"/>
                </a:solidFill>
              </a:rPr>
              <a:t>recurring revenues</a:t>
            </a:r>
            <a:r>
              <a:t>. </a:t>
            </a:r>
          </a:p>
          <a:p>
            <a:pPr lvl="1" marL="440650" indent="-215828" defTabSz="647486">
              <a:spcBef>
                <a:spcPts val="1300"/>
              </a:spcBef>
              <a:defRPr sz="2037"/>
            </a:pPr>
            <a:r>
              <a:t>Renters or lessees, on the other hand, enjoy the benefits of incurring expenses for only a limited time rather than bearing the full costs. </a:t>
            </a:r>
          </a:p>
          <a:p>
            <a:pPr marL="251800" indent="-215828" defTabSz="647486">
              <a:spcBef>
                <a:spcPts val="1300"/>
              </a:spcBef>
              <a:buChar char="‣"/>
              <a:defRPr sz="2037"/>
            </a:pPr>
            <a:r>
              <a:t>Zipcar.com provides a good illustration. </a:t>
            </a:r>
          </a:p>
          <a:p>
            <a:pPr lvl="1" marL="440650" indent="-215828" defTabSz="647486">
              <a:spcBef>
                <a:spcPts val="1300"/>
              </a:spcBef>
              <a:defRPr sz="2037"/>
            </a:pPr>
            <a:r>
              <a:t>The company allows customers to </a:t>
            </a:r>
            <a:r>
              <a:rPr>
                <a:solidFill>
                  <a:srgbClr val="0433FF"/>
                </a:solidFill>
              </a:rPr>
              <a:t>rent cars by the hour</a:t>
            </a:r>
            <a:r>
              <a:t> in North American cities. </a:t>
            </a:r>
          </a:p>
          <a:p>
            <a:pPr lvl="1" marL="440650" indent="-215828" defTabSz="647486">
              <a:spcBef>
                <a:spcPts val="1300"/>
              </a:spcBef>
              <a:defRPr sz="2037"/>
            </a:pPr>
            <a:r>
              <a:t>Zipcar.com’s service has led many people to decide to rent rather than purchase automobiles.</a:t>
            </a:r>
          </a:p>
        </p:txBody>
      </p:sp>
      <p:sp>
        <p:nvSpPr>
          <p:cNvPr id="1065"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066" name="Image" descr="Image"/>
          <p:cNvPicPr>
            <a:picLocks noChangeAspect="1"/>
          </p:cNvPicPr>
          <p:nvPr/>
        </p:nvPicPr>
        <p:blipFill>
          <a:blip r:embed="rId2">
            <a:extLst/>
          </a:blip>
          <a:stretch>
            <a:fillRect/>
          </a:stretch>
        </p:blipFill>
        <p:spPr>
          <a:xfrm>
            <a:off x="21131" y="4817857"/>
            <a:ext cx="609601" cy="59944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6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6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6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6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1066"/>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1064">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1064">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1" fill="hold">
                                  <p:stCondLst>
                                    <p:cond delay="0"/>
                                  </p:stCondLst>
                                  <p:iterate type="el" backwards="0">
                                    <p:tmAbs val="0"/>
                                  </p:iterate>
                                  <p:childTnLst>
                                    <p:set>
                                      <p:cBhvr>
                                        <p:cTn id="31" fill="hold"/>
                                        <p:tgtEl>
                                          <p:spTgt spid="106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64" grpId="1"/>
      <p:bldP build="whole" bldLvl="1" animBg="1" rev="0" advAuto="0" spid="1066" grpId="2"/>
    </p:bld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Licensing"/>
          <p:cNvSpPr txBox="1"/>
          <p:nvPr>
            <p:ph type="title"/>
          </p:nvPr>
        </p:nvSpPr>
        <p:spPr>
          <a:prstGeom prst="rect">
            <a:avLst/>
          </a:prstGeom>
        </p:spPr>
        <p:txBody>
          <a:bodyPr/>
          <a:lstStyle>
            <a:lvl1pPr indent="0">
              <a:lnSpc>
                <a:spcPct val="90000"/>
              </a:lnSpc>
            </a:lvl1pPr>
          </a:lstStyle>
          <a:p>
            <a:pPr/>
            <a:r>
              <a:t>Licensing</a:t>
            </a:r>
          </a:p>
        </p:txBody>
      </p:sp>
      <p:sp>
        <p:nvSpPr>
          <p:cNvPr id="1069" name="This Revenue Stream is generated by giving customers permission to use protected intellectual property in exchange for licensing fees.…"/>
          <p:cNvSpPr txBox="1"/>
          <p:nvPr>
            <p:ph type="body" idx="1"/>
          </p:nvPr>
        </p:nvSpPr>
        <p:spPr>
          <a:prstGeom prst="rect">
            <a:avLst/>
          </a:prstGeom>
        </p:spPr>
        <p:txBody>
          <a:bodyPr/>
          <a:lstStyle/>
          <a:p>
            <a:pPr marL="214217" indent="-174593" defTabSz="713230">
              <a:spcBef>
                <a:spcPts val="1500"/>
              </a:spcBef>
              <a:defRPr sz="2500"/>
            </a:pPr>
            <a:r>
              <a:t>This Revenue Stream is generated by giving customers </a:t>
            </a:r>
            <a:r>
              <a:rPr>
                <a:solidFill>
                  <a:srgbClr val="0433FF"/>
                </a:solidFill>
              </a:rPr>
              <a:t>permission to use protected intellectual property</a:t>
            </a:r>
            <a:r>
              <a:t> in exchange for licensing fees. </a:t>
            </a:r>
          </a:p>
          <a:p>
            <a:pPr lvl="1" marL="474071" indent="-226421" defTabSz="713230">
              <a:spcBef>
                <a:spcPts val="1500"/>
              </a:spcBef>
              <a:defRPr sz="2100"/>
            </a:pPr>
            <a:r>
              <a:t>Licensing allows rights-holders to generate revenues from their property without having to manufacture a product or commercialize a service. </a:t>
            </a:r>
          </a:p>
          <a:p>
            <a:pPr lvl="1" marL="474071" indent="-226421" defTabSz="713230">
              <a:spcBef>
                <a:spcPts val="1500"/>
              </a:spcBef>
              <a:defRPr sz="2100"/>
            </a:pPr>
            <a:r>
              <a:t>Licensing is common in the media industry, where content owners retain copyright while selling usage licenses to third parties. </a:t>
            </a:r>
          </a:p>
          <a:p>
            <a:pPr lvl="1" marL="474071" indent="-226421" defTabSz="713230">
              <a:spcBef>
                <a:spcPts val="1500"/>
              </a:spcBef>
              <a:defRPr sz="2100"/>
            </a:pPr>
            <a:r>
              <a:t>Similarly, in technology sectors, patent holders grant other companies the right to use a patented technology in return for a license fee.</a:t>
            </a:r>
          </a:p>
        </p:txBody>
      </p:sp>
      <p:sp>
        <p:nvSpPr>
          <p:cNvPr id="1070"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6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6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69" grpId="1"/>
    </p:bldLst>
  </p:timing>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2" name="Brokerage fees"/>
          <p:cNvSpPr txBox="1"/>
          <p:nvPr>
            <p:ph type="title"/>
          </p:nvPr>
        </p:nvSpPr>
        <p:spPr>
          <a:prstGeom prst="rect">
            <a:avLst/>
          </a:prstGeom>
        </p:spPr>
        <p:txBody>
          <a:bodyPr/>
          <a:lstStyle>
            <a:lvl1pPr indent="0">
              <a:lnSpc>
                <a:spcPct val="90000"/>
              </a:lnSpc>
            </a:lvl1pPr>
          </a:lstStyle>
          <a:p>
            <a:pPr/>
            <a:r>
              <a:t>Brokerage fees</a:t>
            </a:r>
          </a:p>
        </p:txBody>
      </p:sp>
      <p:sp>
        <p:nvSpPr>
          <p:cNvPr id="1073" name="This Revenue Stream derives from intermediation services performed on behalf of two or more parties.…"/>
          <p:cNvSpPr txBox="1"/>
          <p:nvPr>
            <p:ph type="body" idx="1"/>
          </p:nvPr>
        </p:nvSpPr>
        <p:spPr>
          <a:xfrm>
            <a:off x="139699" y="1254778"/>
            <a:ext cx="8686801" cy="4974623"/>
          </a:xfrm>
          <a:prstGeom prst="rect">
            <a:avLst/>
          </a:prstGeom>
        </p:spPr>
        <p:txBody>
          <a:bodyPr/>
          <a:lstStyle/>
          <a:p>
            <a:pPr marL="224379" indent="-182875" defTabSz="747064">
              <a:spcBef>
                <a:spcPts val="1600"/>
              </a:spcBef>
              <a:defRPr sz="2580"/>
            </a:pPr>
            <a:r>
              <a:t>This Revenue Stream derives from </a:t>
            </a:r>
            <a:r>
              <a:rPr>
                <a:solidFill>
                  <a:srgbClr val="0433FF"/>
                </a:solidFill>
              </a:rPr>
              <a:t>intermediation services</a:t>
            </a:r>
            <a:r>
              <a:t> performed on behalf of two or more parties.</a:t>
            </a:r>
          </a:p>
          <a:p>
            <a:pPr lvl="1" marL="508418" indent="-249020" defTabSz="747064">
              <a:spcBef>
                <a:spcPts val="1600"/>
              </a:spcBef>
              <a:defRPr sz="2236"/>
            </a:pPr>
            <a:r>
              <a:rPr b="1"/>
              <a:t>Credit card providers</a:t>
            </a:r>
            <a:r>
              <a:t>, for example, earn revenues by taking a percentage of the value of each sales transaction executed between credit card merchants and customers. </a:t>
            </a:r>
          </a:p>
          <a:p>
            <a:pPr lvl="1" marL="508418" indent="-249020" defTabSz="747064">
              <a:spcBef>
                <a:spcPts val="1600"/>
              </a:spcBef>
              <a:defRPr sz="2236"/>
            </a:pPr>
            <a:r>
              <a:rPr b="1"/>
              <a:t>Brokers and real estate agents</a:t>
            </a:r>
            <a:r>
              <a:t> earn a commission each time they successfully match a buyer and seller.</a:t>
            </a:r>
          </a:p>
          <a:p>
            <a:pPr lvl="1" marL="508418" indent="-249020" defTabSz="747064">
              <a:spcBef>
                <a:spcPts val="1600"/>
              </a:spcBef>
              <a:defRPr sz="2236"/>
            </a:pPr>
            <a:r>
              <a:rPr b="1"/>
              <a:t>Airbnb</a:t>
            </a:r>
            <a:r>
              <a:t>, </a:t>
            </a:r>
            <a:r>
              <a:rPr b="1"/>
              <a:t>booking.com</a:t>
            </a:r>
            <a:r>
              <a:t> etc, earn a commission by matching available rooms with people seeking temporary accomodation.</a:t>
            </a:r>
          </a:p>
        </p:txBody>
      </p:sp>
      <p:sp>
        <p:nvSpPr>
          <p:cNvPr id="1074"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075" name="unknown.jpg" descr="unknown.jpg"/>
          <p:cNvPicPr>
            <a:picLocks noChangeAspect="1"/>
          </p:cNvPicPr>
          <p:nvPr/>
        </p:nvPicPr>
        <p:blipFill>
          <a:blip r:embed="rId2">
            <a:extLst/>
          </a:blip>
          <a:stretch>
            <a:fillRect/>
          </a:stretch>
        </p:blipFill>
        <p:spPr>
          <a:xfrm>
            <a:off x="3936682" y="5812759"/>
            <a:ext cx="1479433" cy="98449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7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0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0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073">
                                            <p:txEl>
                                              <p:pRg st="3" end="3"/>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2" fill="hold">
                                  <p:stCondLst>
                                    <p:cond delay="0"/>
                                  </p:stCondLst>
                                  <p:iterate type="el" backwards="0">
                                    <p:tmAbs val="0"/>
                                  </p:iterate>
                                  <p:childTnLst>
                                    <p:set>
                                      <p:cBhvr>
                                        <p:cTn id="23" fill="hold"/>
                                        <p:tgtEl>
                                          <p:spTgt spid="10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5" grpId="2"/>
      <p:bldP build="p" bldLvl="5" animBg="1" rev="0" advAuto="0" spid="1073" grpId="1"/>
    </p:bldLst>
  </p:timing>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7" name="“Gig” economy"/>
          <p:cNvSpPr txBox="1"/>
          <p:nvPr>
            <p:ph type="title"/>
          </p:nvPr>
        </p:nvSpPr>
        <p:spPr>
          <a:prstGeom prst="rect">
            <a:avLst/>
          </a:prstGeom>
        </p:spPr>
        <p:txBody>
          <a:bodyPr/>
          <a:lstStyle>
            <a:lvl1pPr indent="0">
              <a:lnSpc>
                <a:spcPct val="90000"/>
              </a:lnSpc>
            </a:lvl1pPr>
          </a:lstStyle>
          <a:p>
            <a:pPr/>
            <a:r>
              <a:t>“Gig” economy</a:t>
            </a:r>
          </a:p>
        </p:txBody>
      </p:sp>
      <p:sp>
        <p:nvSpPr>
          <p:cNvPr id="1078" name="A gig economy is a free market system in which temporary positions are common and organizations contract with independent workers for short-term engagements. The term &quot;gig&quot; is a slang word meaning &quot;a job for a specified period of time&quot; and is typically u"/>
          <p:cNvSpPr txBox="1"/>
          <p:nvPr>
            <p:ph type="body" idx="1"/>
          </p:nvPr>
        </p:nvSpPr>
        <p:spPr>
          <a:xfrm>
            <a:off x="139699" y="1245347"/>
            <a:ext cx="8686801" cy="5265377"/>
          </a:xfrm>
          <a:prstGeom prst="rect">
            <a:avLst/>
          </a:prstGeom>
        </p:spPr>
        <p:txBody>
          <a:bodyPr/>
          <a:lstStyle/>
          <a:p>
            <a:pPr marL="194991" indent="-158923" defTabSz="649223">
              <a:spcBef>
                <a:spcPts val="1400"/>
              </a:spcBef>
              <a:defRPr sz="2200"/>
            </a:pPr>
            <a:r>
              <a:t>A gig economy is a free market system in which </a:t>
            </a:r>
            <a:r>
              <a:rPr>
                <a:solidFill>
                  <a:srgbClr val="0433FF"/>
                </a:solidFill>
              </a:rPr>
              <a:t>temporary positions are common</a:t>
            </a:r>
            <a:r>
              <a:t> and organizations contract with independent workers for </a:t>
            </a:r>
            <a:r>
              <a:rPr>
                <a:solidFill>
                  <a:srgbClr val="0433FF"/>
                </a:solidFill>
              </a:rPr>
              <a:t>short-term engagements</a:t>
            </a:r>
            <a:r>
              <a:t>.</a:t>
            </a:r>
          </a:p>
          <a:p>
            <a:pPr marL="194991" indent="-158923" defTabSz="649223">
              <a:spcBef>
                <a:spcPts val="1400"/>
              </a:spcBef>
              <a:defRPr sz="2200"/>
            </a:pPr>
            <a:r>
              <a:t>The term "gig" is a slang word meaning "a job for a specified period of time" and is typically used in referring to musicians.</a:t>
            </a:r>
          </a:p>
        </p:txBody>
      </p:sp>
      <p:sp>
        <p:nvSpPr>
          <p:cNvPr id="1079"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080" name="apps-gig-economy.jpg" descr="apps-gig-economy.jpg"/>
          <p:cNvPicPr>
            <a:picLocks noChangeAspect="1"/>
          </p:cNvPicPr>
          <p:nvPr/>
        </p:nvPicPr>
        <p:blipFill>
          <a:blip r:embed="rId2">
            <a:extLst/>
          </a:blip>
          <a:stretch>
            <a:fillRect/>
          </a:stretch>
        </p:blipFill>
        <p:spPr>
          <a:xfrm>
            <a:off x="146606" y="3497407"/>
            <a:ext cx="4559842" cy="2409843"/>
          </a:xfrm>
          <a:prstGeom prst="rect">
            <a:avLst/>
          </a:prstGeom>
          <a:ln w="12700">
            <a:miter lim="400000"/>
          </a:ln>
        </p:spPr>
      </p:pic>
      <p:pic>
        <p:nvPicPr>
          <p:cNvPr id="1081" name="unknown.png" descr="unknown.png"/>
          <p:cNvPicPr>
            <a:picLocks noChangeAspect="1"/>
          </p:cNvPicPr>
          <p:nvPr/>
        </p:nvPicPr>
        <p:blipFill>
          <a:blip r:embed="rId3">
            <a:extLst/>
          </a:blip>
          <a:stretch>
            <a:fillRect/>
          </a:stretch>
        </p:blipFill>
        <p:spPr>
          <a:xfrm>
            <a:off x="4878833" y="3849846"/>
            <a:ext cx="1891277" cy="663694"/>
          </a:xfrm>
          <a:prstGeom prst="rect">
            <a:avLst/>
          </a:prstGeom>
          <a:ln w="12700">
            <a:miter lim="400000"/>
          </a:ln>
        </p:spPr>
      </p:pic>
      <p:pic>
        <p:nvPicPr>
          <p:cNvPr id="1082" name="unknown.png" descr="unknown.png"/>
          <p:cNvPicPr>
            <a:picLocks noChangeAspect="1"/>
          </p:cNvPicPr>
          <p:nvPr/>
        </p:nvPicPr>
        <p:blipFill>
          <a:blip r:embed="rId4">
            <a:extLst/>
          </a:blip>
          <a:stretch>
            <a:fillRect/>
          </a:stretch>
        </p:blipFill>
        <p:spPr>
          <a:xfrm>
            <a:off x="7228316" y="3973850"/>
            <a:ext cx="1660526" cy="523067"/>
          </a:xfrm>
          <a:prstGeom prst="rect">
            <a:avLst/>
          </a:prstGeom>
          <a:ln w="12700">
            <a:miter lim="400000"/>
          </a:ln>
        </p:spPr>
      </p:pic>
      <p:pic>
        <p:nvPicPr>
          <p:cNvPr id="1083" name="unknown.png" descr="unknown.png"/>
          <p:cNvPicPr>
            <a:picLocks noChangeAspect="1"/>
          </p:cNvPicPr>
          <p:nvPr/>
        </p:nvPicPr>
        <p:blipFill>
          <a:blip r:embed="rId5">
            <a:extLst/>
          </a:blip>
          <a:stretch>
            <a:fillRect/>
          </a:stretch>
        </p:blipFill>
        <p:spPr>
          <a:xfrm>
            <a:off x="4982819" y="4954769"/>
            <a:ext cx="1891277" cy="994447"/>
          </a:xfrm>
          <a:prstGeom prst="rect">
            <a:avLst/>
          </a:prstGeom>
          <a:ln w="12700">
            <a:miter lim="400000"/>
          </a:ln>
        </p:spPr>
      </p:pic>
      <p:pic>
        <p:nvPicPr>
          <p:cNvPr id="1084" name="unknown.png" descr="unknown.png"/>
          <p:cNvPicPr>
            <a:picLocks noChangeAspect="1"/>
          </p:cNvPicPr>
          <p:nvPr/>
        </p:nvPicPr>
        <p:blipFill>
          <a:blip r:embed="rId6">
            <a:extLst/>
          </a:blip>
          <a:stretch>
            <a:fillRect/>
          </a:stretch>
        </p:blipFill>
        <p:spPr>
          <a:xfrm>
            <a:off x="6818088" y="4534373"/>
            <a:ext cx="2246708" cy="16828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0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10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4" fill="hold">
                                  <p:stCondLst>
                                    <p:cond delay="0"/>
                                  </p:stCondLst>
                                  <p:iterate type="el" backwards="0">
                                    <p:tmAbs val="0"/>
                                  </p:iterate>
                                  <p:childTnLst>
                                    <p:set>
                                      <p:cBhvr>
                                        <p:cTn id="20" fill="hold"/>
                                        <p:tgtEl>
                                          <p:spTgt spid="10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5" fill="hold">
                                  <p:stCondLst>
                                    <p:cond delay="0"/>
                                  </p:stCondLst>
                                  <p:iterate type="el" backwards="0">
                                    <p:tmAbs val="0"/>
                                  </p:iterate>
                                  <p:childTnLst>
                                    <p:set>
                                      <p:cBhvr>
                                        <p:cTn id="24" fill="hold"/>
                                        <p:tgtEl>
                                          <p:spTgt spid="10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6" fill="hold">
                                  <p:stCondLst>
                                    <p:cond delay="0"/>
                                  </p:stCondLst>
                                  <p:iterate type="el" backwards="0">
                                    <p:tmAbs val="0"/>
                                  </p:iterate>
                                  <p:childTnLst>
                                    <p:set>
                                      <p:cBhvr>
                                        <p:cTn id="28" fill="hold"/>
                                        <p:tgtEl>
                                          <p:spTgt spid="108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07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80" grpId="2"/>
      <p:bldP build="whole" bldLvl="1" animBg="1" rev="0" advAuto="0" spid="1081" grpId="3"/>
      <p:bldP build="p" bldLvl="5" animBg="1" rev="0" advAuto="0" spid="1078" grpId="1"/>
      <p:bldP build="whole" bldLvl="1" animBg="1" rev="0" advAuto="0" spid="1082" grpId="4"/>
      <p:bldP build="whole" bldLvl="1" animBg="1" rev="0" advAuto="0" spid="1084" grpId="5"/>
      <p:bldP build="whole" bldLvl="1" animBg="1" rev="0" advAuto="0" spid="1083" grpId="6"/>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6" name="Advertising"/>
          <p:cNvSpPr txBox="1"/>
          <p:nvPr>
            <p:ph type="title"/>
          </p:nvPr>
        </p:nvSpPr>
        <p:spPr>
          <a:prstGeom prst="rect">
            <a:avLst/>
          </a:prstGeom>
        </p:spPr>
        <p:txBody>
          <a:bodyPr/>
          <a:lstStyle>
            <a:lvl1pPr indent="0">
              <a:lnSpc>
                <a:spcPct val="90000"/>
              </a:lnSpc>
            </a:lvl1pPr>
          </a:lstStyle>
          <a:p>
            <a:pPr/>
            <a:r>
              <a:t>Advertising</a:t>
            </a:r>
          </a:p>
        </p:txBody>
      </p:sp>
      <p:sp>
        <p:nvSpPr>
          <p:cNvPr id="1087" name="This Revenue Stream results from fees for advertising a particular product, service, or brand.…"/>
          <p:cNvSpPr txBox="1"/>
          <p:nvPr>
            <p:ph type="body" idx="1"/>
          </p:nvPr>
        </p:nvSpPr>
        <p:spPr>
          <a:prstGeom prst="rect">
            <a:avLst/>
          </a:prstGeom>
        </p:spPr>
        <p:txBody>
          <a:bodyPr/>
          <a:lstStyle/>
          <a:p>
            <a:pPr marL="266398" indent="-217122" defTabSz="886968">
              <a:spcBef>
                <a:spcPts val="1900"/>
              </a:spcBef>
              <a:defRPr sz="3104"/>
            </a:pPr>
            <a:r>
              <a:t>This Revenue Stream results from </a:t>
            </a:r>
            <a:r>
              <a:rPr>
                <a:solidFill>
                  <a:srgbClr val="0433FF"/>
                </a:solidFill>
              </a:rPr>
              <a:t>fees for advertising</a:t>
            </a:r>
            <a:r>
              <a:t> a particular </a:t>
            </a:r>
            <a:r>
              <a:rPr>
                <a:solidFill>
                  <a:srgbClr val="0433FF"/>
                </a:solidFill>
              </a:rPr>
              <a:t>product</a:t>
            </a:r>
            <a:r>
              <a:t>, </a:t>
            </a:r>
            <a:r>
              <a:rPr>
                <a:solidFill>
                  <a:srgbClr val="0433FF"/>
                </a:solidFill>
              </a:rPr>
              <a:t>service</a:t>
            </a:r>
            <a:r>
              <a:t>, or </a:t>
            </a:r>
            <a:r>
              <a:rPr>
                <a:solidFill>
                  <a:srgbClr val="0433FF"/>
                </a:solidFill>
              </a:rPr>
              <a:t>brand</a:t>
            </a:r>
            <a:r>
              <a:t>. </a:t>
            </a:r>
          </a:p>
          <a:p>
            <a:pPr marL="266398" indent="-217122" defTabSz="886968">
              <a:spcBef>
                <a:spcPts val="1900"/>
              </a:spcBef>
              <a:defRPr sz="3104"/>
            </a:pPr>
            <a:r>
              <a:t>Traditionally, the media industry and event organizers relied heavily on revenues from advertising. </a:t>
            </a:r>
            <a:endParaRPr sz="2328"/>
          </a:p>
          <a:p>
            <a:pPr marL="266398" indent="-217122" defTabSz="886968">
              <a:spcBef>
                <a:spcPts val="1900"/>
              </a:spcBef>
              <a:defRPr sz="3104"/>
            </a:pPr>
            <a:r>
              <a:t>In recent years other sectors, including software and services, have started relying more heavily on advertising revenues.</a:t>
            </a:r>
          </a:p>
        </p:txBody>
      </p:sp>
      <p:sp>
        <p:nvSpPr>
          <p:cNvPr id="1088"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0" name="“If you’re not paying for the product, then you are the product”"/>
          <p:cNvSpPr txBox="1"/>
          <p:nvPr>
            <p:ph type="title"/>
          </p:nvPr>
        </p:nvSpPr>
        <p:spPr>
          <a:xfrm>
            <a:off x="466723" y="159950"/>
            <a:ext cx="8210554" cy="2041526"/>
          </a:xfrm>
          <a:prstGeom prst="rect">
            <a:avLst/>
          </a:prstGeom>
        </p:spPr>
        <p:txBody>
          <a:bodyPr/>
          <a:lstStyle>
            <a:lvl1pPr indent="0" defTabSz="457200">
              <a:spcBef>
                <a:spcPts val="1500"/>
              </a:spcBef>
              <a:defRPr sz="3120">
                <a:solidFill>
                  <a:srgbClr val="222222"/>
                </a:solidFill>
                <a:latin typeface="+mn-lt"/>
                <a:ea typeface="+mn-ea"/>
                <a:cs typeface="+mn-cs"/>
                <a:sym typeface="Helvetica"/>
              </a:defRPr>
            </a:lvl1pPr>
          </a:lstStyle>
          <a:p>
            <a:pPr/>
            <a:r>
              <a:t>“If you’re not paying for the product, then you are the product”</a:t>
            </a:r>
          </a:p>
        </p:txBody>
      </p:sp>
      <p:sp>
        <p:nvSpPr>
          <p:cNvPr id="10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2" name="Image" descr="Image"/>
          <p:cNvPicPr>
            <a:picLocks noChangeAspect="1"/>
          </p:cNvPicPr>
          <p:nvPr/>
        </p:nvPicPr>
        <p:blipFill>
          <a:blip r:embed="rId2">
            <a:extLst/>
          </a:blip>
          <a:stretch>
            <a:fillRect/>
          </a:stretch>
        </p:blipFill>
        <p:spPr>
          <a:xfrm>
            <a:off x="3148742" y="1896566"/>
            <a:ext cx="2846516" cy="4270984"/>
          </a:xfrm>
          <a:prstGeom prst="rect">
            <a:avLst/>
          </a:prstGeom>
          <a:ln w="12700">
            <a:miter lim="400000"/>
          </a:ln>
        </p:spPr>
      </p:pic>
      <p:pic>
        <p:nvPicPr>
          <p:cNvPr id="1093" name="Image" descr="Image"/>
          <p:cNvPicPr>
            <a:picLocks noChangeAspect="1"/>
          </p:cNvPicPr>
          <p:nvPr/>
        </p:nvPicPr>
        <p:blipFill>
          <a:blip r:embed="rId3">
            <a:extLst/>
          </a:blip>
          <a:stretch>
            <a:fillRect/>
          </a:stretch>
        </p:blipFill>
        <p:spPr>
          <a:xfrm>
            <a:off x="3270250" y="5972138"/>
            <a:ext cx="2603500" cy="8636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Content Placeholder 2"/>
          <p:cNvSpPr txBox="1"/>
          <p:nvPr>
            <p:ph type="body" idx="1"/>
          </p:nvPr>
        </p:nvSpPr>
        <p:spPr>
          <a:prstGeom prst="rect">
            <a:avLst/>
          </a:prstGeom>
        </p:spPr>
        <p:txBody>
          <a:bodyPr/>
          <a:lstStyle/>
          <a:p>
            <a:pPr marL="237825" indent="-193121" defTabSz="804672">
              <a:spcBef>
                <a:spcPts val="1700"/>
              </a:spcBef>
              <a:defRPr sz="2112">
                <a:latin typeface="Helvetica Neue"/>
                <a:ea typeface="Helvetica Neue"/>
                <a:cs typeface="Helvetica Neue"/>
                <a:sym typeface="Helvetica Neue"/>
              </a:defRPr>
            </a:pPr>
            <a:r>
              <a:t>From Business Ideas to Business Models, Strategyzer:</a:t>
            </a:r>
          </a:p>
          <a:p>
            <a:pPr lvl="1" marL="480568" indent="-201168" defTabSz="804672">
              <a:spcBef>
                <a:spcPts val="400"/>
              </a:spcBef>
              <a:defRPr sz="1936">
                <a:solidFill>
                  <a:srgbClr val="008080"/>
                </a:solidFill>
                <a:latin typeface="Helvetica Neue"/>
                <a:ea typeface="Helvetica Neue"/>
                <a:cs typeface="Helvetica Neue"/>
                <a:sym typeface="Helvetica Neue"/>
              </a:defRPr>
            </a:pPr>
            <a:r>
              <a:rPr u="sng">
                <a:solidFill>
                  <a:schemeClr val="accent5"/>
                </a:solidFill>
                <a:uFill>
                  <a:solidFill>
                    <a:schemeClr val="accent5"/>
                  </a:solidFill>
                </a:uFill>
                <a:hlinkClick r:id="rId2" invalidUrl="" action="" tgtFrame="" tooltip="" history="1" highlightClick="0" endSnd="0"/>
              </a:rPr>
              <a:t>https://youtu.be/wwShFsSFb-Y</a:t>
            </a:r>
          </a:p>
          <a:p>
            <a:pPr marL="237825" indent="-193121" defTabSz="804672">
              <a:spcBef>
                <a:spcPts val="1700"/>
              </a:spcBef>
              <a:defRPr sz="2112">
                <a:latin typeface="Helvetica Neue"/>
                <a:ea typeface="Helvetica Neue"/>
                <a:cs typeface="Helvetica Neue"/>
                <a:sym typeface="Helvetica Neue"/>
              </a:defRPr>
            </a:pPr>
            <a:r>
              <a:t>Business Model Canvas, Strategyzer:</a:t>
            </a:r>
          </a:p>
          <a:p>
            <a:pPr lvl="1" marL="480568" indent="-201168" defTabSz="804672">
              <a:spcBef>
                <a:spcPts val="400"/>
              </a:spcBef>
              <a:defRPr sz="1936">
                <a:solidFill>
                  <a:srgbClr val="008080"/>
                </a:solidFill>
                <a:latin typeface="Helvetica Neue"/>
                <a:ea typeface="Helvetica Neue"/>
                <a:cs typeface="Helvetica Neue"/>
                <a:sym typeface="Helvetica Neue"/>
              </a:defRPr>
            </a:pPr>
            <a:r>
              <a:rPr u="sng">
                <a:solidFill>
                  <a:schemeClr val="accent5"/>
                </a:solidFill>
                <a:uFill>
                  <a:solidFill>
                    <a:schemeClr val="accent5"/>
                  </a:solidFill>
                </a:uFill>
                <a:hlinkClick r:id="rId3" invalidUrl="" action="" tgtFrame="" tooltip="" history="1" highlightClick="0" endSnd="0"/>
              </a:rPr>
              <a:t>https://youtu.be/wlKP-BaC0jA</a:t>
            </a:r>
          </a:p>
          <a:p>
            <a:pPr marL="237825" indent="-193121" defTabSz="804672">
              <a:spcBef>
                <a:spcPts val="1700"/>
              </a:spcBef>
              <a:defRPr sz="2112">
                <a:latin typeface="Helvetica Neue"/>
                <a:ea typeface="Helvetica Neue"/>
                <a:cs typeface="Helvetica Neue"/>
                <a:sym typeface="Helvetica Neue"/>
              </a:defRPr>
            </a:pPr>
            <a:r>
              <a:t>Business Model Canvas explained, Strategyzer:</a:t>
            </a:r>
          </a:p>
          <a:p>
            <a:pPr lvl="1" marL="480568" indent="-201168" defTabSz="804672">
              <a:spcBef>
                <a:spcPts val="400"/>
              </a:spcBef>
              <a:defRPr sz="1936">
                <a:solidFill>
                  <a:srgbClr val="008080"/>
                </a:solidFill>
                <a:latin typeface="Helvetica Neue"/>
                <a:ea typeface="Helvetica Neue"/>
                <a:cs typeface="Helvetica Neue"/>
                <a:sym typeface="Helvetica Neue"/>
              </a:defRPr>
            </a:pPr>
            <a:r>
              <a:rPr u="sng">
                <a:solidFill>
                  <a:schemeClr val="accent5"/>
                </a:solidFill>
                <a:uFill>
                  <a:solidFill>
                    <a:schemeClr val="accent5"/>
                  </a:solidFill>
                </a:uFill>
                <a:hlinkClick r:id="rId4" invalidUrl="" action="" tgtFrame="" tooltip="" history="1" highlightClick="0" endSnd="0"/>
              </a:rPr>
              <a:t>https://youtu.be/QoAOzMTLP5s</a:t>
            </a:r>
          </a:p>
          <a:p>
            <a:pPr marL="237825" indent="-193121" defTabSz="804672">
              <a:spcBef>
                <a:spcPts val="1700"/>
              </a:spcBef>
              <a:defRPr sz="2112">
                <a:latin typeface="Helvetica Neue"/>
                <a:ea typeface="Helvetica Neue"/>
                <a:cs typeface="Helvetica Neue"/>
                <a:sym typeface="Helvetica Neue"/>
              </a:defRPr>
            </a:pPr>
            <a:r>
              <a:t>The Business Model Canvas - 9 Steps to Creating a Successful Business Model by Business Channel.</a:t>
            </a:r>
          </a:p>
          <a:p>
            <a:pPr lvl="1" marL="480568" indent="-201168" defTabSz="804672">
              <a:spcBef>
                <a:spcPts val="400"/>
              </a:spcBef>
              <a:defRPr sz="1936">
                <a:solidFill>
                  <a:srgbClr val="008080"/>
                </a:solidFill>
                <a:latin typeface="Helvetica Neue"/>
                <a:ea typeface="Helvetica Neue"/>
                <a:cs typeface="Helvetica Neue"/>
                <a:sym typeface="Helvetica Neue"/>
              </a:defRPr>
            </a:pPr>
            <a:r>
              <a:rPr u="sng">
                <a:solidFill>
                  <a:schemeClr val="accent5"/>
                </a:solidFill>
                <a:uFill>
                  <a:solidFill>
                    <a:schemeClr val="accent5"/>
                  </a:solidFill>
                </a:uFill>
                <a:hlinkClick r:id="rId5" invalidUrl="" action="" tgtFrame="" tooltip="" history="1" highlightClick="0" endSnd="0"/>
              </a:rPr>
              <a:t>https://youtu.be/IP0cUBWTgpY</a:t>
            </a:r>
          </a:p>
          <a:p>
            <a:pPr marL="237825" indent="-193121" defTabSz="804672">
              <a:spcBef>
                <a:spcPts val="1700"/>
              </a:spcBef>
              <a:defRPr sz="2112">
                <a:latin typeface="Helvetica Neue"/>
                <a:ea typeface="Helvetica Neue"/>
                <a:cs typeface="Helvetica Neue"/>
                <a:sym typeface="Helvetica Neue"/>
              </a:defRPr>
            </a:pPr>
            <a:r>
              <a:t>The Business Model Canvas course at Coursera:</a:t>
            </a:r>
          </a:p>
          <a:p>
            <a:pPr lvl="1" marL="480568" indent="-201168" defTabSz="804672">
              <a:spcBef>
                <a:spcPts val="400"/>
              </a:spcBef>
              <a:defRPr sz="1936">
                <a:solidFill>
                  <a:srgbClr val="008080"/>
                </a:solidFill>
                <a:latin typeface="Helvetica Neue"/>
                <a:ea typeface="Helvetica Neue"/>
                <a:cs typeface="Helvetica Neue"/>
                <a:sym typeface="Helvetica Neue"/>
              </a:defRPr>
            </a:pPr>
            <a:r>
              <a:rPr u="sng">
                <a:solidFill>
                  <a:schemeClr val="accent5"/>
                </a:solidFill>
                <a:uFill>
                  <a:solidFill>
                    <a:schemeClr val="accent5"/>
                  </a:solidFill>
                </a:uFill>
                <a:hlinkClick r:id="rId6" invalidUrl="" action="" tgtFrame="" tooltip="" history="1" highlightClick="0" endSnd="0"/>
              </a:rPr>
              <a:t>https://www.coursera.org/learn/business-model-canvas</a:t>
            </a:r>
          </a:p>
        </p:txBody>
      </p:sp>
      <p:sp>
        <p:nvSpPr>
          <p:cNvPr id="715" name="Title 1"/>
          <p:cNvSpPr txBox="1"/>
          <p:nvPr/>
        </p:nvSpPr>
        <p:spPr>
          <a:xfrm>
            <a:off x="-54473" y="235905"/>
            <a:ext cx="2946727" cy="1247644"/>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nchor="ctr">
            <a:normAutofit fontScale="100000" lnSpcReduction="0"/>
          </a:bodyPr>
          <a:lstStyle>
            <a:lvl1pPr algn="ctr" defTabSz="768095">
              <a:lnSpc>
                <a:spcPct val="90000"/>
              </a:lnSpc>
              <a:defRPr sz="3359">
                <a:solidFill>
                  <a:srgbClr val="FFD147"/>
                </a:solidFill>
                <a:latin typeface="Century Gothic"/>
                <a:ea typeface="Century Gothic"/>
                <a:cs typeface="Century Gothic"/>
                <a:sym typeface="Century Gothic"/>
              </a:defRPr>
            </a:lvl1pPr>
          </a:lstStyle>
          <a:p>
            <a:pPr/>
            <a:r>
              <a:t>Online Videos &amp; Courses</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Content Placeholder 2"/>
          <p:cNvSpPr txBox="1"/>
          <p:nvPr>
            <p:ph type="body" idx="1"/>
          </p:nvPr>
        </p:nvSpPr>
        <p:spPr>
          <a:xfrm>
            <a:off x="3009464" y="69789"/>
            <a:ext cx="6072309" cy="6312884"/>
          </a:xfrm>
          <a:prstGeom prst="rect">
            <a:avLst/>
          </a:prstGeom>
        </p:spPr>
        <p:txBody>
          <a:bodyPr/>
          <a:lstStyle/>
          <a:p>
            <a:pPr marL="0" indent="50800" algn="ctr">
              <a:buSzTx/>
              <a:buNone/>
            </a:pPr>
            <a:r>
              <a:t>“the core business model underlying [Internet] platforms is </a:t>
            </a:r>
          </a:p>
          <a:p>
            <a:pPr marL="0" indent="50800" algn="ctr">
              <a:buSzTx/>
              <a:buNone/>
            </a:pPr>
            <a:r>
              <a:rPr>
                <a:solidFill>
                  <a:srgbClr val="0433FF"/>
                </a:solidFill>
              </a:rPr>
              <a:t>harvesting attention</a:t>
            </a:r>
            <a:r>
              <a:t> with a </a:t>
            </a:r>
            <a:r>
              <a:rPr>
                <a:solidFill>
                  <a:srgbClr val="0433FF"/>
                </a:solidFill>
              </a:rPr>
              <a:t>massive surveillance infrastructure</a:t>
            </a:r>
            <a:r>
              <a:t> to</a:t>
            </a:r>
          </a:p>
          <a:p>
            <a:pPr marL="0" indent="50800" algn="ctr">
              <a:buSzTx/>
              <a:buNone/>
            </a:pPr>
            <a:r>
              <a:t>allow for </a:t>
            </a:r>
            <a:r>
              <a:rPr>
                <a:solidFill>
                  <a:srgbClr val="0433FF"/>
                </a:solidFill>
              </a:rPr>
              <a:t>targeted</a:t>
            </a:r>
            <a:r>
              <a:t>, mostly automated </a:t>
            </a:r>
            <a:r>
              <a:rPr>
                <a:solidFill>
                  <a:srgbClr val="0433FF"/>
                </a:solidFill>
              </a:rPr>
              <a:t>advertising</a:t>
            </a:r>
            <a:r>
              <a:t> at very large scale” </a:t>
            </a:r>
          </a:p>
        </p:txBody>
      </p:sp>
      <p:sp>
        <p:nvSpPr>
          <p:cNvPr id="1096" name="Title 1"/>
          <p:cNvSpPr txBox="1"/>
          <p:nvPr>
            <p:ph type="title"/>
          </p:nvPr>
        </p:nvSpPr>
        <p:spPr>
          <a:prstGeom prst="rect">
            <a:avLst/>
          </a:prstGeom>
        </p:spPr>
        <p:txBody>
          <a:bodyPr/>
          <a:lstStyle/>
          <a:p>
            <a:pPr indent="31352" defTabSz="722376">
              <a:defRPr sz="3160"/>
            </a:pPr>
            <a:r>
              <a:t>Case  Study:</a:t>
            </a:r>
            <a:br/>
            <a:r>
              <a:t>Wired, 1/2018</a:t>
            </a:r>
          </a:p>
        </p:txBody>
      </p:sp>
      <p:sp>
        <p:nvSpPr>
          <p:cNvPr id="1097" name="Rectangle 4"/>
          <p:cNvSpPr txBox="1"/>
          <p:nvPr/>
        </p:nvSpPr>
        <p:spPr>
          <a:xfrm>
            <a:off x="5069761" y="5869018"/>
            <a:ext cx="1969910" cy="602328"/>
          </a:xfrm>
          <a:prstGeom prst="rect">
            <a:avLst/>
          </a:prstGeom>
          <a:ln w="12700">
            <a:miter lim="400000"/>
          </a:ln>
          <a:extLst>
            <a:ext uri="{C572A759-6A51-4108-AA02-DFA0A04FC94B}">
              <ma14:wrappingTextBoxFlag xmlns:ma14="http://schemas.microsoft.com/office/mac/drawingml/2011/main" val="1"/>
            </a:ext>
          </a:extLst>
        </p:spPr>
        <p:txBody>
          <a:bodyPr wrap="none" lIns="34289" tIns="34289" rIns="34289" bIns="34289">
            <a:spAutoFit/>
          </a:bodyPr>
          <a:lstStyle/>
          <a:p>
            <a:pPr>
              <a:defRPr>
                <a:solidFill>
                  <a:srgbClr val="C00000"/>
                </a:solidFill>
                <a:latin typeface="+mj-lt"/>
                <a:ea typeface="+mj-ea"/>
                <a:cs typeface="+mj-cs"/>
                <a:sym typeface="Calibri"/>
              </a:defRPr>
            </a:pPr>
            <a:r>
              <a:t>Zeynep Tufeksi, UNC</a:t>
            </a:r>
          </a:p>
          <a:p>
            <a:pPr algn="ctr">
              <a:defRPr>
                <a:solidFill>
                  <a:srgbClr val="C00000"/>
                </a:solidFill>
                <a:latin typeface="+mj-lt"/>
                <a:ea typeface="+mj-ea"/>
                <a:cs typeface="+mj-cs"/>
                <a:sym typeface="Calibri"/>
              </a:defRPr>
            </a:pPr>
            <a:r>
              <a:t>Wired, 1/2018</a:t>
            </a:r>
          </a:p>
        </p:txBody>
      </p:sp>
      <p:pic>
        <p:nvPicPr>
          <p:cNvPr id="1098" name="Picture 6" descr="Picture 6"/>
          <p:cNvPicPr>
            <a:picLocks noChangeAspect="1"/>
          </p:cNvPicPr>
          <p:nvPr/>
        </p:nvPicPr>
        <p:blipFill>
          <a:blip r:embed="rId2">
            <a:extLst/>
          </a:blip>
          <a:stretch>
            <a:fillRect/>
          </a:stretch>
        </p:blipFill>
        <p:spPr>
          <a:xfrm>
            <a:off x="3365257" y="5012137"/>
            <a:ext cx="1571626" cy="1638301"/>
          </a:xfrm>
          <a:prstGeom prst="rect">
            <a:avLst/>
          </a:prstGeom>
          <a:ln w="12700">
            <a:miter lim="400000"/>
          </a:ln>
        </p:spPr>
      </p:pic>
      <p:pic>
        <p:nvPicPr>
          <p:cNvPr id="1099" name="Picture 7" descr="Picture 7"/>
          <p:cNvPicPr>
            <a:picLocks noChangeAspect="1"/>
          </p:cNvPicPr>
          <p:nvPr/>
        </p:nvPicPr>
        <p:blipFill>
          <a:blip r:embed="rId3">
            <a:extLst/>
          </a:blip>
          <a:stretch>
            <a:fillRect/>
          </a:stretch>
        </p:blipFill>
        <p:spPr>
          <a:xfrm>
            <a:off x="702116" y="4267614"/>
            <a:ext cx="1433549" cy="1939965"/>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Content Placeholder 2"/>
          <p:cNvSpPr txBox="1"/>
          <p:nvPr>
            <p:ph type="body" sz="half" idx="1"/>
          </p:nvPr>
        </p:nvSpPr>
        <p:spPr>
          <a:xfrm>
            <a:off x="3010592" y="975647"/>
            <a:ext cx="5828840" cy="2999640"/>
          </a:xfrm>
          <a:prstGeom prst="rect">
            <a:avLst/>
          </a:prstGeom>
        </p:spPr>
        <p:txBody>
          <a:bodyPr/>
          <a:lstStyle>
            <a:lvl1pPr marL="0" indent="50800" algn="ctr">
              <a:buSzTx/>
              <a:buNone/>
              <a:defRPr i="1"/>
            </a:lvl1pPr>
          </a:lstStyle>
          <a:p>
            <a:pPr/>
            <a:r>
              <a:t>“Today, using Facebook means to accept a product linked to broad-scale commercial surveillance.”</a:t>
            </a:r>
          </a:p>
        </p:txBody>
      </p:sp>
      <p:sp>
        <p:nvSpPr>
          <p:cNvPr id="1102" name="Title 1"/>
          <p:cNvSpPr txBox="1"/>
          <p:nvPr>
            <p:ph type="title"/>
          </p:nvPr>
        </p:nvSpPr>
        <p:spPr>
          <a:xfrm>
            <a:off x="42862" y="286075"/>
            <a:ext cx="2752057" cy="1472072"/>
          </a:xfrm>
          <a:prstGeom prst="rect">
            <a:avLst/>
          </a:prstGeom>
        </p:spPr>
        <p:txBody>
          <a:bodyPr/>
          <a:lstStyle/>
          <a:p>
            <a:pPr indent="29368" defTabSz="676655">
              <a:defRPr sz="2368"/>
            </a:pPr>
            <a:r>
              <a:t>Case study:</a:t>
            </a:r>
            <a:br/>
            <a:r>
              <a:t>Antitrust Case against Facebook</a:t>
            </a:r>
          </a:p>
        </p:txBody>
      </p:sp>
      <p:sp>
        <p:nvSpPr>
          <p:cNvPr id="1103" name="Rectangle 3"/>
          <p:cNvSpPr txBox="1"/>
          <p:nvPr/>
        </p:nvSpPr>
        <p:spPr>
          <a:xfrm>
            <a:off x="3206564" y="4344732"/>
            <a:ext cx="4240777" cy="894428"/>
          </a:xfrm>
          <a:prstGeom prst="rect">
            <a:avLst/>
          </a:prstGeom>
          <a:ln w="12700">
            <a:miter lim="400000"/>
          </a:ln>
          <a:extLst>
            <a:ext uri="{C572A759-6A51-4108-AA02-DFA0A04FC94B}">
              <ma14:wrappingTextBoxFlag xmlns:ma14="http://schemas.microsoft.com/office/mac/drawingml/2011/main" val="1"/>
            </a:ext>
          </a:extLst>
        </p:spPr>
        <p:txBody>
          <a:bodyPr lIns="34289" tIns="34289" rIns="34289" bIns="34289">
            <a:spAutoFit/>
          </a:bodyPr>
          <a:lstStyle>
            <a:lvl1pPr algn="ctr">
              <a:defRPr>
                <a:solidFill>
                  <a:srgbClr val="C00000"/>
                </a:solidFill>
                <a:latin typeface="+mj-lt"/>
                <a:ea typeface="+mj-ea"/>
                <a:cs typeface="+mj-cs"/>
                <a:sym typeface="Calibri"/>
              </a:defRPr>
            </a:lvl1pPr>
          </a:lstStyle>
          <a:p>
            <a:pPr/>
            <a:r>
              <a:t>“The Antitrust Case Against Facebook,” Dina Srinivasan, Berkeley Business Law Journal, 2001</a:t>
            </a:r>
          </a:p>
        </p:txBody>
      </p:sp>
      <p:pic>
        <p:nvPicPr>
          <p:cNvPr id="1104" name="Picture 4" descr="Picture 4"/>
          <p:cNvPicPr>
            <a:picLocks noChangeAspect="1"/>
          </p:cNvPicPr>
          <p:nvPr/>
        </p:nvPicPr>
        <p:blipFill>
          <a:blip r:embed="rId2">
            <a:extLst/>
          </a:blip>
          <a:stretch>
            <a:fillRect/>
          </a:stretch>
        </p:blipFill>
        <p:spPr>
          <a:xfrm>
            <a:off x="6927338" y="3984912"/>
            <a:ext cx="1821008" cy="1214006"/>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7" name="Image" descr="Image"/>
          <p:cNvPicPr>
            <a:picLocks noChangeAspect="1"/>
          </p:cNvPicPr>
          <p:nvPr/>
        </p:nvPicPr>
        <p:blipFill>
          <a:blip r:embed="rId2">
            <a:extLst/>
          </a:blip>
          <a:stretch>
            <a:fillRect/>
          </a:stretch>
        </p:blipFill>
        <p:spPr>
          <a:xfrm>
            <a:off x="-88901" y="1193155"/>
            <a:ext cx="9144001" cy="5161423"/>
          </a:xfrm>
          <a:prstGeom prst="rect">
            <a:avLst/>
          </a:prstGeom>
          <a:ln w="12700">
            <a:miter lim="400000"/>
          </a:ln>
        </p:spPr>
      </p:pic>
      <p:sp>
        <p:nvSpPr>
          <p:cNvPr id="1108" name="“Senator, we run ads…”"/>
          <p:cNvSpPr txBox="1"/>
          <p:nvPr/>
        </p:nvSpPr>
        <p:spPr>
          <a:xfrm>
            <a:off x="1706208" y="1139293"/>
            <a:ext cx="6170496" cy="7236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4200">
                <a:solidFill>
                  <a:srgbClr val="FFD479"/>
                </a:solidFill>
                <a:latin typeface="Helvetica Neue"/>
                <a:ea typeface="Helvetica Neue"/>
                <a:cs typeface="Helvetica Neue"/>
                <a:sym typeface="Helvetica Neue"/>
              </a:defRPr>
            </a:lvl1pPr>
          </a:lstStyle>
          <a:p>
            <a:pPr/>
            <a:r>
              <a:t>“Senator, we run ads…”</a:t>
            </a:r>
          </a:p>
        </p:txBody>
      </p:sp>
      <p:sp>
        <p:nvSpPr>
          <p:cNvPr id="1109" name="“The Attention Economy”…"/>
          <p:cNvSpPr txBox="1"/>
          <p:nvPr/>
        </p:nvSpPr>
        <p:spPr>
          <a:xfrm>
            <a:off x="1608291" y="3721457"/>
            <a:ext cx="6613218" cy="137136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i="1" sz="4200">
                <a:solidFill>
                  <a:srgbClr val="FFFB00"/>
                </a:solidFill>
                <a:latin typeface="Helvetica Neue"/>
                <a:ea typeface="Helvetica Neue"/>
                <a:cs typeface="Helvetica Neue"/>
                <a:sym typeface="Helvetica Neue"/>
              </a:defRPr>
            </a:pPr>
            <a:r>
              <a:t>“The Attention Economy”</a:t>
            </a:r>
          </a:p>
          <a:p>
            <a:pPr algn="ctr">
              <a:defRPr b="1" i="1" sz="4200">
                <a:solidFill>
                  <a:srgbClr val="FFFB00"/>
                </a:solidFill>
                <a:latin typeface="Helvetica Neue"/>
                <a:ea typeface="Helvetica Neue"/>
                <a:cs typeface="Helvetica Neue"/>
                <a:sym typeface="Helvetica Neue"/>
              </a:defRPr>
            </a:pPr>
            <a:r>
              <a:t>“Surveillance Capitalism”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108"/>
                                        </p:tgtEl>
                                        <p:attrNameLst>
                                          <p:attrName>style.visibility</p:attrName>
                                        </p:attrNameLst>
                                      </p:cBhvr>
                                      <p:to>
                                        <p:strVal val="visible"/>
                                      </p:to>
                                    </p:set>
                                    <p:anim calcmode="lin" valueType="num">
                                      <p:cBhvr>
                                        <p:cTn id="7" dur="750" fill="hold"/>
                                        <p:tgtEl>
                                          <p:spTgt spid="1108"/>
                                        </p:tgtEl>
                                        <p:attrNameLst>
                                          <p:attrName>ppt_w</p:attrName>
                                        </p:attrNameLst>
                                      </p:cBhvr>
                                      <p:tavLst>
                                        <p:tav tm="0">
                                          <p:val>
                                            <p:fltVal val="0"/>
                                          </p:val>
                                        </p:tav>
                                        <p:tav tm="100000">
                                          <p:val>
                                            <p:strVal val="#ppt_w"/>
                                          </p:val>
                                        </p:tav>
                                      </p:tavLst>
                                    </p:anim>
                                    <p:anim calcmode="lin" valueType="num">
                                      <p:cBhvr>
                                        <p:cTn id="8" dur="750" fill="hold"/>
                                        <p:tgtEl>
                                          <p:spTgt spid="110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1109">
                                            <p:bg/>
                                          </p:spTgt>
                                        </p:tgtEl>
                                        <p:attrNameLst>
                                          <p:attrName>style.visibility</p:attrName>
                                        </p:attrNameLst>
                                      </p:cBhvr>
                                      <p:to>
                                        <p:strVal val="visible"/>
                                      </p:to>
                                    </p:set>
                                    <p:anim calcmode="lin" valueType="num">
                                      <p:cBhvr>
                                        <p:cTn id="13" dur="750" fill="hold"/>
                                        <p:tgtEl>
                                          <p:spTgt spid="1109">
                                            <p:bg/>
                                          </p:spTgt>
                                        </p:tgtEl>
                                        <p:attrNameLst>
                                          <p:attrName>ppt_w</p:attrName>
                                        </p:attrNameLst>
                                      </p:cBhvr>
                                      <p:tavLst>
                                        <p:tav tm="0">
                                          <p:val>
                                            <p:fltVal val="0"/>
                                          </p:val>
                                        </p:tav>
                                        <p:tav tm="100000">
                                          <p:val>
                                            <p:strVal val="#ppt_w"/>
                                          </p:val>
                                        </p:tav>
                                      </p:tavLst>
                                    </p:anim>
                                    <p:anim calcmode="lin" valueType="num">
                                      <p:cBhvr>
                                        <p:cTn id="14" dur="750" fill="hold"/>
                                        <p:tgtEl>
                                          <p:spTgt spid="1109">
                                            <p:bg/>
                                          </p:spTgt>
                                        </p:tgtEl>
                                        <p:attrNameLst>
                                          <p:attrName>ppt_h</p:attrName>
                                        </p:attrNameLst>
                                      </p:cBhvr>
                                      <p:tavLst>
                                        <p:tav tm="0">
                                          <p:val>
                                            <p:fltVal val="0"/>
                                          </p:val>
                                        </p:tav>
                                        <p:tav tm="100000">
                                          <p:val>
                                            <p:strVal val="#ppt_h"/>
                                          </p:val>
                                        </p:tav>
                                      </p:tavLst>
                                    </p:anim>
                                  </p:childTnLst>
                                </p:cTn>
                              </p:par>
                              <p:par>
                                <p:cTn id="15" presetClass="entr" nodeType="withEffect" presetSubtype="16" presetID="23" grpId="2" fill="hold">
                                  <p:stCondLst>
                                    <p:cond delay="0"/>
                                  </p:stCondLst>
                                  <p:iterate type="el" backwards="0">
                                    <p:tmAbs val="0"/>
                                  </p:iterate>
                                  <p:childTnLst>
                                    <p:set>
                                      <p:cBhvr>
                                        <p:cTn id="16" fill="hold"/>
                                        <p:tgtEl>
                                          <p:spTgt spid="1109">
                                            <p:txEl>
                                              <p:pRg st="0" end="0"/>
                                            </p:txEl>
                                          </p:spTgt>
                                        </p:tgtEl>
                                        <p:attrNameLst>
                                          <p:attrName>style.visibility</p:attrName>
                                        </p:attrNameLst>
                                      </p:cBhvr>
                                      <p:to>
                                        <p:strVal val="visible"/>
                                      </p:to>
                                    </p:set>
                                    <p:anim calcmode="lin" valueType="num">
                                      <p:cBhvr>
                                        <p:cTn id="17" dur="750" fill="hold"/>
                                        <p:tgtEl>
                                          <p:spTgt spid="1109">
                                            <p:txEl>
                                              <p:pRg st="0" end="0"/>
                                            </p:txEl>
                                          </p:spTgt>
                                        </p:tgtEl>
                                        <p:attrNameLst>
                                          <p:attrName>ppt_w</p:attrName>
                                        </p:attrNameLst>
                                      </p:cBhvr>
                                      <p:tavLst>
                                        <p:tav tm="0">
                                          <p:val>
                                            <p:fltVal val="0"/>
                                          </p:val>
                                        </p:tav>
                                        <p:tav tm="100000">
                                          <p:val>
                                            <p:strVal val="#ppt_w"/>
                                          </p:val>
                                        </p:tav>
                                      </p:tavLst>
                                    </p:anim>
                                    <p:anim calcmode="lin" valueType="num">
                                      <p:cBhvr>
                                        <p:cTn id="18" dur="750" fill="hold"/>
                                        <p:tgtEl>
                                          <p:spTgt spid="1109">
                                            <p:txEl>
                                              <p:pRg st="0" end="0"/>
                                            </p:txEl>
                                          </p:spTgt>
                                        </p:tgtEl>
                                        <p:attrNameLst>
                                          <p:attrName>ppt_h</p:attrName>
                                        </p:attrNameLst>
                                      </p:cBhvr>
                                      <p:tavLst>
                                        <p:tav tm="0">
                                          <p:val>
                                            <p:fltVal val="0"/>
                                          </p:val>
                                        </p:tav>
                                        <p:tav tm="100000">
                                          <p:val>
                                            <p:strVal val="#ppt_h"/>
                                          </p:val>
                                        </p:tav>
                                      </p:tavLst>
                                    </p:anim>
                                  </p:childTnLst>
                                </p:cTn>
                              </p:par>
                            </p:childTnLst>
                          </p:cTn>
                        </p:par>
                        <p:par>
                          <p:cTn id="19" fill="hold">
                            <p:stCondLst>
                              <p:cond delay="750"/>
                            </p:stCondLst>
                            <p:childTnLst>
                              <p:par>
                                <p:cTn id="20" presetClass="entr" nodeType="afterEffect" presetSubtype="16" presetID="23" grpId="2" fill="hold">
                                  <p:stCondLst>
                                    <p:cond delay="300"/>
                                  </p:stCondLst>
                                  <p:iterate type="el" backwards="0">
                                    <p:tmAbs val="0"/>
                                  </p:iterate>
                                  <p:childTnLst>
                                    <p:set>
                                      <p:cBhvr>
                                        <p:cTn id="21" fill="hold"/>
                                        <p:tgtEl>
                                          <p:spTgt spid="1109">
                                            <p:txEl>
                                              <p:pRg st="1" end="1"/>
                                            </p:txEl>
                                          </p:spTgt>
                                        </p:tgtEl>
                                        <p:attrNameLst>
                                          <p:attrName>style.visibility</p:attrName>
                                        </p:attrNameLst>
                                      </p:cBhvr>
                                      <p:to>
                                        <p:strVal val="visible"/>
                                      </p:to>
                                    </p:set>
                                    <p:anim calcmode="lin" valueType="num">
                                      <p:cBhvr>
                                        <p:cTn id="22" dur="750" fill="hold"/>
                                        <p:tgtEl>
                                          <p:spTgt spid="1109">
                                            <p:txEl>
                                              <p:pRg st="1" end="1"/>
                                            </p:txEl>
                                          </p:spTgt>
                                        </p:tgtEl>
                                        <p:attrNameLst>
                                          <p:attrName>ppt_w</p:attrName>
                                        </p:attrNameLst>
                                      </p:cBhvr>
                                      <p:tavLst>
                                        <p:tav tm="0">
                                          <p:val>
                                            <p:fltVal val="0"/>
                                          </p:val>
                                        </p:tav>
                                        <p:tav tm="100000">
                                          <p:val>
                                            <p:strVal val="#ppt_w"/>
                                          </p:val>
                                        </p:tav>
                                      </p:tavLst>
                                    </p:anim>
                                    <p:anim calcmode="lin" valueType="num">
                                      <p:cBhvr>
                                        <p:cTn id="23" dur="750" fill="hold"/>
                                        <p:tgtEl>
                                          <p:spTgt spid="110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08" grpId="1"/>
      <p:bldP build="p" bldLvl="5" animBg="1" rev="0" advAuto="0" spid="1109"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The “attention” economy"/>
          <p:cNvSpPr txBox="1"/>
          <p:nvPr>
            <p:ph type="title"/>
          </p:nvPr>
        </p:nvSpPr>
        <p:spPr>
          <a:prstGeom prst="rect">
            <a:avLst/>
          </a:prstGeom>
        </p:spPr>
        <p:txBody>
          <a:bodyPr/>
          <a:lstStyle>
            <a:lvl1pPr indent="0">
              <a:lnSpc>
                <a:spcPct val="90000"/>
              </a:lnSpc>
              <a:defRPr sz="3600"/>
            </a:lvl1pPr>
          </a:lstStyle>
          <a:p>
            <a:pPr/>
            <a:r>
              <a:t>The “attention” economy</a:t>
            </a:r>
          </a:p>
        </p:txBody>
      </p:sp>
      <p:sp>
        <p:nvSpPr>
          <p:cNvPr id="1112"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pic>
        <p:nvPicPr>
          <p:cNvPr id="1113" name="Image" descr="Image"/>
          <p:cNvPicPr>
            <a:picLocks noChangeAspect="1"/>
          </p:cNvPicPr>
          <p:nvPr/>
        </p:nvPicPr>
        <p:blipFill>
          <a:blip r:embed="rId2">
            <a:extLst/>
          </a:blip>
          <a:stretch>
            <a:fillRect/>
          </a:stretch>
        </p:blipFill>
        <p:spPr>
          <a:xfrm>
            <a:off x="111444" y="1332461"/>
            <a:ext cx="8921112" cy="3974952"/>
          </a:xfrm>
          <a:prstGeom prst="rect">
            <a:avLst/>
          </a:prstGeom>
          <a:ln w="12700">
            <a:miter lim="400000"/>
          </a:ln>
        </p:spPr>
      </p:pic>
      <p:pic>
        <p:nvPicPr>
          <p:cNvPr id="1114" name="Image" descr="Image"/>
          <p:cNvPicPr>
            <a:picLocks noChangeAspect="1"/>
          </p:cNvPicPr>
          <p:nvPr/>
        </p:nvPicPr>
        <p:blipFill>
          <a:blip r:embed="rId3">
            <a:extLst/>
          </a:blip>
          <a:stretch>
            <a:fillRect/>
          </a:stretch>
        </p:blipFill>
        <p:spPr>
          <a:xfrm>
            <a:off x="1153959" y="5711097"/>
            <a:ext cx="7930985" cy="405827"/>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6" name="Content Placeholder 2"/>
          <p:cNvSpPr txBox="1"/>
          <p:nvPr>
            <p:ph type="body" idx="1"/>
          </p:nvPr>
        </p:nvSpPr>
        <p:spPr>
          <a:xfrm>
            <a:off x="2971505" y="183667"/>
            <a:ext cx="5985931" cy="6312884"/>
          </a:xfrm>
          <a:prstGeom prst="rect">
            <a:avLst/>
          </a:prstGeom>
        </p:spPr>
        <p:txBody>
          <a:bodyPr/>
          <a:lstStyle/>
          <a:p>
            <a:pPr marL="0" indent="24892" defTabSz="448055">
              <a:lnSpc>
                <a:spcPct val="128000"/>
              </a:lnSpc>
              <a:spcBef>
                <a:spcPts val="900"/>
              </a:spcBef>
              <a:buSzTx/>
              <a:buNone/>
              <a:defRPr sz="1813"/>
            </a:pPr>
          </a:p>
          <a:p>
            <a:pPr marL="0" indent="24892" defTabSz="448055">
              <a:lnSpc>
                <a:spcPct val="128000"/>
              </a:lnSpc>
              <a:spcBef>
                <a:spcPts val="900"/>
              </a:spcBef>
              <a:buSzTx/>
              <a:buNone/>
              <a:defRPr sz="1813"/>
            </a:pPr>
            <a:r>
              <a:t>“We were able to form a model to predict the personality of every single adult in the United States….</a:t>
            </a:r>
          </a:p>
          <a:p>
            <a:pPr marL="0" indent="24892" defTabSz="448055">
              <a:lnSpc>
                <a:spcPct val="128000"/>
              </a:lnSpc>
              <a:spcBef>
                <a:spcPts val="900"/>
              </a:spcBef>
              <a:buSzTx/>
              <a:buNone/>
              <a:defRPr sz="1813"/>
            </a:pPr>
            <a:r>
              <a:t>If you know the personality of the people you're targeting, you can nuance your messaging to resonate more effectively with those key audience groups. ... </a:t>
            </a:r>
          </a:p>
          <a:p>
            <a:pPr marL="0" indent="24892" defTabSz="448055">
              <a:lnSpc>
                <a:spcPct val="128000"/>
              </a:lnSpc>
              <a:spcBef>
                <a:spcPts val="900"/>
              </a:spcBef>
              <a:buSzTx/>
              <a:buNone/>
              <a:defRPr sz="1813"/>
            </a:pPr>
            <a:r>
              <a:t>We … understand exactly which messages are going to appeal to which audiences.... </a:t>
            </a:r>
          </a:p>
          <a:p>
            <a:pPr marL="0" indent="24892" defTabSz="448055">
              <a:lnSpc>
                <a:spcPct val="128000"/>
              </a:lnSpc>
              <a:spcBef>
                <a:spcPts val="900"/>
              </a:spcBef>
              <a:buSzTx/>
              <a:buNone/>
              <a:defRPr sz="1813"/>
            </a:pPr>
            <a:r>
              <a:t>Today, communication is … being individualized for every single person in this room.”</a:t>
            </a:r>
          </a:p>
          <a:p>
            <a:pPr marL="0" indent="24892" defTabSz="448055">
              <a:lnSpc>
                <a:spcPct val="128000"/>
              </a:lnSpc>
              <a:spcBef>
                <a:spcPts val="900"/>
              </a:spcBef>
              <a:buSzTx/>
              <a:buNone/>
              <a:defRPr i="1" sz="1813">
                <a:solidFill>
                  <a:srgbClr val="C00000"/>
                </a:solidFill>
              </a:defRPr>
            </a:pPr>
            <a:r>
              <a:t>Alexander Nix, CEO, </a:t>
            </a:r>
            <a:r>
              <a:rPr b="1"/>
              <a:t>Cambridge Analytica</a:t>
            </a:r>
          </a:p>
          <a:p>
            <a:pPr marL="0" indent="24892" defTabSz="448055">
              <a:lnSpc>
                <a:spcPct val="128000"/>
              </a:lnSpc>
              <a:spcBef>
                <a:spcPts val="900"/>
              </a:spcBef>
              <a:buSzTx/>
              <a:buNone/>
              <a:defRPr i="1" sz="1813">
                <a:solidFill>
                  <a:srgbClr val="C00000"/>
                </a:solidFill>
              </a:defRPr>
            </a:pPr>
            <a:r>
              <a:t>September 2016</a:t>
            </a:r>
          </a:p>
        </p:txBody>
      </p:sp>
      <p:sp>
        <p:nvSpPr>
          <p:cNvPr id="1117" name="Title 1"/>
          <p:cNvSpPr txBox="1"/>
          <p:nvPr>
            <p:ph type="title"/>
          </p:nvPr>
        </p:nvSpPr>
        <p:spPr>
          <a:xfrm>
            <a:off x="42862" y="286075"/>
            <a:ext cx="2752057" cy="1634130"/>
          </a:xfrm>
          <a:prstGeom prst="rect">
            <a:avLst/>
          </a:prstGeom>
        </p:spPr>
        <p:txBody>
          <a:bodyPr/>
          <a:lstStyle/>
          <a:p>
            <a:pPr>
              <a:defRPr sz="3200"/>
            </a:pPr>
            <a:r>
              <a:t>Case Study:</a:t>
            </a:r>
            <a:br/>
            <a:r>
              <a:t>Cambridge Analytica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1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1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1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11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11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11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1116">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16"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Content Placeholder 2"/>
          <p:cNvSpPr txBox="1"/>
          <p:nvPr>
            <p:ph type="body" idx="1"/>
          </p:nvPr>
        </p:nvSpPr>
        <p:spPr>
          <a:prstGeom prst="rect">
            <a:avLst/>
          </a:prstGeom>
        </p:spPr>
        <p:txBody>
          <a:bodyPr/>
          <a:lstStyle/>
          <a:p>
            <a:pPr marL="0" indent="46228" defTabSz="832104">
              <a:lnSpc>
                <a:spcPct val="128000"/>
              </a:lnSpc>
              <a:spcBef>
                <a:spcPts val="1800"/>
              </a:spcBef>
              <a:buSzTx/>
              <a:buNone/>
              <a:defRPr sz="1820"/>
            </a:pPr>
          </a:p>
          <a:p>
            <a:pPr marL="0" indent="46228" defTabSz="832104">
              <a:lnSpc>
                <a:spcPct val="128000"/>
              </a:lnSpc>
              <a:spcBef>
                <a:spcPts val="1800"/>
              </a:spcBef>
              <a:buSzTx/>
              <a:buNone/>
              <a:defRPr sz="1820"/>
            </a:pPr>
            <a:r>
              <a:t>“New retail: our marketplace platforms handle </a:t>
            </a:r>
            <a:r>
              <a:rPr>
                <a:solidFill>
                  <a:srgbClr val="0433FF"/>
                </a:solidFill>
              </a:rPr>
              <a:t>billions of transactions each month</a:t>
            </a:r>
            <a:r>
              <a:t> in </a:t>
            </a:r>
            <a:r>
              <a:rPr b="1"/>
              <a:t>shopping</a:t>
            </a:r>
            <a:r>
              <a:t>, </a:t>
            </a:r>
            <a:r>
              <a:rPr b="1"/>
              <a:t>daily services</a:t>
            </a:r>
            <a:r>
              <a:t> &amp; </a:t>
            </a:r>
            <a:r>
              <a:rPr b="1"/>
              <a:t>payments</a:t>
            </a:r>
            <a:r>
              <a:t>. </a:t>
            </a:r>
          </a:p>
          <a:p>
            <a:pPr marL="0" indent="46228" defTabSz="832104">
              <a:lnSpc>
                <a:spcPct val="128000"/>
              </a:lnSpc>
              <a:spcBef>
                <a:spcPts val="1800"/>
              </a:spcBef>
              <a:buSzTx/>
              <a:buNone/>
              <a:defRPr sz="1820"/>
            </a:pPr>
            <a:r>
              <a:t>These transactions provide us with the </a:t>
            </a:r>
            <a:r>
              <a:rPr>
                <a:solidFill>
                  <a:srgbClr val="0433FF"/>
                </a:solidFill>
              </a:rPr>
              <a:t>best insights into consumer behavior</a:t>
            </a:r>
            <a:r>
              <a:t> &amp; </a:t>
            </a:r>
            <a:r>
              <a:rPr>
                <a:solidFill>
                  <a:srgbClr val="0433FF"/>
                </a:solidFill>
              </a:rPr>
              <a:t>shifting consumption trends</a:t>
            </a:r>
            <a:r>
              <a:t>. </a:t>
            </a:r>
          </a:p>
          <a:p>
            <a:pPr marL="0" indent="46228" algn="ctr" defTabSz="832104">
              <a:lnSpc>
                <a:spcPct val="128000"/>
              </a:lnSpc>
              <a:spcBef>
                <a:spcPts val="1800"/>
              </a:spcBef>
              <a:buSzTx/>
              <a:buNone/>
              <a:defRPr sz="1820"/>
            </a:pPr>
            <a:r>
              <a:t>we are the most comprehensive ecosystem of commerce platforms, logistics &amp; payments to support the digital transformation of the retail sector.” </a:t>
            </a:r>
          </a:p>
          <a:p>
            <a:pPr marL="0" indent="46228" defTabSz="832104">
              <a:lnSpc>
                <a:spcPct val="128000"/>
              </a:lnSpc>
              <a:spcBef>
                <a:spcPts val="1800"/>
              </a:spcBef>
              <a:buSzTx/>
              <a:buNone/>
              <a:defRPr i="1" sz="1820">
                <a:solidFill>
                  <a:srgbClr val="C00000"/>
                </a:solidFill>
              </a:defRPr>
            </a:pPr>
            <a:r>
              <a:t>Joe Chai, co-founder</a:t>
            </a:r>
            <a:r>
              <a:rPr b="1"/>
              <a:t>, AliBaba Group </a:t>
            </a:r>
            <a:r>
              <a:t>September 2016</a:t>
            </a:r>
          </a:p>
        </p:txBody>
      </p:sp>
      <p:sp>
        <p:nvSpPr>
          <p:cNvPr id="1120" name="Title 1"/>
          <p:cNvSpPr txBox="1"/>
          <p:nvPr>
            <p:ph type="title"/>
          </p:nvPr>
        </p:nvSpPr>
        <p:spPr>
          <a:prstGeom prst="rect">
            <a:avLst/>
          </a:prstGeom>
        </p:spPr>
        <p:txBody>
          <a:bodyPr/>
          <a:lstStyle/>
          <a:p>
            <a:pPr indent="37702" defTabSz="868680">
              <a:defRPr sz="3800"/>
            </a:pPr>
            <a:r>
              <a:t>Case</a:t>
            </a:r>
            <a:br/>
            <a:r>
              <a:t>Study</a:t>
            </a:r>
          </a:p>
        </p:txBody>
      </p:sp>
      <p:pic>
        <p:nvPicPr>
          <p:cNvPr id="1121" name="Picture 3" descr="Picture 3"/>
          <p:cNvPicPr>
            <a:picLocks noChangeAspect="1"/>
          </p:cNvPicPr>
          <p:nvPr/>
        </p:nvPicPr>
        <p:blipFill>
          <a:blip r:embed="rId2">
            <a:extLst/>
          </a:blip>
          <a:stretch>
            <a:fillRect/>
          </a:stretch>
        </p:blipFill>
        <p:spPr>
          <a:xfrm>
            <a:off x="4129918" y="5022098"/>
            <a:ext cx="2348346" cy="1320945"/>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Personalized Targeting:…"/>
          <p:cNvSpPr txBox="1"/>
          <p:nvPr>
            <p:ph type="body" idx="1"/>
          </p:nvPr>
        </p:nvSpPr>
        <p:spPr>
          <a:prstGeom prst="rect">
            <a:avLst/>
          </a:prstGeom>
        </p:spPr>
        <p:txBody>
          <a:bodyPr/>
          <a:lstStyle/>
          <a:p>
            <a:pPr>
              <a:defRPr sz="4700"/>
            </a:pPr>
            <a:r>
              <a:t>Personalized Targeting: </a:t>
            </a:r>
          </a:p>
          <a:p>
            <a:pPr>
              <a:spcBef>
                <a:spcPts val="1600"/>
              </a:spcBef>
              <a:defRPr sz="4700"/>
            </a:pPr>
            <a:r>
              <a:t>Does it Work?</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Title 1"/>
          <p:cNvSpPr txBox="1"/>
          <p:nvPr>
            <p:ph type="title"/>
          </p:nvPr>
        </p:nvSpPr>
        <p:spPr>
          <a:prstGeom prst="rect">
            <a:avLst/>
          </a:prstGeom>
        </p:spPr>
        <p:txBody>
          <a:bodyPr/>
          <a:lstStyle>
            <a:lvl1pPr indent="0">
              <a:lnSpc>
                <a:spcPct val="90000"/>
              </a:lnSpc>
              <a:defRPr sz="4000"/>
            </a:lvl1pPr>
          </a:lstStyle>
          <a:p>
            <a:pPr/>
            <a:r>
              <a:t>Computational Advertising Impact</a:t>
            </a:r>
          </a:p>
        </p:txBody>
      </p:sp>
      <p:sp>
        <p:nvSpPr>
          <p:cNvPr id="1126" name="Content Placeholder 2"/>
          <p:cNvSpPr txBox="1"/>
          <p:nvPr>
            <p:ph type="body" idx="1"/>
          </p:nvPr>
        </p:nvSpPr>
        <p:spPr>
          <a:prstGeom prst="rect">
            <a:avLst/>
          </a:prstGeom>
        </p:spPr>
        <p:txBody>
          <a:bodyPr/>
          <a:lstStyle/>
          <a:p>
            <a:pPr marL="0" indent="50800">
              <a:buSzTx/>
              <a:buNone/>
            </a:pPr>
            <a:r>
              <a:t>Targeted messaging based on people’s personalities resulted in up to </a:t>
            </a:r>
            <a:r>
              <a:rPr>
                <a:solidFill>
                  <a:srgbClr val="0433FF"/>
                </a:solidFill>
              </a:rPr>
              <a:t>40% more clicks</a:t>
            </a:r>
            <a:r>
              <a:t> and </a:t>
            </a:r>
            <a:r>
              <a:rPr>
                <a:solidFill>
                  <a:srgbClr val="0433FF"/>
                </a:solidFill>
              </a:rPr>
              <a:t>up to 54% more purchases</a:t>
            </a:r>
            <a:r>
              <a:t> than mismatched messaging</a:t>
            </a:r>
          </a:p>
          <a:p>
            <a:pPr marL="0" indent="50800">
              <a:buSzTx/>
              <a:buNone/>
            </a:pPr>
          </a:p>
          <a:p>
            <a:pPr marL="0" indent="50800">
              <a:buSzTx/>
              <a:buNone/>
              <a:defRPr i="1">
                <a:solidFill>
                  <a:srgbClr val="C00000"/>
                </a:solidFill>
              </a:defRPr>
            </a:pPr>
            <a:r>
              <a:t>“</a:t>
            </a:r>
            <a:r>
              <a:rPr b="1"/>
              <a:t>Psychological Targeting as an Effective Approach to Digital Market Persuasion</a:t>
            </a:r>
            <a:r>
              <a:t>” S. Matz et al. PNAS (2017)</a:t>
            </a:r>
          </a:p>
        </p:txBody>
      </p:sp>
      <p:sp>
        <p:nvSpPr>
          <p:cNvPr id="1127"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Revenue Streams and Pricing"/>
          <p:cNvSpPr txBox="1"/>
          <p:nvPr>
            <p:ph type="title"/>
          </p:nvPr>
        </p:nvSpPr>
        <p:spPr>
          <a:xfrm>
            <a:off x="188119" y="-5429"/>
            <a:ext cx="8589962" cy="1170325"/>
          </a:xfrm>
          <a:prstGeom prst="rect">
            <a:avLst/>
          </a:prstGeom>
        </p:spPr>
        <p:txBody>
          <a:bodyPr/>
          <a:lstStyle>
            <a:lvl1pPr indent="0">
              <a:lnSpc>
                <a:spcPct val="90000"/>
              </a:lnSpc>
            </a:lvl1pPr>
          </a:lstStyle>
          <a:p>
            <a:pPr/>
            <a:r>
              <a:t>Revenue Streams and Pricing</a:t>
            </a:r>
          </a:p>
        </p:txBody>
      </p:sp>
      <p:sp>
        <p:nvSpPr>
          <p:cNvPr id="1130" name="Each Revenue Stream might have different pricing mechanisms.…"/>
          <p:cNvSpPr txBox="1"/>
          <p:nvPr>
            <p:ph type="body" idx="1"/>
          </p:nvPr>
        </p:nvSpPr>
        <p:spPr>
          <a:prstGeom prst="rect">
            <a:avLst/>
          </a:prstGeom>
        </p:spPr>
        <p:txBody>
          <a:bodyPr/>
          <a:lstStyle/>
          <a:p>
            <a:pPr marL="249920" indent="-203692" defTabSz="832104">
              <a:spcBef>
                <a:spcPts val="1800"/>
              </a:spcBef>
              <a:defRPr sz="2912"/>
            </a:pPr>
            <a:r>
              <a:t>Each Revenue Stream might have different pricing mechanisms. </a:t>
            </a:r>
          </a:p>
          <a:p>
            <a:pPr marL="249920" indent="-203692" defTabSz="832104">
              <a:spcBef>
                <a:spcPts val="1800"/>
              </a:spcBef>
              <a:defRPr sz="2912"/>
            </a:pPr>
            <a:r>
              <a:t>The type of pricing mechanism chosen can make a big difference in terms of revenues generated. </a:t>
            </a:r>
          </a:p>
          <a:p>
            <a:pPr marL="249920" indent="-203692" defTabSz="832104">
              <a:spcBef>
                <a:spcPts val="1800"/>
              </a:spcBef>
              <a:defRPr sz="2912"/>
            </a:pPr>
            <a:r>
              <a:t>There are two main types of </a:t>
            </a:r>
            <a:r>
              <a:rPr b="1"/>
              <a:t>pricing mechanisms</a:t>
            </a:r>
            <a:r>
              <a:t>: </a:t>
            </a:r>
          </a:p>
          <a:p>
            <a:pPr lvl="1" marL="605917" indent="-316992" defTabSz="832104">
              <a:spcBef>
                <a:spcPts val="1800"/>
              </a:spcBef>
              <a:defRPr sz="2730"/>
            </a:pPr>
            <a:r>
              <a:rPr>
                <a:solidFill>
                  <a:srgbClr val="0433FF"/>
                </a:solidFill>
              </a:rPr>
              <a:t>fixed</a:t>
            </a:r>
            <a:r>
              <a:t> </a:t>
            </a:r>
          </a:p>
          <a:p>
            <a:pPr lvl="1" marL="605917" indent="-316992" defTabSz="832104">
              <a:spcBef>
                <a:spcPts val="1800"/>
              </a:spcBef>
              <a:defRPr sz="2730"/>
            </a:pPr>
            <a:r>
              <a:rPr>
                <a:solidFill>
                  <a:srgbClr val="0433FF"/>
                </a:solidFill>
              </a:rPr>
              <a:t>dynamic</a:t>
            </a:r>
          </a:p>
        </p:txBody>
      </p:sp>
      <p:sp>
        <p:nvSpPr>
          <p:cNvPr id="1131"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1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1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1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13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30" grpId="1"/>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Pricing Mechanisms"/>
          <p:cNvSpPr txBox="1"/>
          <p:nvPr>
            <p:ph type="title"/>
          </p:nvPr>
        </p:nvSpPr>
        <p:spPr>
          <a:prstGeom prst="rect">
            <a:avLst/>
          </a:prstGeom>
        </p:spPr>
        <p:txBody>
          <a:bodyPr/>
          <a:lstStyle>
            <a:lvl1pPr indent="0">
              <a:lnSpc>
                <a:spcPct val="90000"/>
              </a:lnSpc>
            </a:lvl1pPr>
          </a:lstStyle>
          <a:p>
            <a:pPr/>
            <a:r>
              <a:t>Pricing Mechanisms</a:t>
            </a:r>
          </a:p>
        </p:txBody>
      </p:sp>
      <p:sp>
        <p:nvSpPr>
          <p:cNvPr id="1134" name="Slide Number Placeholder 5"/>
          <p:cNvSpPr txBox="1"/>
          <p:nvPr>
            <p:ph type="sldNum" sz="quarter" idx="2"/>
          </p:nvPr>
        </p:nvSpPr>
        <p:spPr>
          <a:xfrm>
            <a:off x="52141" y="6578475"/>
            <a:ext cx="273057" cy="281937"/>
          </a:xfrm>
          <a:prstGeom prst="rect">
            <a:avLst/>
          </a:prstGeom>
          <a:extLst>
            <a:ext uri="{C572A759-6A51-4108-AA02-DFA0A04FC94B}">
              <ma14:wrappingTextBoxFlag xmlns:ma14="http://schemas.microsoft.com/office/mac/drawingml/2011/main" val="1"/>
            </a:ext>
          </a:extLst>
        </p:spPr>
        <p:txBody>
          <a:bodyPr/>
          <a:lstStyle>
            <a:lvl1pPr>
              <a:defRPr sz="1200">
                <a:solidFill>
                  <a:srgbClr val="BFBFBF"/>
                </a:solidFill>
              </a:defRPr>
            </a:lvl1pPr>
          </a:lstStyle>
          <a:p>
            <a:pPr/>
            <a:fld id="{86CB4B4D-7CA3-9044-876B-883B54F8677D}" type="slidenum"/>
          </a:p>
        </p:txBody>
      </p:sp>
      <p:graphicFrame>
        <p:nvGraphicFramePr>
          <p:cNvPr id="1135" name="Table"/>
          <p:cNvGraphicFramePr/>
          <p:nvPr/>
        </p:nvGraphicFramePr>
        <p:xfrm>
          <a:off x="751931" y="1585170"/>
          <a:ext cx="7858582" cy="4837657"/>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950074"/>
                <a:gridCol w="3020929"/>
                <a:gridCol w="1456751"/>
                <a:gridCol w="2418125"/>
              </a:tblGrid>
              <a:tr h="254000">
                <a:tc gridSpan="2">
                  <a:txBody>
                    <a:bodyPr/>
                    <a:lstStyle/>
                    <a:p>
                      <a:pPr defTabSz="457200">
                        <a:defRPr b="0">
                          <a:solidFill>
                            <a:srgbClr val="000000"/>
                          </a:solidFill>
                        </a:defRPr>
                      </a:pPr>
                      <a:r>
                        <a:rPr b="1" sz="1600"/>
                        <a:t>Fixed Menu Pricing</a:t>
                      </a:r>
                    </a:p>
                  </a:txBody>
                  <a:tcPr marL="0" marR="0" marT="0" marB="0" anchor="ctr" anchorCtr="0" horzOverflow="overflow">
                    <a:lnL w="38100">
                      <a:solidFill>
                        <a:srgbClr val="000000"/>
                      </a:solidFill>
                      <a:miter lim="400000"/>
                    </a:lnL>
                    <a:lnR w="12700">
                      <a:solidFill>
                        <a:srgbClr val="000000"/>
                      </a:solidFill>
                      <a:miter lim="400000"/>
                    </a:lnR>
                    <a:lnT w="38100">
                      <a:solidFill>
                        <a:srgbClr val="000000"/>
                      </a:solidFill>
                      <a:miter lim="400000"/>
                    </a:lnT>
                    <a:lnB w="12700">
                      <a:solidFill>
                        <a:srgbClr val="000000"/>
                      </a:solidFill>
                      <a:miter lim="400000"/>
                    </a:lnB>
                    <a:noFill/>
                  </a:tcPr>
                </a:tc>
                <a:tc hMerge="1">
                  <a:tcPr/>
                </a:tc>
                <a:tc gridSpan="2">
                  <a:txBody>
                    <a:bodyPr/>
                    <a:lstStyle/>
                    <a:p>
                      <a:pPr defTabSz="457200">
                        <a:defRPr b="0">
                          <a:solidFill>
                            <a:srgbClr val="000000"/>
                          </a:solidFill>
                        </a:defRPr>
                      </a:pPr>
                      <a:r>
                        <a:rPr b="1" sz="1600"/>
                        <a:t>Dynamic Pricing</a:t>
                      </a:r>
                    </a:p>
                  </a:txBody>
                  <a:tcPr marL="0" marR="0" marT="0" marB="0" anchor="ctr" anchorCtr="0" horzOverflow="overflow">
                    <a:lnL w="12700">
                      <a:solidFill>
                        <a:srgbClr val="000000"/>
                      </a:solidFill>
                      <a:miter lim="400000"/>
                    </a:lnL>
                    <a:lnR w="38100">
                      <a:solidFill>
                        <a:srgbClr val="000000"/>
                      </a:solidFill>
                      <a:miter lim="400000"/>
                    </a:lnR>
                    <a:lnT w="38100">
                      <a:solidFill>
                        <a:srgbClr val="000000"/>
                      </a:solidFill>
                      <a:miter lim="400000"/>
                    </a:lnT>
                    <a:lnB w="12700">
                      <a:solidFill>
                        <a:srgbClr val="000000"/>
                      </a:solidFill>
                      <a:miter lim="400000"/>
                    </a:lnB>
                    <a:noFill/>
                  </a:tcPr>
                </a:tc>
                <a:tc hMerge="1">
                  <a:tcPr/>
                </a:tc>
              </a:tr>
              <a:tr h="441902">
                <a:tc gridSpan="2">
                  <a:txBody>
                    <a:bodyPr/>
                    <a:lstStyle/>
                    <a:p>
                      <a:pPr defTabSz="457200"/>
                      <a:r>
                        <a:rPr i="1" sz="1400"/>
                        <a:t>Predeﬁned prices are based on static variables</a:t>
                      </a:r>
                    </a:p>
                  </a:txBody>
                  <a:tcPr marL="0" marR="0" marT="0" marB="0" anchor="ctr"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hMerge="1">
                  <a:tcPr/>
                </a:tc>
                <a:tc gridSpan="2">
                  <a:txBody>
                    <a:bodyPr/>
                    <a:lstStyle/>
                    <a:p>
                      <a:pPr defTabSz="457200"/>
                      <a:r>
                        <a:rPr i="1" sz="1400"/>
                        <a:t>Prices change based on market conditions</a:t>
                      </a:r>
                    </a:p>
                  </a:txBody>
                  <a:tcPr marL="0" marR="0" marT="0" marB="0" anchor="ctr"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c hMerge="1">
                  <a:tcPr/>
                </a:tc>
              </a:tr>
              <a:tr h="1085817">
                <a:tc>
                  <a:txBody>
                    <a:bodyPr/>
                    <a:lstStyle/>
                    <a:p>
                      <a:pPr defTabSz="457200"/>
                      <a:r>
                        <a:rPr i="1" sz="1400"/>
                        <a:t>List price</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Fixed prices for individual products, services, or other Value Propositions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Negotiation (bargaining)</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negotiated between two or more partners depending on negotiation power and/or negotiation skills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300455">
                <a:tc>
                  <a:txBody>
                    <a:bodyPr/>
                    <a:lstStyle/>
                    <a:p>
                      <a:pPr defTabSz="457200"/>
                      <a:r>
                        <a:rPr i="1" sz="1400"/>
                        <a:t>Product feature-dependent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number or quality of dependent Value Proposition features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Yield management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inventory and time of purchase (normally used for perishable resources such as hotel rooms or airline seats)</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1085817">
                <a:tc>
                  <a:txBody>
                    <a:bodyPr/>
                    <a:lstStyle/>
                    <a:p>
                      <a:pPr defTabSz="457200"/>
                      <a:r>
                        <a:rPr i="1" sz="1400"/>
                        <a:t>Customer segment dependent</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depends on the type and characteristic of a Customer Segment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i="1" sz="1400"/>
                        <a:t>Real-time-market</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457200"/>
                      <a:r>
                        <a:rPr sz="1400"/>
                        <a:t>Price is established dynamically based on supply and demand</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12700">
                      <a:solidFill>
                        <a:srgbClr val="000000"/>
                      </a:solidFill>
                      <a:miter lim="400000"/>
                    </a:lnB>
                    <a:noFill/>
                  </a:tcPr>
                </a:tc>
              </a:tr>
              <a:tr h="656540">
                <a:tc>
                  <a:txBody>
                    <a:bodyPr/>
                    <a:lstStyle/>
                    <a:p>
                      <a:pPr defTabSz="457200"/>
                      <a:r>
                        <a:rPr i="1" sz="1400"/>
                        <a:t>Volume dependent </a:t>
                      </a:r>
                    </a:p>
                  </a:txBody>
                  <a:tcPr marL="0" marR="0" marT="0" marB="0" anchor="t" anchorCtr="0" horzOverflow="overflow">
                    <a:lnL w="381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as a function of the quantity purchased</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i="1" sz="1400"/>
                        <a:t>Auctions</a:t>
                      </a:r>
                    </a:p>
                  </a:txBody>
                  <a:tcPr marL="0" marR="0" marT="0" marB="0" anchor="t" anchorCtr="0" horzOverflow="overflow">
                    <a:lnL w="12700">
                      <a:solidFill>
                        <a:srgbClr val="000000"/>
                      </a:solidFill>
                      <a:miter lim="400000"/>
                    </a:lnL>
                    <a:lnR w="12700">
                      <a:solidFill>
                        <a:srgbClr val="000000"/>
                      </a:solidFill>
                      <a:miter lim="400000"/>
                    </a:lnR>
                    <a:lnT w="12700">
                      <a:solidFill>
                        <a:srgbClr val="000000"/>
                      </a:solidFill>
                      <a:miter lim="400000"/>
                    </a:lnT>
                    <a:lnB w="38100">
                      <a:solidFill>
                        <a:srgbClr val="000000"/>
                      </a:solidFill>
                      <a:miter lim="400000"/>
                    </a:lnB>
                    <a:noFill/>
                  </a:tcPr>
                </a:tc>
                <a:tc>
                  <a:txBody>
                    <a:bodyPr/>
                    <a:lstStyle/>
                    <a:p>
                      <a:pPr defTabSz="457200"/>
                      <a:r>
                        <a:rPr sz="1400"/>
                        <a:t>Price determined by outcome of competitive bidding</a:t>
                      </a:r>
                    </a:p>
                  </a:txBody>
                  <a:tcPr marL="0" marR="0" marT="0" marB="0" anchor="t" anchorCtr="0" horzOverflow="overflow">
                    <a:lnL w="12700">
                      <a:solidFill>
                        <a:srgbClr val="000000"/>
                      </a:solidFill>
                      <a:miter lim="400000"/>
                    </a:lnL>
                    <a:lnR w="38100">
                      <a:solidFill>
                        <a:srgbClr val="000000"/>
                      </a:solidFill>
                      <a:miter lim="400000"/>
                    </a:lnR>
                    <a:lnT w="12700">
                      <a:solidFill>
                        <a:srgbClr val="000000"/>
                      </a:solidFill>
                      <a:miter lim="400000"/>
                    </a:lnT>
                    <a:lnB w="38100">
                      <a:solidFill>
                        <a:srgbClr val="000000"/>
                      </a:solidFill>
                      <a:miter lim="400000"/>
                    </a:lnB>
                    <a:noFill/>
                  </a:tcPr>
                </a:tc>
              </a:tr>
            </a:tbl>
          </a:graphicData>
        </a:graphic>
      </p:graphicFrame>
      <p:sp>
        <p:nvSpPr>
          <p:cNvPr id="1136" name="Rectangle"/>
          <p:cNvSpPr/>
          <p:nvPr/>
        </p:nvSpPr>
        <p:spPr>
          <a:xfrm>
            <a:off x="763177" y="2259739"/>
            <a:ext cx="7823390" cy="4139533"/>
          </a:xfrm>
          <a:prstGeom prst="rect">
            <a:avLst/>
          </a:prstGeom>
          <a:solidFill>
            <a:srgbClr val="EEF5E8"/>
          </a:solidFill>
          <a:ln w="12700">
            <a:miter lim="400000"/>
          </a:ln>
        </p:spPr>
        <p:txBody>
          <a:bodyPr lIns="34289" tIns="34289" rIns="34289" bIns="34289"/>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DEDE9">
          <a:alpha val="29000"/>
        </a:srgbClr>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