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322" r:id="rId5"/>
    <p:sldId id="257" r:id="rId6"/>
    <p:sldId id="258" r:id="rId7"/>
    <p:sldId id="259" r:id="rId8"/>
    <p:sldId id="260" r:id="rId9"/>
    <p:sldId id="261" r:id="rId10"/>
    <p:sldId id="262" r:id="rId11"/>
    <p:sldId id="263" r:id="rId12"/>
    <p:sldId id="264" r:id="rId13"/>
    <p:sldId id="265" r:id="rId14"/>
    <p:sldId id="323"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Lst>
  <p:sldSz cx="10693400" cy="7556500"/>
  <p:notesSz cx="10693400" cy="75565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93"/>
    <p:restoredTop sz="94653"/>
  </p:normalViewPr>
  <p:slideViewPr>
    <p:cSldViewPr>
      <p:cViewPr varScale="1">
        <p:scale>
          <a:sx n="153" d="100"/>
          <a:sy n="153" d="100"/>
        </p:scale>
        <p:origin x="520" y="1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slide" Target="slides/slide6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2515"/>
            <a:ext cx="9089390" cy="158686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1640"/>
            <a:ext cx="7485380" cy="18891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4/14/23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4/14/23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534670" y="1737995"/>
            <a:ext cx="4651629" cy="4987290"/>
          </a:xfrm>
          <a:prstGeom prst="rect">
            <a:avLst/>
          </a:prstGeom>
        </p:spPr>
        <p:txBody>
          <a:bodyPr wrap="square" lIns="0" tIns="0" rIns="0" bIns="0">
            <a:spAutoFit/>
          </a:bodyPr>
          <a:lstStyle/>
          <a:p>
            <a:endParaRPr/>
          </a:p>
        </p:txBody>
      </p:sp>
      <p:sp>
        <p:nvSpPr>
          <p:cNvPr id="4" name="Holder 4"/>
          <p:cNvSpPr>
            <a:spLocks noGrp="1"/>
          </p:cNvSpPr>
          <p:nvPr>
            <p:ph sz="half" idx="3"/>
          </p:nvPr>
        </p:nvSpPr>
        <p:spPr>
          <a:xfrm>
            <a:off x="5507101" y="1737995"/>
            <a:ext cx="4651629" cy="4987290"/>
          </a:xfrm>
          <a:prstGeom prst="rect">
            <a:avLst/>
          </a:prstGeom>
        </p:spPr>
        <p:txBody>
          <a:bodyPr wrap="square" lIns="0" tIns="0" rIns="0" bIns="0">
            <a:sp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4/14/23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4/14/23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4/14/23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05426" y="1062362"/>
            <a:ext cx="9282547" cy="1153160"/>
          </a:xfrm>
          <a:prstGeom prst="rect">
            <a:avLst/>
          </a:prstGeom>
        </p:spPr>
        <p:txBody>
          <a:bodyPr wrap="square" lIns="0" tIns="0" rIns="0" bIns="0">
            <a:spAutoFit/>
          </a:bodyPr>
          <a:lstStyle>
            <a:lvl1pPr>
              <a:defRPr sz="37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931830" y="2368378"/>
            <a:ext cx="8829738" cy="1701800"/>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635756" y="7027545"/>
            <a:ext cx="3421888" cy="37782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27545"/>
            <a:ext cx="2459482" cy="37782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4/14/23</a:t>
            </a:fld>
            <a:endParaRPr lang="en-US"/>
          </a:p>
        </p:txBody>
      </p:sp>
      <p:sp>
        <p:nvSpPr>
          <p:cNvPr id="6" name="Holder 6"/>
          <p:cNvSpPr>
            <a:spLocks noGrp="1"/>
          </p:cNvSpPr>
          <p:nvPr>
            <p:ph type="sldNum" sz="quarter" idx="7"/>
          </p:nvPr>
        </p:nvSpPr>
        <p:spPr>
          <a:xfrm>
            <a:off x="7699248" y="7027545"/>
            <a:ext cx="2459482" cy="37782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78AEDEAD-C92D-3680-66F9-D10230DA9004}"/>
              </a:ext>
            </a:extLst>
          </p:cNvPr>
          <p:cNvPicPr>
            <a:picLocks noChangeAspect="1"/>
          </p:cNvPicPr>
          <p:nvPr/>
        </p:nvPicPr>
        <p:blipFill rotWithShape="1">
          <a:blip r:embed="rId2"/>
          <a:srcRect b="13265"/>
          <a:stretch/>
        </p:blipFill>
        <p:spPr>
          <a:xfrm>
            <a:off x="0" y="0"/>
            <a:ext cx="10693400" cy="5226050"/>
          </a:xfrm>
          <a:prstGeom prst="rect">
            <a:avLst/>
          </a:prstGeom>
        </p:spPr>
      </p:pic>
    </p:spTree>
    <p:extLst>
      <p:ext uri="{BB962C8B-B14F-4D97-AF65-F5344CB8AC3E}">
        <p14:creationId xmlns:p14="http://schemas.microsoft.com/office/powerpoint/2010/main" val="3330608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5881" y="357687"/>
            <a:ext cx="8681085" cy="574040"/>
          </a:xfrm>
          <a:prstGeom prst="rect">
            <a:avLst/>
          </a:prstGeom>
        </p:spPr>
        <p:txBody>
          <a:bodyPr vert="horz" wrap="square" lIns="0" tIns="12700" rIns="0" bIns="0">
            <a:spAutoFit/>
          </a:bodyPr>
          <a:lstStyle/>
          <a:p>
            <a:pPr marL="12700">
              <a:lnSpc>
                <a:spcPct val="100000"/>
              </a:lnSpc>
              <a:spcBef>
                <a:spcPts val="100"/>
              </a:spcBef>
              <a:defRPr sz="3600"/>
            </a:pPr>
            <a:r>
              <a:t>Esempio di apprendimento supervisionato: domanda di cauzione</a:t>
            </a:r>
            <a:endParaRPr sz="3600"/>
          </a:p>
        </p:txBody>
      </p:sp>
      <p:graphicFrame>
        <p:nvGraphicFramePr>
          <p:cNvPr id="10" name="object 10"/>
          <p:cNvGraphicFramePr>
            <a:graphicFrameLocks noGrp="1"/>
          </p:cNvGraphicFramePr>
          <p:nvPr>
            <p:extLst>
              <p:ext uri="{D42A27DB-BD31-4B8C-83A1-F6EECF244321}">
                <p14:modId xmlns:p14="http://schemas.microsoft.com/office/powerpoint/2010/main" val="778446574"/>
              </p:ext>
            </p:extLst>
          </p:nvPr>
        </p:nvGraphicFramePr>
        <p:xfrm>
          <a:off x="822098" y="1965375"/>
          <a:ext cx="6042844" cy="3576544"/>
        </p:xfrm>
        <a:graphic>
          <a:graphicData uri="http://schemas.openxmlformats.org/drawingml/2006/table">
            <a:tbl>
              <a:tblPr firstRow="1" bandRow="1">
                <a:tableStyleId>{2D5ABB26-0587-4C30-8999-92F81FD0307C}</a:tableStyleId>
              </a:tblPr>
              <a:tblGrid>
                <a:gridCol w="705549">
                  <a:extLst>
                    <a:ext uri="{9D8B030D-6E8A-4147-A177-3AD203B41FA5}">
                      <a16:colId xmlns:a16="http://schemas.microsoft.com/office/drawing/2014/main" val="20000"/>
                    </a:ext>
                  </a:extLst>
                </a:gridCol>
                <a:gridCol w="823012">
                  <a:extLst>
                    <a:ext uri="{9D8B030D-6E8A-4147-A177-3AD203B41FA5}">
                      <a16:colId xmlns:a16="http://schemas.microsoft.com/office/drawing/2014/main" val="20001"/>
                    </a:ext>
                  </a:extLst>
                </a:gridCol>
                <a:gridCol w="823011">
                  <a:extLst>
                    <a:ext uri="{9D8B030D-6E8A-4147-A177-3AD203B41FA5}">
                      <a16:colId xmlns:a16="http://schemas.microsoft.com/office/drawing/2014/main" val="20002"/>
                    </a:ext>
                  </a:extLst>
                </a:gridCol>
                <a:gridCol w="1081740">
                  <a:extLst>
                    <a:ext uri="{9D8B030D-6E8A-4147-A177-3AD203B41FA5}">
                      <a16:colId xmlns:a16="http://schemas.microsoft.com/office/drawing/2014/main" val="20003"/>
                    </a:ext>
                  </a:extLst>
                </a:gridCol>
                <a:gridCol w="1434129">
                  <a:extLst>
                    <a:ext uri="{9D8B030D-6E8A-4147-A177-3AD203B41FA5}">
                      <a16:colId xmlns:a16="http://schemas.microsoft.com/office/drawing/2014/main" val="20004"/>
                    </a:ext>
                  </a:extLst>
                </a:gridCol>
                <a:gridCol w="1175403">
                  <a:extLst>
                    <a:ext uri="{9D8B030D-6E8A-4147-A177-3AD203B41FA5}">
                      <a16:colId xmlns:a16="http://schemas.microsoft.com/office/drawing/2014/main" val="20005"/>
                    </a:ext>
                  </a:extLst>
                </a:gridCol>
              </a:tblGrid>
              <a:tr h="285938">
                <a:tc gridSpan="5">
                  <a:txBody>
                    <a:bodyPr/>
                    <a:lstStyle/>
                    <a:p>
                      <a:pPr marL="126364">
                        <a:lnSpc>
                          <a:spcPts val="1985"/>
                        </a:lnSpc>
                        <a:defRPr sz="1750" b="1">
                          <a:latin typeface="Calibri"/>
                          <a:cs typeface="Calibri"/>
                        </a:defRPr>
                      </a:pPr>
                      <a:r>
                        <a:t>Predittori</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126364">
                        <a:lnSpc>
                          <a:spcPts val="1985"/>
                        </a:lnSpc>
                        <a:defRPr sz="1750" b="1">
                          <a:latin typeface="Calibri"/>
                          <a:cs typeface="Calibri"/>
                        </a:defRPr>
                      </a:pPr>
                      <a:r>
                        <a:t>Risultati</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00"/>
                  </a:ext>
                </a:extLst>
              </a:tr>
              <a:tr h="269116">
                <a:tc>
                  <a:txBody>
                    <a:bodyPr/>
                    <a:lstStyle/>
                    <a:p>
                      <a:pPr marL="126364">
                        <a:lnSpc>
                          <a:spcPts val="1850"/>
                        </a:lnSpc>
                        <a:defRPr sz="1750" b="1">
                          <a:latin typeface="Calibri"/>
                          <a:cs typeface="Calibri"/>
                        </a:defRPr>
                      </a:pPr>
                      <a:r>
                        <a:t>Il caso</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1850"/>
                        </a:lnSpc>
                        <a:defRPr sz="1750" b="1">
                          <a:latin typeface="Calibri"/>
                          <a:cs typeface="Calibri"/>
                        </a:defRPr>
                      </a:pPr>
                      <a:r>
                        <a:t>Infortunio</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1850"/>
                        </a:lnSpc>
                        <a:defRPr sz="1750" b="1">
                          <a:latin typeface="Calibri"/>
                          <a:cs typeface="Calibri"/>
                        </a:defRPr>
                      </a:pPr>
                      <a:r>
                        <a:t>Droga</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1850"/>
                        </a:lnSpc>
                        <a:defRPr sz="1750" b="1">
                          <a:latin typeface="Calibri"/>
                          <a:cs typeface="Calibri"/>
                        </a:defRPr>
                      </a:pPr>
                      <a:r>
                        <a:t>Arma d'arma</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1850"/>
                        </a:lnSpc>
                        <a:defRPr sz="1750" b="1">
                          <a:latin typeface="Calibri"/>
                          <a:cs typeface="Calibri"/>
                        </a:defRPr>
                      </a:pPr>
                      <a:r>
                        <a:t>Precedente-registrazione</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1850"/>
                        </a:lnSpc>
                        <a:defRPr sz="1750" b="1">
                          <a:latin typeface="Calibri"/>
                          <a:cs typeface="Calibri"/>
                        </a:defRPr>
                      </a:pPr>
                      <a:r>
                        <a:t>Decisione</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1"/>
                  </a:ext>
                </a:extLst>
              </a:tr>
              <a:tr h="291545">
                <a:tc>
                  <a:txBody>
                    <a:bodyPr/>
                    <a:lstStyle/>
                    <a:p>
                      <a:pPr marL="126364">
                        <a:lnSpc>
                          <a:spcPts val="2030"/>
                        </a:lnSpc>
                        <a:defRPr sz="1750">
                          <a:latin typeface="Calibri"/>
                          <a:cs typeface="Calibri"/>
                        </a:defRPr>
                      </a:pPr>
                      <a:r>
                        <a:t>1</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2030"/>
                        </a:lnSpc>
                        <a:defRPr sz="1750">
                          <a:latin typeface="Calibri"/>
                          <a:cs typeface="Calibri"/>
                        </a:defRPr>
                      </a:pPr>
                      <a:r>
                        <a:t>nessuno</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2030"/>
                        </a:lnSpc>
                        <a:defRPr sz="1750">
                          <a:latin typeface="Calibri"/>
                          <a:cs typeface="Calibri"/>
                        </a:defRPr>
                      </a:pPr>
                      <a:r>
                        <a:t>no</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2030"/>
                        </a:lnSpc>
                        <a:defRPr sz="1750">
                          <a:latin typeface="Calibri"/>
                          <a:cs typeface="Calibri"/>
                        </a:defRPr>
                      </a:pPr>
                      <a:r>
                        <a:t>no</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2030"/>
                        </a:lnSpc>
                        <a:defRPr sz="1750">
                          <a:latin typeface="Calibri"/>
                          <a:cs typeface="Calibri"/>
                        </a:defRPr>
                      </a:pPr>
                      <a:r>
                        <a:t>sì</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2030"/>
                        </a:lnSpc>
                        <a:defRPr sz="1750">
                          <a:latin typeface="Calibri"/>
                          <a:cs typeface="Calibri"/>
                        </a:defRPr>
                      </a:pPr>
                      <a:r>
                        <a:t>sì</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2"/>
                  </a:ext>
                </a:extLst>
              </a:tr>
              <a:tr h="291545">
                <a:tc>
                  <a:txBody>
                    <a:bodyPr/>
                    <a:lstStyle/>
                    <a:p>
                      <a:pPr marL="126364">
                        <a:lnSpc>
                          <a:spcPts val="2030"/>
                        </a:lnSpc>
                        <a:defRPr sz="1750">
                          <a:latin typeface="Calibri"/>
                          <a:cs typeface="Calibri"/>
                        </a:defRPr>
                      </a:pPr>
                      <a:r>
                        <a:t>2</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2030"/>
                        </a:lnSpc>
                        <a:defRPr sz="1750">
                          <a:latin typeface="Calibri"/>
                          <a:cs typeface="Calibri"/>
                        </a:defRPr>
                      </a:pPr>
                      <a:r>
                        <a:t>male</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2030"/>
                        </a:lnSpc>
                        <a:defRPr sz="1750">
                          <a:latin typeface="Calibri"/>
                          <a:cs typeface="Calibri"/>
                        </a:defRPr>
                      </a:pPr>
                      <a:r>
                        <a:t>sì</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2030"/>
                        </a:lnSpc>
                        <a:defRPr sz="1750">
                          <a:latin typeface="Calibri"/>
                          <a:cs typeface="Calibri"/>
                        </a:defRPr>
                      </a:pPr>
                      <a:r>
                        <a:t>sì</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2030"/>
                        </a:lnSpc>
                        <a:defRPr sz="1750">
                          <a:latin typeface="Calibri"/>
                          <a:cs typeface="Calibri"/>
                        </a:defRPr>
                      </a:pPr>
                      <a:r>
                        <a:t>seria</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2030"/>
                        </a:lnSpc>
                        <a:defRPr sz="1750">
                          <a:latin typeface="Calibri"/>
                          <a:cs typeface="Calibri"/>
                        </a:defRPr>
                      </a:pPr>
                      <a:r>
                        <a:t>no</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3"/>
                  </a:ext>
                </a:extLst>
              </a:tr>
              <a:tr h="291543">
                <a:tc>
                  <a:txBody>
                    <a:bodyPr/>
                    <a:lstStyle/>
                    <a:p>
                      <a:pPr marL="126364">
                        <a:lnSpc>
                          <a:spcPts val="1850"/>
                        </a:lnSpc>
                        <a:defRPr sz="1750">
                          <a:latin typeface="Calibri"/>
                          <a:cs typeface="Calibri"/>
                        </a:defRPr>
                      </a:pPr>
                      <a:r>
                        <a:t>3</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1850"/>
                        </a:lnSpc>
                        <a:defRPr sz="1750">
                          <a:latin typeface="Calibri"/>
                          <a:cs typeface="Calibri"/>
                        </a:defRPr>
                      </a:pPr>
                      <a:r>
                        <a:t>nessuno</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1850"/>
                        </a:lnSpc>
                        <a:defRPr sz="1750">
                          <a:latin typeface="Calibri"/>
                          <a:cs typeface="Calibri"/>
                        </a:defRPr>
                      </a:pPr>
                      <a:r>
                        <a:t>no</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1850"/>
                        </a:lnSpc>
                        <a:defRPr sz="1750">
                          <a:latin typeface="Calibri"/>
                          <a:cs typeface="Calibri"/>
                        </a:defRPr>
                      </a:pPr>
                      <a:r>
                        <a:t>sì</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1850"/>
                        </a:lnSpc>
                        <a:defRPr sz="1750">
                          <a:latin typeface="Calibri"/>
                          <a:cs typeface="Calibri"/>
                        </a:defRPr>
                      </a:pPr>
                      <a:r>
                        <a:t>no</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1850"/>
                        </a:lnSpc>
                        <a:defRPr sz="1750">
                          <a:latin typeface="Calibri"/>
                          <a:cs typeface="Calibri"/>
                        </a:defRPr>
                      </a:pPr>
                      <a:r>
                        <a:t>sì</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4"/>
                  </a:ext>
                </a:extLst>
              </a:tr>
              <a:tr h="269118">
                <a:tc>
                  <a:txBody>
                    <a:bodyPr/>
                    <a:lstStyle/>
                    <a:p>
                      <a:pPr marL="126364">
                        <a:lnSpc>
                          <a:spcPts val="1850"/>
                        </a:lnSpc>
                        <a:defRPr sz="1750">
                          <a:latin typeface="Calibri"/>
                          <a:cs typeface="Calibri"/>
                        </a:defRPr>
                      </a:pPr>
                      <a:r>
                        <a:t>4</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1850"/>
                        </a:lnSpc>
                        <a:defRPr sz="1750">
                          <a:latin typeface="Calibri"/>
                          <a:cs typeface="Calibri"/>
                        </a:defRPr>
                      </a:pPr>
                      <a:r>
                        <a:t>male</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1850"/>
                        </a:lnSpc>
                        <a:defRPr sz="1750">
                          <a:latin typeface="Calibri"/>
                          <a:cs typeface="Calibri"/>
                        </a:defRPr>
                      </a:pPr>
                      <a:r>
                        <a:t>sì</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1850"/>
                        </a:lnSpc>
                        <a:defRPr sz="1750">
                          <a:latin typeface="Calibri"/>
                          <a:cs typeface="Calibri"/>
                        </a:defRPr>
                      </a:pPr>
                      <a:r>
                        <a:t>no</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1850"/>
                        </a:lnSpc>
                        <a:defRPr sz="1750">
                          <a:latin typeface="Calibri"/>
                          <a:cs typeface="Calibri"/>
                        </a:defRPr>
                      </a:pPr>
                      <a:r>
                        <a:t>sì</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1850"/>
                        </a:lnSpc>
                        <a:defRPr sz="1750">
                          <a:latin typeface="Calibri"/>
                          <a:cs typeface="Calibri"/>
                        </a:defRPr>
                      </a:pPr>
                      <a:r>
                        <a:t>no</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5"/>
                  </a:ext>
                </a:extLst>
              </a:tr>
              <a:tr h="291543">
                <a:tc>
                  <a:txBody>
                    <a:bodyPr/>
                    <a:lstStyle/>
                    <a:p>
                      <a:pPr marL="126364">
                        <a:lnSpc>
                          <a:spcPts val="2030"/>
                        </a:lnSpc>
                        <a:defRPr sz="1750">
                          <a:latin typeface="Calibri"/>
                          <a:cs typeface="Calibri"/>
                        </a:defRPr>
                      </a:pPr>
                      <a:r>
                        <a:t>5</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2030"/>
                        </a:lnSpc>
                        <a:defRPr sz="1750">
                          <a:latin typeface="Calibri"/>
                          <a:cs typeface="Calibri"/>
                        </a:defRPr>
                      </a:pPr>
                      <a:r>
                        <a:t>leggero</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2030"/>
                        </a:lnSpc>
                        <a:defRPr sz="1750">
                          <a:latin typeface="Calibri"/>
                          <a:cs typeface="Calibri"/>
                        </a:defRPr>
                      </a:pPr>
                      <a:r>
                        <a:t>sì</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2030"/>
                        </a:lnSpc>
                        <a:defRPr sz="1750">
                          <a:latin typeface="Calibri"/>
                          <a:cs typeface="Calibri"/>
                        </a:defRPr>
                      </a:pPr>
                      <a:r>
                        <a:t>sì</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2030"/>
                        </a:lnSpc>
                        <a:defRPr sz="1750">
                          <a:latin typeface="Calibri"/>
                          <a:cs typeface="Calibri"/>
                        </a:defRPr>
                      </a:pPr>
                      <a:r>
                        <a:t>sì</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2030"/>
                        </a:lnSpc>
                        <a:defRPr sz="1750">
                          <a:latin typeface="Calibri"/>
                          <a:cs typeface="Calibri"/>
                        </a:defRPr>
                      </a:pPr>
                      <a:r>
                        <a:t>no</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6"/>
                  </a:ext>
                </a:extLst>
              </a:tr>
              <a:tr h="291545">
                <a:tc>
                  <a:txBody>
                    <a:bodyPr/>
                    <a:lstStyle/>
                    <a:p>
                      <a:pPr marL="126364">
                        <a:lnSpc>
                          <a:spcPts val="1850"/>
                        </a:lnSpc>
                        <a:defRPr sz="1750">
                          <a:latin typeface="Calibri"/>
                          <a:cs typeface="Calibri"/>
                        </a:defRPr>
                      </a:pPr>
                      <a:r>
                        <a:t>6</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1850"/>
                        </a:lnSpc>
                        <a:defRPr sz="1750">
                          <a:latin typeface="Calibri"/>
                          <a:cs typeface="Calibri"/>
                        </a:defRPr>
                      </a:pPr>
                      <a:r>
                        <a:t>nessuno</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1850"/>
                        </a:lnSpc>
                        <a:defRPr sz="1750">
                          <a:latin typeface="Calibri"/>
                          <a:cs typeface="Calibri"/>
                        </a:defRPr>
                      </a:pPr>
                      <a:r>
                        <a:t>sì</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1850"/>
                        </a:lnSpc>
                        <a:defRPr sz="1750">
                          <a:latin typeface="Calibri"/>
                          <a:cs typeface="Calibri"/>
                        </a:defRPr>
                      </a:pPr>
                      <a:r>
                        <a:t>sì</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1850"/>
                        </a:lnSpc>
                        <a:defRPr sz="1750">
                          <a:latin typeface="Calibri"/>
                          <a:cs typeface="Calibri"/>
                        </a:defRPr>
                      </a:pPr>
                      <a:r>
                        <a:t>seria</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1850"/>
                        </a:lnSpc>
                        <a:defRPr sz="1750">
                          <a:latin typeface="Calibri"/>
                          <a:cs typeface="Calibri"/>
                        </a:defRPr>
                      </a:pPr>
                      <a:r>
                        <a:t>no</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7"/>
                  </a:ext>
                </a:extLst>
              </a:tr>
              <a:tr h="269118">
                <a:tc>
                  <a:txBody>
                    <a:bodyPr/>
                    <a:lstStyle/>
                    <a:p>
                      <a:pPr marL="126364">
                        <a:lnSpc>
                          <a:spcPts val="1850"/>
                        </a:lnSpc>
                        <a:defRPr sz="1750">
                          <a:latin typeface="Calibri"/>
                          <a:cs typeface="Calibri"/>
                        </a:defRPr>
                      </a:pPr>
                      <a:r>
                        <a:t>7</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1850"/>
                        </a:lnSpc>
                        <a:defRPr sz="1750">
                          <a:latin typeface="Calibri"/>
                          <a:cs typeface="Calibri"/>
                        </a:defRPr>
                      </a:pPr>
                      <a:r>
                        <a:t>nessuno</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1850"/>
                        </a:lnSpc>
                        <a:defRPr sz="1750">
                          <a:latin typeface="Calibri"/>
                          <a:cs typeface="Calibri"/>
                        </a:defRPr>
                      </a:pPr>
                      <a:r>
                        <a:t>no</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1850"/>
                        </a:lnSpc>
                        <a:defRPr sz="1750">
                          <a:latin typeface="Calibri"/>
                          <a:cs typeface="Calibri"/>
                        </a:defRPr>
                      </a:pPr>
                      <a:r>
                        <a:t>sì</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1850"/>
                        </a:lnSpc>
                        <a:defRPr sz="1750">
                          <a:latin typeface="Calibri"/>
                          <a:cs typeface="Calibri"/>
                        </a:defRPr>
                      </a:pPr>
                      <a:r>
                        <a:t>sì</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1850"/>
                        </a:lnSpc>
                        <a:defRPr sz="1750">
                          <a:latin typeface="Calibri"/>
                          <a:cs typeface="Calibri"/>
                        </a:defRPr>
                      </a:pPr>
                      <a:r>
                        <a:t>no</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8"/>
                  </a:ext>
                </a:extLst>
              </a:tr>
            </a:tbl>
          </a:graphicData>
        </a:graphic>
      </p:graphicFrame>
      <p:sp>
        <p:nvSpPr>
          <p:cNvPr id="11" name="object 11"/>
          <p:cNvSpPr/>
          <p:nvPr/>
        </p:nvSpPr>
        <p:spPr>
          <a:xfrm>
            <a:off x="7607012" y="1965375"/>
            <a:ext cx="708660" cy="394970"/>
          </a:xfrm>
          <a:custGeom>
            <a:avLst/>
            <a:gdLst/>
            <a:ahLst/>
            <a:cxnLst/>
            <a:rect l="l" t="t" r="r" b="b"/>
            <a:pathLst>
              <a:path w="708659" h="394969">
                <a:moveTo>
                  <a:pt x="62970" y="0"/>
                </a:moveTo>
                <a:lnTo>
                  <a:pt x="645447" y="0"/>
                </a:lnTo>
                <a:lnTo>
                  <a:pt x="669958" y="5510"/>
                </a:lnTo>
                <a:lnTo>
                  <a:pt x="689974" y="20536"/>
                </a:lnTo>
                <a:lnTo>
                  <a:pt x="703469" y="42824"/>
                </a:lnTo>
                <a:lnTo>
                  <a:pt x="708417" y="70117"/>
                </a:lnTo>
                <a:lnTo>
                  <a:pt x="708417" y="324293"/>
                </a:lnTo>
                <a:lnTo>
                  <a:pt x="703469" y="351586"/>
                </a:lnTo>
                <a:lnTo>
                  <a:pt x="689974" y="373874"/>
                </a:lnTo>
                <a:lnTo>
                  <a:pt x="669958" y="388900"/>
                </a:lnTo>
                <a:lnTo>
                  <a:pt x="645447" y="394410"/>
                </a:lnTo>
                <a:lnTo>
                  <a:pt x="62970" y="394410"/>
                </a:lnTo>
                <a:lnTo>
                  <a:pt x="38459" y="388900"/>
                </a:lnTo>
                <a:lnTo>
                  <a:pt x="18443" y="373874"/>
                </a:lnTo>
                <a:lnTo>
                  <a:pt x="4948" y="351586"/>
                </a:lnTo>
                <a:lnTo>
                  <a:pt x="0" y="324293"/>
                </a:lnTo>
                <a:lnTo>
                  <a:pt x="0" y="70117"/>
                </a:lnTo>
                <a:lnTo>
                  <a:pt x="4948" y="42824"/>
                </a:lnTo>
                <a:lnTo>
                  <a:pt x="18443" y="20536"/>
                </a:lnTo>
                <a:lnTo>
                  <a:pt x="38459" y="5510"/>
                </a:lnTo>
                <a:lnTo>
                  <a:pt x="62970" y="0"/>
                </a:lnTo>
                <a:close/>
              </a:path>
            </a:pathLst>
          </a:custGeom>
          <a:ln w="8553">
            <a:solidFill>
              <a:srgbClr val="000000"/>
            </a:solidFill>
          </a:ln>
        </p:spPr>
        <p:txBody>
          <a:bodyPr wrap="square" lIns="0" tIns="0" rIns="0" bIns="0"/>
          <a:lstStyle/>
          <a:p>
            <a:endParaRPr/>
          </a:p>
        </p:txBody>
      </p:sp>
      <p:sp>
        <p:nvSpPr>
          <p:cNvPr id="12" name="object 12"/>
          <p:cNvSpPr txBox="1"/>
          <p:nvPr/>
        </p:nvSpPr>
        <p:spPr>
          <a:xfrm>
            <a:off x="7808128" y="2055887"/>
            <a:ext cx="473639" cy="182742"/>
          </a:xfrm>
          <a:prstGeom prst="rect">
            <a:avLst/>
          </a:prstGeom>
        </p:spPr>
        <p:txBody>
          <a:bodyPr vert="horz" wrap="square" lIns="0" tIns="13335" rIns="0" bIns="0">
            <a:spAutoFit/>
          </a:bodyPr>
          <a:lstStyle/>
          <a:p>
            <a:pPr marL="12700">
              <a:lnSpc>
                <a:spcPct val="100000"/>
              </a:lnSpc>
              <a:spcBef>
                <a:spcPts val="105"/>
              </a:spcBef>
              <a:defRPr sz="1100">
                <a:latin typeface="Arial MT"/>
                <a:cs typeface="Arial MT"/>
              </a:defRPr>
            </a:pPr>
            <a:r>
              <a:t>Droga</a:t>
            </a:r>
            <a:endParaRPr sz="1100">
              <a:latin typeface="Arial MT"/>
              <a:cs typeface="Arial MT"/>
            </a:endParaRPr>
          </a:p>
        </p:txBody>
      </p:sp>
      <p:sp>
        <p:nvSpPr>
          <p:cNvPr id="13" name="object 13"/>
          <p:cNvSpPr/>
          <p:nvPr/>
        </p:nvSpPr>
        <p:spPr>
          <a:xfrm>
            <a:off x="8386271" y="2596433"/>
            <a:ext cx="708660" cy="394970"/>
          </a:xfrm>
          <a:custGeom>
            <a:avLst/>
            <a:gdLst/>
            <a:ahLst/>
            <a:cxnLst/>
            <a:rect l="l" t="t" r="r" b="b"/>
            <a:pathLst>
              <a:path w="708659" h="394969">
                <a:moveTo>
                  <a:pt x="62970" y="0"/>
                </a:moveTo>
                <a:lnTo>
                  <a:pt x="645447" y="0"/>
                </a:lnTo>
                <a:lnTo>
                  <a:pt x="669958" y="5510"/>
                </a:lnTo>
                <a:lnTo>
                  <a:pt x="689974" y="20536"/>
                </a:lnTo>
                <a:lnTo>
                  <a:pt x="703469" y="42824"/>
                </a:lnTo>
                <a:lnTo>
                  <a:pt x="708417" y="70117"/>
                </a:lnTo>
                <a:lnTo>
                  <a:pt x="708417" y="324293"/>
                </a:lnTo>
                <a:lnTo>
                  <a:pt x="703469" y="351586"/>
                </a:lnTo>
                <a:lnTo>
                  <a:pt x="689974" y="373874"/>
                </a:lnTo>
                <a:lnTo>
                  <a:pt x="669958" y="388900"/>
                </a:lnTo>
                <a:lnTo>
                  <a:pt x="645447" y="394410"/>
                </a:lnTo>
                <a:lnTo>
                  <a:pt x="62970" y="394410"/>
                </a:lnTo>
                <a:lnTo>
                  <a:pt x="38459" y="388900"/>
                </a:lnTo>
                <a:lnTo>
                  <a:pt x="18443" y="373874"/>
                </a:lnTo>
                <a:lnTo>
                  <a:pt x="4948" y="351586"/>
                </a:lnTo>
                <a:lnTo>
                  <a:pt x="0" y="324293"/>
                </a:lnTo>
                <a:lnTo>
                  <a:pt x="0" y="70117"/>
                </a:lnTo>
                <a:lnTo>
                  <a:pt x="4948" y="42824"/>
                </a:lnTo>
                <a:lnTo>
                  <a:pt x="18443" y="20536"/>
                </a:lnTo>
                <a:lnTo>
                  <a:pt x="38459" y="5510"/>
                </a:lnTo>
                <a:lnTo>
                  <a:pt x="62970" y="0"/>
                </a:lnTo>
                <a:close/>
              </a:path>
            </a:pathLst>
          </a:custGeom>
          <a:ln w="8553">
            <a:solidFill>
              <a:srgbClr val="000000"/>
            </a:solidFill>
          </a:ln>
        </p:spPr>
        <p:txBody>
          <a:bodyPr wrap="square" lIns="0" tIns="0" rIns="0" bIns="0"/>
          <a:lstStyle/>
          <a:p>
            <a:endParaRPr/>
          </a:p>
        </p:txBody>
      </p:sp>
      <p:sp>
        <p:nvSpPr>
          <p:cNvPr id="14" name="object 14"/>
          <p:cNvSpPr txBox="1"/>
          <p:nvPr/>
        </p:nvSpPr>
        <p:spPr>
          <a:xfrm>
            <a:off x="8531768" y="2628004"/>
            <a:ext cx="487680" cy="194310"/>
          </a:xfrm>
          <a:prstGeom prst="rect">
            <a:avLst/>
          </a:prstGeom>
        </p:spPr>
        <p:txBody>
          <a:bodyPr vert="horz" wrap="square" lIns="0" tIns="13335" rIns="0" bIns="0">
            <a:spAutoFit/>
          </a:bodyPr>
          <a:lstStyle/>
          <a:p>
            <a:pPr marL="12700">
              <a:lnSpc>
                <a:spcPct val="100000"/>
              </a:lnSpc>
              <a:spcBef>
                <a:spcPts val="105"/>
              </a:spcBef>
              <a:defRPr sz="1100">
                <a:latin typeface="Arial MT"/>
                <a:cs typeface="Arial MT"/>
              </a:defRPr>
            </a:pPr>
            <a:r>
              <a:t>Arma d'arma</a:t>
            </a:r>
            <a:endParaRPr sz="1100">
              <a:latin typeface="Arial MT"/>
              <a:cs typeface="Arial MT"/>
            </a:endParaRPr>
          </a:p>
        </p:txBody>
      </p:sp>
      <p:sp>
        <p:nvSpPr>
          <p:cNvPr id="15" name="object 15"/>
          <p:cNvSpPr/>
          <p:nvPr/>
        </p:nvSpPr>
        <p:spPr>
          <a:xfrm>
            <a:off x="6965500" y="2355404"/>
            <a:ext cx="2200275" cy="971550"/>
          </a:xfrm>
          <a:custGeom>
            <a:avLst/>
            <a:gdLst/>
            <a:ahLst/>
            <a:cxnLst/>
            <a:rect l="l" t="t" r="r" b="b"/>
            <a:pathLst>
              <a:path w="2200275" h="971550">
                <a:moveTo>
                  <a:pt x="1235303" y="0"/>
                </a:moveTo>
                <a:lnTo>
                  <a:pt x="1527526" y="236646"/>
                </a:lnTo>
              </a:path>
              <a:path w="2200275" h="971550">
                <a:moveTo>
                  <a:pt x="1928471" y="631057"/>
                </a:moveTo>
                <a:lnTo>
                  <a:pt x="2200128" y="971358"/>
                </a:lnTo>
              </a:path>
              <a:path w="2200275" h="971550">
                <a:moveTo>
                  <a:pt x="483737" y="215524"/>
                </a:moveTo>
                <a:lnTo>
                  <a:pt x="520049" y="246460"/>
                </a:lnTo>
                <a:lnTo>
                  <a:pt x="545985" y="280761"/>
                </a:lnTo>
                <a:lnTo>
                  <a:pt x="561547" y="317304"/>
                </a:lnTo>
                <a:lnTo>
                  <a:pt x="566735" y="354969"/>
                </a:lnTo>
                <a:lnTo>
                  <a:pt x="561547" y="392634"/>
                </a:lnTo>
                <a:lnTo>
                  <a:pt x="545985" y="429178"/>
                </a:lnTo>
                <a:lnTo>
                  <a:pt x="520049" y="463478"/>
                </a:lnTo>
                <a:lnTo>
                  <a:pt x="483737" y="494415"/>
                </a:lnTo>
                <a:lnTo>
                  <a:pt x="444492" y="517233"/>
                </a:lnTo>
                <a:lnTo>
                  <a:pt x="401286" y="534348"/>
                </a:lnTo>
                <a:lnTo>
                  <a:pt x="355250" y="545757"/>
                </a:lnTo>
                <a:lnTo>
                  <a:pt x="307517" y="551462"/>
                </a:lnTo>
                <a:lnTo>
                  <a:pt x="259217" y="551462"/>
                </a:lnTo>
                <a:lnTo>
                  <a:pt x="211484" y="545757"/>
                </a:lnTo>
                <a:lnTo>
                  <a:pt x="165448" y="534348"/>
                </a:lnTo>
                <a:lnTo>
                  <a:pt x="122242" y="517233"/>
                </a:lnTo>
                <a:lnTo>
                  <a:pt x="82997" y="494415"/>
                </a:lnTo>
                <a:lnTo>
                  <a:pt x="46685" y="463478"/>
                </a:lnTo>
                <a:lnTo>
                  <a:pt x="20749" y="429178"/>
                </a:lnTo>
                <a:lnTo>
                  <a:pt x="5187" y="392634"/>
                </a:lnTo>
                <a:lnTo>
                  <a:pt x="0" y="354969"/>
                </a:lnTo>
                <a:lnTo>
                  <a:pt x="5187" y="317304"/>
                </a:lnTo>
                <a:lnTo>
                  <a:pt x="20749" y="280761"/>
                </a:lnTo>
                <a:lnTo>
                  <a:pt x="46685" y="246460"/>
                </a:lnTo>
                <a:lnTo>
                  <a:pt x="82997" y="215524"/>
                </a:lnTo>
                <a:lnTo>
                  <a:pt x="122242" y="192705"/>
                </a:lnTo>
                <a:lnTo>
                  <a:pt x="165448" y="175591"/>
                </a:lnTo>
                <a:lnTo>
                  <a:pt x="211484" y="164182"/>
                </a:lnTo>
                <a:lnTo>
                  <a:pt x="259217" y="158477"/>
                </a:lnTo>
                <a:lnTo>
                  <a:pt x="307517" y="158477"/>
                </a:lnTo>
                <a:lnTo>
                  <a:pt x="355250" y="164182"/>
                </a:lnTo>
                <a:lnTo>
                  <a:pt x="401286" y="175591"/>
                </a:lnTo>
                <a:lnTo>
                  <a:pt x="444492" y="192705"/>
                </a:lnTo>
                <a:lnTo>
                  <a:pt x="483737" y="215524"/>
                </a:lnTo>
              </a:path>
            </a:pathLst>
          </a:custGeom>
          <a:ln w="8317">
            <a:solidFill>
              <a:srgbClr val="000000"/>
            </a:solidFill>
          </a:ln>
        </p:spPr>
        <p:txBody>
          <a:bodyPr wrap="square" lIns="0" tIns="0" rIns="0" bIns="0"/>
          <a:lstStyle/>
          <a:p>
            <a:endParaRPr/>
          </a:p>
        </p:txBody>
      </p:sp>
      <p:sp>
        <p:nvSpPr>
          <p:cNvPr id="16" name="object 16"/>
          <p:cNvSpPr txBox="1"/>
          <p:nvPr/>
        </p:nvSpPr>
        <p:spPr>
          <a:xfrm>
            <a:off x="7062489" y="2525656"/>
            <a:ext cx="723900" cy="355600"/>
          </a:xfrm>
          <a:prstGeom prst="rect">
            <a:avLst/>
          </a:prstGeom>
        </p:spPr>
        <p:txBody>
          <a:bodyPr vert="horz" wrap="square" lIns="0" tIns="23495" rIns="0" bIns="0">
            <a:spAutoFit/>
          </a:bodyPr>
          <a:lstStyle/>
          <a:p>
            <a:pPr marL="12700" marR="5080" indent="22860">
              <a:lnSpc>
                <a:spcPts val="1270"/>
              </a:lnSpc>
              <a:spcBef>
                <a:spcPts val="185"/>
              </a:spcBef>
              <a:defRPr sz="1100">
                <a:latin typeface="Arial MT"/>
                <a:cs typeface="Arial MT"/>
              </a:defRPr>
            </a:pPr>
            <a:r>
              <a:t>Non c'è Bail</a:t>
            </a:r>
            <a:endParaRPr sz="1100">
              <a:latin typeface="Arial MT"/>
              <a:cs typeface="Arial MT"/>
            </a:endParaRPr>
          </a:p>
        </p:txBody>
      </p:sp>
      <p:sp>
        <p:nvSpPr>
          <p:cNvPr id="17" name="object 17"/>
          <p:cNvSpPr/>
          <p:nvPr/>
        </p:nvSpPr>
        <p:spPr>
          <a:xfrm>
            <a:off x="7603076" y="4012643"/>
            <a:ext cx="567055" cy="393065"/>
          </a:xfrm>
          <a:custGeom>
            <a:avLst/>
            <a:gdLst/>
            <a:ahLst/>
            <a:cxnLst/>
            <a:rect l="l" t="t" r="r" b="b"/>
            <a:pathLst>
              <a:path w="567054" h="393064">
                <a:moveTo>
                  <a:pt x="483737" y="57047"/>
                </a:moveTo>
                <a:lnTo>
                  <a:pt x="520049" y="87983"/>
                </a:lnTo>
                <a:lnTo>
                  <a:pt x="545985" y="122283"/>
                </a:lnTo>
                <a:lnTo>
                  <a:pt x="561547" y="158827"/>
                </a:lnTo>
                <a:lnTo>
                  <a:pt x="566735" y="196492"/>
                </a:lnTo>
                <a:lnTo>
                  <a:pt x="561547" y="234157"/>
                </a:lnTo>
                <a:lnTo>
                  <a:pt x="545985" y="270700"/>
                </a:lnTo>
                <a:lnTo>
                  <a:pt x="520049" y="305001"/>
                </a:lnTo>
                <a:lnTo>
                  <a:pt x="483737" y="335937"/>
                </a:lnTo>
                <a:lnTo>
                  <a:pt x="444492" y="358756"/>
                </a:lnTo>
                <a:lnTo>
                  <a:pt x="401286" y="375870"/>
                </a:lnTo>
                <a:lnTo>
                  <a:pt x="355250" y="387280"/>
                </a:lnTo>
                <a:lnTo>
                  <a:pt x="307517" y="392984"/>
                </a:lnTo>
                <a:lnTo>
                  <a:pt x="259217" y="392984"/>
                </a:lnTo>
                <a:lnTo>
                  <a:pt x="211484" y="387280"/>
                </a:lnTo>
                <a:lnTo>
                  <a:pt x="165448" y="375870"/>
                </a:lnTo>
                <a:lnTo>
                  <a:pt x="122242" y="358756"/>
                </a:lnTo>
                <a:lnTo>
                  <a:pt x="82997" y="335937"/>
                </a:lnTo>
                <a:lnTo>
                  <a:pt x="46685" y="305001"/>
                </a:lnTo>
                <a:lnTo>
                  <a:pt x="20749" y="270700"/>
                </a:lnTo>
                <a:lnTo>
                  <a:pt x="5187" y="234157"/>
                </a:lnTo>
                <a:lnTo>
                  <a:pt x="0" y="196492"/>
                </a:lnTo>
                <a:lnTo>
                  <a:pt x="5187" y="158827"/>
                </a:lnTo>
                <a:lnTo>
                  <a:pt x="20749" y="122283"/>
                </a:lnTo>
                <a:lnTo>
                  <a:pt x="46685" y="87983"/>
                </a:lnTo>
                <a:lnTo>
                  <a:pt x="82997" y="57047"/>
                </a:lnTo>
                <a:lnTo>
                  <a:pt x="122242" y="34228"/>
                </a:lnTo>
                <a:lnTo>
                  <a:pt x="165448" y="17114"/>
                </a:lnTo>
                <a:lnTo>
                  <a:pt x="211484" y="5704"/>
                </a:lnTo>
                <a:lnTo>
                  <a:pt x="259217" y="0"/>
                </a:lnTo>
                <a:lnTo>
                  <a:pt x="307517" y="0"/>
                </a:lnTo>
                <a:lnTo>
                  <a:pt x="355250" y="5704"/>
                </a:lnTo>
                <a:lnTo>
                  <a:pt x="401286" y="17114"/>
                </a:lnTo>
                <a:lnTo>
                  <a:pt x="444492" y="34228"/>
                </a:lnTo>
                <a:lnTo>
                  <a:pt x="483737" y="57047"/>
                </a:lnTo>
              </a:path>
            </a:pathLst>
          </a:custGeom>
          <a:ln w="8474">
            <a:solidFill>
              <a:srgbClr val="000000"/>
            </a:solidFill>
          </a:ln>
        </p:spPr>
        <p:txBody>
          <a:bodyPr wrap="square" lIns="0" tIns="0" rIns="0" bIns="0"/>
          <a:lstStyle/>
          <a:p>
            <a:endParaRPr/>
          </a:p>
        </p:txBody>
      </p:sp>
      <p:sp>
        <p:nvSpPr>
          <p:cNvPr id="18" name="object 18"/>
          <p:cNvSpPr txBox="1"/>
          <p:nvPr/>
        </p:nvSpPr>
        <p:spPr>
          <a:xfrm>
            <a:off x="7650745" y="4050882"/>
            <a:ext cx="546837" cy="355600"/>
          </a:xfrm>
          <a:prstGeom prst="rect">
            <a:avLst/>
          </a:prstGeom>
        </p:spPr>
        <p:txBody>
          <a:bodyPr vert="horz" wrap="square" lIns="0" tIns="23495" rIns="0" bIns="0">
            <a:spAutoFit/>
          </a:bodyPr>
          <a:lstStyle/>
          <a:p>
            <a:pPr marL="12700" marR="5080" indent="22860">
              <a:lnSpc>
                <a:spcPts val="1270"/>
              </a:lnSpc>
              <a:spcBef>
                <a:spcPts val="185"/>
              </a:spcBef>
              <a:defRPr sz="1100">
                <a:latin typeface="Arial MT"/>
                <a:cs typeface="Arial MT"/>
              </a:defRPr>
            </a:pPr>
            <a:r>
              <a:t>Non c'è Bail</a:t>
            </a:r>
            <a:endParaRPr sz="1100">
              <a:latin typeface="Arial MT"/>
              <a:cs typeface="Arial MT"/>
            </a:endParaRPr>
          </a:p>
        </p:txBody>
      </p:sp>
      <p:sp>
        <p:nvSpPr>
          <p:cNvPr id="19" name="object 19"/>
          <p:cNvSpPr/>
          <p:nvPr/>
        </p:nvSpPr>
        <p:spPr>
          <a:xfrm>
            <a:off x="7437599" y="2355404"/>
            <a:ext cx="723900" cy="1673860"/>
          </a:xfrm>
          <a:custGeom>
            <a:avLst/>
            <a:gdLst/>
            <a:ahLst/>
            <a:cxnLst/>
            <a:rect l="l" t="t" r="r" b="b"/>
            <a:pathLst>
              <a:path w="723900" h="1673860">
                <a:moveTo>
                  <a:pt x="266679" y="0"/>
                </a:moveTo>
                <a:lnTo>
                  <a:pt x="0" y="207862"/>
                </a:lnTo>
              </a:path>
              <a:path w="723900" h="1673860">
                <a:moveTo>
                  <a:pt x="723877" y="1419879"/>
                </a:moveTo>
                <a:lnTo>
                  <a:pt x="563253" y="1673255"/>
                </a:lnTo>
              </a:path>
            </a:pathLst>
          </a:custGeom>
          <a:ln w="8317">
            <a:solidFill>
              <a:srgbClr val="000000"/>
            </a:solidFill>
          </a:ln>
        </p:spPr>
        <p:txBody>
          <a:bodyPr wrap="square" lIns="0" tIns="0" rIns="0" bIns="0"/>
          <a:lstStyle/>
          <a:p>
            <a:endParaRPr/>
          </a:p>
        </p:txBody>
      </p:sp>
      <p:sp>
        <p:nvSpPr>
          <p:cNvPr id="20" name="object 20"/>
          <p:cNvSpPr txBox="1"/>
          <p:nvPr/>
        </p:nvSpPr>
        <p:spPr>
          <a:xfrm>
            <a:off x="7468535" y="2351505"/>
            <a:ext cx="219075" cy="194310"/>
          </a:xfrm>
          <a:prstGeom prst="rect">
            <a:avLst/>
          </a:prstGeom>
        </p:spPr>
        <p:txBody>
          <a:bodyPr vert="horz" wrap="square" lIns="0" tIns="13335" rIns="0" bIns="0">
            <a:spAutoFit/>
          </a:bodyPr>
          <a:lstStyle/>
          <a:p>
            <a:pPr marL="12700">
              <a:lnSpc>
                <a:spcPct val="100000"/>
              </a:lnSpc>
              <a:spcBef>
                <a:spcPts val="105"/>
              </a:spcBef>
              <a:defRPr sz="1100">
                <a:latin typeface="Arial MT"/>
                <a:cs typeface="Arial MT"/>
              </a:defRPr>
            </a:pPr>
            <a:r>
              <a:t>sì</a:t>
            </a:r>
            <a:endParaRPr sz="1100">
              <a:latin typeface="Arial MT"/>
              <a:cs typeface="Arial MT"/>
            </a:endParaRPr>
          </a:p>
        </p:txBody>
      </p:sp>
      <p:sp>
        <p:nvSpPr>
          <p:cNvPr id="21" name="object 21"/>
          <p:cNvSpPr txBox="1"/>
          <p:nvPr/>
        </p:nvSpPr>
        <p:spPr>
          <a:xfrm>
            <a:off x="8281768" y="2386571"/>
            <a:ext cx="168275" cy="194310"/>
          </a:xfrm>
          <a:prstGeom prst="rect">
            <a:avLst/>
          </a:prstGeom>
        </p:spPr>
        <p:txBody>
          <a:bodyPr vert="horz" wrap="square" lIns="0" tIns="13335" rIns="0" bIns="0">
            <a:spAutoFit/>
          </a:bodyPr>
          <a:lstStyle/>
          <a:p>
            <a:pPr marL="12700">
              <a:lnSpc>
                <a:spcPct val="100000"/>
              </a:lnSpc>
              <a:spcBef>
                <a:spcPts val="105"/>
              </a:spcBef>
              <a:defRPr sz="1100">
                <a:latin typeface="Arial MT"/>
                <a:cs typeface="Arial MT"/>
              </a:defRPr>
            </a:pPr>
            <a:r>
              <a:t>no</a:t>
            </a:r>
            <a:endParaRPr sz="1100">
              <a:latin typeface="Arial MT"/>
              <a:cs typeface="Arial MT"/>
            </a:endParaRPr>
          </a:p>
        </p:txBody>
      </p:sp>
      <p:sp>
        <p:nvSpPr>
          <p:cNvPr id="22" name="object 22"/>
          <p:cNvSpPr txBox="1"/>
          <p:nvPr/>
        </p:nvSpPr>
        <p:spPr>
          <a:xfrm>
            <a:off x="7981816" y="3783671"/>
            <a:ext cx="219075" cy="194310"/>
          </a:xfrm>
          <a:prstGeom prst="rect">
            <a:avLst/>
          </a:prstGeom>
        </p:spPr>
        <p:txBody>
          <a:bodyPr vert="horz" wrap="square" lIns="0" tIns="13335" rIns="0" bIns="0">
            <a:spAutoFit/>
          </a:bodyPr>
          <a:lstStyle/>
          <a:p>
            <a:pPr marL="12700">
              <a:lnSpc>
                <a:spcPct val="100000"/>
              </a:lnSpc>
              <a:spcBef>
                <a:spcPts val="105"/>
              </a:spcBef>
              <a:defRPr sz="1100">
                <a:latin typeface="Arial MT"/>
                <a:cs typeface="Arial MT"/>
              </a:defRPr>
            </a:pPr>
            <a:r>
              <a:t>sì</a:t>
            </a:r>
            <a:endParaRPr sz="1100">
              <a:latin typeface="Arial MT"/>
              <a:cs typeface="Arial MT"/>
            </a:endParaRPr>
          </a:p>
        </p:txBody>
      </p:sp>
      <p:sp>
        <p:nvSpPr>
          <p:cNvPr id="23" name="object 23"/>
          <p:cNvSpPr/>
          <p:nvPr/>
        </p:nvSpPr>
        <p:spPr>
          <a:xfrm>
            <a:off x="7988613" y="3305572"/>
            <a:ext cx="708660" cy="473709"/>
          </a:xfrm>
          <a:custGeom>
            <a:avLst/>
            <a:gdLst/>
            <a:ahLst/>
            <a:cxnLst/>
            <a:rect l="l" t="t" r="r" b="b"/>
            <a:pathLst>
              <a:path w="708659" h="473710">
                <a:moveTo>
                  <a:pt x="62970" y="0"/>
                </a:moveTo>
                <a:lnTo>
                  <a:pt x="645447" y="0"/>
                </a:lnTo>
                <a:lnTo>
                  <a:pt x="669958" y="5510"/>
                </a:lnTo>
                <a:lnTo>
                  <a:pt x="689974" y="20536"/>
                </a:lnTo>
                <a:lnTo>
                  <a:pt x="703469" y="42824"/>
                </a:lnTo>
                <a:lnTo>
                  <a:pt x="708417" y="70117"/>
                </a:lnTo>
                <a:lnTo>
                  <a:pt x="708417" y="403175"/>
                </a:lnTo>
                <a:lnTo>
                  <a:pt x="703469" y="430468"/>
                </a:lnTo>
                <a:lnTo>
                  <a:pt x="689974" y="452756"/>
                </a:lnTo>
                <a:lnTo>
                  <a:pt x="669958" y="467782"/>
                </a:lnTo>
                <a:lnTo>
                  <a:pt x="645447" y="473293"/>
                </a:lnTo>
                <a:lnTo>
                  <a:pt x="62970" y="473293"/>
                </a:lnTo>
                <a:lnTo>
                  <a:pt x="38459" y="467782"/>
                </a:lnTo>
                <a:lnTo>
                  <a:pt x="18443" y="452756"/>
                </a:lnTo>
                <a:lnTo>
                  <a:pt x="4948" y="430468"/>
                </a:lnTo>
                <a:lnTo>
                  <a:pt x="0" y="403175"/>
                </a:lnTo>
                <a:lnTo>
                  <a:pt x="0" y="70117"/>
                </a:lnTo>
                <a:lnTo>
                  <a:pt x="4948" y="42824"/>
                </a:lnTo>
                <a:lnTo>
                  <a:pt x="18443" y="20536"/>
                </a:lnTo>
                <a:lnTo>
                  <a:pt x="38459" y="5510"/>
                </a:lnTo>
                <a:lnTo>
                  <a:pt x="62970" y="0"/>
                </a:lnTo>
                <a:close/>
              </a:path>
            </a:pathLst>
          </a:custGeom>
          <a:ln w="8488">
            <a:solidFill>
              <a:srgbClr val="000000"/>
            </a:solidFill>
          </a:ln>
        </p:spPr>
        <p:txBody>
          <a:bodyPr wrap="square" lIns="0" tIns="0" rIns="0" bIns="0"/>
          <a:lstStyle/>
          <a:p>
            <a:endParaRPr/>
          </a:p>
        </p:txBody>
      </p:sp>
      <p:sp>
        <p:nvSpPr>
          <p:cNvPr id="24" name="object 24"/>
          <p:cNvSpPr txBox="1"/>
          <p:nvPr/>
        </p:nvSpPr>
        <p:spPr>
          <a:xfrm>
            <a:off x="7951406" y="3355170"/>
            <a:ext cx="806801" cy="355600"/>
          </a:xfrm>
          <a:prstGeom prst="rect">
            <a:avLst/>
          </a:prstGeom>
        </p:spPr>
        <p:txBody>
          <a:bodyPr vert="horz" wrap="square" lIns="0" tIns="23495" rIns="0" bIns="0">
            <a:spAutoFit/>
          </a:bodyPr>
          <a:lstStyle/>
          <a:p>
            <a:pPr marL="74295" marR="5080" indent="-62230">
              <a:lnSpc>
                <a:spcPts val="1270"/>
              </a:lnSpc>
              <a:spcBef>
                <a:spcPts val="185"/>
              </a:spcBef>
              <a:defRPr sz="1100">
                <a:latin typeface="Arial MT"/>
                <a:cs typeface="Arial MT"/>
              </a:defRPr>
            </a:pPr>
            <a:r>
              <a:t>Record precedente</a:t>
            </a:r>
            <a:endParaRPr sz="1100">
              <a:latin typeface="Arial MT"/>
              <a:cs typeface="Arial MT"/>
            </a:endParaRPr>
          </a:p>
        </p:txBody>
      </p:sp>
      <p:sp>
        <p:nvSpPr>
          <p:cNvPr id="25" name="object 25"/>
          <p:cNvSpPr/>
          <p:nvPr/>
        </p:nvSpPr>
        <p:spPr>
          <a:xfrm>
            <a:off x="8445720" y="2986461"/>
            <a:ext cx="179070" cy="315595"/>
          </a:xfrm>
          <a:custGeom>
            <a:avLst/>
            <a:gdLst/>
            <a:ahLst/>
            <a:cxnLst/>
            <a:rect l="l" t="t" r="r" b="b"/>
            <a:pathLst>
              <a:path w="179070" h="315595">
                <a:moveTo>
                  <a:pt x="178969" y="0"/>
                </a:moveTo>
                <a:lnTo>
                  <a:pt x="0" y="315528"/>
                </a:lnTo>
              </a:path>
            </a:pathLst>
          </a:custGeom>
          <a:ln w="8088">
            <a:solidFill>
              <a:srgbClr val="000000"/>
            </a:solidFill>
          </a:ln>
        </p:spPr>
        <p:txBody>
          <a:bodyPr wrap="square" lIns="0" tIns="0" rIns="0" bIns="0"/>
          <a:lstStyle/>
          <a:p>
            <a:endParaRPr/>
          </a:p>
        </p:txBody>
      </p:sp>
      <p:sp>
        <p:nvSpPr>
          <p:cNvPr id="26" name="object 26"/>
          <p:cNvSpPr txBox="1"/>
          <p:nvPr/>
        </p:nvSpPr>
        <p:spPr>
          <a:xfrm>
            <a:off x="8435072" y="3025426"/>
            <a:ext cx="219075" cy="194310"/>
          </a:xfrm>
          <a:prstGeom prst="rect">
            <a:avLst/>
          </a:prstGeom>
        </p:spPr>
        <p:txBody>
          <a:bodyPr vert="horz" wrap="square" lIns="0" tIns="13335" rIns="0" bIns="0">
            <a:spAutoFit/>
          </a:bodyPr>
          <a:lstStyle/>
          <a:p>
            <a:pPr marL="12700">
              <a:lnSpc>
                <a:spcPct val="100000"/>
              </a:lnSpc>
              <a:spcBef>
                <a:spcPts val="105"/>
              </a:spcBef>
              <a:defRPr sz="1100">
                <a:latin typeface="Arial MT"/>
                <a:cs typeface="Arial MT"/>
              </a:defRPr>
            </a:pPr>
            <a:r>
              <a:t>sì</a:t>
            </a:r>
            <a:endParaRPr sz="1100">
              <a:latin typeface="Arial MT"/>
              <a:cs typeface="Arial MT"/>
            </a:endParaRPr>
          </a:p>
        </p:txBody>
      </p:sp>
      <p:sp>
        <p:nvSpPr>
          <p:cNvPr id="27" name="object 27"/>
          <p:cNvSpPr txBox="1"/>
          <p:nvPr/>
        </p:nvSpPr>
        <p:spPr>
          <a:xfrm>
            <a:off x="8978364" y="3094914"/>
            <a:ext cx="168275" cy="194310"/>
          </a:xfrm>
          <a:prstGeom prst="rect">
            <a:avLst/>
          </a:prstGeom>
        </p:spPr>
        <p:txBody>
          <a:bodyPr vert="horz" wrap="square" lIns="0" tIns="13335" rIns="0" bIns="0">
            <a:spAutoFit/>
          </a:bodyPr>
          <a:lstStyle/>
          <a:p>
            <a:pPr marL="12700">
              <a:lnSpc>
                <a:spcPct val="100000"/>
              </a:lnSpc>
              <a:spcBef>
                <a:spcPts val="105"/>
              </a:spcBef>
              <a:defRPr sz="1100">
                <a:latin typeface="Arial MT"/>
                <a:cs typeface="Arial MT"/>
              </a:defRPr>
            </a:pPr>
            <a:r>
              <a:t>no</a:t>
            </a:r>
            <a:endParaRPr sz="1100">
              <a:latin typeface="Arial MT"/>
              <a:cs typeface="Arial MT"/>
            </a:endParaRPr>
          </a:p>
        </p:txBody>
      </p:sp>
      <p:grpSp>
        <p:nvGrpSpPr>
          <p:cNvPr id="28" name="object 28"/>
          <p:cNvGrpSpPr/>
          <p:nvPr/>
        </p:nvGrpSpPr>
        <p:grpSpPr>
          <a:xfrm>
            <a:off x="9015466" y="3298258"/>
            <a:ext cx="575945" cy="401955"/>
            <a:chOff x="9015466" y="3298258"/>
            <a:chExt cx="575945" cy="401955"/>
          </a:xfrm>
        </p:grpSpPr>
        <p:sp>
          <p:nvSpPr>
            <p:cNvPr id="29" name="object 29"/>
            <p:cNvSpPr/>
            <p:nvPr/>
          </p:nvSpPr>
          <p:spPr>
            <a:xfrm>
              <a:off x="9019911" y="3302704"/>
              <a:ext cx="567055" cy="393065"/>
            </a:xfrm>
            <a:custGeom>
              <a:avLst/>
              <a:gdLst/>
              <a:ahLst/>
              <a:cxnLst/>
              <a:rect l="l" t="t" r="r" b="b"/>
              <a:pathLst>
                <a:path w="567054" h="393064">
                  <a:moveTo>
                    <a:pt x="307517" y="0"/>
                  </a:moveTo>
                  <a:lnTo>
                    <a:pt x="259217" y="0"/>
                  </a:lnTo>
                  <a:lnTo>
                    <a:pt x="211484" y="5704"/>
                  </a:lnTo>
                  <a:lnTo>
                    <a:pt x="165448" y="17113"/>
                  </a:lnTo>
                  <a:lnTo>
                    <a:pt x="122242" y="34227"/>
                  </a:lnTo>
                  <a:lnTo>
                    <a:pt x="82997" y="57046"/>
                  </a:lnTo>
                  <a:lnTo>
                    <a:pt x="46685" y="87982"/>
                  </a:lnTo>
                  <a:lnTo>
                    <a:pt x="20749" y="122283"/>
                  </a:lnTo>
                  <a:lnTo>
                    <a:pt x="5187" y="158826"/>
                  </a:lnTo>
                  <a:lnTo>
                    <a:pt x="0" y="196491"/>
                  </a:lnTo>
                  <a:lnTo>
                    <a:pt x="5187" y="234156"/>
                  </a:lnTo>
                  <a:lnTo>
                    <a:pt x="20749" y="270700"/>
                  </a:lnTo>
                  <a:lnTo>
                    <a:pt x="46685" y="305000"/>
                  </a:lnTo>
                  <a:lnTo>
                    <a:pt x="82997" y="335937"/>
                  </a:lnTo>
                  <a:lnTo>
                    <a:pt x="122242" y="358756"/>
                  </a:lnTo>
                  <a:lnTo>
                    <a:pt x="165448" y="375870"/>
                  </a:lnTo>
                  <a:lnTo>
                    <a:pt x="211484" y="387279"/>
                  </a:lnTo>
                  <a:lnTo>
                    <a:pt x="259217" y="392984"/>
                  </a:lnTo>
                  <a:lnTo>
                    <a:pt x="307517" y="392984"/>
                  </a:lnTo>
                  <a:lnTo>
                    <a:pt x="355251" y="387279"/>
                  </a:lnTo>
                  <a:lnTo>
                    <a:pt x="401287" y="375870"/>
                  </a:lnTo>
                  <a:lnTo>
                    <a:pt x="444493" y="358756"/>
                  </a:lnTo>
                  <a:lnTo>
                    <a:pt x="483739" y="335937"/>
                  </a:lnTo>
                  <a:lnTo>
                    <a:pt x="520049" y="305000"/>
                  </a:lnTo>
                  <a:lnTo>
                    <a:pt x="545986" y="270700"/>
                  </a:lnTo>
                  <a:lnTo>
                    <a:pt x="561548" y="234156"/>
                  </a:lnTo>
                  <a:lnTo>
                    <a:pt x="566735" y="196491"/>
                  </a:lnTo>
                  <a:lnTo>
                    <a:pt x="561548" y="158826"/>
                  </a:lnTo>
                  <a:lnTo>
                    <a:pt x="545986" y="122283"/>
                  </a:lnTo>
                  <a:lnTo>
                    <a:pt x="520049" y="87982"/>
                  </a:lnTo>
                  <a:lnTo>
                    <a:pt x="483739" y="57046"/>
                  </a:lnTo>
                  <a:lnTo>
                    <a:pt x="444493" y="34227"/>
                  </a:lnTo>
                  <a:lnTo>
                    <a:pt x="401287" y="17113"/>
                  </a:lnTo>
                  <a:lnTo>
                    <a:pt x="355251" y="5704"/>
                  </a:lnTo>
                  <a:lnTo>
                    <a:pt x="307517" y="0"/>
                  </a:lnTo>
                  <a:close/>
                </a:path>
              </a:pathLst>
            </a:custGeom>
            <a:solidFill>
              <a:srgbClr val="FFFFFF"/>
            </a:solidFill>
          </p:spPr>
          <p:txBody>
            <a:bodyPr wrap="square" lIns="0" tIns="0" rIns="0" bIns="0"/>
            <a:lstStyle/>
            <a:p>
              <a:endParaRPr/>
            </a:p>
          </p:txBody>
        </p:sp>
        <p:sp>
          <p:nvSpPr>
            <p:cNvPr id="30" name="object 30"/>
            <p:cNvSpPr/>
            <p:nvPr/>
          </p:nvSpPr>
          <p:spPr>
            <a:xfrm>
              <a:off x="9019911" y="3302703"/>
              <a:ext cx="567055" cy="393065"/>
            </a:xfrm>
            <a:custGeom>
              <a:avLst/>
              <a:gdLst/>
              <a:ahLst/>
              <a:cxnLst/>
              <a:rect l="l" t="t" r="r" b="b"/>
              <a:pathLst>
                <a:path w="567054" h="393064">
                  <a:moveTo>
                    <a:pt x="483737" y="57047"/>
                  </a:moveTo>
                  <a:lnTo>
                    <a:pt x="520049" y="87983"/>
                  </a:lnTo>
                  <a:lnTo>
                    <a:pt x="545985" y="122283"/>
                  </a:lnTo>
                  <a:lnTo>
                    <a:pt x="561547" y="158827"/>
                  </a:lnTo>
                  <a:lnTo>
                    <a:pt x="566735" y="196492"/>
                  </a:lnTo>
                  <a:lnTo>
                    <a:pt x="561547" y="234157"/>
                  </a:lnTo>
                  <a:lnTo>
                    <a:pt x="545985" y="270700"/>
                  </a:lnTo>
                  <a:lnTo>
                    <a:pt x="520049" y="305001"/>
                  </a:lnTo>
                  <a:lnTo>
                    <a:pt x="483737" y="335937"/>
                  </a:lnTo>
                  <a:lnTo>
                    <a:pt x="444492" y="358756"/>
                  </a:lnTo>
                  <a:lnTo>
                    <a:pt x="401286" y="375870"/>
                  </a:lnTo>
                  <a:lnTo>
                    <a:pt x="355250" y="387280"/>
                  </a:lnTo>
                  <a:lnTo>
                    <a:pt x="307517" y="392984"/>
                  </a:lnTo>
                  <a:lnTo>
                    <a:pt x="259217" y="392984"/>
                  </a:lnTo>
                  <a:lnTo>
                    <a:pt x="211484" y="387280"/>
                  </a:lnTo>
                  <a:lnTo>
                    <a:pt x="165448" y="375870"/>
                  </a:lnTo>
                  <a:lnTo>
                    <a:pt x="122242" y="358756"/>
                  </a:lnTo>
                  <a:lnTo>
                    <a:pt x="82997" y="335937"/>
                  </a:lnTo>
                  <a:lnTo>
                    <a:pt x="46685" y="305001"/>
                  </a:lnTo>
                  <a:lnTo>
                    <a:pt x="20749" y="270700"/>
                  </a:lnTo>
                  <a:lnTo>
                    <a:pt x="5187" y="234157"/>
                  </a:lnTo>
                  <a:lnTo>
                    <a:pt x="0" y="196492"/>
                  </a:lnTo>
                  <a:lnTo>
                    <a:pt x="5187" y="158827"/>
                  </a:lnTo>
                  <a:lnTo>
                    <a:pt x="20749" y="122283"/>
                  </a:lnTo>
                  <a:lnTo>
                    <a:pt x="46685" y="87983"/>
                  </a:lnTo>
                  <a:lnTo>
                    <a:pt x="82997" y="57047"/>
                  </a:lnTo>
                  <a:lnTo>
                    <a:pt x="122242" y="34228"/>
                  </a:lnTo>
                  <a:lnTo>
                    <a:pt x="165448" y="17114"/>
                  </a:lnTo>
                  <a:lnTo>
                    <a:pt x="211484" y="5704"/>
                  </a:lnTo>
                  <a:lnTo>
                    <a:pt x="259217" y="0"/>
                  </a:lnTo>
                  <a:lnTo>
                    <a:pt x="307517" y="0"/>
                  </a:lnTo>
                  <a:lnTo>
                    <a:pt x="355250" y="5704"/>
                  </a:lnTo>
                  <a:lnTo>
                    <a:pt x="401286" y="17114"/>
                  </a:lnTo>
                  <a:lnTo>
                    <a:pt x="444492" y="34228"/>
                  </a:lnTo>
                  <a:lnTo>
                    <a:pt x="483737" y="57047"/>
                  </a:lnTo>
                </a:path>
              </a:pathLst>
            </a:custGeom>
            <a:ln w="8474">
              <a:solidFill>
                <a:srgbClr val="000000"/>
              </a:solidFill>
            </a:ln>
          </p:spPr>
          <p:txBody>
            <a:bodyPr wrap="square" lIns="0" tIns="0" rIns="0" bIns="0"/>
            <a:lstStyle/>
            <a:p>
              <a:endParaRPr/>
            </a:p>
          </p:txBody>
        </p:sp>
      </p:grpSp>
      <p:sp>
        <p:nvSpPr>
          <p:cNvPr id="31" name="object 31"/>
          <p:cNvSpPr txBox="1"/>
          <p:nvPr/>
        </p:nvSpPr>
        <p:spPr>
          <a:xfrm>
            <a:off x="8978364" y="3395685"/>
            <a:ext cx="723933" cy="182742"/>
          </a:xfrm>
          <a:prstGeom prst="rect">
            <a:avLst/>
          </a:prstGeom>
        </p:spPr>
        <p:txBody>
          <a:bodyPr vert="horz" wrap="square" lIns="0" tIns="13335" rIns="0" bIns="0">
            <a:spAutoFit/>
          </a:bodyPr>
          <a:lstStyle/>
          <a:p>
            <a:pPr marL="12700">
              <a:lnSpc>
                <a:spcPct val="100000"/>
              </a:lnSpc>
              <a:spcBef>
                <a:spcPts val="105"/>
              </a:spcBef>
              <a:defRPr sz="1100">
                <a:latin typeface="Arial MT"/>
                <a:cs typeface="Arial MT"/>
              </a:defRPr>
            </a:pPr>
            <a:r>
              <a:t>Cauzione</a:t>
            </a:r>
            <a:endParaRPr sz="1100">
              <a:latin typeface="Arial MT"/>
              <a:cs typeface="Arial MT"/>
            </a:endParaRPr>
          </a:p>
        </p:txBody>
      </p:sp>
      <p:sp>
        <p:nvSpPr>
          <p:cNvPr id="32" name="object 32"/>
          <p:cNvSpPr/>
          <p:nvPr/>
        </p:nvSpPr>
        <p:spPr>
          <a:xfrm>
            <a:off x="8382335" y="3775283"/>
            <a:ext cx="567055" cy="630555"/>
          </a:xfrm>
          <a:custGeom>
            <a:avLst/>
            <a:gdLst/>
            <a:ahLst/>
            <a:cxnLst/>
            <a:rect l="l" t="t" r="r" b="b"/>
            <a:pathLst>
              <a:path w="567054" h="630554">
                <a:moveTo>
                  <a:pt x="483737" y="294406"/>
                </a:moveTo>
                <a:lnTo>
                  <a:pt x="520049" y="325342"/>
                </a:lnTo>
                <a:lnTo>
                  <a:pt x="545985" y="359643"/>
                </a:lnTo>
                <a:lnTo>
                  <a:pt x="561547" y="396186"/>
                </a:lnTo>
                <a:lnTo>
                  <a:pt x="566735" y="433851"/>
                </a:lnTo>
                <a:lnTo>
                  <a:pt x="561547" y="471517"/>
                </a:lnTo>
                <a:lnTo>
                  <a:pt x="545985" y="508060"/>
                </a:lnTo>
                <a:lnTo>
                  <a:pt x="520049" y="542361"/>
                </a:lnTo>
                <a:lnTo>
                  <a:pt x="483737" y="573297"/>
                </a:lnTo>
                <a:lnTo>
                  <a:pt x="444492" y="596116"/>
                </a:lnTo>
                <a:lnTo>
                  <a:pt x="401286" y="613230"/>
                </a:lnTo>
                <a:lnTo>
                  <a:pt x="355250" y="624639"/>
                </a:lnTo>
                <a:lnTo>
                  <a:pt x="307517" y="630344"/>
                </a:lnTo>
                <a:lnTo>
                  <a:pt x="259217" y="630344"/>
                </a:lnTo>
                <a:lnTo>
                  <a:pt x="211484" y="624639"/>
                </a:lnTo>
                <a:lnTo>
                  <a:pt x="165448" y="613230"/>
                </a:lnTo>
                <a:lnTo>
                  <a:pt x="122242" y="596116"/>
                </a:lnTo>
                <a:lnTo>
                  <a:pt x="82997" y="573297"/>
                </a:lnTo>
                <a:lnTo>
                  <a:pt x="46685" y="542361"/>
                </a:lnTo>
                <a:lnTo>
                  <a:pt x="20749" y="508060"/>
                </a:lnTo>
                <a:lnTo>
                  <a:pt x="5187" y="471517"/>
                </a:lnTo>
                <a:lnTo>
                  <a:pt x="0" y="433851"/>
                </a:lnTo>
                <a:lnTo>
                  <a:pt x="5187" y="396186"/>
                </a:lnTo>
                <a:lnTo>
                  <a:pt x="20749" y="359643"/>
                </a:lnTo>
                <a:lnTo>
                  <a:pt x="46685" y="325342"/>
                </a:lnTo>
                <a:lnTo>
                  <a:pt x="82997" y="294406"/>
                </a:lnTo>
                <a:lnTo>
                  <a:pt x="122242" y="271587"/>
                </a:lnTo>
                <a:lnTo>
                  <a:pt x="165448" y="254473"/>
                </a:lnTo>
                <a:lnTo>
                  <a:pt x="211484" y="243064"/>
                </a:lnTo>
                <a:lnTo>
                  <a:pt x="259217" y="237359"/>
                </a:lnTo>
                <a:lnTo>
                  <a:pt x="307517" y="237359"/>
                </a:lnTo>
                <a:lnTo>
                  <a:pt x="355250" y="243064"/>
                </a:lnTo>
                <a:lnTo>
                  <a:pt x="401286" y="254473"/>
                </a:lnTo>
                <a:lnTo>
                  <a:pt x="444492" y="271587"/>
                </a:lnTo>
                <a:lnTo>
                  <a:pt x="483737" y="294406"/>
                </a:lnTo>
              </a:path>
              <a:path w="567054" h="630554">
                <a:moveTo>
                  <a:pt x="54173" y="0"/>
                </a:moveTo>
                <a:lnTo>
                  <a:pt x="185563" y="248714"/>
                </a:lnTo>
              </a:path>
            </a:pathLst>
          </a:custGeom>
          <a:ln w="8317">
            <a:solidFill>
              <a:srgbClr val="000000"/>
            </a:solidFill>
          </a:ln>
        </p:spPr>
        <p:txBody>
          <a:bodyPr wrap="square" lIns="0" tIns="0" rIns="0" bIns="0"/>
          <a:lstStyle/>
          <a:p>
            <a:endParaRPr/>
          </a:p>
        </p:txBody>
      </p:sp>
      <p:sp>
        <p:nvSpPr>
          <p:cNvPr id="33" name="object 33"/>
          <p:cNvSpPr txBox="1"/>
          <p:nvPr/>
        </p:nvSpPr>
        <p:spPr>
          <a:xfrm>
            <a:off x="8298031" y="3825164"/>
            <a:ext cx="740857" cy="482600"/>
          </a:xfrm>
          <a:prstGeom prst="rect">
            <a:avLst/>
          </a:prstGeom>
        </p:spPr>
        <p:txBody>
          <a:bodyPr vert="horz" wrap="square" lIns="0" tIns="13335" rIns="0" bIns="0">
            <a:spAutoFit/>
          </a:bodyPr>
          <a:lstStyle/>
          <a:p>
            <a:pPr marL="12700">
              <a:lnSpc>
                <a:spcPct val="100000"/>
              </a:lnSpc>
              <a:spcBef>
                <a:spcPts val="105"/>
              </a:spcBef>
              <a:defRPr sz="1100">
                <a:latin typeface="Arial MT"/>
                <a:cs typeface="Arial MT"/>
              </a:defRPr>
            </a:pPr>
            <a:r>
              <a:t>no</a:t>
            </a:r>
            <a:endParaRPr sz="1100">
              <a:latin typeface="Arial MT"/>
              <a:cs typeface="Arial MT"/>
            </a:endParaRPr>
          </a:p>
          <a:p>
            <a:pPr marL="130810">
              <a:lnSpc>
                <a:spcPct val="100000"/>
              </a:lnSpc>
              <a:spcBef>
                <a:spcPts val="950"/>
              </a:spcBef>
              <a:defRPr sz="1100">
                <a:latin typeface="Arial MT"/>
                <a:cs typeface="Arial MT"/>
              </a:defRPr>
            </a:pPr>
            <a:r>
              <a:t>Cauzione</a:t>
            </a:r>
            <a:endParaRPr sz="1100">
              <a:latin typeface="Arial MT"/>
              <a:cs typeface="Arial M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5881" y="357687"/>
            <a:ext cx="8681085" cy="574040"/>
          </a:xfrm>
          <a:prstGeom prst="rect">
            <a:avLst/>
          </a:prstGeom>
        </p:spPr>
        <p:txBody>
          <a:bodyPr vert="horz" wrap="square" lIns="0" tIns="12700" rIns="0" bIns="0">
            <a:spAutoFit/>
          </a:bodyPr>
          <a:lstStyle/>
          <a:p>
            <a:pPr marL="12700">
              <a:lnSpc>
                <a:spcPct val="100000"/>
              </a:lnSpc>
              <a:spcBef>
                <a:spcPts val="100"/>
              </a:spcBef>
              <a:defRPr sz="3600"/>
            </a:pPr>
            <a:r>
              <a:t>Esempio di apprendimento supervisionato: domanda di cauzione</a:t>
            </a:r>
            <a:endParaRPr sz="3600"/>
          </a:p>
        </p:txBody>
      </p:sp>
      <p:sp>
        <p:nvSpPr>
          <p:cNvPr id="3" name="object 3"/>
          <p:cNvSpPr txBox="1"/>
          <p:nvPr/>
        </p:nvSpPr>
        <p:spPr>
          <a:xfrm>
            <a:off x="702046" y="1949450"/>
            <a:ext cx="8884920" cy="284480"/>
          </a:xfrm>
          <a:prstGeom prst="rect">
            <a:avLst/>
          </a:prstGeom>
        </p:spPr>
        <p:txBody>
          <a:bodyPr vert="horz" wrap="square" lIns="0" tIns="12700" rIns="0" bIns="0">
            <a:spAutoFit/>
          </a:bodyPr>
          <a:lstStyle/>
          <a:p>
            <a:pPr marL="207010" indent="-194945">
              <a:lnSpc>
                <a:spcPct val="100000"/>
              </a:lnSpc>
              <a:spcBef>
                <a:spcPts val="100"/>
              </a:spcBef>
              <a:buFont typeface="Arial MT"/>
              <a:buChar char="•"/>
              <a:tabLst>
                <a:tab pos="207645" algn="l"/>
              </a:tabLst>
              <a:defRPr sz="1700">
                <a:latin typeface="Calibri"/>
                <a:cs typeface="Calibri"/>
              </a:defRPr>
            </a:pPr>
            <a:r>
              <a:t>L'albero decisionale raccoglie le informazioni nell'addestramento impostato attraverso una combinazione di test, per essere</a:t>
            </a:r>
            <a:endParaRPr sz="1700">
              <a:latin typeface="Calibri"/>
              <a:cs typeface="Calibri"/>
            </a:endParaRPr>
          </a:p>
        </p:txBody>
      </p:sp>
      <p:sp>
        <p:nvSpPr>
          <p:cNvPr id="4" name="object 4"/>
          <p:cNvSpPr txBox="1"/>
          <p:nvPr/>
        </p:nvSpPr>
        <p:spPr>
          <a:xfrm>
            <a:off x="893328" y="2410713"/>
            <a:ext cx="8872220" cy="284480"/>
          </a:xfrm>
          <a:prstGeom prst="rect">
            <a:avLst/>
          </a:prstGeom>
        </p:spPr>
        <p:txBody>
          <a:bodyPr vert="horz" wrap="square" lIns="0" tIns="12700" rIns="0" bIns="0">
            <a:spAutoFit/>
          </a:bodyPr>
          <a:lstStyle/>
          <a:p>
            <a:pPr marL="12700">
              <a:lnSpc>
                <a:spcPct val="100000"/>
              </a:lnSpc>
              <a:spcBef>
                <a:spcPts val="100"/>
              </a:spcBef>
              <a:defRPr sz="1700">
                <a:latin typeface="Calibri"/>
                <a:cs typeface="Calibri"/>
              </a:defRPr>
            </a:pPr>
            <a:r>
              <a:t>eseguita in sequenza. Il primo test riguarda se l'imputato è stato coinvolto in una droga correlata</a:t>
            </a:r>
            <a:endParaRPr sz="1700">
              <a:latin typeface="Calibri"/>
              <a:cs typeface="Calibri"/>
            </a:endParaRPr>
          </a:p>
        </p:txBody>
      </p:sp>
      <p:sp>
        <p:nvSpPr>
          <p:cNvPr id="5" name="object 5"/>
          <p:cNvSpPr txBox="1"/>
          <p:nvPr/>
        </p:nvSpPr>
        <p:spPr>
          <a:xfrm>
            <a:off x="893328" y="2636774"/>
            <a:ext cx="9027160" cy="284480"/>
          </a:xfrm>
          <a:prstGeom prst="rect">
            <a:avLst/>
          </a:prstGeom>
        </p:spPr>
        <p:txBody>
          <a:bodyPr vert="horz" wrap="square" lIns="0" tIns="12700" rIns="0" bIns="0">
            <a:spAutoFit/>
          </a:bodyPr>
          <a:lstStyle/>
          <a:p>
            <a:pPr marL="12700">
              <a:lnSpc>
                <a:spcPct val="100000"/>
              </a:lnSpc>
              <a:spcBef>
                <a:spcPts val="100"/>
              </a:spcBef>
              <a:defRPr sz="1700">
                <a:latin typeface="Calibri"/>
                <a:cs typeface="Calibri"/>
              </a:defRPr>
            </a:pPr>
            <a:r>
              <a:t>un reato. Se la risposta è positiva, abbiamo raggiunto il fondo dell'albero con la conclusione che la cauzione</a:t>
            </a:r>
            <a:endParaRPr sz="1700">
              <a:latin typeface="Calibri"/>
              <a:cs typeface="Calibri"/>
            </a:endParaRPr>
          </a:p>
        </p:txBody>
      </p:sp>
      <p:sp>
        <p:nvSpPr>
          <p:cNvPr id="6" name="object 6"/>
          <p:cNvSpPr txBox="1"/>
          <p:nvPr/>
        </p:nvSpPr>
        <p:spPr>
          <a:xfrm>
            <a:off x="702046" y="3098038"/>
            <a:ext cx="8827135" cy="754380"/>
          </a:xfrm>
          <a:prstGeom prst="rect">
            <a:avLst/>
          </a:prstGeom>
        </p:spPr>
        <p:txBody>
          <a:bodyPr vert="horz" wrap="square" lIns="0" tIns="82550" rIns="0" bIns="0">
            <a:spAutoFit/>
          </a:bodyPr>
          <a:lstStyle/>
          <a:p>
            <a:pPr marL="207010" marR="5080">
              <a:lnSpc>
                <a:spcPct val="72900"/>
              </a:lnSpc>
              <a:spcBef>
                <a:spcPts val="650"/>
              </a:spcBef>
              <a:defRPr sz="1700">
                <a:latin typeface="Calibri"/>
                <a:cs typeface="Calibri"/>
              </a:defRPr>
            </a:pPr>
            <a:r>
              <a:t>è negato. Se la risposta è negativa, passiamo al secondo test, sul fatto che l'imputato abbia usato un'arma e così via.</a:t>
            </a:r>
            <a:endParaRPr sz="1700">
              <a:latin typeface="Calibri"/>
              <a:cs typeface="Calibri"/>
            </a:endParaRPr>
          </a:p>
          <a:p>
            <a:pPr marL="207010" indent="-194945">
              <a:lnSpc>
                <a:spcPct val="100000"/>
              </a:lnSpc>
              <a:spcBef>
                <a:spcPts val="170"/>
              </a:spcBef>
              <a:buFont typeface="Arial MT"/>
              <a:buChar char="•"/>
              <a:tabLst>
                <a:tab pos="207645" algn="l"/>
              </a:tabLst>
              <a:defRPr sz="1700">
                <a:latin typeface="Calibri"/>
                <a:cs typeface="Calibri"/>
              </a:defRPr>
            </a:pPr>
            <a:r>
              <a:t>Si noti che l'albero della decisione non contiene informazioni relative al tipo di lesione, poiché tutti</a:t>
            </a:r>
            <a:endParaRPr sz="1700">
              <a:latin typeface="Calibri"/>
              <a:cs typeface="Calibri"/>
            </a:endParaRPr>
          </a:p>
        </p:txBody>
      </p:sp>
      <p:sp>
        <p:nvSpPr>
          <p:cNvPr id="7" name="object 7"/>
          <p:cNvSpPr txBox="1"/>
          <p:nvPr/>
        </p:nvSpPr>
        <p:spPr>
          <a:xfrm>
            <a:off x="884133" y="4037418"/>
            <a:ext cx="9009380" cy="284480"/>
          </a:xfrm>
          <a:prstGeom prst="rect">
            <a:avLst/>
          </a:prstGeom>
        </p:spPr>
        <p:txBody>
          <a:bodyPr vert="horz" wrap="square" lIns="0" tIns="12700" rIns="0" bIns="0">
            <a:spAutoFit/>
          </a:bodyPr>
          <a:lstStyle/>
          <a:p>
            <a:pPr marL="12700">
              <a:lnSpc>
                <a:spcPct val="100000"/>
              </a:lnSpc>
              <a:spcBef>
                <a:spcPts val="100"/>
              </a:spcBef>
              <a:defRPr sz="1700">
                <a:latin typeface="Calibri"/>
                <a:cs typeface="Calibri"/>
              </a:defRPr>
            </a:pPr>
            <a:r>
              <a:t>i risultati possono essere spiegati senza fare riferimento a tali informazioni. Questo dimostra come il modello del sistema</a:t>
            </a:r>
            <a:endParaRPr sz="1700">
              <a:latin typeface="Calibri"/>
              <a:cs typeface="Calibri"/>
            </a:endParaRPr>
          </a:p>
        </p:txBody>
      </p:sp>
      <p:sp>
        <p:nvSpPr>
          <p:cNvPr id="8" name="object 8"/>
          <p:cNvSpPr txBox="1"/>
          <p:nvPr/>
        </p:nvSpPr>
        <p:spPr>
          <a:xfrm>
            <a:off x="884133" y="4489508"/>
            <a:ext cx="8034020" cy="284480"/>
          </a:xfrm>
          <a:prstGeom prst="rect">
            <a:avLst/>
          </a:prstGeom>
        </p:spPr>
        <p:txBody>
          <a:bodyPr vert="horz" wrap="square" lIns="0" tIns="12700" rIns="0" bIns="0">
            <a:spAutoFit/>
          </a:bodyPr>
          <a:lstStyle/>
          <a:p>
            <a:pPr marL="12700">
              <a:lnSpc>
                <a:spcPct val="100000"/>
              </a:lnSpc>
              <a:spcBef>
                <a:spcPts val="100"/>
              </a:spcBef>
              <a:defRPr sz="1700">
                <a:latin typeface="Calibri"/>
                <a:cs typeface="Calibri"/>
              </a:defRPr>
            </a:pPr>
            <a:r>
              <a:t>non si limita a replicare il set di allenamento; comporta la generalizzazione: supponiamo che certi</a:t>
            </a:r>
            <a:endParaRPr sz="1700">
              <a:latin typeface="Calibri"/>
              <a:cs typeface="Calibri"/>
            </a:endParaRPr>
          </a:p>
        </p:txBody>
      </p:sp>
      <p:sp>
        <p:nvSpPr>
          <p:cNvPr id="9" name="object 9"/>
          <p:cNvSpPr txBox="1"/>
          <p:nvPr/>
        </p:nvSpPr>
        <p:spPr>
          <a:xfrm>
            <a:off x="899690" y="4968582"/>
            <a:ext cx="8978265" cy="284480"/>
          </a:xfrm>
          <a:prstGeom prst="rect">
            <a:avLst/>
          </a:prstGeom>
        </p:spPr>
        <p:txBody>
          <a:bodyPr vert="horz" wrap="square" lIns="0" tIns="12700" rIns="0" bIns="0">
            <a:spAutoFit/>
          </a:bodyPr>
          <a:lstStyle/>
          <a:p>
            <a:pPr marL="12700">
              <a:lnSpc>
                <a:spcPct val="100000"/>
              </a:lnSpc>
              <a:spcBef>
                <a:spcPts val="100"/>
              </a:spcBef>
              <a:defRPr sz="1700">
                <a:latin typeface="Calibri"/>
                <a:cs typeface="Calibri"/>
              </a:defRPr>
            </a:pPr>
            <a:r>
              <a:t>la combinazione di predittori è sufficiente per determinare i risultati, altri predittori sono irrilevanti.</a:t>
            </a:r>
            <a:endParaRPr sz="1700">
              <a:latin typeface="Calibri"/>
              <a:cs typeface="Calibri"/>
            </a:endParaRPr>
          </a:p>
        </p:txBody>
      </p:sp>
    </p:spTree>
    <p:extLst>
      <p:ext uri="{BB962C8B-B14F-4D97-AF65-F5344CB8AC3E}">
        <p14:creationId xmlns:p14="http://schemas.microsoft.com/office/powerpoint/2010/main" val="408853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1389" y="850900"/>
            <a:ext cx="2151380" cy="589280"/>
          </a:xfrm>
          <a:prstGeom prst="rect">
            <a:avLst/>
          </a:prstGeom>
        </p:spPr>
        <p:txBody>
          <a:bodyPr vert="horz" wrap="square" lIns="0" tIns="12065" rIns="0" bIns="0">
            <a:spAutoFit/>
          </a:bodyPr>
          <a:lstStyle/>
          <a:p>
            <a:pPr marL="12700">
              <a:lnSpc>
                <a:spcPct val="100000"/>
              </a:lnSpc>
              <a:spcBef>
                <a:spcPts val="95"/>
              </a:spcBef>
            </a:pPr>
            <a:r>
              <a:t>Pronostici</a:t>
            </a:r>
          </a:p>
        </p:txBody>
      </p:sp>
      <p:sp>
        <p:nvSpPr>
          <p:cNvPr id="3" name="object 3"/>
          <p:cNvSpPr txBox="1"/>
          <p:nvPr/>
        </p:nvSpPr>
        <p:spPr>
          <a:xfrm>
            <a:off x="831389" y="2043616"/>
            <a:ext cx="4082415" cy="3589020"/>
          </a:xfrm>
          <a:prstGeom prst="rect">
            <a:avLst/>
          </a:prstGeom>
        </p:spPr>
        <p:txBody>
          <a:bodyPr vert="horz" wrap="square" lIns="0" tIns="40005" rIns="0" bIns="0">
            <a:spAutoFit/>
          </a:bodyPr>
          <a:lstStyle/>
          <a:p>
            <a:pPr marL="12700" marR="5080" algn="just">
              <a:lnSpc>
                <a:spcPct val="89400"/>
              </a:lnSpc>
              <a:spcBef>
                <a:spcPts val="315"/>
              </a:spcBef>
              <a:defRPr sz="1700">
                <a:latin typeface="Calibri"/>
                <a:cs typeface="Calibri"/>
              </a:defRPr>
            </a:pPr>
            <a:r>
              <a:t>Le risposte dei sistemi di apprendimento sono solitamente chiamate "predizioni". Tuttavia, spesso il contesto di utilizzo del sistema determina se le sue proposte sono interpretate come previsioni, o piuttosto come un suggerimento per l'utente del sistema.</a:t>
            </a:r>
            <a:endParaRPr sz="1700">
              <a:latin typeface="Calibri"/>
              <a:cs typeface="Calibri"/>
            </a:endParaRPr>
          </a:p>
          <a:p>
            <a:pPr marL="596900" marR="5080" indent="-194945" algn="just">
              <a:lnSpc>
                <a:spcPct val="89600"/>
              </a:lnSpc>
              <a:spcBef>
                <a:spcPts val="450"/>
              </a:spcBef>
              <a:buFont typeface="Wingdings"/>
              <a:buChar char=""/>
              <a:tabLst>
                <a:tab pos="597535" algn="l"/>
              </a:tabLst>
              <a:defRPr sz="1700">
                <a:latin typeface="Calibri"/>
                <a:cs typeface="Calibri"/>
              </a:defRPr>
            </a:pPr>
            <a:r>
              <a:t>Ad esempio, la "predizione" di un sistema che la domanda di cauzione o di libertà condizionale di una persona sarà accettata può essere vista dall'imputato (e dal suo avvocato) come una previsione di ciò che il giudice farà, e dal giudice come un suggerimento che guida la sua decisione (supponendo che preferisca non discostarsi dalla prassi precedente).</a:t>
            </a:r>
            <a:endParaRPr sz="1700">
              <a:latin typeface="Calibri"/>
              <a:cs typeface="Calibri"/>
            </a:endParaRPr>
          </a:p>
        </p:txBody>
      </p:sp>
      <p:grpSp>
        <p:nvGrpSpPr>
          <p:cNvPr id="4" name="object 4"/>
          <p:cNvGrpSpPr/>
          <p:nvPr/>
        </p:nvGrpSpPr>
        <p:grpSpPr>
          <a:xfrm>
            <a:off x="5344100" y="850900"/>
            <a:ext cx="5197475" cy="5842000"/>
            <a:chOff x="5344100" y="850900"/>
            <a:chExt cx="5197475" cy="5842000"/>
          </a:xfrm>
        </p:grpSpPr>
        <p:sp>
          <p:nvSpPr>
            <p:cNvPr id="5" name="object 5"/>
            <p:cNvSpPr/>
            <p:nvPr/>
          </p:nvSpPr>
          <p:spPr>
            <a:xfrm>
              <a:off x="5344100" y="850900"/>
              <a:ext cx="5197475" cy="5842000"/>
            </a:xfrm>
            <a:custGeom>
              <a:avLst/>
              <a:gdLst/>
              <a:ahLst/>
              <a:cxnLst/>
              <a:rect l="l" t="t" r="r" b="b"/>
              <a:pathLst>
                <a:path w="5197475" h="5842000">
                  <a:moveTo>
                    <a:pt x="5196899" y="0"/>
                  </a:moveTo>
                  <a:lnTo>
                    <a:pt x="0" y="0"/>
                  </a:lnTo>
                  <a:lnTo>
                    <a:pt x="0" y="5842000"/>
                  </a:lnTo>
                  <a:lnTo>
                    <a:pt x="5196899" y="5842000"/>
                  </a:lnTo>
                  <a:lnTo>
                    <a:pt x="5196899" y="0"/>
                  </a:lnTo>
                  <a:close/>
                </a:path>
              </a:pathLst>
            </a:custGeom>
            <a:solidFill>
              <a:srgbClr val="C8CACA"/>
            </a:solidFill>
          </p:spPr>
          <p:txBody>
            <a:bodyPr wrap="square" lIns="0" tIns="0" rIns="0" bIns="0"/>
            <a:lstStyle/>
            <a:p>
              <a:endParaRPr/>
            </a:p>
          </p:txBody>
        </p:sp>
        <p:pic>
          <p:nvPicPr>
            <p:cNvPr id="6" name="object 6"/>
            <p:cNvPicPr/>
            <p:nvPr/>
          </p:nvPicPr>
          <p:blipFill>
            <a:blip r:embed="rId2" cstate="print"/>
            <a:stretch>
              <a:fillRect/>
            </a:stretch>
          </p:blipFill>
          <p:spPr>
            <a:xfrm>
              <a:off x="5702807" y="1286763"/>
              <a:ext cx="4480560" cy="4998720"/>
            </a:xfrm>
            <a:prstGeom prst="rect">
              <a:avLst/>
            </a:prstGeom>
          </p:spPr>
        </p:pic>
        <p:sp>
          <p:nvSpPr>
            <p:cNvPr id="7" name="object 7"/>
            <p:cNvSpPr/>
            <p:nvPr/>
          </p:nvSpPr>
          <p:spPr>
            <a:xfrm>
              <a:off x="5757048" y="1326048"/>
              <a:ext cx="4371975" cy="4889500"/>
            </a:xfrm>
            <a:custGeom>
              <a:avLst/>
              <a:gdLst/>
              <a:ahLst/>
              <a:cxnLst/>
              <a:rect l="l" t="t" r="r" b="b"/>
              <a:pathLst>
                <a:path w="4371975" h="4889500">
                  <a:moveTo>
                    <a:pt x="4371360" y="0"/>
                  </a:moveTo>
                  <a:lnTo>
                    <a:pt x="0" y="0"/>
                  </a:lnTo>
                  <a:lnTo>
                    <a:pt x="0" y="4888937"/>
                  </a:lnTo>
                  <a:lnTo>
                    <a:pt x="4371360" y="4888937"/>
                  </a:lnTo>
                  <a:lnTo>
                    <a:pt x="4371360" y="0"/>
                  </a:lnTo>
                  <a:close/>
                </a:path>
              </a:pathLst>
            </a:custGeom>
            <a:solidFill>
              <a:srgbClr val="FFFFFF"/>
            </a:solidFill>
          </p:spPr>
          <p:txBody>
            <a:bodyPr wrap="square" lIns="0" tIns="0" rIns="0" bIns="0"/>
            <a:lstStyle/>
            <a:p>
              <a:endParaRPr/>
            </a:p>
          </p:txBody>
        </p:sp>
        <p:sp>
          <p:nvSpPr>
            <p:cNvPr id="8" name="object 8"/>
            <p:cNvSpPr/>
            <p:nvPr/>
          </p:nvSpPr>
          <p:spPr>
            <a:xfrm>
              <a:off x="5757048" y="1326048"/>
              <a:ext cx="4371975" cy="4889500"/>
            </a:xfrm>
            <a:custGeom>
              <a:avLst/>
              <a:gdLst/>
              <a:ahLst/>
              <a:cxnLst/>
              <a:rect l="l" t="t" r="r" b="b"/>
              <a:pathLst>
                <a:path w="4371975" h="4889500">
                  <a:moveTo>
                    <a:pt x="0" y="0"/>
                  </a:moveTo>
                  <a:lnTo>
                    <a:pt x="4371360" y="0"/>
                  </a:lnTo>
                  <a:lnTo>
                    <a:pt x="4371360" y="4888937"/>
                  </a:lnTo>
                  <a:lnTo>
                    <a:pt x="0" y="4888937"/>
                  </a:lnTo>
                  <a:lnTo>
                    <a:pt x="0" y="0"/>
                  </a:lnTo>
                  <a:close/>
                </a:path>
              </a:pathLst>
            </a:custGeom>
            <a:ln w="8115">
              <a:solidFill>
                <a:srgbClr val="C8CACA"/>
              </a:solidFill>
            </a:ln>
          </p:spPr>
          <p:txBody>
            <a:bodyPr wrap="square" lIns="0" tIns="0" rIns="0" bIns="0"/>
            <a:lstStyle/>
            <a:p>
              <a:endParaRPr/>
            </a:p>
          </p:txBody>
        </p:sp>
        <p:pic>
          <p:nvPicPr>
            <p:cNvPr id="9" name="object 9"/>
            <p:cNvPicPr/>
            <p:nvPr/>
          </p:nvPicPr>
          <p:blipFill>
            <a:blip r:embed="rId3" cstate="print"/>
            <a:stretch>
              <a:fillRect/>
            </a:stretch>
          </p:blipFill>
          <p:spPr>
            <a:xfrm>
              <a:off x="6035786" y="2502863"/>
              <a:ext cx="3813525" cy="2535304"/>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 y="850900"/>
            <a:ext cx="10388600" cy="5842000"/>
            <a:chOff x="152400" y="850900"/>
            <a:chExt cx="10388600" cy="5842000"/>
          </a:xfrm>
        </p:grpSpPr>
        <p:pic>
          <p:nvPicPr>
            <p:cNvPr id="3" name="object 3"/>
            <p:cNvPicPr/>
            <p:nvPr/>
          </p:nvPicPr>
          <p:blipFill>
            <a:blip r:embed="rId2" cstate="print"/>
            <a:stretch>
              <a:fillRect/>
            </a:stretch>
          </p:blipFill>
          <p:spPr>
            <a:xfrm>
              <a:off x="5754623" y="853947"/>
              <a:ext cx="4785360" cy="5838952"/>
            </a:xfrm>
            <a:prstGeom prst="rect">
              <a:avLst/>
            </a:prstGeom>
          </p:spPr>
        </p:pic>
        <p:pic>
          <p:nvPicPr>
            <p:cNvPr id="4" name="object 4"/>
            <p:cNvPicPr/>
            <p:nvPr/>
          </p:nvPicPr>
          <p:blipFill>
            <a:blip r:embed="rId3" cstate="print"/>
            <a:stretch>
              <a:fillRect/>
            </a:stretch>
          </p:blipFill>
          <p:spPr>
            <a:xfrm>
              <a:off x="152400" y="850900"/>
              <a:ext cx="10388600" cy="5841999"/>
            </a:xfrm>
            <a:prstGeom prst="rect">
              <a:avLst/>
            </a:prstGeom>
          </p:spPr>
        </p:pic>
      </p:grpSp>
      <p:sp>
        <p:nvSpPr>
          <p:cNvPr id="5" name="object 5"/>
          <p:cNvSpPr txBox="1">
            <a:spLocks noGrp="1"/>
          </p:cNvSpPr>
          <p:nvPr>
            <p:ph type="title"/>
          </p:nvPr>
        </p:nvSpPr>
        <p:spPr>
          <a:xfrm>
            <a:off x="810757" y="730250"/>
            <a:ext cx="5099217" cy="591829"/>
          </a:xfrm>
          <a:prstGeom prst="rect">
            <a:avLst/>
          </a:prstGeom>
        </p:spPr>
        <p:txBody>
          <a:bodyPr vert="horz" wrap="square" lIns="0" tIns="65405" rIns="0" bIns="0">
            <a:spAutoFit/>
          </a:bodyPr>
          <a:lstStyle/>
          <a:p>
            <a:pPr marL="12700" marR="5080">
              <a:lnSpc>
                <a:spcPts val="4100"/>
              </a:lnSpc>
              <a:spcBef>
                <a:spcPts val="515"/>
              </a:spcBef>
            </a:pPr>
            <a:r>
              <a:t>Apprendimento di rinforzo</a:t>
            </a:r>
          </a:p>
        </p:txBody>
      </p:sp>
      <p:sp>
        <p:nvSpPr>
          <p:cNvPr id="6" name="object 6"/>
          <p:cNvSpPr txBox="1"/>
          <p:nvPr/>
        </p:nvSpPr>
        <p:spPr>
          <a:xfrm>
            <a:off x="807750" y="2276533"/>
            <a:ext cx="5102225" cy="3625215"/>
          </a:xfrm>
          <a:prstGeom prst="rect">
            <a:avLst/>
          </a:prstGeom>
        </p:spPr>
        <p:txBody>
          <a:bodyPr vert="horz" wrap="square" lIns="0" tIns="45719" rIns="0" bIns="0">
            <a:spAutoFit/>
          </a:bodyPr>
          <a:lstStyle/>
          <a:p>
            <a:pPr marL="12700" marR="5080" algn="just">
              <a:lnSpc>
                <a:spcPts val="1800"/>
              </a:lnSpc>
              <a:spcBef>
                <a:spcPts val="359"/>
              </a:spcBef>
              <a:defRPr sz="1700">
                <a:latin typeface="Calibri"/>
                <a:cs typeface="Calibri"/>
              </a:defRPr>
            </a:pPr>
            <a:r>
              <a:t>L'apprendimento di rinforzo è simile all'apprendimento supervisionato, in quanto entrambi comportano la formazione a titolo di esempi.</a:t>
            </a:r>
            <a:endParaRPr sz="1700">
              <a:latin typeface="Calibri"/>
              <a:cs typeface="Calibri"/>
            </a:endParaRPr>
          </a:p>
          <a:p>
            <a:pPr marL="12700" marR="5080" algn="just">
              <a:lnSpc>
                <a:spcPct val="89400"/>
              </a:lnSpc>
              <a:spcBef>
                <a:spcPts val="865"/>
              </a:spcBef>
              <a:defRPr sz="1700">
                <a:latin typeface="Calibri"/>
                <a:cs typeface="Calibri"/>
              </a:defRPr>
            </a:pPr>
            <a:r>
              <a:t>Tuttavia, </a:t>
            </a:r>
            <a:r>
              <a:rPr b="1"/>
              <a:t>nel caso di apprendimento di rinforzo i sistemi apprende dai risultati della propria azione, vale a dire, attraverso le ricompense o penalità (ad esempio, punti guadagnati o persi) che sono collegati ai risultati di tali azioni.</a:t>
            </a:r>
            <a:endParaRPr sz="1700">
              <a:latin typeface="Calibri"/>
              <a:cs typeface="Calibri"/>
            </a:endParaRPr>
          </a:p>
          <a:p>
            <a:pPr>
              <a:lnSpc>
                <a:spcPct val="100000"/>
              </a:lnSpc>
              <a:spcBef>
                <a:spcPts val="40"/>
              </a:spcBef>
            </a:pPr>
            <a:endParaRPr sz="2900">
              <a:latin typeface="Calibri"/>
              <a:cs typeface="Calibri"/>
            </a:endParaRPr>
          </a:p>
          <a:p>
            <a:pPr marL="207010" marR="5080" indent="-194945" algn="just">
              <a:lnSpc>
                <a:spcPct val="89200"/>
              </a:lnSpc>
              <a:buFont typeface="Arial MT"/>
              <a:buChar char="•"/>
              <a:tabLst>
                <a:tab pos="207645" algn="l"/>
              </a:tabLst>
              <a:defRPr sz="1700">
                <a:latin typeface="Calibri"/>
                <a:cs typeface="Calibri"/>
              </a:defRPr>
            </a:pPr>
            <a:r>
              <a:t>Ad esempio, in caso di un sistema che impara a giocare una partita, le ricompense possono essere collegate a vittorie e penalità alle sconfitte; in un sistema che impara a fare investimenti, i premi possono essere collegati a guadagni finanziari e sanzioni alle perdite; in un sistema che impara a indirizzare efficacemente gli annunci, i premi possono essere collegati ai clic degli utenti, ecc.</a:t>
            </a:r>
            <a:endParaRPr sz="1700">
              <a:latin typeface="Calibri"/>
              <a:cs typeface="Calibri"/>
            </a:endParaRPr>
          </a:p>
        </p:txBody>
      </p:sp>
      <p:grpSp>
        <p:nvGrpSpPr>
          <p:cNvPr id="7" name="object 7"/>
          <p:cNvGrpSpPr/>
          <p:nvPr/>
        </p:nvGrpSpPr>
        <p:grpSpPr>
          <a:xfrm>
            <a:off x="6274799" y="1476222"/>
            <a:ext cx="4266565" cy="4610100"/>
            <a:chOff x="6274799" y="1476222"/>
            <a:chExt cx="4266565" cy="4610100"/>
          </a:xfrm>
        </p:grpSpPr>
        <p:pic>
          <p:nvPicPr>
            <p:cNvPr id="8" name="object 8"/>
            <p:cNvPicPr/>
            <p:nvPr/>
          </p:nvPicPr>
          <p:blipFill>
            <a:blip r:embed="rId4" cstate="print"/>
            <a:stretch>
              <a:fillRect/>
            </a:stretch>
          </p:blipFill>
          <p:spPr>
            <a:xfrm>
              <a:off x="6274799" y="1476222"/>
              <a:ext cx="4266200" cy="4610100"/>
            </a:xfrm>
            <a:prstGeom prst="rect">
              <a:avLst/>
            </a:prstGeom>
          </p:spPr>
        </p:pic>
        <p:pic>
          <p:nvPicPr>
            <p:cNvPr id="9" name="object 9"/>
            <p:cNvPicPr/>
            <p:nvPr/>
          </p:nvPicPr>
          <p:blipFill>
            <a:blip r:embed="rId5" cstate="print"/>
            <a:stretch>
              <a:fillRect/>
            </a:stretch>
          </p:blipFill>
          <p:spPr>
            <a:xfrm>
              <a:off x="7054974" y="3070853"/>
              <a:ext cx="3120185" cy="1419298"/>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4140" y="1593722"/>
            <a:ext cx="4298950" cy="589280"/>
          </a:xfrm>
          <a:prstGeom prst="rect">
            <a:avLst/>
          </a:prstGeom>
        </p:spPr>
        <p:txBody>
          <a:bodyPr vert="horz" wrap="square" lIns="0" tIns="12065" rIns="0" bIns="0">
            <a:spAutoFit/>
          </a:bodyPr>
          <a:lstStyle/>
          <a:p>
            <a:pPr marL="12700">
              <a:lnSpc>
                <a:spcPct val="100000"/>
              </a:lnSpc>
              <a:spcBef>
                <a:spcPts val="95"/>
              </a:spcBef>
            </a:pPr>
            <a:r>
              <a:t>Apprendimento non supervisionato</a:t>
            </a:r>
          </a:p>
        </p:txBody>
      </p:sp>
      <p:sp>
        <p:nvSpPr>
          <p:cNvPr id="3" name="object 3"/>
          <p:cNvSpPr txBox="1"/>
          <p:nvPr/>
        </p:nvSpPr>
        <p:spPr>
          <a:xfrm>
            <a:off x="454140" y="2879916"/>
            <a:ext cx="5255895" cy="821055"/>
          </a:xfrm>
          <a:prstGeom prst="rect">
            <a:avLst/>
          </a:prstGeom>
        </p:spPr>
        <p:txBody>
          <a:bodyPr vert="horz" wrap="square" lIns="0" tIns="51435" rIns="0" bIns="0">
            <a:spAutoFit/>
          </a:bodyPr>
          <a:lstStyle/>
          <a:p>
            <a:pPr marL="12700" marR="5080" algn="just">
              <a:lnSpc>
                <a:spcPts val="1989"/>
              </a:lnSpc>
              <a:spcBef>
                <a:spcPts val="405"/>
              </a:spcBef>
              <a:defRPr sz="1900">
                <a:latin typeface="Calibri"/>
                <a:cs typeface="Calibri"/>
              </a:defRPr>
            </a:pPr>
            <a:r>
              <a:t>Nell'apprendimento non supervisionato, infine, i sistemi di intelligenza artificiale imparano senza ricevere istruzioni esterne, in anticipo o come feedback, su ciò che è giusto o sbagliato.</a:t>
            </a:r>
            <a:endParaRPr sz="1900">
              <a:latin typeface="Calibri"/>
              <a:cs typeface="Calibri"/>
            </a:endParaRPr>
          </a:p>
        </p:txBody>
      </p:sp>
      <p:sp>
        <p:nvSpPr>
          <p:cNvPr id="4" name="object 4"/>
          <p:cNvSpPr txBox="1"/>
          <p:nvPr/>
        </p:nvSpPr>
        <p:spPr>
          <a:xfrm>
            <a:off x="454140" y="4123501"/>
            <a:ext cx="5254625" cy="1583055"/>
          </a:xfrm>
          <a:prstGeom prst="rect">
            <a:avLst/>
          </a:prstGeom>
        </p:spPr>
        <p:txBody>
          <a:bodyPr vert="horz" wrap="square" lIns="0" tIns="48260" rIns="0" bIns="0">
            <a:spAutoFit/>
          </a:bodyPr>
          <a:lstStyle/>
          <a:p>
            <a:pPr marL="12700" marR="5080" algn="just">
              <a:lnSpc>
                <a:spcPct val="87600"/>
              </a:lnSpc>
              <a:spcBef>
                <a:spcPts val="380"/>
              </a:spcBef>
              <a:defRPr sz="1900">
                <a:latin typeface="Calibri"/>
                <a:cs typeface="Calibri"/>
              </a:defRPr>
            </a:pPr>
            <a:r>
              <a:t>Le tecniche di apprendimento non supervisionato sono utilizzate in particolare per il </a:t>
            </a:r>
            <a:r>
              <a:rPr b="1"/>
              <a:t>clustering</a:t>
            </a:r>
            <a:r>
              <a:t>, cioè </a:t>
            </a:r>
            <a:r>
              <a:rPr b="1"/>
              <a:t>per raggruppare l'insieme di elementi che presentano somiglianze o connessioni rilevanti </a:t>
            </a:r>
            <a:r>
              <a:t>(ad esempio, documenti che riguardano lo stesso argomento, persone che condividono caratteristiche rilevanti o termini che giocano gli stessi ruoli concettuali nei testi).</a:t>
            </a:r>
            <a:endParaRPr sz="1900">
              <a:latin typeface="Calibri"/>
              <a:cs typeface="Calibri"/>
            </a:endParaRPr>
          </a:p>
        </p:txBody>
      </p:sp>
      <p:pic>
        <p:nvPicPr>
          <p:cNvPr id="5" name="object 5"/>
          <p:cNvPicPr/>
          <p:nvPr/>
        </p:nvPicPr>
        <p:blipFill>
          <a:blip r:embed="rId2" cstate="print"/>
          <a:stretch>
            <a:fillRect/>
          </a:stretch>
        </p:blipFill>
        <p:spPr>
          <a:xfrm>
            <a:off x="6091059" y="1385562"/>
            <a:ext cx="4342239" cy="2484781"/>
          </a:xfrm>
          <a:prstGeom prst="rect">
            <a:avLst/>
          </a:prstGeom>
        </p:spPr>
      </p:pic>
      <p:sp>
        <p:nvSpPr>
          <p:cNvPr id="6" name="object 6"/>
          <p:cNvSpPr txBox="1"/>
          <p:nvPr/>
        </p:nvSpPr>
        <p:spPr>
          <a:xfrm>
            <a:off x="6156275" y="4020877"/>
            <a:ext cx="4210050" cy="541020"/>
          </a:xfrm>
          <a:prstGeom prst="rect">
            <a:avLst/>
          </a:prstGeom>
        </p:spPr>
        <p:txBody>
          <a:bodyPr vert="horz" wrap="square" lIns="0" tIns="22860" rIns="0" bIns="0">
            <a:spAutoFit/>
          </a:bodyPr>
          <a:lstStyle/>
          <a:p>
            <a:pPr marL="12700" marR="5080">
              <a:lnSpc>
                <a:spcPts val="2020"/>
              </a:lnSpc>
              <a:spcBef>
                <a:spcPts val="180"/>
              </a:spcBef>
              <a:tabLst>
                <a:tab pos="785495" algn="l"/>
                <a:tab pos="1202690" algn="l"/>
                <a:tab pos="1730375" algn="l"/>
                <a:tab pos="2588260" algn="l"/>
                <a:tab pos="3107055" algn="l"/>
                <a:tab pos="3912235" algn="l"/>
              </a:tabLst>
              <a:defRPr sz="1700">
                <a:latin typeface="Calibri"/>
                <a:cs typeface="Calibri"/>
              </a:defRPr>
            </a:pPr>
            <a:r>
              <a:t>Ad esempio, in una serie di casi riguardanti la cauzione o la libertà condizionale,	noi	</a:t>
            </a:r>
            <a:endParaRPr sz="1700">
              <a:latin typeface="Calibri"/>
              <a:cs typeface="Calibri"/>
            </a:endParaRPr>
          </a:p>
        </p:txBody>
      </p:sp>
      <p:sp>
        <p:nvSpPr>
          <p:cNvPr id="7" name="object 7"/>
          <p:cNvSpPr txBox="1"/>
          <p:nvPr/>
        </p:nvSpPr>
        <p:spPr>
          <a:xfrm>
            <a:off x="6156275" y="4561897"/>
            <a:ext cx="4211320" cy="1315085"/>
          </a:xfrm>
          <a:prstGeom prst="rect">
            <a:avLst/>
          </a:prstGeom>
        </p:spPr>
        <p:txBody>
          <a:bodyPr vert="horz" wrap="square" lIns="0" tIns="13970" rIns="0" bIns="0">
            <a:spAutoFit/>
          </a:bodyPr>
          <a:lstStyle/>
          <a:p>
            <a:pPr marL="12700" marR="5080" algn="just">
              <a:lnSpc>
                <a:spcPct val="99400"/>
              </a:lnSpc>
              <a:spcBef>
                <a:spcPts val="110"/>
              </a:spcBef>
              <a:defRPr sz="1700">
                <a:latin typeface="Calibri"/>
                <a:cs typeface="Calibri"/>
              </a:defRPr>
            </a:pPr>
            <a:r>
              <a:t>di solito connessi con droghe (non con armi come previsto), o che le persone che hanno precedenti precedenti sono quelli che sono legati all'arma. Questi cluster potrebbero rivelarsi informativi per le politiche sulla cauzione di terra o sulla libertà condizionale.</a:t>
            </a:r>
            <a:endParaRPr sz="17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80481" y="2808026"/>
            <a:ext cx="3824604" cy="1292860"/>
          </a:xfrm>
          <a:prstGeom prst="rect">
            <a:avLst/>
          </a:prstGeom>
        </p:spPr>
        <p:txBody>
          <a:bodyPr vert="horz" wrap="square" lIns="0" tIns="72390" rIns="0" bIns="0">
            <a:spAutoFit/>
          </a:bodyPr>
          <a:lstStyle/>
          <a:p>
            <a:pPr marL="12700" marR="5080">
              <a:lnSpc>
                <a:spcPts val="4800"/>
              </a:lnSpc>
              <a:spcBef>
                <a:spcPts val="570"/>
              </a:spcBef>
              <a:defRPr sz="4300"/>
            </a:pPr>
            <a:r>
              <a:t>Intelligenza artificiale, influenza e manipolazione</a:t>
            </a:r>
            <a:endParaRPr sz="4300"/>
          </a:p>
        </p:txBody>
      </p:sp>
      <p:pic>
        <p:nvPicPr>
          <p:cNvPr id="3" name="object 3"/>
          <p:cNvPicPr/>
          <p:nvPr/>
        </p:nvPicPr>
        <p:blipFill>
          <a:blip r:embed="rId2" cstate="print"/>
          <a:stretch>
            <a:fillRect/>
          </a:stretch>
        </p:blipFill>
        <p:spPr>
          <a:xfrm>
            <a:off x="152417" y="850908"/>
            <a:ext cx="4254438" cy="584199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9130" y="432192"/>
            <a:ext cx="7060565" cy="578485"/>
          </a:xfrm>
          <a:prstGeom prst="rect">
            <a:avLst/>
          </a:prstGeom>
        </p:spPr>
        <p:txBody>
          <a:bodyPr vert="horz" wrap="square" lIns="0" tIns="15875" rIns="0" bIns="0">
            <a:spAutoFit/>
          </a:bodyPr>
          <a:lstStyle/>
          <a:p>
            <a:pPr marL="12700">
              <a:lnSpc>
                <a:spcPct val="100000"/>
              </a:lnSpc>
              <a:spcBef>
                <a:spcPts val="125"/>
              </a:spcBef>
              <a:defRPr sz="3600"/>
            </a:pPr>
            <a:r>
              <a:t>Profilazione, influenza e manipolazione</a:t>
            </a:r>
            <a:endParaRPr sz="3600"/>
          </a:p>
        </p:txBody>
      </p:sp>
      <p:sp>
        <p:nvSpPr>
          <p:cNvPr id="3" name="object 3"/>
          <p:cNvSpPr txBox="1"/>
          <p:nvPr/>
        </p:nvSpPr>
        <p:spPr>
          <a:xfrm>
            <a:off x="931830" y="1583511"/>
            <a:ext cx="8742045" cy="360680"/>
          </a:xfrm>
          <a:prstGeom prst="rect">
            <a:avLst/>
          </a:prstGeom>
        </p:spPr>
        <p:txBody>
          <a:bodyPr vert="horz" wrap="square" lIns="0" tIns="12700" rIns="0" bIns="0">
            <a:spAutoFit/>
          </a:bodyPr>
          <a:lstStyle/>
          <a:p>
            <a:pPr marL="235585" indent="-223520">
              <a:lnSpc>
                <a:spcPct val="100000"/>
              </a:lnSpc>
              <a:spcBef>
                <a:spcPts val="100"/>
              </a:spcBef>
              <a:buSzPct val="95454"/>
              <a:buFont typeface="Wingdings"/>
              <a:buChar char=""/>
              <a:tabLst>
                <a:tab pos="236220" algn="l"/>
              </a:tabLst>
              <a:defRPr sz="2200">
                <a:latin typeface="Calibri"/>
                <a:cs typeface="Calibri"/>
              </a:defRPr>
            </a:pPr>
            <a:r>
              <a:t>L'uso di sistemi di valutazione automatizzati può essere problematico anche quando</a:t>
            </a:r>
            <a:endParaRPr sz="2200">
              <a:latin typeface="Calibri"/>
              <a:cs typeface="Calibri"/>
            </a:endParaRPr>
          </a:p>
        </p:txBody>
      </p:sp>
      <p:sp>
        <p:nvSpPr>
          <p:cNvPr id="4" name="object 4"/>
          <p:cNvSpPr txBox="1"/>
          <p:nvPr/>
        </p:nvSpPr>
        <p:spPr>
          <a:xfrm>
            <a:off x="1142808" y="2226206"/>
            <a:ext cx="8583295" cy="360680"/>
          </a:xfrm>
          <a:prstGeom prst="rect">
            <a:avLst/>
          </a:prstGeom>
        </p:spPr>
        <p:txBody>
          <a:bodyPr vert="horz" wrap="square" lIns="0" tIns="12700" rIns="0" bIns="0">
            <a:spAutoFit/>
          </a:bodyPr>
          <a:lstStyle/>
          <a:p>
            <a:pPr marL="12700">
              <a:lnSpc>
                <a:spcPct val="100000"/>
              </a:lnSpc>
              <a:spcBef>
                <a:spcPts val="100"/>
              </a:spcBef>
              <a:defRPr sz="2200">
                <a:latin typeface="Calibri"/>
                <a:cs typeface="Calibri"/>
              </a:defRPr>
            </a:pPr>
            <a:r>
              <a:t>le loro prestazioni non sono peggiori, o addirittura migliori, di quelle che gli esseri umani potrebbero</a:t>
            </a:r>
            <a:endParaRPr sz="2200">
              <a:latin typeface="Calibri"/>
              <a:cs typeface="Calibri"/>
            </a:endParaRPr>
          </a:p>
        </p:txBody>
      </p:sp>
      <p:sp>
        <p:nvSpPr>
          <p:cNvPr id="5" name="object 5"/>
          <p:cNvSpPr txBox="1"/>
          <p:nvPr/>
        </p:nvSpPr>
        <p:spPr>
          <a:xfrm>
            <a:off x="4017993" y="2575202"/>
            <a:ext cx="2315084" cy="360680"/>
          </a:xfrm>
          <a:prstGeom prst="rect">
            <a:avLst/>
          </a:prstGeom>
        </p:spPr>
        <p:txBody>
          <a:bodyPr vert="horz" wrap="square" lIns="0" tIns="12700" rIns="0" bIns="0">
            <a:spAutoFit/>
          </a:bodyPr>
          <a:lstStyle/>
          <a:p>
            <a:pPr marL="12700">
              <a:lnSpc>
                <a:spcPct val="100000"/>
              </a:lnSpc>
              <a:spcBef>
                <a:spcPts val="100"/>
              </a:spcBef>
              <a:defRPr sz="2200">
                <a:latin typeface="Calibri"/>
                <a:cs typeface="Calibri"/>
              </a:defRPr>
            </a:pPr>
            <a:r>
              <a:t>si'. — Si'.</a:t>
            </a:r>
            <a:endParaRPr sz="2200">
              <a:latin typeface="Calibri"/>
              <a:cs typeface="Calibri"/>
            </a:endParaRPr>
          </a:p>
        </p:txBody>
      </p:sp>
      <p:sp>
        <p:nvSpPr>
          <p:cNvPr id="6" name="object 6"/>
          <p:cNvSpPr txBox="1"/>
          <p:nvPr/>
        </p:nvSpPr>
        <p:spPr>
          <a:xfrm>
            <a:off x="906430" y="2875938"/>
            <a:ext cx="8528685" cy="360680"/>
          </a:xfrm>
          <a:prstGeom prst="rect">
            <a:avLst/>
          </a:prstGeom>
        </p:spPr>
        <p:txBody>
          <a:bodyPr vert="horz" wrap="square" lIns="0" tIns="12700" rIns="0" bIns="0">
            <a:spAutoFit/>
          </a:bodyPr>
          <a:lstStyle/>
          <a:p>
            <a:pPr marL="235585" indent="-223520">
              <a:lnSpc>
                <a:spcPct val="100000"/>
              </a:lnSpc>
              <a:spcBef>
                <a:spcPts val="100"/>
              </a:spcBef>
              <a:buSzPct val="95454"/>
              <a:buFont typeface="Wingdings"/>
              <a:buChar char=""/>
              <a:tabLst>
                <a:tab pos="236220" algn="l"/>
              </a:tabLst>
              <a:defRPr sz="2200">
                <a:latin typeface="Calibri"/>
                <a:cs typeface="Calibri"/>
              </a:defRPr>
            </a:pPr>
            <a:r>
              <a:t>Ciò è dovuto al fatto che l'automazione </a:t>
            </a:r>
            <a:r>
              <a:rPr b="1"/>
              <a:t>riduce i costi della raccolta</a:t>
            </a:r>
            <a:endParaRPr sz="2200">
              <a:latin typeface="Calibri"/>
              <a:cs typeface="Calibri"/>
            </a:endParaRPr>
          </a:p>
        </p:txBody>
      </p:sp>
      <p:sp>
        <p:nvSpPr>
          <p:cNvPr id="7" name="object 7"/>
          <p:cNvSpPr txBox="1"/>
          <p:nvPr/>
        </p:nvSpPr>
        <p:spPr>
          <a:xfrm>
            <a:off x="1101407" y="3170220"/>
            <a:ext cx="8490585" cy="360680"/>
          </a:xfrm>
          <a:prstGeom prst="rect">
            <a:avLst/>
          </a:prstGeom>
        </p:spPr>
        <p:txBody>
          <a:bodyPr vert="horz" wrap="square" lIns="0" tIns="12700" rIns="0" bIns="0">
            <a:spAutoFit/>
          </a:bodyPr>
          <a:lstStyle/>
          <a:p>
            <a:pPr marL="12700">
              <a:lnSpc>
                <a:spcPct val="100000"/>
              </a:lnSpc>
              <a:spcBef>
                <a:spcPts val="100"/>
              </a:spcBef>
              <a:defRPr sz="2200">
                <a:latin typeface="Calibri"/>
                <a:cs typeface="Calibri"/>
              </a:defRPr>
            </a:pPr>
            <a:r>
              <a:t>informazioni sugli individui, </a:t>
            </a:r>
            <a:r>
              <a:rPr b="1"/>
              <a:t>archiviare </a:t>
            </a:r>
            <a:r>
              <a:t>queste informazioni ed </a:t>
            </a:r>
            <a:r>
              <a:rPr b="1"/>
              <a:t>elaborarle </a:t>
            </a:r>
            <a:r>
              <a:t>in ordine</a:t>
            </a:r>
            <a:endParaRPr sz="2200">
              <a:latin typeface="Calibri"/>
              <a:cs typeface="Calibri"/>
            </a:endParaRPr>
          </a:p>
        </p:txBody>
      </p:sp>
      <p:sp>
        <p:nvSpPr>
          <p:cNvPr id="8" name="object 8"/>
          <p:cNvSpPr txBox="1"/>
          <p:nvPr/>
        </p:nvSpPr>
        <p:spPr>
          <a:xfrm>
            <a:off x="2224086" y="3487495"/>
            <a:ext cx="6245225" cy="360680"/>
          </a:xfrm>
          <a:prstGeom prst="rect">
            <a:avLst/>
          </a:prstGeom>
        </p:spPr>
        <p:txBody>
          <a:bodyPr vert="horz" wrap="square" lIns="0" tIns="12700" rIns="0" bIns="0">
            <a:spAutoFit/>
          </a:bodyPr>
          <a:lstStyle/>
          <a:p>
            <a:pPr marL="12700">
              <a:lnSpc>
                <a:spcPct val="100000"/>
              </a:lnSpc>
              <a:spcBef>
                <a:spcPts val="100"/>
              </a:spcBef>
              <a:defRPr sz="2200">
                <a:latin typeface="Calibri"/>
                <a:cs typeface="Calibri"/>
              </a:defRPr>
            </a:pPr>
            <a:r>
              <a:rPr b="1"/>
              <a:t>valutare gli individui e fare scelte di conseguenza.</a:t>
            </a:r>
            <a:endParaRPr sz="2200">
              <a:latin typeface="Calibri"/>
              <a:cs typeface="Calibri"/>
            </a:endParaRPr>
          </a:p>
        </p:txBody>
      </p:sp>
      <p:sp>
        <p:nvSpPr>
          <p:cNvPr id="9" name="object 9"/>
          <p:cNvSpPr txBox="1"/>
          <p:nvPr/>
        </p:nvSpPr>
        <p:spPr>
          <a:xfrm>
            <a:off x="931830" y="3957395"/>
            <a:ext cx="8615680" cy="360680"/>
          </a:xfrm>
          <a:prstGeom prst="rect">
            <a:avLst/>
          </a:prstGeom>
        </p:spPr>
        <p:txBody>
          <a:bodyPr vert="horz" wrap="square" lIns="0" tIns="12700" rIns="0" bIns="0">
            <a:spAutoFit/>
          </a:bodyPr>
          <a:lstStyle/>
          <a:p>
            <a:pPr marL="235585" indent="-223520">
              <a:lnSpc>
                <a:spcPct val="100000"/>
              </a:lnSpc>
              <a:spcBef>
                <a:spcPts val="100"/>
              </a:spcBef>
              <a:buSzPct val="95454"/>
              <a:buFont typeface="Wingdings"/>
              <a:buChar char=""/>
              <a:tabLst>
                <a:tab pos="236220" algn="l"/>
              </a:tabLst>
              <a:defRPr sz="2200">
                <a:latin typeface="Calibri"/>
                <a:cs typeface="Calibri"/>
              </a:defRPr>
            </a:pPr>
            <a:r>
              <a:t>Così, l'automazione apre la strada a molto più </a:t>
            </a:r>
            <a:r>
              <a:rPr b="1"/>
              <a:t>persistente e pervasivo</a:t>
            </a:r>
            <a:endParaRPr sz="2200">
              <a:latin typeface="Calibri"/>
              <a:cs typeface="Calibri"/>
            </a:endParaRPr>
          </a:p>
        </p:txBody>
      </p:sp>
      <p:sp>
        <p:nvSpPr>
          <p:cNvPr id="10" name="object 10"/>
          <p:cNvSpPr txBox="1"/>
          <p:nvPr/>
        </p:nvSpPr>
        <p:spPr>
          <a:xfrm>
            <a:off x="1126616" y="4185995"/>
            <a:ext cx="4761230" cy="360680"/>
          </a:xfrm>
          <a:prstGeom prst="rect">
            <a:avLst/>
          </a:prstGeom>
        </p:spPr>
        <p:txBody>
          <a:bodyPr vert="horz" wrap="square" lIns="0" tIns="12700" rIns="0" bIns="0">
            <a:spAutoFit/>
          </a:bodyPr>
          <a:lstStyle/>
          <a:p>
            <a:pPr marL="12700">
              <a:lnSpc>
                <a:spcPct val="100000"/>
              </a:lnSpc>
              <a:spcBef>
                <a:spcPts val="100"/>
              </a:spcBef>
              <a:defRPr sz="2200">
                <a:latin typeface="Calibri"/>
                <a:cs typeface="Calibri"/>
              </a:defRPr>
            </a:pPr>
            <a:r>
              <a:rPr b="1"/>
              <a:t>meccanismi di valutazione e controllo</a:t>
            </a:r>
            <a:r>
              <a:t>.</a:t>
            </a:r>
            <a:endParaRPr sz="2200">
              <a:latin typeface="Calibri"/>
              <a:cs typeface="Calibri"/>
            </a:endParaRPr>
          </a:p>
        </p:txBody>
      </p:sp>
      <p:sp>
        <p:nvSpPr>
          <p:cNvPr id="11" name="object 11"/>
          <p:cNvSpPr txBox="1"/>
          <p:nvPr/>
        </p:nvSpPr>
        <p:spPr>
          <a:xfrm>
            <a:off x="919130" y="4554012"/>
            <a:ext cx="8487410" cy="360680"/>
          </a:xfrm>
          <a:prstGeom prst="rect">
            <a:avLst/>
          </a:prstGeom>
        </p:spPr>
        <p:txBody>
          <a:bodyPr vert="horz" wrap="square" lIns="0" tIns="12700" rIns="0" bIns="0">
            <a:spAutoFit/>
          </a:bodyPr>
          <a:lstStyle/>
          <a:p>
            <a:pPr marL="235585" indent="-223520">
              <a:lnSpc>
                <a:spcPct val="100000"/>
              </a:lnSpc>
              <a:spcBef>
                <a:spcPts val="100"/>
              </a:spcBef>
              <a:buSzPct val="95454"/>
              <a:buFont typeface="Wingdings"/>
              <a:buChar char=""/>
              <a:tabLst>
                <a:tab pos="236220" algn="l"/>
              </a:tabLst>
              <a:defRPr sz="2200">
                <a:latin typeface="Calibri"/>
                <a:cs typeface="Calibri"/>
              </a:defRPr>
            </a:pPr>
            <a:r>
              <a:t>In generale, grazie all'IA, tutti i tipi di dati personali possono essere utilizzati per </a:t>
            </a:r>
            <a:r>
              <a:rPr b="1"/>
              <a:t>analizzare</a:t>
            </a:r>
            <a:r>
              <a:t>,</a:t>
            </a:r>
            <a:endParaRPr sz="2200">
              <a:latin typeface="Calibri"/>
              <a:cs typeface="Calibri"/>
            </a:endParaRPr>
          </a:p>
        </p:txBody>
      </p:sp>
      <p:sp>
        <p:nvSpPr>
          <p:cNvPr id="12" name="object 12"/>
          <p:cNvSpPr txBox="1"/>
          <p:nvPr/>
        </p:nvSpPr>
        <p:spPr>
          <a:xfrm>
            <a:off x="1126616" y="5112587"/>
            <a:ext cx="8340725" cy="360680"/>
          </a:xfrm>
          <a:prstGeom prst="rect">
            <a:avLst/>
          </a:prstGeom>
        </p:spPr>
        <p:txBody>
          <a:bodyPr vert="horz" wrap="square" lIns="0" tIns="12700" rIns="0" bIns="0">
            <a:spAutoFit/>
          </a:bodyPr>
          <a:lstStyle/>
          <a:p>
            <a:pPr marL="12700">
              <a:lnSpc>
                <a:spcPct val="100000"/>
              </a:lnSpc>
              <a:spcBef>
                <a:spcPts val="100"/>
              </a:spcBef>
              <a:defRPr sz="2200">
                <a:latin typeface="Calibri"/>
                <a:cs typeface="Calibri"/>
              </a:defRPr>
            </a:pPr>
            <a:r>
              <a:rPr b="1"/>
              <a:t>prevedere </a:t>
            </a:r>
            <a:r>
              <a:t>e </a:t>
            </a:r>
            <a:r>
              <a:rPr b="1"/>
              <a:t>influenzare </a:t>
            </a:r>
            <a:r>
              <a:t>il comportamento umano, un'opportunità che trasforma</a:t>
            </a:r>
            <a:endParaRPr sz="2200">
              <a:latin typeface="Calibri"/>
              <a:cs typeface="Calibri"/>
            </a:endParaRPr>
          </a:p>
        </p:txBody>
      </p:sp>
      <p:sp>
        <p:nvSpPr>
          <p:cNvPr id="13" name="object 13"/>
          <p:cNvSpPr txBox="1"/>
          <p:nvPr/>
        </p:nvSpPr>
        <p:spPr>
          <a:xfrm>
            <a:off x="1110423" y="5709204"/>
            <a:ext cx="8615680" cy="601980"/>
          </a:xfrm>
          <a:prstGeom prst="rect">
            <a:avLst/>
          </a:prstGeom>
        </p:spPr>
        <p:txBody>
          <a:bodyPr vert="horz" wrap="square" lIns="0" tIns="106680" rIns="0" bIns="0">
            <a:spAutoFit/>
          </a:bodyPr>
          <a:lstStyle/>
          <a:p>
            <a:pPr marL="12700" marR="5080">
              <a:lnSpc>
                <a:spcPct val="71800"/>
              </a:lnSpc>
              <a:spcBef>
                <a:spcPts val="840"/>
              </a:spcBef>
              <a:defRPr sz="2200">
                <a:latin typeface="Calibri"/>
                <a:cs typeface="Calibri"/>
              </a:defRPr>
            </a:pPr>
            <a:r>
              <a:t>in beni di valore. Le informazioni che non sono state raccolte o sono state scartate come inutili "esaurimento dei dati" — ad esempio, percorsi di attività online — hanno</a:t>
            </a:r>
            <a:endParaRPr sz="2200">
              <a:latin typeface="Calibri"/>
              <a:cs typeface="Calibri"/>
            </a:endParaRPr>
          </a:p>
        </p:txBody>
      </p:sp>
      <p:sp>
        <p:nvSpPr>
          <p:cNvPr id="14" name="object 14"/>
          <p:cNvSpPr txBox="1"/>
          <p:nvPr/>
        </p:nvSpPr>
        <p:spPr>
          <a:xfrm>
            <a:off x="3822700" y="6193062"/>
            <a:ext cx="4495800" cy="360680"/>
          </a:xfrm>
          <a:prstGeom prst="rect">
            <a:avLst/>
          </a:prstGeom>
        </p:spPr>
        <p:txBody>
          <a:bodyPr vert="horz" wrap="square" lIns="0" tIns="12700" rIns="0" bIns="0">
            <a:spAutoFit/>
          </a:bodyPr>
          <a:lstStyle/>
          <a:p>
            <a:pPr marL="12700">
              <a:lnSpc>
                <a:spcPct val="100000"/>
              </a:lnSpc>
              <a:spcBef>
                <a:spcPts val="100"/>
              </a:spcBef>
              <a:defRPr sz="2200">
                <a:latin typeface="Calibri"/>
                <a:cs typeface="Calibri"/>
              </a:defRPr>
            </a:pPr>
            <a:r>
              <a:t>ora diventa una risorsa preziosa.</a:t>
            </a:r>
            <a:endParaRPr sz="22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4890" y="1252058"/>
            <a:ext cx="3733165" cy="5019675"/>
          </a:xfrm>
          <a:custGeom>
            <a:avLst/>
            <a:gdLst/>
            <a:ahLst/>
            <a:cxnLst/>
            <a:rect l="l" t="t" r="r" b="b"/>
            <a:pathLst>
              <a:path w="3733165" h="5019675">
                <a:moveTo>
                  <a:pt x="3542645" y="0"/>
                </a:moveTo>
                <a:lnTo>
                  <a:pt x="0" y="0"/>
                </a:lnTo>
                <a:lnTo>
                  <a:pt x="0" y="5019198"/>
                </a:lnTo>
                <a:lnTo>
                  <a:pt x="3543926" y="5019198"/>
                </a:lnTo>
                <a:lnTo>
                  <a:pt x="3550186" y="4978618"/>
                </a:lnTo>
                <a:lnTo>
                  <a:pt x="3559808" y="4913642"/>
                </a:lnTo>
                <a:lnTo>
                  <a:pt x="3582123" y="4744497"/>
                </a:lnTo>
                <a:lnTo>
                  <a:pt x="3594951" y="4642907"/>
                </a:lnTo>
                <a:lnTo>
                  <a:pt x="3608447" y="4528427"/>
                </a:lnTo>
                <a:lnTo>
                  <a:pt x="3622745" y="4403631"/>
                </a:lnTo>
                <a:lnTo>
                  <a:pt x="3637042" y="4268006"/>
                </a:lnTo>
                <a:lnTo>
                  <a:pt x="3651607" y="4123616"/>
                </a:lnTo>
                <a:lnTo>
                  <a:pt x="3665103" y="3967880"/>
                </a:lnTo>
                <a:lnTo>
                  <a:pt x="3678065" y="3804923"/>
                </a:lnTo>
                <a:lnTo>
                  <a:pt x="3689824" y="3632685"/>
                </a:lnTo>
                <a:lnTo>
                  <a:pt x="3701048" y="3453227"/>
                </a:lnTo>
                <a:lnTo>
                  <a:pt x="3711604" y="3266034"/>
                </a:lnTo>
                <a:lnTo>
                  <a:pt x="3715346" y="3170118"/>
                </a:lnTo>
                <a:lnTo>
                  <a:pt x="3719487" y="3072137"/>
                </a:lnTo>
                <a:lnTo>
                  <a:pt x="3723363" y="2972610"/>
                </a:lnTo>
                <a:lnTo>
                  <a:pt x="3725902" y="2872568"/>
                </a:lnTo>
                <a:lnTo>
                  <a:pt x="3730578" y="2667326"/>
                </a:lnTo>
                <a:lnTo>
                  <a:pt x="3732182" y="2562127"/>
                </a:lnTo>
                <a:lnTo>
                  <a:pt x="3732182" y="2455896"/>
                </a:lnTo>
                <a:lnTo>
                  <a:pt x="3732984" y="2348633"/>
                </a:lnTo>
                <a:lnTo>
                  <a:pt x="3732182" y="2240340"/>
                </a:lnTo>
                <a:lnTo>
                  <a:pt x="3729109" y="2020660"/>
                </a:lnTo>
                <a:lnTo>
                  <a:pt x="3722561" y="1796854"/>
                </a:lnTo>
                <a:lnTo>
                  <a:pt x="3718686" y="1684435"/>
                </a:lnTo>
                <a:lnTo>
                  <a:pt x="3713207" y="1570984"/>
                </a:lnTo>
                <a:lnTo>
                  <a:pt x="3706660" y="1456503"/>
                </a:lnTo>
                <a:lnTo>
                  <a:pt x="3700380" y="1341506"/>
                </a:lnTo>
                <a:lnTo>
                  <a:pt x="3692363" y="1226508"/>
                </a:lnTo>
                <a:lnTo>
                  <a:pt x="3673121" y="994966"/>
                </a:lnTo>
                <a:lnTo>
                  <a:pt x="3662029" y="877906"/>
                </a:lnTo>
                <a:lnTo>
                  <a:pt x="3649870" y="760331"/>
                </a:lnTo>
                <a:lnTo>
                  <a:pt x="3637042" y="644301"/>
                </a:lnTo>
                <a:lnTo>
                  <a:pt x="3622076" y="526727"/>
                </a:lnTo>
                <a:lnTo>
                  <a:pt x="3590140" y="292091"/>
                </a:lnTo>
                <a:lnTo>
                  <a:pt x="3571567" y="175031"/>
                </a:lnTo>
                <a:lnTo>
                  <a:pt x="3552592" y="58487"/>
                </a:lnTo>
                <a:lnTo>
                  <a:pt x="3542645" y="0"/>
                </a:lnTo>
                <a:close/>
              </a:path>
            </a:pathLst>
          </a:custGeom>
          <a:solidFill>
            <a:srgbClr val="404040"/>
          </a:solidFill>
        </p:spPr>
        <p:txBody>
          <a:bodyPr wrap="square" lIns="0" tIns="0" rIns="0" bIns="0"/>
          <a:lstStyle/>
          <a:p>
            <a:endParaRPr/>
          </a:p>
        </p:txBody>
      </p:sp>
      <p:sp>
        <p:nvSpPr>
          <p:cNvPr id="3" name="object 3"/>
          <p:cNvSpPr txBox="1"/>
          <p:nvPr/>
        </p:nvSpPr>
        <p:spPr>
          <a:xfrm>
            <a:off x="952986" y="3401996"/>
            <a:ext cx="2412513" cy="578485"/>
          </a:xfrm>
          <a:prstGeom prst="rect">
            <a:avLst/>
          </a:prstGeom>
        </p:spPr>
        <p:txBody>
          <a:bodyPr vert="horz" wrap="square" lIns="0" tIns="15875" rIns="0" bIns="0">
            <a:spAutoFit/>
          </a:bodyPr>
          <a:lstStyle/>
          <a:p>
            <a:pPr marL="12700">
              <a:lnSpc>
                <a:spcPct val="100000"/>
              </a:lnSpc>
              <a:spcBef>
                <a:spcPts val="125"/>
              </a:spcBef>
              <a:defRPr sz="3600">
                <a:solidFill>
                  <a:srgbClr val="FFFFFF"/>
                </a:solidFill>
                <a:latin typeface="Calibri Light"/>
                <a:cs typeface="Calibri Light"/>
              </a:defRPr>
            </a:pPr>
            <a:r>
              <a:t>Profilatura</a:t>
            </a:r>
            <a:endParaRPr sz="3600">
              <a:latin typeface="Calibri Light"/>
              <a:cs typeface="Calibri Light"/>
            </a:endParaRPr>
          </a:p>
        </p:txBody>
      </p:sp>
      <p:grpSp>
        <p:nvGrpSpPr>
          <p:cNvPr id="4" name="object 4"/>
          <p:cNvGrpSpPr/>
          <p:nvPr/>
        </p:nvGrpSpPr>
        <p:grpSpPr>
          <a:xfrm>
            <a:off x="2502407" y="1713483"/>
            <a:ext cx="1682750" cy="4117975"/>
            <a:chOff x="2502407" y="1713483"/>
            <a:chExt cx="1682750" cy="4117975"/>
          </a:xfrm>
        </p:grpSpPr>
        <p:pic>
          <p:nvPicPr>
            <p:cNvPr id="5" name="object 5"/>
            <p:cNvPicPr/>
            <p:nvPr/>
          </p:nvPicPr>
          <p:blipFill>
            <a:blip r:embed="rId2" cstate="print"/>
            <a:stretch>
              <a:fillRect/>
            </a:stretch>
          </p:blipFill>
          <p:spPr>
            <a:xfrm>
              <a:off x="2523743" y="4173219"/>
              <a:ext cx="1661159" cy="1658111"/>
            </a:xfrm>
            <a:prstGeom prst="rect">
              <a:avLst/>
            </a:prstGeom>
          </p:spPr>
        </p:pic>
        <p:pic>
          <p:nvPicPr>
            <p:cNvPr id="6" name="object 6"/>
            <p:cNvPicPr/>
            <p:nvPr/>
          </p:nvPicPr>
          <p:blipFill>
            <a:blip r:embed="rId3" cstate="print"/>
            <a:stretch>
              <a:fillRect/>
            </a:stretch>
          </p:blipFill>
          <p:spPr>
            <a:xfrm>
              <a:off x="2502407" y="1713483"/>
              <a:ext cx="1661160" cy="1658112"/>
            </a:xfrm>
            <a:prstGeom prst="rect">
              <a:avLst/>
            </a:prstGeom>
          </p:spPr>
        </p:pic>
      </p:grpSp>
      <p:grpSp>
        <p:nvGrpSpPr>
          <p:cNvPr id="7" name="object 7"/>
          <p:cNvGrpSpPr/>
          <p:nvPr/>
        </p:nvGrpSpPr>
        <p:grpSpPr>
          <a:xfrm>
            <a:off x="4518474" y="1285064"/>
            <a:ext cx="5550535" cy="102870"/>
            <a:chOff x="4518474" y="1285064"/>
            <a:chExt cx="5550535" cy="102870"/>
          </a:xfrm>
        </p:grpSpPr>
        <p:sp>
          <p:nvSpPr>
            <p:cNvPr id="8" name="object 8"/>
            <p:cNvSpPr/>
            <p:nvPr/>
          </p:nvSpPr>
          <p:spPr>
            <a:xfrm>
              <a:off x="4518474" y="1285064"/>
              <a:ext cx="5550535" cy="102870"/>
            </a:xfrm>
            <a:custGeom>
              <a:avLst/>
              <a:gdLst/>
              <a:ahLst/>
              <a:cxnLst/>
              <a:rect l="l" t="t" r="r" b="b"/>
              <a:pathLst>
                <a:path w="5550534" h="102869">
                  <a:moveTo>
                    <a:pt x="5545526" y="0"/>
                  </a:moveTo>
                  <a:lnTo>
                    <a:pt x="4606" y="0"/>
                  </a:lnTo>
                  <a:lnTo>
                    <a:pt x="0" y="4603"/>
                  </a:lnTo>
                  <a:lnTo>
                    <a:pt x="0" y="10284"/>
                  </a:lnTo>
                  <a:lnTo>
                    <a:pt x="0" y="98230"/>
                  </a:lnTo>
                  <a:lnTo>
                    <a:pt x="4606" y="102834"/>
                  </a:lnTo>
                  <a:lnTo>
                    <a:pt x="5545526" y="102834"/>
                  </a:lnTo>
                  <a:lnTo>
                    <a:pt x="5550132" y="98230"/>
                  </a:lnTo>
                  <a:lnTo>
                    <a:pt x="5550132" y="4603"/>
                  </a:lnTo>
                  <a:lnTo>
                    <a:pt x="5545526" y="0"/>
                  </a:lnTo>
                  <a:close/>
                </a:path>
              </a:pathLst>
            </a:custGeom>
            <a:solidFill>
              <a:srgbClr val="F2F2F2"/>
            </a:solidFill>
          </p:spPr>
          <p:txBody>
            <a:bodyPr wrap="square" lIns="0" tIns="0" rIns="0" bIns="0"/>
            <a:lstStyle/>
            <a:p>
              <a:endParaRPr/>
            </a:p>
          </p:txBody>
        </p:sp>
        <p:pic>
          <p:nvPicPr>
            <p:cNvPr id="9" name="object 9"/>
            <p:cNvPicPr/>
            <p:nvPr/>
          </p:nvPicPr>
          <p:blipFill>
            <a:blip r:embed="rId4" cstate="print"/>
            <a:stretch>
              <a:fillRect/>
            </a:stretch>
          </p:blipFill>
          <p:spPr>
            <a:xfrm>
              <a:off x="4547616" y="1308100"/>
              <a:ext cx="60960" cy="57912"/>
            </a:xfrm>
            <a:prstGeom prst="rect">
              <a:avLst/>
            </a:prstGeom>
          </p:spPr>
        </p:pic>
      </p:grpSp>
      <p:sp>
        <p:nvSpPr>
          <p:cNvPr id="10" name="object 10"/>
          <p:cNvSpPr txBox="1">
            <a:spLocks noGrp="1"/>
          </p:cNvSpPr>
          <p:nvPr>
            <p:ph type="title"/>
          </p:nvPr>
        </p:nvSpPr>
        <p:spPr>
          <a:xfrm>
            <a:off x="4881046" y="731197"/>
            <a:ext cx="4603115" cy="536044"/>
          </a:xfrm>
          <a:prstGeom prst="rect">
            <a:avLst/>
          </a:prstGeom>
        </p:spPr>
        <p:txBody>
          <a:bodyPr vert="horz" wrap="square" lIns="0" tIns="12700" rIns="0" bIns="0">
            <a:spAutoFit/>
          </a:bodyPr>
          <a:lstStyle/>
          <a:p>
            <a:pPr marL="12700">
              <a:lnSpc>
                <a:spcPct val="100000"/>
              </a:lnSpc>
              <a:spcBef>
                <a:spcPts val="100"/>
              </a:spcBef>
              <a:tabLst>
                <a:tab pos="1019175" algn="l"/>
                <a:tab pos="1470660" algn="l"/>
                <a:tab pos="1890395" algn="l"/>
                <a:tab pos="2432050" algn="l"/>
                <a:tab pos="3112135" algn="l"/>
              </a:tabLst>
              <a:defRPr sz="1700">
                <a:latin typeface="Calibri"/>
                <a:cs typeface="Calibri"/>
              </a:defRPr>
            </a:pPr>
            <a:r>
              <a:rPr dirty="0" err="1"/>
              <a:t>Attraverso</a:t>
            </a:r>
            <a:r>
              <a:rPr dirty="0"/>
              <a:t>	L'INTELLIGENZA ARTIFICIALE	&amp; &amp;</a:t>
            </a:r>
            <a:r>
              <a:rPr lang="it-IT" dirty="0"/>
              <a:t> personal big data </a:t>
            </a:r>
            <a:endParaRPr sz="1700" dirty="0">
              <a:latin typeface="Calibri"/>
              <a:cs typeface="Calibri"/>
            </a:endParaRPr>
          </a:p>
        </p:txBody>
      </p:sp>
      <p:sp>
        <p:nvSpPr>
          <p:cNvPr id="11" name="object 11"/>
          <p:cNvSpPr txBox="1"/>
          <p:nvPr/>
        </p:nvSpPr>
        <p:spPr>
          <a:xfrm>
            <a:off x="4880411" y="1548950"/>
            <a:ext cx="4603750" cy="1851469"/>
          </a:xfrm>
          <a:prstGeom prst="rect">
            <a:avLst/>
          </a:prstGeom>
        </p:spPr>
        <p:txBody>
          <a:bodyPr vert="horz" wrap="square" lIns="0" tIns="10160" rIns="0" bIns="0">
            <a:spAutoFit/>
          </a:bodyPr>
          <a:lstStyle/>
          <a:p>
            <a:pPr marL="12700" marR="5080" algn="just">
              <a:lnSpc>
                <a:spcPct val="100899"/>
              </a:lnSpc>
              <a:spcBef>
                <a:spcPts val="80"/>
              </a:spcBef>
              <a:defRPr sz="1700">
                <a:latin typeface="Calibri"/>
                <a:cs typeface="Calibri"/>
              </a:defRPr>
            </a:pPr>
            <a:r>
              <a:rPr lang="it-IT" dirty="0"/>
              <a:t>tecnologie in </a:t>
            </a:r>
            <a:r>
              <a:rPr dirty="0" err="1"/>
              <a:t>combinazione</a:t>
            </a:r>
            <a:r>
              <a:rPr dirty="0"/>
              <a:t> con la </a:t>
            </a:r>
            <a:r>
              <a:rPr dirty="0" err="1"/>
              <a:t>panoplia</a:t>
            </a:r>
            <a:r>
              <a:rPr dirty="0"/>
              <a:t> del </a:t>
            </a:r>
            <a:r>
              <a:rPr dirty="0" err="1"/>
              <a:t>sensore</a:t>
            </a:r>
            <a:r>
              <a:rPr dirty="0"/>
              <a:t> </a:t>
            </a:r>
            <a:r>
              <a:rPr dirty="0" err="1"/>
              <a:t>che</a:t>
            </a:r>
            <a:r>
              <a:rPr dirty="0"/>
              <a:t> </a:t>
            </a:r>
            <a:r>
              <a:rPr dirty="0" err="1"/>
              <a:t>traccia</a:t>
            </a:r>
            <a:r>
              <a:rPr dirty="0"/>
              <a:t> sempre </a:t>
            </a:r>
            <a:r>
              <a:rPr dirty="0" err="1"/>
              <a:t>più</a:t>
            </a:r>
            <a:r>
              <a:rPr dirty="0"/>
              <a:t> </a:t>
            </a:r>
            <a:r>
              <a:rPr dirty="0" err="1"/>
              <a:t>qualsiasi</a:t>
            </a:r>
            <a:r>
              <a:rPr dirty="0"/>
              <a:t> </a:t>
            </a:r>
            <a:r>
              <a:rPr dirty="0" err="1"/>
              <a:t>attività</a:t>
            </a:r>
            <a:r>
              <a:rPr dirty="0"/>
              <a:t> </a:t>
            </a:r>
            <a:r>
              <a:rPr dirty="0" err="1"/>
              <a:t>umana</a:t>
            </a:r>
            <a:r>
              <a:rPr dirty="0"/>
              <a:t> — </a:t>
            </a:r>
            <a:r>
              <a:rPr dirty="0" err="1"/>
              <a:t>gli</a:t>
            </a:r>
            <a:r>
              <a:rPr dirty="0"/>
              <a:t> </a:t>
            </a:r>
            <a:r>
              <a:rPr dirty="0" err="1"/>
              <a:t>individui</a:t>
            </a:r>
            <a:r>
              <a:rPr dirty="0"/>
              <a:t> </a:t>
            </a:r>
            <a:r>
              <a:rPr dirty="0" err="1"/>
              <a:t>possono</a:t>
            </a:r>
            <a:r>
              <a:rPr dirty="0"/>
              <a:t> </a:t>
            </a:r>
            <a:r>
              <a:rPr dirty="0" err="1"/>
              <a:t>essere</a:t>
            </a:r>
            <a:r>
              <a:rPr dirty="0"/>
              <a:t> </a:t>
            </a:r>
            <a:r>
              <a:rPr dirty="0" err="1"/>
              <a:t>soggetti</a:t>
            </a:r>
            <a:r>
              <a:rPr dirty="0"/>
              <a:t> a </a:t>
            </a:r>
            <a:r>
              <a:rPr dirty="0" err="1"/>
              <a:t>sorveglianza</a:t>
            </a:r>
            <a:r>
              <a:rPr dirty="0"/>
              <a:t> e influenza in </a:t>
            </a:r>
            <a:r>
              <a:rPr dirty="0" err="1"/>
              <a:t>molti</a:t>
            </a:r>
            <a:r>
              <a:rPr dirty="0"/>
              <a:t> </a:t>
            </a:r>
            <a:r>
              <a:rPr dirty="0" err="1"/>
              <a:t>altri</a:t>
            </a:r>
            <a:r>
              <a:rPr dirty="0"/>
              <a:t> </a:t>
            </a:r>
            <a:r>
              <a:rPr dirty="0" err="1"/>
              <a:t>casi</a:t>
            </a:r>
            <a:r>
              <a:rPr dirty="0"/>
              <a:t> e </a:t>
            </a:r>
            <a:r>
              <a:rPr dirty="0" err="1"/>
              <a:t>contesti</a:t>
            </a:r>
            <a:r>
              <a:rPr dirty="0"/>
              <a:t>, </a:t>
            </a:r>
            <a:r>
              <a:rPr dirty="0" err="1"/>
              <a:t>sulla</a:t>
            </a:r>
            <a:r>
              <a:rPr dirty="0"/>
              <a:t> base di un </a:t>
            </a:r>
            <a:r>
              <a:rPr dirty="0" err="1"/>
              <a:t>più</a:t>
            </a:r>
            <a:r>
              <a:rPr dirty="0"/>
              <a:t> </a:t>
            </a:r>
            <a:r>
              <a:rPr dirty="0" err="1"/>
              <a:t>ampio</a:t>
            </a:r>
            <a:r>
              <a:rPr dirty="0"/>
              <a:t> </a:t>
            </a:r>
            <a:r>
              <a:rPr dirty="0" err="1"/>
              <a:t>insieme</a:t>
            </a:r>
            <a:r>
              <a:rPr dirty="0"/>
              <a:t> di </a:t>
            </a:r>
            <a:r>
              <a:rPr dirty="0" err="1"/>
              <a:t>caratteristiche</a:t>
            </a:r>
            <a:r>
              <a:rPr dirty="0"/>
              <a:t> </a:t>
            </a:r>
            <a:r>
              <a:rPr dirty="0" err="1"/>
              <a:t>personali</a:t>
            </a:r>
            <a:r>
              <a:rPr dirty="0"/>
              <a:t> (</a:t>
            </a:r>
            <a:r>
              <a:rPr dirty="0" err="1"/>
              <a:t>che</a:t>
            </a:r>
            <a:r>
              <a:rPr dirty="0"/>
              <a:t> </a:t>
            </a:r>
            <a:r>
              <a:rPr dirty="0" err="1"/>
              <a:t>vanno</a:t>
            </a:r>
            <a:r>
              <a:rPr dirty="0"/>
              <a:t> </a:t>
            </a:r>
            <a:r>
              <a:rPr dirty="0" err="1"/>
              <a:t>dalle</a:t>
            </a:r>
            <a:r>
              <a:rPr dirty="0"/>
              <a:t> </a:t>
            </a:r>
            <a:r>
              <a:rPr dirty="0" err="1"/>
              <a:t>condizioni</a:t>
            </a:r>
            <a:r>
              <a:rPr dirty="0"/>
              <a:t> </a:t>
            </a:r>
            <a:r>
              <a:rPr dirty="0" err="1"/>
              <a:t>economiche</a:t>
            </a:r>
            <a:r>
              <a:rPr dirty="0"/>
              <a:t> </a:t>
            </a:r>
            <a:r>
              <a:rPr dirty="0" err="1"/>
              <a:t>alla</a:t>
            </a:r>
            <a:r>
              <a:rPr dirty="0"/>
              <a:t> </a:t>
            </a:r>
            <a:r>
              <a:rPr dirty="0" err="1"/>
              <a:t>situazione</a:t>
            </a:r>
            <a:r>
              <a:rPr dirty="0"/>
              <a:t> di salute, </a:t>
            </a:r>
            <a:r>
              <a:rPr dirty="0" err="1"/>
              <a:t>luogo</a:t>
            </a:r>
            <a:r>
              <a:rPr dirty="0"/>
              <a:t> di</a:t>
            </a:r>
            <a:endParaRPr sz="1700" dirty="0">
              <a:latin typeface="Calibri"/>
              <a:cs typeface="Calibri"/>
            </a:endParaRPr>
          </a:p>
        </p:txBody>
      </p:sp>
      <p:sp>
        <p:nvSpPr>
          <p:cNvPr id="12" name="object 12"/>
          <p:cNvSpPr txBox="1"/>
          <p:nvPr/>
        </p:nvSpPr>
        <p:spPr>
          <a:xfrm>
            <a:off x="4880411" y="3328239"/>
            <a:ext cx="4603750" cy="553085"/>
          </a:xfrm>
          <a:prstGeom prst="rect">
            <a:avLst/>
          </a:prstGeom>
        </p:spPr>
        <p:txBody>
          <a:bodyPr vert="horz" wrap="square" lIns="0" tIns="3175" rIns="0" bIns="0">
            <a:spAutoFit/>
          </a:bodyPr>
          <a:lstStyle/>
          <a:p>
            <a:pPr marL="12700" marR="5080">
              <a:lnSpc>
                <a:spcPct val="103499"/>
              </a:lnSpc>
              <a:spcBef>
                <a:spcPts val="25"/>
              </a:spcBef>
              <a:defRPr sz="1700">
                <a:latin typeface="Calibri"/>
                <a:cs typeface="Calibri"/>
              </a:defRPr>
            </a:pPr>
            <a:r>
              <a:t>residenza, scelte ed eventi personali, comportamento online e offline, ecc.).</a:t>
            </a:r>
            <a:endParaRPr sz="1700">
              <a:latin typeface="Calibri"/>
              <a:cs typeface="Calibri"/>
            </a:endParaRPr>
          </a:p>
        </p:txBody>
      </p:sp>
      <p:grpSp>
        <p:nvGrpSpPr>
          <p:cNvPr id="13" name="object 13"/>
          <p:cNvGrpSpPr/>
          <p:nvPr/>
        </p:nvGrpSpPr>
        <p:grpSpPr>
          <a:xfrm>
            <a:off x="4518474" y="3881324"/>
            <a:ext cx="5550535" cy="102870"/>
            <a:chOff x="4518474" y="3881324"/>
            <a:chExt cx="5550535" cy="102870"/>
          </a:xfrm>
        </p:grpSpPr>
        <p:sp>
          <p:nvSpPr>
            <p:cNvPr id="14" name="object 14"/>
            <p:cNvSpPr/>
            <p:nvPr/>
          </p:nvSpPr>
          <p:spPr>
            <a:xfrm>
              <a:off x="4518474" y="3881324"/>
              <a:ext cx="5550535" cy="102870"/>
            </a:xfrm>
            <a:custGeom>
              <a:avLst/>
              <a:gdLst/>
              <a:ahLst/>
              <a:cxnLst/>
              <a:rect l="l" t="t" r="r" b="b"/>
              <a:pathLst>
                <a:path w="5550534" h="102870">
                  <a:moveTo>
                    <a:pt x="5545526" y="0"/>
                  </a:moveTo>
                  <a:lnTo>
                    <a:pt x="4606" y="0"/>
                  </a:lnTo>
                  <a:lnTo>
                    <a:pt x="0" y="4605"/>
                  </a:lnTo>
                  <a:lnTo>
                    <a:pt x="0" y="10285"/>
                  </a:lnTo>
                  <a:lnTo>
                    <a:pt x="0" y="98230"/>
                  </a:lnTo>
                  <a:lnTo>
                    <a:pt x="4606" y="102835"/>
                  </a:lnTo>
                  <a:lnTo>
                    <a:pt x="5545526" y="102835"/>
                  </a:lnTo>
                  <a:lnTo>
                    <a:pt x="5550132" y="98230"/>
                  </a:lnTo>
                  <a:lnTo>
                    <a:pt x="5550132" y="4605"/>
                  </a:lnTo>
                  <a:lnTo>
                    <a:pt x="5545526" y="0"/>
                  </a:lnTo>
                  <a:close/>
                </a:path>
              </a:pathLst>
            </a:custGeom>
            <a:solidFill>
              <a:srgbClr val="F2F2F2"/>
            </a:solidFill>
          </p:spPr>
          <p:txBody>
            <a:bodyPr wrap="square" lIns="0" tIns="0" rIns="0" bIns="0"/>
            <a:lstStyle/>
            <a:p>
              <a:endParaRPr/>
            </a:p>
          </p:txBody>
        </p:sp>
        <p:pic>
          <p:nvPicPr>
            <p:cNvPr id="15" name="object 15"/>
            <p:cNvPicPr/>
            <p:nvPr/>
          </p:nvPicPr>
          <p:blipFill>
            <a:blip r:embed="rId5" cstate="print"/>
            <a:stretch>
              <a:fillRect/>
            </a:stretch>
          </p:blipFill>
          <p:spPr>
            <a:xfrm>
              <a:off x="4547616" y="3901947"/>
              <a:ext cx="60960" cy="60960"/>
            </a:xfrm>
            <a:prstGeom prst="rect">
              <a:avLst/>
            </a:prstGeom>
          </p:spPr>
        </p:pic>
      </p:grpSp>
      <p:sp>
        <p:nvSpPr>
          <p:cNvPr id="16" name="object 16"/>
          <p:cNvSpPr txBox="1"/>
          <p:nvPr/>
        </p:nvSpPr>
        <p:spPr>
          <a:xfrm>
            <a:off x="4880411" y="4270814"/>
            <a:ext cx="4603750" cy="1607820"/>
          </a:xfrm>
          <a:prstGeom prst="rect">
            <a:avLst/>
          </a:prstGeom>
        </p:spPr>
        <p:txBody>
          <a:bodyPr vert="horz" wrap="square" lIns="0" tIns="6985" rIns="0" bIns="0">
            <a:spAutoFit/>
          </a:bodyPr>
          <a:lstStyle/>
          <a:p>
            <a:pPr marL="12700" marR="5080" algn="just">
              <a:lnSpc>
                <a:spcPct val="102099"/>
              </a:lnSpc>
              <a:spcBef>
                <a:spcPts val="55"/>
              </a:spcBef>
              <a:defRPr sz="1700">
                <a:latin typeface="Calibri"/>
                <a:cs typeface="Calibri"/>
              </a:defRPr>
            </a:pPr>
            <a:r>
              <a:t>Correlando i dati sugli individui alle corrispondenti classificazioni e previsioni, l'IA aumenta il potenziale di </a:t>
            </a:r>
            <a:r>
              <a:rPr i="1"/>
              <a:t>profilazione</a:t>
            </a:r>
            <a:r>
              <a:t>, vale a dire, per dedurre informazioni su individui o gruppi e adottare valutazioni e decisioni su tale base.</a:t>
            </a:r>
            <a:endParaRPr sz="17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5189" y="3280112"/>
            <a:ext cx="5270158" cy="2930902"/>
          </a:xfrm>
          <a:prstGeom prst="rect">
            <a:avLst/>
          </a:prstGeom>
        </p:spPr>
      </p:pic>
      <p:sp>
        <p:nvSpPr>
          <p:cNvPr id="3" name="object 3"/>
          <p:cNvSpPr txBox="1">
            <a:spLocks noGrp="1"/>
          </p:cNvSpPr>
          <p:nvPr>
            <p:ph type="title"/>
          </p:nvPr>
        </p:nvSpPr>
        <p:spPr>
          <a:xfrm>
            <a:off x="619886" y="1146893"/>
            <a:ext cx="9458960" cy="1534795"/>
          </a:xfrm>
          <a:prstGeom prst="rect">
            <a:avLst/>
          </a:prstGeom>
          <a:solidFill>
            <a:srgbClr val="404040"/>
          </a:solidFill>
        </p:spPr>
        <p:txBody>
          <a:bodyPr vert="horz" wrap="square" lIns="0" tIns="422909" rIns="0" bIns="0">
            <a:spAutoFit/>
          </a:bodyPr>
          <a:lstStyle/>
          <a:p>
            <a:pPr marL="324485">
              <a:lnSpc>
                <a:spcPct val="100000"/>
              </a:lnSpc>
              <a:spcBef>
                <a:spcPts val="3329"/>
              </a:spcBef>
              <a:defRPr>
                <a:solidFill>
                  <a:srgbClr val="FFFFFF"/>
                </a:solidFill>
              </a:defRPr>
            </a:pPr>
            <a:r>
              <a:rPr sz="3600"/>
              <a:t>Profilazione</a:t>
            </a:r>
            <a:r>
              <a:t>: </a:t>
            </a:r>
            <a:r>
              <a:rPr sz="3600"/>
              <a:t>lo scenario</a:t>
            </a:r>
          </a:p>
        </p:txBody>
      </p:sp>
      <p:sp>
        <p:nvSpPr>
          <p:cNvPr id="4" name="object 4"/>
          <p:cNvSpPr txBox="1"/>
          <p:nvPr/>
        </p:nvSpPr>
        <p:spPr>
          <a:xfrm>
            <a:off x="5373814" y="3205023"/>
            <a:ext cx="4692015" cy="3086100"/>
          </a:xfrm>
          <a:prstGeom prst="rect">
            <a:avLst/>
          </a:prstGeom>
        </p:spPr>
        <p:txBody>
          <a:bodyPr vert="horz" wrap="square" lIns="0" tIns="32384" rIns="0" bIns="0">
            <a:spAutoFit/>
          </a:bodyPr>
          <a:lstStyle/>
          <a:p>
            <a:pPr marL="50800" marR="57785" algn="just">
              <a:lnSpc>
                <a:spcPct val="91300"/>
              </a:lnSpc>
              <a:spcBef>
                <a:spcPts val="254"/>
              </a:spcBef>
              <a:defRPr sz="1500">
                <a:latin typeface="Calibri"/>
                <a:cs typeface="Calibri"/>
              </a:defRPr>
            </a:pPr>
            <a:r>
              <a:t>Un sistema di profilazione stabilisce (predice) che le persone con determinate caratteristiche </a:t>
            </a:r>
            <a:r>
              <a:rPr i="1"/>
              <a:t>F</a:t>
            </a:r>
            <a:r>
              <a:rPr baseline="-16666"/>
              <a:t>1</a:t>
            </a:r>
            <a:r>
              <a:t>, hanno anche una certa probabilità di possedere alcune caratteristiche aggiuntive </a:t>
            </a:r>
            <a:r>
              <a:rPr i="1"/>
              <a:t>F</a:t>
            </a:r>
            <a:r>
              <a:rPr baseline="-16666"/>
              <a:t>2</a:t>
            </a:r>
            <a:r>
              <a:t>.</a:t>
            </a:r>
            <a:endParaRPr sz="1500">
              <a:latin typeface="Calibri"/>
              <a:cs typeface="Calibri"/>
            </a:endParaRPr>
          </a:p>
          <a:p>
            <a:pPr marL="245110" marR="55880" indent="-194945" algn="just">
              <a:lnSpc>
                <a:spcPct val="91600"/>
              </a:lnSpc>
              <a:spcBef>
                <a:spcPts val="869"/>
              </a:spcBef>
              <a:buFont typeface="Arial MT"/>
              <a:buChar char="•"/>
              <a:tabLst>
                <a:tab pos="245745" algn="l"/>
              </a:tabLst>
              <a:defRPr sz="1500">
                <a:latin typeface="Calibri"/>
                <a:cs typeface="Calibri"/>
              </a:defRPr>
            </a:pPr>
            <a:r>
              <a:t>Ad esempio, supponiamo che il sistema stabilisca (predice) che coloro che hanno un modello genetico hanno la tendenza a sviluppare una probabilità superiore alla media di sviluppare il cancro, o che coloro che hanno una certa istruzione e storia lavorativa o etnia hanno una certa probabilità superiore alla media di default dei loro debiti. Allora possiamo dire che questo sistema ha profilato il gruppo di individui in possesso di caratteristiche </a:t>
            </a:r>
            <a:r>
              <a:rPr i="1"/>
              <a:t>F</a:t>
            </a:r>
            <a:r>
              <a:rPr baseline="-16666"/>
              <a:t>1</a:t>
            </a:r>
            <a:r>
              <a:t>: ha aggiunto alla descrizione (il profilo) di questo gruppo un nuovo segmento, vale a dire la probabilità di possedere le caratteristiche aggiuntive </a:t>
            </a:r>
            <a:r>
              <a:rPr i="1"/>
              <a:t>F</a:t>
            </a:r>
            <a:r>
              <a:rPr baseline="-16666"/>
              <a:t>2</a:t>
            </a:r>
            <a:r>
              <a:t>.</a:t>
            </a:r>
            <a:endParaRPr sz="15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9886" y="1146893"/>
            <a:ext cx="9458960" cy="1534795"/>
          </a:xfrm>
          <a:prstGeom prst="rect">
            <a:avLst/>
          </a:prstGeom>
          <a:solidFill>
            <a:srgbClr val="404040"/>
          </a:solidFill>
        </p:spPr>
        <p:txBody>
          <a:bodyPr vert="horz" wrap="square" lIns="0" tIns="422909" rIns="0" bIns="0">
            <a:spAutoFit/>
          </a:bodyPr>
          <a:lstStyle/>
          <a:p>
            <a:pPr marL="324485">
              <a:lnSpc>
                <a:spcPct val="100000"/>
              </a:lnSpc>
              <a:spcBef>
                <a:spcPts val="3329"/>
              </a:spcBef>
              <a:defRPr>
                <a:solidFill>
                  <a:srgbClr val="FFFFFF"/>
                </a:solidFill>
              </a:defRPr>
            </a:pPr>
            <a:r>
              <a:rPr sz="3600"/>
              <a:t>Profilazione</a:t>
            </a:r>
            <a:r>
              <a:t>: </a:t>
            </a:r>
            <a:r>
              <a:rPr sz="3600"/>
              <a:t>lo scenario</a:t>
            </a:r>
          </a:p>
        </p:txBody>
      </p:sp>
      <p:pic>
        <p:nvPicPr>
          <p:cNvPr id="3" name="object 3"/>
          <p:cNvPicPr/>
          <p:nvPr/>
        </p:nvPicPr>
        <p:blipFill>
          <a:blip r:embed="rId2" cstate="print"/>
          <a:stretch>
            <a:fillRect/>
          </a:stretch>
        </p:blipFill>
        <p:spPr>
          <a:xfrm>
            <a:off x="767935" y="3069024"/>
            <a:ext cx="4589765" cy="2693115"/>
          </a:xfrm>
          <a:prstGeom prst="rect">
            <a:avLst/>
          </a:prstGeom>
        </p:spPr>
      </p:pic>
      <p:sp>
        <p:nvSpPr>
          <p:cNvPr id="4" name="object 4"/>
          <p:cNvSpPr txBox="1"/>
          <p:nvPr/>
        </p:nvSpPr>
        <p:spPr>
          <a:xfrm>
            <a:off x="5386514" y="3274117"/>
            <a:ext cx="4556760" cy="2951480"/>
          </a:xfrm>
          <a:prstGeom prst="rect">
            <a:avLst/>
          </a:prstGeom>
        </p:spPr>
        <p:txBody>
          <a:bodyPr vert="horz" wrap="square" lIns="0" tIns="40640" rIns="0" bIns="0">
            <a:spAutoFit/>
          </a:bodyPr>
          <a:lstStyle/>
          <a:p>
            <a:pPr marL="38100" marR="30480">
              <a:lnSpc>
                <a:spcPct val="89200"/>
              </a:lnSpc>
              <a:spcBef>
                <a:spcPts val="320"/>
              </a:spcBef>
              <a:defRPr>
                <a:latin typeface="Calibri"/>
                <a:cs typeface="Calibri"/>
              </a:defRPr>
            </a:pPr>
            <a:r>
              <a:rPr sz="1700"/>
              <a:t>Se al sistema viene data l'informazione che un individuo specifico ha caratteristiche </a:t>
            </a:r>
            <a:r>
              <a:rPr sz="1700" i="1"/>
              <a:t>F</a:t>
            </a:r>
            <a:r>
              <a:rPr sz="1650" baseline="-15151"/>
              <a:t>1</a:t>
            </a:r>
            <a:r>
              <a:rPr sz="1700"/>
              <a:t>, allora il sistema può dedurre che è probabile che questo individuo abbia anche la caratteristica </a:t>
            </a:r>
            <a:r>
              <a:rPr sz="1700" i="1"/>
              <a:t>F</a:t>
            </a:r>
            <a:r>
              <a:rPr sz="1650" baseline="-15151"/>
              <a:t>2</a:t>
            </a:r>
            <a:r>
              <a:rPr sz="1700"/>
              <a:t>. Ciò può portare l'individuo ad essere trattato di conseguenza, in modo benefico o dannoso.</a:t>
            </a:r>
            <a:endParaRPr sz="1700">
              <a:latin typeface="Calibri"/>
              <a:cs typeface="Calibri"/>
            </a:endParaRPr>
          </a:p>
          <a:p>
            <a:pPr marL="232410" marR="210820" indent="-194945">
              <a:lnSpc>
                <a:spcPct val="90100"/>
              </a:lnSpc>
              <a:spcBef>
                <a:spcPts val="869"/>
              </a:spcBef>
              <a:buFont typeface="Arial MT"/>
              <a:buChar char="•"/>
              <a:tabLst>
                <a:tab pos="233045" algn="l"/>
              </a:tabLst>
              <a:defRPr sz="1700">
                <a:latin typeface="Calibri"/>
                <a:cs typeface="Calibri"/>
              </a:defRPr>
            </a:pPr>
            <a:r>
              <a:t>Ad esempio, nel caso in cui la caratteristica dedotta di un individuo sia la sua maggiore suscettibilità al cancro, l'indicazione del sistema può fornire la base per terapie e test preventivi, o meglio per un aumento del premio assicurativo.</a:t>
            </a:r>
            <a:endParaRPr sz="17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00688" y="1399038"/>
            <a:ext cx="9292590" cy="4738370"/>
          </a:xfrm>
          <a:custGeom>
            <a:avLst/>
            <a:gdLst/>
            <a:ahLst/>
            <a:cxnLst/>
            <a:rect l="l" t="t" r="r" b="b"/>
            <a:pathLst>
              <a:path w="9292590" h="4738370">
                <a:moveTo>
                  <a:pt x="9292024" y="0"/>
                </a:moveTo>
                <a:lnTo>
                  <a:pt x="0" y="8896"/>
                </a:lnTo>
                <a:lnTo>
                  <a:pt x="0" y="4481464"/>
                </a:lnTo>
                <a:lnTo>
                  <a:pt x="2218" y="4481327"/>
                </a:lnTo>
                <a:lnTo>
                  <a:pt x="8435" y="4480251"/>
                </a:lnTo>
                <a:lnTo>
                  <a:pt x="10120" y="4480288"/>
                </a:lnTo>
                <a:lnTo>
                  <a:pt x="11420" y="4480755"/>
                </a:lnTo>
                <a:lnTo>
                  <a:pt x="16465" y="4480444"/>
                </a:lnTo>
                <a:lnTo>
                  <a:pt x="24979" y="4479535"/>
                </a:lnTo>
                <a:lnTo>
                  <a:pt x="33263" y="4478287"/>
                </a:lnTo>
                <a:lnTo>
                  <a:pt x="41150" y="4476805"/>
                </a:lnTo>
                <a:lnTo>
                  <a:pt x="49508" y="4480754"/>
                </a:lnTo>
                <a:lnTo>
                  <a:pt x="61156" y="4481660"/>
                </a:lnTo>
                <a:lnTo>
                  <a:pt x="70955" y="4484115"/>
                </a:lnTo>
                <a:lnTo>
                  <a:pt x="73768" y="4492711"/>
                </a:lnTo>
                <a:lnTo>
                  <a:pt x="82654" y="4496215"/>
                </a:lnTo>
                <a:lnTo>
                  <a:pt x="90940" y="4496856"/>
                </a:lnTo>
                <a:lnTo>
                  <a:pt x="94463" y="4497832"/>
                </a:lnTo>
                <a:lnTo>
                  <a:pt x="94910" y="4498554"/>
                </a:lnTo>
                <a:lnTo>
                  <a:pt x="121719" y="4495850"/>
                </a:lnTo>
                <a:lnTo>
                  <a:pt x="145114" y="4490632"/>
                </a:lnTo>
                <a:lnTo>
                  <a:pt x="147365" y="4488409"/>
                </a:lnTo>
                <a:lnTo>
                  <a:pt x="149797" y="4487061"/>
                </a:lnTo>
                <a:lnTo>
                  <a:pt x="153281" y="4486479"/>
                </a:lnTo>
                <a:lnTo>
                  <a:pt x="159127" y="4487636"/>
                </a:lnTo>
                <a:lnTo>
                  <a:pt x="160479" y="4488261"/>
                </a:lnTo>
                <a:lnTo>
                  <a:pt x="223901" y="4489825"/>
                </a:lnTo>
                <a:lnTo>
                  <a:pt x="237397" y="4489024"/>
                </a:lnTo>
                <a:lnTo>
                  <a:pt x="249693" y="4487799"/>
                </a:lnTo>
                <a:lnTo>
                  <a:pt x="262706" y="4485747"/>
                </a:lnTo>
                <a:lnTo>
                  <a:pt x="278350" y="4482466"/>
                </a:lnTo>
                <a:lnTo>
                  <a:pt x="291395" y="4487494"/>
                </a:lnTo>
                <a:lnTo>
                  <a:pt x="308707" y="4478166"/>
                </a:lnTo>
                <a:lnTo>
                  <a:pt x="332428" y="4464767"/>
                </a:lnTo>
                <a:lnTo>
                  <a:pt x="364696" y="4457580"/>
                </a:lnTo>
                <a:lnTo>
                  <a:pt x="390932" y="4459504"/>
                </a:lnTo>
                <a:lnTo>
                  <a:pt x="419262" y="4465103"/>
                </a:lnTo>
                <a:lnTo>
                  <a:pt x="447920" y="4471249"/>
                </a:lnTo>
                <a:lnTo>
                  <a:pt x="475139" y="4474813"/>
                </a:lnTo>
                <a:lnTo>
                  <a:pt x="500107" y="4477234"/>
                </a:lnTo>
                <a:lnTo>
                  <a:pt x="521733" y="4476122"/>
                </a:lnTo>
                <a:lnTo>
                  <a:pt x="544270" y="4472509"/>
                </a:lnTo>
                <a:lnTo>
                  <a:pt x="571973" y="4467428"/>
                </a:lnTo>
                <a:lnTo>
                  <a:pt x="583718" y="4475130"/>
                </a:lnTo>
                <a:lnTo>
                  <a:pt x="588879" y="4475118"/>
                </a:lnTo>
                <a:lnTo>
                  <a:pt x="594201" y="4472415"/>
                </a:lnTo>
                <a:lnTo>
                  <a:pt x="606428" y="4472048"/>
                </a:lnTo>
                <a:lnTo>
                  <a:pt x="608225" y="4466332"/>
                </a:lnTo>
                <a:lnTo>
                  <a:pt x="618649" y="4468221"/>
                </a:lnTo>
                <a:lnTo>
                  <a:pt x="630545" y="4469718"/>
                </a:lnTo>
                <a:lnTo>
                  <a:pt x="636755" y="4462828"/>
                </a:lnTo>
                <a:lnTo>
                  <a:pt x="641062" y="4464010"/>
                </a:lnTo>
                <a:lnTo>
                  <a:pt x="651504" y="4468568"/>
                </a:lnTo>
                <a:lnTo>
                  <a:pt x="660183" y="4469269"/>
                </a:lnTo>
                <a:lnTo>
                  <a:pt x="662629" y="4473435"/>
                </a:lnTo>
                <a:lnTo>
                  <a:pt x="675695" y="4477334"/>
                </a:lnTo>
                <a:lnTo>
                  <a:pt x="680589" y="4478182"/>
                </a:lnTo>
                <a:lnTo>
                  <a:pt x="687048" y="4485657"/>
                </a:lnTo>
                <a:lnTo>
                  <a:pt x="692867" y="4484801"/>
                </a:lnTo>
                <a:lnTo>
                  <a:pt x="704754" y="4480846"/>
                </a:lnTo>
                <a:lnTo>
                  <a:pt x="718462" y="4479189"/>
                </a:lnTo>
                <a:lnTo>
                  <a:pt x="748440" y="4478623"/>
                </a:lnTo>
                <a:lnTo>
                  <a:pt x="757698" y="4476372"/>
                </a:lnTo>
                <a:lnTo>
                  <a:pt x="787915" y="4480124"/>
                </a:lnTo>
                <a:lnTo>
                  <a:pt x="794616" y="4482117"/>
                </a:lnTo>
                <a:lnTo>
                  <a:pt x="808887" y="4489240"/>
                </a:lnTo>
                <a:lnTo>
                  <a:pt x="816037" y="4490674"/>
                </a:lnTo>
                <a:lnTo>
                  <a:pt x="832290" y="4479178"/>
                </a:lnTo>
                <a:lnTo>
                  <a:pt x="836865" y="4480661"/>
                </a:lnTo>
                <a:lnTo>
                  <a:pt x="844830" y="4480496"/>
                </a:lnTo>
                <a:lnTo>
                  <a:pt x="855374" y="4475275"/>
                </a:lnTo>
                <a:lnTo>
                  <a:pt x="854434" y="4481617"/>
                </a:lnTo>
                <a:lnTo>
                  <a:pt x="863382" y="4479419"/>
                </a:lnTo>
                <a:lnTo>
                  <a:pt x="872215" y="4484480"/>
                </a:lnTo>
                <a:lnTo>
                  <a:pt x="873912" y="4486906"/>
                </a:lnTo>
                <a:lnTo>
                  <a:pt x="874375" y="4488190"/>
                </a:lnTo>
                <a:lnTo>
                  <a:pt x="906063" y="4487779"/>
                </a:lnTo>
                <a:lnTo>
                  <a:pt x="909770" y="4488313"/>
                </a:lnTo>
                <a:lnTo>
                  <a:pt x="918989" y="4490106"/>
                </a:lnTo>
                <a:lnTo>
                  <a:pt x="950655" y="4500741"/>
                </a:lnTo>
                <a:lnTo>
                  <a:pt x="958514" y="4505347"/>
                </a:lnTo>
                <a:lnTo>
                  <a:pt x="964700" y="4508451"/>
                </a:lnTo>
                <a:lnTo>
                  <a:pt x="971565" y="4505952"/>
                </a:lnTo>
                <a:lnTo>
                  <a:pt x="979872" y="4511930"/>
                </a:lnTo>
                <a:lnTo>
                  <a:pt x="988008" y="4518944"/>
                </a:lnTo>
                <a:lnTo>
                  <a:pt x="997126" y="4524009"/>
                </a:lnTo>
                <a:lnTo>
                  <a:pt x="1008378" y="4524136"/>
                </a:lnTo>
                <a:lnTo>
                  <a:pt x="1009193" y="4527589"/>
                </a:lnTo>
                <a:lnTo>
                  <a:pt x="1024719" y="4529245"/>
                </a:lnTo>
                <a:lnTo>
                  <a:pt x="1030016" y="4532812"/>
                </a:lnTo>
                <a:lnTo>
                  <a:pt x="1031323" y="4539065"/>
                </a:lnTo>
                <a:lnTo>
                  <a:pt x="1038894" y="4538507"/>
                </a:lnTo>
                <a:lnTo>
                  <a:pt x="1044658" y="4540811"/>
                </a:lnTo>
                <a:lnTo>
                  <a:pt x="1051723" y="4545398"/>
                </a:lnTo>
                <a:lnTo>
                  <a:pt x="1064018" y="4549197"/>
                </a:lnTo>
                <a:lnTo>
                  <a:pt x="1077436" y="4551626"/>
                </a:lnTo>
                <a:lnTo>
                  <a:pt x="1087870" y="4552106"/>
                </a:lnTo>
                <a:lnTo>
                  <a:pt x="1108258" y="4552380"/>
                </a:lnTo>
                <a:lnTo>
                  <a:pt x="1127068" y="4558847"/>
                </a:lnTo>
                <a:lnTo>
                  <a:pt x="1144807" y="4565676"/>
                </a:lnTo>
                <a:lnTo>
                  <a:pt x="1167945" y="4567642"/>
                </a:lnTo>
                <a:lnTo>
                  <a:pt x="1172885" y="4569087"/>
                </a:lnTo>
                <a:lnTo>
                  <a:pt x="1177164" y="4571052"/>
                </a:lnTo>
                <a:lnTo>
                  <a:pt x="1187828" y="4577815"/>
                </a:lnTo>
                <a:lnTo>
                  <a:pt x="1188225" y="4582271"/>
                </a:lnTo>
                <a:lnTo>
                  <a:pt x="1196192" y="4585011"/>
                </a:lnTo>
                <a:lnTo>
                  <a:pt x="1204041" y="4591753"/>
                </a:lnTo>
                <a:lnTo>
                  <a:pt x="1207606" y="4593885"/>
                </a:lnTo>
                <a:lnTo>
                  <a:pt x="1216753" y="4588974"/>
                </a:lnTo>
                <a:lnTo>
                  <a:pt x="1227421" y="4593224"/>
                </a:lnTo>
                <a:lnTo>
                  <a:pt x="1236501" y="4597484"/>
                </a:lnTo>
                <a:lnTo>
                  <a:pt x="1240883" y="4592604"/>
                </a:lnTo>
                <a:lnTo>
                  <a:pt x="1252737" y="4595200"/>
                </a:lnTo>
                <a:lnTo>
                  <a:pt x="1259083" y="4593967"/>
                </a:lnTo>
                <a:lnTo>
                  <a:pt x="1264021" y="4595194"/>
                </a:lnTo>
                <a:lnTo>
                  <a:pt x="1271650" y="4605173"/>
                </a:lnTo>
                <a:lnTo>
                  <a:pt x="1296015" y="4608617"/>
                </a:lnTo>
                <a:lnTo>
                  <a:pt x="1310164" y="4612456"/>
                </a:lnTo>
                <a:lnTo>
                  <a:pt x="1324207" y="4614549"/>
                </a:lnTo>
                <a:lnTo>
                  <a:pt x="1348258" y="4612754"/>
                </a:lnTo>
                <a:lnTo>
                  <a:pt x="1370310" y="4616961"/>
                </a:lnTo>
                <a:lnTo>
                  <a:pt x="1388576" y="4629201"/>
                </a:lnTo>
                <a:lnTo>
                  <a:pt x="1403228" y="4642195"/>
                </a:lnTo>
                <a:lnTo>
                  <a:pt x="1414438" y="4648662"/>
                </a:lnTo>
                <a:lnTo>
                  <a:pt x="1406453" y="4656674"/>
                </a:lnTo>
                <a:lnTo>
                  <a:pt x="1422551" y="4656740"/>
                </a:lnTo>
                <a:lnTo>
                  <a:pt x="1447094" y="4655104"/>
                </a:lnTo>
                <a:lnTo>
                  <a:pt x="1464443" y="4658012"/>
                </a:lnTo>
                <a:lnTo>
                  <a:pt x="1464748" y="4660808"/>
                </a:lnTo>
                <a:lnTo>
                  <a:pt x="1470222" y="4661590"/>
                </a:lnTo>
                <a:lnTo>
                  <a:pt x="1486663" y="4653473"/>
                </a:lnTo>
                <a:lnTo>
                  <a:pt x="1493857" y="4651535"/>
                </a:lnTo>
                <a:lnTo>
                  <a:pt x="1501424" y="4649956"/>
                </a:lnTo>
                <a:lnTo>
                  <a:pt x="1509191" y="4648773"/>
                </a:lnTo>
                <a:lnTo>
                  <a:pt x="1516981" y="4648020"/>
                </a:lnTo>
                <a:lnTo>
                  <a:pt x="1536539" y="4649421"/>
                </a:lnTo>
                <a:lnTo>
                  <a:pt x="1552437" y="4649311"/>
                </a:lnTo>
                <a:lnTo>
                  <a:pt x="1579897" y="4645595"/>
                </a:lnTo>
                <a:lnTo>
                  <a:pt x="1623585" y="4649998"/>
                </a:lnTo>
                <a:lnTo>
                  <a:pt x="1668510" y="4658291"/>
                </a:lnTo>
                <a:lnTo>
                  <a:pt x="1699680" y="4666244"/>
                </a:lnTo>
                <a:lnTo>
                  <a:pt x="1763994" y="4662493"/>
                </a:lnTo>
                <a:lnTo>
                  <a:pt x="1814956" y="4655327"/>
                </a:lnTo>
                <a:lnTo>
                  <a:pt x="1858020" y="4652627"/>
                </a:lnTo>
                <a:lnTo>
                  <a:pt x="1898642" y="4662275"/>
                </a:lnTo>
                <a:lnTo>
                  <a:pt x="1981310" y="4653517"/>
                </a:lnTo>
                <a:lnTo>
                  <a:pt x="1988082" y="4643412"/>
                </a:lnTo>
                <a:lnTo>
                  <a:pt x="2012817" y="4642065"/>
                </a:lnTo>
                <a:lnTo>
                  <a:pt x="2018956" y="4639786"/>
                </a:lnTo>
                <a:lnTo>
                  <a:pt x="2036015" y="4638438"/>
                </a:lnTo>
                <a:lnTo>
                  <a:pt x="2063041" y="4639558"/>
                </a:lnTo>
                <a:lnTo>
                  <a:pt x="2090166" y="4640996"/>
                </a:lnTo>
                <a:lnTo>
                  <a:pt x="2130326" y="4640249"/>
                </a:lnTo>
                <a:lnTo>
                  <a:pt x="2151759" y="4639475"/>
                </a:lnTo>
                <a:lnTo>
                  <a:pt x="2184118" y="4639801"/>
                </a:lnTo>
                <a:lnTo>
                  <a:pt x="2239703" y="4642749"/>
                </a:lnTo>
                <a:lnTo>
                  <a:pt x="2286584" y="4649075"/>
                </a:lnTo>
                <a:lnTo>
                  <a:pt x="2335822" y="4653547"/>
                </a:lnTo>
                <a:lnTo>
                  <a:pt x="2386421" y="4656618"/>
                </a:lnTo>
                <a:lnTo>
                  <a:pt x="2437386" y="4658740"/>
                </a:lnTo>
                <a:lnTo>
                  <a:pt x="2536431" y="4661941"/>
                </a:lnTo>
                <a:lnTo>
                  <a:pt x="2582521" y="4663924"/>
                </a:lnTo>
                <a:lnTo>
                  <a:pt x="2624997" y="4666764"/>
                </a:lnTo>
                <a:lnTo>
                  <a:pt x="2690334" y="4665041"/>
                </a:lnTo>
                <a:lnTo>
                  <a:pt x="2740762" y="4661024"/>
                </a:lnTo>
                <a:lnTo>
                  <a:pt x="2786324" y="4657706"/>
                </a:lnTo>
                <a:lnTo>
                  <a:pt x="2837059" y="4658078"/>
                </a:lnTo>
                <a:lnTo>
                  <a:pt x="2882285" y="4658736"/>
                </a:lnTo>
                <a:lnTo>
                  <a:pt x="2924566" y="4656565"/>
                </a:lnTo>
                <a:lnTo>
                  <a:pt x="2966599" y="4656308"/>
                </a:lnTo>
                <a:lnTo>
                  <a:pt x="3011080" y="4662710"/>
                </a:lnTo>
                <a:lnTo>
                  <a:pt x="3060707" y="4680516"/>
                </a:lnTo>
                <a:lnTo>
                  <a:pt x="3112169" y="4681237"/>
                </a:lnTo>
                <a:lnTo>
                  <a:pt x="3150112" y="4685958"/>
                </a:lnTo>
                <a:lnTo>
                  <a:pt x="3183798" y="4691104"/>
                </a:lnTo>
                <a:lnTo>
                  <a:pt x="3222493" y="4693102"/>
                </a:lnTo>
                <a:lnTo>
                  <a:pt x="3275460" y="4688377"/>
                </a:lnTo>
                <a:lnTo>
                  <a:pt x="3294396" y="4692809"/>
                </a:lnTo>
                <a:lnTo>
                  <a:pt x="3330376" y="4696758"/>
                </a:lnTo>
                <a:lnTo>
                  <a:pt x="3366819" y="4700261"/>
                </a:lnTo>
                <a:lnTo>
                  <a:pt x="3387145" y="4703353"/>
                </a:lnTo>
                <a:lnTo>
                  <a:pt x="3414998" y="4711847"/>
                </a:lnTo>
                <a:lnTo>
                  <a:pt x="3418820" y="4710375"/>
                </a:lnTo>
                <a:lnTo>
                  <a:pt x="3430099" y="4709181"/>
                </a:lnTo>
                <a:lnTo>
                  <a:pt x="3439230" y="4709331"/>
                </a:lnTo>
                <a:lnTo>
                  <a:pt x="3446558" y="4710606"/>
                </a:lnTo>
                <a:lnTo>
                  <a:pt x="3452430" y="4712787"/>
                </a:lnTo>
                <a:lnTo>
                  <a:pt x="3458964" y="4718335"/>
                </a:lnTo>
                <a:lnTo>
                  <a:pt x="3525988" y="4732162"/>
                </a:lnTo>
                <a:lnTo>
                  <a:pt x="3534911" y="4730169"/>
                </a:lnTo>
                <a:lnTo>
                  <a:pt x="3561702" y="4725863"/>
                </a:lnTo>
                <a:lnTo>
                  <a:pt x="3576972" y="4725746"/>
                </a:lnTo>
                <a:lnTo>
                  <a:pt x="3603866" y="4738212"/>
                </a:lnTo>
                <a:lnTo>
                  <a:pt x="3608198" y="4734507"/>
                </a:lnTo>
                <a:lnTo>
                  <a:pt x="3614306" y="4732195"/>
                </a:lnTo>
                <a:lnTo>
                  <a:pt x="3624305" y="4732729"/>
                </a:lnTo>
                <a:lnTo>
                  <a:pt x="3622875" y="4725926"/>
                </a:lnTo>
                <a:lnTo>
                  <a:pt x="3720434" y="4727767"/>
                </a:lnTo>
                <a:lnTo>
                  <a:pt x="3754482" y="4727685"/>
                </a:lnTo>
                <a:lnTo>
                  <a:pt x="3784799" y="4726688"/>
                </a:lnTo>
                <a:lnTo>
                  <a:pt x="3794844" y="4724384"/>
                </a:lnTo>
                <a:lnTo>
                  <a:pt x="3821257" y="4727307"/>
                </a:lnTo>
                <a:lnTo>
                  <a:pt x="3845043" y="4726126"/>
                </a:lnTo>
                <a:lnTo>
                  <a:pt x="3869617" y="4723958"/>
                </a:lnTo>
                <a:lnTo>
                  <a:pt x="3898391" y="4723918"/>
                </a:lnTo>
                <a:lnTo>
                  <a:pt x="3909528" y="4719026"/>
                </a:lnTo>
                <a:lnTo>
                  <a:pt x="3914675" y="4718852"/>
                </a:lnTo>
                <a:lnTo>
                  <a:pt x="3920182" y="4720235"/>
                </a:lnTo>
                <a:lnTo>
                  <a:pt x="3932398" y="4720017"/>
                </a:lnTo>
                <a:lnTo>
                  <a:pt x="3934613" y="4723276"/>
                </a:lnTo>
                <a:lnTo>
                  <a:pt x="3944866" y="4721810"/>
                </a:lnTo>
                <a:lnTo>
                  <a:pt x="3956615" y="4720520"/>
                </a:lnTo>
                <a:lnTo>
                  <a:pt x="3963318" y="4724307"/>
                </a:lnTo>
                <a:lnTo>
                  <a:pt x="3967525" y="4723469"/>
                </a:lnTo>
                <a:lnTo>
                  <a:pt x="3977594" y="4720450"/>
                </a:lnTo>
                <a:lnTo>
                  <a:pt x="3986194" y="4719735"/>
                </a:lnTo>
                <a:lnTo>
                  <a:pt x="3988326" y="4717229"/>
                </a:lnTo>
                <a:lnTo>
                  <a:pt x="4092850" y="4713206"/>
                </a:lnTo>
                <a:lnTo>
                  <a:pt x="4102893" y="4714047"/>
                </a:lnTo>
                <a:lnTo>
                  <a:pt x="4116521" y="4714091"/>
                </a:lnTo>
                <a:lnTo>
                  <a:pt x="4129628" y="4713233"/>
                </a:lnTo>
                <a:lnTo>
                  <a:pt x="4138108" y="4711364"/>
                </a:lnTo>
                <a:lnTo>
                  <a:pt x="4144458" y="4710662"/>
                </a:lnTo>
                <a:lnTo>
                  <a:pt x="4151388" y="4711790"/>
                </a:lnTo>
                <a:lnTo>
                  <a:pt x="4155086" y="4708353"/>
                </a:lnTo>
                <a:lnTo>
                  <a:pt x="4220870" y="4699237"/>
                </a:lnTo>
                <a:lnTo>
                  <a:pt x="4230367" y="4700348"/>
                </a:lnTo>
                <a:lnTo>
                  <a:pt x="4242668" y="4698491"/>
                </a:lnTo>
                <a:lnTo>
                  <a:pt x="4258226" y="4695613"/>
                </a:lnTo>
                <a:lnTo>
                  <a:pt x="4277494" y="4693660"/>
                </a:lnTo>
                <a:lnTo>
                  <a:pt x="4285917" y="4695746"/>
                </a:lnTo>
                <a:lnTo>
                  <a:pt x="4305035" y="4696465"/>
                </a:lnTo>
                <a:lnTo>
                  <a:pt x="4319648" y="4699463"/>
                </a:lnTo>
                <a:lnTo>
                  <a:pt x="4320593" y="4698780"/>
                </a:lnTo>
                <a:lnTo>
                  <a:pt x="4323147" y="4697573"/>
                </a:lnTo>
                <a:lnTo>
                  <a:pt x="4329899" y="4695650"/>
                </a:lnTo>
                <a:lnTo>
                  <a:pt x="4337540" y="4694857"/>
                </a:lnTo>
                <a:lnTo>
                  <a:pt x="4345146" y="4695221"/>
                </a:lnTo>
                <a:lnTo>
                  <a:pt x="4351797" y="4696767"/>
                </a:lnTo>
                <a:lnTo>
                  <a:pt x="4378708" y="4701695"/>
                </a:lnTo>
                <a:lnTo>
                  <a:pt x="4404470" y="4704090"/>
                </a:lnTo>
                <a:lnTo>
                  <a:pt x="4453085" y="4705845"/>
                </a:lnTo>
                <a:lnTo>
                  <a:pt x="4470509" y="4704594"/>
                </a:lnTo>
                <a:lnTo>
                  <a:pt x="4477679" y="4702009"/>
                </a:lnTo>
                <a:lnTo>
                  <a:pt x="4486542" y="4700866"/>
                </a:lnTo>
                <a:lnTo>
                  <a:pt x="4509044" y="4703941"/>
                </a:lnTo>
                <a:lnTo>
                  <a:pt x="4513653" y="4700032"/>
                </a:lnTo>
                <a:lnTo>
                  <a:pt x="4519245" y="4699728"/>
                </a:lnTo>
                <a:lnTo>
                  <a:pt x="4528756" y="4701346"/>
                </a:lnTo>
                <a:lnTo>
                  <a:pt x="4538692" y="4699903"/>
                </a:lnTo>
                <a:lnTo>
                  <a:pt x="4545122" y="4697191"/>
                </a:lnTo>
                <a:lnTo>
                  <a:pt x="4551627" y="4695500"/>
                </a:lnTo>
                <a:lnTo>
                  <a:pt x="4561789" y="4697116"/>
                </a:lnTo>
                <a:lnTo>
                  <a:pt x="4565334" y="4694471"/>
                </a:lnTo>
                <a:lnTo>
                  <a:pt x="4585282" y="4691931"/>
                </a:lnTo>
                <a:lnTo>
                  <a:pt x="4586108" y="4689231"/>
                </a:lnTo>
                <a:lnTo>
                  <a:pt x="4593544" y="4687496"/>
                </a:lnTo>
                <a:lnTo>
                  <a:pt x="4606472" y="4688955"/>
                </a:lnTo>
                <a:lnTo>
                  <a:pt x="4613876" y="4687567"/>
                </a:lnTo>
                <a:lnTo>
                  <a:pt x="4618273" y="4687933"/>
                </a:lnTo>
                <a:lnTo>
                  <a:pt x="4616817" y="4689943"/>
                </a:lnTo>
                <a:lnTo>
                  <a:pt x="4615623" y="4692197"/>
                </a:lnTo>
                <a:lnTo>
                  <a:pt x="4620807" y="4693293"/>
                </a:lnTo>
                <a:lnTo>
                  <a:pt x="4630764" y="4694086"/>
                </a:lnTo>
                <a:lnTo>
                  <a:pt x="4637232" y="4695726"/>
                </a:lnTo>
                <a:lnTo>
                  <a:pt x="4642873" y="4695210"/>
                </a:lnTo>
                <a:lnTo>
                  <a:pt x="4650353" y="4689532"/>
                </a:lnTo>
                <a:lnTo>
                  <a:pt x="4695125" y="4683152"/>
                </a:lnTo>
                <a:lnTo>
                  <a:pt x="4702397" y="4684417"/>
                </a:lnTo>
                <a:lnTo>
                  <a:pt x="4709023" y="4684301"/>
                </a:lnTo>
                <a:lnTo>
                  <a:pt x="4715187" y="4683085"/>
                </a:lnTo>
                <a:lnTo>
                  <a:pt x="4721071" y="4681052"/>
                </a:lnTo>
                <a:lnTo>
                  <a:pt x="4738325" y="4680289"/>
                </a:lnTo>
                <a:lnTo>
                  <a:pt x="4755401" y="4678317"/>
                </a:lnTo>
                <a:lnTo>
                  <a:pt x="4772995" y="4675849"/>
                </a:lnTo>
                <a:lnTo>
                  <a:pt x="4791806" y="4673600"/>
                </a:lnTo>
                <a:lnTo>
                  <a:pt x="4810996" y="4673700"/>
                </a:lnTo>
                <a:lnTo>
                  <a:pt x="4827410" y="4671191"/>
                </a:lnTo>
                <a:lnTo>
                  <a:pt x="4843708" y="4667693"/>
                </a:lnTo>
                <a:lnTo>
                  <a:pt x="4862550" y="4664830"/>
                </a:lnTo>
                <a:lnTo>
                  <a:pt x="4877588" y="4665825"/>
                </a:lnTo>
                <a:lnTo>
                  <a:pt x="4884923" y="4661288"/>
                </a:lnTo>
                <a:lnTo>
                  <a:pt x="4891404" y="4655379"/>
                </a:lnTo>
                <a:lnTo>
                  <a:pt x="4903878" y="4652258"/>
                </a:lnTo>
                <a:lnTo>
                  <a:pt x="4921009" y="4653656"/>
                </a:lnTo>
                <a:lnTo>
                  <a:pt x="4925244" y="4651193"/>
                </a:lnTo>
                <a:lnTo>
                  <a:pt x="4933350" y="4647659"/>
                </a:lnTo>
                <a:lnTo>
                  <a:pt x="4962094" y="4645846"/>
                </a:lnTo>
                <a:lnTo>
                  <a:pt x="4965528" y="4646928"/>
                </a:lnTo>
                <a:lnTo>
                  <a:pt x="4972634" y="4645345"/>
                </a:lnTo>
                <a:lnTo>
                  <a:pt x="4971753" y="4643694"/>
                </a:lnTo>
                <a:lnTo>
                  <a:pt x="4985352" y="4642002"/>
                </a:lnTo>
                <a:lnTo>
                  <a:pt x="5003951" y="4638313"/>
                </a:lnTo>
                <a:lnTo>
                  <a:pt x="5023609" y="4634837"/>
                </a:lnTo>
                <a:lnTo>
                  <a:pt x="5040384" y="4633788"/>
                </a:lnTo>
                <a:lnTo>
                  <a:pt x="5064420" y="4631243"/>
                </a:lnTo>
                <a:lnTo>
                  <a:pt x="5084181" y="4631603"/>
                </a:lnTo>
                <a:lnTo>
                  <a:pt x="5102108" y="4632676"/>
                </a:lnTo>
                <a:lnTo>
                  <a:pt x="5120644" y="4632270"/>
                </a:lnTo>
                <a:lnTo>
                  <a:pt x="5140302" y="4625126"/>
                </a:lnTo>
                <a:lnTo>
                  <a:pt x="5158185" y="4615084"/>
                </a:lnTo>
                <a:lnTo>
                  <a:pt x="5180274" y="4603566"/>
                </a:lnTo>
                <a:lnTo>
                  <a:pt x="5212554" y="4591991"/>
                </a:lnTo>
                <a:lnTo>
                  <a:pt x="5398874" y="4561852"/>
                </a:lnTo>
                <a:lnTo>
                  <a:pt x="5422312" y="4555022"/>
                </a:lnTo>
                <a:lnTo>
                  <a:pt x="5444268" y="4555307"/>
                </a:lnTo>
                <a:lnTo>
                  <a:pt x="5466535" y="4558546"/>
                </a:lnTo>
                <a:lnTo>
                  <a:pt x="5523142" y="4563217"/>
                </a:lnTo>
                <a:lnTo>
                  <a:pt x="5557585" y="4547462"/>
                </a:lnTo>
                <a:lnTo>
                  <a:pt x="5562775" y="4550084"/>
                </a:lnTo>
                <a:lnTo>
                  <a:pt x="5579009" y="4554621"/>
                </a:lnTo>
                <a:lnTo>
                  <a:pt x="5580063" y="4556658"/>
                </a:lnTo>
                <a:lnTo>
                  <a:pt x="5620827" y="4562547"/>
                </a:lnTo>
                <a:lnTo>
                  <a:pt x="5643812" y="4570769"/>
                </a:lnTo>
                <a:lnTo>
                  <a:pt x="5661549" y="4578666"/>
                </a:lnTo>
                <a:lnTo>
                  <a:pt x="5686573" y="4583577"/>
                </a:lnTo>
                <a:lnTo>
                  <a:pt x="5694202" y="4593556"/>
                </a:lnTo>
                <a:lnTo>
                  <a:pt x="5699140" y="4594784"/>
                </a:lnTo>
                <a:lnTo>
                  <a:pt x="5705486" y="4593551"/>
                </a:lnTo>
                <a:lnTo>
                  <a:pt x="5717340" y="4596146"/>
                </a:lnTo>
                <a:lnTo>
                  <a:pt x="5721723" y="4591266"/>
                </a:lnTo>
                <a:lnTo>
                  <a:pt x="5730802" y="4595526"/>
                </a:lnTo>
                <a:lnTo>
                  <a:pt x="5741470" y="4599775"/>
                </a:lnTo>
                <a:lnTo>
                  <a:pt x="5750618" y="4594863"/>
                </a:lnTo>
                <a:lnTo>
                  <a:pt x="5754183" y="4596996"/>
                </a:lnTo>
                <a:lnTo>
                  <a:pt x="5762031" y="4603739"/>
                </a:lnTo>
                <a:lnTo>
                  <a:pt x="5769998" y="4606479"/>
                </a:lnTo>
                <a:lnTo>
                  <a:pt x="5813416" y="4623073"/>
                </a:lnTo>
                <a:lnTo>
                  <a:pt x="5831156" y="4629903"/>
                </a:lnTo>
                <a:lnTo>
                  <a:pt x="5849965" y="4636369"/>
                </a:lnTo>
                <a:lnTo>
                  <a:pt x="5870353" y="4636644"/>
                </a:lnTo>
                <a:lnTo>
                  <a:pt x="5880787" y="4637123"/>
                </a:lnTo>
                <a:lnTo>
                  <a:pt x="5894205" y="4639553"/>
                </a:lnTo>
                <a:lnTo>
                  <a:pt x="5906500" y="4643352"/>
                </a:lnTo>
                <a:lnTo>
                  <a:pt x="5913565" y="4647939"/>
                </a:lnTo>
                <a:lnTo>
                  <a:pt x="5919330" y="4650243"/>
                </a:lnTo>
                <a:lnTo>
                  <a:pt x="5926899" y="4649685"/>
                </a:lnTo>
                <a:lnTo>
                  <a:pt x="5928206" y="4655938"/>
                </a:lnTo>
                <a:lnTo>
                  <a:pt x="5933503" y="4659505"/>
                </a:lnTo>
                <a:lnTo>
                  <a:pt x="5949030" y="4661162"/>
                </a:lnTo>
                <a:lnTo>
                  <a:pt x="5949845" y="4664614"/>
                </a:lnTo>
                <a:lnTo>
                  <a:pt x="5961097" y="4664741"/>
                </a:lnTo>
                <a:lnTo>
                  <a:pt x="5970216" y="4669805"/>
                </a:lnTo>
                <a:lnTo>
                  <a:pt x="5978352" y="4676820"/>
                </a:lnTo>
                <a:lnTo>
                  <a:pt x="5986659" y="4682799"/>
                </a:lnTo>
                <a:lnTo>
                  <a:pt x="5993523" y="4680299"/>
                </a:lnTo>
                <a:lnTo>
                  <a:pt x="5999708" y="4683403"/>
                </a:lnTo>
                <a:lnTo>
                  <a:pt x="6018369" y="4694104"/>
                </a:lnTo>
                <a:lnTo>
                  <a:pt x="6023331" y="4694659"/>
                </a:lnTo>
                <a:lnTo>
                  <a:pt x="6029220" y="4695873"/>
                </a:lnTo>
                <a:lnTo>
                  <a:pt x="6039234" y="4698644"/>
                </a:lnTo>
                <a:lnTo>
                  <a:pt x="6048452" y="4700437"/>
                </a:lnTo>
                <a:lnTo>
                  <a:pt x="6052162" y="4700971"/>
                </a:lnTo>
                <a:lnTo>
                  <a:pt x="6061096" y="4698602"/>
                </a:lnTo>
                <a:lnTo>
                  <a:pt x="6071346" y="4702225"/>
                </a:lnTo>
                <a:lnTo>
                  <a:pt x="6083849" y="4700560"/>
                </a:lnTo>
                <a:lnTo>
                  <a:pt x="6084313" y="4701844"/>
                </a:lnTo>
                <a:lnTo>
                  <a:pt x="6086007" y="4704269"/>
                </a:lnTo>
                <a:lnTo>
                  <a:pt x="6094841" y="4709331"/>
                </a:lnTo>
                <a:lnTo>
                  <a:pt x="6103790" y="4707133"/>
                </a:lnTo>
                <a:lnTo>
                  <a:pt x="6102851" y="4713474"/>
                </a:lnTo>
                <a:lnTo>
                  <a:pt x="6113393" y="4708254"/>
                </a:lnTo>
                <a:lnTo>
                  <a:pt x="6121359" y="4708089"/>
                </a:lnTo>
                <a:lnTo>
                  <a:pt x="6125932" y="4709572"/>
                </a:lnTo>
                <a:lnTo>
                  <a:pt x="6143379" y="4707783"/>
                </a:lnTo>
                <a:lnTo>
                  <a:pt x="6157143" y="4707832"/>
                </a:lnTo>
                <a:lnTo>
                  <a:pt x="6170308" y="4708626"/>
                </a:lnTo>
                <a:lnTo>
                  <a:pt x="6200525" y="4712378"/>
                </a:lnTo>
                <a:lnTo>
                  <a:pt x="6209784" y="4710129"/>
                </a:lnTo>
                <a:lnTo>
                  <a:pt x="6225145" y="4711095"/>
                </a:lnTo>
                <a:lnTo>
                  <a:pt x="6240358" y="4713201"/>
                </a:lnTo>
                <a:lnTo>
                  <a:pt x="6254475" y="4714046"/>
                </a:lnTo>
                <a:lnTo>
                  <a:pt x="6266549" y="4711228"/>
                </a:lnTo>
                <a:lnTo>
                  <a:pt x="6272368" y="4710372"/>
                </a:lnTo>
                <a:lnTo>
                  <a:pt x="6277634" y="4710569"/>
                </a:lnTo>
                <a:lnTo>
                  <a:pt x="6282528" y="4711416"/>
                </a:lnTo>
                <a:lnTo>
                  <a:pt x="6295594" y="4715316"/>
                </a:lnTo>
                <a:lnTo>
                  <a:pt x="6298040" y="4719481"/>
                </a:lnTo>
                <a:lnTo>
                  <a:pt x="6306719" y="4720183"/>
                </a:lnTo>
                <a:lnTo>
                  <a:pt x="6317160" y="4724740"/>
                </a:lnTo>
                <a:lnTo>
                  <a:pt x="6321469" y="4725922"/>
                </a:lnTo>
                <a:lnTo>
                  <a:pt x="6327678" y="4719031"/>
                </a:lnTo>
                <a:lnTo>
                  <a:pt x="6339573" y="4720529"/>
                </a:lnTo>
                <a:lnTo>
                  <a:pt x="6349998" y="4722418"/>
                </a:lnTo>
                <a:lnTo>
                  <a:pt x="6351794" y="4716702"/>
                </a:lnTo>
                <a:lnTo>
                  <a:pt x="6364021" y="4716336"/>
                </a:lnTo>
                <a:lnTo>
                  <a:pt x="6369344" y="4713633"/>
                </a:lnTo>
                <a:lnTo>
                  <a:pt x="6374506" y="4713621"/>
                </a:lnTo>
                <a:lnTo>
                  <a:pt x="6386250" y="4721322"/>
                </a:lnTo>
                <a:lnTo>
                  <a:pt x="6427544" y="4716543"/>
                </a:lnTo>
                <a:lnTo>
                  <a:pt x="6479982" y="4711938"/>
                </a:lnTo>
                <a:lnTo>
                  <a:pt x="6531509" y="4705689"/>
                </a:lnTo>
                <a:lnTo>
                  <a:pt x="6570069" y="4695979"/>
                </a:lnTo>
                <a:lnTo>
                  <a:pt x="6568875" y="4700429"/>
                </a:lnTo>
                <a:lnTo>
                  <a:pt x="6573933" y="4702745"/>
                </a:lnTo>
                <a:lnTo>
                  <a:pt x="6582601" y="4703266"/>
                </a:lnTo>
                <a:lnTo>
                  <a:pt x="6592234" y="4702332"/>
                </a:lnTo>
                <a:lnTo>
                  <a:pt x="6611447" y="4702853"/>
                </a:lnTo>
                <a:lnTo>
                  <a:pt x="6630931" y="4705007"/>
                </a:lnTo>
                <a:lnTo>
                  <a:pt x="6652975" y="4706811"/>
                </a:lnTo>
                <a:lnTo>
                  <a:pt x="6705983" y="4705917"/>
                </a:lnTo>
                <a:lnTo>
                  <a:pt x="6730951" y="4703857"/>
                </a:lnTo>
                <a:lnTo>
                  <a:pt x="6755390" y="4703874"/>
                </a:lnTo>
                <a:lnTo>
                  <a:pt x="6779915" y="4709740"/>
                </a:lnTo>
                <a:lnTo>
                  <a:pt x="6782154" y="4707233"/>
                </a:lnTo>
                <a:lnTo>
                  <a:pt x="6784920" y="4705299"/>
                </a:lnTo>
                <a:lnTo>
                  <a:pt x="6788044" y="4703780"/>
                </a:lnTo>
                <a:lnTo>
                  <a:pt x="6797743" y="4700489"/>
                </a:lnTo>
                <a:lnTo>
                  <a:pt x="6799096" y="4701114"/>
                </a:lnTo>
                <a:lnTo>
                  <a:pt x="6804943" y="4702272"/>
                </a:lnTo>
                <a:lnTo>
                  <a:pt x="6808426" y="4701689"/>
                </a:lnTo>
                <a:lnTo>
                  <a:pt x="6810858" y="4700341"/>
                </a:lnTo>
                <a:lnTo>
                  <a:pt x="6813109" y="4698118"/>
                </a:lnTo>
                <a:lnTo>
                  <a:pt x="6821079" y="4696946"/>
                </a:lnTo>
                <a:lnTo>
                  <a:pt x="6836505" y="4692900"/>
                </a:lnTo>
                <a:lnTo>
                  <a:pt x="6839647" y="4693768"/>
                </a:lnTo>
                <a:lnTo>
                  <a:pt x="6863313" y="4690196"/>
                </a:lnTo>
                <a:lnTo>
                  <a:pt x="6863759" y="4690920"/>
                </a:lnTo>
                <a:lnTo>
                  <a:pt x="6865304" y="4692456"/>
                </a:lnTo>
                <a:lnTo>
                  <a:pt x="6867462" y="4693438"/>
                </a:lnTo>
                <a:lnTo>
                  <a:pt x="6870965" y="4693283"/>
                </a:lnTo>
                <a:lnTo>
                  <a:pt x="6870065" y="4698790"/>
                </a:lnTo>
                <a:lnTo>
                  <a:pt x="6872377" y="4699543"/>
                </a:lnTo>
                <a:lnTo>
                  <a:pt x="6877355" y="4697855"/>
                </a:lnTo>
                <a:lnTo>
                  <a:pt x="6884455" y="4696039"/>
                </a:lnTo>
                <a:lnTo>
                  <a:pt x="6887268" y="4704635"/>
                </a:lnTo>
                <a:lnTo>
                  <a:pt x="6897067" y="4707090"/>
                </a:lnTo>
                <a:lnTo>
                  <a:pt x="6908715" y="4707996"/>
                </a:lnTo>
                <a:lnTo>
                  <a:pt x="6917073" y="4711945"/>
                </a:lnTo>
                <a:lnTo>
                  <a:pt x="6924959" y="4710463"/>
                </a:lnTo>
                <a:lnTo>
                  <a:pt x="6933244" y="4709217"/>
                </a:lnTo>
                <a:lnTo>
                  <a:pt x="6941757" y="4708306"/>
                </a:lnTo>
                <a:lnTo>
                  <a:pt x="6946803" y="4707995"/>
                </a:lnTo>
                <a:lnTo>
                  <a:pt x="6948103" y="4708462"/>
                </a:lnTo>
                <a:lnTo>
                  <a:pt x="6949789" y="4708498"/>
                </a:lnTo>
                <a:lnTo>
                  <a:pt x="6956005" y="4707425"/>
                </a:lnTo>
                <a:lnTo>
                  <a:pt x="6965793" y="4706818"/>
                </a:lnTo>
                <a:lnTo>
                  <a:pt x="6969378" y="4707759"/>
                </a:lnTo>
                <a:lnTo>
                  <a:pt x="6971111" y="4709791"/>
                </a:lnTo>
                <a:lnTo>
                  <a:pt x="6971962" y="4709500"/>
                </a:lnTo>
                <a:lnTo>
                  <a:pt x="6975720" y="4706520"/>
                </a:lnTo>
                <a:lnTo>
                  <a:pt x="6979133" y="4705002"/>
                </a:lnTo>
                <a:lnTo>
                  <a:pt x="6983806" y="4706913"/>
                </a:lnTo>
                <a:lnTo>
                  <a:pt x="6991344" y="4714223"/>
                </a:lnTo>
                <a:lnTo>
                  <a:pt x="7000815" y="4711664"/>
                </a:lnTo>
                <a:lnTo>
                  <a:pt x="7009404" y="4712875"/>
                </a:lnTo>
                <a:lnTo>
                  <a:pt x="7019543" y="4715756"/>
                </a:lnTo>
                <a:lnTo>
                  <a:pt x="7033663" y="4718211"/>
                </a:lnTo>
                <a:lnTo>
                  <a:pt x="7039408" y="4714975"/>
                </a:lnTo>
                <a:lnTo>
                  <a:pt x="7045265" y="4714168"/>
                </a:lnTo>
                <a:lnTo>
                  <a:pt x="7051256" y="4715287"/>
                </a:lnTo>
                <a:lnTo>
                  <a:pt x="7057405" y="4717829"/>
                </a:lnTo>
                <a:lnTo>
                  <a:pt x="7072882" y="4716504"/>
                </a:lnTo>
                <a:lnTo>
                  <a:pt x="7088797" y="4717249"/>
                </a:lnTo>
                <a:lnTo>
                  <a:pt x="7105409" y="4718750"/>
                </a:lnTo>
                <a:lnTo>
                  <a:pt x="7122976" y="4719697"/>
                </a:lnTo>
                <a:lnTo>
                  <a:pt x="7188335" y="4733936"/>
                </a:lnTo>
                <a:lnTo>
                  <a:pt x="7250744" y="4732715"/>
                </a:lnTo>
                <a:lnTo>
                  <a:pt x="7258513" y="4730286"/>
                </a:lnTo>
                <a:lnTo>
                  <a:pt x="7265927" y="4727571"/>
                </a:lnTo>
                <a:lnTo>
                  <a:pt x="7272872" y="4724698"/>
                </a:lnTo>
                <a:lnTo>
                  <a:pt x="7282416" y="4727018"/>
                </a:lnTo>
                <a:lnTo>
                  <a:pt x="7293896" y="4725783"/>
                </a:lnTo>
                <a:lnTo>
                  <a:pt x="7304227" y="4726390"/>
                </a:lnTo>
                <a:lnTo>
                  <a:pt x="7310325" y="4734233"/>
                </a:lnTo>
                <a:lnTo>
                  <a:pt x="7316382" y="4731179"/>
                </a:lnTo>
                <a:lnTo>
                  <a:pt x="7320465" y="4728635"/>
                </a:lnTo>
                <a:lnTo>
                  <a:pt x="7322970" y="4728948"/>
                </a:lnTo>
                <a:lnTo>
                  <a:pt x="7324298" y="4734464"/>
                </a:lnTo>
                <a:lnTo>
                  <a:pt x="7327576" y="4733677"/>
                </a:lnTo>
                <a:lnTo>
                  <a:pt x="7330029" y="4734238"/>
                </a:lnTo>
                <a:lnTo>
                  <a:pt x="7332113" y="4735454"/>
                </a:lnTo>
                <a:lnTo>
                  <a:pt x="7332828" y="4736075"/>
                </a:lnTo>
                <a:lnTo>
                  <a:pt x="7354005" y="4728306"/>
                </a:lnTo>
                <a:lnTo>
                  <a:pt x="7357351" y="4728578"/>
                </a:lnTo>
                <a:lnTo>
                  <a:pt x="7370472" y="4721846"/>
                </a:lnTo>
                <a:lnTo>
                  <a:pt x="7377615" y="4719257"/>
                </a:lnTo>
                <a:lnTo>
                  <a:pt x="7378880" y="4716689"/>
                </a:lnTo>
                <a:lnTo>
                  <a:pt x="7380669" y="4714937"/>
                </a:lnTo>
                <a:lnTo>
                  <a:pt x="7383763" y="4713739"/>
                </a:lnTo>
                <a:lnTo>
                  <a:pt x="7389806" y="4713803"/>
                </a:lnTo>
                <a:lnTo>
                  <a:pt x="7391343" y="4714163"/>
                </a:lnTo>
                <a:lnTo>
                  <a:pt x="7399301" y="4709204"/>
                </a:lnTo>
                <a:lnTo>
                  <a:pt x="7401681" y="4707161"/>
                </a:lnTo>
                <a:lnTo>
                  <a:pt x="7403553" y="4704778"/>
                </a:lnTo>
                <a:lnTo>
                  <a:pt x="7404698" y="4701934"/>
                </a:lnTo>
                <a:lnTo>
                  <a:pt x="7430439" y="4703184"/>
                </a:lnTo>
                <a:lnTo>
                  <a:pt x="7453778" y="4698763"/>
                </a:lnTo>
                <a:lnTo>
                  <a:pt x="7476798" y="4692227"/>
                </a:lnTo>
                <a:lnTo>
                  <a:pt x="7501582" y="4687130"/>
                </a:lnTo>
                <a:lnTo>
                  <a:pt x="7518381" y="4689890"/>
                </a:lnTo>
                <a:lnTo>
                  <a:pt x="7535124" y="4678084"/>
                </a:lnTo>
                <a:lnTo>
                  <a:pt x="7553236" y="4660835"/>
                </a:lnTo>
                <a:lnTo>
                  <a:pt x="7574145" y="4647264"/>
                </a:lnTo>
                <a:lnTo>
                  <a:pt x="7595718" y="4634158"/>
                </a:lnTo>
                <a:lnTo>
                  <a:pt x="7615609" y="4624574"/>
                </a:lnTo>
                <a:lnTo>
                  <a:pt x="7627984" y="4624499"/>
                </a:lnTo>
                <a:lnTo>
                  <a:pt x="7627014" y="4639923"/>
                </a:lnTo>
                <a:lnTo>
                  <a:pt x="7637678" y="4637043"/>
                </a:lnTo>
                <a:lnTo>
                  <a:pt x="7652346" y="4635071"/>
                </a:lnTo>
                <a:lnTo>
                  <a:pt x="7669631" y="4634463"/>
                </a:lnTo>
                <a:lnTo>
                  <a:pt x="7688149" y="4635672"/>
                </a:lnTo>
                <a:lnTo>
                  <a:pt x="7712992" y="4630969"/>
                </a:lnTo>
                <a:lnTo>
                  <a:pt x="7732572" y="4629234"/>
                </a:lnTo>
                <a:lnTo>
                  <a:pt x="7751890" y="4626599"/>
                </a:lnTo>
                <a:lnTo>
                  <a:pt x="7775949" y="4619198"/>
                </a:lnTo>
                <a:lnTo>
                  <a:pt x="7790218" y="4624551"/>
                </a:lnTo>
                <a:lnTo>
                  <a:pt x="7795141" y="4623601"/>
                </a:lnTo>
                <a:lnTo>
                  <a:pt x="7799150" y="4620008"/>
                </a:lnTo>
                <a:lnTo>
                  <a:pt x="7810677" y="4617431"/>
                </a:lnTo>
                <a:lnTo>
                  <a:pt x="7810125" y="4611550"/>
                </a:lnTo>
                <a:lnTo>
                  <a:pt x="7820828" y="4611492"/>
                </a:lnTo>
                <a:lnTo>
                  <a:pt x="7832780" y="4610788"/>
                </a:lnTo>
                <a:lnTo>
                  <a:pt x="7835974" y="4602965"/>
                </a:lnTo>
                <a:lnTo>
                  <a:pt x="7840555" y="4603329"/>
                </a:lnTo>
                <a:lnTo>
                  <a:pt x="7852332" y="4605864"/>
                </a:lnTo>
                <a:lnTo>
                  <a:pt x="7860899" y="4604971"/>
                </a:lnTo>
                <a:lnTo>
                  <a:pt x="7864885" y="4608572"/>
                </a:lnTo>
                <a:lnTo>
                  <a:pt x="7878907" y="4609990"/>
                </a:lnTo>
                <a:lnTo>
                  <a:pt x="7883917" y="4609927"/>
                </a:lnTo>
                <a:lnTo>
                  <a:pt x="7889022" y="4609161"/>
                </a:lnTo>
                <a:lnTo>
                  <a:pt x="7908965" y="4601514"/>
                </a:lnTo>
                <a:lnTo>
                  <a:pt x="7928643" y="4600142"/>
                </a:lnTo>
                <a:lnTo>
                  <a:pt x="7948870" y="4598034"/>
                </a:lnTo>
                <a:lnTo>
                  <a:pt x="7965244" y="4590065"/>
                </a:lnTo>
                <a:lnTo>
                  <a:pt x="7973903" y="4586273"/>
                </a:lnTo>
                <a:lnTo>
                  <a:pt x="7986533" y="4582927"/>
                </a:lnTo>
                <a:lnTo>
                  <a:pt x="7999401" y="4581188"/>
                </a:lnTo>
                <a:lnTo>
                  <a:pt x="8008778" y="4582218"/>
                </a:lnTo>
                <a:lnTo>
                  <a:pt x="8015242" y="4581843"/>
                </a:lnTo>
                <a:lnTo>
                  <a:pt x="8020778" y="4578329"/>
                </a:lnTo>
                <a:lnTo>
                  <a:pt x="8026967" y="4583079"/>
                </a:lnTo>
                <a:lnTo>
                  <a:pt x="8034104" y="4583960"/>
                </a:lnTo>
                <a:lnTo>
                  <a:pt x="8047767" y="4579114"/>
                </a:lnTo>
                <a:lnTo>
                  <a:pt x="8051258" y="4581700"/>
                </a:lnTo>
                <a:lnTo>
                  <a:pt x="8080430" y="4576764"/>
                </a:lnTo>
                <a:lnTo>
                  <a:pt x="8159675" y="4562734"/>
                </a:lnTo>
                <a:lnTo>
                  <a:pt x="8187018" y="4558139"/>
                </a:lnTo>
                <a:lnTo>
                  <a:pt x="8188444" y="4559035"/>
                </a:lnTo>
                <a:lnTo>
                  <a:pt x="8191785" y="4560402"/>
                </a:lnTo>
                <a:lnTo>
                  <a:pt x="8199602" y="4561936"/>
                </a:lnTo>
                <a:lnTo>
                  <a:pt x="8207337" y="4561402"/>
                </a:lnTo>
                <a:lnTo>
                  <a:pt x="8214113" y="4558978"/>
                </a:lnTo>
                <a:lnTo>
                  <a:pt x="8219053" y="4554843"/>
                </a:lnTo>
                <a:lnTo>
                  <a:pt x="8240115" y="4540291"/>
                </a:lnTo>
                <a:lnTo>
                  <a:pt x="8262137" y="4530171"/>
                </a:lnTo>
                <a:lnTo>
                  <a:pt x="8284331" y="4522580"/>
                </a:lnTo>
                <a:lnTo>
                  <a:pt x="8305910" y="4515613"/>
                </a:lnTo>
                <a:lnTo>
                  <a:pt x="8323105" y="4513481"/>
                </a:lnTo>
                <a:lnTo>
                  <a:pt x="8331840" y="4516000"/>
                </a:lnTo>
                <a:lnTo>
                  <a:pt x="8340992" y="4515746"/>
                </a:lnTo>
                <a:lnTo>
                  <a:pt x="8359440" y="4505294"/>
                </a:lnTo>
                <a:lnTo>
                  <a:pt x="8366853" y="4510604"/>
                </a:lnTo>
                <a:lnTo>
                  <a:pt x="8372295" y="4509757"/>
                </a:lnTo>
                <a:lnTo>
                  <a:pt x="8379837" y="4504820"/>
                </a:lnTo>
                <a:lnTo>
                  <a:pt x="8390227" y="4504803"/>
                </a:lnTo>
                <a:lnTo>
                  <a:pt x="8398374" y="4507708"/>
                </a:lnTo>
                <a:lnTo>
                  <a:pt x="8405774" y="4508920"/>
                </a:lnTo>
                <a:lnTo>
                  <a:pt x="8413922" y="4503825"/>
                </a:lnTo>
                <a:lnTo>
                  <a:pt x="8419336" y="4507315"/>
                </a:lnTo>
                <a:lnTo>
                  <a:pt x="8439911" y="4506693"/>
                </a:lnTo>
                <a:lnTo>
                  <a:pt x="8442841" y="4510925"/>
                </a:lnTo>
                <a:lnTo>
                  <a:pt x="8451141" y="4511985"/>
                </a:lnTo>
                <a:lnTo>
                  <a:pt x="8461985" y="4506485"/>
                </a:lnTo>
                <a:lnTo>
                  <a:pt x="8469977" y="4506984"/>
                </a:lnTo>
                <a:lnTo>
                  <a:pt x="8473771" y="4505328"/>
                </a:lnTo>
                <a:lnTo>
                  <a:pt x="8470808" y="4502379"/>
                </a:lnTo>
                <a:lnTo>
                  <a:pt x="8467892" y="4498968"/>
                </a:lnTo>
                <a:lnTo>
                  <a:pt x="8471830" y="4495923"/>
                </a:lnTo>
                <a:lnTo>
                  <a:pt x="8480449" y="4492230"/>
                </a:lnTo>
                <a:lnTo>
                  <a:pt x="8485146" y="4487985"/>
                </a:lnTo>
                <a:lnTo>
                  <a:pt x="8490803" y="4487477"/>
                </a:lnTo>
                <a:lnTo>
                  <a:pt x="8502305" y="4495001"/>
                </a:lnTo>
                <a:lnTo>
                  <a:pt x="8512213" y="4491478"/>
                </a:lnTo>
                <a:lnTo>
                  <a:pt x="8521758" y="4491822"/>
                </a:lnTo>
                <a:lnTo>
                  <a:pt x="8533255" y="4493684"/>
                </a:lnTo>
                <a:lnTo>
                  <a:pt x="8549020" y="4494714"/>
                </a:lnTo>
                <a:lnTo>
                  <a:pt x="8555616" y="4491841"/>
                </a:lnTo>
                <a:lnTo>
                  <a:pt x="8564034" y="4499898"/>
                </a:lnTo>
                <a:lnTo>
                  <a:pt x="8568712" y="4503126"/>
                </a:lnTo>
                <a:lnTo>
                  <a:pt x="8574319" y="4505079"/>
                </a:lnTo>
                <a:lnTo>
                  <a:pt x="8581793" y="4503940"/>
                </a:lnTo>
                <a:lnTo>
                  <a:pt x="8602240" y="4496788"/>
                </a:lnTo>
                <a:lnTo>
                  <a:pt x="8609246" y="4501300"/>
                </a:lnTo>
                <a:lnTo>
                  <a:pt x="8621834" y="4507293"/>
                </a:lnTo>
                <a:lnTo>
                  <a:pt x="8659027" y="4504585"/>
                </a:lnTo>
                <a:lnTo>
                  <a:pt x="8662570" y="4501362"/>
                </a:lnTo>
                <a:lnTo>
                  <a:pt x="8672554" y="4503232"/>
                </a:lnTo>
                <a:lnTo>
                  <a:pt x="8672600" y="4507130"/>
                </a:lnTo>
                <a:lnTo>
                  <a:pt x="8677105" y="4505450"/>
                </a:lnTo>
                <a:lnTo>
                  <a:pt x="8686683" y="4496969"/>
                </a:lnTo>
                <a:lnTo>
                  <a:pt x="8689421" y="4502939"/>
                </a:lnTo>
                <a:lnTo>
                  <a:pt x="8747750" y="4488660"/>
                </a:lnTo>
                <a:lnTo>
                  <a:pt x="8753675" y="4493144"/>
                </a:lnTo>
                <a:lnTo>
                  <a:pt x="8757648" y="4495326"/>
                </a:lnTo>
                <a:lnTo>
                  <a:pt x="8762178" y="4496504"/>
                </a:lnTo>
                <a:lnTo>
                  <a:pt x="8767766" y="4495267"/>
                </a:lnTo>
                <a:lnTo>
                  <a:pt x="8782567" y="4488860"/>
                </a:lnTo>
                <a:lnTo>
                  <a:pt x="8788477" y="4491886"/>
                </a:lnTo>
                <a:lnTo>
                  <a:pt x="8798841" y="4495738"/>
                </a:lnTo>
                <a:lnTo>
                  <a:pt x="8827006" y="4491808"/>
                </a:lnTo>
                <a:lnTo>
                  <a:pt x="8829329" y="4489209"/>
                </a:lnTo>
                <a:lnTo>
                  <a:pt x="8837203" y="4490101"/>
                </a:lnTo>
                <a:lnTo>
                  <a:pt x="8837705" y="4493022"/>
                </a:lnTo>
                <a:lnTo>
                  <a:pt x="8840958" y="4491532"/>
                </a:lnTo>
                <a:lnTo>
                  <a:pt x="8847270" y="4484682"/>
                </a:lnTo>
                <a:lnTo>
                  <a:pt x="8850090" y="4489019"/>
                </a:lnTo>
                <a:lnTo>
                  <a:pt x="8922369" y="4464790"/>
                </a:lnTo>
                <a:lnTo>
                  <a:pt x="8923386" y="4461968"/>
                </a:lnTo>
                <a:lnTo>
                  <a:pt x="8927222" y="4461333"/>
                </a:lnTo>
                <a:lnTo>
                  <a:pt x="8940688" y="4461972"/>
                </a:lnTo>
                <a:lnTo>
                  <a:pt x="8945376" y="4460981"/>
                </a:lnTo>
                <a:lnTo>
                  <a:pt x="8951516" y="4456026"/>
                </a:lnTo>
                <a:lnTo>
                  <a:pt x="8962855" y="4454919"/>
                </a:lnTo>
                <a:lnTo>
                  <a:pt x="9045324" y="4440134"/>
                </a:lnTo>
                <a:lnTo>
                  <a:pt x="9059544" y="4439960"/>
                </a:lnTo>
                <a:lnTo>
                  <a:pt x="9066001" y="4438411"/>
                </a:lnTo>
                <a:lnTo>
                  <a:pt x="9071206" y="4435067"/>
                </a:lnTo>
                <a:lnTo>
                  <a:pt x="9074577" y="4428929"/>
                </a:lnTo>
                <a:lnTo>
                  <a:pt x="9086503" y="4427914"/>
                </a:lnTo>
                <a:lnTo>
                  <a:pt x="9117866" y="4427654"/>
                </a:lnTo>
                <a:lnTo>
                  <a:pt x="9129676" y="4427334"/>
                </a:lnTo>
                <a:lnTo>
                  <a:pt x="9148075" y="4427193"/>
                </a:lnTo>
                <a:lnTo>
                  <a:pt x="9156318" y="4426770"/>
                </a:lnTo>
                <a:lnTo>
                  <a:pt x="9155512" y="4421018"/>
                </a:lnTo>
                <a:lnTo>
                  <a:pt x="9177704" y="4417971"/>
                </a:lnTo>
                <a:lnTo>
                  <a:pt x="9189954" y="4411536"/>
                </a:lnTo>
                <a:lnTo>
                  <a:pt x="9205035" y="4402545"/>
                </a:lnTo>
                <a:lnTo>
                  <a:pt x="9221835" y="4393139"/>
                </a:lnTo>
                <a:lnTo>
                  <a:pt x="9239243" y="4385461"/>
                </a:lnTo>
                <a:lnTo>
                  <a:pt x="9249856" y="4383313"/>
                </a:lnTo>
                <a:lnTo>
                  <a:pt x="9273830" y="4379570"/>
                </a:lnTo>
                <a:lnTo>
                  <a:pt x="9289419" y="4376426"/>
                </a:lnTo>
                <a:lnTo>
                  <a:pt x="9292024" y="4375727"/>
                </a:lnTo>
                <a:lnTo>
                  <a:pt x="9292024" y="0"/>
                </a:lnTo>
                <a:close/>
              </a:path>
            </a:pathLst>
          </a:custGeom>
          <a:solidFill>
            <a:srgbClr val="82766A">
              <a:alpha val="14898"/>
            </a:srgbClr>
          </a:solidFill>
        </p:spPr>
        <p:txBody>
          <a:bodyPr wrap="square" lIns="0" tIns="0" rIns="0" bIns="0"/>
          <a:lstStyle/>
          <a:p>
            <a:endParaRPr/>
          </a:p>
        </p:txBody>
      </p:sp>
      <p:sp>
        <p:nvSpPr>
          <p:cNvPr id="3" name="object 3"/>
          <p:cNvSpPr txBox="1">
            <a:spLocks noGrp="1"/>
          </p:cNvSpPr>
          <p:nvPr>
            <p:ph type="title"/>
          </p:nvPr>
        </p:nvSpPr>
        <p:spPr>
          <a:xfrm>
            <a:off x="2783851" y="1595236"/>
            <a:ext cx="5120005" cy="1000760"/>
          </a:xfrm>
          <a:prstGeom prst="rect">
            <a:avLst/>
          </a:prstGeom>
        </p:spPr>
        <p:txBody>
          <a:bodyPr vert="horz" wrap="square" lIns="0" tIns="78740" rIns="0" bIns="0">
            <a:spAutoFit/>
          </a:bodyPr>
          <a:lstStyle/>
          <a:p>
            <a:pPr marL="967105" marR="5080" indent="-955040">
              <a:lnSpc>
                <a:spcPts val="3600"/>
              </a:lnSpc>
              <a:spcBef>
                <a:spcPts val="620"/>
              </a:spcBef>
              <a:defRPr sz="3400"/>
            </a:pPr>
            <a:r>
              <a:t>Internet, AI e Big Data:  promessa e cattura</a:t>
            </a:r>
            <a:endParaRPr sz="3400"/>
          </a:p>
        </p:txBody>
      </p:sp>
      <p:pic>
        <p:nvPicPr>
          <p:cNvPr id="4" name="object 4"/>
          <p:cNvPicPr/>
          <p:nvPr/>
        </p:nvPicPr>
        <p:blipFill>
          <a:blip r:embed="rId2" cstate="print"/>
          <a:stretch>
            <a:fillRect/>
          </a:stretch>
        </p:blipFill>
        <p:spPr>
          <a:xfrm>
            <a:off x="4767071" y="1131316"/>
            <a:ext cx="1149096" cy="387096"/>
          </a:xfrm>
          <a:prstGeom prst="rect">
            <a:avLst/>
          </a:prstGeom>
        </p:spPr>
      </p:pic>
      <p:sp>
        <p:nvSpPr>
          <p:cNvPr id="5" name="object 5"/>
          <p:cNvSpPr txBox="1"/>
          <p:nvPr/>
        </p:nvSpPr>
        <p:spPr>
          <a:xfrm>
            <a:off x="1885981" y="2708645"/>
            <a:ext cx="6558915" cy="2302510"/>
          </a:xfrm>
          <a:prstGeom prst="rect">
            <a:avLst/>
          </a:prstGeom>
        </p:spPr>
        <p:txBody>
          <a:bodyPr vert="horz" wrap="square" lIns="0" tIns="107315" rIns="0" bIns="0">
            <a:spAutoFit/>
          </a:bodyPr>
          <a:lstStyle/>
          <a:p>
            <a:pPr marL="12700">
              <a:lnSpc>
                <a:spcPct val="100000"/>
              </a:lnSpc>
              <a:spcBef>
                <a:spcPts val="845"/>
              </a:spcBef>
              <a:defRPr sz="1400">
                <a:latin typeface="Calibri"/>
                <a:cs typeface="Calibri"/>
              </a:defRPr>
            </a:pPr>
            <a:r>
              <a:t>L'infrastruttura Internet &amp; AI può offrire buoni risultati:</a:t>
            </a:r>
            <a:endParaRPr sz="1400">
              <a:latin typeface="Calibri"/>
              <a:cs typeface="Calibri"/>
            </a:endParaRPr>
          </a:p>
          <a:p>
            <a:pPr marL="207010" indent="-194945">
              <a:lnSpc>
                <a:spcPct val="100000"/>
              </a:lnSpc>
              <a:spcBef>
                <a:spcPts val="740"/>
              </a:spcBef>
              <a:buFont typeface="Wingdings"/>
              <a:buChar char=""/>
              <a:tabLst>
                <a:tab pos="207645" algn="l"/>
              </a:tabLst>
              <a:defRPr sz="1400">
                <a:latin typeface="Calibri"/>
                <a:cs typeface="Calibri"/>
              </a:defRPr>
            </a:pPr>
            <a:r>
              <a:t>Migliora l'efficienza e l'efficacia in molti settori (città intelligenti, e-health, ecc.)</a:t>
            </a:r>
            <a:endParaRPr sz="1400">
              <a:latin typeface="Calibri"/>
              <a:cs typeface="Calibri"/>
            </a:endParaRPr>
          </a:p>
          <a:p>
            <a:pPr marL="207010" indent="-194945">
              <a:lnSpc>
                <a:spcPct val="100000"/>
              </a:lnSpc>
              <a:spcBef>
                <a:spcPts val="720"/>
              </a:spcBef>
              <a:buFont typeface="Wingdings"/>
              <a:buChar char=""/>
              <a:tabLst>
                <a:tab pos="207645" algn="l"/>
              </a:tabLst>
              <a:defRPr sz="1400">
                <a:latin typeface="Calibri"/>
                <a:cs typeface="Calibri"/>
              </a:defRPr>
            </a:pPr>
            <a:r>
              <a:t>Consente una generazione e una distribuzione a livello mondiale di conoscenze e soluzioni</a:t>
            </a:r>
            <a:endParaRPr sz="1400">
              <a:latin typeface="Calibri"/>
              <a:cs typeface="Calibri"/>
            </a:endParaRPr>
          </a:p>
          <a:p>
            <a:pPr marL="207010" indent="-194945">
              <a:lnSpc>
                <a:spcPct val="100000"/>
              </a:lnSpc>
              <a:spcBef>
                <a:spcPts val="720"/>
              </a:spcBef>
              <a:buFont typeface="Wingdings"/>
              <a:buChar char=""/>
              <a:tabLst>
                <a:tab pos="207645" algn="l"/>
              </a:tabLst>
              <a:defRPr sz="1400">
                <a:latin typeface="Calibri"/>
                <a:cs typeface="Calibri"/>
              </a:defRPr>
            </a:pPr>
            <a:r>
              <a:t>Possiamo scoprire nuove correlazioni tra le cose:</a:t>
            </a:r>
            <a:endParaRPr sz="1400">
              <a:latin typeface="Calibri"/>
              <a:cs typeface="Calibri"/>
            </a:endParaRPr>
          </a:p>
          <a:p>
            <a:pPr marL="596900" lvl="1" indent="-195580">
              <a:lnSpc>
                <a:spcPct val="100000"/>
              </a:lnSpc>
              <a:spcBef>
                <a:spcPts val="315"/>
              </a:spcBef>
              <a:buFont typeface="Arial MT"/>
              <a:buChar char="•"/>
              <a:tabLst>
                <a:tab pos="596900" algn="l"/>
                <a:tab pos="597535" algn="l"/>
              </a:tabLst>
              <a:defRPr sz="1400">
                <a:latin typeface="Calibri"/>
                <a:cs typeface="Calibri"/>
              </a:defRPr>
            </a:pPr>
            <a:r>
              <a:t>I medici possono fornire diagnosi migliori e terapie personalizzate e mirate</a:t>
            </a:r>
            <a:endParaRPr sz="1400">
              <a:latin typeface="Calibri"/>
              <a:cs typeface="Calibri"/>
            </a:endParaRPr>
          </a:p>
          <a:p>
            <a:pPr marL="207010" indent="-194945">
              <a:lnSpc>
                <a:spcPct val="100000"/>
              </a:lnSpc>
              <a:spcBef>
                <a:spcPts val="720"/>
              </a:spcBef>
              <a:buFont typeface="Wingdings"/>
              <a:buChar char=""/>
              <a:tabLst>
                <a:tab pos="207645" algn="l"/>
              </a:tabLst>
              <a:defRPr sz="1400">
                <a:latin typeface="Calibri"/>
                <a:cs typeface="Calibri"/>
              </a:defRPr>
            </a:pPr>
            <a:r>
              <a:t>Risparmio sui costi, maggiore produttività e creazione di valore:</a:t>
            </a:r>
            <a:endParaRPr sz="1400">
              <a:latin typeface="Calibri"/>
              <a:cs typeface="Calibri"/>
            </a:endParaRPr>
          </a:p>
          <a:p>
            <a:pPr marL="596900" lvl="1" indent="-195580">
              <a:lnSpc>
                <a:spcPct val="100000"/>
              </a:lnSpc>
              <a:spcBef>
                <a:spcPts val="215"/>
              </a:spcBef>
              <a:buFont typeface="Arial MT"/>
              <a:buChar char="•"/>
              <a:tabLst>
                <a:tab pos="596900" algn="l"/>
                <a:tab pos="597535" algn="l"/>
              </a:tabLst>
              <a:defRPr sz="1400">
                <a:latin typeface="Calibri"/>
                <a:cs typeface="Calibri"/>
              </a:defRPr>
            </a:pPr>
            <a:r>
              <a:t>Le aziende possono anticipare le tendenze del mercato e prendere decisioni più efficienti</a:t>
            </a:r>
            <a:endParaRPr sz="1400">
              <a:latin typeface="Calibri"/>
              <a:cs typeface="Calibri"/>
            </a:endParaRPr>
          </a:p>
          <a:p>
            <a:pPr marL="596900" lvl="1" indent="-195580">
              <a:lnSpc>
                <a:spcPct val="100000"/>
              </a:lnSpc>
              <a:spcBef>
                <a:spcPts val="310"/>
              </a:spcBef>
              <a:buFont typeface="Arial MT"/>
              <a:buChar char="•"/>
              <a:tabLst>
                <a:tab pos="596900" algn="l"/>
                <a:tab pos="597535" algn="l"/>
              </a:tabLst>
              <a:defRPr sz="1400">
                <a:latin typeface="Calibri"/>
                <a:cs typeface="Calibri"/>
              </a:defRPr>
            </a:pPr>
            <a:r>
              <a:t>I consumatori possono fare scelte più informate e ottenere servizi personalizzati</a:t>
            </a:r>
            <a:endParaRPr sz="14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1830" y="1064180"/>
            <a:ext cx="4719670" cy="578485"/>
          </a:xfrm>
          <a:prstGeom prst="rect">
            <a:avLst/>
          </a:prstGeom>
        </p:spPr>
        <p:txBody>
          <a:bodyPr vert="horz" wrap="square" lIns="0" tIns="15875" rIns="0" bIns="0">
            <a:spAutoFit/>
          </a:bodyPr>
          <a:lstStyle/>
          <a:p>
            <a:pPr marL="12700">
              <a:lnSpc>
                <a:spcPct val="100000"/>
              </a:lnSpc>
              <a:spcBef>
                <a:spcPts val="125"/>
              </a:spcBef>
              <a:defRPr sz="3600">
                <a:solidFill>
                  <a:srgbClr val="0070C0"/>
                </a:solidFill>
              </a:defRPr>
            </a:pPr>
            <a:r>
              <a:t>AI e profilazione</a:t>
            </a:r>
            <a:endParaRPr sz="3600"/>
          </a:p>
        </p:txBody>
      </p:sp>
      <p:sp>
        <p:nvSpPr>
          <p:cNvPr id="3" name="object 3"/>
          <p:cNvSpPr txBox="1"/>
          <p:nvPr/>
        </p:nvSpPr>
        <p:spPr>
          <a:xfrm>
            <a:off x="724870" y="1756652"/>
            <a:ext cx="6536690" cy="3467735"/>
          </a:xfrm>
          <a:prstGeom prst="rect">
            <a:avLst/>
          </a:prstGeom>
        </p:spPr>
        <p:txBody>
          <a:bodyPr vert="horz" wrap="square" lIns="0" tIns="100965" rIns="0" bIns="0">
            <a:spAutoFit/>
          </a:bodyPr>
          <a:lstStyle/>
          <a:p>
            <a:pPr marL="207010" indent="-194945" algn="just">
              <a:lnSpc>
                <a:spcPct val="100000"/>
              </a:lnSpc>
              <a:spcBef>
                <a:spcPts val="795"/>
              </a:spcBef>
              <a:buFont typeface="Arial MT"/>
              <a:buChar char="•"/>
              <a:tabLst>
                <a:tab pos="207645" algn="l"/>
              </a:tabLst>
              <a:defRPr sz="1600" b="1">
                <a:latin typeface="Calibri"/>
                <a:cs typeface="Calibri"/>
              </a:defRPr>
            </a:pPr>
            <a:r>
              <a:t>Ai &amp; Big Data hanno notevolmente aumentato le opportunità di profilazione.</a:t>
            </a:r>
            <a:endParaRPr sz="1600">
              <a:latin typeface="Calibri"/>
              <a:cs typeface="Calibri"/>
            </a:endParaRPr>
          </a:p>
          <a:p>
            <a:pPr marL="207010" marR="8255" indent="-194945" algn="just">
              <a:lnSpc>
                <a:spcPct val="90000"/>
              </a:lnSpc>
              <a:spcBef>
                <a:spcPts val="890"/>
              </a:spcBef>
              <a:buFont typeface="Arial MT"/>
              <a:buChar char="•"/>
              <a:tabLst>
                <a:tab pos="207645" algn="l"/>
              </a:tabLst>
              <a:defRPr sz="1600">
                <a:latin typeface="Calibri"/>
                <a:cs typeface="Calibri"/>
              </a:defRPr>
            </a:pPr>
            <a:r>
              <a:t>Attraverso la formazione, il sistema ha appreso un modello algoritmico che può essere applicato a nuovi casi: </a:t>
            </a:r>
            <a:r>
              <a:rPr b="1">
                <a:solidFill>
                  <a:srgbClr val="C00000"/>
                </a:solidFill>
              </a:rPr>
              <a:t>se al modello vengono dati valori-preditori riguardanti un nuovo individuo, ne deduce un corrispondente valore obiettivo per tale individuo, vale a dire un nuovo elemento di dati che lo riguarda.</a:t>
            </a:r>
            <a:endParaRPr sz="1600">
              <a:latin typeface="Calibri"/>
              <a:cs typeface="Calibri"/>
            </a:endParaRPr>
          </a:p>
          <a:p>
            <a:pPr marL="596900" marR="6985" lvl="1" indent="-194945" algn="just">
              <a:lnSpc>
                <a:spcPts val="1700"/>
              </a:lnSpc>
              <a:spcBef>
                <a:spcPts val="525"/>
              </a:spcBef>
              <a:buFont typeface="Wingdings"/>
              <a:buChar char=""/>
              <a:tabLst>
                <a:tab pos="597535" algn="l"/>
              </a:tabLst>
              <a:defRPr sz="1600">
                <a:latin typeface="Calibri"/>
                <a:cs typeface="Calibri"/>
              </a:defRPr>
            </a:pPr>
            <a:r>
              <a:t>l'affidabilità creditizia dei richiedenti prestiti sulla base della loro storia finanziaria, della loro attività online e della loro condizione sociale;</a:t>
            </a:r>
            <a:endParaRPr sz="1600">
              <a:latin typeface="Calibri"/>
              <a:cs typeface="Calibri"/>
            </a:endParaRPr>
          </a:p>
          <a:p>
            <a:pPr marL="596900" marR="7620" lvl="1" indent="-194945" algn="just">
              <a:lnSpc>
                <a:spcPct val="90600"/>
              </a:lnSpc>
              <a:spcBef>
                <a:spcPts val="455"/>
              </a:spcBef>
              <a:buFont typeface="Wingdings"/>
              <a:buChar char=""/>
              <a:tabLst>
                <a:tab pos="597535" algn="l"/>
              </a:tabLst>
              <a:defRPr sz="1600">
                <a:latin typeface="Calibri"/>
                <a:cs typeface="Calibri"/>
              </a:defRPr>
            </a:pPr>
            <a:r>
              <a:t>la probabilità che le persone condannate possano reagire sulla base della loro storia criminale, del loro carattere (come identificato dal test della personalità) e del background personale.</a:t>
            </a:r>
            <a:endParaRPr sz="1600">
              <a:latin typeface="Calibri"/>
              <a:cs typeface="Calibri"/>
            </a:endParaRPr>
          </a:p>
          <a:p>
            <a:pPr marL="12700" marR="5080" algn="just">
              <a:lnSpc>
                <a:spcPct val="87500"/>
              </a:lnSpc>
              <a:spcBef>
                <a:spcPts val="785"/>
              </a:spcBef>
              <a:defRPr sz="2000">
                <a:latin typeface="Calibri"/>
                <a:cs typeface="Calibri"/>
              </a:defRPr>
            </a:pPr>
            <a:r>
              <a:t>Queste previsioni possono innescare determinazioni automatizzate riguardanti, rispettivamente, il prezzo di un'assicurazione sanitaria, la concessione di un prestito, o il rilascio in libertà vigilata.</a:t>
            </a:r>
            <a:endParaRPr sz="2000">
              <a:latin typeface="Calibri"/>
              <a:cs typeface="Calibri"/>
            </a:endParaRPr>
          </a:p>
        </p:txBody>
      </p:sp>
      <p:pic>
        <p:nvPicPr>
          <p:cNvPr id="4" name="object 4"/>
          <p:cNvPicPr/>
          <p:nvPr/>
        </p:nvPicPr>
        <p:blipFill>
          <a:blip r:embed="rId2" cstate="print"/>
          <a:stretch>
            <a:fillRect/>
          </a:stretch>
        </p:blipFill>
        <p:spPr>
          <a:xfrm>
            <a:off x="7900506" y="3286504"/>
            <a:ext cx="2186673" cy="1750973"/>
          </a:xfrm>
          <a:prstGeom prst="rect">
            <a:avLst/>
          </a:prstGeom>
        </p:spPr>
      </p:pic>
      <p:pic>
        <p:nvPicPr>
          <p:cNvPr id="5" name="object 5"/>
          <p:cNvPicPr/>
          <p:nvPr/>
        </p:nvPicPr>
        <p:blipFill>
          <a:blip r:embed="rId3" cstate="print"/>
          <a:stretch>
            <a:fillRect/>
          </a:stretch>
        </p:blipFill>
        <p:spPr>
          <a:xfrm>
            <a:off x="7402786" y="1758280"/>
            <a:ext cx="2970897" cy="1275992"/>
          </a:xfrm>
          <a:prstGeom prst="rect">
            <a:avLst/>
          </a:prstGeom>
        </p:spPr>
      </p:pic>
      <p:pic>
        <p:nvPicPr>
          <p:cNvPr id="6" name="object 6"/>
          <p:cNvPicPr/>
          <p:nvPr/>
        </p:nvPicPr>
        <p:blipFill>
          <a:blip r:embed="rId4" cstate="print"/>
          <a:stretch>
            <a:fillRect/>
          </a:stretch>
        </p:blipFill>
        <p:spPr>
          <a:xfrm>
            <a:off x="7636149" y="5163915"/>
            <a:ext cx="2756122" cy="141664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8573" y="1345342"/>
            <a:ext cx="6244827" cy="1360805"/>
          </a:xfrm>
          <a:prstGeom prst="rect">
            <a:avLst/>
          </a:prstGeom>
        </p:spPr>
        <p:txBody>
          <a:bodyPr vert="horz" wrap="square" lIns="0" tIns="89535" rIns="0" bIns="0">
            <a:spAutoFit/>
          </a:bodyPr>
          <a:lstStyle/>
          <a:p>
            <a:pPr marL="12700" marR="5080">
              <a:lnSpc>
                <a:spcPts val="4990"/>
              </a:lnSpc>
              <a:spcBef>
                <a:spcPts val="705"/>
              </a:spcBef>
              <a:tabLst>
                <a:tab pos="1025525" algn="l"/>
              </a:tabLst>
              <a:defRPr sz="4600"/>
            </a:pPr>
            <a:r>
              <a:t>Profilazione: influenza e	manipolazione</a:t>
            </a:r>
            <a:endParaRPr sz="4600"/>
          </a:p>
        </p:txBody>
      </p:sp>
      <p:sp>
        <p:nvSpPr>
          <p:cNvPr id="3" name="object 3"/>
          <p:cNvSpPr txBox="1"/>
          <p:nvPr/>
        </p:nvSpPr>
        <p:spPr>
          <a:xfrm>
            <a:off x="4448574" y="2917501"/>
            <a:ext cx="5447030" cy="3000375"/>
          </a:xfrm>
          <a:prstGeom prst="rect">
            <a:avLst/>
          </a:prstGeom>
        </p:spPr>
        <p:txBody>
          <a:bodyPr vert="horz" wrap="square" lIns="0" tIns="45719" rIns="0" bIns="0">
            <a:spAutoFit/>
          </a:bodyPr>
          <a:lstStyle/>
          <a:p>
            <a:pPr marL="207010" marR="20320" indent="-194945">
              <a:lnSpc>
                <a:spcPts val="1800"/>
              </a:lnSpc>
              <a:spcBef>
                <a:spcPts val="359"/>
              </a:spcBef>
              <a:buFont typeface="Arial MT"/>
              <a:buChar char="•"/>
              <a:tabLst>
                <a:tab pos="207645" algn="l"/>
              </a:tabLst>
              <a:defRPr sz="1700">
                <a:latin typeface="Calibri"/>
                <a:cs typeface="Calibri"/>
              </a:defRPr>
            </a:pPr>
            <a:r>
              <a:rPr b="1"/>
              <a:t>Le informazioni così dedotte possono anche essere condizionate</a:t>
            </a:r>
            <a:r>
              <a:t>, cioè possono consistere nella </a:t>
            </a:r>
            <a:r>
              <a:rPr b="1"/>
              <a:t>propensione a reagire in un certo modo a dati input.</a:t>
            </a:r>
            <a:endParaRPr sz="1700">
              <a:latin typeface="Calibri"/>
              <a:cs typeface="Calibri"/>
            </a:endParaRPr>
          </a:p>
          <a:p>
            <a:pPr marL="596900" marR="5080" lvl="1" indent="-194945">
              <a:lnSpc>
                <a:spcPct val="89800"/>
              </a:lnSpc>
              <a:spcBef>
                <a:spcPts val="450"/>
              </a:spcBef>
              <a:buFont typeface="Arial MT"/>
              <a:buChar char="•"/>
              <a:tabLst>
                <a:tab pos="597535" algn="l"/>
              </a:tabLst>
              <a:defRPr sz="1700">
                <a:latin typeface="Calibri"/>
                <a:cs typeface="Calibri"/>
              </a:defRPr>
            </a:pPr>
            <a:r>
              <a:t>Ad esempio, può consistere nella propensione a rispondere a una terapia con una condizione medica migliorata, o nella propensione a rispondere a un certo tipo di annuncio o a una determinata variazione di prezzo con un determinato comportamento di acquisto, o nella propensione a rispondere a un certo tipo di messaggio con un cambiamento di umore o preferenza (ad esempio, relativamente alle scelte politiche).</a:t>
            </a:r>
            <a:endParaRPr sz="1700">
              <a:latin typeface="Calibri"/>
              <a:cs typeface="Calibri"/>
            </a:endParaRPr>
          </a:p>
          <a:p>
            <a:pPr marL="207010" marR="662305" indent="-194945">
              <a:lnSpc>
                <a:spcPts val="1800"/>
              </a:lnSpc>
              <a:spcBef>
                <a:spcPts val="910"/>
              </a:spcBef>
              <a:buFont typeface="Arial MT"/>
              <a:buChar char="•"/>
              <a:tabLst>
                <a:tab pos="207645" algn="l"/>
              </a:tabLst>
              <a:defRPr sz="1700">
                <a:latin typeface="Calibri"/>
                <a:cs typeface="Calibri"/>
              </a:defRPr>
            </a:pPr>
            <a:r>
              <a:rPr b="1"/>
              <a:t>Quando questo è il caso, la profilazione potenzialmente porta all'influenza e alla manipolazione</a:t>
            </a:r>
            <a:r>
              <a:t>.</a:t>
            </a:r>
            <a:endParaRPr sz="1700">
              <a:latin typeface="Calibri"/>
              <a:cs typeface="Calibri"/>
            </a:endParaRPr>
          </a:p>
        </p:txBody>
      </p:sp>
      <p:pic>
        <p:nvPicPr>
          <p:cNvPr id="4" name="object 4"/>
          <p:cNvPicPr/>
          <p:nvPr/>
        </p:nvPicPr>
        <p:blipFill>
          <a:blip r:embed="rId2" cstate="print"/>
          <a:stretch>
            <a:fillRect/>
          </a:stretch>
        </p:blipFill>
        <p:spPr>
          <a:xfrm>
            <a:off x="152417" y="850908"/>
            <a:ext cx="3949892" cy="584199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9886" y="1146893"/>
            <a:ext cx="9458960" cy="1534795"/>
          </a:xfrm>
          <a:prstGeom prst="rect">
            <a:avLst/>
          </a:prstGeom>
          <a:solidFill>
            <a:srgbClr val="404040"/>
          </a:solidFill>
        </p:spPr>
        <p:txBody>
          <a:bodyPr vert="horz" wrap="square" lIns="0" tIns="422909" rIns="0" bIns="0">
            <a:spAutoFit/>
          </a:bodyPr>
          <a:lstStyle/>
          <a:p>
            <a:pPr marL="324485">
              <a:lnSpc>
                <a:spcPct val="100000"/>
              </a:lnSpc>
              <a:spcBef>
                <a:spcPts val="3329"/>
              </a:spcBef>
              <a:defRPr>
                <a:solidFill>
                  <a:srgbClr val="FFFFFF"/>
                </a:solidFill>
              </a:defRPr>
            </a:pPr>
            <a:r>
              <a:t>Profilazione: influenza e manipolazione</a:t>
            </a:r>
          </a:p>
        </p:txBody>
      </p:sp>
      <p:pic>
        <p:nvPicPr>
          <p:cNvPr id="3" name="object 3"/>
          <p:cNvPicPr/>
          <p:nvPr/>
        </p:nvPicPr>
        <p:blipFill>
          <a:blip r:embed="rId2" cstate="print"/>
          <a:stretch>
            <a:fillRect/>
          </a:stretch>
        </p:blipFill>
        <p:spPr>
          <a:xfrm>
            <a:off x="619886" y="2883916"/>
            <a:ext cx="3681225" cy="2160014"/>
          </a:xfrm>
          <a:prstGeom prst="rect">
            <a:avLst/>
          </a:prstGeom>
        </p:spPr>
      </p:pic>
      <p:sp>
        <p:nvSpPr>
          <p:cNvPr id="4" name="object 4"/>
          <p:cNvSpPr txBox="1"/>
          <p:nvPr/>
        </p:nvSpPr>
        <p:spPr>
          <a:xfrm>
            <a:off x="679907" y="2872791"/>
            <a:ext cx="9327515" cy="3686175"/>
          </a:xfrm>
          <a:prstGeom prst="rect">
            <a:avLst/>
          </a:prstGeom>
        </p:spPr>
        <p:txBody>
          <a:bodyPr vert="horz" wrap="square" lIns="0" tIns="31750" rIns="0" bIns="0">
            <a:spAutoFit/>
          </a:bodyPr>
          <a:lstStyle/>
          <a:p>
            <a:pPr marL="4142740" marR="5080" indent="-194945" algn="just">
              <a:lnSpc>
                <a:spcPct val="91600"/>
              </a:lnSpc>
              <a:spcBef>
                <a:spcPts val="250"/>
              </a:spcBef>
              <a:buFont typeface="Arial MT"/>
              <a:buChar char="•"/>
              <a:tabLst>
                <a:tab pos="4142740" algn="l"/>
              </a:tabLst>
              <a:defRPr sz="1500">
                <a:latin typeface="Calibri"/>
                <a:cs typeface="Calibri"/>
              </a:defRPr>
            </a:pPr>
            <a:r>
              <a:t>Supponiamo, inoltre, che il sistema colleghi determinati valori per le caratteristiche di input (ad esempio, avere una certa età, sesso, stato sociale, tipo di personalità, ecc.) alla propensione a reagire a un determinato messaggio (ad esempio, un annuncio mirato) con una certa risposta (ad esempio, l'acquisto di un determinato prodotto). Supponiamo anche che il sistema sia detto che un particolare individuo ha questi valori (è un giovane maschio, classe operaia, estroverso, ecc.).</a:t>
            </a:r>
            <a:endParaRPr sz="1500">
              <a:latin typeface="Calibri"/>
              <a:cs typeface="Calibri"/>
            </a:endParaRPr>
          </a:p>
          <a:p>
            <a:pPr marL="4142740" marR="6350" indent="-194945" algn="just">
              <a:lnSpc>
                <a:spcPct val="91300"/>
              </a:lnSpc>
              <a:spcBef>
                <a:spcPts val="875"/>
              </a:spcBef>
              <a:buFont typeface="Arial MT"/>
              <a:buChar char="•"/>
              <a:tabLst>
                <a:tab pos="4142740" algn="l"/>
              </a:tabLst>
              <a:defRPr sz="1500">
                <a:latin typeface="Calibri"/>
                <a:cs typeface="Calibri"/>
              </a:defRPr>
            </a:pPr>
            <a:r>
              <a:t>Quindi il sistema saprebbe che amministrando all'individuo quel messaggio, l'individuo può probabilmente essere indotto a fornire la risposta.</a:t>
            </a:r>
            <a:endParaRPr sz="1500">
              <a:latin typeface="Calibri"/>
              <a:cs typeface="Calibri"/>
            </a:endParaRPr>
          </a:p>
          <a:p>
            <a:pPr>
              <a:lnSpc>
                <a:spcPct val="100000"/>
              </a:lnSpc>
              <a:spcBef>
                <a:spcPts val="10"/>
              </a:spcBef>
            </a:pPr>
            <a:endParaRPr sz="1800">
              <a:latin typeface="Calibri"/>
              <a:cs typeface="Calibri"/>
            </a:endParaRPr>
          </a:p>
          <a:p>
            <a:pPr marL="12700" marR="121285">
              <a:lnSpc>
                <a:spcPct val="101299"/>
              </a:lnSpc>
              <a:defRPr sz="1500">
                <a:latin typeface="Calibri"/>
                <a:cs typeface="Calibri"/>
              </a:defRPr>
            </a:pPr>
            <a:r>
              <a:rPr b="1"/>
              <a:t>Anche quando un sistema automatizzato di valutazione e di decisione — un sistema </a:t>
            </a:r>
            <a:r>
              <a:t>basato sul profilo — </a:t>
            </a:r>
            <a:r>
              <a:rPr b="1"/>
              <a:t>è imparziale e destinato a servire a fini benefici, può influire negativamente sulle persone interessate</a:t>
            </a:r>
            <a:r>
              <a:t>. Coloro che sono soggetti a sorveglianza pervasiva, valutazioni persistenti e influenza insistente vengono sottoposti a forti pressioni psicologiche che influenzano la loro autonomia personale, e sono suscettibili di inganno, manipolazione e sfruttamento in molteplici modi.</a:t>
            </a:r>
            <a:endParaRPr sz="15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 y="850900"/>
            <a:ext cx="10388600" cy="5842000"/>
            <a:chOff x="152400" y="850900"/>
            <a:chExt cx="10388600" cy="5842000"/>
          </a:xfrm>
        </p:grpSpPr>
        <p:pic>
          <p:nvPicPr>
            <p:cNvPr id="3" name="object 3"/>
            <p:cNvPicPr/>
            <p:nvPr/>
          </p:nvPicPr>
          <p:blipFill>
            <a:blip r:embed="rId2" cstate="print"/>
            <a:stretch>
              <a:fillRect/>
            </a:stretch>
          </p:blipFill>
          <p:spPr>
            <a:xfrm>
              <a:off x="152400" y="850900"/>
              <a:ext cx="5526024" cy="5842000"/>
            </a:xfrm>
            <a:prstGeom prst="rect">
              <a:avLst/>
            </a:prstGeom>
          </p:spPr>
        </p:pic>
        <p:pic>
          <p:nvPicPr>
            <p:cNvPr id="4" name="object 4"/>
            <p:cNvPicPr/>
            <p:nvPr/>
          </p:nvPicPr>
          <p:blipFill>
            <a:blip r:embed="rId3" cstate="print"/>
            <a:stretch>
              <a:fillRect/>
            </a:stretch>
          </p:blipFill>
          <p:spPr>
            <a:xfrm>
              <a:off x="152400" y="850900"/>
              <a:ext cx="10388600" cy="5841999"/>
            </a:xfrm>
            <a:prstGeom prst="rect">
              <a:avLst/>
            </a:prstGeom>
          </p:spPr>
        </p:pic>
      </p:grpSp>
      <p:sp>
        <p:nvSpPr>
          <p:cNvPr id="5" name="object 5"/>
          <p:cNvSpPr txBox="1">
            <a:spLocks noGrp="1"/>
          </p:cNvSpPr>
          <p:nvPr>
            <p:ph type="title"/>
          </p:nvPr>
        </p:nvSpPr>
        <p:spPr>
          <a:xfrm>
            <a:off x="5675288" y="1374266"/>
            <a:ext cx="3413760" cy="589280"/>
          </a:xfrm>
          <a:prstGeom prst="rect">
            <a:avLst/>
          </a:prstGeom>
        </p:spPr>
        <p:txBody>
          <a:bodyPr vert="horz" wrap="square" lIns="0" tIns="12065" rIns="0" bIns="0">
            <a:spAutoFit/>
          </a:bodyPr>
          <a:lstStyle/>
          <a:p>
            <a:pPr marL="12700">
              <a:lnSpc>
                <a:spcPct val="100000"/>
              </a:lnSpc>
              <a:spcBef>
                <a:spcPts val="95"/>
              </a:spcBef>
            </a:pPr>
            <a:r>
              <a:t>Profilazione: una nozione</a:t>
            </a:r>
          </a:p>
        </p:txBody>
      </p:sp>
      <p:grpSp>
        <p:nvGrpSpPr>
          <p:cNvPr id="6" name="object 6"/>
          <p:cNvGrpSpPr/>
          <p:nvPr/>
        </p:nvGrpSpPr>
        <p:grpSpPr>
          <a:xfrm>
            <a:off x="152399" y="850900"/>
            <a:ext cx="4846320" cy="5842000"/>
            <a:chOff x="152399" y="850900"/>
            <a:chExt cx="4846320" cy="5842000"/>
          </a:xfrm>
        </p:grpSpPr>
        <p:pic>
          <p:nvPicPr>
            <p:cNvPr id="7" name="object 7"/>
            <p:cNvPicPr/>
            <p:nvPr/>
          </p:nvPicPr>
          <p:blipFill>
            <a:blip r:embed="rId4" cstate="print"/>
            <a:stretch>
              <a:fillRect/>
            </a:stretch>
          </p:blipFill>
          <p:spPr>
            <a:xfrm>
              <a:off x="1612921" y="850901"/>
              <a:ext cx="3385234" cy="1923389"/>
            </a:xfrm>
            <a:prstGeom prst="rect">
              <a:avLst/>
            </a:prstGeom>
          </p:spPr>
        </p:pic>
        <p:pic>
          <p:nvPicPr>
            <p:cNvPr id="8" name="object 8"/>
            <p:cNvPicPr/>
            <p:nvPr/>
          </p:nvPicPr>
          <p:blipFill>
            <a:blip r:embed="rId5" cstate="print"/>
            <a:stretch>
              <a:fillRect/>
            </a:stretch>
          </p:blipFill>
          <p:spPr>
            <a:xfrm>
              <a:off x="1734312" y="850900"/>
              <a:ext cx="3136391" cy="1795272"/>
            </a:xfrm>
            <a:prstGeom prst="rect">
              <a:avLst/>
            </a:prstGeom>
          </p:spPr>
        </p:pic>
        <p:pic>
          <p:nvPicPr>
            <p:cNvPr id="9" name="object 9"/>
            <p:cNvPicPr/>
            <p:nvPr/>
          </p:nvPicPr>
          <p:blipFill>
            <a:blip r:embed="rId6" cstate="print"/>
            <a:stretch>
              <a:fillRect/>
            </a:stretch>
          </p:blipFill>
          <p:spPr>
            <a:xfrm>
              <a:off x="152399" y="3332090"/>
              <a:ext cx="4228936" cy="3360809"/>
            </a:xfrm>
            <a:prstGeom prst="rect">
              <a:avLst/>
            </a:prstGeom>
          </p:spPr>
        </p:pic>
        <p:pic>
          <p:nvPicPr>
            <p:cNvPr id="10" name="object 10"/>
            <p:cNvPicPr/>
            <p:nvPr/>
          </p:nvPicPr>
          <p:blipFill>
            <a:blip r:embed="rId7" cstate="print"/>
            <a:stretch>
              <a:fillRect/>
            </a:stretch>
          </p:blipFill>
          <p:spPr>
            <a:xfrm>
              <a:off x="152417" y="3471819"/>
              <a:ext cx="4083740" cy="3221015"/>
            </a:xfrm>
            <a:prstGeom prst="rect">
              <a:avLst/>
            </a:prstGeom>
          </p:spPr>
        </p:pic>
      </p:grpSp>
      <p:sp>
        <p:nvSpPr>
          <p:cNvPr id="11" name="object 11"/>
          <p:cNvSpPr txBox="1"/>
          <p:nvPr/>
        </p:nvSpPr>
        <p:spPr>
          <a:xfrm>
            <a:off x="4747220" y="2570030"/>
            <a:ext cx="5501005" cy="3966845"/>
          </a:xfrm>
          <a:prstGeom prst="rect">
            <a:avLst/>
          </a:prstGeom>
        </p:spPr>
        <p:txBody>
          <a:bodyPr vert="horz" wrap="square" lIns="0" tIns="40005" rIns="0" bIns="0">
            <a:spAutoFit/>
          </a:bodyPr>
          <a:lstStyle/>
          <a:p>
            <a:pPr marL="207010" marR="5080" indent="-194945">
              <a:lnSpc>
                <a:spcPct val="89400"/>
              </a:lnSpc>
              <a:spcBef>
                <a:spcPts val="315"/>
              </a:spcBef>
              <a:buFont typeface="Arial MT"/>
              <a:buChar char="•"/>
              <a:tabLst>
                <a:tab pos="207645" algn="l"/>
              </a:tabLst>
              <a:defRPr sz="1700">
                <a:latin typeface="Calibri"/>
                <a:cs typeface="Calibri"/>
              </a:defRPr>
            </a:pPr>
            <a:r>
              <a:t>La profilazione è una tecnica di trattamento (parzialmente) automatizzato di dati personali e/o non personali, finalizzata a produrre conoscenza deducendo correlazioni dai dati sotto forma di profili che possono essere successivamente applicati come base decisionale.</a:t>
            </a:r>
            <a:endParaRPr sz="1700">
              <a:latin typeface="Calibri"/>
              <a:cs typeface="Calibri"/>
            </a:endParaRPr>
          </a:p>
          <a:p>
            <a:pPr marL="207010" marR="713740" indent="-194945">
              <a:lnSpc>
                <a:spcPts val="1780"/>
              </a:lnSpc>
              <a:spcBef>
                <a:spcPts val="944"/>
              </a:spcBef>
              <a:buFont typeface="Arial MT"/>
              <a:buChar char="•"/>
              <a:tabLst>
                <a:tab pos="207645" algn="l"/>
              </a:tabLst>
              <a:defRPr sz="1700">
                <a:latin typeface="Calibri"/>
                <a:cs typeface="Calibri"/>
              </a:defRPr>
            </a:pPr>
            <a:r>
              <a:t>Un profilo è un insieme di dati correlati che rappresentano un soggetto (individuale o collettivo).</a:t>
            </a:r>
            <a:endParaRPr sz="1700">
              <a:latin typeface="Calibri"/>
              <a:cs typeface="Calibri"/>
            </a:endParaRPr>
          </a:p>
          <a:p>
            <a:pPr marL="207010" marR="9525" indent="-194945" algn="just">
              <a:lnSpc>
                <a:spcPts val="1800"/>
              </a:lnSpc>
              <a:spcBef>
                <a:spcPts val="915"/>
              </a:spcBef>
              <a:buFont typeface="Arial MT"/>
              <a:buChar char="•"/>
              <a:tabLst>
                <a:tab pos="207645" algn="l"/>
              </a:tabLst>
              <a:defRPr sz="1700">
                <a:latin typeface="Calibri"/>
                <a:cs typeface="Calibri"/>
              </a:defRPr>
            </a:pPr>
            <a:r>
              <a:t>Costruire profili è il processo di scoperta di modelli sconosciuti tra i dati in grandi set di dati che possono essere utilizzati per creare profili.</a:t>
            </a:r>
            <a:endParaRPr sz="1700">
              <a:latin typeface="Calibri"/>
              <a:cs typeface="Calibri"/>
            </a:endParaRPr>
          </a:p>
          <a:p>
            <a:pPr marL="207010" marR="14604" indent="-194945">
              <a:lnSpc>
                <a:spcPct val="89400"/>
              </a:lnSpc>
              <a:spcBef>
                <a:spcPts val="870"/>
              </a:spcBef>
              <a:buFont typeface="Arial MT"/>
              <a:buChar char="•"/>
              <a:tabLst>
                <a:tab pos="207645" algn="l"/>
              </a:tabLst>
              <a:defRPr sz="1700">
                <a:latin typeface="Calibri"/>
                <a:cs typeface="Calibri"/>
              </a:defRPr>
            </a:pPr>
            <a:r>
              <a:t>L'applicazione dei profili è il processo di identificazione e rappresentazione di un individuo o di un gruppo specifico come un profilo e di prendere una qualche forma di decisione basata su questa identificazione e rappresentazione.</a:t>
            </a:r>
            <a:endParaRPr sz="1700">
              <a:latin typeface="Calibri"/>
              <a:cs typeface="Calibri"/>
            </a:endParaRPr>
          </a:p>
          <a:p>
            <a:pPr marL="12700">
              <a:lnSpc>
                <a:spcPct val="100000"/>
              </a:lnSpc>
              <a:spcBef>
                <a:spcPts val="670"/>
              </a:spcBef>
              <a:defRPr sz="1700">
                <a:latin typeface="Calibri"/>
                <a:cs typeface="Calibri"/>
              </a:defRPr>
            </a:pPr>
            <a:r>
              <a:t>Bosco et al (2015); Cfr. anche Hildebrandt, M. (2009).</a:t>
            </a:r>
            <a:endParaRPr sz="17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0807" y="933005"/>
            <a:ext cx="3247390" cy="578485"/>
          </a:xfrm>
          <a:prstGeom prst="rect">
            <a:avLst/>
          </a:prstGeom>
        </p:spPr>
        <p:txBody>
          <a:bodyPr vert="horz" wrap="square" lIns="0" tIns="15875" rIns="0" bIns="0">
            <a:spAutoFit/>
          </a:bodyPr>
          <a:lstStyle/>
          <a:p>
            <a:pPr marL="12700">
              <a:lnSpc>
                <a:spcPct val="100000"/>
              </a:lnSpc>
              <a:spcBef>
                <a:spcPts val="125"/>
              </a:spcBef>
              <a:defRPr sz="3600"/>
            </a:pPr>
            <a:r>
              <a:t>Profilazione nel GDPR</a:t>
            </a:r>
            <a:endParaRPr sz="3600"/>
          </a:p>
        </p:txBody>
      </p:sp>
      <p:sp>
        <p:nvSpPr>
          <p:cNvPr id="3" name="object 3"/>
          <p:cNvSpPr txBox="1"/>
          <p:nvPr/>
        </p:nvSpPr>
        <p:spPr>
          <a:xfrm>
            <a:off x="770807" y="2188020"/>
            <a:ext cx="5344160" cy="3856990"/>
          </a:xfrm>
          <a:prstGeom prst="rect">
            <a:avLst/>
          </a:prstGeom>
        </p:spPr>
        <p:txBody>
          <a:bodyPr vert="horz" wrap="square" lIns="0" tIns="43815" rIns="0" bIns="0">
            <a:spAutoFit/>
          </a:bodyPr>
          <a:lstStyle/>
          <a:p>
            <a:pPr marL="12700" marR="5080" algn="just">
              <a:lnSpc>
                <a:spcPct val="89100"/>
              </a:lnSpc>
              <a:spcBef>
                <a:spcPts val="345"/>
              </a:spcBef>
              <a:defRPr sz="1900">
                <a:latin typeface="Calibri"/>
                <a:cs typeface="Calibri"/>
              </a:defRPr>
            </a:pPr>
            <a:r>
              <a:t>La nozione di profilazione nel GDPR comprende solo valutazioni o decisioni riguardanti persone fisiche, basate su dati personali, ad esclusione della mera costruzione di profili di gruppo:</a:t>
            </a:r>
            <a:endParaRPr sz="1900">
              <a:latin typeface="Calibri"/>
              <a:cs typeface="Calibri"/>
            </a:endParaRPr>
          </a:p>
          <a:p>
            <a:pPr>
              <a:lnSpc>
                <a:spcPct val="100000"/>
              </a:lnSpc>
              <a:spcBef>
                <a:spcPts val="15"/>
              </a:spcBef>
            </a:pPr>
            <a:endParaRPr sz="3000">
              <a:latin typeface="Calibri"/>
              <a:cs typeface="Calibri"/>
            </a:endParaRPr>
          </a:p>
          <a:p>
            <a:pPr marL="207010" marR="5080" indent="-194945" algn="just">
              <a:lnSpc>
                <a:spcPct val="88300"/>
              </a:lnSpc>
              <a:buSzPct val="94736"/>
              <a:buFont typeface="Wingdings"/>
              <a:buChar char=""/>
              <a:tabLst>
                <a:tab pos="207645" algn="l"/>
              </a:tabLst>
              <a:defRPr sz="1900">
                <a:latin typeface="Calibri"/>
                <a:cs typeface="Calibri"/>
              </a:defRPr>
            </a:pPr>
            <a:r>
              <a:rPr i="1"/>
              <a:t>la "profilazione" [...] consiste in qualsiasi forma di trattamento automatizzato di dati personali che valuta gli aspetti personali relativi a una persona fisica, in particolare per analizzare o prevedere aspetti riguardanti il rendimento dell'interessato sul luogo di lavoro, la situazione economica, la salute, le preferenze personali o gli interessi, l'affidabilità o il comportamento, l'ubicazione o i movimenti, qualora produca </a:t>
            </a:r>
            <a:r>
              <a:rPr b="1" i="1"/>
              <a:t>effetti giuridici </a:t>
            </a:r>
            <a:r>
              <a:rPr i="1"/>
              <a:t>che lo riguardano o </a:t>
            </a:r>
            <a:r>
              <a:rPr b="1" i="1"/>
              <a:t>incida in modo analogo in modo significativo sulla persona stessa.</a:t>
            </a:r>
            <a:endParaRPr sz="1900">
              <a:latin typeface="Calibri"/>
              <a:cs typeface="Calibri"/>
            </a:endParaRPr>
          </a:p>
        </p:txBody>
      </p:sp>
      <p:grpSp>
        <p:nvGrpSpPr>
          <p:cNvPr id="4" name="object 4"/>
          <p:cNvGrpSpPr/>
          <p:nvPr/>
        </p:nvGrpSpPr>
        <p:grpSpPr>
          <a:xfrm>
            <a:off x="6590734" y="850900"/>
            <a:ext cx="3950335" cy="5842000"/>
            <a:chOff x="6590734" y="850900"/>
            <a:chExt cx="3950335" cy="5842000"/>
          </a:xfrm>
        </p:grpSpPr>
        <p:sp>
          <p:nvSpPr>
            <p:cNvPr id="5" name="object 5"/>
            <p:cNvSpPr/>
            <p:nvPr/>
          </p:nvSpPr>
          <p:spPr>
            <a:xfrm>
              <a:off x="6590734" y="850900"/>
              <a:ext cx="3950335" cy="5842000"/>
            </a:xfrm>
            <a:custGeom>
              <a:avLst/>
              <a:gdLst/>
              <a:ahLst/>
              <a:cxnLst/>
              <a:rect l="l" t="t" r="r" b="b"/>
              <a:pathLst>
                <a:path w="3950334" h="5842000">
                  <a:moveTo>
                    <a:pt x="3950265" y="0"/>
                  </a:moveTo>
                  <a:lnTo>
                    <a:pt x="0" y="0"/>
                  </a:lnTo>
                  <a:lnTo>
                    <a:pt x="0" y="5842000"/>
                  </a:lnTo>
                  <a:lnTo>
                    <a:pt x="3950265" y="5842000"/>
                  </a:lnTo>
                  <a:lnTo>
                    <a:pt x="3950265" y="0"/>
                  </a:lnTo>
                  <a:close/>
                </a:path>
              </a:pathLst>
            </a:custGeom>
            <a:solidFill>
              <a:srgbClr val="C8CACA"/>
            </a:solidFill>
          </p:spPr>
          <p:txBody>
            <a:bodyPr wrap="square" lIns="0" tIns="0" rIns="0" bIns="0"/>
            <a:lstStyle/>
            <a:p>
              <a:endParaRPr/>
            </a:p>
          </p:txBody>
        </p:sp>
        <p:pic>
          <p:nvPicPr>
            <p:cNvPr id="6" name="object 6"/>
            <p:cNvPicPr/>
            <p:nvPr/>
          </p:nvPicPr>
          <p:blipFill>
            <a:blip r:embed="rId2" cstate="print"/>
            <a:stretch>
              <a:fillRect/>
            </a:stretch>
          </p:blipFill>
          <p:spPr>
            <a:xfrm>
              <a:off x="6949440" y="1225804"/>
              <a:ext cx="3233928" cy="4998720"/>
            </a:xfrm>
            <a:prstGeom prst="rect">
              <a:avLst/>
            </a:prstGeom>
          </p:spPr>
        </p:pic>
        <p:sp>
          <p:nvSpPr>
            <p:cNvPr id="7" name="object 7"/>
            <p:cNvSpPr/>
            <p:nvPr/>
          </p:nvSpPr>
          <p:spPr>
            <a:xfrm>
              <a:off x="7003681" y="1263735"/>
              <a:ext cx="3124835" cy="4889500"/>
            </a:xfrm>
            <a:custGeom>
              <a:avLst/>
              <a:gdLst/>
              <a:ahLst/>
              <a:cxnLst/>
              <a:rect l="l" t="t" r="r" b="b"/>
              <a:pathLst>
                <a:path w="3124834" h="4889500">
                  <a:moveTo>
                    <a:pt x="3124371" y="0"/>
                  </a:moveTo>
                  <a:lnTo>
                    <a:pt x="0" y="0"/>
                  </a:lnTo>
                  <a:lnTo>
                    <a:pt x="0" y="4888936"/>
                  </a:lnTo>
                  <a:lnTo>
                    <a:pt x="3124371" y="4888936"/>
                  </a:lnTo>
                  <a:lnTo>
                    <a:pt x="3124371" y="0"/>
                  </a:lnTo>
                  <a:close/>
                </a:path>
              </a:pathLst>
            </a:custGeom>
            <a:solidFill>
              <a:srgbClr val="FFFFFF"/>
            </a:solidFill>
          </p:spPr>
          <p:txBody>
            <a:bodyPr wrap="square" lIns="0" tIns="0" rIns="0" bIns="0"/>
            <a:lstStyle/>
            <a:p>
              <a:endParaRPr/>
            </a:p>
          </p:txBody>
        </p:sp>
        <p:sp>
          <p:nvSpPr>
            <p:cNvPr id="8" name="object 8"/>
            <p:cNvSpPr/>
            <p:nvPr/>
          </p:nvSpPr>
          <p:spPr>
            <a:xfrm>
              <a:off x="7003681" y="1263735"/>
              <a:ext cx="3124835" cy="4889500"/>
            </a:xfrm>
            <a:custGeom>
              <a:avLst/>
              <a:gdLst/>
              <a:ahLst/>
              <a:cxnLst/>
              <a:rect l="l" t="t" r="r" b="b"/>
              <a:pathLst>
                <a:path w="3124834" h="4889500">
                  <a:moveTo>
                    <a:pt x="0" y="0"/>
                  </a:moveTo>
                  <a:lnTo>
                    <a:pt x="3124371" y="0"/>
                  </a:lnTo>
                  <a:lnTo>
                    <a:pt x="3124371" y="4888937"/>
                  </a:lnTo>
                  <a:lnTo>
                    <a:pt x="0" y="4888937"/>
                  </a:lnTo>
                  <a:lnTo>
                    <a:pt x="0" y="0"/>
                  </a:lnTo>
                  <a:close/>
                </a:path>
              </a:pathLst>
            </a:custGeom>
            <a:ln w="8115">
              <a:solidFill>
                <a:srgbClr val="C8CACA"/>
              </a:solidFill>
            </a:ln>
          </p:spPr>
          <p:txBody>
            <a:bodyPr wrap="square" lIns="0" tIns="0" rIns="0" bIns="0"/>
            <a:lstStyle/>
            <a:p>
              <a:endParaRPr/>
            </a:p>
          </p:txBody>
        </p:sp>
        <p:pic>
          <p:nvPicPr>
            <p:cNvPr id="9" name="object 9"/>
            <p:cNvPicPr/>
            <p:nvPr/>
          </p:nvPicPr>
          <p:blipFill>
            <a:blip r:embed="rId3" cstate="print"/>
            <a:stretch>
              <a:fillRect/>
            </a:stretch>
          </p:blipFill>
          <p:spPr>
            <a:xfrm>
              <a:off x="7529014" y="1534979"/>
              <a:ext cx="2073699" cy="2104706"/>
            </a:xfrm>
            <a:prstGeom prst="rect">
              <a:avLst/>
            </a:prstGeom>
          </p:spPr>
        </p:pic>
        <p:pic>
          <p:nvPicPr>
            <p:cNvPr id="10" name="object 10"/>
            <p:cNvPicPr/>
            <p:nvPr/>
          </p:nvPicPr>
          <p:blipFill>
            <a:blip r:embed="rId4" cstate="print"/>
            <a:stretch>
              <a:fillRect/>
            </a:stretch>
          </p:blipFill>
          <p:spPr>
            <a:xfrm>
              <a:off x="7525512" y="3798316"/>
              <a:ext cx="2081783" cy="2078736"/>
            </a:xfrm>
            <a:prstGeom prst="rect">
              <a:avLst/>
            </a:prstGeom>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5901" y="1310238"/>
            <a:ext cx="8923655" cy="497840"/>
          </a:xfrm>
          <a:prstGeom prst="rect">
            <a:avLst/>
          </a:prstGeom>
        </p:spPr>
        <p:txBody>
          <a:bodyPr vert="horz" wrap="square" lIns="0" tIns="12700" rIns="0" bIns="0">
            <a:spAutoFit/>
          </a:bodyPr>
          <a:lstStyle/>
          <a:p>
            <a:pPr marL="12700">
              <a:lnSpc>
                <a:spcPct val="100000"/>
              </a:lnSpc>
              <a:spcBef>
                <a:spcPts val="100"/>
              </a:spcBef>
              <a:defRPr sz="3100"/>
            </a:pPr>
            <a:r>
              <a:t>I pericoli della profilazione: il caso di Cambridge Analytica</a:t>
            </a:r>
            <a:endParaRPr sz="3100"/>
          </a:p>
        </p:txBody>
      </p:sp>
      <p:sp>
        <p:nvSpPr>
          <p:cNvPr id="3" name="object 3"/>
          <p:cNvSpPr txBox="1"/>
          <p:nvPr/>
        </p:nvSpPr>
        <p:spPr>
          <a:xfrm>
            <a:off x="765902" y="2359718"/>
            <a:ext cx="3716020" cy="3762375"/>
          </a:xfrm>
          <a:prstGeom prst="rect">
            <a:avLst/>
          </a:prstGeom>
        </p:spPr>
        <p:txBody>
          <a:bodyPr vert="horz" wrap="square" lIns="0" tIns="39370" rIns="0" bIns="0">
            <a:spAutoFit/>
          </a:bodyPr>
          <a:lstStyle/>
          <a:p>
            <a:pPr marL="158750" marR="5080" indent="-146685" algn="just">
              <a:lnSpc>
                <a:spcPct val="89500"/>
              </a:lnSpc>
              <a:spcBef>
                <a:spcPts val="310"/>
              </a:spcBef>
              <a:buFont typeface="Wingdings"/>
              <a:buChar char=""/>
              <a:tabLst>
                <a:tab pos="256540" algn="l"/>
              </a:tabLst>
              <a:defRPr sz="1700">
                <a:latin typeface="Calibri"/>
                <a:cs typeface="Calibri"/>
              </a:defRPr>
            </a:pPr>
            <a:r>
              <a:t>Prima di tutto, le persone registrate come </a:t>
            </a:r>
            <a:r>
              <a:rPr b="1"/>
              <a:t>elettori </a:t>
            </a:r>
            <a:r>
              <a:t>negli Stati Uniti sono state invitate a fare un </a:t>
            </a:r>
            <a:r>
              <a:rPr b="1">
                <a:solidFill>
                  <a:srgbClr val="C00000"/>
                </a:solidFill>
              </a:rPr>
              <a:t>test dettagliato sulla personalità/politico </a:t>
            </a:r>
            <a:r>
              <a:t>(circa 120 domande), disponibili online.  Gli individui che fanno il test sarebbero </a:t>
            </a:r>
            <a:r>
              <a:rPr b="1">
                <a:solidFill>
                  <a:srgbClr val="C00000"/>
                </a:solidFill>
              </a:rPr>
              <a:t>ricompensati con una piccola quantità di denaro </a:t>
            </a:r>
            <a:r>
              <a:t>(da due a cinque dollari). Gli è stato detto che i loro dati sarebbero stati utilizzati solo per la ricerca accademica. Circa </a:t>
            </a:r>
            <a:r>
              <a:rPr b="1">
                <a:solidFill>
                  <a:srgbClr val="C00000"/>
                </a:solidFill>
              </a:rPr>
              <a:t>320 000 elettori hanno fatto il test.</a:t>
            </a:r>
            <a:r>
              <a:rPr>
                <a:solidFill>
                  <a:srgbClr val="C00000"/>
                </a:solidFill>
              </a:rPr>
              <a:t> </a:t>
            </a:r>
            <a:r>
              <a:t>Per ricevere la ricompensa ogni individuo che effettua il test ha dovuto </a:t>
            </a:r>
            <a:r>
              <a:rPr b="1">
                <a:solidFill>
                  <a:srgbClr val="C00000"/>
                </a:solidFill>
              </a:rPr>
              <a:t>fornire l'accesso alla sua pagina Facebook </a:t>
            </a:r>
            <a:r>
              <a:rPr b="1">
                <a:solidFill>
                  <a:srgbClr val="0070C0"/>
                </a:solidFill>
              </a:rPr>
              <a:t>(fase 1). </a:t>
            </a:r>
            <a:r>
              <a:rPr b="1"/>
              <a:t>Ciò ha permesso al sistema di collegare le risposte di ogni individuo alle informazioni incluse nella sua pagina Facebook.</a:t>
            </a:r>
            <a:endParaRPr sz="1700">
              <a:latin typeface="Calibri"/>
              <a:cs typeface="Calibri"/>
            </a:endParaRPr>
          </a:p>
        </p:txBody>
      </p:sp>
      <p:sp>
        <p:nvSpPr>
          <p:cNvPr id="4" name="object 4"/>
          <p:cNvSpPr/>
          <p:nvPr/>
        </p:nvSpPr>
        <p:spPr>
          <a:xfrm>
            <a:off x="152400" y="4770704"/>
            <a:ext cx="864235" cy="1718945"/>
          </a:xfrm>
          <a:custGeom>
            <a:avLst/>
            <a:gdLst/>
            <a:ahLst/>
            <a:cxnLst/>
            <a:rect l="l" t="t" r="r" b="b"/>
            <a:pathLst>
              <a:path w="864235" h="1718945">
                <a:moveTo>
                  <a:pt x="864057" y="859332"/>
                </a:moveTo>
                <a:lnTo>
                  <a:pt x="0" y="0"/>
                </a:lnTo>
                <a:lnTo>
                  <a:pt x="0" y="1718678"/>
                </a:lnTo>
                <a:lnTo>
                  <a:pt x="416433" y="1304518"/>
                </a:lnTo>
                <a:lnTo>
                  <a:pt x="571487" y="1459522"/>
                </a:lnTo>
                <a:lnTo>
                  <a:pt x="864057" y="1167028"/>
                </a:lnTo>
                <a:lnTo>
                  <a:pt x="709764" y="1012786"/>
                </a:lnTo>
                <a:lnTo>
                  <a:pt x="864057" y="859332"/>
                </a:lnTo>
                <a:close/>
              </a:path>
            </a:pathLst>
          </a:custGeom>
          <a:solidFill>
            <a:srgbClr val="4472C4">
              <a:alpha val="30198"/>
            </a:srgbClr>
          </a:solidFill>
        </p:spPr>
        <p:txBody>
          <a:bodyPr wrap="square" lIns="0" tIns="0" rIns="0" bIns="0"/>
          <a:lstStyle/>
          <a:p>
            <a:endParaRPr/>
          </a:p>
        </p:txBody>
      </p:sp>
      <p:sp>
        <p:nvSpPr>
          <p:cNvPr id="5" name="object 5"/>
          <p:cNvSpPr/>
          <p:nvPr/>
        </p:nvSpPr>
        <p:spPr>
          <a:xfrm>
            <a:off x="9712160" y="850912"/>
            <a:ext cx="829310" cy="1649095"/>
          </a:xfrm>
          <a:custGeom>
            <a:avLst/>
            <a:gdLst/>
            <a:ahLst/>
            <a:cxnLst/>
            <a:rect l="l" t="t" r="r" b="b"/>
            <a:pathLst>
              <a:path w="829309" h="1649095">
                <a:moveTo>
                  <a:pt x="828827" y="0"/>
                </a:moveTo>
                <a:lnTo>
                  <a:pt x="0" y="824293"/>
                </a:lnTo>
                <a:lnTo>
                  <a:pt x="151168" y="974636"/>
                </a:lnTo>
                <a:lnTo>
                  <a:pt x="0" y="1125766"/>
                </a:lnTo>
                <a:lnTo>
                  <a:pt x="297116" y="1422793"/>
                </a:lnTo>
                <a:lnTo>
                  <a:pt x="449046" y="1270901"/>
                </a:lnTo>
                <a:lnTo>
                  <a:pt x="828827" y="1648587"/>
                </a:lnTo>
                <a:lnTo>
                  <a:pt x="828827" y="0"/>
                </a:lnTo>
                <a:close/>
              </a:path>
            </a:pathLst>
          </a:custGeom>
          <a:solidFill>
            <a:srgbClr val="FFC000">
              <a:alpha val="30198"/>
            </a:srgbClr>
          </a:solidFill>
        </p:spPr>
        <p:txBody>
          <a:bodyPr wrap="square" lIns="0" tIns="0" rIns="0" bIns="0"/>
          <a:lstStyle/>
          <a:p>
            <a:endParaRPr/>
          </a:p>
        </p:txBody>
      </p:sp>
      <p:pic>
        <p:nvPicPr>
          <p:cNvPr id="6" name="object 6"/>
          <p:cNvPicPr/>
          <p:nvPr/>
        </p:nvPicPr>
        <p:blipFill>
          <a:blip r:embed="rId2" cstate="print"/>
          <a:stretch>
            <a:fillRect/>
          </a:stretch>
        </p:blipFill>
        <p:spPr>
          <a:xfrm>
            <a:off x="4664453" y="3899138"/>
            <a:ext cx="1023991" cy="757530"/>
          </a:xfrm>
          <a:prstGeom prst="rect">
            <a:avLst/>
          </a:prstGeom>
        </p:spPr>
      </p:pic>
      <p:pic>
        <p:nvPicPr>
          <p:cNvPr id="7" name="object 7"/>
          <p:cNvPicPr/>
          <p:nvPr/>
        </p:nvPicPr>
        <p:blipFill>
          <a:blip r:embed="rId3" cstate="print"/>
          <a:stretch>
            <a:fillRect/>
          </a:stretch>
        </p:blipFill>
        <p:spPr>
          <a:xfrm>
            <a:off x="5806073" y="3375685"/>
            <a:ext cx="2751424" cy="1703785"/>
          </a:xfrm>
          <a:prstGeom prst="rect">
            <a:avLst/>
          </a:prstGeom>
        </p:spPr>
      </p:pic>
      <p:pic>
        <p:nvPicPr>
          <p:cNvPr id="8" name="object 8"/>
          <p:cNvPicPr/>
          <p:nvPr/>
        </p:nvPicPr>
        <p:blipFill>
          <a:blip r:embed="rId4" cstate="print"/>
          <a:stretch>
            <a:fillRect/>
          </a:stretch>
        </p:blipFill>
        <p:spPr>
          <a:xfrm>
            <a:off x="8693506" y="3917929"/>
            <a:ext cx="1267952" cy="75102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5901" y="1310238"/>
            <a:ext cx="8923655" cy="497840"/>
          </a:xfrm>
          <a:prstGeom prst="rect">
            <a:avLst/>
          </a:prstGeom>
        </p:spPr>
        <p:txBody>
          <a:bodyPr vert="horz" wrap="square" lIns="0" tIns="12700" rIns="0" bIns="0">
            <a:spAutoFit/>
          </a:bodyPr>
          <a:lstStyle/>
          <a:p>
            <a:pPr marL="12700">
              <a:lnSpc>
                <a:spcPct val="100000"/>
              </a:lnSpc>
              <a:spcBef>
                <a:spcPts val="100"/>
              </a:spcBef>
              <a:defRPr sz="3100"/>
            </a:pPr>
            <a:r>
              <a:t>I pericoli della profilazione: il caso di Cambridge Analytica</a:t>
            </a:r>
            <a:endParaRPr sz="3100"/>
          </a:p>
        </p:txBody>
      </p:sp>
      <p:sp>
        <p:nvSpPr>
          <p:cNvPr id="3" name="object 3"/>
          <p:cNvSpPr txBox="1"/>
          <p:nvPr/>
        </p:nvSpPr>
        <p:spPr>
          <a:xfrm>
            <a:off x="765902" y="2332286"/>
            <a:ext cx="3716654" cy="4006215"/>
          </a:xfrm>
          <a:prstGeom prst="rect">
            <a:avLst/>
          </a:prstGeom>
        </p:spPr>
        <p:txBody>
          <a:bodyPr vert="horz" wrap="square" lIns="0" tIns="64769" rIns="0" bIns="0">
            <a:spAutoFit/>
          </a:bodyPr>
          <a:lstStyle/>
          <a:p>
            <a:pPr marL="304800" marR="5080" indent="-292735" algn="just">
              <a:lnSpc>
                <a:spcPct val="79800"/>
              </a:lnSpc>
              <a:spcBef>
                <a:spcPts val="509"/>
              </a:spcBef>
              <a:buFont typeface="Wingdings"/>
              <a:buChar char=""/>
              <a:tabLst>
                <a:tab pos="305435" algn="l"/>
              </a:tabLst>
              <a:defRPr sz="1700">
                <a:latin typeface="Calibri"/>
                <a:cs typeface="Calibri"/>
              </a:defRPr>
            </a:pPr>
            <a:r>
              <a:t>Quando si accede alla pagina di un test taker, Cambridge Analytica ha </a:t>
            </a:r>
            <a:r>
              <a:rPr b="1">
                <a:solidFill>
                  <a:srgbClr val="C00000"/>
                </a:solidFill>
              </a:rPr>
              <a:t>raccolto </a:t>
            </a:r>
            <a:r>
              <a:t>non solo </a:t>
            </a:r>
            <a:r>
              <a:rPr b="1">
                <a:solidFill>
                  <a:srgbClr val="C00000"/>
                </a:solidFill>
              </a:rPr>
              <a:t>la pagina Facebook dei test takers</a:t>
            </a:r>
            <a:r>
              <a:t>, ma anche le </a:t>
            </a:r>
            <a:r>
              <a:rPr b="1">
                <a:solidFill>
                  <a:srgbClr val="C00000"/>
                </a:solidFill>
              </a:rPr>
              <a:t>pagine Facebook dei loro amici</a:t>
            </a:r>
            <a:r>
              <a:t>, tra 30 e 50 milioni di persone complessivamente </a:t>
            </a:r>
            <a:r>
              <a:rPr b="1">
                <a:solidFill>
                  <a:srgbClr val="0070C0"/>
                </a:solidFill>
              </a:rPr>
              <a:t>(passaggio 2)</a:t>
            </a:r>
            <a:r>
              <a:t>. I dati di Facebook sono stati raccolti anche da altre fonti.</a:t>
            </a:r>
            <a:endParaRPr sz="1700">
              <a:latin typeface="Calibri"/>
              <a:cs typeface="Calibri"/>
            </a:endParaRPr>
          </a:p>
          <a:p>
            <a:pPr marL="304800" marR="5080" indent="-292735" algn="just">
              <a:lnSpc>
                <a:spcPct val="79500"/>
              </a:lnSpc>
              <a:spcBef>
                <a:spcPts val="1689"/>
              </a:spcBef>
              <a:buFont typeface="Wingdings"/>
              <a:buChar char=""/>
              <a:tabLst>
                <a:tab pos="305435" algn="l"/>
              </a:tabLst>
              <a:defRPr sz="1700">
                <a:latin typeface="Calibri"/>
                <a:cs typeface="Calibri"/>
              </a:defRPr>
            </a:pPr>
            <a:r>
              <a:t>Dopo questa fase di raccolta dei dati, Cambridge Analytica ha a disposizione </a:t>
            </a:r>
            <a:r>
              <a:rPr b="1">
                <a:solidFill>
                  <a:srgbClr val="C00000"/>
                </a:solidFill>
              </a:rPr>
              <a:t>due serie di dati personali </a:t>
            </a:r>
            <a:r>
              <a:t>da trattare </a:t>
            </a:r>
            <a:r>
              <a:rPr b="1">
                <a:solidFill>
                  <a:srgbClr val="0070C0"/>
                </a:solidFill>
              </a:rPr>
              <a:t>(fase 3): </a:t>
            </a:r>
            <a:r>
              <a:rPr b="1"/>
              <a:t>(1) i dati relativi ai </a:t>
            </a:r>
            <a:r>
              <a:rPr b="1">
                <a:solidFill>
                  <a:srgbClr val="C00000"/>
                </a:solidFill>
              </a:rPr>
              <a:t>partecipanti ai test</a:t>
            </a:r>
            <a:r>
              <a:t>, costituiti dalle informazioni sulle loro </a:t>
            </a:r>
            <a:r>
              <a:rPr b="1"/>
              <a:t>pagine Facebook</a:t>
            </a:r>
            <a:r>
              <a:t>, </a:t>
            </a:r>
            <a:r>
              <a:rPr b="1"/>
              <a:t>accoppiati con le loro risposte </a:t>
            </a:r>
            <a:r>
              <a:t>al questionario, </a:t>
            </a:r>
            <a:r>
              <a:rPr b="1"/>
              <a:t>(2) </a:t>
            </a:r>
            <a:r>
              <a:t>e i </a:t>
            </a:r>
            <a:r>
              <a:rPr b="1"/>
              <a:t>dati sui </a:t>
            </a:r>
            <a:r>
              <a:rPr b="1">
                <a:solidFill>
                  <a:srgbClr val="C00000"/>
                </a:solidFill>
              </a:rPr>
              <a:t>loro amici</a:t>
            </a:r>
            <a:r>
              <a:t>, consistenti solo nelle informazioni sulle loro </a:t>
            </a:r>
            <a:r>
              <a:rPr b="1"/>
              <a:t>pagine Facebook.</a:t>
            </a:r>
            <a:endParaRPr sz="1700">
              <a:latin typeface="Calibri"/>
              <a:cs typeface="Calibri"/>
            </a:endParaRPr>
          </a:p>
        </p:txBody>
      </p:sp>
      <p:sp>
        <p:nvSpPr>
          <p:cNvPr id="4" name="object 4"/>
          <p:cNvSpPr/>
          <p:nvPr/>
        </p:nvSpPr>
        <p:spPr>
          <a:xfrm>
            <a:off x="152400" y="4770704"/>
            <a:ext cx="864235" cy="1718945"/>
          </a:xfrm>
          <a:custGeom>
            <a:avLst/>
            <a:gdLst/>
            <a:ahLst/>
            <a:cxnLst/>
            <a:rect l="l" t="t" r="r" b="b"/>
            <a:pathLst>
              <a:path w="864235" h="1718945">
                <a:moveTo>
                  <a:pt x="864057" y="859332"/>
                </a:moveTo>
                <a:lnTo>
                  <a:pt x="0" y="0"/>
                </a:lnTo>
                <a:lnTo>
                  <a:pt x="0" y="1718678"/>
                </a:lnTo>
                <a:lnTo>
                  <a:pt x="416433" y="1304518"/>
                </a:lnTo>
                <a:lnTo>
                  <a:pt x="571487" y="1459522"/>
                </a:lnTo>
                <a:lnTo>
                  <a:pt x="864057" y="1167028"/>
                </a:lnTo>
                <a:lnTo>
                  <a:pt x="709764" y="1012786"/>
                </a:lnTo>
                <a:lnTo>
                  <a:pt x="864057" y="859332"/>
                </a:lnTo>
                <a:close/>
              </a:path>
            </a:pathLst>
          </a:custGeom>
          <a:solidFill>
            <a:srgbClr val="4472C4">
              <a:alpha val="30198"/>
            </a:srgbClr>
          </a:solidFill>
        </p:spPr>
        <p:txBody>
          <a:bodyPr wrap="square" lIns="0" tIns="0" rIns="0" bIns="0"/>
          <a:lstStyle/>
          <a:p>
            <a:endParaRPr/>
          </a:p>
        </p:txBody>
      </p:sp>
      <p:sp>
        <p:nvSpPr>
          <p:cNvPr id="5" name="object 5"/>
          <p:cNvSpPr/>
          <p:nvPr/>
        </p:nvSpPr>
        <p:spPr>
          <a:xfrm>
            <a:off x="9712160" y="850912"/>
            <a:ext cx="829310" cy="1649095"/>
          </a:xfrm>
          <a:custGeom>
            <a:avLst/>
            <a:gdLst/>
            <a:ahLst/>
            <a:cxnLst/>
            <a:rect l="l" t="t" r="r" b="b"/>
            <a:pathLst>
              <a:path w="829309" h="1649095">
                <a:moveTo>
                  <a:pt x="828827" y="0"/>
                </a:moveTo>
                <a:lnTo>
                  <a:pt x="0" y="824293"/>
                </a:lnTo>
                <a:lnTo>
                  <a:pt x="151168" y="974636"/>
                </a:lnTo>
                <a:lnTo>
                  <a:pt x="0" y="1125766"/>
                </a:lnTo>
                <a:lnTo>
                  <a:pt x="297116" y="1422793"/>
                </a:lnTo>
                <a:lnTo>
                  <a:pt x="449046" y="1270901"/>
                </a:lnTo>
                <a:lnTo>
                  <a:pt x="828827" y="1648587"/>
                </a:lnTo>
                <a:lnTo>
                  <a:pt x="828827" y="0"/>
                </a:lnTo>
                <a:close/>
              </a:path>
            </a:pathLst>
          </a:custGeom>
          <a:solidFill>
            <a:srgbClr val="FFC000">
              <a:alpha val="30198"/>
            </a:srgbClr>
          </a:solidFill>
        </p:spPr>
        <p:txBody>
          <a:bodyPr wrap="square" lIns="0" tIns="0" rIns="0" bIns="0"/>
          <a:lstStyle/>
          <a:p>
            <a:endParaRPr/>
          </a:p>
        </p:txBody>
      </p:sp>
      <p:pic>
        <p:nvPicPr>
          <p:cNvPr id="6" name="object 6"/>
          <p:cNvPicPr/>
          <p:nvPr/>
        </p:nvPicPr>
        <p:blipFill>
          <a:blip r:embed="rId2" cstate="print"/>
          <a:stretch>
            <a:fillRect/>
          </a:stretch>
        </p:blipFill>
        <p:spPr>
          <a:xfrm>
            <a:off x="4664453" y="3899138"/>
            <a:ext cx="1023991" cy="757530"/>
          </a:xfrm>
          <a:prstGeom prst="rect">
            <a:avLst/>
          </a:prstGeom>
        </p:spPr>
      </p:pic>
      <p:pic>
        <p:nvPicPr>
          <p:cNvPr id="7" name="object 7"/>
          <p:cNvPicPr/>
          <p:nvPr/>
        </p:nvPicPr>
        <p:blipFill>
          <a:blip r:embed="rId3" cstate="print"/>
          <a:stretch>
            <a:fillRect/>
          </a:stretch>
        </p:blipFill>
        <p:spPr>
          <a:xfrm>
            <a:off x="5806073" y="3375685"/>
            <a:ext cx="2751424" cy="1703785"/>
          </a:xfrm>
          <a:prstGeom prst="rect">
            <a:avLst/>
          </a:prstGeom>
        </p:spPr>
      </p:pic>
      <p:pic>
        <p:nvPicPr>
          <p:cNvPr id="8" name="object 8"/>
          <p:cNvPicPr/>
          <p:nvPr/>
        </p:nvPicPr>
        <p:blipFill>
          <a:blip r:embed="rId4" cstate="print"/>
          <a:stretch>
            <a:fillRect/>
          </a:stretch>
        </p:blipFill>
        <p:spPr>
          <a:xfrm>
            <a:off x="8693506" y="3917929"/>
            <a:ext cx="1267952" cy="75102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4620" y="925281"/>
            <a:ext cx="8923655" cy="497840"/>
          </a:xfrm>
          <a:prstGeom prst="rect">
            <a:avLst/>
          </a:prstGeom>
        </p:spPr>
        <p:txBody>
          <a:bodyPr vert="horz" wrap="square" lIns="0" tIns="12700" rIns="0" bIns="0">
            <a:spAutoFit/>
          </a:bodyPr>
          <a:lstStyle/>
          <a:p>
            <a:pPr marL="12700">
              <a:lnSpc>
                <a:spcPct val="100000"/>
              </a:lnSpc>
              <a:spcBef>
                <a:spcPts val="100"/>
              </a:spcBef>
              <a:defRPr sz="3100"/>
            </a:pPr>
            <a:r>
              <a:t>I pericoli della profilazione: il caso di Cambridge Analytica</a:t>
            </a:r>
            <a:endParaRPr sz="3100"/>
          </a:p>
        </p:txBody>
      </p:sp>
      <p:sp>
        <p:nvSpPr>
          <p:cNvPr id="3" name="object 3"/>
          <p:cNvSpPr txBox="1"/>
          <p:nvPr/>
        </p:nvSpPr>
        <p:spPr>
          <a:xfrm>
            <a:off x="649646" y="1948238"/>
            <a:ext cx="3832860" cy="513080"/>
          </a:xfrm>
          <a:prstGeom prst="rect">
            <a:avLst/>
          </a:prstGeom>
        </p:spPr>
        <p:txBody>
          <a:bodyPr vert="horz" wrap="square" lIns="0" tIns="45719" rIns="0" bIns="0">
            <a:spAutoFit/>
          </a:bodyPr>
          <a:lstStyle/>
          <a:p>
            <a:pPr marL="109855" marR="5080" indent="-97790">
              <a:lnSpc>
                <a:spcPts val="1800"/>
              </a:lnSpc>
              <a:spcBef>
                <a:spcPts val="359"/>
              </a:spcBef>
              <a:buFont typeface="Wingdings"/>
              <a:buChar char=""/>
              <a:tabLst>
                <a:tab pos="305435" algn="l"/>
                <a:tab pos="757555" algn="l"/>
                <a:tab pos="1419225" algn="l"/>
                <a:tab pos="1813560" algn="l"/>
                <a:tab pos="2132965" algn="l"/>
                <a:tab pos="2366645" algn="l"/>
                <a:tab pos="2390775" algn="l"/>
                <a:tab pos="2973070" algn="l"/>
                <a:tab pos="3173730" algn="l"/>
                <a:tab pos="3429635" algn="l"/>
                <a:tab pos="3568700" algn="l"/>
              </a:tabLst>
              <a:defRPr sz="1700">
                <a:latin typeface="Calibri"/>
                <a:cs typeface="Calibri"/>
              </a:defRPr>
            </a:pPr>
            <a:r>
              <a:t>Mappa di Cambridge	Recensione di Analytica		usato	il	dati su	test-takers	come	a	corsi di formazione	set di set	per</a:t>
            </a:r>
            <a:endParaRPr sz="1700">
              <a:latin typeface="Calibri"/>
              <a:cs typeface="Calibri"/>
            </a:endParaRPr>
          </a:p>
        </p:txBody>
      </p:sp>
      <p:sp>
        <p:nvSpPr>
          <p:cNvPr id="4" name="object 4"/>
          <p:cNvSpPr txBox="1"/>
          <p:nvPr/>
        </p:nvSpPr>
        <p:spPr>
          <a:xfrm>
            <a:off x="731942" y="2806693"/>
            <a:ext cx="3736340" cy="3308350"/>
          </a:xfrm>
          <a:prstGeom prst="rect">
            <a:avLst/>
          </a:prstGeom>
        </p:spPr>
        <p:txBody>
          <a:bodyPr vert="horz" wrap="square" lIns="0" tIns="38735" rIns="0" bIns="0">
            <a:spAutoFit/>
          </a:bodyPr>
          <a:lstStyle/>
          <a:p>
            <a:pPr marL="12700" marR="5080" algn="just">
              <a:lnSpc>
                <a:spcPct val="89800"/>
              </a:lnSpc>
              <a:spcBef>
                <a:spcPts val="305"/>
              </a:spcBef>
              <a:defRPr sz="1700">
                <a:latin typeface="Calibri"/>
                <a:cs typeface="Calibri"/>
              </a:defRPr>
            </a:pPr>
            <a:r>
              <a:rPr dirty="0" err="1"/>
              <a:t>costruire</a:t>
            </a:r>
            <a:r>
              <a:rPr dirty="0"/>
              <a:t> un </a:t>
            </a:r>
            <a:r>
              <a:rPr dirty="0" err="1"/>
              <a:t>modello</a:t>
            </a:r>
            <a:r>
              <a:rPr dirty="0"/>
              <a:t> per </a:t>
            </a:r>
            <a:r>
              <a:rPr dirty="0" err="1"/>
              <a:t>profilare</a:t>
            </a:r>
            <a:r>
              <a:rPr dirty="0"/>
              <a:t> </a:t>
            </a:r>
            <a:r>
              <a:rPr dirty="0" err="1"/>
              <a:t>i</a:t>
            </a:r>
            <a:r>
              <a:rPr dirty="0"/>
              <a:t> </a:t>
            </a:r>
            <a:r>
              <a:rPr dirty="0" err="1"/>
              <a:t>loro</a:t>
            </a:r>
            <a:r>
              <a:rPr dirty="0"/>
              <a:t> amici e </a:t>
            </a:r>
            <a:r>
              <a:rPr dirty="0" err="1"/>
              <a:t>altre</a:t>
            </a:r>
            <a:r>
              <a:rPr dirty="0"/>
              <a:t> </a:t>
            </a:r>
            <a:r>
              <a:rPr dirty="0" err="1"/>
              <a:t>persone</a:t>
            </a:r>
            <a:r>
              <a:rPr dirty="0"/>
              <a:t>. I </a:t>
            </a:r>
            <a:r>
              <a:rPr dirty="0" err="1"/>
              <a:t>dati</a:t>
            </a:r>
            <a:r>
              <a:rPr dirty="0"/>
              <a:t> </a:t>
            </a:r>
            <a:r>
              <a:rPr dirty="0" err="1"/>
              <a:t>relativi</a:t>
            </a:r>
            <a:r>
              <a:rPr dirty="0"/>
              <a:t> ai test-takers </a:t>
            </a:r>
            <a:r>
              <a:rPr dirty="0" err="1"/>
              <a:t>costituivano</a:t>
            </a:r>
            <a:r>
              <a:rPr dirty="0"/>
              <a:t> un </a:t>
            </a:r>
            <a:r>
              <a:rPr dirty="0" err="1"/>
              <a:t>vasto</a:t>
            </a:r>
            <a:r>
              <a:rPr dirty="0"/>
              <a:t> set di </a:t>
            </a:r>
            <a:r>
              <a:rPr dirty="0" err="1"/>
              <a:t>formazione</a:t>
            </a:r>
            <a:r>
              <a:rPr dirty="0"/>
              <a:t>, in cui le </a:t>
            </a:r>
            <a:r>
              <a:rPr dirty="0" err="1"/>
              <a:t>informazioni</a:t>
            </a:r>
            <a:r>
              <a:rPr dirty="0"/>
              <a:t> </a:t>
            </a:r>
            <a:r>
              <a:rPr dirty="0" err="1"/>
              <a:t>sulle</a:t>
            </a:r>
            <a:r>
              <a:rPr dirty="0"/>
              <a:t> </a:t>
            </a:r>
            <a:r>
              <a:rPr b="1" dirty="0" err="1">
                <a:solidFill>
                  <a:srgbClr val="C00000"/>
                </a:solidFill>
              </a:rPr>
              <a:t>pagine</a:t>
            </a:r>
            <a:r>
              <a:rPr b="1" dirty="0">
                <a:solidFill>
                  <a:srgbClr val="C00000"/>
                </a:solidFill>
              </a:rPr>
              <a:t> Facebook </a:t>
            </a:r>
            <a:r>
              <a:rPr dirty="0"/>
              <a:t>di un </a:t>
            </a:r>
            <a:r>
              <a:rPr dirty="0" err="1"/>
              <a:t>individuo</a:t>
            </a:r>
            <a:r>
              <a:rPr dirty="0"/>
              <a:t> (</a:t>
            </a:r>
            <a:r>
              <a:rPr b="1" dirty="0"/>
              <a:t>mi </a:t>
            </a:r>
            <a:r>
              <a:rPr b="1" dirty="0" err="1"/>
              <a:t>piace</a:t>
            </a:r>
            <a:r>
              <a:rPr b="1" dirty="0"/>
              <a:t>, post, link,</a:t>
            </a:r>
            <a:r>
              <a:rPr dirty="0"/>
              <a:t> </a:t>
            </a:r>
            <a:r>
              <a:rPr dirty="0" err="1"/>
              <a:t>ecc</a:t>
            </a:r>
            <a:r>
              <a:rPr dirty="0"/>
              <a:t>.) </a:t>
            </a:r>
            <a:r>
              <a:rPr dirty="0" err="1"/>
              <a:t>fornivano</a:t>
            </a:r>
            <a:r>
              <a:rPr dirty="0"/>
              <a:t> </a:t>
            </a:r>
            <a:r>
              <a:rPr b="1" dirty="0" err="1">
                <a:solidFill>
                  <a:srgbClr val="C00000"/>
                </a:solidFill>
              </a:rPr>
              <a:t>valori</a:t>
            </a:r>
            <a:r>
              <a:rPr b="1" dirty="0">
                <a:solidFill>
                  <a:srgbClr val="C00000"/>
                </a:solidFill>
              </a:rPr>
              <a:t> </a:t>
            </a:r>
            <a:r>
              <a:rPr b="1" dirty="0" err="1">
                <a:solidFill>
                  <a:srgbClr val="C00000"/>
                </a:solidFill>
              </a:rPr>
              <a:t>peri</a:t>
            </a:r>
            <a:r>
              <a:rPr dirty="0" err="1">
                <a:solidFill>
                  <a:srgbClr val="C00000"/>
                </a:solidFill>
              </a:rPr>
              <a:t>predittori</a:t>
            </a:r>
            <a:r>
              <a:rPr dirty="0">
                <a:solidFill>
                  <a:srgbClr val="C00000"/>
                </a:solidFill>
              </a:rPr>
              <a:t> </a:t>
            </a:r>
            <a:r>
              <a:rPr b="1" dirty="0">
                <a:solidFill>
                  <a:srgbClr val="C00000"/>
                </a:solidFill>
              </a:rPr>
              <a:t>(</a:t>
            </a:r>
            <a:r>
              <a:rPr b="1" dirty="0" err="1">
                <a:solidFill>
                  <a:srgbClr val="C00000"/>
                </a:solidFill>
              </a:rPr>
              <a:t>funzioni</a:t>
            </a:r>
            <a:r>
              <a:rPr b="1" dirty="0">
                <a:solidFill>
                  <a:srgbClr val="C00000"/>
                </a:solidFill>
              </a:rPr>
              <a:t>) </a:t>
            </a:r>
            <a:r>
              <a:rPr dirty="0"/>
              <a:t>e </a:t>
            </a:r>
            <a:r>
              <a:rPr b="1" dirty="0">
                <a:solidFill>
                  <a:srgbClr val="C00000"/>
                </a:solidFill>
              </a:rPr>
              <a:t>le </a:t>
            </a:r>
            <a:r>
              <a:rPr b="1" dirty="0" err="1">
                <a:solidFill>
                  <a:srgbClr val="C00000"/>
                </a:solidFill>
              </a:rPr>
              <a:t>risposte</a:t>
            </a:r>
            <a:r>
              <a:rPr b="1" dirty="0">
                <a:solidFill>
                  <a:srgbClr val="C00000"/>
                </a:solidFill>
              </a:rPr>
              <a:t> al </a:t>
            </a:r>
            <a:r>
              <a:rPr b="1" dirty="0" err="1">
                <a:solidFill>
                  <a:srgbClr val="C00000"/>
                </a:solidFill>
              </a:rPr>
              <a:t>questionario</a:t>
            </a:r>
            <a:r>
              <a:rPr b="1" dirty="0">
                <a:solidFill>
                  <a:srgbClr val="C00000"/>
                </a:solidFill>
              </a:rPr>
              <a:t> </a:t>
            </a:r>
            <a:r>
              <a:rPr dirty="0"/>
              <a:t>(e </a:t>
            </a:r>
            <a:r>
              <a:rPr dirty="0" err="1"/>
              <a:t>atteggiamenti</a:t>
            </a:r>
            <a:r>
              <a:rPr dirty="0"/>
              <a:t> </a:t>
            </a:r>
            <a:r>
              <a:rPr dirty="0" err="1"/>
              <a:t>psicologici</a:t>
            </a:r>
            <a:r>
              <a:rPr dirty="0"/>
              <a:t> e </a:t>
            </a:r>
            <a:r>
              <a:rPr dirty="0" err="1"/>
              <a:t>politici</a:t>
            </a:r>
            <a:r>
              <a:rPr dirty="0"/>
              <a:t> </a:t>
            </a:r>
            <a:r>
              <a:rPr dirty="0" err="1"/>
              <a:t>espressi</a:t>
            </a:r>
            <a:r>
              <a:rPr dirty="0"/>
              <a:t> da </a:t>
            </a:r>
            <a:r>
              <a:rPr dirty="0" err="1"/>
              <a:t>tali</a:t>
            </a:r>
            <a:r>
              <a:rPr dirty="0"/>
              <a:t> </a:t>
            </a:r>
            <a:r>
              <a:rPr dirty="0" err="1"/>
              <a:t>risposte</a:t>
            </a:r>
            <a:r>
              <a:rPr dirty="0"/>
              <a:t>) </a:t>
            </a:r>
            <a:r>
              <a:rPr dirty="0" err="1"/>
              <a:t>fornivano</a:t>
            </a:r>
            <a:r>
              <a:rPr dirty="0"/>
              <a:t> </a:t>
            </a:r>
            <a:r>
              <a:rPr b="1" dirty="0" err="1">
                <a:solidFill>
                  <a:srgbClr val="C00000"/>
                </a:solidFill>
              </a:rPr>
              <a:t>valori</a:t>
            </a:r>
            <a:r>
              <a:rPr b="1" dirty="0">
                <a:solidFill>
                  <a:srgbClr val="C00000"/>
                </a:solidFill>
              </a:rPr>
              <a:t> per </a:t>
            </a:r>
            <a:r>
              <a:rPr b="1" dirty="0" err="1">
                <a:solidFill>
                  <a:srgbClr val="C00000"/>
                </a:solidFill>
              </a:rPr>
              <a:t>gli</a:t>
            </a:r>
            <a:r>
              <a:rPr b="1" dirty="0">
                <a:solidFill>
                  <a:srgbClr val="C00000"/>
                </a:solidFill>
              </a:rPr>
              <a:t> </a:t>
            </a:r>
            <a:r>
              <a:rPr b="1" dirty="0" err="1">
                <a:solidFill>
                  <a:srgbClr val="C00000"/>
                </a:solidFill>
              </a:rPr>
              <a:t>obiettivi</a:t>
            </a:r>
            <a:r>
              <a:rPr dirty="0">
                <a:solidFill>
                  <a:srgbClr val="C00000"/>
                </a:solidFill>
              </a:rPr>
              <a:t>. </a:t>
            </a:r>
            <a:r>
              <a:rPr dirty="0" err="1"/>
              <a:t>Grazie</a:t>
            </a:r>
            <a:r>
              <a:rPr dirty="0"/>
              <a:t> ai </a:t>
            </a:r>
            <a:r>
              <a:rPr dirty="0" err="1"/>
              <a:t>suoi</a:t>
            </a:r>
            <a:r>
              <a:rPr dirty="0"/>
              <a:t> </a:t>
            </a:r>
            <a:r>
              <a:rPr dirty="0" err="1"/>
              <a:t>algoritmi</a:t>
            </a:r>
            <a:r>
              <a:rPr dirty="0"/>
              <a:t> di machine learning Cambridge Analytica </a:t>
            </a:r>
            <a:r>
              <a:rPr dirty="0" err="1"/>
              <a:t>potrebbe</a:t>
            </a:r>
            <a:r>
              <a:rPr dirty="0"/>
              <a:t> </a:t>
            </a:r>
            <a:r>
              <a:rPr dirty="0" err="1"/>
              <a:t>utilizzare</a:t>
            </a:r>
            <a:r>
              <a:rPr dirty="0"/>
              <a:t> </a:t>
            </a:r>
            <a:r>
              <a:rPr dirty="0" err="1"/>
              <a:t>questi</a:t>
            </a:r>
            <a:r>
              <a:rPr dirty="0"/>
              <a:t> </a:t>
            </a:r>
            <a:r>
              <a:rPr dirty="0" err="1"/>
              <a:t>dati</a:t>
            </a:r>
            <a:r>
              <a:rPr dirty="0"/>
              <a:t> per </a:t>
            </a:r>
            <a:r>
              <a:rPr dirty="0" err="1"/>
              <a:t>costruire</a:t>
            </a:r>
            <a:r>
              <a:rPr dirty="0"/>
              <a:t> un </a:t>
            </a:r>
            <a:r>
              <a:rPr dirty="0" err="1"/>
              <a:t>modello</a:t>
            </a:r>
            <a:r>
              <a:rPr dirty="0"/>
              <a:t> </a:t>
            </a:r>
            <a:r>
              <a:rPr b="1" dirty="0" err="1"/>
              <a:t>che</a:t>
            </a:r>
            <a:r>
              <a:rPr b="1" dirty="0"/>
              <a:t> </a:t>
            </a:r>
            <a:r>
              <a:rPr b="1" dirty="0" err="1"/>
              <a:t>correla</a:t>
            </a:r>
            <a:r>
              <a:rPr b="1" dirty="0"/>
              <a:t> le </a:t>
            </a:r>
            <a:r>
              <a:rPr b="1" dirty="0" err="1"/>
              <a:t>informazioni</a:t>
            </a:r>
            <a:r>
              <a:rPr b="1" dirty="0"/>
              <a:t> </a:t>
            </a:r>
            <a:r>
              <a:rPr b="1" dirty="0" err="1"/>
              <a:t>nelle</a:t>
            </a:r>
            <a:r>
              <a:rPr b="1" dirty="0"/>
              <a:t> </a:t>
            </a:r>
            <a:r>
              <a:rPr b="1" dirty="0" err="1"/>
              <a:t>pagine</a:t>
            </a:r>
            <a:r>
              <a:rPr b="1" dirty="0"/>
              <a:t> Facebook </a:t>
            </a:r>
            <a:r>
              <a:rPr b="1" dirty="0" err="1"/>
              <a:t>delle</a:t>
            </a:r>
            <a:r>
              <a:rPr b="1" dirty="0"/>
              <a:t> </a:t>
            </a:r>
            <a:r>
              <a:rPr b="1" dirty="0" err="1"/>
              <a:t>persone</a:t>
            </a:r>
            <a:r>
              <a:rPr b="1" dirty="0"/>
              <a:t> alle </a:t>
            </a:r>
            <a:r>
              <a:rPr b="1" dirty="0" err="1"/>
              <a:t>previsioni</a:t>
            </a:r>
            <a:endParaRPr sz="1700" dirty="0">
              <a:latin typeface="Calibri"/>
              <a:cs typeface="Calibri"/>
            </a:endParaRPr>
          </a:p>
        </p:txBody>
      </p:sp>
      <p:sp>
        <p:nvSpPr>
          <p:cNvPr id="6" name="object 6"/>
          <p:cNvSpPr txBox="1"/>
          <p:nvPr/>
        </p:nvSpPr>
        <p:spPr>
          <a:xfrm>
            <a:off x="741871" y="6292850"/>
            <a:ext cx="2770861" cy="810478"/>
          </a:xfrm>
          <a:prstGeom prst="rect">
            <a:avLst/>
          </a:prstGeom>
        </p:spPr>
        <p:txBody>
          <a:bodyPr vert="horz" wrap="square" lIns="0" tIns="12700" rIns="0" bIns="0">
            <a:spAutoFit/>
          </a:bodyPr>
          <a:lstStyle/>
          <a:p>
            <a:pPr marL="12700">
              <a:spcBef>
                <a:spcPts val="100"/>
              </a:spcBef>
              <a:defRPr sz="1700" b="1">
                <a:latin typeface="Calibri"/>
                <a:cs typeface="Calibri"/>
              </a:defRPr>
            </a:pPr>
            <a:r>
              <a:rPr lang="it-IT" dirty="0"/>
              <a:t>di </a:t>
            </a:r>
            <a:r>
              <a:rPr dirty="0" err="1"/>
              <a:t>preferenze</a:t>
            </a:r>
            <a:r>
              <a:rPr lang="it-IT" dirty="0"/>
              <a:t> a proposito di psicologia e politica</a:t>
            </a:r>
            <a:endParaRPr lang="it-IT" sz="1700" dirty="0">
              <a:latin typeface="Calibri"/>
              <a:cs typeface="Calibri"/>
            </a:endParaRPr>
          </a:p>
          <a:p>
            <a:pPr marL="12700">
              <a:lnSpc>
                <a:spcPct val="100000"/>
              </a:lnSpc>
              <a:spcBef>
                <a:spcPts val="100"/>
              </a:spcBef>
              <a:defRPr sz="1700" b="1">
                <a:latin typeface="Calibri"/>
                <a:cs typeface="Calibri"/>
              </a:defRPr>
            </a:pPr>
            <a:endParaRPr sz="1700" dirty="0">
              <a:latin typeface="Calibri"/>
              <a:cs typeface="Calibri"/>
            </a:endParaRPr>
          </a:p>
        </p:txBody>
      </p:sp>
      <p:sp>
        <p:nvSpPr>
          <p:cNvPr id="7" name="object 7"/>
          <p:cNvSpPr/>
          <p:nvPr/>
        </p:nvSpPr>
        <p:spPr>
          <a:xfrm>
            <a:off x="152400" y="4770704"/>
            <a:ext cx="864235" cy="1718945"/>
          </a:xfrm>
          <a:custGeom>
            <a:avLst/>
            <a:gdLst/>
            <a:ahLst/>
            <a:cxnLst/>
            <a:rect l="l" t="t" r="r" b="b"/>
            <a:pathLst>
              <a:path w="864235" h="1718945">
                <a:moveTo>
                  <a:pt x="864057" y="859332"/>
                </a:moveTo>
                <a:lnTo>
                  <a:pt x="0" y="0"/>
                </a:lnTo>
                <a:lnTo>
                  <a:pt x="0" y="1718678"/>
                </a:lnTo>
                <a:lnTo>
                  <a:pt x="416433" y="1304518"/>
                </a:lnTo>
                <a:lnTo>
                  <a:pt x="571487" y="1459522"/>
                </a:lnTo>
                <a:lnTo>
                  <a:pt x="864057" y="1167028"/>
                </a:lnTo>
                <a:lnTo>
                  <a:pt x="709764" y="1012786"/>
                </a:lnTo>
                <a:lnTo>
                  <a:pt x="864057" y="859332"/>
                </a:lnTo>
                <a:close/>
              </a:path>
            </a:pathLst>
          </a:custGeom>
          <a:solidFill>
            <a:srgbClr val="4472C4">
              <a:alpha val="30198"/>
            </a:srgbClr>
          </a:solidFill>
        </p:spPr>
        <p:txBody>
          <a:bodyPr wrap="square" lIns="0" tIns="0" rIns="0" bIns="0"/>
          <a:lstStyle/>
          <a:p>
            <a:endParaRPr/>
          </a:p>
        </p:txBody>
      </p:sp>
      <p:sp>
        <p:nvSpPr>
          <p:cNvPr id="8" name="object 8"/>
          <p:cNvSpPr/>
          <p:nvPr/>
        </p:nvSpPr>
        <p:spPr>
          <a:xfrm>
            <a:off x="9712160" y="850912"/>
            <a:ext cx="829310" cy="1649095"/>
          </a:xfrm>
          <a:custGeom>
            <a:avLst/>
            <a:gdLst/>
            <a:ahLst/>
            <a:cxnLst/>
            <a:rect l="l" t="t" r="r" b="b"/>
            <a:pathLst>
              <a:path w="829309" h="1649095">
                <a:moveTo>
                  <a:pt x="828827" y="0"/>
                </a:moveTo>
                <a:lnTo>
                  <a:pt x="0" y="824293"/>
                </a:lnTo>
                <a:lnTo>
                  <a:pt x="151168" y="974636"/>
                </a:lnTo>
                <a:lnTo>
                  <a:pt x="0" y="1125766"/>
                </a:lnTo>
                <a:lnTo>
                  <a:pt x="297116" y="1422793"/>
                </a:lnTo>
                <a:lnTo>
                  <a:pt x="449046" y="1270901"/>
                </a:lnTo>
                <a:lnTo>
                  <a:pt x="828827" y="1648587"/>
                </a:lnTo>
                <a:lnTo>
                  <a:pt x="828827" y="0"/>
                </a:lnTo>
                <a:close/>
              </a:path>
            </a:pathLst>
          </a:custGeom>
          <a:solidFill>
            <a:srgbClr val="FFC000">
              <a:alpha val="30198"/>
            </a:srgbClr>
          </a:solidFill>
        </p:spPr>
        <p:txBody>
          <a:bodyPr wrap="square" lIns="0" tIns="0" rIns="0" bIns="0"/>
          <a:lstStyle/>
          <a:p>
            <a:endParaRPr/>
          </a:p>
        </p:txBody>
      </p:sp>
      <p:pic>
        <p:nvPicPr>
          <p:cNvPr id="9" name="object 9"/>
          <p:cNvPicPr/>
          <p:nvPr/>
        </p:nvPicPr>
        <p:blipFill>
          <a:blip r:embed="rId2" cstate="print"/>
          <a:stretch>
            <a:fillRect/>
          </a:stretch>
        </p:blipFill>
        <p:spPr>
          <a:xfrm>
            <a:off x="4664453" y="2671329"/>
            <a:ext cx="1023991" cy="757530"/>
          </a:xfrm>
          <a:prstGeom prst="rect">
            <a:avLst/>
          </a:prstGeom>
        </p:spPr>
      </p:pic>
      <p:pic>
        <p:nvPicPr>
          <p:cNvPr id="10" name="object 10"/>
          <p:cNvPicPr/>
          <p:nvPr/>
        </p:nvPicPr>
        <p:blipFill>
          <a:blip r:embed="rId3" cstate="print"/>
          <a:stretch>
            <a:fillRect/>
          </a:stretch>
        </p:blipFill>
        <p:spPr>
          <a:xfrm>
            <a:off x="5806073" y="2147877"/>
            <a:ext cx="2751424" cy="1703783"/>
          </a:xfrm>
          <a:prstGeom prst="rect">
            <a:avLst/>
          </a:prstGeom>
        </p:spPr>
      </p:pic>
      <p:pic>
        <p:nvPicPr>
          <p:cNvPr id="11" name="object 11"/>
          <p:cNvPicPr/>
          <p:nvPr/>
        </p:nvPicPr>
        <p:blipFill>
          <a:blip r:embed="rId4" cstate="print"/>
          <a:stretch>
            <a:fillRect/>
          </a:stretch>
        </p:blipFill>
        <p:spPr>
          <a:xfrm>
            <a:off x="8693506" y="2690121"/>
            <a:ext cx="1267952" cy="751022"/>
          </a:xfrm>
          <a:prstGeom prst="rect">
            <a:avLst/>
          </a:prstGeom>
        </p:spPr>
      </p:pic>
      <p:sp>
        <p:nvSpPr>
          <p:cNvPr id="12" name="object 12"/>
          <p:cNvSpPr txBox="1"/>
          <p:nvPr/>
        </p:nvSpPr>
        <p:spPr>
          <a:xfrm>
            <a:off x="4952541" y="3981253"/>
            <a:ext cx="4880610" cy="2378710"/>
          </a:xfrm>
          <a:prstGeom prst="rect">
            <a:avLst/>
          </a:prstGeom>
        </p:spPr>
        <p:txBody>
          <a:bodyPr vert="horz" wrap="square" lIns="0" tIns="40005" rIns="0" bIns="0">
            <a:spAutoFit/>
          </a:bodyPr>
          <a:lstStyle/>
          <a:p>
            <a:pPr marL="60960" marR="5080" indent="-48895" algn="just">
              <a:lnSpc>
                <a:spcPct val="89400"/>
              </a:lnSpc>
              <a:spcBef>
                <a:spcPts val="315"/>
              </a:spcBef>
              <a:buFont typeface="Wingdings"/>
              <a:buChar char=""/>
              <a:tabLst>
                <a:tab pos="256540" algn="l"/>
              </a:tabLst>
              <a:defRPr sz="1700">
                <a:latin typeface="Calibri"/>
                <a:cs typeface="Calibri"/>
              </a:defRPr>
            </a:pPr>
            <a:r>
              <a:t>Cambridge Analytica si è impegnata nella </a:t>
            </a:r>
            <a:r>
              <a:rPr b="1"/>
              <a:t>profilazione </a:t>
            </a:r>
            <a:r>
              <a:rPr b="1">
                <a:solidFill>
                  <a:srgbClr val="C00000"/>
                </a:solidFill>
              </a:rPr>
              <a:t>massiccia</a:t>
            </a:r>
            <a:r>
              <a:t>, vale a dire, nell' </a:t>
            </a:r>
            <a:r>
              <a:rPr b="1"/>
              <a:t>espansione dei dati disponibili sulle persone che non hanno sostenuto il test </a:t>
            </a:r>
            <a:r>
              <a:t>(i loro dati di Facebook, e qualsiasi altro dato disponibile su di essi), </a:t>
            </a:r>
            <a:r>
              <a:rPr b="1"/>
              <a:t>con le previsioni fornite dal modello</a:t>
            </a:r>
            <a:r>
              <a:t>.</a:t>
            </a:r>
            <a:endParaRPr sz="1700">
              <a:latin typeface="Calibri"/>
              <a:cs typeface="Calibri"/>
            </a:endParaRPr>
          </a:p>
          <a:p>
            <a:pPr marL="60960" algn="just">
              <a:lnSpc>
                <a:spcPts val="1730"/>
              </a:lnSpc>
              <a:defRPr sz="1700">
                <a:latin typeface="Calibri"/>
                <a:cs typeface="Calibri"/>
              </a:defRPr>
            </a:pPr>
            <a:r>
              <a:t>Ad esempio, se i test-takers hanno un certo modello di Facebook</a:t>
            </a:r>
            <a:endParaRPr sz="1700">
              <a:latin typeface="Calibri"/>
              <a:cs typeface="Calibri"/>
            </a:endParaRPr>
          </a:p>
          <a:p>
            <a:pPr marL="60960" marR="5715" algn="just">
              <a:lnSpc>
                <a:spcPct val="89800"/>
              </a:lnSpc>
              <a:spcBef>
                <a:spcPts val="135"/>
              </a:spcBef>
              <a:defRPr sz="1700">
                <a:latin typeface="Calibri"/>
                <a:cs typeface="Calibri"/>
              </a:defRPr>
            </a:pPr>
            <a:r>
              <a:t>i like e i post sono stati classificati come aventi una personalità nevrotica, la stessa valutazione potrebbe essere estesa anche ai non-test-takers che hanno modelli simili nei loro dati di Facebook.</a:t>
            </a:r>
            <a:endParaRPr sz="17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5431" y="869962"/>
            <a:ext cx="8923655" cy="497840"/>
          </a:xfrm>
          <a:prstGeom prst="rect">
            <a:avLst/>
          </a:prstGeom>
        </p:spPr>
        <p:txBody>
          <a:bodyPr vert="horz" wrap="square" lIns="0" tIns="12700" rIns="0" bIns="0">
            <a:spAutoFit/>
          </a:bodyPr>
          <a:lstStyle/>
          <a:p>
            <a:pPr marL="12700">
              <a:lnSpc>
                <a:spcPct val="100000"/>
              </a:lnSpc>
              <a:spcBef>
                <a:spcPts val="100"/>
              </a:spcBef>
              <a:defRPr sz="3100"/>
            </a:pPr>
            <a:r>
              <a:t>I pericoli della profilazione: il caso di Cambridge Analytica</a:t>
            </a:r>
            <a:endParaRPr sz="3100"/>
          </a:p>
        </p:txBody>
      </p:sp>
      <p:sp>
        <p:nvSpPr>
          <p:cNvPr id="3" name="object 3"/>
          <p:cNvSpPr txBox="1"/>
          <p:nvPr/>
        </p:nvSpPr>
        <p:spPr>
          <a:xfrm>
            <a:off x="765432" y="1878808"/>
            <a:ext cx="3717925" cy="3731895"/>
          </a:xfrm>
          <a:prstGeom prst="rect">
            <a:avLst/>
          </a:prstGeom>
        </p:spPr>
        <p:txBody>
          <a:bodyPr vert="horz" wrap="square" lIns="0" tIns="74295" rIns="0" bIns="0">
            <a:spAutoFit/>
          </a:bodyPr>
          <a:lstStyle/>
          <a:p>
            <a:pPr marL="12700" marR="5080" algn="just">
              <a:lnSpc>
                <a:spcPct val="78700"/>
              </a:lnSpc>
              <a:spcBef>
                <a:spcPts val="585"/>
              </a:spcBef>
              <a:tabLst>
                <a:tab pos="2839085" algn="l"/>
              </a:tabLst>
              <a:defRPr sz="1900">
                <a:latin typeface="Calibri"/>
                <a:cs typeface="Calibri"/>
              </a:defRPr>
            </a:pPr>
            <a:r>
              <a:t>Infine </a:t>
            </a:r>
            <a:r>
              <a:rPr b="1">
                <a:solidFill>
                  <a:srgbClr val="0070C0"/>
                </a:solidFill>
              </a:rPr>
              <a:t>(fase 4)</a:t>
            </a:r>
            <a:r>
              <a:t>, sulla base di questa personalità/politica	profilazione, </a:t>
            </a:r>
            <a:r>
              <a:rPr b="1">
                <a:solidFill>
                  <a:srgbClr val="C00000"/>
                </a:solidFill>
              </a:rPr>
              <a:t>potenziali elettori che potrebbero cambiare il loro comportamento di voto sono stati identificati </a:t>
            </a:r>
            <a:r>
              <a:t>(inizialmente </a:t>
            </a:r>
            <a:r>
              <a:rPr b="1"/>
              <a:t>2 milioni di persone in 11 Stati Uniti </a:t>
            </a:r>
            <a:r>
              <a:t>in cui un piccolo cambiamento potrebbe fare la differenza) se fornito con messaggi appropriati. Questi </a:t>
            </a:r>
            <a:r>
              <a:rPr b="1">
                <a:solidFill>
                  <a:srgbClr val="C00000"/>
                </a:solidFill>
              </a:rPr>
              <a:t>elettori sono presi di mira con annunci politici personalizzati </a:t>
            </a:r>
            <a:r>
              <a:t>e con altri messaggi che potrebbero innescare il cambiamento desiderato nel comportamento di voto, possibilmente basandosi sulle loro emozioni e pregiudizi e senza renderli consapevoli dello scopo di tali messaggi.</a:t>
            </a:r>
            <a:endParaRPr sz="1900">
              <a:latin typeface="Calibri"/>
              <a:cs typeface="Calibri"/>
            </a:endParaRPr>
          </a:p>
        </p:txBody>
      </p:sp>
      <p:sp>
        <p:nvSpPr>
          <p:cNvPr id="4" name="object 4"/>
          <p:cNvSpPr/>
          <p:nvPr/>
        </p:nvSpPr>
        <p:spPr>
          <a:xfrm>
            <a:off x="151930" y="4330428"/>
            <a:ext cx="864235" cy="1718945"/>
          </a:xfrm>
          <a:custGeom>
            <a:avLst/>
            <a:gdLst/>
            <a:ahLst/>
            <a:cxnLst/>
            <a:rect l="l" t="t" r="r" b="b"/>
            <a:pathLst>
              <a:path w="864235" h="1718945">
                <a:moveTo>
                  <a:pt x="864057" y="859332"/>
                </a:moveTo>
                <a:lnTo>
                  <a:pt x="0" y="0"/>
                </a:lnTo>
                <a:lnTo>
                  <a:pt x="0" y="1718678"/>
                </a:lnTo>
                <a:lnTo>
                  <a:pt x="416433" y="1304518"/>
                </a:lnTo>
                <a:lnTo>
                  <a:pt x="571487" y="1459522"/>
                </a:lnTo>
                <a:lnTo>
                  <a:pt x="864057" y="1167028"/>
                </a:lnTo>
                <a:lnTo>
                  <a:pt x="709764" y="1012786"/>
                </a:lnTo>
                <a:lnTo>
                  <a:pt x="864057" y="859332"/>
                </a:lnTo>
                <a:close/>
              </a:path>
            </a:pathLst>
          </a:custGeom>
          <a:solidFill>
            <a:srgbClr val="4472C4">
              <a:alpha val="30198"/>
            </a:srgbClr>
          </a:solidFill>
        </p:spPr>
        <p:txBody>
          <a:bodyPr wrap="square" lIns="0" tIns="0" rIns="0" bIns="0"/>
          <a:lstStyle/>
          <a:p>
            <a:endParaRPr/>
          </a:p>
        </p:txBody>
      </p:sp>
      <p:sp>
        <p:nvSpPr>
          <p:cNvPr id="5" name="object 5"/>
          <p:cNvSpPr/>
          <p:nvPr/>
        </p:nvSpPr>
        <p:spPr>
          <a:xfrm>
            <a:off x="9712160" y="850912"/>
            <a:ext cx="829310" cy="1649095"/>
          </a:xfrm>
          <a:custGeom>
            <a:avLst/>
            <a:gdLst/>
            <a:ahLst/>
            <a:cxnLst/>
            <a:rect l="l" t="t" r="r" b="b"/>
            <a:pathLst>
              <a:path w="829309" h="1649095">
                <a:moveTo>
                  <a:pt x="828827" y="0"/>
                </a:moveTo>
                <a:lnTo>
                  <a:pt x="0" y="824293"/>
                </a:lnTo>
                <a:lnTo>
                  <a:pt x="151168" y="974636"/>
                </a:lnTo>
                <a:lnTo>
                  <a:pt x="0" y="1125766"/>
                </a:lnTo>
                <a:lnTo>
                  <a:pt x="297116" y="1422793"/>
                </a:lnTo>
                <a:lnTo>
                  <a:pt x="449046" y="1270901"/>
                </a:lnTo>
                <a:lnTo>
                  <a:pt x="828827" y="1648587"/>
                </a:lnTo>
                <a:lnTo>
                  <a:pt x="828827" y="0"/>
                </a:lnTo>
                <a:close/>
              </a:path>
            </a:pathLst>
          </a:custGeom>
          <a:solidFill>
            <a:srgbClr val="FFC000">
              <a:alpha val="30198"/>
            </a:srgbClr>
          </a:solidFill>
        </p:spPr>
        <p:txBody>
          <a:bodyPr wrap="square" lIns="0" tIns="0" rIns="0" bIns="0"/>
          <a:lstStyle/>
          <a:p>
            <a:endParaRPr/>
          </a:p>
        </p:txBody>
      </p:sp>
      <p:pic>
        <p:nvPicPr>
          <p:cNvPr id="6" name="object 6"/>
          <p:cNvPicPr/>
          <p:nvPr/>
        </p:nvPicPr>
        <p:blipFill>
          <a:blip r:embed="rId2" cstate="print"/>
          <a:stretch>
            <a:fillRect/>
          </a:stretch>
        </p:blipFill>
        <p:spPr>
          <a:xfrm>
            <a:off x="4663983" y="3458862"/>
            <a:ext cx="1023991" cy="757530"/>
          </a:xfrm>
          <a:prstGeom prst="rect">
            <a:avLst/>
          </a:prstGeom>
        </p:spPr>
      </p:pic>
      <p:pic>
        <p:nvPicPr>
          <p:cNvPr id="7" name="object 7"/>
          <p:cNvPicPr/>
          <p:nvPr/>
        </p:nvPicPr>
        <p:blipFill>
          <a:blip r:embed="rId3" cstate="print"/>
          <a:stretch>
            <a:fillRect/>
          </a:stretch>
        </p:blipFill>
        <p:spPr>
          <a:xfrm>
            <a:off x="5805603" y="2935409"/>
            <a:ext cx="2751424" cy="1703785"/>
          </a:xfrm>
          <a:prstGeom prst="rect">
            <a:avLst/>
          </a:prstGeom>
        </p:spPr>
      </p:pic>
      <p:pic>
        <p:nvPicPr>
          <p:cNvPr id="8" name="object 8"/>
          <p:cNvPicPr/>
          <p:nvPr/>
        </p:nvPicPr>
        <p:blipFill>
          <a:blip r:embed="rId4" cstate="print"/>
          <a:stretch>
            <a:fillRect/>
          </a:stretch>
        </p:blipFill>
        <p:spPr>
          <a:xfrm>
            <a:off x="8693036" y="3477653"/>
            <a:ext cx="1267952" cy="75102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851058" y="850901"/>
            <a:ext cx="967740" cy="407670"/>
          </a:xfrm>
          <a:custGeom>
            <a:avLst/>
            <a:gdLst/>
            <a:ahLst/>
            <a:cxnLst/>
            <a:rect l="l" t="t" r="r" b="b"/>
            <a:pathLst>
              <a:path w="967740" h="407669">
                <a:moveTo>
                  <a:pt x="967171" y="0"/>
                </a:moveTo>
                <a:lnTo>
                  <a:pt x="0" y="0"/>
                </a:lnTo>
                <a:lnTo>
                  <a:pt x="1445" y="14333"/>
                </a:lnTo>
                <a:lnTo>
                  <a:pt x="13572" y="61484"/>
                </a:lnTo>
                <a:lnTo>
                  <a:pt x="30121" y="106687"/>
                </a:lnTo>
                <a:lnTo>
                  <a:pt x="50845" y="149695"/>
                </a:lnTo>
                <a:lnTo>
                  <a:pt x="75496" y="190261"/>
                </a:lnTo>
                <a:lnTo>
                  <a:pt x="103827" y="228137"/>
                </a:lnTo>
                <a:lnTo>
                  <a:pt x="135591" y="263077"/>
                </a:lnTo>
                <a:lnTo>
                  <a:pt x="170539" y="294832"/>
                </a:lnTo>
                <a:lnTo>
                  <a:pt x="208426" y="323155"/>
                </a:lnTo>
                <a:lnTo>
                  <a:pt x="249003" y="347799"/>
                </a:lnTo>
                <a:lnTo>
                  <a:pt x="292023" y="368518"/>
                </a:lnTo>
                <a:lnTo>
                  <a:pt x="337238" y="385062"/>
                </a:lnTo>
                <a:lnTo>
                  <a:pt x="384402" y="397186"/>
                </a:lnTo>
                <a:lnTo>
                  <a:pt x="433267" y="404642"/>
                </a:lnTo>
                <a:lnTo>
                  <a:pt x="483585" y="407182"/>
                </a:lnTo>
                <a:lnTo>
                  <a:pt x="533904" y="404642"/>
                </a:lnTo>
                <a:lnTo>
                  <a:pt x="582768" y="397186"/>
                </a:lnTo>
                <a:lnTo>
                  <a:pt x="629933" y="385062"/>
                </a:lnTo>
                <a:lnTo>
                  <a:pt x="675148" y="368518"/>
                </a:lnTo>
                <a:lnTo>
                  <a:pt x="718168" y="347799"/>
                </a:lnTo>
                <a:lnTo>
                  <a:pt x="758745" y="323155"/>
                </a:lnTo>
                <a:lnTo>
                  <a:pt x="796632" y="294832"/>
                </a:lnTo>
                <a:lnTo>
                  <a:pt x="831580" y="263077"/>
                </a:lnTo>
                <a:lnTo>
                  <a:pt x="863344" y="228137"/>
                </a:lnTo>
                <a:lnTo>
                  <a:pt x="891675" y="190261"/>
                </a:lnTo>
                <a:lnTo>
                  <a:pt x="916326" y="149695"/>
                </a:lnTo>
                <a:lnTo>
                  <a:pt x="937050" y="106687"/>
                </a:lnTo>
                <a:lnTo>
                  <a:pt x="953598" y="61484"/>
                </a:lnTo>
                <a:lnTo>
                  <a:pt x="965725" y="14333"/>
                </a:lnTo>
                <a:lnTo>
                  <a:pt x="967171" y="0"/>
                </a:lnTo>
                <a:close/>
              </a:path>
            </a:pathLst>
          </a:custGeom>
          <a:solidFill>
            <a:srgbClr val="FFC000"/>
          </a:solidFill>
        </p:spPr>
        <p:txBody>
          <a:bodyPr wrap="square" lIns="0" tIns="0" rIns="0" bIns="0"/>
          <a:lstStyle/>
          <a:p>
            <a:endParaRPr/>
          </a:p>
        </p:txBody>
      </p:sp>
      <p:sp>
        <p:nvSpPr>
          <p:cNvPr id="3" name="object 3"/>
          <p:cNvSpPr txBox="1">
            <a:spLocks noGrp="1"/>
          </p:cNvSpPr>
          <p:nvPr>
            <p:ph type="title"/>
          </p:nvPr>
        </p:nvSpPr>
        <p:spPr>
          <a:xfrm>
            <a:off x="931830" y="1112139"/>
            <a:ext cx="8377270" cy="1110615"/>
          </a:xfrm>
          <a:prstGeom prst="rect">
            <a:avLst/>
          </a:prstGeom>
        </p:spPr>
        <p:txBody>
          <a:bodyPr vert="horz" wrap="square" lIns="0" tIns="65405" rIns="0" bIns="0">
            <a:spAutoFit/>
          </a:bodyPr>
          <a:lstStyle/>
          <a:p>
            <a:pPr marL="12700" marR="5080">
              <a:lnSpc>
                <a:spcPts val="4100"/>
              </a:lnSpc>
              <a:spcBef>
                <a:spcPts val="515"/>
              </a:spcBef>
            </a:pPr>
            <a:r>
              <a:t>Verso il capitalismo di sorveglianza o lo Stato di sorveglianza?</a:t>
            </a:r>
          </a:p>
        </p:txBody>
      </p:sp>
      <p:sp>
        <p:nvSpPr>
          <p:cNvPr id="4" name="object 4"/>
          <p:cNvSpPr/>
          <p:nvPr/>
        </p:nvSpPr>
        <p:spPr>
          <a:xfrm>
            <a:off x="571821" y="4395847"/>
            <a:ext cx="1712595" cy="1841500"/>
          </a:xfrm>
          <a:custGeom>
            <a:avLst/>
            <a:gdLst/>
            <a:ahLst/>
            <a:cxnLst/>
            <a:rect l="l" t="t" r="r" b="b"/>
            <a:pathLst>
              <a:path w="1712595" h="1841500">
                <a:moveTo>
                  <a:pt x="52722" y="0"/>
                </a:moveTo>
                <a:lnTo>
                  <a:pt x="31775" y="4781"/>
                </a:lnTo>
                <a:lnTo>
                  <a:pt x="14875" y="16805"/>
                </a:lnTo>
                <a:lnTo>
                  <a:pt x="3718" y="34286"/>
                </a:lnTo>
                <a:lnTo>
                  <a:pt x="0" y="55443"/>
                </a:lnTo>
                <a:lnTo>
                  <a:pt x="2298" y="146312"/>
                </a:lnTo>
                <a:lnTo>
                  <a:pt x="9224" y="237365"/>
                </a:lnTo>
                <a:lnTo>
                  <a:pt x="20631" y="327113"/>
                </a:lnTo>
                <a:lnTo>
                  <a:pt x="31193" y="386242"/>
                </a:lnTo>
                <a:lnTo>
                  <a:pt x="53520" y="421110"/>
                </a:lnTo>
                <a:lnTo>
                  <a:pt x="93970" y="429982"/>
                </a:lnTo>
                <a:lnTo>
                  <a:pt x="113955" y="422096"/>
                </a:lnTo>
                <a:lnTo>
                  <a:pt x="128848" y="407662"/>
                </a:lnTo>
                <a:lnTo>
                  <a:pt x="137239" y="388697"/>
                </a:lnTo>
                <a:lnTo>
                  <a:pt x="137722" y="367223"/>
                </a:lnTo>
                <a:lnTo>
                  <a:pt x="127880" y="312125"/>
                </a:lnTo>
                <a:lnTo>
                  <a:pt x="127400" y="309435"/>
                </a:lnTo>
                <a:lnTo>
                  <a:pt x="117093" y="227801"/>
                </a:lnTo>
                <a:lnTo>
                  <a:pt x="116747" y="225083"/>
                </a:lnTo>
                <a:lnTo>
                  <a:pt x="110513" y="142209"/>
                </a:lnTo>
                <a:lnTo>
                  <a:pt x="110374" y="140839"/>
                </a:lnTo>
                <a:lnTo>
                  <a:pt x="108179" y="52707"/>
                </a:lnTo>
                <a:lnTo>
                  <a:pt x="91370" y="14871"/>
                </a:lnTo>
                <a:lnTo>
                  <a:pt x="73884" y="3717"/>
                </a:lnTo>
                <a:lnTo>
                  <a:pt x="52722" y="0"/>
                </a:lnTo>
                <a:close/>
              </a:path>
              <a:path w="1712595" h="1841500">
                <a:moveTo>
                  <a:pt x="127400" y="309435"/>
                </a:moveTo>
                <a:lnTo>
                  <a:pt x="127811" y="312125"/>
                </a:lnTo>
                <a:lnTo>
                  <a:pt x="127639" y="310778"/>
                </a:lnTo>
                <a:lnTo>
                  <a:pt x="127400" y="309435"/>
                </a:lnTo>
                <a:close/>
              </a:path>
              <a:path w="1712595" h="1841500">
                <a:moveTo>
                  <a:pt x="127639" y="310778"/>
                </a:moveTo>
                <a:lnTo>
                  <a:pt x="127811" y="312125"/>
                </a:lnTo>
                <a:lnTo>
                  <a:pt x="127639" y="310778"/>
                </a:lnTo>
                <a:close/>
              </a:path>
              <a:path w="1712595" h="1841500">
                <a:moveTo>
                  <a:pt x="127469" y="309435"/>
                </a:moveTo>
                <a:lnTo>
                  <a:pt x="127639" y="310778"/>
                </a:lnTo>
                <a:lnTo>
                  <a:pt x="127469" y="309435"/>
                </a:lnTo>
                <a:close/>
              </a:path>
              <a:path w="1712595" h="1841500">
                <a:moveTo>
                  <a:pt x="116747" y="225083"/>
                </a:moveTo>
                <a:lnTo>
                  <a:pt x="117023" y="227801"/>
                </a:lnTo>
                <a:lnTo>
                  <a:pt x="116919" y="226437"/>
                </a:lnTo>
                <a:lnTo>
                  <a:pt x="116747" y="225083"/>
                </a:lnTo>
                <a:close/>
              </a:path>
              <a:path w="1712595" h="1841500">
                <a:moveTo>
                  <a:pt x="116919" y="226437"/>
                </a:moveTo>
                <a:lnTo>
                  <a:pt x="117023" y="227801"/>
                </a:lnTo>
                <a:lnTo>
                  <a:pt x="116919" y="226437"/>
                </a:lnTo>
                <a:close/>
              </a:path>
              <a:path w="1712595" h="1841500">
                <a:moveTo>
                  <a:pt x="116816" y="225083"/>
                </a:moveTo>
                <a:lnTo>
                  <a:pt x="116919" y="226437"/>
                </a:lnTo>
                <a:lnTo>
                  <a:pt x="116816" y="225083"/>
                </a:lnTo>
                <a:close/>
              </a:path>
              <a:path w="1712595" h="1841500">
                <a:moveTo>
                  <a:pt x="110305" y="139475"/>
                </a:moveTo>
                <a:lnTo>
                  <a:pt x="110443" y="142209"/>
                </a:lnTo>
                <a:lnTo>
                  <a:pt x="110409" y="140839"/>
                </a:lnTo>
                <a:lnTo>
                  <a:pt x="110305" y="139475"/>
                </a:lnTo>
                <a:close/>
              </a:path>
              <a:path w="1712595" h="1841500">
                <a:moveTo>
                  <a:pt x="110409" y="140839"/>
                </a:moveTo>
                <a:lnTo>
                  <a:pt x="110443" y="142209"/>
                </a:lnTo>
                <a:lnTo>
                  <a:pt x="110409" y="140839"/>
                </a:lnTo>
                <a:close/>
              </a:path>
              <a:path w="1712595" h="1841500">
                <a:moveTo>
                  <a:pt x="110374" y="139475"/>
                </a:moveTo>
                <a:lnTo>
                  <a:pt x="110409" y="140839"/>
                </a:lnTo>
                <a:lnTo>
                  <a:pt x="110374" y="139475"/>
                </a:lnTo>
                <a:close/>
              </a:path>
              <a:path w="1712595" h="1841500">
                <a:moveTo>
                  <a:pt x="215036" y="733537"/>
                </a:moveTo>
                <a:lnTo>
                  <a:pt x="194093" y="738338"/>
                </a:lnTo>
                <a:lnTo>
                  <a:pt x="176654" y="750885"/>
                </a:lnTo>
                <a:lnTo>
                  <a:pt x="165759" y="768531"/>
                </a:lnTo>
                <a:lnTo>
                  <a:pt x="162278" y="788974"/>
                </a:lnTo>
                <a:lnTo>
                  <a:pt x="167080" y="809910"/>
                </a:lnTo>
                <a:lnTo>
                  <a:pt x="216503" y="908926"/>
                </a:lnTo>
                <a:lnTo>
                  <a:pt x="259698" y="984029"/>
                </a:lnTo>
                <a:lnTo>
                  <a:pt x="306356" y="1056788"/>
                </a:lnTo>
                <a:lnTo>
                  <a:pt x="336086" y="1098584"/>
                </a:lnTo>
                <a:lnTo>
                  <a:pt x="371173" y="1120574"/>
                </a:lnTo>
                <a:lnTo>
                  <a:pt x="391909" y="1120057"/>
                </a:lnTo>
                <a:lnTo>
                  <a:pt x="411537" y="1111319"/>
                </a:lnTo>
                <a:lnTo>
                  <a:pt x="426237" y="1095652"/>
                </a:lnTo>
                <a:lnTo>
                  <a:pt x="433533" y="1076241"/>
                </a:lnTo>
                <a:lnTo>
                  <a:pt x="433016" y="1055510"/>
                </a:lnTo>
                <a:lnTo>
                  <a:pt x="424276" y="1035888"/>
                </a:lnTo>
                <a:lnTo>
                  <a:pt x="396832" y="997306"/>
                </a:lnTo>
                <a:lnTo>
                  <a:pt x="395300" y="995152"/>
                </a:lnTo>
                <a:lnTo>
                  <a:pt x="352934" y="928970"/>
                </a:lnTo>
                <a:lnTo>
                  <a:pt x="351504" y="926740"/>
                </a:lnTo>
                <a:lnTo>
                  <a:pt x="312295" y="858441"/>
                </a:lnTo>
                <a:lnTo>
                  <a:pt x="310970" y="856137"/>
                </a:lnTo>
                <a:lnTo>
                  <a:pt x="275019" y="785823"/>
                </a:lnTo>
                <a:lnTo>
                  <a:pt x="273802" y="783449"/>
                </a:lnTo>
                <a:lnTo>
                  <a:pt x="265686" y="765343"/>
                </a:lnTo>
                <a:lnTo>
                  <a:pt x="253135" y="747909"/>
                </a:lnTo>
                <a:lnTo>
                  <a:pt x="235484" y="737017"/>
                </a:lnTo>
                <a:lnTo>
                  <a:pt x="215036" y="733537"/>
                </a:lnTo>
                <a:close/>
              </a:path>
              <a:path w="1712595" h="1841500">
                <a:moveTo>
                  <a:pt x="395300" y="995152"/>
                </a:moveTo>
                <a:lnTo>
                  <a:pt x="396756" y="997306"/>
                </a:lnTo>
                <a:lnTo>
                  <a:pt x="396055" y="996213"/>
                </a:lnTo>
                <a:lnTo>
                  <a:pt x="395300" y="995152"/>
                </a:lnTo>
                <a:close/>
              </a:path>
              <a:path w="1712595" h="1841500">
                <a:moveTo>
                  <a:pt x="396055" y="996213"/>
                </a:moveTo>
                <a:lnTo>
                  <a:pt x="396756" y="997306"/>
                </a:lnTo>
                <a:lnTo>
                  <a:pt x="396055" y="996213"/>
                </a:lnTo>
                <a:close/>
              </a:path>
              <a:path w="1712595" h="1841500">
                <a:moveTo>
                  <a:pt x="395374" y="995152"/>
                </a:moveTo>
                <a:lnTo>
                  <a:pt x="396055" y="996213"/>
                </a:lnTo>
                <a:lnTo>
                  <a:pt x="395374" y="995152"/>
                </a:lnTo>
                <a:close/>
              </a:path>
              <a:path w="1712595" h="1841500">
                <a:moveTo>
                  <a:pt x="351504" y="926740"/>
                </a:moveTo>
                <a:lnTo>
                  <a:pt x="352860" y="928970"/>
                </a:lnTo>
                <a:lnTo>
                  <a:pt x="352213" y="927845"/>
                </a:lnTo>
                <a:lnTo>
                  <a:pt x="351504" y="926740"/>
                </a:lnTo>
                <a:close/>
              </a:path>
              <a:path w="1712595" h="1841500">
                <a:moveTo>
                  <a:pt x="352213" y="927845"/>
                </a:moveTo>
                <a:lnTo>
                  <a:pt x="352860" y="928970"/>
                </a:lnTo>
                <a:lnTo>
                  <a:pt x="352213" y="927845"/>
                </a:lnTo>
                <a:close/>
              </a:path>
              <a:path w="1712595" h="1841500">
                <a:moveTo>
                  <a:pt x="351577" y="926740"/>
                </a:moveTo>
                <a:lnTo>
                  <a:pt x="352213" y="927845"/>
                </a:lnTo>
                <a:lnTo>
                  <a:pt x="351577" y="926740"/>
                </a:lnTo>
                <a:close/>
              </a:path>
              <a:path w="1712595" h="1841500">
                <a:moveTo>
                  <a:pt x="310970" y="856137"/>
                </a:moveTo>
                <a:lnTo>
                  <a:pt x="312222" y="858441"/>
                </a:lnTo>
                <a:lnTo>
                  <a:pt x="311627" y="857280"/>
                </a:lnTo>
                <a:lnTo>
                  <a:pt x="310970" y="856137"/>
                </a:lnTo>
                <a:close/>
              </a:path>
              <a:path w="1712595" h="1841500">
                <a:moveTo>
                  <a:pt x="311627" y="857280"/>
                </a:moveTo>
                <a:lnTo>
                  <a:pt x="312222" y="858441"/>
                </a:lnTo>
                <a:lnTo>
                  <a:pt x="311627" y="857280"/>
                </a:lnTo>
                <a:close/>
              </a:path>
              <a:path w="1712595" h="1841500">
                <a:moveTo>
                  <a:pt x="311042" y="856137"/>
                </a:moveTo>
                <a:lnTo>
                  <a:pt x="311627" y="857280"/>
                </a:lnTo>
                <a:lnTo>
                  <a:pt x="311042" y="856137"/>
                </a:lnTo>
                <a:close/>
              </a:path>
              <a:path w="1712595" h="1841500">
                <a:moveTo>
                  <a:pt x="273802" y="783449"/>
                </a:moveTo>
                <a:lnTo>
                  <a:pt x="274947" y="785823"/>
                </a:lnTo>
                <a:lnTo>
                  <a:pt x="274405" y="784625"/>
                </a:lnTo>
                <a:lnTo>
                  <a:pt x="273802" y="783449"/>
                </a:lnTo>
                <a:close/>
              </a:path>
              <a:path w="1712595" h="1841500">
                <a:moveTo>
                  <a:pt x="274405" y="784625"/>
                </a:moveTo>
                <a:lnTo>
                  <a:pt x="274947" y="785823"/>
                </a:lnTo>
                <a:lnTo>
                  <a:pt x="274405" y="784625"/>
                </a:lnTo>
                <a:close/>
              </a:path>
              <a:path w="1712595" h="1841500">
                <a:moveTo>
                  <a:pt x="273873" y="783449"/>
                </a:moveTo>
                <a:lnTo>
                  <a:pt x="274405" y="784625"/>
                </a:lnTo>
                <a:lnTo>
                  <a:pt x="273873" y="783449"/>
                </a:lnTo>
                <a:close/>
              </a:path>
              <a:path w="1712595" h="1841500">
                <a:moveTo>
                  <a:pt x="669399" y="1330152"/>
                </a:moveTo>
                <a:lnTo>
                  <a:pt x="649374" y="1335558"/>
                </a:lnTo>
                <a:lnTo>
                  <a:pt x="632371" y="1348690"/>
                </a:lnTo>
                <a:lnTo>
                  <a:pt x="621795" y="1367388"/>
                </a:lnTo>
                <a:lnTo>
                  <a:pt x="619299" y="1387974"/>
                </a:lnTo>
                <a:lnTo>
                  <a:pt x="624707" y="1407994"/>
                </a:lnTo>
                <a:lnTo>
                  <a:pt x="652735" y="1437890"/>
                </a:lnTo>
                <a:lnTo>
                  <a:pt x="720491" y="1491122"/>
                </a:lnTo>
                <a:lnTo>
                  <a:pt x="790816" y="1541117"/>
                </a:lnTo>
                <a:lnTo>
                  <a:pt x="863596" y="1587761"/>
                </a:lnTo>
                <a:lnTo>
                  <a:pt x="912500" y="1615874"/>
                </a:lnTo>
                <a:lnTo>
                  <a:pt x="932877" y="1622684"/>
                </a:lnTo>
                <a:lnTo>
                  <a:pt x="953567" y="1621205"/>
                </a:lnTo>
                <a:lnTo>
                  <a:pt x="972192" y="1612077"/>
                </a:lnTo>
                <a:lnTo>
                  <a:pt x="986377" y="1595944"/>
                </a:lnTo>
                <a:lnTo>
                  <a:pt x="993189" y="1575572"/>
                </a:lnTo>
                <a:lnTo>
                  <a:pt x="991709" y="1554888"/>
                </a:lnTo>
                <a:lnTo>
                  <a:pt x="982580" y="1536268"/>
                </a:lnTo>
                <a:lnTo>
                  <a:pt x="966442" y="1522087"/>
                </a:lnTo>
                <a:lnTo>
                  <a:pt x="921026" y="1495981"/>
                </a:lnTo>
                <a:lnTo>
                  <a:pt x="918668" y="1494626"/>
                </a:lnTo>
                <a:lnTo>
                  <a:pt x="852583" y="1452196"/>
                </a:lnTo>
                <a:lnTo>
                  <a:pt x="850314" y="1450742"/>
                </a:lnTo>
                <a:lnTo>
                  <a:pt x="786443" y="1405258"/>
                </a:lnTo>
                <a:lnTo>
                  <a:pt x="784260" y="1403706"/>
                </a:lnTo>
                <a:lnTo>
                  <a:pt x="722710" y="1355271"/>
                </a:lnTo>
                <a:lnTo>
                  <a:pt x="720615" y="1353625"/>
                </a:lnTo>
                <a:lnTo>
                  <a:pt x="708694" y="1343220"/>
                </a:lnTo>
                <a:lnTo>
                  <a:pt x="689991" y="1332647"/>
                </a:lnTo>
                <a:lnTo>
                  <a:pt x="669399" y="1330152"/>
                </a:lnTo>
                <a:close/>
              </a:path>
              <a:path w="1712595" h="1841500">
                <a:moveTo>
                  <a:pt x="918668" y="1494626"/>
                </a:moveTo>
                <a:lnTo>
                  <a:pt x="920899" y="1495981"/>
                </a:lnTo>
                <a:lnTo>
                  <a:pt x="919803" y="1495278"/>
                </a:lnTo>
                <a:lnTo>
                  <a:pt x="918668" y="1494626"/>
                </a:lnTo>
                <a:close/>
              </a:path>
              <a:path w="1712595" h="1841500">
                <a:moveTo>
                  <a:pt x="919803" y="1495278"/>
                </a:moveTo>
                <a:lnTo>
                  <a:pt x="920899" y="1495981"/>
                </a:lnTo>
                <a:lnTo>
                  <a:pt x="919803" y="1495278"/>
                </a:lnTo>
                <a:close/>
              </a:path>
              <a:path w="1712595" h="1841500">
                <a:moveTo>
                  <a:pt x="918785" y="1494626"/>
                </a:moveTo>
                <a:lnTo>
                  <a:pt x="919803" y="1495278"/>
                </a:lnTo>
                <a:lnTo>
                  <a:pt x="918785" y="1494626"/>
                </a:lnTo>
                <a:close/>
              </a:path>
              <a:path w="1712595" h="1841500">
                <a:moveTo>
                  <a:pt x="850314" y="1450742"/>
                </a:moveTo>
                <a:lnTo>
                  <a:pt x="852469" y="1452196"/>
                </a:lnTo>
                <a:lnTo>
                  <a:pt x="851428" y="1451456"/>
                </a:lnTo>
                <a:lnTo>
                  <a:pt x="850314" y="1450742"/>
                </a:lnTo>
                <a:close/>
              </a:path>
              <a:path w="1712595" h="1841500">
                <a:moveTo>
                  <a:pt x="851428" y="1451456"/>
                </a:moveTo>
                <a:lnTo>
                  <a:pt x="852469" y="1452196"/>
                </a:lnTo>
                <a:lnTo>
                  <a:pt x="851428" y="1451456"/>
                </a:lnTo>
                <a:close/>
              </a:path>
              <a:path w="1712595" h="1841500">
                <a:moveTo>
                  <a:pt x="850424" y="1450742"/>
                </a:moveTo>
                <a:lnTo>
                  <a:pt x="851428" y="1451456"/>
                </a:lnTo>
                <a:lnTo>
                  <a:pt x="850424" y="1450742"/>
                </a:lnTo>
                <a:close/>
              </a:path>
              <a:path w="1712595" h="1841500">
                <a:moveTo>
                  <a:pt x="784260" y="1403706"/>
                </a:moveTo>
                <a:lnTo>
                  <a:pt x="786337" y="1405258"/>
                </a:lnTo>
                <a:lnTo>
                  <a:pt x="785323" y="1404462"/>
                </a:lnTo>
                <a:lnTo>
                  <a:pt x="784260" y="1403706"/>
                </a:lnTo>
                <a:close/>
              </a:path>
              <a:path w="1712595" h="1841500">
                <a:moveTo>
                  <a:pt x="785323" y="1404462"/>
                </a:moveTo>
                <a:lnTo>
                  <a:pt x="786337" y="1405258"/>
                </a:lnTo>
                <a:lnTo>
                  <a:pt x="785323" y="1404462"/>
                </a:lnTo>
                <a:close/>
              </a:path>
              <a:path w="1712595" h="1841500">
                <a:moveTo>
                  <a:pt x="784361" y="1403706"/>
                </a:moveTo>
                <a:lnTo>
                  <a:pt x="785323" y="1404462"/>
                </a:lnTo>
                <a:lnTo>
                  <a:pt x="784361" y="1403706"/>
                </a:lnTo>
                <a:close/>
              </a:path>
              <a:path w="1712595" h="1841500">
                <a:moveTo>
                  <a:pt x="720615" y="1353625"/>
                </a:moveTo>
                <a:lnTo>
                  <a:pt x="722609" y="1355271"/>
                </a:lnTo>
                <a:lnTo>
                  <a:pt x="721621" y="1354415"/>
                </a:lnTo>
                <a:lnTo>
                  <a:pt x="720615" y="1353625"/>
                </a:lnTo>
                <a:close/>
              </a:path>
              <a:path w="1712595" h="1841500">
                <a:moveTo>
                  <a:pt x="721621" y="1354415"/>
                </a:moveTo>
                <a:lnTo>
                  <a:pt x="722609" y="1355271"/>
                </a:lnTo>
                <a:lnTo>
                  <a:pt x="721621" y="1354415"/>
                </a:lnTo>
                <a:close/>
              </a:path>
              <a:path w="1712595" h="1841500">
                <a:moveTo>
                  <a:pt x="720709" y="1353625"/>
                </a:moveTo>
                <a:lnTo>
                  <a:pt x="721621" y="1354415"/>
                </a:lnTo>
                <a:lnTo>
                  <a:pt x="720709" y="1353625"/>
                </a:lnTo>
                <a:close/>
              </a:path>
              <a:path w="1712595" h="1841500">
                <a:moveTo>
                  <a:pt x="1332175" y="1679125"/>
                </a:moveTo>
                <a:lnTo>
                  <a:pt x="1312463" y="1685580"/>
                </a:lnTo>
                <a:lnTo>
                  <a:pt x="1296611" y="1698953"/>
                </a:lnTo>
                <a:lnTo>
                  <a:pt x="1286767" y="1718047"/>
                </a:lnTo>
                <a:lnTo>
                  <a:pt x="1285104" y="1739462"/>
                </a:lnTo>
                <a:lnTo>
                  <a:pt x="1291560" y="1759169"/>
                </a:lnTo>
                <a:lnTo>
                  <a:pt x="1324036" y="1784858"/>
                </a:lnTo>
                <a:lnTo>
                  <a:pt x="1432342" y="1810992"/>
                </a:lnTo>
                <a:lnTo>
                  <a:pt x="1520690" y="1826764"/>
                </a:lnTo>
                <a:lnTo>
                  <a:pt x="1610461" y="1838168"/>
                </a:lnTo>
                <a:lnTo>
                  <a:pt x="1654168" y="1841491"/>
                </a:lnTo>
                <a:lnTo>
                  <a:pt x="1675491" y="1838849"/>
                </a:lnTo>
                <a:lnTo>
                  <a:pt x="1693520" y="1828593"/>
                </a:lnTo>
                <a:lnTo>
                  <a:pt x="1706386" y="1812328"/>
                </a:lnTo>
                <a:lnTo>
                  <a:pt x="1712223" y="1791656"/>
                </a:lnTo>
                <a:lnTo>
                  <a:pt x="1709579" y="1770339"/>
                </a:lnTo>
                <a:lnTo>
                  <a:pt x="1683051" y="1739452"/>
                </a:lnTo>
                <a:lnTo>
                  <a:pt x="1623656" y="1730674"/>
                </a:lnTo>
                <a:lnTo>
                  <a:pt x="1622747" y="1730674"/>
                </a:lnTo>
                <a:lnTo>
                  <a:pt x="1620029" y="1730399"/>
                </a:lnTo>
                <a:lnTo>
                  <a:pt x="1620578" y="1730399"/>
                </a:lnTo>
                <a:lnTo>
                  <a:pt x="1538910" y="1720024"/>
                </a:lnTo>
                <a:lnTo>
                  <a:pt x="1538373" y="1720024"/>
                </a:lnTo>
                <a:lnTo>
                  <a:pt x="1535681" y="1719614"/>
                </a:lnTo>
                <a:lnTo>
                  <a:pt x="1536076" y="1719614"/>
                </a:lnTo>
                <a:lnTo>
                  <a:pt x="1455747" y="1705273"/>
                </a:lnTo>
                <a:lnTo>
                  <a:pt x="1455357" y="1705273"/>
                </a:lnTo>
                <a:lnTo>
                  <a:pt x="1452702" y="1704729"/>
                </a:lnTo>
                <a:lnTo>
                  <a:pt x="1453002" y="1704729"/>
                </a:lnTo>
                <a:lnTo>
                  <a:pt x="1374101" y="1686524"/>
                </a:lnTo>
                <a:lnTo>
                  <a:pt x="1373802" y="1686524"/>
                </a:lnTo>
                <a:lnTo>
                  <a:pt x="1371189" y="1685852"/>
                </a:lnTo>
                <a:lnTo>
                  <a:pt x="1371435" y="1685852"/>
                </a:lnTo>
                <a:lnTo>
                  <a:pt x="1353596" y="1680787"/>
                </a:lnTo>
                <a:lnTo>
                  <a:pt x="1332175" y="1679125"/>
                </a:lnTo>
                <a:close/>
              </a:path>
              <a:path w="1712595" h="1841500">
                <a:moveTo>
                  <a:pt x="1620029" y="1730399"/>
                </a:moveTo>
                <a:lnTo>
                  <a:pt x="1622747" y="1730674"/>
                </a:lnTo>
                <a:lnTo>
                  <a:pt x="1621394" y="1730502"/>
                </a:lnTo>
                <a:lnTo>
                  <a:pt x="1620029" y="1730399"/>
                </a:lnTo>
                <a:close/>
              </a:path>
              <a:path w="1712595" h="1841500">
                <a:moveTo>
                  <a:pt x="1621394" y="1730502"/>
                </a:moveTo>
                <a:lnTo>
                  <a:pt x="1622747" y="1730674"/>
                </a:lnTo>
                <a:lnTo>
                  <a:pt x="1623656" y="1730674"/>
                </a:lnTo>
                <a:lnTo>
                  <a:pt x="1621394" y="1730502"/>
                </a:lnTo>
                <a:close/>
              </a:path>
              <a:path w="1712595" h="1841500">
                <a:moveTo>
                  <a:pt x="1620578" y="1730399"/>
                </a:moveTo>
                <a:lnTo>
                  <a:pt x="1620029" y="1730399"/>
                </a:lnTo>
                <a:lnTo>
                  <a:pt x="1621394" y="1730502"/>
                </a:lnTo>
                <a:lnTo>
                  <a:pt x="1620578" y="1730399"/>
                </a:lnTo>
                <a:close/>
              </a:path>
              <a:path w="1712595" h="1841500">
                <a:moveTo>
                  <a:pt x="1535681" y="1719614"/>
                </a:moveTo>
                <a:lnTo>
                  <a:pt x="1538373" y="1720024"/>
                </a:lnTo>
                <a:lnTo>
                  <a:pt x="1537049" y="1719788"/>
                </a:lnTo>
                <a:lnTo>
                  <a:pt x="1535681" y="1719614"/>
                </a:lnTo>
                <a:close/>
              </a:path>
              <a:path w="1712595" h="1841500">
                <a:moveTo>
                  <a:pt x="1537049" y="1719788"/>
                </a:moveTo>
                <a:lnTo>
                  <a:pt x="1538373" y="1720024"/>
                </a:lnTo>
                <a:lnTo>
                  <a:pt x="1538910" y="1720024"/>
                </a:lnTo>
                <a:lnTo>
                  <a:pt x="1537049" y="1719788"/>
                </a:lnTo>
                <a:close/>
              </a:path>
              <a:path w="1712595" h="1841500">
                <a:moveTo>
                  <a:pt x="1536076" y="1719614"/>
                </a:moveTo>
                <a:lnTo>
                  <a:pt x="1535681" y="1719614"/>
                </a:lnTo>
                <a:lnTo>
                  <a:pt x="1537049" y="1719788"/>
                </a:lnTo>
                <a:lnTo>
                  <a:pt x="1536076" y="1719614"/>
                </a:lnTo>
                <a:close/>
              </a:path>
              <a:path w="1712595" h="1841500">
                <a:moveTo>
                  <a:pt x="1452702" y="1704729"/>
                </a:moveTo>
                <a:lnTo>
                  <a:pt x="1455357" y="1705273"/>
                </a:lnTo>
                <a:lnTo>
                  <a:pt x="1454027" y="1704966"/>
                </a:lnTo>
                <a:lnTo>
                  <a:pt x="1452702" y="1704729"/>
                </a:lnTo>
                <a:close/>
              </a:path>
              <a:path w="1712595" h="1841500">
                <a:moveTo>
                  <a:pt x="1454027" y="1704966"/>
                </a:moveTo>
                <a:lnTo>
                  <a:pt x="1455357" y="1705273"/>
                </a:lnTo>
                <a:lnTo>
                  <a:pt x="1455747" y="1705273"/>
                </a:lnTo>
                <a:lnTo>
                  <a:pt x="1454027" y="1704966"/>
                </a:lnTo>
                <a:close/>
              </a:path>
              <a:path w="1712595" h="1841500">
                <a:moveTo>
                  <a:pt x="1453002" y="1704729"/>
                </a:moveTo>
                <a:lnTo>
                  <a:pt x="1452702" y="1704729"/>
                </a:lnTo>
                <a:lnTo>
                  <a:pt x="1454027" y="1704966"/>
                </a:lnTo>
                <a:lnTo>
                  <a:pt x="1453002" y="1704729"/>
                </a:lnTo>
                <a:close/>
              </a:path>
              <a:path w="1712595" h="1841500">
                <a:moveTo>
                  <a:pt x="1371189" y="1685852"/>
                </a:moveTo>
                <a:lnTo>
                  <a:pt x="1373802" y="1686524"/>
                </a:lnTo>
                <a:lnTo>
                  <a:pt x="1372503" y="1686155"/>
                </a:lnTo>
                <a:lnTo>
                  <a:pt x="1371189" y="1685852"/>
                </a:lnTo>
                <a:close/>
              </a:path>
              <a:path w="1712595" h="1841500">
                <a:moveTo>
                  <a:pt x="1372503" y="1686155"/>
                </a:moveTo>
                <a:lnTo>
                  <a:pt x="1373802" y="1686524"/>
                </a:lnTo>
                <a:lnTo>
                  <a:pt x="1374101" y="1686524"/>
                </a:lnTo>
                <a:lnTo>
                  <a:pt x="1372503" y="1686155"/>
                </a:lnTo>
                <a:close/>
              </a:path>
              <a:path w="1712595" h="1841500">
                <a:moveTo>
                  <a:pt x="1371435" y="1685852"/>
                </a:moveTo>
                <a:lnTo>
                  <a:pt x="1371189" y="1685852"/>
                </a:lnTo>
                <a:lnTo>
                  <a:pt x="1372503" y="1686155"/>
                </a:lnTo>
                <a:lnTo>
                  <a:pt x="1371435" y="1685852"/>
                </a:lnTo>
                <a:close/>
              </a:path>
            </a:pathLst>
          </a:custGeom>
          <a:solidFill>
            <a:srgbClr val="FFC000"/>
          </a:solidFill>
        </p:spPr>
        <p:txBody>
          <a:bodyPr wrap="square" lIns="0" tIns="0" rIns="0" bIns="0"/>
          <a:lstStyle/>
          <a:p>
            <a:endParaRPr/>
          </a:p>
        </p:txBody>
      </p:sp>
      <p:sp>
        <p:nvSpPr>
          <p:cNvPr id="5" name="object 5"/>
          <p:cNvSpPr txBox="1"/>
          <p:nvPr/>
        </p:nvSpPr>
        <p:spPr>
          <a:xfrm>
            <a:off x="931830" y="2394780"/>
            <a:ext cx="8820150" cy="3503295"/>
          </a:xfrm>
          <a:prstGeom prst="rect">
            <a:avLst/>
          </a:prstGeom>
        </p:spPr>
        <p:txBody>
          <a:bodyPr vert="horz" wrap="square" lIns="0" tIns="41910" rIns="0" bIns="0">
            <a:spAutoFit/>
          </a:bodyPr>
          <a:lstStyle/>
          <a:p>
            <a:pPr marL="207010" marR="5080" indent="-194945">
              <a:lnSpc>
                <a:spcPct val="90300"/>
              </a:lnSpc>
              <a:spcBef>
                <a:spcPts val="330"/>
              </a:spcBef>
              <a:buFont typeface="Arial MT"/>
              <a:buChar char="•"/>
              <a:tabLst>
                <a:tab pos="207645" algn="l"/>
              </a:tabLst>
              <a:defRPr sz="2000">
                <a:latin typeface="Calibri"/>
                <a:cs typeface="Calibri"/>
              </a:defRPr>
            </a:pPr>
            <a:r>
              <a:t>Alcuni autori hanno preso una visione positiva dello sviluppo di sistemi basati sulla massiccia raccolta di informazioni. Hanno osservato che l'integrazione di AI e Big Data consente </a:t>
            </a:r>
            <a:r>
              <a:rPr b="1"/>
              <a:t>una maggiore efficienza </a:t>
            </a:r>
            <a:r>
              <a:t>e fornisce </a:t>
            </a:r>
            <a:r>
              <a:rPr b="1"/>
              <a:t>nuovi mezzi per gestire e controllare i comportamenti individuali e sociali.</a:t>
            </a:r>
            <a:endParaRPr sz="2000">
              <a:latin typeface="Calibri"/>
              <a:cs typeface="Calibri"/>
            </a:endParaRPr>
          </a:p>
          <a:p>
            <a:pPr marL="207010" marR="67310" indent="-194945">
              <a:lnSpc>
                <a:spcPct val="91600"/>
              </a:lnSpc>
              <a:spcBef>
                <a:spcPts val="900"/>
              </a:spcBef>
              <a:buFont typeface="Arial MT"/>
              <a:buChar char="•"/>
              <a:tabLst>
                <a:tab pos="207645" algn="l"/>
              </a:tabLst>
              <a:defRPr sz="2000">
                <a:latin typeface="Calibri"/>
                <a:cs typeface="Calibri"/>
              </a:defRPr>
            </a:pPr>
            <a:r>
              <a:t>Quando le transazioni economiche — e più in generale l'interazione sociale e le singole attività — sono </a:t>
            </a:r>
            <a:r>
              <a:rPr b="1"/>
              <a:t>mediate da computer</a:t>
            </a:r>
            <a:r>
              <a:t>, esse prevedono una registrazione </a:t>
            </a:r>
            <a:r>
              <a:rPr b="1">
                <a:solidFill>
                  <a:srgbClr val="C00000"/>
                </a:solidFill>
              </a:rPr>
              <a:t>onnipresente e granulare dei dati</a:t>
            </a:r>
            <a:r>
              <a:t>: i sistemi informatici possono osservare, verificare e analizzare qualsiasi aspetto delle attività in questione. </a:t>
            </a:r>
            <a:r>
              <a:rPr b="1"/>
              <a:t>I dati registrati possono essere utilizzati per costruire profili utente, per personalizzare le interazioni con gli utenti </a:t>
            </a:r>
            <a:r>
              <a:t>(come nella comunicazione commerciale mirata), </a:t>
            </a:r>
            <a:r>
              <a:rPr b="1"/>
              <a:t>per impegnarsi in sperimentazioni ( </a:t>
            </a:r>
            <a:r>
              <a:t>ad esempio, per valutare le risposte degli utenti ai cambiamenti di prezzi e messaggi), </a:t>
            </a:r>
            <a:r>
              <a:rPr b="1"/>
              <a:t>per guidare e controllare i comportamenti </a:t>
            </a:r>
            <a:r>
              <a:t>(ad esempio, ai fini della persuasione economica o politica).</a:t>
            </a:r>
            <a:endParaRPr sz="20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 y="850901"/>
            <a:ext cx="9300845" cy="1918335"/>
          </a:xfrm>
          <a:custGeom>
            <a:avLst/>
            <a:gdLst/>
            <a:ahLst/>
            <a:cxnLst/>
            <a:rect l="l" t="t" r="r" b="b"/>
            <a:pathLst>
              <a:path w="9300845" h="1918335">
                <a:moveTo>
                  <a:pt x="9300603" y="0"/>
                </a:moveTo>
                <a:lnTo>
                  <a:pt x="0" y="0"/>
                </a:lnTo>
                <a:lnTo>
                  <a:pt x="0" y="1807768"/>
                </a:lnTo>
                <a:lnTo>
                  <a:pt x="10438" y="1807193"/>
                </a:lnTo>
                <a:lnTo>
                  <a:pt x="25747" y="1809089"/>
                </a:lnTo>
                <a:lnTo>
                  <a:pt x="57365" y="1816062"/>
                </a:lnTo>
                <a:lnTo>
                  <a:pt x="77766" y="1819156"/>
                </a:lnTo>
                <a:lnTo>
                  <a:pt x="139006" y="1804642"/>
                </a:lnTo>
                <a:lnTo>
                  <a:pt x="178294" y="1799721"/>
                </a:lnTo>
                <a:lnTo>
                  <a:pt x="220810" y="1802418"/>
                </a:lnTo>
                <a:lnTo>
                  <a:pt x="252322" y="1801087"/>
                </a:lnTo>
                <a:lnTo>
                  <a:pt x="289508" y="1796749"/>
                </a:lnTo>
                <a:lnTo>
                  <a:pt x="324224" y="1792999"/>
                </a:lnTo>
                <a:lnTo>
                  <a:pt x="348325" y="1793433"/>
                </a:lnTo>
                <a:lnTo>
                  <a:pt x="366343" y="1788716"/>
                </a:lnTo>
                <a:lnTo>
                  <a:pt x="387505" y="1789796"/>
                </a:lnTo>
                <a:lnTo>
                  <a:pt x="432897" y="1797279"/>
                </a:lnTo>
                <a:lnTo>
                  <a:pt x="464831" y="1801022"/>
                </a:lnTo>
                <a:lnTo>
                  <a:pt x="486979" y="1793366"/>
                </a:lnTo>
                <a:lnTo>
                  <a:pt x="507748" y="1787300"/>
                </a:lnTo>
                <a:lnTo>
                  <a:pt x="535541" y="1795816"/>
                </a:lnTo>
                <a:lnTo>
                  <a:pt x="567804" y="1789271"/>
                </a:lnTo>
                <a:lnTo>
                  <a:pt x="592715" y="1783698"/>
                </a:lnTo>
                <a:lnTo>
                  <a:pt x="612627" y="1780650"/>
                </a:lnTo>
                <a:lnTo>
                  <a:pt x="629895" y="1781680"/>
                </a:lnTo>
                <a:lnTo>
                  <a:pt x="658421" y="1771782"/>
                </a:lnTo>
                <a:lnTo>
                  <a:pt x="688081" y="1765160"/>
                </a:lnTo>
                <a:lnTo>
                  <a:pt x="718504" y="1761874"/>
                </a:lnTo>
                <a:lnTo>
                  <a:pt x="749316" y="1761986"/>
                </a:lnTo>
                <a:lnTo>
                  <a:pt x="753529" y="1767172"/>
                </a:lnTo>
                <a:lnTo>
                  <a:pt x="761755" y="1765562"/>
                </a:lnTo>
                <a:lnTo>
                  <a:pt x="779098" y="1757484"/>
                </a:lnTo>
                <a:lnTo>
                  <a:pt x="780633" y="1763117"/>
                </a:lnTo>
                <a:lnTo>
                  <a:pt x="786284" y="1767112"/>
                </a:lnTo>
                <a:lnTo>
                  <a:pt x="793650" y="1768482"/>
                </a:lnTo>
                <a:lnTo>
                  <a:pt x="800326" y="1766238"/>
                </a:lnTo>
                <a:lnTo>
                  <a:pt x="870103" y="1764860"/>
                </a:lnTo>
                <a:lnTo>
                  <a:pt x="899785" y="1772014"/>
                </a:lnTo>
                <a:lnTo>
                  <a:pt x="911574" y="1781506"/>
                </a:lnTo>
                <a:lnTo>
                  <a:pt x="927672" y="1787140"/>
                </a:lnTo>
                <a:lnTo>
                  <a:pt x="964503" y="1789169"/>
                </a:lnTo>
                <a:lnTo>
                  <a:pt x="1024479" y="1800321"/>
                </a:lnTo>
                <a:lnTo>
                  <a:pt x="1045909" y="1800211"/>
                </a:lnTo>
                <a:lnTo>
                  <a:pt x="1084023" y="1807619"/>
                </a:lnTo>
                <a:lnTo>
                  <a:pt x="1112846" y="1814738"/>
                </a:lnTo>
                <a:lnTo>
                  <a:pt x="1141830" y="1817048"/>
                </a:lnTo>
                <a:lnTo>
                  <a:pt x="1180428" y="1810029"/>
                </a:lnTo>
                <a:lnTo>
                  <a:pt x="1220530" y="1814462"/>
                </a:lnTo>
                <a:lnTo>
                  <a:pt x="1256736" y="1816363"/>
                </a:lnTo>
                <a:lnTo>
                  <a:pt x="1291769" y="1815954"/>
                </a:lnTo>
                <a:lnTo>
                  <a:pt x="1328351" y="1813458"/>
                </a:lnTo>
                <a:lnTo>
                  <a:pt x="1342406" y="1823346"/>
                </a:lnTo>
                <a:lnTo>
                  <a:pt x="1358267" y="1830489"/>
                </a:lnTo>
                <a:lnTo>
                  <a:pt x="1375034" y="1832219"/>
                </a:lnTo>
                <a:lnTo>
                  <a:pt x="1391812" y="1825871"/>
                </a:lnTo>
                <a:lnTo>
                  <a:pt x="1423815" y="1837770"/>
                </a:lnTo>
                <a:lnTo>
                  <a:pt x="1446083" y="1851008"/>
                </a:lnTo>
                <a:lnTo>
                  <a:pt x="1465732" y="1859143"/>
                </a:lnTo>
                <a:lnTo>
                  <a:pt x="1489877" y="1855735"/>
                </a:lnTo>
                <a:lnTo>
                  <a:pt x="1512991" y="1861285"/>
                </a:lnTo>
                <a:lnTo>
                  <a:pt x="1559395" y="1882433"/>
                </a:lnTo>
                <a:lnTo>
                  <a:pt x="1578999" y="1886120"/>
                </a:lnTo>
                <a:lnTo>
                  <a:pt x="1605607" y="1887094"/>
                </a:lnTo>
                <a:lnTo>
                  <a:pt x="1635026" y="1886429"/>
                </a:lnTo>
                <a:lnTo>
                  <a:pt x="1664228" y="1886720"/>
                </a:lnTo>
                <a:lnTo>
                  <a:pt x="1690185" y="1890565"/>
                </a:lnTo>
                <a:lnTo>
                  <a:pt x="1713222" y="1875324"/>
                </a:lnTo>
                <a:lnTo>
                  <a:pt x="1729870" y="1870013"/>
                </a:lnTo>
                <a:lnTo>
                  <a:pt x="1769272" y="1869301"/>
                </a:lnTo>
                <a:lnTo>
                  <a:pt x="1818227" y="1871088"/>
                </a:lnTo>
                <a:lnTo>
                  <a:pt x="1878031" y="1877484"/>
                </a:lnTo>
                <a:lnTo>
                  <a:pt x="1939621" y="1885389"/>
                </a:lnTo>
                <a:lnTo>
                  <a:pt x="2038294" y="1897075"/>
                </a:lnTo>
                <a:lnTo>
                  <a:pt x="2077622" y="1902660"/>
                </a:lnTo>
                <a:lnTo>
                  <a:pt x="2114245" y="1906144"/>
                </a:lnTo>
                <a:lnTo>
                  <a:pt x="2295324" y="1900966"/>
                </a:lnTo>
                <a:lnTo>
                  <a:pt x="2337455" y="1903509"/>
                </a:lnTo>
                <a:lnTo>
                  <a:pt x="2371594" y="1906931"/>
                </a:lnTo>
                <a:lnTo>
                  <a:pt x="2398549" y="1905974"/>
                </a:lnTo>
                <a:lnTo>
                  <a:pt x="2419127" y="1895377"/>
                </a:lnTo>
                <a:lnTo>
                  <a:pt x="2439374" y="1899339"/>
                </a:lnTo>
                <a:lnTo>
                  <a:pt x="2455742" y="1900766"/>
                </a:lnTo>
                <a:lnTo>
                  <a:pt x="2497879" y="1910723"/>
                </a:lnTo>
                <a:lnTo>
                  <a:pt x="2526315" y="1917849"/>
                </a:lnTo>
                <a:lnTo>
                  <a:pt x="2536826" y="1904675"/>
                </a:lnTo>
                <a:lnTo>
                  <a:pt x="2547770" y="1906439"/>
                </a:lnTo>
                <a:lnTo>
                  <a:pt x="2561849" y="1913299"/>
                </a:lnTo>
                <a:lnTo>
                  <a:pt x="2581765" y="1915415"/>
                </a:lnTo>
                <a:lnTo>
                  <a:pt x="2638964" y="1899490"/>
                </a:lnTo>
                <a:lnTo>
                  <a:pt x="2653314" y="1896532"/>
                </a:lnTo>
                <a:lnTo>
                  <a:pt x="2670026" y="1897023"/>
                </a:lnTo>
                <a:lnTo>
                  <a:pt x="2688565" y="1896962"/>
                </a:lnTo>
                <a:lnTo>
                  <a:pt x="2708395" y="1892346"/>
                </a:lnTo>
                <a:lnTo>
                  <a:pt x="2731552" y="1899339"/>
                </a:lnTo>
                <a:lnTo>
                  <a:pt x="2744756" y="1890680"/>
                </a:lnTo>
                <a:lnTo>
                  <a:pt x="2757188" y="1877110"/>
                </a:lnTo>
                <a:lnTo>
                  <a:pt x="2778032" y="1869370"/>
                </a:lnTo>
                <a:lnTo>
                  <a:pt x="2792596" y="1872845"/>
                </a:lnTo>
                <a:lnTo>
                  <a:pt x="2804031" y="1872183"/>
                </a:lnTo>
                <a:lnTo>
                  <a:pt x="2812843" y="1866600"/>
                </a:lnTo>
                <a:lnTo>
                  <a:pt x="2819539" y="1855313"/>
                </a:lnTo>
                <a:lnTo>
                  <a:pt x="2866216" y="1869375"/>
                </a:lnTo>
                <a:lnTo>
                  <a:pt x="2892029" y="1871863"/>
                </a:lnTo>
                <a:lnTo>
                  <a:pt x="2908945" y="1867585"/>
                </a:lnTo>
                <a:lnTo>
                  <a:pt x="2928927" y="1861349"/>
                </a:lnTo>
                <a:lnTo>
                  <a:pt x="2963942" y="1857963"/>
                </a:lnTo>
                <a:lnTo>
                  <a:pt x="3019008" y="1859572"/>
                </a:lnTo>
                <a:lnTo>
                  <a:pt x="3076959" y="1860552"/>
                </a:lnTo>
                <a:lnTo>
                  <a:pt x="3172741" y="1861637"/>
                </a:lnTo>
                <a:lnTo>
                  <a:pt x="3201494" y="1862449"/>
                </a:lnTo>
                <a:lnTo>
                  <a:pt x="3220685" y="1863328"/>
                </a:lnTo>
                <a:lnTo>
                  <a:pt x="3231688" y="1863450"/>
                </a:lnTo>
                <a:lnTo>
                  <a:pt x="3235878" y="1861988"/>
                </a:lnTo>
                <a:lnTo>
                  <a:pt x="3272701" y="1873261"/>
                </a:lnTo>
                <a:lnTo>
                  <a:pt x="3303006" y="1870431"/>
                </a:lnTo>
                <a:lnTo>
                  <a:pt x="3328622" y="1866297"/>
                </a:lnTo>
                <a:lnTo>
                  <a:pt x="3351381" y="1873655"/>
                </a:lnTo>
                <a:lnTo>
                  <a:pt x="3389182" y="1867499"/>
                </a:lnTo>
                <a:lnTo>
                  <a:pt x="3433480" y="1856889"/>
                </a:lnTo>
                <a:lnTo>
                  <a:pt x="3451763" y="1855308"/>
                </a:lnTo>
                <a:lnTo>
                  <a:pt x="3472538" y="1842307"/>
                </a:lnTo>
                <a:lnTo>
                  <a:pt x="3493489" y="1826341"/>
                </a:lnTo>
                <a:lnTo>
                  <a:pt x="3515512" y="1816244"/>
                </a:lnTo>
                <a:lnTo>
                  <a:pt x="3539501" y="1820849"/>
                </a:lnTo>
                <a:lnTo>
                  <a:pt x="3543031" y="1811587"/>
                </a:lnTo>
                <a:lnTo>
                  <a:pt x="3558369" y="1812424"/>
                </a:lnTo>
                <a:lnTo>
                  <a:pt x="3576905" y="1813812"/>
                </a:lnTo>
                <a:lnTo>
                  <a:pt x="3590025" y="1806202"/>
                </a:lnTo>
                <a:lnTo>
                  <a:pt x="3596193" y="1797164"/>
                </a:lnTo>
                <a:lnTo>
                  <a:pt x="3604888" y="1793418"/>
                </a:lnTo>
                <a:lnTo>
                  <a:pt x="3614975" y="1792104"/>
                </a:lnTo>
                <a:lnTo>
                  <a:pt x="3625316" y="1790362"/>
                </a:lnTo>
                <a:lnTo>
                  <a:pt x="3647930" y="1781196"/>
                </a:lnTo>
                <a:lnTo>
                  <a:pt x="3687495" y="1777142"/>
                </a:lnTo>
                <a:lnTo>
                  <a:pt x="3728736" y="1777400"/>
                </a:lnTo>
                <a:lnTo>
                  <a:pt x="3756375" y="1781169"/>
                </a:lnTo>
                <a:lnTo>
                  <a:pt x="3790109" y="1772451"/>
                </a:lnTo>
                <a:lnTo>
                  <a:pt x="3812001" y="1763427"/>
                </a:lnTo>
                <a:lnTo>
                  <a:pt x="3831806" y="1760222"/>
                </a:lnTo>
                <a:lnTo>
                  <a:pt x="3859279" y="1768962"/>
                </a:lnTo>
                <a:lnTo>
                  <a:pt x="3949691" y="1733947"/>
                </a:lnTo>
                <a:lnTo>
                  <a:pt x="4003832" y="1730701"/>
                </a:lnTo>
                <a:lnTo>
                  <a:pt x="4019742" y="1729309"/>
                </a:lnTo>
                <a:lnTo>
                  <a:pt x="4063866" y="1722598"/>
                </a:lnTo>
                <a:lnTo>
                  <a:pt x="4086131" y="1719497"/>
                </a:lnTo>
                <a:lnTo>
                  <a:pt x="4131484" y="1724219"/>
                </a:lnTo>
                <a:lnTo>
                  <a:pt x="4181736" y="1722683"/>
                </a:lnTo>
                <a:lnTo>
                  <a:pt x="4234865" y="1716421"/>
                </a:lnTo>
                <a:lnTo>
                  <a:pt x="4288851" y="1706969"/>
                </a:lnTo>
                <a:lnTo>
                  <a:pt x="4341674" y="1695859"/>
                </a:lnTo>
                <a:lnTo>
                  <a:pt x="4435742" y="1674800"/>
                </a:lnTo>
                <a:lnTo>
                  <a:pt x="4472947" y="1667918"/>
                </a:lnTo>
                <a:lnTo>
                  <a:pt x="4512123" y="1663775"/>
                </a:lnTo>
                <a:lnTo>
                  <a:pt x="4565855" y="1654102"/>
                </a:lnTo>
                <a:lnTo>
                  <a:pt x="4618510" y="1647882"/>
                </a:lnTo>
                <a:lnTo>
                  <a:pt x="4654453" y="1654096"/>
                </a:lnTo>
                <a:lnTo>
                  <a:pt x="4690057" y="1657698"/>
                </a:lnTo>
                <a:lnTo>
                  <a:pt x="4714062" y="1661933"/>
                </a:lnTo>
                <a:lnTo>
                  <a:pt x="4740219" y="1668749"/>
                </a:lnTo>
                <a:lnTo>
                  <a:pt x="4782280" y="1680095"/>
                </a:lnTo>
                <a:lnTo>
                  <a:pt x="4796522" y="1677674"/>
                </a:lnTo>
                <a:lnTo>
                  <a:pt x="4810692" y="1676068"/>
                </a:lnTo>
                <a:lnTo>
                  <a:pt x="4824780" y="1675109"/>
                </a:lnTo>
                <a:lnTo>
                  <a:pt x="4838776" y="1674632"/>
                </a:lnTo>
                <a:lnTo>
                  <a:pt x="4885137" y="1674257"/>
                </a:lnTo>
                <a:lnTo>
                  <a:pt x="4897175" y="1678362"/>
                </a:lnTo>
                <a:lnTo>
                  <a:pt x="4910193" y="1684087"/>
                </a:lnTo>
                <a:lnTo>
                  <a:pt x="4947869" y="1682161"/>
                </a:lnTo>
                <a:lnTo>
                  <a:pt x="4956790" y="1674845"/>
                </a:lnTo>
                <a:lnTo>
                  <a:pt x="4968607" y="1676769"/>
                </a:lnTo>
                <a:lnTo>
                  <a:pt x="4980424" y="1674890"/>
                </a:lnTo>
                <a:lnTo>
                  <a:pt x="5023300" y="1666927"/>
                </a:lnTo>
                <a:lnTo>
                  <a:pt x="5028535" y="1667564"/>
                </a:lnTo>
                <a:lnTo>
                  <a:pt x="5033128" y="1665116"/>
                </a:lnTo>
                <a:lnTo>
                  <a:pt x="5039418" y="1667004"/>
                </a:lnTo>
                <a:lnTo>
                  <a:pt x="5042015" y="1664925"/>
                </a:lnTo>
                <a:lnTo>
                  <a:pt x="5073760" y="1669816"/>
                </a:lnTo>
                <a:lnTo>
                  <a:pt x="5091541" y="1671119"/>
                </a:lnTo>
                <a:lnTo>
                  <a:pt x="5126860" y="1678595"/>
                </a:lnTo>
                <a:lnTo>
                  <a:pt x="5133197" y="1675389"/>
                </a:lnTo>
                <a:lnTo>
                  <a:pt x="5186046" y="1679493"/>
                </a:lnTo>
                <a:lnTo>
                  <a:pt x="5186645" y="1677362"/>
                </a:lnTo>
                <a:lnTo>
                  <a:pt x="5200859" y="1669036"/>
                </a:lnTo>
                <a:lnTo>
                  <a:pt x="5205190" y="1669181"/>
                </a:lnTo>
                <a:lnTo>
                  <a:pt x="5231584" y="1665983"/>
                </a:lnTo>
                <a:lnTo>
                  <a:pt x="5242888" y="1660003"/>
                </a:lnTo>
                <a:lnTo>
                  <a:pt x="5256423" y="1657236"/>
                </a:lnTo>
                <a:lnTo>
                  <a:pt x="5289509" y="1663675"/>
                </a:lnTo>
                <a:lnTo>
                  <a:pt x="5295525" y="1658452"/>
                </a:lnTo>
                <a:lnTo>
                  <a:pt x="5302251" y="1655907"/>
                </a:lnTo>
                <a:lnTo>
                  <a:pt x="5310134" y="1655676"/>
                </a:lnTo>
                <a:lnTo>
                  <a:pt x="5319622" y="1657399"/>
                </a:lnTo>
                <a:lnTo>
                  <a:pt x="5334829" y="1653930"/>
                </a:lnTo>
                <a:lnTo>
                  <a:pt x="5345049" y="1647681"/>
                </a:lnTo>
                <a:lnTo>
                  <a:pt x="5355165" y="1643730"/>
                </a:lnTo>
                <a:lnTo>
                  <a:pt x="5370059" y="1647151"/>
                </a:lnTo>
                <a:lnTo>
                  <a:pt x="5375939" y="1641112"/>
                </a:lnTo>
                <a:lnTo>
                  <a:pt x="5391846" y="1638043"/>
                </a:lnTo>
                <a:lnTo>
                  <a:pt x="5406398" y="1634953"/>
                </a:lnTo>
                <a:lnTo>
                  <a:pt x="5408213" y="1628851"/>
                </a:lnTo>
                <a:lnTo>
                  <a:pt x="5419733" y="1624780"/>
                </a:lnTo>
                <a:lnTo>
                  <a:pt x="5429290" y="1626154"/>
                </a:lnTo>
                <a:lnTo>
                  <a:pt x="5438807" y="1627789"/>
                </a:lnTo>
                <a:lnTo>
                  <a:pt x="5450207" y="1624502"/>
                </a:lnTo>
                <a:lnTo>
                  <a:pt x="5456722" y="1625230"/>
                </a:lnTo>
                <a:lnTo>
                  <a:pt x="5454109" y="1629791"/>
                </a:lnTo>
                <a:lnTo>
                  <a:pt x="5451837" y="1634895"/>
                </a:lnTo>
                <a:lnTo>
                  <a:pt x="5459375" y="1637253"/>
                </a:lnTo>
                <a:lnTo>
                  <a:pt x="5471137" y="1637976"/>
                </a:lnTo>
                <a:lnTo>
                  <a:pt x="5485522" y="1642777"/>
                </a:lnTo>
                <a:lnTo>
                  <a:pt x="5492059" y="1641091"/>
                </a:lnTo>
                <a:lnTo>
                  <a:pt x="5495301" y="1639097"/>
                </a:lnTo>
                <a:lnTo>
                  <a:pt x="5499185" y="1635156"/>
                </a:lnTo>
                <a:lnTo>
                  <a:pt x="5504487" y="1628132"/>
                </a:lnTo>
                <a:lnTo>
                  <a:pt x="5521039" y="1629062"/>
                </a:lnTo>
                <a:lnTo>
                  <a:pt x="5534800" y="1625439"/>
                </a:lnTo>
                <a:lnTo>
                  <a:pt x="5550529" y="1619326"/>
                </a:lnTo>
                <a:lnTo>
                  <a:pt x="5572986" y="1612784"/>
                </a:lnTo>
                <a:lnTo>
                  <a:pt x="5583621" y="1615477"/>
                </a:lnTo>
                <a:lnTo>
                  <a:pt x="5593582" y="1615072"/>
                </a:lnTo>
                <a:lnTo>
                  <a:pt x="5603085" y="1612200"/>
                </a:lnTo>
                <a:lnTo>
                  <a:pt x="5612343" y="1607489"/>
                </a:lnTo>
                <a:lnTo>
                  <a:pt x="5625418" y="1606882"/>
                </a:lnTo>
                <a:lnTo>
                  <a:pt x="5638379" y="1605395"/>
                </a:lnTo>
                <a:lnTo>
                  <a:pt x="5651337" y="1603227"/>
                </a:lnTo>
                <a:lnTo>
                  <a:pt x="5687148" y="1595908"/>
                </a:lnTo>
                <a:lnTo>
                  <a:pt x="5703103" y="1598762"/>
                </a:lnTo>
                <a:lnTo>
                  <a:pt x="5709668" y="1598178"/>
                </a:lnTo>
                <a:lnTo>
                  <a:pt x="5721068" y="1598322"/>
                </a:lnTo>
                <a:lnTo>
                  <a:pt x="5735369" y="1596501"/>
                </a:lnTo>
                <a:lnTo>
                  <a:pt x="5743769" y="1589003"/>
                </a:lnTo>
                <a:lnTo>
                  <a:pt x="5755877" y="1590255"/>
                </a:lnTo>
                <a:lnTo>
                  <a:pt x="5769660" y="1583974"/>
                </a:lnTo>
                <a:lnTo>
                  <a:pt x="5771904" y="1587226"/>
                </a:lnTo>
                <a:lnTo>
                  <a:pt x="5782819" y="1591571"/>
                </a:lnTo>
                <a:lnTo>
                  <a:pt x="5832943" y="1568288"/>
                </a:lnTo>
                <a:lnTo>
                  <a:pt x="5842387" y="1564890"/>
                </a:lnTo>
                <a:lnTo>
                  <a:pt x="5862270" y="1559392"/>
                </a:lnTo>
                <a:lnTo>
                  <a:pt x="5863857" y="1557447"/>
                </a:lnTo>
                <a:lnTo>
                  <a:pt x="5894518" y="1550936"/>
                </a:lnTo>
                <a:lnTo>
                  <a:pt x="5903478" y="1543326"/>
                </a:lnTo>
                <a:lnTo>
                  <a:pt x="5919886" y="1538263"/>
                </a:lnTo>
                <a:lnTo>
                  <a:pt x="5936511" y="1535100"/>
                </a:lnTo>
                <a:lnTo>
                  <a:pt x="5951575" y="1530377"/>
                </a:lnTo>
                <a:lnTo>
                  <a:pt x="5963298" y="1520638"/>
                </a:lnTo>
                <a:lnTo>
                  <a:pt x="5969114" y="1516754"/>
                </a:lnTo>
                <a:lnTo>
                  <a:pt x="5974693" y="1514802"/>
                </a:lnTo>
                <a:lnTo>
                  <a:pt x="5980097" y="1514058"/>
                </a:lnTo>
                <a:lnTo>
                  <a:pt x="5995062" y="1514708"/>
                </a:lnTo>
                <a:lnTo>
                  <a:pt x="5998987" y="1520356"/>
                </a:lnTo>
                <a:lnTo>
                  <a:pt x="6008311" y="1517749"/>
                </a:lnTo>
                <a:lnTo>
                  <a:pt x="6020739" y="1520587"/>
                </a:lnTo>
                <a:lnTo>
                  <a:pt x="6025638" y="1520633"/>
                </a:lnTo>
                <a:lnTo>
                  <a:pt x="6029885" y="1506863"/>
                </a:lnTo>
                <a:lnTo>
                  <a:pt x="6042837" y="1504149"/>
                </a:lnTo>
                <a:lnTo>
                  <a:pt x="6054376" y="1502699"/>
                </a:lnTo>
                <a:lnTo>
                  <a:pt x="6054384" y="1492723"/>
                </a:lnTo>
                <a:lnTo>
                  <a:pt x="6067071" y="1486864"/>
                </a:lnTo>
                <a:lnTo>
                  <a:pt x="6071761" y="1480218"/>
                </a:lnTo>
                <a:lnTo>
                  <a:pt x="6077165" y="1477974"/>
                </a:lnTo>
                <a:lnTo>
                  <a:pt x="6091991" y="1485314"/>
                </a:lnTo>
                <a:lnTo>
                  <a:pt x="6127631" y="1462061"/>
                </a:lnTo>
                <a:lnTo>
                  <a:pt x="6167745" y="1436964"/>
                </a:lnTo>
                <a:lnTo>
                  <a:pt x="6206364" y="1409615"/>
                </a:lnTo>
                <a:lnTo>
                  <a:pt x="6237523" y="1379603"/>
                </a:lnTo>
                <a:lnTo>
                  <a:pt x="6259955" y="1373379"/>
                </a:lnTo>
                <a:lnTo>
                  <a:pt x="6275546" y="1370613"/>
                </a:lnTo>
                <a:lnTo>
                  <a:pt x="6289370" y="1367620"/>
                </a:lnTo>
                <a:lnTo>
                  <a:pt x="6306498" y="1360714"/>
                </a:lnTo>
                <a:lnTo>
                  <a:pt x="6317694" y="1345720"/>
                </a:lnTo>
                <a:lnTo>
                  <a:pt x="6341675" y="1345835"/>
                </a:lnTo>
                <a:lnTo>
                  <a:pt x="6370099" y="1346857"/>
                </a:lnTo>
                <a:lnTo>
                  <a:pt x="6394625" y="1334584"/>
                </a:lnTo>
                <a:lnTo>
                  <a:pt x="6481180" y="1310591"/>
                </a:lnTo>
                <a:lnTo>
                  <a:pt x="6531514" y="1264029"/>
                </a:lnTo>
                <a:lnTo>
                  <a:pt x="6539473" y="1258707"/>
                </a:lnTo>
                <a:lnTo>
                  <a:pt x="6554306" y="1245546"/>
                </a:lnTo>
                <a:lnTo>
                  <a:pt x="6557695" y="1245588"/>
                </a:lnTo>
                <a:lnTo>
                  <a:pt x="6565362" y="1248617"/>
                </a:lnTo>
                <a:lnTo>
                  <a:pt x="6571126" y="1247190"/>
                </a:lnTo>
                <a:lnTo>
                  <a:pt x="6591391" y="1240569"/>
                </a:lnTo>
                <a:lnTo>
                  <a:pt x="6591969" y="1241926"/>
                </a:lnTo>
                <a:lnTo>
                  <a:pt x="6592848" y="1241779"/>
                </a:lnTo>
                <a:lnTo>
                  <a:pt x="6601828" y="1233460"/>
                </a:lnTo>
                <a:lnTo>
                  <a:pt x="6605932" y="1230748"/>
                </a:lnTo>
                <a:lnTo>
                  <a:pt x="6611326" y="1242566"/>
                </a:lnTo>
                <a:lnTo>
                  <a:pt x="6619342" y="1243048"/>
                </a:lnTo>
                <a:lnTo>
                  <a:pt x="6628707" y="1240328"/>
                </a:lnTo>
                <a:lnTo>
                  <a:pt x="6637785" y="1238459"/>
                </a:lnTo>
                <a:lnTo>
                  <a:pt x="6644939" y="1241494"/>
                </a:lnTo>
                <a:lnTo>
                  <a:pt x="6656957" y="1233001"/>
                </a:lnTo>
                <a:lnTo>
                  <a:pt x="6669608" y="1224998"/>
                </a:lnTo>
                <a:lnTo>
                  <a:pt x="6674787" y="1222322"/>
                </a:lnTo>
                <a:lnTo>
                  <a:pt x="6674984" y="1222532"/>
                </a:lnTo>
                <a:lnTo>
                  <a:pt x="6676304" y="1222517"/>
                </a:lnTo>
                <a:lnTo>
                  <a:pt x="6678080" y="1221849"/>
                </a:lnTo>
                <a:lnTo>
                  <a:pt x="6680631" y="1220235"/>
                </a:lnTo>
                <a:lnTo>
                  <a:pt x="6684241" y="1217439"/>
                </a:lnTo>
                <a:lnTo>
                  <a:pt x="6698357" y="1212217"/>
                </a:lnTo>
                <a:lnTo>
                  <a:pt x="6700840" y="1214742"/>
                </a:lnTo>
                <a:lnTo>
                  <a:pt x="6701632" y="1213907"/>
                </a:lnTo>
                <a:lnTo>
                  <a:pt x="6704595" y="1207490"/>
                </a:lnTo>
                <a:lnTo>
                  <a:pt x="6707672" y="1203575"/>
                </a:lnTo>
                <a:lnTo>
                  <a:pt x="6713193" y="1204638"/>
                </a:lnTo>
                <a:lnTo>
                  <a:pt x="6723485" y="1213159"/>
                </a:lnTo>
                <a:lnTo>
                  <a:pt x="6732567" y="1204958"/>
                </a:lnTo>
                <a:lnTo>
                  <a:pt x="6741960" y="1203206"/>
                </a:lnTo>
                <a:lnTo>
                  <a:pt x="6753524" y="1203478"/>
                </a:lnTo>
                <a:lnTo>
                  <a:pt x="6769119" y="1201346"/>
                </a:lnTo>
                <a:lnTo>
                  <a:pt x="6774076" y="1193660"/>
                </a:lnTo>
                <a:lnTo>
                  <a:pt x="6779947" y="1189836"/>
                </a:lnTo>
                <a:lnTo>
                  <a:pt x="6786590" y="1189056"/>
                </a:lnTo>
                <a:lnTo>
                  <a:pt x="6793862" y="1190500"/>
                </a:lnTo>
                <a:lnTo>
                  <a:pt x="6809641" y="1181698"/>
                </a:lnTo>
                <a:lnTo>
                  <a:pt x="6826555" y="1176040"/>
                </a:lnTo>
                <a:lnTo>
                  <a:pt x="6844448" y="1171301"/>
                </a:lnTo>
                <a:lnTo>
                  <a:pt x="6863160" y="1165256"/>
                </a:lnTo>
                <a:lnTo>
                  <a:pt x="6879696" y="1153092"/>
                </a:lnTo>
                <a:lnTo>
                  <a:pt x="6896610" y="1149189"/>
                </a:lnTo>
                <a:lnTo>
                  <a:pt x="6914477" y="1147832"/>
                </a:lnTo>
                <a:lnTo>
                  <a:pt x="6933873" y="1143308"/>
                </a:lnTo>
                <a:lnTo>
                  <a:pt x="6991416" y="1138781"/>
                </a:lnTo>
                <a:lnTo>
                  <a:pt x="6993564" y="1136545"/>
                </a:lnTo>
                <a:lnTo>
                  <a:pt x="6995179" y="1135410"/>
                </a:lnTo>
                <a:lnTo>
                  <a:pt x="6996497" y="1135009"/>
                </a:lnTo>
                <a:lnTo>
                  <a:pt x="6996743" y="1135151"/>
                </a:lnTo>
                <a:lnTo>
                  <a:pt x="7001261" y="1131162"/>
                </a:lnTo>
                <a:lnTo>
                  <a:pt x="7011914" y="1120074"/>
                </a:lnTo>
                <a:lnTo>
                  <a:pt x="7021810" y="1108716"/>
                </a:lnTo>
                <a:lnTo>
                  <a:pt x="7034647" y="1105872"/>
                </a:lnTo>
                <a:lnTo>
                  <a:pt x="7051096" y="1104207"/>
                </a:lnTo>
                <a:lnTo>
                  <a:pt x="7078878" y="1102282"/>
                </a:lnTo>
                <a:lnTo>
                  <a:pt x="7082057" y="1099604"/>
                </a:lnTo>
                <a:lnTo>
                  <a:pt x="7084806" y="1099452"/>
                </a:lnTo>
                <a:lnTo>
                  <a:pt x="7087389" y="1100510"/>
                </a:lnTo>
                <a:lnTo>
                  <a:pt x="7088338" y="1101200"/>
                </a:lnTo>
                <a:lnTo>
                  <a:pt x="7111572" y="1078565"/>
                </a:lnTo>
                <a:lnTo>
                  <a:pt x="7123109" y="1062073"/>
                </a:lnTo>
                <a:lnTo>
                  <a:pt x="7129741" y="1054828"/>
                </a:lnTo>
                <a:lnTo>
                  <a:pt x="7130229" y="1050147"/>
                </a:lnTo>
                <a:lnTo>
                  <a:pt x="7199071" y="1027727"/>
                </a:lnTo>
                <a:lnTo>
                  <a:pt x="7241152" y="1011972"/>
                </a:lnTo>
                <a:lnTo>
                  <a:pt x="7251986" y="1002127"/>
                </a:lnTo>
                <a:lnTo>
                  <a:pt x="7267248" y="995004"/>
                </a:lnTo>
                <a:lnTo>
                  <a:pt x="7287126" y="988974"/>
                </a:lnTo>
                <a:lnTo>
                  <a:pt x="7311806" y="982407"/>
                </a:lnTo>
                <a:lnTo>
                  <a:pt x="7347358" y="969594"/>
                </a:lnTo>
                <a:lnTo>
                  <a:pt x="7383519" y="961661"/>
                </a:lnTo>
                <a:lnTo>
                  <a:pt x="7420446" y="956731"/>
                </a:lnTo>
                <a:lnTo>
                  <a:pt x="7458297" y="952930"/>
                </a:lnTo>
                <a:lnTo>
                  <a:pt x="7498045" y="932041"/>
                </a:lnTo>
                <a:lnTo>
                  <a:pt x="7536232" y="914804"/>
                </a:lnTo>
                <a:lnTo>
                  <a:pt x="7577541" y="890263"/>
                </a:lnTo>
                <a:lnTo>
                  <a:pt x="7626657" y="847467"/>
                </a:lnTo>
                <a:lnTo>
                  <a:pt x="7698470" y="808268"/>
                </a:lnTo>
                <a:lnTo>
                  <a:pt x="7709454" y="799035"/>
                </a:lnTo>
                <a:lnTo>
                  <a:pt x="7727109" y="785217"/>
                </a:lnTo>
                <a:lnTo>
                  <a:pt x="7745863" y="773312"/>
                </a:lnTo>
                <a:lnTo>
                  <a:pt x="7760141" y="769821"/>
                </a:lnTo>
                <a:lnTo>
                  <a:pt x="7787097" y="750361"/>
                </a:lnTo>
                <a:lnTo>
                  <a:pt x="7788067" y="745149"/>
                </a:lnTo>
                <a:lnTo>
                  <a:pt x="7792713" y="741366"/>
                </a:lnTo>
                <a:lnTo>
                  <a:pt x="7814158" y="737656"/>
                </a:lnTo>
                <a:lnTo>
                  <a:pt x="7818253" y="737102"/>
                </a:lnTo>
                <a:lnTo>
                  <a:pt x="7820766" y="736197"/>
                </a:lnTo>
                <a:lnTo>
                  <a:pt x="7822283" y="734976"/>
                </a:lnTo>
                <a:lnTo>
                  <a:pt x="7822346" y="734551"/>
                </a:lnTo>
                <a:lnTo>
                  <a:pt x="7830220" y="732741"/>
                </a:lnTo>
                <a:lnTo>
                  <a:pt x="7845905" y="721836"/>
                </a:lnTo>
                <a:lnTo>
                  <a:pt x="7906801" y="678233"/>
                </a:lnTo>
                <a:lnTo>
                  <a:pt x="7918998" y="678637"/>
                </a:lnTo>
                <a:lnTo>
                  <a:pt x="7927886" y="679810"/>
                </a:lnTo>
                <a:lnTo>
                  <a:pt x="7930765" y="677057"/>
                </a:lnTo>
                <a:lnTo>
                  <a:pt x="7924935" y="665680"/>
                </a:lnTo>
                <a:lnTo>
                  <a:pt x="7930347" y="664293"/>
                </a:lnTo>
                <a:lnTo>
                  <a:pt x="7932809" y="661126"/>
                </a:lnTo>
                <a:lnTo>
                  <a:pt x="7933894" y="657064"/>
                </a:lnTo>
                <a:lnTo>
                  <a:pt x="7933987" y="655294"/>
                </a:lnTo>
                <a:lnTo>
                  <a:pt x="7972624" y="651320"/>
                </a:lnTo>
                <a:lnTo>
                  <a:pt x="7976666" y="647912"/>
                </a:lnTo>
                <a:lnTo>
                  <a:pt x="8021435" y="651266"/>
                </a:lnTo>
                <a:lnTo>
                  <a:pt x="8026205" y="652966"/>
                </a:lnTo>
                <a:lnTo>
                  <a:pt x="8031942" y="652503"/>
                </a:lnTo>
                <a:lnTo>
                  <a:pt x="8039830" y="647142"/>
                </a:lnTo>
                <a:lnTo>
                  <a:pt x="8041364" y="645138"/>
                </a:lnTo>
                <a:lnTo>
                  <a:pt x="8161431" y="604627"/>
                </a:lnTo>
                <a:lnTo>
                  <a:pt x="8221174" y="590834"/>
                </a:lnTo>
                <a:lnTo>
                  <a:pt x="8254044" y="582480"/>
                </a:lnTo>
                <a:lnTo>
                  <a:pt x="8294795" y="575344"/>
                </a:lnTo>
                <a:lnTo>
                  <a:pt x="8352988" y="568250"/>
                </a:lnTo>
                <a:lnTo>
                  <a:pt x="8381283" y="562644"/>
                </a:lnTo>
                <a:lnTo>
                  <a:pt x="8406077" y="547198"/>
                </a:lnTo>
                <a:lnTo>
                  <a:pt x="8439504" y="543174"/>
                </a:lnTo>
                <a:lnTo>
                  <a:pt x="8466001" y="542713"/>
                </a:lnTo>
                <a:lnTo>
                  <a:pt x="8470008" y="537959"/>
                </a:lnTo>
                <a:lnTo>
                  <a:pt x="8516277" y="540244"/>
                </a:lnTo>
                <a:lnTo>
                  <a:pt x="8555510" y="529223"/>
                </a:lnTo>
                <a:lnTo>
                  <a:pt x="8594785" y="514227"/>
                </a:lnTo>
                <a:lnTo>
                  <a:pt x="8641184" y="504587"/>
                </a:lnTo>
                <a:lnTo>
                  <a:pt x="8658687" y="479606"/>
                </a:lnTo>
                <a:lnTo>
                  <a:pt x="8679738" y="471210"/>
                </a:lnTo>
                <a:lnTo>
                  <a:pt x="8703214" y="468508"/>
                </a:lnTo>
                <a:lnTo>
                  <a:pt x="8727997" y="460608"/>
                </a:lnTo>
                <a:lnTo>
                  <a:pt x="8741885" y="457115"/>
                </a:lnTo>
                <a:lnTo>
                  <a:pt x="8754361" y="455488"/>
                </a:lnTo>
                <a:lnTo>
                  <a:pt x="8765406" y="454602"/>
                </a:lnTo>
                <a:lnTo>
                  <a:pt x="8775000" y="453331"/>
                </a:lnTo>
                <a:lnTo>
                  <a:pt x="8798892" y="445909"/>
                </a:lnTo>
                <a:lnTo>
                  <a:pt x="8811747" y="429992"/>
                </a:lnTo>
                <a:lnTo>
                  <a:pt x="8845436" y="402357"/>
                </a:lnTo>
                <a:lnTo>
                  <a:pt x="8850006" y="392740"/>
                </a:lnTo>
                <a:lnTo>
                  <a:pt x="8854240" y="375627"/>
                </a:lnTo>
                <a:lnTo>
                  <a:pt x="8858995" y="359114"/>
                </a:lnTo>
                <a:lnTo>
                  <a:pt x="8865132" y="351298"/>
                </a:lnTo>
                <a:lnTo>
                  <a:pt x="8887141" y="342842"/>
                </a:lnTo>
                <a:lnTo>
                  <a:pt x="8921067" y="279490"/>
                </a:lnTo>
                <a:lnTo>
                  <a:pt x="8948287" y="261665"/>
                </a:lnTo>
                <a:lnTo>
                  <a:pt x="8965602" y="225138"/>
                </a:lnTo>
                <a:lnTo>
                  <a:pt x="8988348" y="212024"/>
                </a:lnTo>
                <a:lnTo>
                  <a:pt x="9009201" y="209365"/>
                </a:lnTo>
                <a:lnTo>
                  <a:pt x="9020835" y="204202"/>
                </a:lnTo>
                <a:lnTo>
                  <a:pt x="9043591" y="194704"/>
                </a:lnTo>
                <a:lnTo>
                  <a:pt x="9055128" y="187604"/>
                </a:lnTo>
                <a:lnTo>
                  <a:pt x="9060790" y="178261"/>
                </a:lnTo>
                <a:lnTo>
                  <a:pt x="9077635" y="167546"/>
                </a:lnTo>
                <a:lnTo>
                  <a:pt x="9110169" y="159754"/>
                </a:lnTo>
                <a:lnTo>
                  <a:pt x="9140317" y="151961"/>
                </a:lnTo>
                <a:lnTo>
                  <a:pt x="9150004" y="141248"/>
                </a:lnTo>
                <a:lnTo>
                  <a:pt x="9169772" y="139523"/>
                </a:lnTo>
                <a:lnTo>
                  <a:pt x="9194154" y="126423"/>
                </a:lnTo>
                <a:lnTo>
                  <a:pt x="9216998" y="108854"/>
                </a:lnTo>
                <a:lnTo>
                  <a:pt x="9232148" y="93723"/>
                </a:lnTo>
                <a:lnTo>
                  <a:pt x="9273205" y="42583"/>
                </a:lnTo>
                <a:lnTo>
                  <a:pt x="9300603" y="0"/>
                </a:lnTo>
                <a:close/>
              </a:path>
            </a:pathLst>
          </a:custGeom>
          <a:solidFill>
            <a:srgbClr val="82766A">
              <a:alpha val="14898"/>
            </a:srgbClr>
          </a:solidFill>
        </p:spPr>
        <p:txBody>
          <a:bodyPr wrap="square" lIns="0" tIns="0" rIns="0" bIns="0"/>
          <a:lstStyle/>
          <a:p>
            <a:endParaRPr/>
          </a:p>
        </p:txBody>
      </p:sp>
      <p:sp>
        <p:nvSpPr>
          <p:cNvPr id="3" name="object 3"/>
          <p:cNvSpPr txBox="1">
            <a:spLocks noGrp="1"/>
          </p:cNvSpPr>
          <p:nvPr>
            <p:ph type="title"/>
          </p:nvPr>
        </p:nvSpPr>
        <p:spPr>
          <a:xfrm>
            <a:off x="1131536" y="1019519"/>
            <a:ext cx="4824730" cy="1110615"/>
          </a:xfrm>
          <a:prstGeom prst="rect">
            <a:avLst/>
          </a:prstGeom>
        </p:spPr>
        <p:txBody>
          <a:bodyPr vert="horz" wrap="square" lIns="0" tIns="65405" rIns="0" bIns="0">
            <a:spAutoFit/>
          </a:bodyPr>
          <a:lstStyle/>
          <a:p>
            <a:pPr marL="12700" marR="5080">
              <a:lnSpc>
                <a:spcPts val="4100"/>
              </a:lnSpc>
              <a:spcBef>
                <a:spcPts val="515"/>
              </a:spcBef>
            </a:pPr>
            <a:r>
              <a:t>Opportunità di IA: prospettiva tecno-ottimistica</a:t>
            </a:r>
          </a:p>
        </p:txBody>
      </p:sp>
      <p:sp>
        <p:nvSpPr>
          <p:cNvPr id="4" name="object 4"/>
          <p:cNvSpPr txBox="1"/>
          <p:nvPr/>
        </p:nvSpPr>
        <p:spPr>
          <a:xfrm>
            <a:off x="1186464" y="3011989"/>
            <a:ext cx="4714875" cy="1909445"/>
          </a:xfrm>
          <a:prstGeom prst="rect">
            <a:avLst/>
          </a:prstGeom>
        </p:spPr>
        <p:txBody>
          <a:bodyPr vert="horz" wrap="square" lIns="0" tIns="39370" rIns="0" bIns="0">
            <a:spAutoFit/>
          </a:bodyPr>
          <a:lstStyle/>
          <a:p>
            <a:pPr marL="12700" marR="5080">
              <a:lnSpc>
                <a:spcPct val="89600"/>
              </a:lnSpc>
              <a:spcBef>
                <a:spcPts val="310"/>
              </a:spcBef>
              <a:defRPr sz="1700">
                <a:latin typeface="Calibri"/>
                <a:cs typeface="Calibri"/>
              </a:defRPr>
            </a:pPr>
            <a:r>
              <a:t>Le tecnologie basate sull'intelligenza artificiale possono consentire agli esseri umani di affrontare </a:t>
            </a:r>
            <a:r>
              <a:rPr i="1"/>
              <a:t>"</a:t>
            </a:r>
            <a:r>
              <a:rPr b="1" i="1"/>
              <a:t>le grandi sfide dell'umanità, come mantenere un ambiente sano, fornire le risorse per una popolazione in crescita (tra cui energia, cibo e acqua), superare le malattie, estendere notevolmente la longevità umana ed eliminare la povertà</a:t>
            </a:r>
            <a:r>
              <a:rPr i="1"/>
              <a:t>". </a:t>
            </a:r>
            <a:r>
              <a:t>(Ray Kurzweil</a:t>
            </a:r>
            <a:r>
              <a:rPr i="1"/>
              <a:t>, Come creare una mente</a:t>
            </a:r>
            <a:r>
              <a:t>)</a:t>
            </a:r>
            <a:endParaRPr sz="1700">
              <a:latin typeface="Calibri"/>
              <a:cs typeface="Calibri"/>
            </a:endParaRPr>
          </a:p>
        </p:txBody>
      </p:sp>
      <p:grpSp>
        <p:nvGrpSpPr>
          <p:cNvPr id="5" name="object 5"/>
          <p:cNvGrpSpPr/>
          <p:nvPr/>
        </p:nvGrpSpPr>
        <p:grpSpPr>
          <a:xfrm>
            <a:off x="5652931" y="1356867"/>
            <a:ext cx="4888230" cy="5336540"/>
            <a:chOff x="5652931" y="1356867"/>
            <a:chExt cx="4888230" cy="5336540"/>
          </a:xfrm>
        </p:grpSpPr>
        <p:pic>
          <p:nvPicPr>
            <p:cNvPr id="6" name="object 6"/>
            <p:cNvPicPr/>
            <p:nvPr/>
          </p:nvPicPr>
          <p:blipFill>
            <a:blip r:embed="rId2" cstate="print"/>
            <a:stretch>
              <a:fillRect/>
            </a:stretch>
          </p:blipFill>
          <p:spPr>
            <a:xfrm>
              <a:off x="6608063" y="1356867"/>
              <a:ext cx="3465576" cy="4846320"/>
            </a:xfrm>
            <a:prstGeom prst="rect">
              <a:avLst/>
            </a:prstGeom>
          </p:spPr>
        </p:pic>
        <p:sp>
          <p:nvSpPr>
            <p:cNvPr id="7" name="object 7"/>
            <p:cNvSpPr/>
            <p:nvPr/>
          </p:nvSpPr>
          <p:spPr>
            <a:xfrm>
              <a:off x="6624471" y="1370970"/>
              <a:ext cx="3418204" cy="4801870"/>
            </a:xfrm>
            <a:custGeom>
              <a:avLst/>
              <a:gdLst/>
              <a:ahLst/>
              <a:cxnLst/>
              <a:rect l="l" t="t" r="r" b="b"/>
              <a:pathLst>
                <a:path w="3418204" h="4801870">
                  <a:moveTo>
                    <a:pt x="3417657" y="0"/>
                  </a:moveTo>
                  <a:lnTo>
                    <a:pt x="0" y="0"/>
                  </a:lnTo>
                  <a:lnTo>
                    <a:pt x="0" y="4801857"/>
                  </a:lnTo>
                  <a:lnTo>
                    <a:pt x="3417657" y="4801857"/>
                  </a:lnTo>
                  <a:lnTo>
                    <a:pt x="3417657" y="0"/>
                  </a:lnTo>
                  <a:close/>
                </a:path>
              </a:pathLst>
            </a:custGeom>
            <a:solidFill>
              <a:srgbClr val="F2F2F2"/>
            </a:solidFill>
          </p:spPr>
          <p:txBody>
            <a:bodyPr wrap="square" lIns="0" tIns="0" rIns="0" bIns="0"/>
            <a:lstStyle/>
            <a:p>
              <a:endParaRPr/>
            </a:p>
          </p:txBody>
        </p:sp>
        <p:pic>
          <p:nvPicPr>
            <p:cNvPr id="8" name="object 8"/>
            <p:cNvPicPr/>
            <p:nvPr/>
          </p:nvPicPr>
          <p:blipFill>
            <a:blip r:embed="rId3" cstate="print"/>
            <a:stretch>
              <a:fillRect/>
            </a:stretch>
          </p:blipFill>
          <p:spPr>
            <a:xfrm>
              <a:off x="6765497" y="1508004"/>
              <a:ext cx="3139558" cy="4524970"/>
            </a:xfrm>
            <a:prstGeom prst="rect">
              <a:avLst/>
            </a:prstGeom>
          </p:spPr>
        </p:pic>
        <p:sp>
          <p:nvSpPr>
            <p:cNvPr id="9" name="object 9"/>
            <p:cNvSpPr/>
            <p:nvPr/>
          </p:nvSpPr>
          <p:spPr>
            <a:xfrm>
              <a:off x="5652931" y="5791896"/>
              <a:ext cx="4888230" cy="901065"/>
            </a:xfrm>
            <a:custGeom>
              <a:avLst/>
              <a:gdLst/>
              <a:ahLst/>
              <a:cxnLst/>
              <a:rect l="l" t="t" r="r" b="b"/>
              <a:pathLst>
                <a:path w="4888230" h="901065">
                  <a:moveTo>
                    <a:pt x="4888069" y="0"/>
                  </a:moveTo>
                  <a:lnTo>
                    <a:pt x="4839863" y="24606"/>
                  </a:lnTo>
                  <a:lnTo>
                    <a:pt x="4794038" y="38034"/>
                  </a:lnTo>
                  <a:lnTo>
                    <a:pt x="4779260" y="39477"/>
                  </a:lnTo>
                  <a:lnTo>
                    <a:pt x="4770305" y="36691"/>
                  </a:lnTo>
                  <a:lnTo>
                    <a:pt x="4763218" y="36565"/>
                  </a:lnTo>
                  <a:lnTo>
                    <a:pt x="4757663" y="39766"/>
                  </a:lnTo>
                  <a:lnTo>
                    <a:pt x="4753305" y="46959"/>
                  </a:lnTo>
                  <a:lnTo>
                    <a:pt x="4729226" y="52971"/>
                  </a:lnTo>
                  <a:lnTo>
                    <a:pt x="4706144" y="62805"/>
                  </a:lnTo>
                  <a:lnTo>
                    <a:pt x="4685162" y="69356"/>
                  </a:lnTo>
                  <a:lnTo>
                    <a:pt x="4667382" y="65524"/>
                  </a:lnTo>
                  <a:lnTo>
                    <a:pt x="4631363" y="77568"/>
                  </a:lnTo>
                  <a:lnTo>
                    <a:pt x="4603853" y="84272"/>
                  </a:lnTo>
                  <a:lnTo>
                    <a:pt x="4584878" y="91595"/>
                  </a:lnTo>
                  <a:lnTo>
                    <a:pt x="4574467" y="105497"/>
                  </a:lnTo>
                  <a:lnTo>
                    <a:pt x="4549873" y="104359"/>
                  </a:lnTo>
                  <a:lnTo>
                    <a:pt x="4531415" y="104744"/>
                  </a:lnTo>
                  <a:lnTo>
                    <a:pt x="4513979" y="108803"/>
                  </a:lnTo>
                  <a:lnTo>
                    <a:pt x="4492451" y="118685"/>
                  </a:lnTo>
                  <a:lnTo>
                    <a:pt x="4474069" y="124495"/>
                  </a:lnTo>
                  <a:lnTo>
                    <a:pt x="4461220" y="129193"/>
                  </a:lnTo>
                  <a:lnTo>
                    <a:pt x="4447676" y="132613"/>
                  </a:lnTo>
                  <a:lnTo>
                    <a:pt x="4427211" y="134589"/>
                  </a:lnTo>
                  <a:lnTo>
                    <a:pt x="4406716" y="155173"/>
                  </a:lnTo>
                  <a:lnTo>
                    <a:pt x="4380690" y="163195"/>
                  </a:lnTo>
                  <a:lnTo>
                    <a:pt x="4349723" y="163894"/>
                  </a:lnTo>
                  <a:lnTo>
                    <a:pt x="4314402" y="162505"/>
                  </a:lnTo>
                  <a:lnTo>
                    <a:pt x="4289145" y="171611"/>
                  </a:lnTo>
                  <a:lnTo>
                    <a:pt x="4259682" y="186577"/>
                  </a:lnTo>
                  <a:lnTo>
                    <a:pt x="4229760" y="194967"/>
                  </a:lnTo>
                  <a:lnTo>
                    <a:pt x="4203127" y="184343"/>
                  </a:lnTo>
                  <a:lnTo>
                    <a:pt x="4188577" y="186245"/>
                  </a:lnTo>
                  <a:lnTo>
                    <a:pt x="4171832" y="182451"/>
                  </a:lnTo>
                  <a:lnTo>
                    <a:pt x="4155960" y="182720"/>
                  </a:lnTo>
                  <a:lnTo>
                    <a:pt x="4144026" y="196814"/>
                  </a:lnTo>
                  <a:lnTo>
                    <a:pt x="4114692" y="195185"/>
                  </a:lnTo>
                  <a:lnTo>
                    <a:pt x="4092153" y="197378"/>
                  </a:lnTo>
                  <a:lnTo>
                    <a:pt x="4070605" y="198274"/>
                  </a:lnTo>
                  <a:lnTo>
                    <a:pt x="4044238" y="192755"/>
                  </a:lnTo>
                  <a:lnTo>
                    <a:pt x="4021449" y="199534"/>
                  </a:lnTo>
                  <a:lnTo>
                    <a:pt x="4013753" y="212611"/>
                  </a:lnTo>
                  <a:lnTo>
                    <a:pt x="4002326" y="223919"/>
                  </a:lnTo>
                  <a:lnTo>
                    <a:pt x="3968346" y="225391"/>
                  </a:lnTo>
                  <a:lnTo>
                    <a:pt x="3945477" y="235771"/>
                  </a:lnTo>
                  <a:lnTo>
                    <a:pt x="3921313" y="243942"/>
                  </a:lnTo>
                  <a:lnTo>
                    <a:pt x="3896158" y="249818"/>
                  </a:lnTo>
                  <a:lnTo>
                    <a:pt x="3870319" y="253311"/>
                  </a:lnTo>
                  <a:lnTo>
                    <a:pt x="3866241" y="250094"/>
                  </a:lnTo>
                  <a:lnTo>
                    <a:pt x="3859515" y="252198"/>
                  </a:lnTo>
                  <a:lnTo>
                    <a:pt x="3845826" y="259981"/>
                  </a:lnTo>
                  <a:lnTo>
                    <a:pt x="3846449" y="253945"/>
                  </a:lnTo>
                  <a:lnTo>
                    <a:pt x="3832680" y="251160"/>
                  </a:lnTo>
                  <a:lnTo>
                    <a:pt x="3827113" y="256188"/>
                  </a:lnTo>
                  <a:lnTo>
                    <a:pt x="3771107" y="265596"/>
                  </a:lnTo>
                  <a:lnTo>
                    <a:pt x="3749370" y="264479"/>
                  </a:lnTo>
                  <a:lnTo>
                    <a:pt x="3739269" y="259175"/>
                  </a:lnTo>
                  <a:lnTo>
                    <a:pt x="3718167" y="256023"/>
                  </a:lnTo>
                  <a:lnTo>
                    <a:pt x="3693800" y="249956"/>
                  </a:lnTo>
                  <a:lnTo>
                    <a:pt x="3678621" y="231999"/>
                  </a:lnTo>
                  <a:lnTo>
                    <a:pt x="3662703" y="219102"/>
                  </a:lnTo>
                  <a:lnTo>
                    <a:pt x="3636120" y="228213"/>
                  </a:lnTo>
                  <a:lnTo>
                    <a:pt x="3600396" y="225440"/>
                  </a:lnTo>
                  <a:lnTo>
                    <a:pt x="3568895" y="219515"/>
                  </a:lnTo>
                  <a:lnTo>
                    <a:pt x="3537764" y="217045"/>
                  </a:lnTo>
                  <a:lnTo>
                    <a:pt x="3503152" y="224636"/>
                  </a:lnTo>
                  <a:lnTo>
                    <a:pt x="3459167" y="225218"/>
                  </a:lnTo>
                  <a:lnTo>
                    <a:pt x="3362326" y="227712"/>
                  </a:lnTo>
                  <a:lnTo>
                    <a:pt x="3322873" y="228149"/>
                  </a:lnTo>
                  <a:lnTo>
                    <a:pt x="3294905" y="224115"/>
                  </a:lnTo>
                  <a:lnTo>
                    <a:pt x="3275091" y="218904"/>
                  </a:lnTo>
                  <a:lnTo>
                    <a:pt x="3258010" y="217033"/>
                  </a:lnTo>
                  <a:lnTo>
                    <a:pt x="3238240" y="223024"/>
                  </a:lnTo>
                  <a:lnTo>
                    <a:pt x="3221389" y="206237"/>
                  </a:lnTo>
                  <a:lnTo>
                    <a:pt x="3210893" y="206583"/>
                  </a:lnTo>
                  <a:lnTo>
                    <a:pt x="3200172" y="214689"/>
                  </a:lnTo>
                  <a:lnTo>
                    <a:pt x="3182646" y="221184"/>
                  </a:lnTo>
                  <a:lnTo>
                    <a:pt x="3173926" y="226928"/>
                  </a:lnTo>
                  <a:lnTo>
                    <a:pt x="3177407" y="234259"/>
                  </a:lnTo>
                  <a:lnTo>
                    <a:pt x="3181219" y="240650"/>
                  </a:lnTo>
                  <a:lnTo>
                    <a:pt x="3173491" y="243574"/>
                  </a:lnTo>
                  <a:lnTo>
                    <a:pt x="3159297" y="241575"/>
                  </a:lnTo>
                  <a:lnTo>
                    <a:pt x="3148090" y="246733"/>
                  </a:lnTo>
                  <a:lnTo>
                    <a:pt x="3136798" y="251496"/>
                  </a:lnTo>
                  <a:lnTo>
                    <a:pt x="3122345" y="248315"/>
                  </a:lnTo>
                  <a:lnTo>
                    <a:pt x="3119268" y="239302"/>
                  </a:lnTo>
                  <a:lnTo>
                    <a:pt x="3101314" y="238478"/>
                  </a:lnTo>
                  <a:lnTo>
                    <a:pt x="3081734" y="238058"/>
                  </a:lnTo>
                  <a:lnTo>
                    <a:pt x="3073777" y="230259"/>
                  </a:lnTo>
                  <a:lnTo>
                    <a:pt x="3056367" y="239681"/>
                  </a:lnTo>
                  <a:lnTo>
                    <a:pt x="3043620" y="236298"/>
                  </a:lnTo>
                  <a:lnTo>
                    <a:pt x="3030411" y="229363"/>
                  </a:lnTo>
                  <a:lnTo>
                    <a:pt x="3011611" y="228127"/>
                  </a:lnTo>
                  <a:lnTo>
                    <a:pt x="3000455" y="233413"/>
                  </a:lnTo>
                  <a:lnTo>
                    <a:pt x="2990940" y="235217"/>
                  </a:lnTo>
                  <a:lnTo>
                    <a:pt x="2982477" y="233095"/>
                  </a:lnTo>
                  <a:lnTo>
                    <a:pt x="2974477" y="226607"/>
                  </a:lnTo>
                  <a:lnTo>
                    <a:pt x="2935628" y="245719"/>
                  </a:lnTo>
                  <a:lnTo>
                    <a:pt x="2918944" y="245119"/>
                  </a:lnTo>
                  <a:lnTo>
                    <a:pt x="2904471" y="238900"/>
                  </a:lnTo>
                  <a:lnTo>
                    <a:pt x="2872259" y="241156"/>
                  </a:lnTo>
                  <a:lnTo>
                    <a:pt x="2833590" y="247412"/>
                  </a:lnTo>
                  <a:lnTo>
                    <a:pt x="2798298" y="248450"/>
                  </a:lnTo>
                  <a:lnTo>
                    <a:pt x="2761990" y="254677"/>
                  </a:lnTo>
                  <a:lnTo>
                    <a:pt x="2720276" y="276504"/>
                  </a:lnTo>
                  <a:lnTo>
                    <a:pt x="2710872" y="284312"/>
                  </a:lnTo>
                  <a:lnTo>
                    <a:pt x="2701249" y="289437"/>
                  </a:lnTo>
                  <a:lnTo>
                    <a:pt x="2680888" y="297375"/>
                  </a:lnTo>
                  <a:lnTo>
                    <a:pt x="2668002" y="302794"/>
                  </a:lnTo>
                  <a:lnTo>
                    <a:pt x="2653363" y="308541"/>
                  </a:lnTo>
                  <a:lnTo>
                    <a:pt x="2640996" y="312753"/>
                  </a:lnTo>
                  <a:lnTo>
                    <a:pt x="2634926" y="313568"/>
                  </a:lnTo>
                  <a:lnTo>
                    <a:pt x="2610286" y="329440"/>
                  </a:lnTo>
                  <a:lnTo>
                    <a:pt x="2591452" y="335206"/>
                  </a:lnTo>
                  <a:lnTo>
                    <a:pt x="2576168" y="339141"/>
                  </a:lnTo>
                  <a:lnTo>
                    <a:pt x="2562176" y="349521"/>
                  </a:lnTo>
                  <a:lnTo>
                    <a:pt x="2526219" y="350054"/>
                  </a:lnTo>
                  <a:lnTo>
                    <a:pt x="2496419" y="345988"/>
                  </a:lnTo>
                  <a:lnTo>
                    <a:pt x="2473104" y="344218"/>
                  </a:lnTo>
                  <a:lnTo>
                    <a:pt x="2456597" y="351640"/>
                  </a:lnTo>
                  <a:lnTo>
                    <a:pt x="2404855" y="341108"/>
                  </a:lnTo>
                  <a:lnTo>
                    <a:pt x="2364381" y="348011"/>
                  </a:lnTo>
                  <a:lnTo>
                    <a:pt x="2313359" y="341702"/>
                  </a:lnTo>
                  <a:lnTo>
                    <a:pt x="2303406" y="342469"/>
                  </a:lnTo>
                  <a:lnTo>
                    <a:pt x="2273801" y="343896"/>
                  </a:lnTo>
                  <a:lnTo>
                    <a:pt x="2262645" y="345059"/>
                  </a:lnTo>
                  <a:lnTo>
                    <a:pt x="2252224" y="346976"/>
                  </a:lnTo>
                  <a:lnTo>
                    <a:pt x="2254600" y="348198"/>
                  </a:lnTo>
                  <a:lnTo>
                    <a:pt x="2250836" y="353208"/>
                  </a:lnTo>
                  <a:lnTo>
                    <a:pt x="2252047" y="362575"/>
                  </a:lnTo>
                  <a:lnTo>
                    <a:pt x="2235981" y="369840"/>
                  </a:lnTo>
                  <a:lnTo>
                    <a:pt x="2218244" y="377323"/>
                  </a:lnTo>
                  <a:lnTo>
                    <a:pt x="2214444" y="387348"/>
                  </a:lnTo>
                  <a:lnTo>
                    <a:pt x="2194297" y="385037"/>
                  </a:lnTo>
                  <a:lnTo>
                    <a:pt x="2184141" y="392755"/>
                  </a:lnTo>
                  <a:lnTo>
                    <a:pt x="2175148" y="403892"/>
                  </a:lnTo>
                  <a:lnTo>
                    <a:pt x="2158492" y="411840"/>
                  </a:lnTo>
                  <a:lnTo>
                    <a:pt x="2145917" y="411046"/>
                  </a:lnTo>
                  <a:lnTo>
                    <a:pt x="2136401" y="412845"/>
                  </a:lnTo>
                  <a:lnTo>
                    <a:pt x="2129602" y="417856"/>
                  </a:lnTo>
                  <a:lnTo>
                    <a:pt x="2125178" y="426697"/>
                  </a:lnTo>
                  <a:lnTo>
                    <a:pt x="2081075" y="423287"/>
                  </a:lnTo>
                  <a:lnTo>
                    <a:pt x="2066070" y="429885"/>
                  </a:lnTo>
                  <a:lnTo>
                    <a:pt x="2055601" y="440825"/>
                  </a:lnTo>
                  <a:lnTo>
                    <a:pt x="2025106" y="450441"/>
                  </a:lnTo>
                  <a:lnTo>
                    <a:pt x="1980847" y="455292"/>
                  </a:lnTo>
                  <a:lnTo>
                    <a:pt x="1934734" y="459566"/>
                  </a:lnTo>
                  <a:lnTo>
                    <a:pt x="1885373" y="459457"/>
                  </a:lnTo>
                  <a:lnTo>
                    <a:pt x="1831367" y="451159"/>
                  </a:lnTo>
                  <a:lnTo>
                    <a:pt x="1817694" y="447999"/>
                  </a:lnTo>
                  <a:lnTo>
                    <a:pt x="1803466" y="449126"/>
                  </a:lnTo>
                  <a:lnTo>
                    <a:pt x="1775489" y="470207"/>
                  </a:lnTo>
                  <a:lnTo>
                    <a:pt x="1745840" y="464611"/>
                  </a:lnTo>
                  <a:lnTo>
                    <a:pt x="1726023" y="466162"/>
                  </a:lnTo>
                  <a:lnTo>
                    <a:pt x="1710274" y="468102"/>
                  </a:lnTo>
                  <a:lnTo>
                    <a:pt x="1692826" y="463673"/>
                  </a:lnTo>
                  <a:lnTo>
                    <a:pt x="1659673" y="476223"/>
                  </a:lnTo>
                  <a:lnTo>
                    <a:pt x="1634212" y="490750"/>
                  </a:lnTo>
                  <a:lnTo>
                    <a:pt x="1613660" y="500824"/>
                  </a:lnTo>
                  <a:lnTo>
                    <a:pt x="1566535" y="512593"/>
                  </a:lnTo>
                  <a:lnTo>
                    <a:pt x="1484508" y="551133"/>
                  </a:lnTo>
                  <a:lnTo>
                    <a:pt x="1480288" y="558306"/>
                  </a:lnTo>
                  <a:lnTo>
                    <a:pt x="1473393" y="561991"/>
                  </a:lnTo>
                  <a:lnTo>
                    <a:pt x="1465076" y="564100"/>
                  </a:lnTo>
                  <a:lnTo>
                    <a:pt x="1456592" y="566544"/>
                  </a:lnTo>
                  <a:lnTo>
                    <a:pt x="1443017" y="575474"/>
                  </a:lnTo>
                  <a:lnTo>
                    <a:pt x="1419992" y="582428"/>
                  </a:lnTo>
                  <a:lnTo>
                    <a:pt x="1395109" y="586496"/>
                  </a:lnTo>
                  <a:lnTo>
                    <a:pt x="1375959" y="586767"/>
                  </a:lnTo>
                  <a:lnTo>
                    <a:pt x="1343991" y="585269"/>
                  </a:lnTo>
                  <a:lnTo>
                    <a:pt x="1320445" y="595780"/>
                  </a:lnTo>
                  <a:lnTo>
                    <a:pt x="1298805" y="607109"/>
                  </a:lnTo>
                  <a:lnTo>
                    <a:pt x="1272552" y="608063"/>
                  </a:lnTo>
                  <a:lnTo>
                    <a:pt x="1202349" y="632687"/>
                  </a:lnTo>
                  <a:lnTo>
                    <a:pt x="1158175" y="637525"/>
                  </a:lnTo>
                  <a:lnTo>
                    <a:pt x="1121811" y="668280"/>
                  </a:lnTo>
                  <a:lnTo>
                    <a:pt x="1088678" y="671085"/>
                  </a:lnTo>
                  <a:lnTo>
                    <a:pt x="1080117" y="674393"/>
                  </a:lnTo>
                  <a:lnTo>
                    <a:pt x="1066647" y="676728"/>
                  </a:lnTo>
                  <a:lnTo>
                    <a:pt x="1053027" y="678829"/>
                  </a:lnTo>
                  <a:lnTo>
                    <a:pt x="1023160" y="687690"/>
                  </a:lnTo>
                  <a:lnTo>
                    <a:pt x="1007669" y="693190"/>
                  </a:lnTo>
                  <a:lnTo>
                    <a:pt x="989233" y="698578"/>
                  </a:lnTo>
                  <a:lnTo>
                    <a:pt x="959543" y="704495"/>
                  </a:lnTo>
                  <a:lnTo>
                    <a:pt x="911779" y="718480"/>
                  </a:lnTo>
                  <a:lnTo>
                    <a:pt x="875654" y="732465"/>
                  </a:lnTo>
                  <a:lnTo>
                    <a:pt x="843542" y="738425"/>
                  </a:lnTo>
                  <a:lnTo>
                    <a:pt x="807819" y="728335"/>
                  </a:lnTo>
                  <a:lnTo>
                    <a:pt x="763993" y="743816"/>
                  </a:lnTo>
                  <a:lnTo>
                    <a:pt x="727502" y="757704"/>
                  </a:lnTo>
                  <a:lnTo>
                    <a:pt x="657298" y="773698"/>
                  </a:lnTo>
                  <a:lnTo>
                    <a:pt x="607932" y="779032"/>
                  </a:lnTo>
                  <a:lnTo>
                    <a:pt x="566629" y="780354"/>
                  </a:lnTo>
                  <a:lnTo>
                    <a:pt x="527703" y="780540"/>
                  </a:lnTo>
                  <a:lnTo>
                    <a:pt x="485470" y="782469"/>
                  </a:lnTo>
                  <a:lnTo>
                    <a:pt x="471643" y="787053"/>
                  </a:lnTo>
                  <a:lnTo>
                    <a:pt x="446375" y="800822"/>
                  </a:lnTo>
                  <a:lnTo>
                    <a:pt x="420946" y="815020"/>
                  </a:lnTo>
                  <a:lnTo>
                    <a:pt x="406634" y="820893"/>
                  </a:lnTo>
                  <a:lnTo>
                    <a:pt x="327050" y="818664"/>
                  </a:lnTo>
                  <a:lnTo>
                    <a:pt x="282281" y="820452"/>
                  </a:lnTo>
                  <a:lnTo>
                    <a:pt x="272699" y="825196"/>
                  </a:lnTo>
                  <a:lnTo>
                    <a:pt x="266072" y="825557"/>
                  </a:lnTo>
                  <a:lnTo>
                    <a:pt x="260766" y="823982"/>
                  </a:lnTo>
                  <a:lnTo>
                    <a:pt x="209725" y="820523"/>
                  </a:lnTo>
                  <a:lnTo>
                    <a:pt x="204749" y="823549"/>
                  </a:lnTo>
                  <a:lnTo>
                    <a:pt x="160019" y="826745"/>
                  </a:lnTo>
                  <a:lnTo>
                    <a:pt x="158093" y="831978"/>
                  </a:lnTo>
                  <a:lnTo>
                    <a:pt x="154956" y="834804"/>
                  </a:lnTo>
                  <a:lnTo>
                    <a:pt x="148605" y="836000"/>
                  </a:lnTo>
                  <a:lnTo>
                    <a:pt x="154173" y="846293"/>
                  </a:lnTo>
                  <a:lnTo>
                    <a:pt x="150598" y="848741"/>
                  </a:lnTo>
                  <a:lnTo>
                    <a:pt x="140514" y="847598"/>
                  </a:lnTo>
                  <a:lnTo>
                    <a:pt x="126558" y="847114"/>
                  </a:lnTo>
                  <a:lnTo>
                    <a:pt x="108956" y="850979"/>
                  </a:lnTo>
                  <a:lnTo>
                    <a:pt x="87689" y="850454"/>
                  </a:lnTo>
                  <a:lnTo>
                    <a:pt x="66822" y="849631"/>
                  </a:lnTo>
                  <a:lnTo>
                    <a:pt x="50424" y="852600"/>
                  </a:lnTo>
                  <a:lnTo>
                    <a:pt x="23969" y="897329"/>
                  </a:lnTo>
                  <a:lnTo>
                    <a:pt x="7285" y="899779"/>
                  </a:lnTo>
                  <a:lnTo>
                    <a:pt x="0" y="901005"/>
                  </a:lnTo>
                  <a:lnTo>
                    <a:pt x="4888069" y="901005"/>
                  </a:lnTo>
                  <a:lnTo>
                    <a:pt x="4888069" y="0"/>
                  </a:lnTo>
                  <a:close/>
                </a:path>
              </a:pathLst>
            </a:custGeom>
            <a:solidFill>
              <a:srgbClr val="82766A">
                <a:alpha val="14898"/>
              </a:srgbClr>
            </a:solidFill>
          </p:spPr>
          <p:txBody>
            <a:bodyPr wrap="square" lIns="0" tIns="0" rIns="0" bIns="0"/>
            <a:lstStyle/>
            <a:p>
              <a:endParaRPr/>
            </a:p>
          </p:txBody>
        </p:sp>
        <p:pic>
          <p:nvPicPr>
            <p:cNvPr id="10" name="object 10"/>
            <p:cNvPicPr/>
            <p:nvPr/>
          </p:nvPicPr>
          <p:blipFill>
            <a:blip r:embed="rId4" cstate="print"/>
            <a:stretch>
              <a:fillRect/>
            </a:stretch>
          </p:blipFill>
          <p:spPr>
            <a:xfrm>
              <a:off x="7891272" y="6069075"/>
              <a:ext cx="1024127" cy="313944"/>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8573" y="1568814"/>
            <a:ext cx="6244827" cy="958215"/>
          </a:xfrm>
          <a:prstGeom prst="rect">
            <a:avLst/>
          </a:prstGeom>
        </p:spPr>
        <p:txBody>
          <a:bodyPr vert="horz" wrap="square" lIns="0" tIns="63500" rIns="0" bIns="0">
            <a:spAutoFit/>
          </a:bodyPr>
          <a:lstStyle/>
          <a:p>
            <a:pPr marL="12700" marR="5080">
              <a:lnSpc>
                <a:spcPts val="3500"/>
              </a:lnSpc>
              <a:spcBef>
                <a:spcPts val="500"/>
              </a:spcBef>
              <a:defRPr sz="3200"/>
            </a:pPr>
            <a:r>
              <a:t>Verso il capitalismo di sorveglianza o lo Stato di sorveglianza?</a:t>
            </a:r>
            <a:endParaRPr sz="3200"/>
          </a:p>
        </p:txBody>
      </p:sp>
      <p:sp>
        <p:nvSpPr>
          <p:cNvPr id="3" name="object 3"/>
          <p:cNvSpPr txBox="1"/>
          <p:nvPr/>
        </p:nvSpPr>
        <p:spPr>
          <a:xfrm>
            <a:off x="4448574" y="2904301"/>
            <a:ext cx="5483860" cy="2930525"/>
          </a:xfrm>
          <a:prstGeom prst="rect">
            <a:avLst/>
          </a:prstGeom>
        </p:spPr>
        <p:txBody>
          <a:bodyPr vert="horz" wrap="square" lIns="0" tIns="43815" rIns="0" bIns="0">
            <a:spAutoFit/>
          </a:bodyPr>
          <a:lstStyle/>
          <a:p>
            <a:pPr marL="12700" marR="6350" algn="just">
              <a:lnSpc>
                <a:spcPct val="89100"/>
              </a:lnSpc>
              <a:spcBef>
                <a:spcPts val="345"/>
              </a:spcBef>
              <a:defRPr sz="1900">
                <a:latin typeface="Calibri"/>
                <a:cs typeface="Calibri"/>
              </a:defRPr>
            </a:pPr>
            <a:r>
              <a:t>In questo contesto, </a:t>
            </a:r>
            <a:r>
              <a:rPr b="1"/>
              <a:t>diventano possibili nuovi modelli di interazione economica e sociale, che si basano sulla possibilità di osservare ogni comportamento, e di collegare automaticamente sanzioni e ricompense ad esso.</a:t>
            </a:r>
            <a:endParaRPr sz="1900">
              <a:latin typeface="Calibri"/>
              <a:cs typeface="Calibri"/>
            </a:endParaRPr>
          </a:p>
          <a:p>
            <a:pPr marL="596900" marR="5080" indent="-194945" algn="just">
              <a:lnSpc>
                <a:spcPct val="88400"/>
              </a:lnSpc>
              <a:spcBef>
                <a:spcPts val="385"/>
              </a:spcBef>
              <a:buFont typeface="Arial MT"/>
              <a:buChar char="•"/>
              <a:tabLst>
                <a:tab pos="597535" algn="l"/>
              </a:tabLst>
              <a:defRPr sz="1900">
                <a:latin typeface="Calibri"/>
                <a:cs typeface="Calibri"/>
              </a:defRPr>
            </a:pPr>
            <a:r>
              <a:t>Si consideri, ad esempio, in che modo i consumatori online si affidano ai venditori di beni e servizi con i quali non hanno mai avuto alcun contatto personale, facendo affidamento sulla piattaforma attraverso la quale tali beni e servizi sono forniti, e sui metodi della piattaforma per la </a:t>
            </a:r>
            <a:r>
              <a:rPr b="1"/>
              <a:t>valutazione</a:t>
            </a:r>
            <a:r>
              <a:t>, il </a:t>
            </a:r>
            <a:r>
              <a:rPr b="1"/>
              <a:t>punteggio</a:t>
            </a:r>
            <a:r>
              <a:t>, </a:t>
            </a:r>
            <a:r>
              <a:rPr b="1"/>
              <a:t>la selezione</a:t>
            </a:r>
            <a:r>
              <a:t> e l' </a:t>
            </a:r>
            <a:r>
              <a:rPr b="1"/>
              <a:t>esclusione</a:t>
            </a:r>
            <a:r>
              <a:t>.</a:t>
            </a:r>
            <a:endParaRPr sz="1900">
              <a:latin typeface="Calibri"/>
              <a:cs typeface="Calibri"/>
            </a:endParaRPr>
          </a:p>
        </p:txBody>
      </p:sp>
      <p:pic>
        <p:nvPicPr>
          <p:cNvPr id="4" name="object 4"/>
          <p:cNvPicPr/>
          <p:nvPr/>
        </p:nvPicPr>
        <p:blipFill>
          <a:blip r:embed="rId2" cstate="print"/>
          <a:stretch>
            <a:fillRect/>
          </a:stretch>
        </p:blipFill>
        <p:spPr>
          <a:xfrm>
            <a:off x="152417" y="850908"/>
            <a:ext cx="3949893" cy="584199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46381" y="1840033"/>
            <a:ext cx="4919345" cy="915669"/>
          </a:xfrm>
          <a:prstGeom prst="rect">
            <a:avLst/>
          </a:prstGeom>
        </p:spPr>
        <p:txBody>
          <a:bodyPr vert="horz" wrap="square" lIns="0" tIns="71755" rIns="0" bIns="0">
            <a:spAutoFit/>
          </a:bodyPr>
          <a:lstStyle/>
          <a:p>
            <a:pPr marL="12700" marR="5080">
              <a:lnSpc>
                <a:spcPts val="3290"/>
              </a:lnSpc>
              <a:spcBef>
                <a:spcPts val="565"/>
              </a:spcBef>
              <a:defRPr sz="3100"/>
            </a:pPr>
            <a:r>
              <a:t>Verso il capitalismo di sorveglianza o lo Stato di sorveglianza?</a:t>
            </a:r>
            <a:endParaRPr sz="3100"/>
          </a:p>
        </p:txBody>
      </p:sp>
      <p:pic>
        <p:nvPicPr>
          <p:cNvPr id="3" name="object 3"/>
          <p:cNvPicPr/>
          <p:nvPr/>
        </p:nvPicPr>
        <p:blipFill>
          <a:blip r:embed="rId2" cstate="print"/>
          <a:stretch>
            <a:fillRect/>
          </a:stretch>
        </p:blipFill>
        <p:spPr>
          <a:xfrm>
            <a:off x="152417" y="850908"/>
            <a:ext cx="3838895" cy="5841990"/>
          </a:xfrm>
          <a:prstGeom prst="rect">
            <a:avLst/>
          </a:prstGeom>
        </p:spPr>
      </p:pic>
      <p:sp>
        <p:nvSpPr>
          <p:cNvPr id="4" name="object 4"/>
          <p:cNvSpPr/>
          <p:nvPr/>
        </p:nvSpPr>
        <p:spPr>
          <a:xfrm>
            <a:off x="4481167" y="1362976"/>
            <a:ext cx="467995" cy="62865"/>
          </a:xfrm>
          <a:custGeom>
            <a:avLst/>
            <a:gdLst/>
            <a:ahLst/>
            <a:cxnLst/>
            <a:rect l="l" t="t" r="r" b="b"/>
            <a:pathLst>
              <a:path w="467995" h="62865">
                <a:moveTo>
                  <a:pt x="467487" y="0"/>
                </a:moveTo>
                <a:lnTo>
                  <a:pt x="0" y="0"/>
                </a:lnTo>
                <a:lnTo>
                  <a:pt x="0" y="62313"/>
                </a:lnTo>
                <a:lnTo>
                  <a:pt x="467487" y="62313"/>
                </a:lnTo>
                <a:lnTo>
                  <a:pt x="467487" y="0"/>
                </a:lnTo>
                <a:close/>
              </a:path>
            </a:pathLst>
          </a:custGeom>
          <a:solidFill>
            <a:srgbClr val="ED7D31"/>
          </a:solidFill>
        </p:spPr>
        <p:txBody>
          <a:bodyPr wrap="square" lIns="0" tIns="0" rIns="0" bIns="0"/>
          <a:lstStyle/>
          <a:p>
            <a:endParaRPr/>
          </a:p>
        </p:txBody>
      </p:sp>
      <p:sp>
        <p:nvSpPr>
          <p:cNvPr id="5" name="object 5"/>
          <p:cNvSpPr/>
          <p:nvPr/>
        </p:nvSpPr>
        <p:spPr>
          <a:xfrm>
            <a:off x="4497398" y="3351546"/>
            <a:ext cx="5298440" cy="15875"/>
          </a:xfrm>
          <a:custGeom>
            <a:avLst/>
            <a:gdLst/>
            <a:ahLst/>
            <a:cxnLst/>
            <a:rect l="l" t="t" r="r" b="b"/>
            <a:pathLst>
              <a:path w="5298440" h="15875">
                <a:moveTo>
                  <a:pt x="5298185" y="0"/>
                </a:moveTo>
                <a:lnTo>
                  <a:pt x="0" y="0"/>
                </a:lnTo>
                <a:lnTo>
                  <a:pt x="0" y="15577"/>
                </a:lnTo>
                <a:lnTo>
                  <a:pt x="5298185" y="15577"/>
                </a:lnTo>
                <a:lnTo>
                  <a:pt x="5298185" y="0"/>
                </a:lnTo>
                <a:close/>
              </a:path>
            </a:pathLst>
          </a:custGeom>
          <a:solidFill>
            <a:srgbClr val="D5D5D5"/>
          </a:solidFill>
        </p:spPr>
        <p:txBody>
          <a:bodyPr wrap="square" lIns="0" tIns="0" rIns="0" bIns="0"/>
          <a:lstStyle/>
          <a:p>
            <a:endParaRPr/>
          </a:p>
        </p:txBody>
      </p:sp>
      <p:sp>
        <p:nvSpPr>
          <p:cNvPr id="6" name="object 6"/>
          <p:cNvSpPr txBox="1"/>
          <p:nvPr/>
        </p:nvSpPr>
        <p:spPr>
          <a:xfrm>
            <a:off x="4546381" y="3681540"/>
            <a:ext cx="5197475" cy="2360295"/>
          </a:xfrm>
          <a:prstGeom prst="rect">
            <a:avLst/>
          </a:prstGeom>
        </p:spPr>
        <p:txBody>
          <a:bodyPr vert="horz" wrap="square" lIns="0" tIns="46355" rIns="0" bIns="0">
            <a:spAutoFit/>
          </a:bodyPr>
          <a:lstStyle/>
          <a:p>
            <a:pPr marL="12700" marR="5080">
              <a:lnSpc>
                <a:spcPct val="88300"/>
              </a:lnSpc>
              <a:spcBef>
                <a:spcPts val="365"/>
              </a:spcBef>
              <a:defRPr sz="1900">
                <a:latin typeface="Calibri"/>
                <a:cs typeface="Calibri"/>
              </a:defRPr>
            </a:pPr>
            <a:r>
              <a:t>Secondo Alex Pentland, direttore del Human Dynamics Lab del MIT Media Lab, AI &amp; Big Data possono consentire lo sviluppo di una </a:t>
            </a:r>
            <a:r>
              <a:rPr b="1">
                <a:solidFill>
                  <a:srgbClr val="C00000"/>
                </a:solidFill>
              </a:rPr>
              <a:t>"fisica sociale", </a:t>
            </a:r>
            <a:r>
              <a:t>cioè una rigorosa scienza sociale. La disponibilità di vaste masse di dati e di metodi e risorse computazionali per elaborare questi dati potrebbe sostenere una </a:t>
            </a:r>
            <a:r>
              <a:rPr b="1"/>
              <a:t>scienza sociale con solide basi teorico-matematiche nonché capacità operative per la governance sociale.</a:t>
            </a:r>
            <a:endParaRPr sz="190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2400" y="850900"/>
            <a:ext cx="3458845" cy="5842000"/>
          </a:xfrm>
          <a:prstGeom prst="rect">
            <a:avLst/>
          </a:prstGeom>
          <a:solidFill>
            <a:srgbClr val="404040"/>
          </a:solidFill>
        </p:spPr>
        <p:txBody>
          <a:bodyPr vert="horz" wrap="square" lIns="0" tIns="0" rIns="0" bIns="0">
            <a:spAutoFit/>
          </a:bodyPr>
          <a:lstStyle/>
          <a:p>
            <a:pPr>
              <a:lnSpc>
                <a:spcPct val="100000"/>
              </a:lnSpc>
            </a:pPr>
            <a:endParaRPr sz="4100">
              <a:latin typeface="Times New Roman"/>
              <a:cs typeface="Times New Roman"/>
            </a:endParaRPr>
          </a:p>
          <a:p>
            <a:pPr>
              <a:lnSpc>
                <a:spcPct val="100000"/>
              </a:lnSpc>
              <a:spcBef>
                <a:spcPts val="30"/>
              </a:spcBef>
            </a:pPr>
            <a:endParaRPr sz="4250">
              <a:latin typeface="Times New Roman"/>
              <a:cs typeface="Times New Roman"/>
            </a:endParaRPr>
          </a:p>
          <a:p>
            <a:pPr marL="791845" marR="570230">
              <a:lnSpc>
                <a:spcPct val="89400"/>
              </a:lnSpc>
              <a:defRPr sz="3400">
                <a:solidFill>
                  <a:srgbClr val="FFFFFF"/>
                </a:solidFill>
                <a:latin typeface="Calibri Light"/>
                <a:cs typeface="Calibri Light"/>
              </a:defRPr>
            </a:pPr>
            <a:r>
              <a:t>Capitalismo industriale e di sorveglianza</a:t>
            </a:r>
            <a:endParaRPr sz="3400">
              <a:latin typeface="Calibri Light"/>
              <a:cs typeface="Calibri Light"/>
            </a:endParaRPr>
          </a:p>
        </p:txBody>
      </p:sp>
      <p:sp>
        <p:nvSpPr>
          <p:cNvPr id="3" name="object 3"/>
          <p:cNvSpPr txBox="1"/>
          <p:nvPr/>
        </p:nvSpPr>
        <p:spPr>
          <a:xfrm>
            <a:off x="3950468" y="2082350"/>
            <a:ext cx="2770505" cy="2482215"/>
          </a:xfrm>
          <a:prstGeom prst="rect">
            <a:avLst/>
          </a:prstGeom>
        </p:spPr>
        <p:txBody>
          <a:bodyPr vert="horz" wrap="square" lIns="0" tIns="40640" rIns="0" bIns="0">
            <a:spAutoFit/>
          </a:bodyPr>
          <a:lstStyle/>
          <a:p>
            <a:pPr marL="12700" marR="5080">
              <a:lnSpc>
                <a:spcPct val="89200"/>
              </a:lnSpc>
              <a:spcBef>
                <a:spcPts val="320"/>
              </a:spcBef>
              <a:defRPr sz="1700">
                <a:latin typeface="Calibri"/>
                <a:cs typeface="Calibri"/>
              </a:defRPr>
            </a:pPr>
            <a:r>
              <a:t>La prospettiva di miglioramento economico e sociale offerto dall'IA e dai Big Data è accompagnata dai rischi indicati come </a:t>
            </a:r>
            <a:r>
              <a:rPr b="1"/>
              <a:t>"capitalismo di sorveglianza" </a:t>
            </a:r>
            <a:r>
              <a:t>e </a:t>
            </a:r>
            <a:r>
              <a:rPr b="1"/>
              <a:t>"Stato di sorveglianza".</a:t>
            </a:r>
            <a:endParaRPr sz="1700">
              <a:latin typeface="Calibri"/>
              <a:cs typeface="Calibri"/>
            </a:endParaRPr>
          </a:p>
          <a:p>
            <a:pPr marL="12700" marR="34290">
              <a:lnSpc>
                <a:spcPct val="89800"/>
              </a:lnSpc>
              <a:spcBef>
                <a:spcPts val="880"/>
              </a:spcBef>
              <a:defRPr sz="1700">
                <a:latin typeface="Calibri"/>
                <a:cs typeface="Calibri"/>
              </a:defRPr>
            </a:pPr>
            <a:r>
              <a:t>Secondo </a:t>
            </a:r>
            <a:r>
              <a:rPr b="1"/>
              <a:t>Shoshana Zuboff</a:t>
            </a:r>
            <a:r>
              <a:t>, il </a:t>
            </a:r>
            <a:r>
              <a:rPr b="1">
                <a:solidFill>
                  <a:srgbClr val="C00000"/>
                </a:solidFill>
              </a:rPr>
              <a:t>capitalismo di sorveglianza </a:t>
            </a:r>
            <a:r>
              <a:t>è </a:t>
            </a:r>
            <a:r>
              <a:rPr b="1">
                <a:solidFill>
                  <a:srgbClr val="C00000"/>
                </a:solidFill>
              </a:rPr>
              <a:t>il principale modello economico </a:t>
            </a:r>
            <a:r>
              <a:t>dell'epoca attuale.</a:t>
            </a:r>
            <a:endParaRPr sz="1700">
              <a:latin typeface="Calibri"/>
              <a:cs typeface="Calibri"/>
            </a:endParaRPr>
          </a:p>
        </p:txBody>
      </p:sp>
      <p:sp>
        <p:nvSpPr>
          <p:cNvPr id="4" name="object 4"/>
          <p:cNvSpPr/>
          <p:nvPr/>
        </p:nvSpPr>
        <p:spPr>
          <a:xfrm>
            <a:off x="7079728" y="2054131"/>
            <a:ext cx="0" cy="3115945"/>
          </a:xfrm>
          <a:custGeom>
            <a:avLst/>
            <a:gdLst/>
            <a:ahLst/>
            <a:cxnLst/>
            <a:rect l="l" t="t" r="r" b="b"/>
            <a:pathLst>
              <a:path h="3115945">
                <a:moveTo>
                  <a:pt x="0" y="0"/>
                </a:moveTo>
                <a:lnTo>
                  <a:pt x="0" y="3115733"/>
                </a:lnTo>
              </a:path>
            </a:pathLst>
          </a:custGeom>
          <a:ln w="10821">
            <a:solidFill>
              <a:srgbClr val="7F7F7F"/>
            </a:solidFill>
          </a:ln>
        </p:spPr>
        <p:txBody>
          <a:bodyPr wrap="square" lIns="0" tIns="0" rIns="0" bIns="0"/>
          <a:lstStyle/>
          <a:p>
            <a:endParaRPr/>
          </a:p>
        </p:txBody>
      </p:sp>
      <p:sp>
        <p:nvSpPr>
          <p:cNvPr id="5" name="object 5"/>
          <p:cNvSpPr txBox="1">
            <a:spLocks noGrp="1"/>
          </p:cNvSpPr>
          <p:nvPr>
            <p:ph type="title"/>
          </p:nvPr>
        </p:nvSpPr>
        <p:spPr>
          <a:xfrm>
            <a:off x="7144942" y="1410781"/>
            <a:ext cx="2052320" cy="314960"/>
          </a:xfrm>
          <a:prstGeom prst="rect">
            <a:avLst/>
          </a:prstGeom>
        </p:spPr>
        <p:txBody>
          <a:bodyPr vert="horz" wrap="square" lIns="0" tIns="12700" rIns="0" bIns="0">
            <a:spAutoFit/>
          </a:bodyPr>
          <a:lstStyle/>
          <a:p>
            <a:pPr marL="12700">
              <a:lnSpc>
                <a:spcPct val="100000"/>
              </a:lnSpc>
              <a:spcBef>
                <a:spcPts val="100"/>
              </a:spcBef>
              <a:defRPr sz="1900" b="1">
                <a:solidFill>
                  <a:srgbClr val="C00000"/>
                </a:solidFill>
                <a:latin typeface="Calibri"/>
                <a:cs typeface="Calibri"/>
              </a:defRPr>
            </a:pPr>
            <a:r>
              <a:t>Il capitalismo industriale</a:t>
            </a:r>
            <a:endParaRPr sz="1900">
              <a:latin typeface="Calibri"/>
              <a:cs typeface="Calibri"/>
            </a:endParaRPr>
          </a:p>
        </p:txBody>
      </p:sp>
      <p:sp>
        <p:nvSpPr>
          <p:cNvPr id="6" name="object 6"/>
          <p:cNvSpPr txBox="1"/>
          <p:nvPr/>
        </p:nvSpPr>
        <p:spPr>
          <a:xfrm>
            <a:off x="7144942" y="2030534"/>
            <a:ext cx="3211195" cy="4539615"/>
          </a:xfrm>
          <a:prstGeom prst="rect">
            <a:avLst/>
          </a:prstGeom>
        </p:spPr>
        <p:txBody>
          <a:bodyPr vert="horz" wrap="square" lIns="0" tIns="38100" rIns="0" bIns="0">
            <a:spAutoFit/>
          </a:bodyPr>
          <a:lstStyle/>
          <a:p>
            <a:pPr marL="12700" marR="5080">
              <a:lnSpc>
                <a:spcPct val="90100"/>
              </a:lnSpc>
              <a:spcBef>
                <a:spcPts val="300"/>
              </a:spcBef>
              <a:defRPr sz="1700">
                <a:latin typeface="Calibri"/>
                <a:cs typeface="Calibri"/>
              </a:defRPr>
            </a:pPr>
            <a:r>
              <a:rPr b="1"/>
              <a:t>Karl Polanyi </a:t>
            </a:r>
            <a:r>
              <a:t>ha osservato che il capitalismo industriale tratta anche come </a:t>
            </a:r>
            <a:r>
              <a:rPr b="1"/>
              <a:t>materie prime </a:t>
            </a:r>
            <a:r>
              <a:t>(prodotti da vendere sul mercato) </a:t>
            </a:r>
            <a:r>
              <a:rPr b="1"/>
              <a:t>entità che non sono prodotte per il mercato</a:t>
            </a:r>
            <a:r>
              <a:t>: la vita umana diventa "</a:t>
            </a:r>
            <a:r>
              <a:rPr b="1"/>
              <a:t>lavoro</a:t>
            </a:r>
            <a:r>
              <a:t>" da comprare e vendere, la natura diventa "</a:t>
            </a:r>
            <a:r>
              <a:rPr b="1"/>
              <a:t>terra</a:t>
            </a:r>
            <a:r>
              <a:t>" o "</a:t>
            </a:r>
            <a:r>
              <a:rPr b="1"/>
              <a:t>immobiliare</a:t>
            </a:r>
            <a:r>
              <a:t>", lo scambio diventa "</a:t>
            </a:r>
            <a:r>
              <a:rPr b="1"/>
              <a:t>denaro</a:t>
            </a:r>
            <a:r>
              <a:t> ".</a:t>
            </a:r>
            <a:endParaRPr sz="1700">
              <a:latin typeface="Calibri"/>
              <a:cs typeface="Calibri"/>
            </a:endParaRPr>
          </a:p>
          <a:p>
            <a:pPr marL="12700" marR="45720">
              <a:lnSpc>
                <a:spcPct val="89800"/>
              </a:lnSpc>
              <a:spcBef>
                <a:spcPts val="470"/>
              </a:spcBef>
              <a:defRPr sz="1700">
                <a:latin typeface="Calibri"/>
                <a:cs typeface="Calibri"/>
              </a:defRPr>
            </a:pPr>
            <a:r>
              <a:t>Di conseguenza, le dinamiche del capitalismo producono tensioni distruttive — sfruttamento, distruzione dell'ambiente, crisi finanziarie — a meno che le </a:t>
            </a:r>
            <a:r>
              <a:rPr b="1"/>
              <a:t>forze compensative</a:t>
            </a:r>
            <a:r>
              <a:t>, come la </a:t>
            </a:r>
            <a:r>
              <a:rPr b="1"/>
              <a:t>legge</a:t>
            </a:r>
            <a:r>
              <a:t>, la </a:t>
            </a:r>
            <a:r>
              <a:rPr b="1"/>
              <a:t>politica </a:t>
            </a:r>
            <a:r>
              <a:t>e le </a:t>
            </a:r>
            <a:r>
              <a:rPr b="1"/>
              <a:t>organizzazioni sociali </a:t>
            </a:r>
            <a:r>
              <a:t>(ad esempio, i movimenti dei lavoratori e dei consumatori), intervengano per contrastare, moderare e mitigare gli eccessi.</a:t>
            </a:r>
            <a:endParaRPr sz="1700">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2400" y="850900"/>
            <a:ext cx="3458845" cy="5842000"/>
          </a:xfrm>
          <a:prstGeom prst="rect">
            <a:avLst/>
          </a:prstGeom>
          <a:solidFill>
            <a:srgbClr val="404040"/>
          </a:solidFill>
        </p:spPr>
        <p:txBody>
          <a:bodyPr vert="horz" wrap="square" lIns="0" tIns="0" rIns="0" bIns="0">
            <a:spAutoFit/>
          </a:bodyPr>
          <a:lstStyle/>
          <a:p>
            <a:pPr>
              <a:lnSpc>
                <a:spcPct val="100000"/>
              </a:lnSpc>
            </a:pPr>
            <a:endParaRPr sz="4100">
              <a:latin typeface="Times New Roman"/>
              <a:cs typeface="Times New Roman"/>
            </a:endParaRPr>
          </a:p>
          <a:p>
            <a:pPr>
              <a:lnSpc>
                <a:spcPct val="100000"/>
              </a:lnSpc>
              <a:spcBef>
                <a:spcPts val="30"/>
              </a:spcBef>
            </a:pPr>
            <a:endParaRPr sz="4250">
              <a:latin typeface="Times New Roman"/>
              <a:cs typeface="Times New Roman"/>
            </a:endParaRPr>
          </a:p>
          <a:p>
            <a:pPr marL="791845" marR="570230">
              <a:lnSpc>
                <a:spcPct val="89400"/>
              </a:lnSpc>
              <a:defRPr sz="3400">
                <a:solidFill>
                  <a:srgbClr val="FFFFFF"/>
                </a:solidFill>
                <a:latin typeface="Calibri Light"/>
                <a:cs typeface="Calibri Light"/>
              </a:defRPr>
            </a:pPr>
            <a:r>
              <a:t>Capitalismo industriale e di sorveglianza</a:t>
            </a:r>
            <a:endParaRPr sz="3400">
              <a:latin typeface="Calibri Light"/>
              <a:cs typeface="Calibri Light"/>
            </a:endParaRPr>
          </a:p>
        </p:txBody>
      </p:sp>
      <p:sp>
        <p:nvSpPr>
          <p:cNvPr id="3" name="object 3"/>
          <p:cNvSpPr txBox="1"/>
          <p:nvPr/>
        </p:nvSpPr>
        <p:spPr>
          <a:xfrm>
            <a:off x="3950468" y="2082350"/>
            <a:ext cx="2770505" cy="2482215"/>
          </a:xfrm>
          <a:prstGeom prst="rect">
            <a:avLst/>
          </a:prstGeom>
        </p:spPr>
        <p:txBody>
          <a:bodyPr vert="horz" wrap="square" lIns="0" tIns="40640" rIns="0" bIns="0">
            <a:spAutoFit/>
          </a:bodyPr>
          <a:lstStyle/>
          <a:p>
            <a:pPr marL="12700" marR="5080">
              <a:lnSpc>
                <a:spcPct val="89200"/>
              </a:lnSpc>
              <a:spcBef>
                <a:spcPts val="320"/>
              </a:spcBef>
              <a:defRPr sz="1700">
                <a:latin typeface="Calibri"/>
                <a:cs typeface="Calibri"/>
              </a:defRPr>
            </a:pPr>
            <a:r>
              <a:t>La prospettiva di miglioramento economico e sociale offerto dall'IA e dai Big Data è accompagnata dai rischi indicati come </a:t>
            </a:r>
            <a:r>
              <a:rPr b="1"/>
              <a:t>"capitalismo di sorveglianza" </a:t>
            </a:r>
            <a:r>
              <a:t>e </a:t>
            </a:r>
            <a:r>
              <a:rPr b="1"/>
              <a:t>"Stato di sorveglianza".</a:t>
            </a:r>
            <a:endParaRPr sz="1700">
              <a:latin typeface="Calibri"/>
              <a:cs typeface="Calibri"/>
            </a:endParaRPr>
          </a:p>
          <a:p>
            <a:pPr marL="12700" marR="34290">
              <a:lnSpc>
                <a:spcPct val="89800"/>
              </a:lnSpc>
              <a:spcBef>
                <a:spcPts val="880"/>
              </a:spcBef>
              <a:defRPr sz="1700">
                <a:latin typeface="Calibri"/>
                <a:cs typeface="Calibri"/>
              </a:defRPr>
            </a:pPr>
            <a:r>
              <a:t>Secondo </a:t>
            </a:r>
            <a:r>
              <a:rPr b="1"/>
              <a:t>Shoshana Zuboff</a:t>
            </a:r>
            <a:r>
              <a:t>, il </a:t>
            </a:r>
            <a:r>
              <a:rPr b="1">
                <a:solidFill>
                  <a:srgbClr val="C00000"/>
                </a:solidFill>
              </a:rPr>
              <a:t>capitalismo di sorveglianza </a:t>
            </a:r>
            <a:r>
              <a:t>è </a:t>
            </a:r>
            <a:r>
              <a:rPr b="1">
                <a:solidFill>
                  <a:srgbClr val="C00000"/>
                </a:solidFill>
              </a:rPr>
              <a:t>il principale modello economico </a:t>
            </a:r>
            <a:r>
              <a:t>dell'epoca attuale.</a:t>
            </a:r>
            <a:endParaRPr sz="1700">
              <a:latin typeface="Calibri"/>
              <a:cs typeface="Calibri"/>
            </a:endParaRPr>
          </a:p>
        </p:txBody>
      </p:sp>
      <p:sp>
        <p:nvSpPr>
          <p:cNvPr id="4" name="object 4"/>
          <p:cNvSpPr/>
          <p:nvPr/>
        </p:nvSpPr>
        <p:spPr>
          <a:xfrm>
            <a:off x="7079728" y="2054131"/>
            <a:ext cx="0" cy="3115945"/>
          </a:xfrm>
          <a:custGeom>
            <a:avLst/>
            <a:gdLst/>
            <a:ahLst/>
            <a:cxnLst/>
            <a:rect l="l" t="t" r="r" b="b"/>
            <a:pathLst>
              <a:path h="3115945">
                <a:moveTo>
                  <a:pt x="0" y="0"/>
                </a:moveTo>
                <a:lnTo>
                  <a:pt x="0" y="3115733"/>
                </a:lnTo>
              </a:path>
            </a:pathLst>
          </a:custGeom>
          <a:ln w="10821">
            <a:solidFill>
              <a:srgbClr val="7F7F7F"/>
            </a:solidFill>
          </a:ln>
        </p:spPr>
        <p:txBody>
          <a:bodyPr wrap="square" lIns="0" tIns="0" rIns="0" bIns="0"/>
          <a:lstStyle/>
          <a:p>
            <a:endParaRPr/>
          </a:p>
        </p:txBody>
      </p:sp>
      <p:sp>
        <p:nvSpPr>
          <p:cNvPr id="5" name="object 5"/>
          <p:cNvSpPr txBox="1">
            <a:spLocks noGrp="1"/>
          </p:cNvSpPr>
          <p:nvPr>
            <p:ph type="title"/>
          </p:nvPr>
        </p:nvSpPr>
        <p:spPr>
          <a:xfrm>
            <a:off x="7144942" y="1446852"/>
            <a:ext cx="2514600" cy="330200"/>
          </a:xfrm>
          <a:prstGeom prst="rect">
            <a:avLst/>
          </a:prstGeom>
        </p:spPr>
        <p:txBody>
          <a:bodyPr vert="horz" wrap="square" lIns="0" tIns="12700" rIns="0" bIns="0">
            <a:spAutoFit/>
          </a:bodyPr>
          <a:lstStyle/>
          <a:p>
            <a:pPr marL="12700">
              <a:lnSpc>
                <a:spcPct val="100000"/>
              </a:lnSpc>
              <a:spcBef>
                <a:spcPts val="100"/>
              </a:spcBef>
              <a:defRPr sz="2000" b="1">
                <a:solidFill>
                  <a:srgbClr val="C00000"/>
                </a:solidFill>
                <a:latin typeface="Calibri"/>
                <a:cs typeface="Calibri"/>
              </a:defRPr>
            </a:pPr>
            <a:r>
              <a:t>Il Capitalismo di Sorveglianza</a:t>
            </a:r>
            <a:endParaRPr sz="2000">
              <a:latin typeface="Calibri"/>
              <a:cs typeface="Calibri"/>
            </a:endParaRPr>
          </a:p>
        </p:txBody>
      </p:sp>
      <p:sp>
        <p:nvSpPr>
          <p:cNvPr id="6" name="object 6"/>
          <p:cNvSpPr txBox="1"/>
          <p:nvPr/>
        </p:nvSpPr>
        <p:spPr>
          <a:xfrm>
            <a:off x="7144942" y="2070662"/>
            <a:ext cx="3208020" cy="2479040"/>
          </a:xfrm>
          <a:prstGeom prst="rect">
            <a:avLst/>
          </a:prstGeom>
        </p:spPr>
        <p:txBody>
          <a:bodyPr vert="horz" wrap="square" lIns="0" tIns="12700" rIns="0" bIns="0">
            <a:spAutoFit/>
          </a:bodyPr>
          <a:lstStyle/>
          <a:p>
            <a:pPr marL="12700" marR="5080">
              <a:lnSpc>
                <a:spcPct val="100000"/>
              </a:lnSpc>
              <a:spcBef>
                <a:spcPts val="100"/>
              </a:spcBef>
              <a:defRPr sz="1600">
                <a:latin typeface="Calibri"/>
                <a:cs typeface="Calibri"/>
              </a:defRPr>
            </a:pPr>
            <a:r>
              <a:rPr b="1"/>
              <a:t>Espande la mercificazione</a:t>
            </a:r>
            <a:r>
              <a:t>, estendendola all' </a:t>
            </a:r>
            <a:r>
              <a:rPr b="1"/>
              <a:t>esperienza umana</a:t>
            </a:r>
            <a:r>
              <a:t>, che si trasforma in </a:t>
            </a:r>
            <a:r>
              <a:rPr b="1"/>
              <a:t>comportamento registrato e analizzato</a:t>
            </a:r>
            <a:r>
              <a:t>, cioè si trasforma in </a:t>
            </a:r>
            <a:r>
              <a:rPr b="1"/>
              <a:t>opportunità commerciabili di anticipazione e influenza</a:t>
            </a:r>
            <a:r>
              <a:t>.</a:t>
            </a:r>
            <a:endParaRPr sz="1600">
              <a:latin typeface="Calibri"/>
              <a:cs typeface="Calibri"/>
            </a:endParaRPr>
          </a:p>
          <a:p>
            <a:pPr marL="12700" marR="45085">
              <a:lnSpc>
                <a:spcPct val="100800"/>
              </a:lnSpc>
              <a:spcBef>
                <a:spcPts val="55"/>
              </a:spcBef>
              <a:defRPr sz="1600">
                <a:latin typeface="Calibri"/>
                <a:cs typeface="Calibri"/>
              </a:defRPr>
            </a:pPr>
            <a:r>
              <a:t>annette </a:t>
            </a:r>
            <a:r>
              <a:rPr b="1">
                <a:solidFill>
                  <a:srgbClr val="C00000"/>
                </a:solidFill>
              </a:rPr>
              <a:t>l'esperienza umana </a:t>
            </a:r>
            <a:r>
              <a:t>alla dinamica del mercato in modo che rinasce come comportamento: </a:t>
            </a:r>
            <a:r>
              <a:rPr b="1">
                <a:solidFill>
                  <a:srgbClr val="C00000"/>
                </a:solidFill>
              </a:rPr>
              <a:t>la quarta "merce fittizia".</a:t>
            </a:r>
            <a:endParaRPr sz="160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2583" y="1232388"/>
            <a:ext cx="4648200" cy="1059264"/>
          </a:xfrm>
          <a:prstGeom prst="rect">
            <a:avLst/>
          </a:prstGeom>
        </p:spPr>
        <p:txBody>
          <a:bodyPr vert="horz" wrap="square" lIns="0" tIns="12700" rIns="0" bIns="0">
            <a:spAutoFit/>
          </a:bodyPr>
          <a:lstStyle/>
          <a:p>
            <a:pPr marL="12700">
              <a:lnSpc>
                <a:spcPct val="100000"/>
              </a:lnSpc>
              <a:spcBef>
                <a:spcPts val="100"/>
              </a:spcBef>
              <a:defRPr sz="3400"/>
            </a:pPr>
            <a:r>
              <a:t>Capitalismo di sorveglianza</a:t>
            </a:r>
            <a:endParaRPr sz="3400"/>
          </a:p>
        </p:txBody>
      </p:sp>
      <p:sp>
        <p:nvSpPr>
          <p:cNvPr id="3" name="object 3"/>
          <p:cNvSpPr txBox="1"/>
          <p:nvPr/>
        </p:nvSpPr>
        <p:spPr>
          <a:xfrm>
            <a:off x="770556" y="2291652"/>
            <a:ext cx="4286250" cy="3604260"/>
          </a:xfrm>
          <a:prstGeom prst="rect">
            <a:avLst/>
          </a:prstGeom>
        </p:spPr>
        <p:txBody>
          <a:bodyPr vert="horz" wrap="square" lIns="0" tIns="47625" rIns="0" bIns="0">
            <a:spAutoFit/>
          </a:bodyPr>
          <a:lstStyle/>
          <a:p>
            <a:pPr marL="12700" marR="5080" algn="just">
              <a:lnSpc>
                <a:spcPct val="87900"/>
              </a:lnSpc>
              <a:spcBef>
                <a:spcPts val="375"/>
              </a:spcBef>
              <a:defRPr sz="1900">
                <a:latin typeface="Calibri"/>
                <a:cs typeface="Calibri"/>
              </a:defRPr>
            </a:pPr>
            <a:r>
              <a:t>Le </a:t>
            </a:r>
            <a:r>
              <a:rPr b="1"/>
              <a:t>prime tre merci fittizie</a:t>
            </a:r>
            <a:r>
              <a:t>di Polanyi — terra, lavoro e denaro — erano soggette alla </a:t>
            </a:r>
            <a:r>
              <a:rPr b="1"/>
              <a:t>legge</a:t>
            </a:r>
            <a:r>
              <a:t>.</a:t>
            </a:r>
            <a:endParaRPr sz="1900">
              <a:latin typeface="Calibri"/>
              <a:cs typeface="Calibri"/>
            </a:endParaRPr>
          </a:p>
          <a:p>
            <a:pPr marL="12700" marR="6985" algn="just">
              <a:lnSpc>
                <a:spcPct val="88400"/>
              </a:lnSpc>
              <a:spcBef>
                <a:spcPts val="885"/>
              </a:spcBef>
              <a:defRPr sz="1900">
                <a:latin typeface="Calibri"/>
                <a:cs typeface="Calibri"/>
              </a:defRPr>
            </a:pPr>
            <a:r>
              <a:t>Sebbene queste leggi siano state imperfette, le istituzioni del diritto del lavoro, del diritto ambientale e del diritto bancario sono quadri normativi destinati a difendere la società (e la natura, la vita e lo scambio) dai peggiori eccessi del potere distruttivo del capitalismo grezzo.</a:t>
            </a:r>
            <a:endParaRPr sz="1900">
              <a:latin typeface="Calibri"/>
              <a:cs typeface="Calibri"/>
            </a:endParaRPr>
          </a:p>
          <a:p>
            <a:pPr marL="12700" marR="5715" algn="just">
              <a:lnSpc>
                <a:spcPct val="89500"/>
              </a:lnSpc>
              <a:spcBef>
                <a:spcPts val="770"/>
              </a:spcBef>
              <a:defRPr sz="1900">
                <a:latin typeface="Calibri"/>
                <a:cs typeface="Calibri"/>
              </a:defRPr>
            </a:pPr>
            <a:r>
              <a:rPr b="1"/>
              <a:t>L'espropriazione dell'esperienza umana da parte del capitalismo </a:t>
            </a:r>
            <a:r>
              <a:t>di sorveglianza </a:t>
            </a:r>
            <a:r>
              <a:rPr b="1"/>
              <a:t>non </a:t>
            </a:r>
            <a:r>
              <a:t>ha affrontato tali </a:t>
            </a:r>
            <a:r>
              <a:rPr b="1"/>
              <a:t>impedimenti</a:t>
            </a:r>
            <a:r>
              <a:t>.</a:t>
            </a:r>
            <a:endParaRPr sz="1900">
              <a:latin typeface="Calibri"/>
              <a:cs typeface="Calibri"/>
            </a:endParaRPr>
          </a:p>
        </p:txBody>
      </p:sp>
      <p:pic>
        <p:nvPicPr>
          <p:cNvPr id="4" name="object 4"/>
          <p:cNvPicPr/>
          <p:nvPr/>
        </p:nvPicPr>
        <p:blipFill>
          <a:blip r:embed="rId2" cstate="print"/>
          <a:stretch>
            <a:fillRect/>
          </a:stretch>
        </p:blipFill>
        <p:spPr>
          <a:xfrm>
            <a:off x="5420783" y="1325542"/>
            <a:ext cx="4405838" cy="474628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851058" y="850901"/>
            <a:ext cx="967740" cy="407670"/>
          </a:xfrm>
          <a:custGeom>
            <a:avLst/>
            <a:gdLst/>
            <a:ahLst/>
            <a:cxnLst/>
            <a:rect l="l" t="t" r="r" b="b"/>
            <a:pathLst>
              <a:path w="967740" h="407669">
                <a:moveTo>
                  <a:pt x="967171" y="0"/>
                </a:moveTo>
                <a:lnTo>
                  <a:pt x="0" y="0"/>
                </a:lnTo>
                <a:lnTo>
                  <a:pt x="1445" y="14333"/>
                </a:lnTo>
                <a:lnTo>
                  <a:pt x="13572" y="61484"/>
                </a:lnTo>
                <a:lnTo>
                  <a:pt x="30121" y="106687"/>
                </a:lnTo>
                <a:lnTo>
                  <a:pt x="50845" y="149695"/>
                </a:lnTo>
                <a:lnTo>
                  <a:pt x="75496" y="190261"/>
                </a:lnTo>
                <a:lnTo>
                  <a:pt x="103827" y="228137"/>
                </a:lnTo>
                <a:lnTo>
                  <a:pt x="135591" y="263077"/>
                </a:lnTo>
                <a:lnTo>
                  <a:pt x="170539" y="294832"/>
                </a:lnTo>
                <a:lnTo>
                  <a:pt x="208426" y="323155"/>
                </a:lnTo>
                <a:lnTo>
                  <a:pt x="249003" y="347799"/>
                </a:lnTo>
                <a:lnTo>
                  <a:pt x="292023" y="368518"/>
                </a:lnTo>
                <a:lnTo>
                  <a:pt x="337238" y="385062"/>
                </a:lnTo>
                <a:lnTo>
                  <a:pt x="384402" y="397186"/>
                </a:lnTo>
                <a:lnTo>
                  <a:pt x="433267" y="404642"/>
                </a:lnTo>
                <a:lnTo>
                  <a:pt x="483585" y="407182"/>
                </a:lnTo>
                <a:lnTo>
                  <a:pt x="533904" y="404642"/>
                </a:lnTo>
                <a:lnTo>
                  <a:pt x="582768" y="397186"/>
                </a:lnTo>
                <a:lnTo>
                  <a:pt x="629933" y="385062"/>
                </a:lnTo>
                <a:lnTo>
                  <a:pt x="675148" y="368518"/>
                </a:lnTo>
                <a:lnTo>
                  <a:pt x="718168" y="347799"/>
                </a:lnTo>
                <a:lnTo>
                  <a:pt x="758745" y="323155"/>
                </a:lnTo>
                <a:lnTo>
                  <a:pt x="796632" y="294832"/>
                </a:lnTo>
                <a:lnTo>
                  <a:pt x="831580" y="263077"/>
                </a:lnTo>
                <a:lnTo>
                  <a:pt x="863344" y="228137"/>
                </a:lnTo>
                <a:lnTo>
                  <a:pt x="891675" y="190261"/>
                </a:lnTo>
                <a:lnTo>
                  <a:pt x="916326" y="149695"/>
                </a:lnTo>
                <a:lnTo>
                  <a:pt x="937050" y="106687"/>
                </a:lnTo>
                <a:lnTo>
                  <a:pt x="953598" y="61484"/>
                </a:lnTo>
                <a:lnTo>
                  <a:pt x="965725" y="14333"/>
                </a:lnTo>
                <a:lnTo>
                  <a:pt x="967171" y="0"/>
                </a:lnTo>
                <a:close/>
              </a:path>
            </a:pathLst>
          </a:custGeom>
          <a:solidFill>
            <a:srgbClr val="FFC000"/>
          </a:solidFill>
        </p:spPr>
        <p:txBody>
          <a:bodyPr wrap="square" lIns="0" tIns="0" rIns="0" bIns="0"/>
          <a:lstStyle/>
          <a:p>
            <a:endParaRPr/>
          </a:p>
        </p:txBody>
      </p:sp>
      <p:sp>
        <p:nvSpPr>
          <p:cNvPr id="3" name="object 3"/>
          <p:cNvSpPr txBox="1">
            <a:spLocks noGrp="1"/>
          </p:cNvSpPr>
          <p:nvPr>
            <p:ph type="title"/>
          </p:nvPr>
        </p:nvSpPr>
        <p:spPr>
          <a:xfrm>
            <a:off x="955325" y="850901"/>
            <a:ext cx="4349750" cy="589280"/>
          </a:xfrm>
          <a:prstGeom prst="rect">
            <a:avLst/>
          </a:prstGeom>
        </p:spPr>
        <p:txBody>
          <a:bodyPr vert="horz" wrap="square" lIns="0" tIns="12065" rIns="0" bIns="0">
            <a:spAutoFit/>
          </a:bodyPr>
          <a:lstStyle/>
          <a:p>
            <a:pPr marL="12700">
              <a:lnSpc>
                <a:spcPct val="100000"/>
              </a:lnSpc>
              <a:spcBef>
                <a:spcPts val="95"/>
              </a:spcBef>
            </a:pPr>
            <a:r>
              <a:t>Capitalismo di sorveglianza</a:t>
            </a:r>
          </a:p>
        </p:txBody>
      </p:sp>
      <p:sp>
        <p:nvSpPr>
          <p:cNvPr id="4" name="object 4"/>
          <p:cNvSpPr/>
          <p:nvPr/>
        </p:nvSpPr>
        <p:spPr>
          <a:xfrm>
            <a:off x="571821" y="4395847"/>
            <a:ext cx="1712595" cy="1841500"/>
          </a:xfrm>
          <a:custGeom>
            <a:avLst/>
            <a:gdLst/>
            <a:ahLst/>
            <a:cxnLst/>
            <a:rect l="l" t="t" r="r" b="b"/>
            <a:pathLst>
              <a:path w="1712595" h="1841500">
                <a:moveTo>
                  <a:pt x="52722" y="0"/>
                </a:moveTo>
                <a:lnTo>
                  <a:pt x="31775" y="4781"/>
                </a:lnTo>
                <a:lnTo>
                  <a:pt x="14875" y="16805"/>
                </a:lnTo>
                <a:lnTo>
                  <a:pt x="3718" y="34286"/>
                </a:lnTo>
                <a:lnTo>
                  <a:pt x="0" y="55443"/>
                </a:lnTo>
                <a:lnTo>
                  <a:pt x="2298" y="146312"/>
                </a:lnTo>
                <a:lnTo>
                  <a:pt x="9224" y="237365"/>
                </a:lnTo>
                <a:lnTo>
                  <a:pt x="20631" y="327113"/>
                </a:lnTo>
                <a:lnTo>
                  <a:pt x="31193" y="386242"/>
                </a:lnTo>
                <a:lnTo>
                  <a:pt x="53520" y="421110"/>
                </a:lnTo>
                <a:lnTo>
                  <a:pt x="93970" y="429982"/>
                </a:lnTo>
                <a:lnTo>
                  <a:pt x="113955" y="422096"/>
                </a:lnTo>
                <a:lnTo>
                  <a:pt x="128848" y="407662"/>
                </a:lnTo>
                <a:lnTo>
                  <a:pt x="137239" y="388697"/>
                </a:lnTo>
                <a:lnTo>
                  <a:pt x="137722" y="367223"/>
                </a:lnTo>
                <a:lnTo>
                  <a:pt x="127880" y="312125"/>
                </a:lnTo>
                <a:lnTo>
                  <a:pt x="127400" y="309435"/>
                </a:lnTo>
                <a:lnTo>
                  <a:pt x="117093" y="227801"/>
                </a:lnTo>
                <a:lnTo>
                  <a:pt x="116747" y="225083"/>
                </a:lnTo>
                <a:lnTo>
                  <a:pt x="110513" y="142209"/>
                </a:lnTo>
                <a:lnTo>
                  <a:pt x="110374" y="140839"/>
                </a:lnTo>
                <a:lnTo>
                  <a:pt x="108179" y="52707"/>
                </a:lnTo>
                <a:lnTo>
                  <a:pt x="91370" y="14871"/>
                </a:lnTo>
                <a:lnTo>
                  <a:pt x="73884" y="3717"/>
                </a:lnTo>
                <a:lnTo>
                  <a:pt x="52722" y="0"/>
                </a:lnTo>
                <a:close/>
              </a:path>
              <a:path w="1712595" h="1841500">
                <a:moveTo>
                  <a:pt x="127400" y="309435"/>
                </a:moveTo>
                <a:lnTo>
                  <a:pt x="127811" y="312125"/>
                </a:lnTo>
                <a:lnTo>
                  <a:pt x="127639" y="310778"/>
                </a:lnTo>
                <a:lnTo>
                  <a:pt x="127400" y="309435"/>
                </a:lnTo>
                <a:close/>
              </a:path>
              <a:path w="1712595" h="1841500">
                <a:moveTo>
                  <a:pt x="127639" y="310778"/>
                </a:moveTo>
                <a:lnTo>
                  <a:pt x="127811" y="312125"/>
                </a:lnTo>
                <a:lnTo>
                  <a:pt x="127639" y="310778"/>
                </a:lnTo>
                <a:close/>
              </a:path>
              <a:path w="1712595" h="1841500">
                <a:moveTo>
                  <a:pt x="127469" y="309435"/>
                </a:moveTo>
                <a:lnTo>
                  <a:pt x="127639" y="310778"/>
                </a:lnTo>
                <a:lnTo>
                  <a:pt x="127469" y="309435"/>
                </a:lnTo>
                <a:close/>
              </a:path>
              <a:path w="1712595" h="1841500">
                <a:moveTo>
                  <a:pt x="116747" y="225083"/>
                </a:moveTo>
                <a:lnTo>
                  <a:pt x="117023" y="227801"/>
                </a:lnTo>
                <a:lnTo>
                  <a:pt x="116919" y="226437"/>
                </a:lnTo>
                <a:lnTo>
                  <a:pt x="116747" y="225083"/>
                </a:lnTo>
                <a:close/>
              </a:path>
              <a:path w="1712595" h="1841500">
                <a:moveTo>
                  <a:pt x="116919" y="226437"/>
                </a:moveTo>
                <a:lnTo>
                  <a:pt x="117023" y="227801"/>
                </a:lnTo>
                <a:lnTo>
                  <a:pt x="116919" y="226437"/>
                </a:lnTo>
                <a:close/>
              </a:path>
              <a:path w="1712595" h="1841500">
                <a:moveTo>
                  <a:pt x="116816" y="225083"/>
                </a:moveTo>
                <a:lnTo>
                  <a:pt x="116919" y="226437"/>
                </a:lnTo>
                <a:lnTo>
                  <a:pt x="116816" y="225083"/>
                </a:lnTo>
                <a:close/>
              </a:path>
              <a:path w="1712595" h="1841500">
                <a:moveTo>
                  <a:pt x="110305" y="139475"/>
                </a:moveTo>
                <a:lnTo>
                  <a:pt x="110443" y="142209"/>
                </a:lnTo>
                <a:lnTo>
                  <a:pt x="110409" y="140839"/>
                </a:lnTo>
                <a:lnTo>
                  <a:pt x="110305" y="139475"/>
                </a:lnTo>
                <a:close/>
              </a:path>
              <a:path w="1712595" h="1841500">
                <a:moveTo>
                  <a:pt x="110409" y="140839"/>
                </a:moveTo>
                <a:lnTo>
                  <a:pt x="110443" y="142209"/>
                </a:lnTo>
                <a:lnTo>
                  <a:pt x="110409" y="140839"/>
                </a:lnTo>
                <a:close/>
              </a:path>
              <a:path w="1712595" h="1841500">
                <a:moveTo>
                  <a:pt x="110374" y="139475"/>
                </a:moveTo>
                <a:lnTo>
                  <a:pt x="110409" y="140839"/>
                </a:lnTo>
                <a:lnTo>
                  <a:pt x="110374" y="139475"/>
                </a:lnTo>
                <a:close/>
              </a:path>
              <a:path w="1712595" h="1841500">
                <a:moveTo>
                  <a:pt x="215036" y="733537"/>
                </a:moveTo>
                <a:lnTo>
                  <a:pt x="194093" y="738338"/>
                </a:lnTo>
                <a:lnTo>
                  <a:pt x="176654" y="750885"/>
                </a:lnTo>
                <a:lnTo>
                  <a:pt x="165759" y="768531"/>
                </a:lnTo>
                <a:lnTo>
                  <a:pt x="162278" y="788974"/>
                </a:lnTo>
                <a:lnTo>
                  <a:pt x="167080" y="809910"/>
                </a:lnTo>
                <a:lnTo>
                  <a:pt x="216503" y="908926"/>
                </a:lnTo>
                <a:lnTo>
                  <a:pt x="259698" y="984029"/>
                </a:lnTo>
                <a:lnTo>
                  <a:pt x="306356" y="1056788"/>
                </a:lnTo>
                <a:lnTo>
                  <a:pt x="336086" y="1098584"/>
                </a:lnTo>
                <a:lnTo>
                  <a:pt x="371173" y="1120574"/>
                </a:lnTo>
                <a:lnTo>
                  <a:pt x="391909" y="1120057"/>
                </a:lnTo>
                <a:lnTo>
                  <a:pt x="411537" y="1111319"/>
                </a:lnTo>
                <a:lnTo>
                  <a:pt x="426237" y="1095652"/>
                </a:lnTo>
                <a:lnTo>
                  <a:pt x="433533" y="1076241"/>
                </a:lnTo>
                <a:lnTo>
                  <a:pt x="433016" y="1055510"/>
                </a:lnTo>
                <a:lnTo>
                  <a:pt x="424276" y="1035888"/>
                </a:lnTo>
                <a:lnTo>
                  <a:pt x="396832" y="997306"/>
                </a:lnTo>
                <a:lnTo>
                  <a:pt x="395300" y="995152"/>
                </a:lnTo>
                <a:lnTo>
                  <a:pt x="352934" y="928970"/>
                </a:lnTo>
                <a:lnTo>
                  <a:pt x="351504" y="926740"/>
                </a:lnTo>
                <a:lnTo>
                  <a:pt x="312295" y="858441"/>
                </a:lnTo>
                <a:lnTo>
                  <a:pt x="310970" y="856137"/>
                </a:lnTo>
                <a:lnTo>
                  <a:pt x="275019" y="785823"/>
                </a:lnTo>
                <a:lnTo>
                  <a:pt x="273802" y="783449"/>
                </a:lnTo>
                <a:lnTo>
                  <a:pt x="265686" y="765343"/>
                </a:lnTo>
                <a:lnTo>
                  <a:pt x="253135" y="747909"/>
                </a:lnTo>
                <a:lnTo>
                  <a:pt x="235484" y="737017"/>
                </a:lnTo>
                <a:lnTo>
                  <a:pt x="215036" y="733537"/>
                </a:lnTo>
                <a:close/>
              </a:path>
              <a:path w="1712595" h="1841500">
                <a:moveTo>
                  <a:pt x="395300" y="995152"/>
                </a:moveTo>
                <a:lnTo>
                  <a:pt x="396756" y="997306"/>
                </a:lnTo>
                <a:lnTo>
                  <a:pt x="396055" y="996213"/>
                </a:lnTo>
                <a:lnTo>
                  <a:pt x="395300" y="995152"/>
                </a:lnTo>
                <a:close/>
              </a:path>
              <a:path w="1712595" h="1841500">
                <a:moveTo>
                  <a:pt x="396055" y="996213"/>
                </a:moveTo>
                <a:lnTo>
                  <a:pt x="396756" y="997306"/>
                </a:lnTo>
                <a:lnTo>
                  <a:pt x="396055" y="996213"/>
                </a:lnTo>
                <a:close/>
              </a:path>
              <a:path w="1712595" h="1841500">
                <a:moveTo>
                  <a:pt x="395374" y="995152"/>
                </a:moveTo>
                <a:lnTo>
                  <a:pt x="396055" y="996213"/>
                </a:lnTo>
                <a:lnTo>
                  <a:pt x="395374" y="995152"/>
                </a:lnTo>
                <a:close/>
              </a:path>
              <a:path w="1712595" h="1841500">
                <a:moveTo>
                  <a:pt x="351504" y="926740"/>
                </a:moveTo>
                <a:lnTo>
                  <a:pt x="352860" y="928970"/>
                </a:lnTo>
                <a:lnTo>
                  <a:pt x="352213" y="927845"/>
                </a:lnTo>
                <a:lnTo>
                  <a:pt x="351504" y="926740"/>
                </a:lnTo>
                <a:close/>
              </a:path>
              <a:path w="1712595" h="1841500">
                <a:moveTo>
                  <a:pt x="352213" y="927845"/>
                </a:moveTo>
                <a:lnTo>
                  <a:pt x="352860" y="928970"/>
                </a:lnTo>
                <a:lnTo>
                  <a:pt x="352213" y="927845"/>
                </a:lnTo>
                <a:close/>
              </a:path>
              <a:path w="1712595" h="1841500">
                <a:moveTo>
                  <a:pt x="351577" y="926740"/>
                </a:moveTo>
                <a:lnTo>
                  <a:pt x="352213" y="927845"/>
                </a:lnTo>
                <a:lnTo>
                  <a:pt x="351577" y="926740"/>
                </a:lnTo>
                <a:close/>
              </a:path>
              <a:path w="1712595" h="1841500">
                <a:moveTo>
                  <a:pt x="310970" y="856137"/>
                </a:moveTo>
                <a:lnTo>
                  <a:pt x="312222" y="858441"/>
                </a:lnTo>
                <a:lnTo>
                  <a:pt x="311627" y="857280"/>
                </a:lnTo>
                <a:lnTo>
                  <a:pt x="310970" y="856137"/>
                </a:lnTo>
                <a:close/>
              </a:path>
              <a:path w="1712595" h="1841500">
                <a:moveTo>
                  <a:pt x="311627" y="857280"/>
                </a:moveTo>
                <a:lnTo>
                  <a:pt x="312222" y="858441"/>
                </a:lnTo>
                <a:lnTo>
                  <a:pt x="311627" y="857280"/>
                </a:lnTo>
                <a:close/>
              </a:path>
              <a:path w="1712595" h="1841500">
                <a:moveTo>
                  <a:pt x="311042" y="856137"/>
                </a:moveTo>
                <a:lnTo>
                  <a:pt x="311627" y="857280"/>
                </a:lnTo>
                <a:lnTo>
                  <a:pt x="311042" y="856137"/>
                </a:lnTo>
                <a:close/>
              </a:path>
              <a:path w="1712595" h="1841500">
                <a:moveTo>
                  <a:pt x="273802" y="783449"/>
                </a:moveTo>
                <a:lnTo>
                  <a:pt x="274947" y="785823"/>
                </a:lnTo>
                <a:lnTo>
                  <a:pt x="274405" y="784625"/>
                </a:lnTo>
                <a:lnTo>
                  <a:pt x="273802" y="783449"/>
                </a:lnTo>
                <a:close/>
              </a:path>
              <a:path w="1712595" h="1841500">
                <a:moveTo>
                  <a:pt x="274405" y="784625"/>
                </a:moveTo>
                <a:lnTo>
                  <a:pt x="274947" y="785823"/>
                </a:lnTo>
                <a:lnTo>
                  <a:pt x="274405" y="784625"/>
                </a:lnTo>
                <a:close/>
              </a:path>
              <a:path w="1712595" h="1841500">
                <a:moveTo>
                  <a:pt x="273873" y="783449"/>
                </a:moveTo>
                <a:lnTo>
                  <a:pt x="274405" y="784625"/>
                </a:lnTo>
                <a:lnTo>
                  <a:pt x="273873" y="783449"/>
                </a:lnTo>
                <a:close/>
              </a:path>
              <a:path w="1712595" h="1841500">
                <a:moveTo>
                  <a:pt x="669399" y="1330152"/>
                </a:moveTo>
                <a:lnTo>
                  <a:pt x="649374" y="1335558"/>
                </a:lnTo>
                <a:lnTo>
                  <a:pt x="632371" y="1348690"/>
                </a:lnTo>
                <a:lnTo>
                  <a:pt x="621795" y="1367388"/>
                </a:lnTo>
                <a:lnTo>
                  <a:pt x="619299" y="1387974"/>
                </a:lnTo>
                <a:lnTo>
                  <a:pt x="624707" y="1407994"/>
                </a:lnTo>
                <a:lnTo>
                  <a:pt x="652735" y="1437890"/>
                </a:lnTo>
                <a:lnTo>
                  <a:pt x="720491" y="1491122"/>
                </a:lnTo>
                <a:lnTo>
                  <a:pt x="790816" y="1541117"/>
                </a:lnTo>
                <a:lnTo>
                  <a:pt x="863596" y="1587761"/>
                </a:lnTo>
                <a:lnTo>
                  <a:pt x="912500" y="1615874"/>
                </a:lnTo>
                <a:lnTo>
                  <a:pt x="932877" y="1622684"/>
                </a:lnTo>
                <a:lnTo>
                  <a:pt x="953567" y="1621205"/>
                </a:lnTo>
                <a:lnTo>
                  <a:pt x="972192" y="1612077"/>
                </a:lnTo>
                <a:lnTo>
                  <a:pt x="986377" y="1595944"/>
                </a:lnTo>
                <a:lnTo>
                  <a:pt x="993189" y="1575572"/>
                </a:lnTo>
                <a:lnTo>
                  <a:pt x="991709" y="1554888"/>
                </a:lnTo>
                <a:lnTo>
                  <a:pt x="982580" y="1536268"/>
                </a:lnTo>
                <a:lnTo>
                  <a:pt x="966442" y="1522087"/>
                </a:lnTo>
                <a:lnTo>
                  <a:pt x="921026" y="1495981"/>
                </a:lnTo>
                <a:lnTo>
                  <a:pt x="918668" y="1494626"/>
                </a:lnTo>
                <a:lnTo>
                  <a:pt x="852583" y="1452196"/>
                </a:lnTo>
                <a:lnTo>
                  <a:pt x="850314" y="1450742"/>
                </a:lnTo>
                <a:lnTo>
                  <a:pt x="786443" y="1405258"/>
                </a:lnTo>
                <a:lnTo>
                  <a:pt x="784260" y="1403706"/>
                </a:lnTo>
                <a:lnTo>
                  <a:pt x="722710" y="1355271"/>
                </a:lnTo>
                <a:lnTo>
                  <a:pt x="720615" y="1353625"/>
                </a:lnTo>
                <a:lnTo>
                  <a:pt x="708694" y="1343220"/>
                </a:lnTo>
                <a:lnTo>
                  <a:pt x="689991" y="1332647"/>
                </a:lnTo>
                <a:lnTo>
                  <a:pt x="669399" y="1330152"/>
                </a:lnTo>
                <a:close/>
              </a:path>
              <a:path w="1712595" h="1841500">
                <a:moveTo>
                  <a:pt x="918668" y="1494626"/>
                </a:moveTo>
                <a:lnTo>
                  <a:pt x="920899" y="1495981"/>
                </a:lnTo>
                <a:lnTo>
                  <a:pt x="919803" y="1495278"/>
                </a:lnTo>
                <a:lnTo>
                  <a:pt x="918668" y="1494626"/>
                </a:lnTo>
                <a:close/>
              </a:path>
              <a:path w="1712595" h="1841500">
                <a:moveTo>
                  <a:pt x="919803" y="1495278"/>
                </a:moveTo>
                <a:lnTo>
                  <a:pt x="920899" y="1495981"/>
                </a:lnTo>
                <a:lnTo>
                  <a:pt x="919803" y="1495278"/>
                </a:lnTo>
                <a:close/>
              </a:path>
              <a:path w="1712595" h="1841500">
                <a:moveTo>
                  <a:pt x="918785" y="1494626"/>
                </a:moveTo>
                <a:lnTo>
                  <a:pt x="919803" y="1495278"/>
                </a:lnTo>
                <a:lnTo>
                  <a:pt x="918785" y="1494626"/>
                </a:lnTo>
                <a:close/>
              </a:path>
              <a:path w="1712595" h="1841500">
                <a:moveTo>
                  <a:pt x="850314" y="1450742"/>
                </a:moveTo>
                <a:lnTo>
                  <a:pt x="852469" y="1452196"/>
                </a:lnTo>
                <a:lnTo>
                  <a:pt x="851428" y="1451456"/>
                </a:lnTo>
                <a:lnTo>
                  <a:pt x="850314" y="1450742"/>
                </a:lnTo>
                <a:close/>
              </a:path>
              <a:path w="1712595" h="1841500">
                <a:moveTo>
                  <a:pt x="851428" y="1451456"/>
                </a:moveTo>
                <a:lnTo>
                  <a:pt x="852469" y="1452196"/>
                </a:lnTo>
                <a:lnTo>
                  <a:pt x="851428" y="1451456"/>
                </a:lnTo>
                <a:close/>
              </a:path>
              <a:path w="1712595" h="1841500">
                <a:moveTo>
                  <a:pt x="850424" y="1450742"/>
                </a:moveTo>
                <a:lnTo>
                  <a:pt x="851428" y="1451456"/>
                </a:lnTo>
                <a:lnTo>
                  <a:pt x="850424" y="1450742"/>
                </a:lnTo>
                <a:close/>
              </a:path>
              <a:path w="1712595" h="1841500">
                <a:moveTo>
                  <a:pt x="784260" y="1403706"/>
                </a:moveTo>
                <a:lnTo>
                  <a:pt x="786337" y="1405258"/>
                </a:lnTo>
                <a:lnTo>
                  <a:pt x="785323" y="1404462"/>
                </a:lnTo>
                <a:lnTo>
                  <a:pt x="784260" y="1403706"/>
                </a:lnTo>
                <a:close/>
              </a:path>
              <a:path w="1712595" h="1841500">
                <a:moveTo>
                  <a:pt x="785323" y="1404462"/>
                </a:moveTo>
                <a:lnTo>
                  <a:pt x="786337" y="1405258"/>
                </a:lnTo>
                <a:lnTo>
                  <a:pt x="785323" y="1404462"/>
                </a:lnTo>
                <a:close/>
              </a:path>
              <a:path w="1712595" h="1841500">
                <a:moveTo>
                  <a:pt x="784361" y="1403706"/>
                </a:moveTo>
                <a:lnTo>
                  <a:pt x="785323" y="1404462"/>
                </a:lnTo>
                <a:lnTo>
                  <a:pt x="784361" y="1403706"/>
                </a:lnTo>
                <a:close/>
              </a:path>
              <a:path w="1712595" h="1841500">
                <a:moveTo>
                  <a:pt x="720615" y="1353625"/>
                </a:moveTo>
                <a:lnTo>
                  <a:pt x="722609" y="1355271"/>
                </a:lnTo>
                <a:lnTo>
                  <a:pt x="721621" y="1354415"/>
                </a:lnTo>
                <a:lnTo>
                  <a:pt x="720615" y="1353625"/>
                </a:lnTo>
                <a:close/>
              </a:path>
              <a:path w="1712595" h="1841500">
                <a:moveTo>
                  <a:pt x="721621" y="1354415"/>
                </a:moveTo>
                <a:lnTo>
                  <a:pt x="722609" y="1355271"/>
                </a:lnTo>
                <a:lnTo>
                  <a:pt x="721621" y="1354415"/>
                </a:lnTo>
                <a:close/>
              </a:path>
              <a:path w="1712595" h="1841500">
                <a:moveTo>
                  <a:pt x="720709" y="1353625"/>
                </a:moveTo>
                <a:lnTo>
                  <a:pt x="721621" y="1354415"/>
                </a:lnTo>
                <a:lnTo>
                  <a:pt x="720709" y="1353625"/>
                </a:lnTo>
                <a:close/>
              </a:path>
              <a:path w="1712595" h="1841500">
                <a:moveTo>
                  <a:pt x="1332175" y="1679125"/>
                </a:moveTo>
                <a:lnTo>
                  <a:pt x="1312463" y="1685580"/>
                </a:lnTo>
                <a:lnTo>
                  <a:pt x="1296611" y="1698953"/>
                </a:lnTo>
                <a:lnTo>
                  <a:pt x="1286767" y="1718047"/>
                </a:lnTo>
                <a:lnTo>
                  <a:pt x="1285104" y="1739462"/>
                </a:lnTo>
                <a:lnTo>
                  <a:pt x="1291560" y="1759169"/>
                </a:lnTo>
                <a:lnTo>
                  <a:pt x="1324036" y="1784858"/>
                </a:lnTo>
                <a:lnTo>
                  <a:pt x="1432342" y="1810992"/>
                </a:lnTo>
                <a:lnTo>
                  <a:pt x="1520690" y="1826764"/>
                </a:lnTo>
                <a:lnTo>
                  <a:pt x="1610461" y="1838168"/>
                </a:lnTo>
                <a:lnTo>
                  <a:pt x="1654168" y="1841491"/>
                </a:lnTo>
                <a:lnTo>
                  <a:pt x="1675491" y="1838849"/>
                </a:lnTo>
                <a:lnTo>
                  <a:pt x="1693520" y="1828593"/>
                </a:lnTo>
                <a:lnTo>
                  <a:pt x="1706386" y="1812328"/>
                </a:lnTo>
                <a:lnTo>
                  <a:pt x="1712223" y="1791656"/>
                </a:lnTo>
                <a:lnTo>
                  <a:pt x="1709579" y="1770339"/>
                </a:lnTo>
                <a:lnTo>
                  <a:pt x="1683051" y="1739452"/>
                </a:lnTo>
                <a:lnTo>
                  <a:pt x="1623656" y="1730674"/>
                </a:lnTo>
                <a:lnTo>
                  <a:pt x="1622747" y="1730674"/>
                </a:lnTo>
                <a:lnTo>
                  <a:pt x="1620029" y="1730399"/>
                </a:lnTo>
                <a:lnTo>
                  <a:pt x="1620578" y="1730399"/>
                </a:lnTo>
                <a:lnTo>
                  <a:pt x="1538910" y="1720024"/>
                </a:lnTo>
                <a:lnTo>
                  <a:pt x="1538373" y="1720024"/>
                </a:lnTo>
                <a:lnTo>
                  <a:pt x="1535681" y="1719614"/>
                </a:lnTo>
                <a:lnTo>
                  <a:pt x="1536076" y="1719614"/>
                </a:lnTo>
                <a:lnTo>
                  <a:pt x="1455747" y="1705273"/>
                </a:lnTo>
                <a:lnTo>
                  <a:pt x="1455357" y="1705273"/>
                </a:lnTo>
                <a:lnTo>
                  <a:pt x="1452702" y="1704729"/>
                </a:lnTo>
                <a:lnTo>
                  <a:pt x="1453002" y="1704729"/>
                </a:lnTo>
                <a:lnTo>
                  <a:pt x="1374101" y="1686524"/>
                </a:lnTo>
                <a:lnTo>
                  <a:pt x="1373802" y="1686524"/>
                </a:lnTo>
                <a:lnTo>
                  <a:pt x="1371189" y="1685852"/>
                </a:lnTo>
                <a:lnTo>
                  <a:pt x="1371435" y="1685852"/>
                </a:lnTo>
                <a:lnTo>
                  <a:pt x="1353596" y="1680787"/>
                </a:lnTo>
                <a:lnTo>
                  <a:pt x="1332175" y="1679125"/>
                </a:lnTo>
                <a:close/>
              </a:path>
              <a:path w="1712595" h="1841500">
                <a:moveTo>
                  <a:pt x="1620029" y="1730399"/>
                </a:moveTo>
                <a:lnTo>
                  <a:pt x="1622747" y="1730674"/>
                </a:lnTo>
                <a:lnTo>
                  <a:pt x="1621394" y="1730502"/>
                </a:lnTo>
                <a:lnTo>
                  <a:pt x="1620029" y="1730399"/>
                </a:lnTo>
                <a:close/>
              </a:path>
              <a:path w="1712595" h="1841500">
                <a:moveTo>
                  <a:pt x="1621394" y="1730502"/>
                </a:moveTo>
                <a:lnTo>
                  <a:pt x="1622747" y="1730674"/>
                </a:lnTo>
                <a:lnTo>
                  <a:pt x="1623656" y="1730674"/>
                </a:lnTo>
                <a:lnTo>
                  <a:pt x="1621394" y="1730502"/>
                </a:lnTo>
                <a:close/>
              </a:path>
              <a:path w="1712595" h="1841500">
                <a:moveTo>
                  <a:pt x="1620578" y="1730399"/>
                </a:moveTo>
                <a:lnTo>
                  <a:pt x="1620029" y="1730399"/>
                </a:lnTo>
                <a:lnTo>
                  <a:pt x="1621394" y="1730502"/>
                </a:lnTo>
                <a:lnTo>
                  <a:pt x="1620578" y="1730399"/>
                </a:lnTo>
                <a:close/>
              </a:path>
              <a:path w="1712595" h="1841500">
                <a:moveTo>
                  <a:pt x="1535681" y="1719614"/>
                </a:moveTo>
                <a:lnTo>
                  <a:pt x="1538373" y="1720024"/>
                </a:lnTo>
                <a:lnTo>
                  <a:pt x="1537049" y="1719788"/>
                </a:lnTo>
                <a:lnTo>
                  <a:pt x="1535681" y="1719614"/>
                </a:lnTo>
                <a:close/>
              </a:path>
              <a:path w="1712595" h="1841500">
                <a:moveTo>
                  <a:pt x="1537049" y="1719788"/>
                </a:moveTo>
                <a:lnTo>
                  <a:pt x="1538373" y="1720024"/>
                </a:lnTo>
                <a:lnTo>
                  <a:pt x="1538910" y="1720024"/>
                </a:lnTo>
                <a:lnTo>
                  <a:pt x="1537049" y="1719788"/>
                </a:lnTo>
                <a:close/>
              </a:path>
              <a:path w="1712595" h="1841500">
                <a:moveTo>
                  <a:pt x="1536076" y="1719614"/>
                </a:moveTo>
                <a:lnTo>
                  <a:pt x="1535681" y="1719614"/>
                </a:lnTo>
                <a:lnTo>
                  <a:pt x="1537049" y="1719788"/>
                </a:lnTo>
                <a:lnTo>
                  <a:pt x="1536076" y="1719614"/>
                </a:lnTo>
                <a:close/>
              </a:path>
              <a:path w="1712595" h="1841500">
                <a:moveTo>
                  <a:pt x="1452702" y="1704729"/>
                </a:moveTo>
                <a:lnTo>
                  <a:pt x="1455357" y="1705273"/>
                </a:lnTo>
                <a:lnTo>
                  <a:pt x="1454027" y="1704966"/>
                </a:lnTo>
                <a:lnTo>
                  <a:pt x="1452702" y="1704729"/>
                </a:lnTo>
                <a:close/>
              </a:path>
              <a:path w="1712595" h="1841500">
                <a:moveTo>
                  <a:pt x="1454027" y="1704966"/>
                </a:moveTo>
                <a:lnTo>
                  <a:pt x="1455357" y="1705273"/>
                </a:lnTo>
                <a:lnTo>
                  <a:pt x="1455747" y="1705273"/>
                </a:lnTo>
                <a:lnTo>
                  <a:pt x="1454027" y="1704966"/>
                </a:lnTo>
                <a:close/>
              </a:path>
              <a:path w="1712595" h="1841500">
                <a:moveTo>
                  <a:pt x="1453002" y="1704729"/>
                </a:moveTo>
                <a:lnTo>
                  <a:pt x="1452702" y="1704729"/>
                </a:lnTo>
                <a:lnTo>
                  <a:pt x="1454027" y="1704966"/>
                </a:lnTo>
                <a:lnTo>
                  <a:pt x="1453002" y="1704729"/>
                </a:lnTo>
                <a:close/>
              </a:path>
              <a:path w="1712595" h="1841500">
                <a:moveTo>
                  <a:pt x="1371189" y="1685852"/>
                </a:moveTo>
                <a:lnTo>
                  <a:pt x="1373802" y="1686524"/>
                </a:lnTo>
                <a:lnTo>
                  <a:pt x="1372503" y="1686155"/>
                </a:lnTo>
                <a:lnTo>
                  <a:pt x="1371189" y="1685852"/>
                </a:lnTo>
                <a:close/>
              </a:path>
              <a:path w="1712595" h="1841500">
                <a:moveTo>
                  <a:pt x="1372503" y="1686155"/>
                </a:moveTo>
                <a:lnTo>
                  <a:pt x="1373802" y="1686524"/>
                </a:lnTo>
                <a:lnTo>
                  <a:pt x="1374101" y="1686524"/>
                </a:lnTo>
                <a:lnTo>
                  <a:pt x="1372503" y="1686155"/>
                </a:lnTo>
                <a:close/>
              </a:path>
              <a:path w="1712595" h="1841500">
                <a:moveTo>
                  <a:pt x="1371435" y="1685852"/>
                </a:moveTo>
                <a:lnTo>
                  <a:pt x="1371189" y="1685852"/>
                </a:lnTo>
                <a:lnTo>
                  <a:pt x="1372503" y="1686155"/>
                </a:lnTo>
                <a:lnTo>
                  <a:pt x="1371435" y="1685852"/>
                </a:lnTo>
                <a:close/>
              </a:path>
            </a:pathLst>
          </a:custGeom>
          <a:solidFill>
            <a:srgbClr val="FFC000"/>
          </a:solidFill>
        </p:spPr>
        <p:txBody>
          <a:bodyPr wrap="square" lIns="0" tIns="0" rIns="0" bIns="0"/>
          <a:lstStyle/>
          <a:p>
            <a:endParaRPr/>
          </a:p>
        </p:txBody>
      </p:sp>
      <p:sp>
        <p:nvSpPr>
          <p:cNvPr id="5" name="object 5"/>
          <p:cNvSpPr txBox="1"/>
          <p:nvPr/>
        </p:nvSpPr>
        <p:spPr>
          <a:xfrm>
            <a:off x="931830" y="1975669"/>
            <a:ext cx="8797290" cy="4134485"/>
          </a:xfrm>
          <a:prstGeom prst="rect">
            <a:avLst/>
          </a:prstGeom>
        </p:spPr>
        <p:txBody>
          <a:bodyPr vert="horz" wrap="square" lIns="0" tIns="60960" rIns="0" bIns="0">
            <a:spAutoFit/>
          </a:bodyPr>
          <a:lstStyle/>
          <a:p>
            <a:pPr marL="207010" marR="5080" indent="-194945">
              <a:lnSpc>
                <a:spcPct val="81200"/>
              </a:lnSpc>
              <a:spcBef>
                <a:spcPts val="480"/>
              </a:spcBef>
              <a:buFont typeface="Wingdings"/>
              <a:buChar char=""/>
              <a:tabLst>
                <a:tab pos="207645" algn="l"/>
              </a:tabLst>
              <a:defRPr sz="1700">
                <a:latin typeface="Calibri"/>
                <a:cs typeface="Calibri"/>
              </a:defRPr>
            </a:pPr>
            <a:r>
              <a:t>Nel caso del capitalismo di sorveglianza, le dinamiche del mercato grezzo possono portare a nuovi risultati dirompenti. Gli individui sono soggetti a </a:t>
            </a:r>
            <a:r>
              <a:rPr b="1"/>
              <a:t>manipolazione</a:t>
            </a:r>
            <a:r>
              <a:t>, sono </a:t>
            </a:r>
            <a:r>
              <a:rPr b="1"/>
              <a:t>privati del controllo sul loro futuro </a:t>
            </a:r>
            <a:r>
              <a:t>e </a:t>
            </a:r>
            <a:r>
              <a:rPr b="1"/>
              <a:t>non possono sviluppare la loro individualità. </a:t>
            </a:r>
            <a:r>
              <a:t>I social network per la collaborazione sono sostituiti dalla sorveglianza.</a:t>
            </a:r>
            <a:endParaRPr sz="1700">
              <a:latin typeface="Calibri"/>
              <a:cs typeface="Calibri"/>
            </a:endParaRPr>
          </a:p>
          <a:p>
            <a:pPr marL="207010" marR="312420">
              <a:lnSpc>
                <a:spcPct val="77600"/>
              </a:lnSpc>
              <a:spcBef>
                <a:spcPts val="25"/>
              </a:spcBef>
              <a:defRPr sz="1700">
                <a:latin typeface="Calibri"/>
                <a:cs typeface="Calibri"/>
              </a:defRPr>
            </a:pPr>
            <a:r>
              <a:t>meccanismo basato di incentivi e disincentivi. (ad esempio Uber che registra le prestazioni dei lavoratori + recensioni reciproche di lavoratori e clienti)</a:t>
            </a:r>
            <a:endParaRPr sz="1700">
              <a:latin typeface="Calibri"/>
              <a:cs typeface="Calibri"/>
            </a:endParaRPr>
          </a:p>
          <a:p>
            <a:pPr marL="207010" marR="314325" indent="-194945">
              <a:lnSpc>
                <a:spcPct val="77600"/>
              </a:lnSpc>
              <a:spcBef>
                <a:spcPts val="940"/>
              </a:spcBef>
              <a:buFont typeface="Wingdings"/>
              <a:buChar char=""/>
              <a:tabLst>
                <a:tab pos="207645" algn="l"/>
              </a:tabLst>
              <a:defRPr sz="1700">
                <a:latin typeface="Calibri"/>
                <a:cs typeface="Calibri"/>
              </a:defRPr>
            </a:pPr>
            <a:r>
              <a:t>Questo nuovo modo di governare il comportamento umano può portare a risultati efficienti, ma </a:t>
            </a:r>
            <a:r>
              <a:rPr b="1"/>
              <a:t>influisce sul benessere mentale e sull'autonomia degli individui interessati.</a:t>
            </a:r>
            <a:endParaRPr sz="1700">
              <a:latin typeface="Calibri"/>
              <a:cs typeface="Calibri"/>
            </a:endParaRPr>
          </a:p>
          <a:p>
            <a:pPr>
              <a:lnSpc>
                <a:spcPct val="100000"/>
              </a:lnSpc>
              <a:buFont typeface="Wingdings"/>
              <a:buChar char=""/>
            </a:pPr>
            <a:endParaRPr sz="2800">
              <a:latin typeface="Calibri"/>
              <a:cs typeface="Calibri"/>
            </a:endParaRPr>
          </a:p>
          <a:p>
            <a:pPr marL="207010" marR="234315" indent="-194945" algn="just">
              <a:lnSpc>
                <a:spcPct val="78200"/>
              </a:lnSpc>
              <a:buFont typeface="Wingdings"/>
              <a:buChar char=""/>
              <a:tabLst>
                <a:tab pos="207645" algn="l"/>
              </a:tabLst>
              <a:defRPr sz="1700">
                <a:latin typeface="Calibri"/>
                <a:cs typeface="Calibri"/>
              </a:defRPr>
            </a:pPr>
            <a:r>
              <a:t>Secondo Zuboff, non abbiamo ancora sviluppato </a:t>
            </a:r>
            <a:r>
              <a:rPr b="1"/>
              <a:t>adeguate </a:t>
            </a:r>
            <a:r>
              <a:rPr b="1">
                <a:solidFill>
                  <a:srgbClr val="C00000"/>
                </a:solidFill>
              </a:rPr>
              <a:t>misure legali, politiche o sociali </a:t>
            </a:r>
            <a:r>
              <a:t>con cui controllare i risultati potenzialmente dirompenti del capitalismo di sorveglianza e mantenerli in equilibrio. Tuttavia, osserva, </a:t>
            </a:r>
            <a:r>
              <a:rPr b="1">
                <a:solidFill>
                  <a:srgbClr val="C00000"/>
                </a:solidFill>
              </a:rPr>
              <a:t>il GDPR </a:t>
            </a:r>
            <a:r>
              <a:t>potrebbe essere un passo importante in questa direzione.</a:t>
            </a:r>
            <a:endParaRPr sz="1700">
              <a:latin typeface="Calibri"/>
              <a:cs typeface="Calibri"/>
            </a:endParaRPr>
          </a:p>
          <a:p>
            <a:pPr>
              <a:lnSpc>
                <a:spcPct val="100000"/>
              </a:lnSpc>
              <a:spcBef>
                <a:spcPts val="10"/>
              </a:spcBef>
              <a:buFont typeface="Wingdings"/>
              <a:buChar char=""/>
            </a:pPr>
            <a:endParaRPr sz="2750">
              <a:latin typeface="Calibri"/>
              <a:cs typeface="Calibri"/>
            </a:endParaRPr>
          </a:p>
          <a:p>
            <a:pPr marL="207010" marR="65405" indent="-194945">
              <a:lnSpc>
                <a:spcPct val="79700"/>
              </a:lnSpc>
              <a:buFont typeface="Wingdings"/>
              <a:buChar char=""/>
              <a:tabLst>
                <a:tab pos="207645" algn="l"/>
              </a:tabLst>
              <a:defRPr sz="1700">
                <a:latin typeface="Calibri"/>
                <a:cs typeface="Calibri"/>
              </a:defRPr>
            </a:pPr>
            <a:r>
              <a:t>La necessità di </a:t>
            </a:r>
            <a:r>
              <a:rPr b="1">
                <a:solidFill>
                  <a:srgbClr val="C00000"/>
                </a:solidFill>
              </a:rPr>
              <a:t>limitare l'uso commerciale dei dati personali </a:t>
            </a:r>
            <a:r>
              <a:t>ha portato a nuovi schemi giuridici non solo in Europa, ma anche in California, il luogo in cui molti "capitalisti di sorveglianza" leader a livello mondiale hanno le loro radici; il CCPA (</a:t>
            </a:r>
            <a:r>
              <a:rPr b="1">
                <a:solidFill>
                  <a:srgbClr val="C00000"/>
                </a:solidFill>
              </a:rPr>
              <a:t>California Consumer Privacy Act</a:t>
            </a:r>
            <a:r>
              <a:t>), entrato in vigore a gennaio 2020, conferisce ai consumatori il diritto di accedere ai propri dati e di vietare la vendita dei dati (ampiamente compresi).</a:t>
            </a:r>
            <a:endParaRPr sz="170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5823" y="1342252"/>
            <a:ext cx="3094355" cy="543560"/>
          </a:xfrm>
          <a:prstGeom prst="rect">
            <a:avLst/>
          </a:prstGeom>
        </p:spPr>
        <p:txBody>
          <a:bodyPr vert="horz" wrap="square" lIns="0" tIns="12700" rIns="0" bIns="0">
            <a:spAutoFit/>
          </a:bodyPr>
          <a:lstStyle/>
          <a:p>
            <a:pPr marL="12700">
              <a:lnSpc>
                <a:spcPct val="100000"/>
              </a:lnSpc>
              <a:spcBef>
                <a:spcPts val="100"/>
              </a:spcBef>
              <a:defRPr sz="3400"/>
            </a:pPr>
            <a:r>
              <a:t>Stato di sorveglianza</a:t>
            </a:r>
            <a:endParaRPr sz="3400"/>
          </a:p>
        </p:txBody>
      </p:sp>
      <p:sp>
        <p:nvSpPr>
          <p:cNvPr id="3" name="object 3"/>
          <p:cNvSpPr txBox="1"/>
          <p:nvPr/>
        </p:nvSpPr>
        <p:spPr>
          <a:xfrm>
            <a:off x="587378" y="2542598"/>
            <a:ext cx="5625465" cy="3268979"/>
          </a:xfrm>
          <a:prstGeom prst="rect">
            <a:avLst/>
          </a:prstGeom>
        </p:spPr>
        <p:txBody>
          <a:bodyPr vert="horz" wrap="square" lIns="0" tIns="45719" rIns="0" bIns="0">
            <a:spAutoFit/>
          </a:bodyPr>
          <a:lstStyle/>
          <a:p>
            <a:pPr marL="207010" marR="5080" indent="-194945" algn="just">
              <a:lnSpc>
                <a:spcPts val="1800"/>
              </a:lnSpc>
              <a:spcBef>
                <a:spcPts val="359"/>
              </a:spcBef>
              <a:buFont typeface="Arial MT"/>
              <a:buChar char="•"/>
              <a:tabLst>
                <a:tab pos="207645" algn="l"/>
              </a:tabLst>
              <a:defRPr sz="1700">
                <a:latin typeface="Calibri"/>
                <a:cs typeface="Calibri"/>
              </a:defRPr>
            </a:pPr>
            <a:r>
              <a:t>A livello governativo, il capitalismo di sorveglianza trova il suo parallelo nel cosiddetto "Stato di sorveglianza"</a:t>
            </a:r>
            <a:endParaRPr sz="1700">
              <a:latin typeface="Calibri"/>
              <a:cs typeface="Calibri"/>
            </a:endParaRPr>
          </a:p>
          <a:p>
            <a:pPr>
              <a:lnSpc>
                <a:spcPct val="100000"/>
              </a:lnSpc>
              <a:spcBef>
                <a:spcPts val="5"/>
              </a:spcBef>
              <a:buFont typeface="Arial MT"/>
              <a:buChar char="•"/>
            </a:pPr>
            <a:endParaRPr sz="2900">
              <a:latin typeface="Calibri"/>
              <a:cs typeface="Calibri"/>
            </a:endParaRPr>
          </a:p>
          <a:p>
            <a:pPr marL="207010" marR="5080" indent="-194945" algn="just">
              <a:lnSpc>
                <a:spcPct val="89800"/>
              </a:lnSpc>
              <a:buFont typeface="Arial MT"/>
              <a:buChar char="•"/>
              <a:tabLst>
                <a:tab pos="207645" algn="l"/>
              </a:tabLst>
              <a:defRPr sz="1700">
                <a:latin typeface="Calibri"/>
                <a:cs typeface="Calibri"/>
              </a:defRPr>
            </a:pPr>
            <a:r>
              <a:t>Nello Stato di sorveglianza nazionale, il governo utilizza la sorveglianza, la raccolta dei dati, la raccolta e l'analisi per </a:t>
            </a:r>
            <a:r>
              <a:rPr b="1"/>
              <a:t>identificare i problemi, per evitare potenziali minacce</a:t>
            </a:r>
            <a:r>
              <a:t>, per </a:t>
            </a:r>
            <a:r>
              <a:rPr b="1"/>
              <a:t>governare le popolazioni</a:t>
            </a:r>
            <a:r>
              <a:t> e per </a:t>
            </a:r>
            <a:r>
              <a:rPr b="1"/>
              <a:t>fornire servizi sociali</a:t>
            </a:r>
            <a:r>
              <a:t> di valore.</a:t>
            </a:r>
            <a:endParaRPr sz="1700">
              <a:latin typeface="Calibri"/>
              <a:cs typeface="Calibri"/>
            </a:endParaRPr>
          </a:p>
          <a:p>
            <a:pPr>
              <a:lnSpc>
                <a:spcPct val="100000"/>
              </a:lnSpc>
              <a:spcBef>
                <a:spcPts val="55"/>
              </a:spcBef>
              <a:buFont typeface="Arial MT"/>
              <a:buChar char="•"/>
            </a:pPr>
            <a:endParaRPr sz="2800">
              <a:latin typeface="Calibri"/>
              <a:cs typeface="Calibri"/>
            </a:endParaRPr>
          </a:p>
          <a:p>
            <a:pPr marL="207010" marR="5080" indent="-194945" algn="just">
              <a:lnSpc>
                <a:spcPct val="89800"/>
              </a:lnSpc>
              <a:buFont typeface="Arial MT"/>
              <a:buChar char="•"/>
              <a:tabLst>
                <a:tab pos="207645" algn="l"/>
              </a:tabLst>
              <a:defRPr sz="1700">
                <a:latin typeface="Calibri"/>
                <a:cs typeface="Calibri"/>
              </a:defRPr>
            </a:pPr>
            <a:r>
              <a:t>Lo Stato di sorveglianza nazionale è un caso speciale </a:t>
            </a:r>
            <a:r>
              <a:rPr b="1">
                <a:solidFill>
                  <a:srgbClr val="C00000"/>
                </a:solidFill>
              </a:rPr>
              <a:t>dello Stato dell'informazione</a:t>
            </a:r>
            <a:r>
              <a:t>— uno stato che cerca di identificare e risolvere i problemi di governance attraverso la raccolta, la raccolta, l'analisi e la produzione di informazioni.</a:t>
            </a:r>
            <a:endParaRPr sz="1700">
              <a:latin typeface="Calibri"/>
              <a:cs typeface="Calibri"/>
            </a:endParaRPr>
          </a:p>
        </p:txBody>
      </p:sp>
      <p:pic>
        <p:nvPicPr>
          <p:cNvPr id="4" name="object 4"/>
          <p:cNvPicPr/>
          <p:nvPr/>
        </p:nvPicPr>
        <p:blipFill>
          <a:blip r:embed="rId2" cstate="print"/>
          <a:stretch>
            <a:fillRect/>
          </a:stretch>
        </p:blipFill>
        <p:spPr>
          <a:xfrm>
            <a:off x="6591090" y="1325543"/>
            <a:ext cx="3404863" cy="474642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5657" y="731823"/>
            <a:ext cx="3094355" cy="543560"/>
          </a:xfrm>
          <a:prstGeom prst="rect">
            <a:avLst/>
          </a:prstGeom>
        </p:spPr>
        <p:txBody>
          <a:bodyPr vert="horz" wrap="square" lIns="0" tIns="12700" rIns="0" bIns="0">
            <a:spAutoFit/>
          </a:bodyPr>
          <a:lstStyle/>
          <a:p>
            <a:pPr marL="12700">
              <a:lnSpc>
                <a:spcPct val="100000"/>
              </a:lnSpc>
              <a:spcBef>
                <a:spcPts val="100"/>
              </a:spcBef>
              <a:defRPr sz="3400"/>
            </a:pPr>
            <a:r>
              <a:t>Stato di sorveglianza</a:t>
            </a:r>
            <a:endParaRPr sz="3400"/>
          </a:p>
        </p:txBody>
      </p:sp>
      <p:pic>
        <p:nvPicPr>
          <p:cNvPr id="3" name="object 3"/>
          <p:cNvPicPr/>
          <p:nvPr/>
        </p:nvPicPr>
        <p:blipFill>
          <a:blip r:embed="rId2" cstate="print"/>
          <a:stretch>
            <a:fillRect/>
          </a:stretch>
        </p:blipFill>
        <p:spPr>
          <a:xfrm>
            <a:off x="957657" y="4429055"/>
            <a:ext cx="1834872" cy="2086654"/>
          </a:xfrm>
          <a:prstGeom prst="rect">
            <a:avLst/>
          </a:prstGeom>
        </p:spPr>
      </p:pic>
      <p:pic>
        <p:nvPicPr>
          <p:cNvPr id="4" name="object 4"/>
          <p:cNvPicPr/>
          <p:nvPr/>
        </p:nvPicPr>
        <p:blipFill>
          <a:blip r:embed="rId3" cstate="print"/>
          <a:stretch>
            <a:fillRect/>
          </a:stretch>
        </p:blipFill>
        <p:spPr>
          <a:xfrm>
            <a:off x="970083" y="2007792"/>
            <a:ext cx="1762752" cy="1982557"/>
          </a:xfrm>
          <a:prstGeom prst="rect">
            <a:avLst/>
          </a:prstGeom>
        </p:spPr>
      </p:pic>
      <p:sp>
        <p:nvSpPr>
          <p:cNvPr id="5" name="object 5"/>
          <p:cNvSpPr txBox="1"/>
          <p:nvPr/>
        </p:nvSpPr>
        <p:spPr>
          <a:xfrm>
            <a:off x="3162518" y="2569020"/>
            <a:ext cx="4791710" cy="885190"/>
          </a:xfrm>
          <a:prstGeom prst="rect">
            <a:avLst/>
          </a:prstGeom>
        </p:spPr>
        <p:txBody>
          <a:bodyPr vert="horz" wrap="square" lIns="0" tIns="12700" rIns="0" bIns="0">
            <a:spAutoFit/>
          </a:bodyPr>
          <a:lstStyle/>
          <a:p>
            <a:pPr marL="255904" indent="-243840">
              <a:lnSpc>
                <a:spcPct val="100000"/>
              </a:lnSpc>
              <a:spcBef>
                <a:spcPts val="100"/>
              </a:spcBef>
              <a:buFont typeface="Wingdings"/>
              <a:buChar char=""/>
              <a:tabLst>
                <a:tab pos="256540" algn="l"/>
              </a:tabLst>
              <a:defRPr sz="1900">
                <a:latin typeface="Calibri"/>
                <a:cs typeface="Calibri"/>
              </a:defRPr>
            </a:pPr>
            <a:r>
              <a:t>Sostenere l'efficienza nella gestione delle attività pubbliche</a:t>
            </a:r>
            <a:endParaRPr sz="1900">
              <a:latin typeface="Calibri"/>
              <a:cs typeface="Calibri"/>
            </a:endParaRPr>
          </a:p>
          <a:p>
            <a:pPr marL="255904" indent="-243840">
              <a:lnSpc>
                <a:spcPts val="2230"/>
              </a:lnSpc>
              <a:spcBef>
                <a:spcPts val="20"/>
              </a:spcBef>
              <a:buFont typeface="Wingdings"/>
              <a:buChar char=""/>
              <a:tabLst>
                <a:tab pos="256540" algn="l"/>
              </a:tabLst>
              <a:defRPr sz="1900">
                <a:latin typeface="Calibri"/>
                <a:cs typeface="Calibri"/>
              </a:defRPr>
            </a:pPr>
            <a:r>
              <a:t>Coordinare il comportamento dei cittadini</a:t>
            </a:r>
            <a:endParaRPr sz="1900">
              <a:latin typeface="Calibri"/>
              <a:cs typeface="Calibri"/>
            </a:endParaRPr>
          </a:p>
          <a:p>
            <a:pPr marL="309880" indent="-297815">
              <a:lnSpc>
                <a:spcPts val="2230"/>
              </a:lnSpc>
              <a:buFont typeface="Wingdings"/>
              <a:buChar char=""/>
              <a:tabLst>
                <a:tab pos="310515" algn="l"/>
              </a:tabLst>
              <a:defRPr sz="1900">
                <a:latin typeface="Calibri"/>
                <a:cs typeface="Calibri"/>
              </a:defRPr>
            </a:pPr>
            <a:r>
              <a:t>Prevenire i danni sociali</a:t>
            </a:r>
            <a:endParaRPr sz="1900">
              <a:latin typeface="Calibri"/>
              <a:cs typeface="Calibri"/>
            </a:endParaRPr>
          </a:p>
        </p:txBody>
      </p:sp>
      <p:sp>
        <p:nvSpPr>
          <p:cNvPr id="6" name="object 6"/>
          <p:cNvSpPr txBox="1"/>
          <p:nvPr/>
        </p:nvSpPr>
        <p:spPr>
          <a:xfrm>
            <a:off x="3162518" y="4919028"/>
            <a:ext cx="5288280" cy="1177925"/>
          </a:xfrm>
          <a:prstGeom prst="rect">
            <a:avLst/>
          </a:prstGeom>
        </p:spPr>
        <p:txBody>
          <a:bodyPr vert="horz" wrap="square" lIns="0" tIns="12700" rIns="0" bIns="0">
            <a:spAutoFit/>
          </a:bodyPr>
          <a:lstStyle/>
          <a:p>
            <a:pPr marL="255904" indent="-243840">
              <a:lnSpc>
                <a:spcPct val="100000"/>
              </a:lnSpc>
              <a:spcBef>
                <a:spcPts val="100"/>
              </a:spcBef>
              <a:buFont typeface="Wingdings"/>
              <a:buChar char=""/>
              <a:tabLst>
                <a:tab pos="256540" algn="l"/>
              </a:tabLst>
              <a:defRPr sz="1900">
                <a:latin typeface="Calibri"/>
                <a:cs typeface="Calibri"/>
              </a:defRPr>
            </a:pPr>
            <a:r>
              <a:t>Nuovi tipi di influenza e controllo</a:t>
            </a:r>
            <a:endParaRPr sz="1900">
              <a:latin typeface="Calibri"/>
              <a:cs typeface="Calibri"/>
            </a:endParaRPr>
          </a:p>
          <a:p>
            <a:pPr marL="255904" marR="5080" indent="-243840">
              <a:lnSpc>
                <a:spcPts val="2180"/>
              </a:lnSpc>
              <a:spcBef>
                <a:spcPts val="180"/>
              </a:spcBef>
              <a:buFont typeface="Wingdings"/>
              <a:buChar char=""/>
              <a:tabLst>
                <a:tab pos="256540" algn="l"/>
              </a:tabLst>
              <a:defRPr sz="1900">
                <a:latin typeface="Calibri"/>
                <a:cs typeface="Calibri"/>
              </a:defRPr>
            </a:pPr>
            <a:r>
              <a:t>Promuovere valori e scopi che possono essere in conflitto con la democrazia</a:t>
            </a:r>
            <a:endParaRPr sz="1900">
              <a:latin typeface="Calibri"/>
              <a:cs typeface="Calibri"/>
            </a:endParaRPr>
          </a:p>
          <a:p>
            <a:pPr marL="255904" indent="-243840">
              <a:lnSpc>
                <a:spcPts val="2250"/>
              </a:lnSpc>
              <a:buFont typeface="Wingdings"/>
              <a:buChar char=""/>
              <a:tabLst>
                <a:tab pos="256540" algn="l"/>
              </a:tabLst>
              <a:defRPr sz="1900">
                <a:latin typeface="Calibri"/>
                <a:cs typeface="Calibri"/>
              </a:defRPr>
            </a:pPr>
            <a:r>
              <a:t>Diminuire l'autonomia</a:t>
            </a:r>
            <a:endParaRPr sz="190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2248" y="1067967"/>
            <a:ext cx="3886200" cy="1470025"/>
          </a:xfrm>
          <a:prstGeom prst="rect">
            <a:avLst/>
          </a:prstGeom>
        </p:spPr>
        <p:txBody>
          <a:bodyPr vert="horz" wrap="square" lIns="0" tIns="67310" rIns="0" bIns="0">
            <a:spAutoFit/>
          </a:bodyPr>
          <a:lstStyle/>
          <a:p>
            <a:pPr marL="12700" marR="5080">
              <a:lnSpc>
                <a:spcPct val="89400"/>
              </a:lnSpc>
              <a:spcBef>
                <a:spcPts val="530"/>
              </a:spcBef>
              <a:defRPr sz="3400"/>
            </a:pPr>
            <a:r>
              <a:t>Stato di sorveglianza: i sistemi di credito sociale cinese</a:t>
            </a:r>
            <a:endParaRPr sz="3400"/>
          </a:p>
        </p:txBody>
      </p:sp>
      <p:sp>
        <p:nvSpPr>
          <p:cNvPr id="3" name="object 3"/>
          <p:cNvSpPr txBox="1"/>
          <p:nvPr/>
        </p:nvSpPr>
        <p:spPr>
          <a:xfrm>
            <a:off x="652631" y="2760050"/>
            <a:ext cx="4317365" cy="3299460"/>
          </a:xfrm>
          <a:prstGeom prst="rect">
            <a:avLst/>
          </a:prstGeom>
        </p:spPr>
        <p:txBody>
          <a:bodyPr vert="horz" wrap="square" lIns="0" tIns="32384" rIns="0" bIns="0">
            <a:spAutoFit/>
          </a:bodyPr>
          <a:lstStyle/>
          <a:p>
            <a:pPr marL="207010" marR="6985" indent="-194945" algn="just">
              <a:lnSpc>
                <a:spcPct val="91300"/>
              </a:lnSpc>
              <a:spcBef>
                <a:spcPts val="254"/>
              </a:spcBef>
              <a:buClr>
                <a:srgbClr val="43E7FB"/>
              </a:buClr>
              <a:buFont typeface="Wingdings"/>
              <a:buChar char=""/>
              <a:tabLst>
                <a:tab pos="207645" algn="l"/>
              </a:tabLst>
              <a:defRPr sz="1500">
                <a:latin typeface="Calibri"/>
                <a:cs typeface="Calibri"/>
              </a:defRPr>
            </a:pPr>
            <a:r>
              <a:t>I sistemi di credito sociale cinese raccolgono dati sui cittadini e assegnano a quei cittadini punteggi che quantificano il loro valore sociale e la loro reputazione.</a:t>
            </a:r>
            <a:endParaRPr sz="1500">
              <a:latin typeface="Calibri"/>
              <a:cs typeface="Calibri"/>
            </a:endParaRPr>
          </a:p>
          <a:p>
            <a:pPr marL="207010" marR="5080" indent="-194945" algn="just">
              <a:lnSpc>
                <a:spcPts val="1700"/>
              </a:lnSpc>
              <a:spcBef>
                <a:spcPts val="835"/>
              </a:spcBef>
              <a:buClr>
                <a:srgbClr val="43E7FB"/>
              </a:buClr>
              <a:buFont typeface="Wingdings"/>
              <a:buChar char=""/>
              <a:tabLst>
                <a:tab pos="207645" algn="l"/>
              </a:tabLst>
              <a:defRPr sz="1500">
                <a:latin typeface="Calibri"/>
                <a:cs typeface="Calibri"/>
              </a:defRPr>
            </a:pPr>
            <a:r>
              <a:t>Si basa sull'aggregazione e sull'analisi delle informazioni personali</a:t>
            </a:r>
            <a:endParaRPr sz="1500">
              <a:latin typeface="Calibri"/>
              <a:cs typeface="Calibri"/>
            </a:endParaRPr>
          </a:p>
          <a:p>
            <a:pPr marL="207010" marR="6350" indent="-194945" algn="just">
              <a:lnSpc>
                <a:spcPct val="91800"/>
              </a:lnSpc>
              <a:spcBef>
                <a:spcPts val="810"/>
              </a:spcBef>
              <a:buClr>
                <a:srgbClr val="43E7FB"/>
              </a:buClr>
              <a:buFont typeface="Wingdings"/>
              <a:buChar char=""/>
              <a:tabLst>
                <a:tab pos="207645" algn="l"/>
              </a:tabLst>
              <a:defRPr sz="1500">
                <a:latin typeface="Calibri"/>
                <a:cs typeface="Calibri"/>
              </a:defRPr>
            </a:pPr>
            <a:r>
              <a:t>I dati raccolti riguardano </a:t>
            </a:r>
            <a:r>
              <a:rPr b="1"/>
              <a:t>aspetti finanziari </a:t>
            </a:r>
            <a:r>
              <a:t>(ad esempio, il tempestivo rispetto degli obblighi contrattuali), </a:t>
            </a:r>
            <a:r>
              <a:rPr b="1"/>
              <a:t>l'impegno politico </a:t>
            </a:r>
            <a:r>
              <a:t>(ad esempio, la partecipazione a movimenti politici e manifestazioni), il </a:t>
            </a:r>
            <a:r>
              <a:rPr b="1"/>
              <a:t>coinvolgimento nei procedimenti civili e penali (</a:t>
            </a:r>
            <a:r>
              <a:t>passato e presente) e </a:t>
            </a:r>
            <a:r>
              <a:rPr b="1"/>
              <a:t>l'azione sociale </a:t>
            </a:r>
            <a:r>
              <a:t>(ad esempio partecipazione a reti sociali, relazioni interpersonali, ecc.).</a:t>
            </a:r>
            <a:endParaRPr sz="1500">
              <a:latin typeface="Calibri"/>
              <a:cs typeface="Calibri"/>
            </a:endParaRPr>
          </a:p>
          <a:p>
            <a:pPr marL="207010" marR="8255" indent="-194945" algn="just">
              <a:lnSpc>
                <a:spcPts val="1580"/>
              </a:lnSpc>
              <a:spcBef>
                <a:spcPts val="930"/>
              </a:spcBef>
              <a:buClr>
                <a:srgbClr val="43E7FB"/>
              </a:buClr>
              <a:buFont typeface="Wingdings"/>
              <a:buChar char=""/>
              <a:tabLst>
                <a:tab pos="207645" algn="l"/>
              </a:tabLst>
              <a:defRPr sz="1500">
                <a:latin typeface="Calibri"/>
                <a:cs typeface="Calibri"/>
              </a:defRPr>
            </a:pPr>
            <a:r>
              <a:t>Ai cittadini possono essere assegnati punti positivi o negativi, che contribuiscono al loro punteggio sociale.</a:t>
            </a:r>
            <a:endParaRPr sz="1500">
              <a:latin typeface="Calibri"/>
              <a:cs typeface="Calibri"/>
            </a:endParaRPr>
          </a:p>
        </p:txBody>
      </p:sp>
      <p:pic>
        <p:nvPicPr>
          <p:cNvPr id="4" name="object 4"/>
          <p:cNvPicPr/>
          <p:nvPr/>
        </p:nvPicPr>
        <p:blipFill>
          <a:blip r:embed="rId2" cstate="print"/>
          <a:stretch>
            <a:fillRect/>
          </a:stretch>
        </p:blipFill>
        <p:spPr>
          <a:xfrm>
            <a:off x="5346700" y="1263650"/>
            <a:ext cx="4571745" cy="2682556"/>
          </a:xfrm>
          <a:prstGeom prst="rect">
            <a:avLst/>
          </a:prstGeom>
        </p:spPr>
      </p:pic>
      <p:sp>
        <p:nvSpPr>
          <p:cNvPr id="5" name="object 5"/>
          <p:cNvSpPr txBox="1"/>
          <p:nvPr/>
        </p:nvSpPr>
        <p:spPr>
          <a:xfrm>
            <a:off x="5411914" y="4207787"/>
            <a:ext cx="4439920" cy="1897380"/>
          </a:xfrm>
          <a:prstGeom prst="rect">
            <a:avLst/>
          </a:prstGeom>
        </p:spPr>
        <p:txBody>
          <a:bodyPr vert="horz" wrap="square" lIns="0" tIns="20320" rIns="0" bIns="0">
            <a:spAutoFit/>
          </a:bodyPr>
          <a:lstStyle/>
          <a:p>
            <a:pPr marL="255904" marR="5080" indent="-243840" algn="just">
              <a:lnSpc>
                <a:spcPct val="103299"/>
              </a:lnSpc>
              <a:spcBef>
                <a:spcPts val="160"/>
              </a:spcBef>
              <a:buFont typeface="Wingdings"/>
              <a:buChar char=""/>
              <a:tabLst>
                <a:tab pos="256540" algn="l"/>
              </a:tabLst>
              <a:defRPr sz="1500">
                <a:latin typeface="Calibri"/>
                <a:cs typeface="Calibri"/>
              </a:defRPr>
            </a:pPr>
            <a:r>
              <a:t>Il punteggio complessivo determina l' </a:t>
            </a:r>
            <a:r>
              <a:rPr b="1"/>
              <a:t>accesso dei cittadini ai servizi e alle opportunità sociali</a:t>
            </a:r>
            <a:r>
              <a:t>, ad esempio università, alloggi, trasporti, posti di lavoro, finanziamenti, ecc.</a:t>
            </a:r>
            <a:endParaRPr sz="1500">
              <a:latin typeface="Calibri"/>
              <a:cs typeface="Calibri"/>
            </a:endParaRPr>
          </a:p>
          <a:p>
            <a:pPr marL="255904" marR="5080" indent="-243840" algn="just">
              <a:lnSpc>
                <a:spcPct val="100000"/>
              </a:lnSpc>
              <a:buFont typeface="Wingdings"/>
              <a:buChar char=""/>
              <a:tabLst>
                <a:tab pos="256540" algn="l"/>
              </a:tabLst>
              <a:defRPr sz="1500">
                <a:latin typeface="Calibri"/>
                <a:cs typeface="Calibri"/>
              </a:defRPr>
            </a:pPr>
            <a:r>
              <a:t>Il preteso </a:t>
            </a:r>
            <a:r>
              <a:rPr b="1"/>
              <a:t>obiettivo </a:t>
            </a:r>
            <a:r>
              <a:t>del sistema è quello di </a:t>
            </a:r>
            <a:r>
              <a:rPr b="1"/>
              <a:t>promuovere la fiducia reciproca e le virtù civiche.</a:t>
            </a:r>
            <a:endParaRPr sz="1500">
              <a:latin typeface="Calibri"/>
              <a:cs typeface="Calibri"/>
            </a:endParaRPr>
          </a:p>
          <a:p>
            <a:pPr marL="255904" marR="5080" indent="-243840" algn="just">
              <a:lnSpc>
                <a:spcPct val="100000"/>
              </a:lnSpc>
              <a:spcBef>
                <a:spcPts val="95"/>
              </a:spcBef>
              <a:buFont typeface="Wingdings"/>
              <a:buChar char=""/>
              <a:tabLst>
                <a:tab pos="256540" algn="l"/>
              </a:tabLst>
              <a:defRPr sz="1500">
                <a:latin typeface="Calibri"/>
                <a:cs typeface="Calibri"/>
              </a:defRPr>
            </a:pPr>
            <a:r>
              <a:rPr b="1"/>
              <a:t>Rischi</a:t>
            </a:r>
            <a:r>
              <a:t>: </a:t>
            </a:r>
            <a:r>
              <a:rPr b="1"/>
              <a:t>L'opportunismo </a:t>
            </a:r>
            <a:r>
              <a:t>e il </a:t>
            </a:r>
            <a:r>
              <a:rPr b="1"/>
              <a:t>conformismo </a:t>
            </a:r>
            <a:r>
              <a:t>possono essere piuttosto promossi a scapito dell'autonomia individuale e delle vere motivazioni morali e sociali.</a:t>
            </a:r>
            <a:endParaRPr sz="150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83406" y="1712160"/>
            <a:ext cx="3723640" cy="3723004"/>
          </a:xfrm>
          <a:custGeom>
            <a:avLst/>
            <a:gdLst/>
            <a:ahLst/>
            <a:cxnLst/>
            <a:rect l="l" t="t" r="r" b="b"/>
            <a:pathLst>
              <a:path w="3723640" h="3723004">
                <a:moveTo>
                  <a:pt x="3620827" y="0"/>
                </a:moveTo>
                <a:lnTo>
                  <a:pt x="102656" y="0"/>
                </a:lnTo>
                <a:lnTo>
                  <a:pt x="62697" y="8065"/>
                </a:lnTo>
                <a:lnTo>
                  <a:pt x="30067" y="30059"/>
                </a:lnTo>
                <a:lnTo>
                  <a:pt x="8067" y="62681"/>
                </a:lnTo>
                <a:lnTo>
                  <a:pt x="0" y="102628"/>
                </a:lnTo>
                <a:lnTo>
                  <a:pt x="0" y="3619844"/>
                </a:lnTo>
                <a:lnTo>
                  <a:pt x="8067" y="3659791"/>
                </a:lnTo>
                <a:lnTo>
                  <a:pt x="30067" y="3692413"/>
                </a:lnTo>
                <a:lnTo>
                  <a:pt x="62697" y="3714407"/>
                </a:lnTo>
                <a:lnTo>
                  <a:pt x="102656" y="3722472"/>
                </a:lnTo>
                <a:lnTo>
                  <a:pt x="3620827" y="3722472"/>
                </a:lnTo>
                <a:lnTo>
                  <a:pt x="3660785" y="3714407"/>
                </a:lnTo>
                <a:lnTo>
                  <a:pt x="3693416" y="3692413"/>
                </a:lnTo>
                <a:lnTo>
                  <a:pt x="3715416" y="3659791"/>
                </a:lnTo>
                <a:lnTo>
                  <a:pt x="3723484" y="3619844"/>
                </a:lnTo>
                <a:lnTo>
                  <a:pt x="3723484" y="102628"/>
                </a:lnTo>
                <a:lnTo>
                  <a:pt x="3715416" y="62681"/>
                </a:lnTo>
                <a:lnTo>
                  <a:pt x="3693416" y="30059"/>
                </a:lnTo>
                <a:lnTo>
                  <a:pt x="3660785" y="8065"/>
                </a:lnTo>
                <a:lnTo>
                  <a:pt x="3620827" y="0"/>
                </a:lnTo>
                <a:close/>
              </a:path>
            </a:pathLst>
          </a:custGeom>
          <a:solidFill>
            <a:srgbClr val="ED7D31"/>
          </a:solidFill>
        </p:spPr>
        <p:txBody>
          <a:bodyPr wrap="square" lIns="0" tIns="0" rIns="0" bIns="0"/>
          <a:lstStyle/>
          <a:p>
            <a:endParaRPr/>
          </a:p>
        </p:txBody>
      </p:sp>
      <p:sp>
        <p:nvSpPr>
          <p:cNvPr id="3" name="object 3"/>
          <p:cNvSpPr txBox="1"/>
          <p:nvPr/>
        </p:nvSpPr>
        <p:spPr>
          <a:xfrm>
            <a:off x="1032909" y="2444114"/>
            <a:ext cx="3161665" cy="2125345"/>
          </a:xfrm>
          <a:prstGeom prst="rect">
            <a:avLst/>
          </a:prstGeom>
        </p:spPr>
        <p:txBody>
          <a:bodyPr vert="horz" wrap="square" lIns="0" tIns="64135" rIns="0" bIns="0">
            <a:spAutoFit/>
          </a:bodyPr>
          <a:lstStyle/>
          <a:p>
            <a:pPr marL="12700" marR="5080">
              <a:lnSpc>
                <a:spcPct val="90800"/>
              </a:lnSpc>
              <a:spcBef>
                <a:spcPts val="505"/>
              </a:spcBef>
              <a:defRPr sz="3700">
                <a:solidFill>
                  <a:srgbClr val="FFFFFF"/>
                </a:solidFill>
                <a:latin typeface="Calibri Light"/>
                <a:cs typeface="Calibri Light"/>
              </a:defRPr>
            </a:pPr>
            <a:r>
              <a:t>Costi individuali e sociali delle applicazioni AI &amp; Big Data</a:t>
            </a:r>
            <a:endParaRPr sz="3700">
              <a:latin typeface="Calibri Light"/>
              <a:cs typeface="Calibri Light"/>
            </a:endParaRPr>
          </a:p>
        </p:txBody>
      </p:sp>
      <p:sp>
        <p:nvSpPr>
          <p:cNvPr id="4" name="object 4"/>
          <p:cNvSpPr/>
          <p:nvPr/>
        </p:nvSpPr>
        <p:spPr>
          <a:xfrm>
            <a:off x="604454" y="850900"/>
            <a:ext cx="984885" cy="503555"/>
          </a:xfrm>
          <a:custGeom>
            <a:avLst/>
            <a:gdLst/>
            <a:ahLst/>
            <a:cxnLst/>
            <a:rect l="l" t="t" r="r" b="b"/>
            <a:pathLst>
              <a:path w="984885" h="503555">
                <a:moveTo>
                  <a:pt x="983122" y="0"/>
                </a:moveTo>
                <a:lnTo>
                  <a:pt x="1154" y="0"/>
                </a:lnTo>
                <a:lnTo>
                  <a:pt x="0" y="11447"/>
                </a:lnTo>
                <a:lnTo>
                  <a:pt x="2252" y="58831"/>
                </a:lnTo>
                <a:lnTo>
                  <a:pt x="8873" y="104940"/>
                </a:lnTo>
                <a:lnTo>
                  <a:pt x="19657" y="149568"/>
                </a:lnTo>
                <a:lnTo>
                  <a:pt x="34396" y="192510"/>
                </a:lnTo>
                <a:lnTo>
                  <a:pt x="52884" y="233559"/>
                </a:lnTo>
                <a:lnTo>
                  <a:pt x="74916" y="272509"/>
                </a:lnTo>
                <a:lnTo>
                  <a:pt x="100284" y="309153"/>
                </a:lnTo>
                <a:lnTo>
                  <a:pt x="128784" y="343287"/>
                </a:lnTo>
                <a:lnTo>
                  <a:pt x="160208" y="374702"/>
                </a:lnTo>
                <a:lnTo>
                  <a:pt x="194351" y="403194"/>
                </a:lnTo>
                <a:lnTo>
                  <a:pt x="231005" y="428556"/>
                </a:lnTo>
                <a:lnTo>
                  <a:pt x="269966" y="450582"/>
                </a:lnTo>
                <a:lnTo>
                  <a:pt x="311026" y="469065"/>
                </a:lnTo>
                <a:lnTo>
                  <a:pt x="353980" y="483800"/>
                </a:lnTo>
                <a:lnTo>
                  <a:pt x="398620" y="494580"/>
                </a:lnTo>
                <a:lnTo>
                  <a:pt x="444742" y="501199"/>
                </a:lnTo>
                <a:lnTo>
                  <a:pt x="492138" y="503452"/>
                </a:lnTo>
                <a:lnTo>
                  <a:pt x="539534" y="501199"/>
                </a:lnTo>
                <a:lnTo>
                  <a:pt x="585656" y="494580"/>
                </a:lnTo>
                <a:lnTo>
                  <a:pt x="630297" y="483800"/>
                </a:lnTo>
                <a:lnTo>
                  <a:pt x="673250" y="469065"/>
                </a:lnTo>
                <a:lnTo>
                  <a:pt x="714310" y="450582"/>
                </a:lnTo>
                <a:lnTo>
                  <a:pt x="753271" y="428556"/>
                </a:lnTo>
                <a:lnTo>
                  <a:pt x="789925" y="403194"/>
                </a:lnTo>
                <a:lnTo>
                  <a:pt x="824068" y="374702"/>
                </a:lnTo>
                <a:lnTo>
                  <a:pt x="855492" y="343287"/>
                </a:lnTo>
                <a:lnTo>
                  <a:pt x="883992" y="309153"/>
                </a:lnTo>
                <a:lnTo>
                  <a:pt x="909360" y="272509"/>
                </a:lnTo>
                <a:lnTo>
                  <a:pt x="931392" y="233559"/>
                </a:lnTo>
                <a:lnTo>
                  <a:pt x="949881" y="192510"/>
                </a:lnTo>
                <a:lnTo>
                  <a:pt x="964619" y="149568"/>
                </a:lnTo>
                <a:lnTo>
                  <a:pt x="975403" y="104940"/>
                </a:lnTo>
                <a:lnTo>
                  <a:pt x="982024" y="58831"/>
                </a:lnTo>
                <a:lnTo>
                  <a:pt x="984277" y="11447"/>
                </a:lnTo>
                <a:lnTo>
                  <a:pt x="983122" y="0"/>
                </a:lnTo>
                <a:close/>
              </a:path>
            </a:pathLst>
          </a:custGeom>
          <a:solidFill>
            <a:srgbClr val="5B9BD5"/>
          </a:solidFill>
        </p:spPr>
        <p:txBody>
          <a:bodyPr wrap="square" lIns="0" tIns="0" rIns="0" bIns="0"/>
          <a:lstStyle/>
          <a:p>
            <a:endParaRPr/>
          </a:p>
        </p:txBody>
      </p:sp>
      <p:sp>
        <p:nvSpPr>
          <p:cNvPr id="5" name="object 5"/>
          <p:cNvSpPr/>
          <p:nvPr/>
        </p:nvSpPr>
        <p:spPr>
          <a:xfrm>
            <a:off x="3527938" y="850898"/>
            <a:ext cx="1480820" cy="817880"/>
          </a:xfrm>
          <a:custGeom>
            <a:avLst/>
            <a:gdLst/>
            <a:ahLst/>
            <a:cxnLst/>
            <a:rect l="l" t="t" r="r" b="b"/>
            <a:pathLst>
              <a:path w="1480820" h="817880">
                <a:moveTo>
                  <a:pt x="1480409" y="0"/>
                </a:moveTo>
                <a:lnTo>
                  <a:pt x="1374900" y="0"/>
                </a:lnTo>
                <a:lnTo>
                  <a:pt x="1374900" y="673199"/>
                </a:lnTo>
                <a:lnTo>
                  <a:pt x="210724" y="0"/>
                </a:lnTo>
                <a:lnTo>
                  <a:pt x="0" y="0"/>
                </a:lnTo>
                <a:lnTo>
                  <a:pt x="1401277" y="810323"/>
                </a:lnTo>
                <a:lnTo>
                  <a:pt x="1407479" y="813382"/>
                </a:lnTo>
                <a:lnTo>
                  <a:pt x="1414001" y="815593"/>
                </a:lnTo>
                <a:lnTo>
                  <a:pt x="1420754" y="816935"/>
                </a:lnTo>
                <a:lnTo>
                  <a:pt x="1427655" y="817383"/>
                </a:lnTo>
                <a:lnTo>
                  <a:pt x="1448190" y="813238"/>
                </a:lnTo>
                <a:lnTo>
                  <a:pt x="1464958" y="801936"/>
                </a:lnTo>
                <a:lnTo>
                  <a:pt x="1476264" y="785172"/>
                </a:lnTo>
                <a:lnTo>
                  <a:pt x="1480409" y="764642"/>
                </a:lnTo>
                <a:lnTo>
                  <a:pt x="1480409" y="0"/>
                </a:lnTo>
                <a:close/>
              </a:path>
            </a:pathLst>
          </a:custGeom>
          <a:solidFill>
            <a:srgbClr val="70AD47"/>
          </a:solidFill>
        </p:spPr>
        <p:txBody>
          <a:bodyPr wrap="square" lIns="0" tIns="0" rIns="0" bIns="0"/>
          <a:lstStyle/>
          <a:p>
            <a:endParaRPr/>
          </a:p>
        </p:txBody>
      </p:sp>
      <p:sp>
        <p:nvSpPr>
          <p:cNvPr id="6" name="object 6"/>
          <p:cNvSpPr/>
          <p:nvPr/>
        </p:nvSpPr>
        <p:spPr>
          <a:xfrm>
            <a:off x="152400" y="3352644"/>
            <a:ext cx="136525" cy="471170"/>
          </a:xfrm>
          <a:custGeom>
            <a:avLst/>
            <a:gdLst/>
            <a:ahLst/>
            <a:cxnLst/>
            <a:rect l="l" t="t" r="r" b="b"/>
            <a:pathLst>
              <a:path w="136525" h="471170">
                <a:moveTo>
                  <a:pt x="0" y="0"/>
                </a:moveTo>
                <a:lnTo>
                  <a:pt x="0" y="471070"/>
                </a:lnTo>
                <a:lnTo>
                  <a:pt x="15245" y="462798"/>
                </a:lnTo>
                <a:lnTo>
                  <a:pt x="55817" y="429332"/>
                </a:lnTo>
                <a:lnTo>
                  <a:pt x="89293" y="388770"/>
                </a:lnTo>
                <a:lnTo>
                  <a:pt x="114568" y="342216"/>
                </a:lnTo>
                <a:lnTo>
                  <a:pt x="130542" y="290770"/>
                </a:lnTo>
                <a:lnTo>
                  <a:pt x="136112" y="235535"/>
                </a:lnTo>
                <a:lnTo>
                  <a:pt x="130542" y="180301"/>
                </a:lnTo>
                <a:lnTo>
                  <a:pt x="114568" y="128855"/>
                </a:lnTo>
                <a:lnTo>
                  <a:pt x="89293" y="82300"/>
                </a:lnTo>
                <a:lnTo>
                  <a:pt x="55817" y="41738"/>
                </a:lnTo>
                <a:lnTo>
                  <a:pt x="15245" y="8272"/>
                </a:lnTo>
                <a:lnTo>
                  <a:pt x="0" y="0"/>
                </a:lnTo>
                <a:close/>
              </a:path>
            </a:pathLst>
          </a:custGeom>
          <a:solidFill>
            <a:srgbClr val="FFC000"/>
          </a:solidFill>
        </p:spPr>
        <p:txBody>
          <a:bodyPr wrap="square" lIns="0" tIns="0" rIns="0" bIns="0"/>
          <a:lstStyle/>
          <a:p>
            <a:endParaRPr/>
          </a:p>
        </p:txBody>
      </p:sp>
      <p:sp>
        <p:nvSpPr>
          <p:cNvPr id="7" name="object 7"/>
          <p:cNvSpPr txBox="1">
            <a:spLocks noGrp="1"/>
          </p:cNvSpPr>
          <p:nvPr>
            <p:ph type="title"/>
          </p:nvPr>
        </p:nvSpPr>
        <p:spPr>
          <a:xfrm>
            <a:off x="5073562" y="1344734"/>
            <a:ext cx="4577080" cy="982980"/>
          </a:xfrm>
          <a:prstGeom prst="rect">
            <a:avLst/>
          </a:prstGeom>
        </p:spPr>
        <p:txBody>
          <a:bodyPr vert="horz" wrap="square" lIns="0" tIns="38735" rIns="0" bIns="0">
            <a:spAutoFit/>
          </a:bodyPr>
          <a:lstStyle/>
          <a:p>
            <a:pPr marL="12700" marR="5080">
              <a:lnSpc>
                <a:spcPct val="89800"/>
              </a:lnSpc>
              <a:spcBef>
                <a:spcPts val="305"/>
              </a:spcBef>
              <a:defRPr sz="1700">
                <a:latin typeface="Calibri"/>
                <a:cs typeface="Calibri"/>
              </a:defRPr>
            </a:pPr>
            <a:r>
              <a:rPr b="1"/>
              <a:t>In alcuni casi e dominio, le applicazioni AI &amp; Big Data — anche quando accurate e imparziali — possono avere costi individuali e sociali che superano i loro vantaggi</a:t>
            </a:r>
            <a:r>
              <a:t>.</a:t>
            </a:r>
            <a:endParaRPr sz="1700">
              <a:latin typeface="Calibri"/>
              <a:cs typeface="Calibri"/>
            </a:endParaRPr>
          </a:p>
        </p:txBody>
      </p:sp>
      <p:sp>
        <p:nvSpPr>
          <p:cNvPr id="8" name="object 8"/>
          <p:cNvSpPr txBox="1"/>
          <p:nvPr/>
        </p:nvSpPr>
        <p:spPr>
          <a:xfrm>
            <a:off x="5073562" y="2633967"/>
            <a:ext cx="4630420" cy="3235325"/>
          </a:xfrm>
          <a:prstGeom prst="rect">
            <a:avLst/>
          </a:prstGeom>
        </p:spPr>
        <p:txBody>
          <a:bodyPr vert="horz" wrap="square" lIns="0" tIns="94615" rIns="0" bIns="0">
            <a:spAutoFit/>
          </a:bodyPr>
          <a:lstStyle/>
          <a:p>
            <a:pPr marL="207010" indent="-194945">
              <a:lnSpc>
                <a:spcPct val="100000"/>
              </a:lnSpc>
              <a:spcBef>
                <a:spcPts val="745"/>
              </a:spcBef>
              <a:buFont typeface="Wingdings"/>
              <a:buChar char=""/>
              <a:tabLst>
                <a:tab pos="207645" algn="l"/>
              </a:tabLst>
              <a:defRPr sz="1700">
                <a:latin typeface="Calibri"/>
                <a:cs typeface="Calibri"/>
              </a:defRPr>
            </a:pPr>
            <a:r>
              <a:t>Quali sistemi meritano davvero di essere costruiti?</a:t>
            </a:r>
            <a:endParaRPr sz="1700">
              <a:latin typeface="Calibri"/>
              <a:cs typeface="Calibri"/>
            </a:endParaRPr>
          </a:p>
          <a:p>
            <a:pPr marL="207010" indent="-194945">
              <a:lnSpc>
                <a:spcPct val="100000"/>
              </a:lnSpc>
              <a:spcBef>
                <a:spcPts val="650"/>
              </a:spcBef>
              <a:buFont typeface="Wingdings"/>
              <a:buChar char=""/>
              <a:tabLst>
                <a:tab pos="207645" algn="l"/>
              </a:tabLst>
              <a:defRPr sz="1700">
                <a:latin typeface="Calibri"/>
                <a:cs typeface="Calibri"/>
              </a:defRPr>
            </a:pPr>
            <a:r>
              <a:t>Quali problemi devono essere affrontati di più?</a:t>
            </a:r>
            <a:endParaRPr sz="1700">
              <a:latin typeface="Calibri"/>
              <a:cs typeface="Calibri"/>
            </a:endParaRPr>
          </a:p>
          <a:p>
            <a:pPr marL="207010" indent="-194945">
              <a:lnSpc>
                <a:spcPct val="100000"/>
              </a:lnSpc>
              <a:spcBef>
                <a:spcPts val="670"/>
              </a:spcBef>
              <a:buFont typeface="Wingdings"/>
              <a:buChar char=""/>
              <a:tabLst>
                <a:tab pos="207645" algn="l"/>
              </a:tabLst>
              <a:defRPr sz="1700">
                <a:latin typeface="Calibri"/>
                <a:cs typeface="Calibri"/>
              </a:defRPr>
            </a:pPr>
            <a:r>
              <a:t>Chi è il posto migliore per costruirli?</a:t>
            </a:r>
            <a:endParaRPr sz="1700">
              <a:latin typeface="Calibri"/>
              <a:cs typeface="Calibri"/>
            </a:endParaRPr>
          </a:p>
          <a:p>
            <a:pPr marL="255904" indent="-243840">
              <a:lnSpc>
                <a:spcPct val="100000"/>
              </a:lnSpc>
              <a:spcBef>
                <a:spcPts val="650"/>
              </a:spcBef>
              <a:buFont typeface="Wingdings"/>
              <a:buChar char=""/>
              <a:tabLst>
                <a:tab pos="256540" algn="l"/>
              </a:tabLst>
              <a:defRPr sz="1700">
                <a:latin typeface="Calibri"/>
                <a:cs typeface="Calibri"/>
              </a:defRPr>
            </a:pPr>
            <a:r>
              <a:t>E chi decide?</a:t>
            </a:r>
            <a:endParaRPr sz="1700">
              <a:latin typeface="Calibri"/>
              <a:cs typeface="Calibri"/>
            </a:endParaRPr>
          </a:p>
          <a:p>
            <a:pPr marL="12700">
              <a:lnSpc>
                <a:spcPct val="100000"/>
              </a:lnSpc>
              <a:spcBef>
                <a:spcPts val="550"/>
              </a:spcBef>
              <a:defRPr sz="1700">
                <a:latin typeface="Calibri"/>
                <a:cs typeface="Calibri"/>
              </a:defRPr>
            </a:pPr>
            <a:r>
              <a:t>Abbiamo bisogno di veri e propri </a:t>
            </a:r>
            <a:r>
              <a:rPr b="1"/>
              <a:t>meccanismi di responsabilità</a:t>
            </a:r>
            <a:endParaRPr sz="1700">
              <a:latin typeface="Calibri"/>
              <a:cs typeface="Calibri"/>
            </a:endParaRPr>
          </a:p>
          <a:p>
            <a:pPr marL="12700" marR="5080">
              <a:lnSpc>
                <a:spcPct val="90100"/>
              </a:lnSpc>
              <a:spcBef>
                <a:spcPts val="875"/>
              </a:spcBef>
              <a:defRPr sz="1700">
                <a:latin typeface="Calibri"/>
                <a:cs typeface="Calibri"/>
              </a:defRPr>
            </a:pPr>
            <a:r>
              <a:t>Consideriamo, ad esempio, sistemi in grado di riconoscere l'orientamento sessuale o tendenze criminali dai volti delle persone. </a:t>
            </a:r>
            <a:r>
              <a:rPr b="1"/>
              <a:t>Dovremmo solo chiederci se questi sistemi forniscono valutazioni affidabili, o dovremmo piuttosto chiederci se debbano essere costruiti?</a:t>
            </a:r>
            <a:endParaRPr sz="1700">
              <a:latin typeface="Calibri"/>
              <a:cs typeface="Calibri"/>
            </a:endParaRPr>
          </a:p>
        </p:txBody>
      </p:sp>
      <p:sp>
        <p:nvSpPr>
          <p:cNvPr id="9" name="object 9"/>
          <p:cNvSpPr/>
          <p:nvPr/>
        </p:nvSpPr>
        <p:spPr>
          <a:xfrm>
            <a:off x="152400" y="5822007"/>
            <a:ext cx="1319530" cy="871219"/>
          </a:xfrm>
          <a:custGeom>
            <a:avLst/>
            <a:gdLst/>
            <a:ahLst/>
            <a:cxnLst/>
            <a:rect l="l" t="t" r="r" b="b"/>
            <a:pathLst>
              <a:path w="1319530" h="871220">
                <a:moveTo>
                  <a:pt x="1266423" y="0"/>
                </a:moveTo>
                <a:lnTo>
                  <a:pt x="0" y="0"/>
                </a:lnTo>
                <a:lnTo>
                  <a:pt x="0" y="105481"/>
                </a:lnTo>
                <a:lnTo>
                  <a:pt x="1213669" y="105481"/>
                </a:lnTo>
                <a:lnTo>
                  <a:pt x="1213669" y="870892"/>
                </a:lnTo>
                <a:lnTo>
                  <a:pt x="1319178" y="870892"/>
                </a:lnTo>
                <a:lnTo>
                  <a:pt x="1319178" y="52741"/>
                </a:lnTo>
                <a:lnTo>
                  <a:pt x="1315032" y="32212"/>
                </a:lnTo>
                <a:lnTo>
                  <a:pt x="1303727" y="15447"/>
                </a:lnTo>
                <a:lnTo>
                  <a:pt x="1286958" y="4144"/>
                </a:lnTo>
                <a:lnTo>
                  <a:pt x="1266423" y="0"/>
                </a:lnTo>
                <a:close/>
              </a:path>
            </a:pathLst>
          </a:custGeom>
          <a:solidFill>
            <a:srgbClr val="70AD47"/>
          </a:solidFill>
        </p:spPr>
        <p:txBody>
          <a:bodyPr wrap="square" lIns="0" tIns="0" rIns="0" bIns="0"/>
          <a:lstStyle/>
          <a:p>
            <a:endParaRPr/>
          </a:p>
        </p:txBody>
      </p:sp>
      <p:grpSp>
        <p:nvGrpSpPr>
          <p:cNvPr id="10" name="object 10"/>
          <p:cNvGrpSpPr/>
          <p:nvPr/>
        </p:nvGrpSpPr>
        <p:grpSpPr>
          <a:xfrm>
            <a:off x="3065082" y="5721732"/>
            <a:ext cx="1943735" cy="971550"/>
            <a:chOff x="3065082" y="5721732"/>
            <a:chExt cx="1943735" cy="971550"/>
          </a:xfrm>
        </p:grpSpPr>
        <p:sp>
          <p:nvSpPr>
            <p:cNvPr id="11" name="object 11"/>
            <p:cNvSpPr/>
            <p:nvPr/>
          </p:nvSpPr>
          <p:spPr>
            <a:xfrm>
              <a:off x="3065082" y="5721732"/>
              <a:ext cx="1509395" cy="971550"/>
            </a:xfrm>
            <a:custGeom>
              <a:avLst/>
              <a:gdLst/>
              <a:ahLst/>
              <a:cxnLst/>
              <a:rect l="l" t="t" r="r" b="b"/>
              <a:pathLst>
                <a:path w="1509395" h="971550">
                  <a:moveTo>
                    <a:pt x="178842" y="649973"/>
                  </a:moveTo>
                  <a:lnTo>
                    <a:pt x="136700" y="663295"/>
                  </a:lnTo>
                  <a:lnTo>
                    <a:pt x="105928" y="712221"/>
                  </a:lnTo>
                  <a:lnTo>
                    <a:pt x="86428" y="749712"/>
                  </a:lnTo>
                  <a:lnTo>
                    <a:pt x="68121" y="787776"/>
                  </a:lnTo>
                  <a:lnTo>
                    <a:pt x="51018" y="826384"/>
                  </a:lnTo>
                  <a:lnTo>
                    <a:pt x="0" y="971167"/>
                  </a:lnTo>
                  <a:lnTo>
                    <a:pt x="114507" y="971167"/>
                  </a:lnTo>
                  <a:lnTo>
                    <a:pt x="150639" y="868618"/>
                  </a:lnTo>
                  <a:lnTo>
                    <a:pt x="166374" y="833109"/>
                  </a:lnTo>
                  <a:lnTo>
                    <a:pt x="183217" y="798101"/>
                  </a:lnTo>
                  <a:lnTo>
                    <a:pt x="201159" y="763621"/>
                  </a:lnTo>
                  <a:lnTo>
                    <a:pt x="220186" y="729694"/>
                  </a:lnTo>
                  <a:lnTo>
                    <a:pt x="226554" y="709168"/>
                  </a:lnTo>
                  <a:lnTo>
                    <a:pt x="215083" y="670086"/>
                  </a:lnTo>
                  <a:lnTo>
                    <a:pt x="185599" y="650744"/>
                  </a:lnTo>
                  <a:lnTo>
                    <a:pt x="178842" y="649973"/>
                  </a:lnTo>
                  <a:close/>
                </a:path>
                <a:path w="1509395" h="971550">
                  <a:moveTo>
                    <a:pt x="714176" y="137387"/>
                  </a:moveTo>
                  <a:lnTo>
                    <a:pt x="650617" y="165466"/>
                  </a:lnTo>
                  <a:lnTo>
                    <a:pt x="608652" y="189356"/>
                  </a:lnTo>
                  <a:lnTo>
                    <a:pt x="567577" y="214703"/>
                  </a:lnTo>
                  <a:lnTo>
                    <a:pt x="527431" y="241483"/>
                  </a:lnTo>
                  <a:lnTo>
                    <a:pt x="488251" y="269670"/>
                  </a:lnTo>
                  <a:lnTo>
                    <a:pt x="450076" y="299240"/>
                  </a:lnTo>
                  <a:lnTo>
                    <a:pt x="412943" y="330166"/>
                  </a:lnTo>
                  <a:lnTo>
                    <a:pt x="394283" y="367079"/>
                  </a:lnTo>
                  <a:lnTo>
                    <a:pt x="396701" y="387654"/>
                  </a:lnTo>
                  <a:lnTo>
                    <a:pt x="425699" y="420284"/>
                  </a:lnTo>
                  <a:lnTo>
                    <a:pt x="448329" y="425180"/>
                  </a:lnTo>
                  <a:lnTo>
                    <a:pt x="448572" y="425180"/>
                  </a:lnTo>
                  <a:lnTo>
                    <a:pt x="523921" y="379210"/>
                  </a:lnTo>
                  <a:lnTo>
                    <a:pt x="565184" y="347765"/>
                  </a:lnTo>
                  <a:lnTo>
                    <a:pt x="607691" y="318063"/>
                  </a:lnTo>
                  <a:lnTo>
                    <a:pt x="651389" y="290139"/>
                  </a:lnTo>
                  <a:lnTo>
                    <a:pt x="696220" y="264032"/>
                  </a:lnTo>
                  <a:lnTo>
                    <a:pt x="742132" y="239778"/>
                  </a:lnTo>
                  <a:lnTo>
                    <a:pt x="759047" y="226503"/>
                  </a:lnTo>
                  <a:lnTo>
                    <a:pt x="769204" y="208402"/>
                  </a:lnTo>
                  <a:lnTo>
                    <a:pt x="771831" y="187814"/>
                  </a:lnTo>
                  <a:lnTo>
                    <a:pt x="766155" y="167078"/>
                  </a:lnTo>
                  <a:lnTo>
                    <a:pt x="756740" y="153792"/>
                  </a:lnTo>
                  <a:lnTo>
                    <a:pt x="744280" y="144197"/>
                  </a:lnTo>
                  <a:lnTo>
                    <a:pt x="729764" y="138620"/>
                  </a:lnTo>
                  <a:lnTo>
                    <a:pt x="714176" y="137387"/>
                  </a:lnTo>
                  <a:close/>
                </a:path>
                <a:path w="1509395" h="971550">
                  <a:moveTo>
                    <a:pt x="1291203" y="0"/>
                  </a:moveTo>
                  <a:lnTo>
                    <a:pt x="1248989" y="906"/>
                  </a:lnTo>
                  <a:lnTo>
                    <a:pt x="1206813" y="3117"/>
                  </a:lnTo>
                  <a:lnTo>
                    <a:pt x="1164705" y="6632"/>
                  </a:lnTo>
                  <a:lnTo>
                    <a:pt x="1122696" y="11452"/>
                  </a:lnTo>
                  <a:lnTo>
                    <a:pt x="1086693" y="31828"/>
                  </a:lnTo>
                  <a:lnTo>
                    <a:pt x="1075646" y="71686"/>
                  </a:lnTo>
                  <a:lnTo>
                    <a:pt x="1081643" y="90614"/>
                  </a:lnTo>
                  <a:lnTo>
                    <a:pt x="1093626" y="105690"/>
                  </a:lnTo>
                  <a:lnTo>
                    <a:pt x="1110126" y="115623"/>
                  </a:lnTo>
                  <a:lnTo>
                    <a:pt x="1129675" y="119124"/>
                  </a:lnTo>
                  <a:lnTo>
                    <a:pt x="1132062" y="119148"/>
                  </a:lnTo>
                  <a:lnTo>
                    <a:pt x="1134449" y="119012"/>
                  </a:lnTo>
                  <a:lnTo>
                    <a:pt x="1136817" y="118719"/>
                  </a:lnTo>
                  <a:lnTo>
                    <a:pt x="1188401" y="113066"/>
                  </a:lnTo>
                  <a:lnTo>
                    <a:pt x="1240130" y="109549"/>
                  </a:lnTo>
                  <a:lnTo>
                    <a:pt x="1291939" y="108168"/>
                  </a:lnTo>
                  <a:lnTo>
                    <a:pt x="1484966" y="108168"/>
                  </a:lnTo>
                  <a:lnTo>
                    <a:pt x="1487423" y="107011"/>
                  </a:lnTo>
                  <a:lnTo>
                    <a:pt x="1501508" y="91774"/>
                  </a:lnTo>
                  <a:lnTo>
                    <a:pt x="1508920" y="71601"/>
                  </a:lnTo>
                  <a:lnTo>
                    <a:pt x="1507922" y="50133"/>
                  </a:lnTo>
                  <a:lnTo>
                    <a:pt x="1483834" y="17284"/>
                  </a:lnTo>
                  <a:lnTo>
                    <a:pt x="1459838" y="9424"/>
                  </a:lnTo>
                  <a:lnTo>
                    <a:pt x="1417773" y="5110"/>
                  </a:lnTo>
                  <a:lnTo>
                    <a:pt x="1375626" y="2102"/>
                  </a:lnTo>
                  <a:lnTo>
                    <a:pt x="1333426" y="398"/>
                  </a:lnTo>
                  <a:lnTo>
                    <a:pt x="1291203" y="0"/>
                  </a:lnTo>
                  <a:close/>
                </a:path>
                <a:path w="1509395" h="971550">
                  <a:moveTo>
                    <a:pt x="1484966" y="108168"/>
                  </a:moveTo>
                  <a:lnTo>
                    <a:pt x="1291939" y="108168"/>
                  </a:lnTo>
                  <a:lnTo>
                    <a:pt x="1343760" y="108925"/>
                  </a:lnTo>
                  <a:lnTo>
                    <a:pt x="1395528" y="111820"/>
                  </a:lnTo>
                  <a:lnTo>
                    <a:pt x="1447176" y="116852"/>
                  </a:lnTo>
                  <a:lnTo>
                    <a:pt x="1468650" y="115856"/>
                  </a:lnTo>
                  <a:lnTo>
                    <a:pt x="1484966" y="108168"/>
                  </a:lnTo>
                  <a:close/>
                </a:path>
              </a:pathLst>
            </a:custGeom>
            <a:solidFill>
              <a:srgbClr val="FFC000"/>
            </a:solidFill>
          </p:spPr>
          <p:txBody>
            <a:bodyPr wrap="square" lIns="0" tIns="0" rIns="0" bIns="0"/>
            <a:lstStyle/>
            <a:p>
              <a:endParaRPr/>
            </a:p>
          </p:txBody>
        </p:sp>
        <p:sp>
          <p:nvSpPr>
            <p:cNvPr id="12" name="object 12"/>
            <p:cNvSpPr/>
            <p:nvPr/>
          </p:nvSpPr>
          <p:spPr>
            <a:xfrm>
              <a:off x="3674036" y="6182432"/>
              <a:ext cx="1334770" cy="510540"/>
            </a:xfrm>
            <a:custGeom>
              <a:avLst/>
              <a:gdLst/>
              <a:ahLst/>
              <a:cxnLst/>
              <a:rect l="l" t="t" r="r" b="b"/>
              <a:pathLst>
                <a:path w="1334770" h="510540">
                  <a:moveTo>
                    <a:pt x="667156" y="0"/>
                  </a:moveTo>
                  <a:lnTo>
                    <a:pt x="617233" y="1732"/>
                  </a:lnTo>
                  <a:lnTo>
                    <a:pt x="568273" y="6849"/>
                  </a:lnTo>
                  <a:lnTo>
                    <a:pt x="520398" y="15233"/>
                  </a:lnTo>
                  <a:lnTo>
                    <a:pt x="473730" y="26766"/>
                  </a:lnTo>
                  <a:lnTo>
                    <a:pt x="428390" y="41329"/>
                  </a:lnTo>
                  <a:lnTo>
                    <a:pt x="384501" y="58803"/>
                  </a:lnTo>
                  <a:lnTo>
                    <a:pt x="342185" y="79070"/>
                  </a:lnTo>
                  <a:lnTo>
                    <a:pt x="301562" y="102011"/>
                  </a:lnTo>
                  <a:lnTo>
                    <a:pt x="262755" y="127509"/>
                  </a:lnTo>
                  <a:lnTo>
                    <a:pt x="225886" y="155444"/>
                  </a:lnTo>
                  <a:lnTo>
                    <a:pt x="191077" y="185698"/>
                  </a:lnTo>
                  <a:lnTo>
                    <a:pt x="158449" y="218153"/>
                  </a:lnTo>
                  <a:lnTo>
                    <a:pt x="128124" y="252689"/>
                  </a:lnTo>
                  <a:lnTo>
                    <a:pt x="100224" y="289190"/>
                  </a:lnTo>
                  <a:lnTo>
                    <a:pt x="74871" y="327535"/>
                  </a:lnTo>
                  <a:lnTo>
                    <a:pt x="52186" y="367607"/>
                  </a:lnTo>
                  <a:lnTo>
                    <a:pt x="32292" y="409287"/>
                  </a:lnTo>
                  <a:lnTo>
                    <a:pt x="0" y="510467"/>
                  </a:lnTo>
                  <a:lnTo>
                    <a:pt x="1334311" y="510467"/>
                  </a:lnTo>
                  <a:lnTo>
                    <a:pt x="1302019" y="409287"/>
                  </a:lnTo>
                  <a:lnTo>
                    <a:pt x="1282125" y="367607"/>
                  </a:lnTo>
                  <a:lnTo>
                    <a:pt x="1259440" y="327535"/>
                  </a:lnTo>
                  <a:lnTo>
                    <a:pt x="1234087" y="289190"/>
                  </a:lnTo>
                  <a:lnTo>
                    <a:pt x="1206187" y="252689"/>
                  </a:lnTo>
                  <a:lnTo>
                    <a:pt x="1175862" y="218153"/>
                  </a:lnTo>
                  <a:lnTo>
                    <a:pt x="1143234" y="185698"/>
                  </a:lnTo>
                  <a:lnTo>
                    <a:pt x="1108425" y="155444"/>
                  </a:lnTo>
                  <a:lnTo>
                    <a:pt x="1071556" y="127509"/>
                  </a:lnTo>
                  <a:lnTo>
                    <a:pt x="1032749" y="102011"/>
                  </a:lnTo>
                  <a:lnTo>
                    <a:pt x="992127" y="79070"/>
                  </a:lnTo>
                  <a:lnTo>
                    <a:pt x="949810" y="58803"/>
                  </a:lnTo>
                  <a:lnTo>
                    <a:pt x="905921" y="41329"/>
                  </a:lnTo>
                  <a:lnTo>
                    <a:pt x="860582" y="26766"/>
                  </a:lnTo>
                  <a:lnTo>
                    <a:pt x="813914" y="15233"/>
                  </a:lnTo>
                  <a:lnTo>
                    <a:pt x="766039" y="6849"/>
                  </a:lnTo>
                  <a:lnTo>
                    <a:pt x="717079" y="1732"/>
                  </a:lnTo>
                  <a:lnTo>
                    <a:pt x="667156" y="0"/>
                  </a:lnTo>
                  <a:close/>
                </a:path>
              </a:pathLst>
            </a:custGeom>
            <a:solidFill>
              <a:srgbClr val="ED7D31"/>
            </a:solidFill>
          </p:spPr>
          <p:txBody>
            <a:bodyPr wrap="square" lIns="0" tIns="0" rIns="0" bIns="0"/>
            <a:lstStyle/>
            <a:p>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1830" y="1371219"/>
            <a:ext cx="3868420" cy="589280"/>
          </a:xfrm>
          <a:prstGeom prst="rect">
            <a:avLst/>
          </a:prstGeom>
        </p:spPr>
        <p:txBody>
          <a:bodyPr vert="horz" wrap="square" lIns="0" tIns="12065" rIns="0" bIns="0">
            <a:spAutoFit/>
          </a:bodyPr>
          <a:lstStyle/>
          <a:p>
            <a:pPr marL="12700">
              <a:lnSpc>
                <a:spcPct val="100000"/>
              </a:lnSpc>
              <a:spcBef>
                <a:spcPts val="95"/>
              </a:spcBef>
            </a:pPr>
            <a:r>
              <a:t>Rischi AI e Big Data</a:t>
            </a:r>
          </a:p>
        </p:txBody>
      </p:sp>
      <p:sp>
        <p:nvSpPr>
          <p:cNvPr id="3" name="object 3"/>
          <p:cNvSpPr txBox="1"/>
          <p:nvPr/>
        </p:nvSpPr>
        <p:spPr>
          <a:xfrm>
            <a:off x="931830" y="2381579"/>
            <a:ext cx="8822690" cy="3541395"/>
          </a:xfrm>
          <a:prstGeom prst="rect">
            <a:avLst/>
          </a:prstGeom>
        </p:spPr>
        <p:txBody>
          <a:bodyPr vert="horz" wrap="square" lIns="0" tIns="48260" rIns="0" bIns="0">
            <a:spAutoFit/>
          </a:bodyPr>
          <a:lstStyle/>
          <a:p>
            <a:pPr marL="207010" marR="344805" indent="-194945">
              <a:lnSpc>
                <a:spcPts val="2400"/>
              </a:lnSpc>
              <a:spcBef>
                <a:spcPts val="380"/>
              </a:spcBef>
              <a:buSzPct val="95454"/>
              <a:buFont typeface="Wingdings"/>
              <a:buChar char=""/>
              <a:tabLst>
                <a:tab pos="236220" algn="l"/>
              </a:tabLst>
              <a:defRPr sz="2200">
                <a:latin typeface="Calibri"/>
                <a:cs typeface="Calibri"/>
              </a:defRPr>
            </a:pPr>
            <a:r>
              <a:t>Eliminare o svalutare i posti di lavoro di chi può essere sostituito da macchine (esclusione ed emarginazione nel mercato del lavoro)</a:t>
            </a:r>
            <a:endParaRPr sz="2200">
              <a:latin typeface="Calibri"/>
              <a:cs typeface="Calibri"/>
            </a:endParaRPr>
          </a:p>
          <a:p>
            <a:pPr marL="235585" indent="-223520">
              <a:lnSpc>
                <a:spcPct val="100000"/>
              </a:lnSpc>
              <a:spcBef>
                <a:spcPts val="535"/>
              </a:spcBef>
              <a:buSzPct val="95454"/>
              <a:buFont typeface="Wingdings"/>
              <a:buChar char=""/>
              <a:tabLst>
                <a:tab pos="236220" algn="l"/>
              </a:tabLst>
              <a:defRPr sz="2200">
                <a:latin typeface="Calibri"/>
                <a:cs typeface="Calibri"/>
              </a:defRPr>
            </a:pPr>
            <a:r>
              <a:t>Portare alla povertà e all'esclusione sociale</a:t>
            </a:r>
            <a:endParaRPr sz="2200">
              <a:latin typeface="Calibri"/>
              <a:cs typeface="Calibri"/>
            </a:endParaRPr>
          </a:p>
          <a:p>
            <a:pPr marL="235585" indent="-223520">
              <a:lnSpc>
                <a:spcPct val="100000"/>
              </a:lnSpc>
              <a:spcBef>
                <a:spcPts val="550"/>
              </a:spcBef>
              <a:buSzPct val="95454"/>
              <a:buFont typeface="Wingdings"/>
              <a:buChar char=""/>
              <a:tabLst>
                <a:tab pos="236220" algn="l"/>
              </a:tabLst>
              <a:defRPr sz="2200">
                <a:latin typeface="Calibri"/>
                <a:cs typeface="Calibri"/>
              </a:defRPr>
            </a:pPr>
            <a:r>
              <a:t>Favorire modelli economici in cui </a:t>
            </a:r>
            <a:r>
              <a:rPr i="1"/>
              <a:t>"il vincitore prende tutto".</a:t>
            </a:r>
            <a:endParaRPr sz="2200">
              <a:latin typeface="Calibri"/>
              <a:cs typeface="Calibri"/>
            </a:endParaRPr>
          </a:p>
          <a:p>
            <a:pPr marL="596900" marR="334010" lvl="1" indent="-194945">
              <a:lnSpc>
                <a:spcPts val="1989"/>
              </a:lnSpc>
              <a:spcBef>
                <a:spcPts val="560"/>
              </a:spcBef>
              <a:buFont typeface="Arial MT"/>
              <a:buChar char="•"/>
              <a:tabLst>
                <a:tab pos="650875" algn="l"/>
                <a:tab pos="651510" algn="l"/>
              </a:tabLst>
            </a:pPr>
            <a:r>
              <a:t>	</a:t>
            </a:r>
            <a:r>
              <a:rPr sz="1900" i="1">
                <a:latin typeface="Calibri"/>
                <a:cs typeface="Calibri"/>
              </a:rPr>
              <a:t>Enormi profitti + forza lavoro limitata =&gt; IA contribuisce a concentrare la ricchezza in coloro che investono in tali aziende o forniscono loro competenze di alto livello.</a:t>
            </a:r>
            <a:endParaRPr sz="1900">
              <a:latin typeface="Calibri"/>
              <a:cs typeface="Calibri"/>
            </a:endParaRPr>
          </a:p>
          <a:p>
            <a:pPr marL="235585" indent="-223520">
              <a:lnSpc>
                <a:spcPct val="100000"/>
              </a:lnSpc>
              <a:spcBef>
                <a:spcPts val="525"/>
              </a:spcBef>
              <a:buSzPct val="95454"/>
              <a:buFont typeface="Wingdings"/>
              <a:buChar char=""/>
              <a:tabLst>
                <a:tab pos="236220" algn="l"/>
              </a:tabLst>
              <a:defRPr sz="2200">
                <a:latin typeface="Calibri"/>
                <a:cs typeface="Calibri"/>
              </a:defRPr>
            </a:pPr>
            <a:r>
              <a:t>Nuove opportunità per le attività illegali</a:t>
            </a:r>
            <a:endParaRPr sz="2200">
              <a:latin typeface="Calibri"/>
              <a:cs typeface="Calibri"/>
            </a:endParaRPr>
          </a:p>
          <a:p>
            <a:pPr marL="596900" marR="5080" indent="-194945">
              <a:lnSpc>
                <a:spcPct val="89100"/>
              </a:lnSpc>
              <a:spcBef>
                <a:spcPts val="405"/>
              </a:spcBef>
              <a:buFont typeface="Wingdings"/>
              <a:buChar char=""/>
              <a:tabLst>
                <a:tab pos="651510" algn="l"/>
              </a:tabLst>
              <a:defRPr sz="1900">
                <a:latin typeface="Calibri"/>
                <a:cs typeface="Calibri"/>
              </a:defRPr>
            </a:pPr>
            <a:r>
              <a:t>In particolare, i sistemi AI &amp; Big Data possono essere soggetti a attacchi informatici (progettati per disabilitare infrastrutture critiche, rubare o manipolare vasti set di dati, ecc.) e possono anche essere utilizzati per commettere reati (ad esempio, i veicoli autonomi possono essere utilizzati per uccidere o attacchi terroristici, e algoritmi intelligenti possono essere utilizzati per frodi o altri reati finanziari).</a:t>
            </a:r>
            <a:endParaRPr sz="190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5181" rIns="0" bIns="0">
            <a:spAutoFit/>
          </a:bodyPr>
          <a:lstStyle/>
          <a:p>
            <a:pPr marL="238760" marR="5080">
              <a:lnSpc>
                <a:spcPts val="4100"/>
              </a:lnSpc>
              <a:spcBef>
                <a:spcPts val="515"/>
              </a:spcBef>
            </a:pPr>
            <a:r>
              <a:t>Il problema generale della selezione sociale e del trattamento differenziale</a:t>
            </a:r>
          </a:p>
        </p:txBody>
      </p:sp>
      <p:sp>
        <p:nvSpPr>
          <p:cNvPr id="3" name="object 3"/>
          <p:cNvSpPr txBox="1"/>
          <p:nvPr/>
        </p:nvSpPr>
        <p:spPr>
          <a:xfrm>
            <a:off x="931830" y="2357195"/>
            <a:ext cx="8213090" cy="894080"/>
          </a:xfrm>
          <a:prstGeom prst="rect">
            <a:avLst/>
          </a:prstGeom>
        </p:spPr>
        <p:txBody>
          <a:bodyPr vert="horz" wrap="square" lIns="0" tIns="81280" rIns="0" bIns="0">
            <a:spAutoFit/>
          </a:bodyPr>
          <a:lstStyle/>
          <a:p>
            <a:pPr marL="12700" marR="5080">
              <a:lnSpc>
                <a:spcPct val="79500"/>
              </a:lnSpc>
              <a:spcBef>
                <a:spcPts val="640"/>
              </a:spcBef>
              <a:defRPr sz="2200">
                <a:latin typeface="Calibri"/>
                <a:cs typeface="Calibri"/>
              </a:defRPr>
            </a:pPr>
            <a:r>
              <a:t>L'aspetto chiave dei sistemi ML è la capacità di impegnarsi in inferenza </a:t>
            </a:r>
            <a:r>
              <a:rPr b="1"/>
              <a:t>differenziale: diverse combinazioni di valori predittori sono correlate a diverse previsioni.</a:t>
            </a:r>
            <a:endParaRPr sz="2200">
              <a:latin typeface="Calibri"/>
              <a:cs typeface="Calibri"/>
            </a:endParaRPr>
          </a:p>
        </p:txBody>
      </p:sp>
      <p:sp>
        <p:nvSpPr>
          <p:cNvPr id="4" name="object 4"/>
          <p:cNvSpPr txBox="1"/>
          <p:nvPr/>
        </p:nvSpPr>
        <p:spPr>
          <a:xfrm>
            <a:off x="493275" y="3566347"/>
            <a:ext cx="2613660" cy="2661920"/>
          </a:xfrm>
          <a:prstGeom prst="rect">
            <a:avLst/>
          </a:prstGeom>
          <a:solidFill>
            <a:srgbClr val="B4C7E7"/>
          </a:solidFill>
          <a:ln w="10820">
            <a:solidFill>
              <a:srgbClr val="2F528F"/>
            </a:solidFill>
          </a:ln>
        </p:spPr>
        <p:txBody>
          <a:bodyPr vert="horz" wrap="square" lIns="0" tIns="0" rIns="0" bIns="0">
            <a:spAutoFit/>
          </a:bodyPr>
          <a:lstStyle/>
          <a:p>
            <a:pPr>
              <a:lnSpc>
                <a:spcPct val="100000"/>
              </a:lnSpc>
            </a:pPr>
            <a:endParaRPr sz="2300">
              <a:latin typeface="Times New Roman"/>
              <a:cs typeface="Times New Roman"/>
            </a:endParaRPr>
          </a:p>
          <a:p>
            <a:pPr marL="1270" algn="ctr">
              <a:lnSpc>
                <a:spcPct val="100000"/>
              </a:lnSpc>
              <a:spcBef>
                <a:spcPts val="2010"/>
              </a:spcBef>
              <a:defRPr sz="1900">
                <a:latin typeface="Calibri"/>
                <a:cs typeface="Calibri"/>
              </a:defRPr>
            </a:pPr>
            <a:r>
              <a:t>PREDITTORI</a:t>
            </a:r>
            <a:endParaRPr sz="1900">
              <a:latin typeface="Calibri"/>
              <a:cs typeface="Calibri"/>
            </a:endParaRPr>
          </a:p>
          <a:p>
            <a:pPr marL="635" algn="ctr">
              <a:lnSpc>
                <a:spcPct val="100000"/>
              </a:lnSpc>
              <a:spcBef>
                <a:spcPts val="20"/>
              </a:spcBef>
              <a:defRPr sz="1900">
                <a:latin typeface="Calibri"/>
                <a:cs typeface="Calibri"/>
              </a:defRPr>
            </a:pPr>
            <a:r>
              <a:t>preoccupazioni</a:t>
            </a:r>
            <a:endParaRPr sz="1900">
              <a:latin typeface="Calibri"/>
              <a:cs typeface="Calibri"/>
            </a:endParaRPr>
          </a:p>
          <a:p>
            <a:pPr>
              <a:lnSpc>
                <a:spcPct val="100000"/>
              </a:lnSpc>
              <a:spcBef>
                <a:spcPts val="20"/>
              </a:spcBef>
            </a:pPr>
            <a:endParaRPr sz="1900">
              <a:latin typeface="Calibri"/>
              <a:cs typeface="Calibri"/>
            </a:endParaRPr>
          </a:p>
          <a:p>
            <a:pPr marL="180975" marR="173355" algn="ctr">
              <a:lnSpc>
                <a:spcPts val="2210"/>
              </a:lnSpc>
              <a:spcBef>
                <a:spcPts val="5"/>
              </a:spcBef>
              <a:defRPr sz="1900">
                <a:latin typeface="Calibri"/>
                <a:cs typeface="Calibri"/>
              </a:defRPr>
            </a:pPr>
            <a:r>
              <a:t>Dati sulle persone e sul loro comportamento</a:t>
            </a:r>
            <a:endParaRPr sz="1900">
              <a:latin typeface="Calibri"/>
              <a:cs typeface="Calibri"/>
            </a:endParaRPr>
          </a:p>
        </p:txBody>
      </p:sp>
      <p:sp>
        <p:nvSpPr>
          <p:cNvPr id="5" name="object 5"/>
          <p:cNvSpPr txBox="1"/>
          <p:nvPr/>
        </p:nvSpPr>
        <p:spPr>
          <a:xfrm>
            <a:off x="4040008" y="3566347"/>
            <a:ext cx="2613660" cy="2661920"/>
          </a:xfrm>
          <a:prstGeom prst="rect">
            <a:avLst/>
          </a:prstGeom>
          <a:solidFill>
            <a:srgbClr val="B4C7E7"/>
          </a:solidFill>
          <a:ln w="10820">
            <a:solidFill>
              <a:srgbClr val="2F528F"/>
            </a:solidFill>
          </a:ln>
        </p:spPr>
        <p:txBody>
          <a:bodyPr vert="horz" wrap="square" lIns="0" tIns="0" rIns="0" bIns="0">
            <a:spAutoFit/>
          </a:bodyPr>
          <a:lstStyle/>
          <a:p>
            <a:pPr>
              <a:lnSpc>
                <a:spcPct val="100000"/>
              </a:lnSpc>
            </a:pPr>
            <a:endParaRPr sz="2300">
              <a:latin typeface="Times New Roman"/>
              <a:cs typeface="Times New Roman"/>
            </a:endParaRPr>
          </a:p>
          <a:p>
            <a:pPr marL="1270" algn="ctr">
              <a:lnSpc>
                <a:spcPct val="100000"/>
              </a:lnSpc>
              <a:spcBef>
                <a:spcPts val="2010"/>
              </a:spcBef>
              <a:defRPr sz="1900">
                <a:latin typeface="Calibri"/>
                <a:cs typeface="Calibri"/>
              </a:defRPr>
            </a:pPr>
            <a:r>
              <a:t>PRONOSTICO</a:t>
            </a:r>
            <a:endParaRPr sz="1900">
              <a:latin typeface="Calibri"/>
              <a:cs typeface="Calibri"/>
            </a:endParaRPr>
          </a:p>
          <a:p>
            <a:pPr marL="635" algn="ctr">
              <a:lnSpc>
                <a:spcPct val="100000"/>
              </a:lnSpc>
              <a:spcBef>
                <a:spcPts val="20"/>
              </a:spcBef>
              <a:defRPr sz="1900">
                <a:latin typeface="Calibri"/>
                <a:cs typeface="Calibri"/>
              </a:defRPr>
            </a:pPr>
            <a:r>
              <a:t>anche preoccupazioni</a:t>
            </a:r>
            <a:endParaRPr sz="1900">
              <a:latin typeface="Calibri"/>
              <a:cs typeface="Calibri"/>
            </a:endParaRPr>
          </a:p>
          <a:p>
            <a:pPr>
              <a:lnSpc>
                <a:spcPct val="100000"/>
              </a:lnSpc>
              <a:spcBef>
                <a:spcPts val="20"/>
              </a:spcBef>
            </a:pPr>
            <a:endParaRPr sz="1900">
              <a:latin typeface="Calibri"/>
              <a:cs typeface="Calibri"/>
            </a:endParaRPr>
          </a:p>
          <a:p>
            <a:pPr marL="220345" marR="212090" algn="ctr">
              <a:lnSpc>
                <a:spcPts val="2210"/>
              </a:lnSpc>
              <a:spcBef>
                <a:spcPts val="5"/>
              </a:spcBef>
              <a:defRPr sz="1900">
                <a:latin typeface="Calibri"/>
                <a:cs typeface="Calibri"/>
              </a:defRPr>
            </a:pPr>
            <a:r>
              <a:t>Caratteristiche o attitudini di tali individui</a:t>
            </a:r>
            <a:endParaRPr sz="1900">
              <a:latin typeface="Calibri"/>
              <a:cs typeface="Calibri"/>
            </a:endParaRPr>
          </a:p>
        </p:txBody>
      </p:sp>
      <p:grpSp>
        <p:nvGrpSpPr>
          <p:cNvPr id="6" name="object 6"/>
          <p:cNvGrpSpPr/>
          <p:nvPr/>
        </p:nvGrpSpPr>
        <p:grpSpPr>
          <a:xfrm>
            <a:off x="3279802" y="4502148"/>
            <a:ext cx="660400" cy="589915"/>
            <a:chOff x="3279802" y="4502148"/>
            <a:chExt cx="660400" cy="589915"/>
          </a:xfrm>
        </p:grpSpPr>
        <p:sp>
          <p:nvSpPr>
            <p:cNvPr id="7" name="object 7"/>
            <p:cNvSpPr/>
            <p:nvPr/>
          </p:nvSpPr>
          <p:spPr>
            <a:xfrm>
              <a:off x="3285212" y="4507558"/>
              <a:ext cx="649605" cy="579120"/>
            </a:xfrm>
            <a:custGeom>
              <a:avLst/>
              <a:gdLst/>
              <a:ahLst/>
              <a:cxnLst/>
              <a:rect l="l" t="t" r="r" b="b"/>
              <a:pathLst>
                <a:path w="649604" h="579120">
                  <a:moveTo>
                    <a:pt x="359813" y="0"/>
                  </a:moveTo>
                  <a:lnTo>
                    <a:pt x="359813" y="144697"/>
                  </a:lnTo>
                  <a:lnTo>
                    <a:pt x="0" y="144697"/>
                  </a:lnTo>
                  <a:lnTo>
                    <a:pt x="0" y="434093"/>
                  </a:lnTo>
                  <a:lnTo>
                    <a:pt x="359813" y="434093"/>
                  </a:lnTo>
                  <a:lnTo>
                    <a:pt x="359813" y="578791"/>
                  </a:lnTo>
                  <a:lnTo>
                    <a:pt x="649287" y="289396"/>
                  </a:lnTo>
                  <a:lnTo>
                    <a:pt x="359813" y="0"/>
                  </a:lnTo>
                  <a:close/>
                </a:path>
              </a:pathLst>
            </a:custGeom>
            <a:solidFill>
              <a:srgbClr val="4472C4"/>
            </a:solidFill>
          </p:spPr>
          <p:txBody>
            <a:bodyPr wrap="square" lIns="0" tIns="0" rIns="0" bIns="0"/>
            <a:lstStyle/>
            <a:p>
              <a:endParaRPr/>
            </a:p>
          </p:txBody>
        </p:sp>
        <p:sp>
          <p:nvSpPr>
            <p:cNvPr id="8" name="object 8"/>
            <p:cNvSpPr/>
            <p:nvPr/>
          </p:nvSpPr>
          <p:spPr>
            <a:xfrm>
              <a:off x="3285212" y="4507558"/>
              <a:ext cx="649605" cy="579120"/>
            </a:xfrm>
            <a:custGeom>
              <a:avLst/>
              <a:gdLst/>
              <a:ahLst/>
              <a:cxnLst/>
              <a:rect l="l" t="t" r="r" b="b"/>
              <a:pathLst>
                <a:path w="649604" h="579120">
                  <a:moveTo>
                    <a:pt x="0" y="144697"/>
                  </a:moveTo>
                  <a:lnTo>
                    <a:pt x="359813" y="144697"/>
                  </a:lnTo>
                  <a:lnTo>
                    <a:pt x="359813" y="0"/>
                  </a:lnTo>
                  <a:lnTo>
                    <a:pt x="649287" y="289395"/>
                  </a:lnTo>
                  <a:lnTo>
                    <a:pt x="359813" y="578790"/>
                  </a:lnTo>
                  <a:lnTo>
                    <a:pt x="359813" y="434093"/>
                  </a:lnTo>
                  <a:lnTo>
                    <a:pt x="0" y="434093"/>
                  </a:lnTo>
                  <a:lnTo>
                    <a:pt x="0" y="144697"/>
                  </a:lnTo>
                  <a:close/>
                </a:path>
              </a:pathLst>
            </a:custGeom>
            <a:ln w="10819">
              <a:solidFill>
                <a:srgbClr val="2F528F"/>
              </a:solidFill>
            </a:ln>
          </p:spPr>
          <p:txBody>
            <a:bodyPr wrap="square" lIns="0" tIns="0" rIns="0" bIns="0"/>
            <a:lstStyle/>
            <a:p>
              <a:endParaRPr/>
            </a:p>
          </p:txBody>
        </p:sp>
      </p:grpSp>
      <p:sp>
        <p:nvSpPr>
          <p:cNvPr id="9" name="object 9"/>
          <p:cNvSpPr txBox="1"/>
          <p:nvPr/>
        </p:nvSpPr>
        <p:spPr>
          <a:xfrm>
            <a:off x="7586742" y="3566347"/>
            <a:ext cx="2613660" cy="2661920"/>
          </a:xfrm>
          <a:prstGeom prst="rect">
            <a:avLst/>
          </a:prstGeom>
          <a:solidFill>
            <a:srgbClr val="B4C7E7"/>
          </a:solidFill>
          <a:ln w="10820">
            <a:solidFill>
              <a:srgbClr val="2F528F"/>
            </a:solidFill>
          </a:ln>
        </p:spPr>
        <p:txBody>
          <a:bodyPr vert="horz" wrap="square" lIns="0" tIns="6350" rIns="0" bIns="0">
            <a:spAutoFit/>
          </a:bodyPr>
          <a:lstStyle/>
          <a:p>
            <a:pPr>
              <a:lnSpc>
                <a:spcPct val="100000"/>
              </a:lnSpc>
              <a:spcBef>
                <a:spcPts val="50"/>
              </a:spcBef>
            </a:pPr>
            <a:endParaRPr sz="2850">
              <a:latin typeface="Times New Roman"/>
              <a:cs typeface="Times New Roman"/>
            </a:endParaRPr>
          </a:p>
          <a:p>
            <a:pPr marL="82550" marR="76835" indent="259079">
              <a:lnSpc>
                <a:spcPts val="1989"/>
              </a:lnSpc>
              <a:defRPr sz="1700">
                <a:latin typeface="Calibri"/>
                <a:cs typeface="Calibri"/>
              </a:defRPr>
            </a:pPr>
            <a:r>
              <a:t>ad esempio una certa storia finanziaria, combinata con i dati</a:t>
            </a:r>
            <a:endParaRPr sz="1700">
              <a:latin typeface="Calibri"/>
              <a:cs typeface="Calibri"/>
            </a:endParaRPr>
          </a:p>
          <a:p>
            <a:pPr marL="193040" marR="186055" indent="-635" algn="ctr">
              <a:lnSpc>
                <a:spcPct val="99100"/>
              </a:lnSpc>
              <a:spcBef>
                <a:spcPts val="35"/>
              </a:spcBef>
              <a:defRPr sz="1700">
                <a:latin typeface="Calibri"/>
                <a:cs typeface="Calibri"/>
              </a:defRPr>
            </a:pPr>
            <a:r>
              <a:t>per quanto riguarda la residenza o l'uso di Internet, può portare a una previsione riguardante l'affidabilità finanziaria ed eventualmente a un punteggio di credito.</a:t>
            </a:r>
            <a:endParaRPr sz="1700">
              <a:latin typeface="Calibri"/>
              <a:cs typeface="Calibri"/>
            </a:endParaRPr>
          </a:p>
        </p:txBody>
      </p:sp>
      <p:grpSp>
        <p:nvGrpSpPr>
          <p:cNvPr id="10" name="object 10"/>
          <p:cNvGrpSpPr/>
          <p:nvPr/>
        </p:nvGrpSpPr>
        <p:grpSpPr>
          <a:xfrm>
            <a:off x="6822477" y="4502148"/>
            <a:ext cx="660400" cy="589915"/>
            <a:chOff x="6822477" y="4502148"/>
            <a:chExt cx="660400" cy="589915"/>
          </a:xfrm>
        </p:grpSpPr>
        <p:sp>
          <p:nvSpPr>
            <p:cNvPr id="11" name="object 11"/>
            <p:cNvSpPr/>
            <p:nvPr/>
          </p:nvSpPr>
          <p:spPr>
            <a:xfrm>
              <a:off x="6827887" y="4507558"/>
              <a:ext cx="649605" cy="579120"/>
            </a:xfrm>
            <a:custGeom>
              <a:avLst/>
              <a:gdLst/>
              <a:ahLst/>
              <a:cxnLst/>
              <a:rect l="l" t="t" r="r" b="b"/>
              <a:pathLst>
                <a:path w="649604" h="579120">
                  <a:moveTo>
                    <a:pt x="359813" y="0"/>
                  </a:moveTo>
                  <a:lnTo>
                    <a:pt x="359813" y="144697"/>
                  </a:lnTo>
                  <a:lnTo>
                    <a:pt x="0" y="144697"/>
                  </a:lnTo>
                  <a:lnTo>
                    <a:pt x="0" y="434093"/>
                  </a:lnTo>
                  <a:lnTo>
                    <a:pt x="359813" y="434093"/>
                  </a:lnTo>
                  <a:lnTo>
                    <a:pt x="359813" y="578791"/>
                  </a:lnTo>
                  <a:lnTo>
                    <a:pt x="649287" y="289396"/>
                  </a:lnTo>
                  <a:lnTo>
                    <a:pt x="359813" y="0"/>
                  </a:lnTo>
                  <a:close/>
                </a:path>
              </a:pathLst>
            </a:custGeom>
            <a:solidFill>
              <a:srgbClr val="4472C4"/>
            </a:solidFill>
          </p:spPr>
          <p:txBody>
            <a:bodyPr wrap="square" lIns="0" tIns="0" rIns="0" bIns="0"/>
            <a:lstStyle/>
            <a:p>
              <a:endParaRPr/>
            </a:p>
          </p:txBody>
        </p:sp>
        <p:sp>
          <p:nvSpPr>
            <p:cNvPr id="12" name="object 12"/>
            <p:cNvSpPr/>
            <p:nvPr/>
          </p:nvSpPr>
          <p:spPr>
            <a:xfrm>
              <a:off x="6827887" y="4507558"/>
              <a:ext cx="649605" cy="579120"/>
            </a:xfrm>
            <a:custGeom>
              <a:avLst/>
              <a:gdLst/>
              <a:ahLst/>
              <a:cxnLst/>
              <a:rect l="l" t="t" r="r" b="b"/>
              <a:pathLst>
                <a:path w="649604" h="579120">
                  <a:moveTo>
                    <a:pt x="0" y="144697"/>
                  </a:moveTo>
                  <a:lnTo>
                    <a:pt x="359813" y="144697"/>
                  </a:lnTo>
                  <a:lnTo>
                    <a:pt x="359813" y="0"/>
                  </a:lnTo>
                  <a:lnTo>
                    <a:pt x="649287" y="289395"/>
                  </a:lnTo>
                  <a:lnTo>
                    <a:pt x="359813" y="578790"/>
                  </a:lnTo>
                  <a:lnTo>
                    <a:pt x="359813" y="434093"/>
                  </a:lnTo>
                  <a:lnTo>
                    <a:pt x="0" y="434093"/>
                  </a:lnTo>
                  <a:lnTo>
                    <a:pt x="0" y="144697"/>
                  </a:lnTo>
                  <a:close/>
                </a:path>
              </a:pathLst>
            </a:custGeom>
            <a:ln w="10819">
              <a:solidFill>
                <a:srgbClr val="2F528F"/>
              </a:solidFill>
            </a:ln>
          </p:spPr>
          <p:txBody>
            <a:bodyPr wrap="square" lIns="0" tIns="0" rIns="0" bIns="0"/>
            <a:lstStyle/>
            <a:p>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5181" rIns="0" bIns="0">
            <a:spAutoFit/>
          </a:bodyPr>
          <a:lstStyle/>
          <a:p>
            <a:pPr marL="238760" marR="5080">
              <a:lnSpc>
                <a:spcPts val="4100"/>
              </a:lnSpc>
              <a:spcBef>
                <a:spcPts val="515"/>
              </a:spcBef>
            </a:pPr>
            <a:r>
              <a:t>Il problema generale della selezione sociale e del trattamento differenziale</a:t>
            </a:r>
          </a:p>
        </p:txBody>
      </p:sp>
      <p:grpSp>
        <p:nvGrpSpPr>
          <p:cNvPr id="3" name="object 3"/>
          <p:cNvGrpSpPr/>
          <p:nvPr/>
        </p:nvGrpSpPr>
        <p:grpSpPr>
          <a:xfrm>
            <a:off x="1047543" y="3690408"/>
            <a:ext cx="1138555" cy="1138555"/>
            <a:chOff x="1047543" y="3690408"/>
            <a:chExt cx="1138555" cy="1138555"/>
          </a:xfrm>
        </p:grpSpPr>
        <p:sp>
          <p:nvSpPr>
            <p:cNvPr id="4" name="object 4"/>
            <p:cNvSpPr/>
            <p:nvPr/>
          </p:nvSpPr>
          <p:spPr>
            <a:xfrm>
              <a:off x="1047543" y="3690408"/>
              <a:ext cx="1138555" cy="1138555"/>
            </a:xfrm>
            <a:custGeom>
              <a:avLst/>
              <a:gdLst/>
              <a:ahLst/>
              <a:cxnLst/>
              <a:rect l="l" t="t" r="r" b="b"/>
              <a:pathLst>
                <a:path w="1138555" h="1138554">
                  <a:moveTo>
                    <a:pt x="569155" y="0"/>
                  </a:moveTo>
                  <a:lnTo>
                    <a:pt x="520046" y="2088"/>
                  </a:lnTo>
                  <a:lnTo>
                    <a:pt x="472097" y="8240"/>
                  </a:lnTo>
                  <a:lnTo>
                    <a:pt x="425479" y="18284"/>
                  </a:lnTo>
                  <a:lnTo>
                    <a:pt x="380363" y="32050"/>
                  </a:lnTo>
                  <a:lnTo>
                    <a:pt x="336919" y="49367"/>
                  </a:lnTo>
                  <a:lnTo>
                    <a:pt x="295319" y="70064"/>
                  </a:lnTo>
                  <a:lnTo>
                    <a:pt x="255733" y="93971"/>
                  </a:lnTo>
                  <a:lnTo>
                    <a:pt x="218332" y="120915"/>
                  </a:lnTo>
                  <a:lnTo>
                    <a:pt x="183287" y="150728"/>
                  </a:lnTo>
                  <a:lnTo>
                    <a:pt x="150769" y="183237"/>
                  </a:lnTo>
                  <a:lnTo>
                    <a:pt x="120948" y="218273"/>
                  </a:lnTo>
                  <a:lnTo>
                    <a:pt x="93996" y="255663"/>
                  </a:lnTo>
                  <a:lnTo>
                    <a:pt x="70083" y="295239"/>
                  </a:lnTo>
                  <a:lnTo>
                    <a:pt x="49381" y="336828"/>
                  </a:lnTo>
                  <a:lnTo>
                    <a:pt x="32059" y="380260"/>
                  </a:lnTo>
                  <a:lnTo>
                    <a:pt x="18289" y="425364"/>
                  </a:lnTo>
                  <a:lnTo>
                    <a:pt x="8242" y="471969"/>
                  </a:lnTo>
                  <a:lnTo>
                    <a:pt x="2089" y="519905"/>
                  </a:lnTo>
                  <a:lnTo>
                    <a:pt x="0" y="569000"/>
                  </a:lnTo>
                  <a:lnTo>
                    <a:pt x="2089" y="618096"/>
                  </a:lnTo>
                  <a:lnTo>
                    <a:pt x="8242" y="666032"/>
                  </a:lnTo>
                  <a:lnTo>
                    <a:pt x="18289" y="712637"/>
                  </a:lnTo>
                  <a:lnTo>
                    <a:pt x="32059" y="757741"/>
                  </a:lnTo>
                  <a:lnTo>
                    <a:pt x="49381" y="801173"/>
                  </a:lnTo>
                  <a:lnTo>
                    <a:pt x="70083" y="842762"/>
                  </a:lnTo>
                  <a:lnTo>
                    <a:pt x="93996" y="882338"/>
                  </a:lnTo>
                  <a:lnTo>
                    <a:pt x="120948" y="919729"/>
                  </a:lnTo>
                  <a:lnTo>
                    <a:pt x="150769" y="954764"/>
                  </a:lnTo>
                  <a:lnTo>
                    <a:pt x="183287" y="987274"/>
                  </a:lnTo>
                  <a:lnTo>
                    <a:pt x="218332" y="1017086"/>
                  </a:lnTo>
                  <a:lnTo>
                    <a:pt x="255733" y="1044031"/>
                  </a:lnTo>
                  <a:lnTo>
                    <a:pt x="295319" y="1067937"/>
                  </a:lnTo>
                  <a:lnTo>
                    <a:pt x="336919" y="1088634"/>
                  </a:lnTo>
                  <a:lnTo>
                    <a:pt x="380363" y="1105951"/>
                  </a:lnTo>
                  <a:lnTo>
                    <a:pt x="425479" y="1119717"/>
                  </a:lnTo>
                  <a:lnTo>
                    <a:pt x="472097" y="1129762"/>
                  </a:lnTo>
                  <a:lnTo>
                    <a:pt x="520046" y="1135913"/>
                  </a:lnTo>
                  <a:lnTo>
                    <a:pt x="569155" y="1138002"/>
                  </a:lnTo>
                  <a:lnTo>
                    <a:pt x="618264" y="1135913"/>
                  </a:lnTo>
                  <a:lnTo>
                    <a:pt x="666213" y="1129762"/>
                  </a:lnTo>
                  <a:lnTo>
                    <a:pt x="712831" y="1119717"/>
                  </a:lnTo>
                  <a:lnTo>
                    <a:pt x="757947" y="1105951"/>
                  </a:lnTo>
                  <a:lnTo>
                    <a:pt x="801391" y="1088634"/>
                  </a:lnTo>
                  <a:lnTo>
                    <a:pt x="842991" y="1067937"/>
                  </a:lnTo>
                  <a:lnTo>
                    <a:pt x="882577" y="1044031"/>
                  </a:lnTo>
                  <a:lnTo>
                    <a:pt x="919978" y="1017086"/>
                  </a:lnTo>
                  <a:lnTo>
                    <a:pt x="955023" y="987274"/>
                  </a:lnTo>
                  <a:lnTo>
                    <a:pt x="987541" y="954764"/>
                  </a:lnTo>
                  <a:lnTo>
                    <a:pt x="1017362" y="919729"/>
                  </a:lnTo>
                  <a:lnTo>
                    <a:pt x="1044314" y="882338"/>
                  </a:lnTo>
                  <a:lnTo>
                    <a:pt x="1068227" y="842762"/>
                  </a:lnTo>
                  <a:lnTo>
                    <a:pt x="1088929" y="801173"/>
                  </a:lnTo>
                  <a:lnTo>
                    <a:pt x="1106251" y="757741"/>
                  </a:lnTo>
                  <a:lnTo>
                    <a:pt x="1120021" y="712637"/>
                  </a:lnTo>
                  <a:lnTo>
                    <a:pt x="1130068" y="666032"/>
                  </a:lnTo>
                  <a:lnTo>
                    <a:pt x="1136221" y="618096"/>
                  </a:lnTo>
                  <a:lnTo>
                    <a:pt x="1138310" y="569000"/>
                  </a:lnTo>
                  <a:lnTo>
                    <a:pt x="1136221" y="519905"/>
                  </a:lnTo>
                  <a:lnTo>
                    <a:pt x="1130068" y="471969"/>
                  </a:lnTo>
                  <a:lnTo>
                    <a:pt x="1120021" y="425364"/>
                  </a:lnTo>
                  <a:lnTo>
                    <a:pt x="1106251" y="380260"/>
                  </a:lnTo>
                  <a:lnTo>
                    <a:pt x="1088929" y="336828"/>
                  </a:lnTo>
                  <a:lnTo>
                    <a:pt x="1068227" y="295239"/>
                  </a:lnTo>
                  <a:lnTo>
                    <a:pt x="1044314" y="255663"/>
                  </a:lnTo>
                  <a:lnTo>
                    <a:pt x="1017362" y="218273"/>
                  </a:lnTo>
                  <a:lnTo>
                    <a:pt x="987541" y="183237"/>
                  </a:lnTo>
                  <a:lnTo>
                    <a:pt x="955023" y="150728"/>
                  </a:lnTo>
                  <a:lnTo>
                    <a:pt x="919978" y="120915"/>
                  </a:lnTo>
                  <a:lnTo>
                    <a:pt x="882577" y="93971"/>
                  </a:lnTo>
                  <a:lnTo>
                    <a:pt x="842991" y="70064"/>
                  </a:lnTo>
                  <a:lnTo>
                    <a:pt x="801391" y="49367"/>
                  </a:lnTo>
                  <a:lnTo>
                    <a:pt x="757947" y="32050"/>
                  </a:lnTo>
                  <a:lnTo>
                    <a:pt x="712831" y="18284"/>
                  </a:lnTo>
                  <a:lnTo>
                    <a:pt x="666213" y="8240"/>
                  </a:lnTo>
                  <a:lnTo>
                    <a:pt x="618264" y="2088"/>
                  </a:lnTo>
                  <a:lnTo>
                    <a:pt x="569155" y="0"/>
                  </a:lnTo>
                  <a:close/>
                </a:path>
              </a:pathLst>
            </a:custGeom>
            <a:solidFill>
              <a:srgbClr val="CFD5EA"/>
            </a:solidFill>
          </p:spPr>
          <p:txBody>
            <a:bodyPr wrap="square" lIns="0" tIns="0" rIns="0" bIns="0"/>
            <a:lstStyle/>
            <a:p>
              <a:endParaRPr/>
            </a:p>
          </p:txBody>
        </p:sp>
        <p:pic>
          <p:nvPicPr>
            <p:cNvPr id="5" name="object 5"/>
            <p:cNvPicPr/>
            <p:nvPr/>
          </p:nvPicPr>
          <p:blipFill>
            <a:blip r:embed="rId2" cstate="print"/>
            <a:stretch>
              <a:fillRect/>
            </a:stretch>
          </p:blipFill>
          <p:spPr>
            <a:xfrm>
              <a:off x="1286255" y="3929380"/>
              <a:ext cx="661416" cy="661416"/>
            </a:xfrm>
            <a:prstGeom prst="rect">
              <a:avLst/>
            </a:prstGeom>
          </p:spPr>
        </p:pic>
        <p:sp>
          <p:nvSpPr>
            <p:cNvPr id="6" name="object 6"/>
            <p:cNvSpPr/>
            <p:nvPr/>
          </p:nvSpPr>
          <p:spPr>
            <a:xfrm>
              <a:off x="1286588" y="3929389"/>
              <a:ext cx="660400" cy="660400"/>
            </a:xfrm>
            <a:custGeom>
              <a:avLst/>
              <a:gdLst/>
              <a:ahLst/>
              <a:cxnLst/>
              <a:rect l="l" t="t" r="r" b="b"/>
              <a:pathLst>
                <a:path w="660400" h="660400">
                  <a:moveTo>
                    <a:pt x="0" y="0"/>
                  </a:moveTo>
                  <a:lnTo>
                    <a:pt x="660219" y="0"/>
                  </a:lnTo>
                  <a:lnTo>
                    <a:pt x="660219" y="660040"/>
                  </a:lnTo>
                  <a:lnTo>
                    <a:pt x="0" y="660040"/>
                  </a:lnTo>
                  <a:lnTo>
                    <a:pt x="0" y="0"/>
                  </a:lnTo>
                  <a:close/>
                </a:path>
              </a:pathLst>
            </a:custGeom>
            <a:ln w="10819">
              <a:solidFill>
                <a:srgbClr val="FFFFFF"/>
              </a:solidFill>
            </a:ln>
          </p:spPr>
          <p:txBody>
            <a:bodyPr wrap="square" lIns="0" tIns="0" rIns="0" bIns="0"/>
            <a:lstStyle/>
            <a:p>
              <a:endParaRPr/>
            </a:p>
          </p:txBody>
        </p:sp>
      </p:grpSp>
      <p:sp>
        <p:nvSpPr>
          <p:cNvPr id="7" name="object 7"/>
          <p:cNvSpPr txBox="1"/>
          <p:nvPr/>
        </p:nvSpPr>
        <p:spPr>
          <a:xfrm>
            <a:off x="2417078" y="2987606"/>
            <a:ext cx="1634222" cy="284734"/>
          </a:xfrm>
          <a:prstGeom prst="rect">
            <a:avLst/>
          </a:prstGeom>
        </p:spPr>
        <p:txBody>
          <a:bodyPr vert="horz" wrap="square" lIns="0" tIns="12700" rIns="0" bIns="0">
            <a:spAutoFit/>
          </a:bodyPr>
          <a:lstStyle/>
          <a:p>
            <a:pPr marL="12700">
              <a:lnSpc>
                <a:spcPct val="100000"/>
              </a:lnSpc>
              <a:spcBef>
                <a:spcPts val="100"/>
              </a:spcBef>
              <a:defRPr sz="1700" b="1">
                <a:latin typeface="Calibri"/>
                <a:cs typeface="Calibri"/>
              </a:defRPr>
            </a:pPr>
            <a:r>
              <a:t>stereotipazione</a:t>
            </a:r>
            <a:endParaRPr sz="1700">
              <a:latin typeface="Calibri"/>
              <a:cs typeface="Calibri"/>
            </a:endParaRPr>
          </a:p>
        </p:txBody>
      </p:sp>
      <p:sp>
        <p:nvSpPr>
          <p:cNvPr id="8" name="object 8"/>
          <p:cNvSpPr txBox="1"/>
          <p:nvPr/>
        </p:nvSpPr>
        <p:spPr>
          <a:xfrm>
            <a:off x="2417078" y="2722430"/>
            <a:ext cx="2708910" cy="549910"/>
          </a:xfrm>
          <a:prstGeom prst="rect">
            <a:avLst/>
          </a:prstGeom>
        </p:spPr>
        <p:txBody>
          <a:bodyPr vert="horz" wrap="square" lIns="0" tIns="12700" rIns="0" bIns="0">
            <a:spAutoFit/>
          </a:bodyPr>
          <a:lstStyle/>
          <a:p>
            <a:pPr marR="5080" algn="r">
              <a:lnSpc>
                <a:spcPct val="100000"/>
              </a:lnSpc>
              <a:spcBef>
                <a:spcPts val="100"/>
              </a:spcBef>
              <a:tabLst>
                <a:tab pos="544830" algn="l"/>
                <a:tab pos="1339850" algn="l"/>
                <a:tab pos="2502535" algn="l"/>
              </a:tabLst>
              <a:defRPr sz="1700">
                <a:latin typeface="Calibri"/>
                <a:cs typeface="Calibri"/>
              </a:defRPr>
            </a:pPr>
            <a:r>
              <a:t>A	nuovo	dinamica	di</a:t>
            </a:r>
            <a:endParaRPr sz="1700">
              <a:latin typeface="Calibri"/>
              <a:cs typeface="Calibri"/>
            </a:endParaRPr>
          </a:p>
          <a:p>
            <a:pPr marR="5080" algn="r">
              <a:lnSpc>
                <a:spcPct val="100000"/>
              </a:lnSpc>
              <a:spcBef>
                <a:spcPts val="45"/>
              </a:spcBef>
              <a:defRPr sz="1700">
                <a:latin typeface="Calibri"/>
                <a:cs typeface="Calibri"/>
              </a:defRPr>
            </a:pPr>
            <a:r>
              <a:t>e</a:t>
            </a:r>
            <a:endParaRPr sz="1700">
              <a:latin typeface="Calibri"/>
              <a:cs typeface="Calibri"/>
            </a:endParaRPr>
          </a:p>
        </p:txBody>
      </p:sp>
      <p:sp>
        <p:nvSpPr>
          <p:cNvPr id="9" name="object 9"/>
          <p:cNvSpPr txBox="1"/>
          <p:nvPr/>
        </p:nvSpPr>
        <p:spPr>
          <a:xfrm>
            <a:off x="2378121" y="3213089"/>
            <a:ext cx="2708910" cy="2942216"/>
          </a:xfrm>
          <a:prstGeom prst="rect">
            <a:avLst/>
          </a:prstGeom>
        </p:spPr>
        <p:txBody>
          <a:bodyPr vert="horz" wrap="square" lIns="0" tIns="107315" rIns="0" bIns="0">
            <a:spAutoFit/>
          </a:bodyPr>
          <a:lstStyle/>
          <a:p>
            <a:pPr marL="12700" algn="just">
              <a:lnSpc>
                <a:spcPct val="100000"/>
              </a:lnSpc>
              <a:spcBef>
                <a:spcPts val="845"/>
              </a:spcBef>
              <a:defRPr sz="1700">
                <a:latin typeface="Calibri"/>
                <a:cs typeface="Calibri"/>
              </a:defRPr>
            </a:pPr>
            <a:r>
              <a:t>la</a:t>
            </a:r>
            <a:r>
              <a:rPr lang="it-IT"/>
              <a:t> </a:t>
            </a:r>
            <a:r>
              <a:rPr b="1"/>
              <a:t>differenziazione </a:t>
            </a:r>
            <a:r>
              <a:t>avviene.</a:t>
            </a:r>
            <a:endParaRPr sz="1700">
              <a:latin typeface="Calibri"/>
              <a:cs typeface="Calibri"/>
            </a:endParaRPr>
          </a:p>
          <a:p>
            <a:pPr marL="12700" marR="5080" algn="just">
              <a:lnSpc>
                <a:spcPct val="101600"/>
              </a:lnSpc>
              <a:spcBef>
                <a:spcPts val="710"/>
              </a:spcBef>
              <a:buAutoNum type="alphaLcParenBoth"/>
              <a:tabLst>
                <a:tab pos="302260" algn="l"/>
              </a:tabLst>
              <a:defRPr sz="1700">
                <a:latin typeface="Calibri"/>
                <a:cs typeface="Calibri"/>
              </a:defRPr>
            </a:pPr>
            <a:r>
              <a:t>I soggetti i cui dati supportano la stessa previsione, saranno considerati e trattati allo stesso modo.</a:t>
            </a:r>
            <a:endParaRPr sz="1700">
              <a:latin typeface="Calibri"/>
              <a:cs typeface="Calibri"/>
            </a:endParaRPr>
          </a:p>
          <a:p>
            <a:pPr marL="12700" marR="5080" algn="just">
              <a:lnSpc>
                <a:spcPct val="101600"/>
              </a:lnSpc>
              <a:spcBef>
                <a:spcPts val="710"/>
              </a:spcBef>
              <a:buAutoNum type="alphaLcParenBoth"/>
              <a:tabLst>
                <a:tab pos="309880" algn="l"/>
              </a:tabLst>
              <a:defRPr sz="1700">
                <a:latin typeface="Calibri"/>
                <a:cs typeface="Calibri"/>
              </a:defRPr>
            </a:pPr>
            <a:r>
              <a:t>Gli individui i cui dati supportano previsioni diverse, saranno considerati e trattati in modo diverso.</a:t>
            </a:r>
            <a:endParaRPr sz="1700">
              <a:latin typeface="Calibri"/>
              <a:cs typeface="Calibri"/>
            </a:endParaRPr>
          </a:p>
        </p:txBody>
      </p:sp>
      <p:grpSp>
        <p:nvGrpSpPr>
          <p:cNvPr id="10" name="object 10"/>
          <p:cNvGrpSpPr/>
          <p:nvPr/>
        </p:nvGrpSpPr>
        <p:grpSpPr>
          <a:xfrm>
            <a:off x="5580460" y="3690408"/>
            <a:ext cx="1138555" cy="1138555"/>
            <a:chOff x="5580460" y="3690408"/>
            <a:chExt cx="1138555" cy="1138555"/>
          </a:xfrm>
        </p:grpSpPr>
        <p:sp>
          <p:nvSpPr>
            <p:cNvPr id="11" name="object 11"/>
            <p:cNvSpPr/>
            <p:nvPr/>
          </p:nvSpPr>
          <p:spPr>
            <a:xfrm>
              <a:off x="5580460" y="3690408"/>
              <a:ext cx="1138555" cy="1138555"/>
            </a:xfrm>
            <a:custGeom>
              <a:avLst/>
              <a:gdLst/>
              <a:ahLst/>
              <a:cxnLst/>
              <a:rect l="l" t="t" r="r" b="b"/>
              <a:pathLst>
                <a:path w="1138554" h="1138554">
                  <a:moveTo>
                    <a:pt x="569155" y="0"/>
                  </a:moveTo>
                  <a:lnTo>
                    <a:pt x="520046" y="2088"/>
                  </a:lnTo>
                  <a:lnTo>
                    <a:pt x="472097" y="8240"/>
                  </a:lnTo>
                  <a:lnTo>
                    <a:pt x="425479" y="18284"/>
                  </a:lnTo>
                  <a:lnTo>
                    <a:pt x="380363" y="32050"/>
                  </a:lnTo>
                  <a:lnTo>
                    <a:pt x="336919" y="49367"/>
                  </a:lnTo>
                  <a:lnTo>
                    <a:pt x="295319" y="70064"/>
                  </a:lnTo>
                  <a:lnTo>
                    <a:pt x="255733" y="93971"/>
                  </a:lnTo>
                  <a:lnTo>
                    <a:pt x="218332" y="120915"/>
                  </a:lnTo>
                  <a:lnTo>
                    <a:pt x="183287" y="150728"/>
                  </a:lnTo>
                  <a:lnTo>
                    <a:pt x="150769" y="183237"/>
                  </a:lnTo>
                  <a:lnTo>
                    <a:pt x="120948" y="218273"/>
                  </a:lnTo>
                  <a:lnTo>
                    <a:pt x="93996" y="255663"/>
                  </a:lnTo>
                  <a:lnTo>
                    <a:pt x="70083" y="295239"/>
                  </a:lnTo>
                  <a:lnTo>
                    <a:pt x="49381" y="336828"/>
                  </a:lnTo>
                  <a:lnTo>
                    <a:pt x="32059" y="380260"/>
                  </a:lnTo>
                  <a:lnTo>
                    <a:pt x="18289" y="425364"/>
                  </a:lnTo>
                  <a:lnTo>
                    <a:pt x="8242" y="471969"/>
                  </a:lnTo>
                  <a:lnTo>
                    <a:pt x="2089" y="519905"/>
                  </a:lnTo>
                  <a:lnTo>
                    <a:pt x="0" y="569000"/>
                  </a:lnTo>
                  <a:lnTo>
                    <a:pt x="2089" y="618096"/>
                  </a:lnTo>
                  <a:lnTo>
                    <a:pt x="8242" y="666032"/>
                  </a:lnTo>
                  <a:lnTo>
                    <a:pt x="18289" y="712637"/>
                  </a:lnTo>
                  <a:lnTo>
                    <a:pt x="32059" y="757741"/>
                  </a:lnTo>
                  <a:lnTo>
                    <a:pt x="49381" y="801173"/>
                  </a:lnTo>
                  <a:lnTo>
                    <a:pt x="70083" y="842762"/>
                  </a:lnTo>
                  <a:lnTo>
                    <a:pt x="93996" y="882338"/>
                  </a:lnTo>
                  <a:lnTo>
                    <a:pt x="120948" y="919729"/>
                  </a:lnTo>
                  <a:lnTo>
                    <a:pt x="150769" y="954764"/>
                  </a:lnTo>
                  <a:lnTo>
                    <a:pt x="183287" y="987274"/>
                  </a:lnTo>
                  <a:lnTo>
                    <a:pt x="218332" y="1017086"/>
                  </a:lnTo>
                  <a:lnTo>
                    <a:pt x="255733" y="1044031"/>
                  </a:lnTo>
                  <a:lnTo>
                    <a:pt x="295319" y="1067937"/>
                  </a:lnTo>
                  <a:lnTo>
                    <a:pt x="336919" y="1088634"/>
                  </a:lnTo>
                  <a:lnTo>
                    <a:pt x="380363" y="1105951"/>
                  </a:lnTo>
                  <a:lnTo>
                    <a:pt x="425479" y="1119717"/>
                  </a:lnTo>
                  <a:lnTo>
                    <a:pt x="472097" y="1129762"/>
                  </a:lnTo>
                  <a:lnTo>
                    <a:pt x="520046" y="1135913"/>
                  </a:lnTo>
                  <a:lnTo>
                    <a:pt x="569155" y="1138002"/>
                  </a:lnTo>
                  <a:lnTo>
                    <a:pt x="618264" y="1135913"/>
                  </a:lnTo>
                  <a:lnTo>
                    <a:pt x="666213" y="1129762"/>
                  </a:lnTo>
                  <a:lnTo>
                    <a:pt x="712831" y="1119717"/>
                  </a:lnTo>
                  <a:lnTo>
                    <a:pt x="757947" y="1105951"/>
                  </a:lnTo>
                  <a:lnTo>
                    <a:pt x="801390" y="1088634"/>
                  </a:lnTo>
                  <a:lnTo>
                    <a:pt x="842991" y="1067937"/>
                  </a:lnTo>
                  <a:lnTo>
                    <a:pt x="882577" y="1044031"/>
                  </a:lnTo>
                  <a:lnTo>
                    <a:pt x="919977" y="1017086"/>
                  </a:lnTo>
                  <a:lnTo>
                    <a:pt x="955022" y="987274"/>
                  </a:lnTo>
                  <a:lnTo>
                    <a:pt x="987540" y="954764"/>
                  </a:lnTo>
                  <a:lnTo>
                    <a:pt x="1017361" y="919729"/>
                  </a:lnTo>
                  <a:lnTo>
                    <a:pt x="1044313" y="882338"/>
                  </a:lnTo>
                  <a:lnTo>
                    <a:pt x="1068226" y="842762"/>
                  </a:lnTo>
                  <a:lnTo>
                    <a:pt x="1088928" y="801173"/>
                  </a:lnTo>
                  <a:lnTo>
                    <a:pt x="1106250" y="757741"/>
                  </a:lnTo>
                  <a:lnTo>
                    <a:pt x="1120020" y="712637"/>
                  </a:lnTo>
                  <a:lnTo>
                    <a:pt x="1130067" y="666032"/>
                  </a:lnTo>
                  <a:lnTo>
                    <a:pt x="1136220" y="618096"/>
                  </a:lnTo>
                  <a:lnTo>
                    <a:pt x="1138309" y="569000"/>
                  </a:lnTo>
                  <a:lnTo>
                    <a:pt x="1136220" y="519905"/>
                  </a:lnTo>
                  <a:lnTo>
                    <a:pt x="1130067" y="471969"/>
                  </a:lnTo>
                  <a:lnTo>
                    <a:pt x="1120020" y="425364"/>
                  </a:lnTo>
                  <a:lnTo>
                    <a:pt x="1106250" y="380260"/>
                  </a:lnTo>
                  <a:lnTo>
                    <a:pt x="1088928" y="336828"/>
                  </a:lnTo>
                  <a:lnTo>
                    <a:pt x="1068226" y="295239"/>
                  </a:lnTo>
                  <a:lnTo>
                    <a:pt x="1044313" y="255663"/>
                  </a:lnTo>
                  <a:lnTo>
                    <a:pt x="1017361" y="218273"/>
                  </a:lnTo>
                  <a:lnTo>
                    <a:pt x="987540" y="183237"/>
                  </a:lnTo>
                  <a:lnTo>
                    <a:pt x="955022" y="150728"/>
                  </a:lnTo>
                  <a:lnTo>
                    <a:pt x="919977" y="120915"/>
                  </a:lnTo>
                  <a:lnTo>
                    <a:pt x="882577" y="93971"/>
                  </a:lnTo>
                  <a:lnTo>
                    <a:pt x="842991" y="70064"/>
                  </a:lnTo>
                  <a:lnTo>
                    <a:pt x="801390" y="49367"/>
                  </a:lnTo>
                  <a:lnTo>
                    <a:pt x="757947" y="32050"/>
                  </a:lnTo>
                  <a:lnTo>
                    <a:pt x="712831" y="18284"/>
                  </a:lnTo>
                  <a:lnTo>
                    <a:pt x="666213" y="8240"/>
                  </a:lnTo>
                  <a:lnTo>
                    <a:pt x="618264" y="2088"/>
                  </a:lnTo>
                  <a:lnTo>
                    <a:pt x="569155" y="0"/>
                  </a:lnTo>
                  <a:close/>
                </a:path>
              </a:pathLst>
            </a:custGeom>
            <a:solidFill>
              <a:srgbClr val="CFD5EA"/>
            </a:solidFill>
          </p:spPr>
          <p:txBody>
            <a:bodyPr wrap="square" lIns="0" tIns="0" rIns="0" bIns="0"/>
            <a:lstStyle/>
            <a:p>
              <a:endParaRPr/>
            </a:p>
          </p:txBody>
        </p:sp>
        <p:pic>
          <p:nvPicPr>
            <p:cNvPr id="12" name="object 12"/>
            <p:cNvPicPr/>
            <p:nvPr/>
          </p:nvPicPr>
          <p:blipFill>
            <a:blip r:embed="rId3" cstate="print"/>
            <a:stretch>
              <a:fillRect/>
            </a:stretch>
          </p:blipFill>
          <p:spPr>
            <a:xfrm>
              <a:off x="5818632" y="3929380"/>
              <a:ext cx="661415" cy="661416"/>
            </a:xfrm>
            <a:prstGeom prst="rect">
              <a:avLst/>
            </a:prstGeom>
          </p:spPr>
        </p:pic>
        <p:sp>
          <p:nvSpPr>
            <p:cNvPr id="13" name="object 13"/>
            <p:cNvSpPr/>
            <p:nvPr/>
          </p:nvSpPr>
          <p:spPr>
            <a:xfrm>
              <a:off x="5819504" y="3929389"/>
              <a:ext cx="660400" cy="660400"/>
            </a:xfrm>
            <a:custGeom>
              <a:avLst/>
              <a:gdLst/>
              <a:ahLst/>
              <a:cxnLst/>
              <a:rect l="l" t="t" r="r" b="b"/>
              <a:pathLst>
                <a:path w="660400" h="660400">
                  <a:moveTo>
                    <a:pt x="0" y="0"/>
                  </a:moveTo>
                  <a:lnTo>
                    <a:pt x="660219" y="0"/>
                  </a:lnTo>
                  <a:lnTo>
                    <a:pt x="660219" y="660040"/>
                  </a:lnTo>
                  <a:lnTo>
                    <a:pt x="0" y="660040"/>
                  </a:lnTo>
                  <a:lnTo>
                    <a:pt x="0" y="0"/>
                  </a:lnTo>
                  <a:close/>
                </a:path>
              </a:pathLst>
            </a:custGeom>
            <a:ln w="10819">
              <a:solidFill>
                <a:srgbClr val="FFFFFF"/>
              </a:solidFill>
            </a:ln>
          </p:spPr>
          <p:txBody>
            <a:bodyPr wrap="square" lIns="0" tIns="0" rIns="0" bIns="0"/>
            <a:lstStyle/>
            <a:p>
              <a:endParaRPr/>
            </a:p>
          </p:txBody>
        </p:sp>
      </p:grpSp>
      <p:sp>
        <p:nvSpPr>
          <p:cNvPr id="14" name="object 14"/>
          <p:cNvSpPr txBox="1"/>
          <p:nvPr/>
        </p:nvSpPr>
        <p:spPr>
          <a:xfrm>
            <a:off x="6949995" y="2935789"/>
            <a:ext cx="2651760" cy="1860550"/>
          </a:xfrm>
          <a:prstGeom prst="rect">
            <a:avLst/>
          </a:prstGeom>
        </p:spPr>
        <p:txBody>
          <a:bodyPr vert="horz" wrap="square" lIns="0" tIns="8890" rIns="0" bIns="0">
            <a:spAutoFit/>
          </a:bodyPr>
          <a:lstStyle/>
          <a:p>
            <a:pPr marL="12700" marR="5080">
              <a:lnSpc>
                <a:spcPct val="101400"/>
              </a:lnSpc>
              <a:spcBef>
                <a:spcPts val="70"/>
              </a:spcBef>
              <a:defRPr sz="1700">
                <a:latin typeface="Calibri"/>
                <a:cs typeface="Calibri"/>
              </a:defRPr>
            </a:pPr>
            <a:r>
              <a:t>Questa </a:t>
            </a:r>
            <a:r>
              <a:rPr b="1"/>
              <a:t>equalizzazione e differenziazione</a:t>
            </a:r>
            <a:r>
              <a:t>, a seconda dei domini in cui viene utilizzata e degli scopi che è destinato a servire, può influenzare </a:t>
            </a:r>
            <a:r>
              <a:rPr b="1"/>
              <a:t>positivamente o negativamente </a:t>
            </a:r>
            <a:r>
              <a:t>gli individui interessati.</a:t>
            </a:r>
            <a:endParaRPr sz="1700">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1973" y="1161370"/>
            <a:ext cx="4348480" cy="1049655"/>
          </a:xfrm>
          <a:prstGeom prst="rect">
            <a:avLst/>
          </a:prstGeom>
        </p:spPr>
        <p:txBody>
          <a:bodyPr vert="horz" wrap="square" lIns="0" tIns="53975" rIns="0" bIns="0">
            <a:spAutoFit/>
          </a:bodyPr>
          <a:lstStyle/>
          <a:p>
            <a:pPr marL="12700" marR="5080">
              <a:lnSpc>
                <a:spcPts val="2590"/>
              </a:lnSpc>
              <a:spcBef>
                <a:spcPts val="425"/>
              </a:spcBef>
              <a:defRPr sz="2400"/>
            </a:pPr>
            <a:r>
              <a:t>Esempio: utilizzo di tecnologie di machine learning per rilevare o anticipare i problemi di salute</a:t>
            </a:r>
            <a:endParaRPr sz="2400"/>
          </a:p>
        </p:txBody>
      </p:sp>
      <p:sp>
        <p:nvSpPr>
          <p:cNvPr id="3" name="object 3"/>
          <p:cNvSpPr txBox="1"/>
          <p:nvPr/>
        </p:nvSpPr>
        <p:spPr>
          <a:xfrm>
            <a:off x="801973" y="2307831"/>
            <a:ext cx="4796790" cy="3826510"/>
          </a:xfrm>
          <a:prstGeom prst="rect">
            <a:avLst/>
          </a:prstGeom>
        </p:spPr>
        <p:txBody>
          <a:bodyPr vert="horz" wrap="square" lIns="0" tIns="97790" rIns="0" bIns="0">
            <a:spAutoFit/>
          </a:bodyPr>
          <a:lstStyle/>
          <a:p>
            <a:pPr marL="207010" indent="-194945">
              <a:lnSpc>
                <a:spcPct val="100000"/>
              </a:lnSpc>
              <a:spcBef>
                <a:spcPts val="770"/>
              </a:spcBef>
              <a:buFont typeface="Arial MT"/>
              <a:buChar char="•"/>
              <a:tabLst>
                <a:tab pos="207645" algn="l"/>
              </a:tabLst>
              <a:defRPr sz="1700">
                <a:latin typeface="Calibri"/>
                <a:cs typeface="Calibri"/>
              </a:defRPr>
            </a:pPr>
            <a:r>
              <a:t>Applicazione benefica</a:t>
            </a:r>
            <a:endParaRPr sz="1700">
              <a:latin typeface="Calibri"/>
              <a:cs typeface="Calibri"/>
            </a:endParaRPr>
          </a:p>
          <a:p>
            <a:pPr marL="207010" marR="5080" indent="-194945" algn="just">
              <a:lnSpc>
                <a:spcPts val="1800"/>
              </a:lnSpc>
              <a:spcBef>
                <a:spcPts val="935"/>
              </a:spcBef>
              <a:buFont typeface="Arial MT"/>
              <a:buChar char="•"/>
              <a:tabLst>
                <a:tab pos="207645" algn="l"/>
              </a:tabLst>
              <a:defRPr sz="1700">
                <a:latin typeface="Calibri"/>
                <a:cs typeface="Calibri"/>
              </a:defRPr>
            </a:pPr>
            <a:r>
              <a:rPr b="1"/>
              <a:t>I vantaggi riguardano in linea di principio tutti gli interessati, </a:t>
            </a:r>
            <a:r>
              <a:t>ossia quelli) i cui dati sono trattati a tal fine</a:t>
            </a:r>
            <a:endParaRPr sz="1700">
              <a:latin typeface="Calibri"/>
              <a:cs typeface="Calibri"/>
            </a:endParaRPr>
          </a:p>
          <a:p>
            <a:pPr>
              <a:lnSpc>
                <a:spcPct val="100000"/>
              </a:lnSpc>
              <a:spcBef>
                <a:spcPts val="15"/>
              </a:spcBef>
              <a:buFont typeface="Arial MT"/>
              <a:buChar char="•"/>
            </a:pPr>
            <a:endParaRPr sz="2800">
              <a:latin typeface="Calibri"/>
              <a:cs typeface="Calibri"/>
            </a:endParaRPr>
          </a:p>
          <a:p>
            <a:pPr marL="207010" marR="5080" indent="-194945" algn="just">
              <a:lnSpc>
                <a:spcPct val="90600"/>
              </a:lnSpc>
              <a:buFont typeface="Arial MT"/>
              <a:buChar char="•"/>
              <a:tabLst>
                <a:tab pos="207645" algn="l"/>
              </a:tabLst>
              <a:defRPr sz="1700">
                <a:latin typeface="Calibri"/>
                <a:cs typeface="Calibri"/>
              </a:defRPr>
            </a:pPr>
            <a:r>
              <a:t>Il trattamento dei dati relativi alla salute può anche essere giustificato da motivi di salute pubblica (articolo 9, paragrafo 2, lettera h)), in particolare ai fini del "monitoraggio delle epidemie e della loro diffusione" (considerando 46).</a:t>
            </a:r>
            <a:endParaRPr sz="1700">
              <a:latin typeface="Calibri"/>
              <a:cs typeface="Calibri"/>
            </a:endParaRPr>
          </a:p>
          <a:p>
            <a:pPr marL="207010" marR="5080" indent="-194945" algn="just">
              <a:lnSpc>
                <a:spcPct val="90900"/>
              </a:lnSpc>
              <a:spcBef>
                <a:spcPts val="740"/>
              </a:spcBef>
              <a:buFont typeface="Arial MT"/>
              <a:buChar char="•"/>
              <a:tabLst>
                <a:tab pos="207645" algn="l"/>
              </a:tabLst>
              <a:defRPr sz="1700">
                <a:latin typeface="Calibri"/>
                <a:cs typeface="Calibri"/>
              </a:defRPr>
            </a:pPr>
            <a:r>
              <a:t>Questa disposizione è diventata estremamente rilevante nel contesto delle epidemie della malattia da Coronavirus 2019 (COVID-19). In particolare, è stato sollevato un ampio dibattito attraverso lo sviluppo </a:t>
            </a:r>
            <a:r>
              <a:rPr b="1"/>
              <a:t>di applicazioni per rintracciare i contatti.</a:t>
            </a:r>
            <a:endParaRPr sz="1700">
              <a:latin typeface="Calibri"/>
              <a:cs typeface="Calibri"/>
            </a:endParaRPr>
          </a:p>
        </p:txBody>
      </p:sp>
      <p:grpSp>
        <p:nvGrpSpPr>
          <p:cNvPr id="4" name="object 4"/>
          <p:cNvGrpSpPr/>
          <p:nvPr/>
        </p:nvGrpSpPr>
        <p:grpSpPr>
          <a:xfrm>
            <a:off x="5794293" y="1297221"/>
            <a:ext cx="4747260" cy="5396230"/>
            <a:chOff x="5794293" y="1297221"/>
            <a:chExt cx="4747260" cy="5396230"/>
          </a:xfrm>
        </p:grpSpPr>
        <p:pic>
          <p:nvPicPr>
            <p:cNvPr id="5" name="object 5"/>
            <p:cNvPicPr/>
            <p:nvPr/>
          </p:nvPicPr>
          <p:blipFill>
            <a:blip r:embed="rId2" cstate="print"/>
            <a:stretch>
              <a:fillRect/>
            </a:stretch>
          </p:blipFill>
          <p:spPr>
            <a:xfrm>
              <a:off x="5794293" y="1954403"/>
              <a:ext cx="4746705" cy="4738497"/>
            </a:xfrm>
            <a:prstGeom prst="rect">
              <a:avLst/>
            </a:prstGeom>
          </p:spPr>
        </p:pic>
        <p:sp>
          <p:nvSpPr>
            <p:cNvPr id="6" name="object 6"/>
            <p:cNvSpPr/>
            <p:nvPr/>
          </p:nvSpPr>
          <p:spPr>
            <a:xfrm>
              <a:off x="5813173" y="2261692"/>
              <a:ext cx="465455" cy="465455"/>
            </a:xfrm>
            <a:custGeom>
              <a:avLst/>
              <a:gdLst/>
              <a:ahLst/>
              <a:cxnLst/>
              <a:rect l="l" t="t" r="r" b="b"/>
              <a:pathLst>
                <a:path w="465454" h="465455">
                  <a:moveTo>
                    <a:pt x="232661" y="0"/>
                  </a:moveTo>
                  <a:lnTo>
                    <a:pt x="185772" y="4725"/>
                  </a:lnTo>
                  <a:lnTo>
                    <a:pt x="142099" y="18278"/>
                  </a:lnTo>
                  <a:lnTo>
                    <a:pt x="102578" y="39724"/>
                  </a:lnTo>
                  <a:lnTo>
                    <a:pt x="68145" y="68126"/>
                  </a:lnTo>
                  <a:lnTo>
                    <a:pt x="39735" y="102550"/>
                  </a:lnTo>
                  <a:lnTo>
                    <a:pt x="18283" y="142060"/>
                  </a:lnTo>
                  <a:lnTo>
                    <a:pt x="4726" y="185721"/>
                  </a:lnTo>
                  <a:lnTo>
                    <a:pt x="0" y="232597"/>
                  </a:lnTo>
                  <a:lnTo>
                    <a:pt x="4726" y="279474"/>
                  </a:lnTo>
                  <a:lnTo>
                    <a:pt x="18283" y="323135"/>
                  </a:lnTo>
                  <a:lnTo>
                    <a:pt x="39735" y="362645"/>
                  </a:lnTo>
                  <a:lnTo>
                    <a:pt x="68145" y="397069"/>
                  </a:lnTo>
                  <a:lnTo>
                    <a:pt x="102578" y="425471"/>
                  </a:lnTo>
                  <a:lnTo>
                    <a:pt x="142099" y="446917"/>
                  </a:lnTo>
                  <a:lnTo>
                    <a:pt x="185772" y="460470"/>
                  </a:lnTo>
                  <a:lnTo>
                    <a:pt x="232661" y="465195"/>
                  </a:lnTo>
                  <a:lnTo>
                    <a:pt x="279550" y="460470"/>
                  </a:lnTo>
                  <a:lnTo>
                    <a:pt x="323223" y="446917"/>
                  </a:lnTo>
                  <a:lnTo>
                    <a:pt x="362744" y="425471"/>
                  </a:lnTo>
                  <a:lnTo>
                    <a:pt x="397177" y="397069"/>
                  </a:lnTo>
                  <a:lnTo>
                    <a:pt x="425587" y="362645"/>
                  </a:lnTo>
                  <a:lnTo>
                    <a:pt x="447039" y="323135"/>
                  </a:lnTo>
                  <a:lnTo>
                    <a:pt x="460596" y="279474"/>
                  </a:lnTo>
                  <a:lnTo>
                    <a:pt x="465322" y="232597"/>
                  </a:lnTo>
                  <a:lnTo>
                    <a:pt x="460596" y="185721"/>
                  </a:lnTo>
                  <a:lnTo>
                    <a:pt x="447039" y="142060"/>
                  </a:lnTo>
                  <a:lnTo>
                    <a:pt x="425587" y="102550"/>
                  </a:lnTo>
                  <a:lnTo>
                    <a:pt x="397177" y="68126"/>
                  </a:lnTo>
                  <a:lnTo>
                    <a:pt x="362744" y="39724"/>
                  </a:lnTo>
                  <a:lnTo>
                    <a:pt x="323223" y="18278"/>
                  </a:lnTo>
                  <a:lnTo>
                    <a:pt x="279550" y="4725"/>
                  </a:lnTo>
                  <a:lnTo>
                    <a:pt x="232661" y="0"/>
                  </a:lnTo>
                  <a:close/>
                </a:path>
              </a:pathLst>
            </a:custGeom>
            <a:solidFill>
              <a:srgbClr val="4472C4"/>
            </a:solidFill>
          </p:spPr>
          <p:txBody>
            <a:bodyPr wrap="square" lIns="0" tIns="0" rIns="0" bIns="0"/>
            <a:lstStyle/>
            <a:p>
              <a:endParaRPr/>
            </a:p>
          </p:txBody>
        </p:sp>
        <p:sp>
          <p:nvSpPr>
            <p:cNvPr id="7" name="object 7"/>
            <p:cNvSpPr/>
            <p:nvPr/>
          </p:nvSpPr>
          <p:spPr>
            <a:xfrm>
              <a:off x="8161544" y="1297221"/>
              <a:ext cx="1515110" cy="1826895"/>
            </a:xfrm>
            <a:custGeom>
              <a:avLst/>
              <a:gdLst/>
              <a:ahLst/>
              <a:cxnLst/>
              <a:rect l="l" t="t" r="r" b="b"/>
              <a:pathLst>
                <a:path w="1515109" h="1826895">
                  <a:moveTo>
                    <a:pt x="366940" y="120096"/>
                  </a:moveTo>
                  <a:lnTo>
                    <a:pt x="368752" y="120398"/>
                  </a:lnTo>
                  <a:lnTo>
                    <a:pt x="373065" y="120252"/>
                  </a:lnTo>
                  <a:lnTo>
                    <a:pt x="368287" y="120252"/>
                  </a:lnTo>
                  <a:lnTo>
                    <a:pt x="366940" y="120096"/>
                  </a:lnTo>
                  <a:close/>
                </a:path>
                <a:path w="1515109" h="1826895">
                  <a:moveTo>
                    <a:pt x="365616" y="119875"/>
                  </a:moveTo>
                  <a:lnTo>
                    <a:pt x="366940" y="120096"/>
                  </a:lnTo>
                  <a:lnTo>
                    <a:pt x="368287" y="120252"/>
                  </a:lnTo>
                  <a:lnTo>
                    <a:pt x="365616" y="119875"/>
                  </a:lnTo>
                  <a:close/>
                </a:path>
                <a:path w="1515109" h="1826895">
                  <a:moveTo>
                    <a:pt x="384206" y="119875"/>
                  </a:moveTo>
                  <a:lnTo>
                    <a:pt x="365616" y="119875"/>
                  </a:lnTo>
                  <a:lnTo>
                    <a:pt x="368287" y="120252"/>
                  </a:lnTo>
                  <a:lnTo>
                    <a:pt x="373065" y="120252"/>
                  </a:lnTo>
                  <a:lnTo>
                    <a:pt x="384206" y="119875"/>
                  </a:lnTo>
                  <a:close/>
                </a:path>
                <a:path w="1515109" h="1826895">
                  <a:moveTo>
                    <a:pt x="306853" y="113125"/>
                  </a:moveTo>
                  <a:lnTo>
                    <a:pt x="366940" y="120096"/>
                  </a:lnTo>
                  <a:lnTo>
                    <a:pt x="365616" y="119875"/>
                  </a:lnTo>
                  <a:lnTo>
                    <a:pt x="384206" y="119875"/>
                  </a:lnTo>
                  <a:lnTo>
                    <a:pt x="390225" y="119671"/>
                  </a:lnTo>
                  <a:lnTo>
                    <a:pt x="404389" y="113214"/>
                  </a:lnTo>
                  <a:lnTo>
                    <a:pt x="308202" y="113214"/>
                  </a:lnTo>
                  <a:lnTo>
                    <a:pt x="306853" y="113125"/>
                  </a:lnTo>
                  <a:close/>
                </a:path>
                <a:path w="1515109" h="1826895">
                  <a:moveTo>
                    <a:pt x="183434" y="0"/>
                  </a:moveTo>
                  <a:lnTo>
                    <a:pt x="115907" y="2391"/>
                  </a:lnTo>
                  <a:lnTo>
                    <a:pt x="49258" y="8136"/>
                  </a:lnTo>
                  <a:lnTo>
                    <a:pt x="12501" y="27208"/>
                  </a:lnTo>
                  <a:lnTo>
                    <a:pt x="0" y="66677"/>
                  </a:lnTo>
                  <a:lnTo>
                    <a:pt x="6045" y="87289"/>
                  </a:lnTo>
                  <a:lnTo>
                    <a:pt x="19075" y="103424"/>
                  </a:lnTo>
                  <a:lnTo>
                    <a:pt x="37207" y="113496"/>
                  </a:lnTo>
                  <a:lnTo>
                    <a:pt x="58555" y="115923"/>
                  </a:lnTo>
                  <a:lnTo>
                    <a:pt x="121911" y="110460"/>
                  </a:lnTo>
                  <a:lnTo>
                    <a:pt x="121107" y="110460"/>
                  </a:lnTo>
                  <a:lnTo>
                    <a:pt x="123841" y="110294"/>
                  </a:lnTo>
                  <a:lnTo>
                    <a:pt x="125804" y="110294"/>
                  </a:lnTo>
                  <a:lnTo>
                    <a:pt x="184531" y="108214"/>
                  </a:lnTo>
                  <a:lnTo>
                    <a:pt x="183168" y="108193"/>
                  </a:lnTo>
                  <a:lnTo>
                    <a:pt x="185900" y="108165"/>
                  </a:lnTo>
                  <a:lnTo>
                    <a:pt x="411849" y="108165"/>
                  </a:lnTo>
                  <a:lnTo>
                    <a:pt x="423366" y="96016"/>
                  </a:lnTo>
                  <a:lnTo>
                    <a:pt x="431027" y="75948"/>
                  </a:lnTo>
                  <a:lnTo>
                    <a:pt x="430301" y="54480"/>
                  </a:lnTo>
                  <a:lnTo>
                    <a:pt x="406640" y="21348"/>
                  </a:lnTo>
                  <a:lnTo>
                    <a:pt x="316630" y="5349"/>
                  </a:lnTo>
                  <a:lnTo>
                    <a:pt x="250375" y="1009"/>
                  </a:lnTo>
                  <a:lnTo>
                    <a:pt x="183434" y="0"/>
                  </a:lnTo>
                  <a:close/>
                </a:path>
                <a:path w="1515109" h="1826895">
                  <a:moveTo>
                    <a:pt x="305502" y="112969"/>
                  </a:moveTo>
                  <a:lnTo>
                    <a:pt x="306853" y="113125"/>
                  </a:lnTo>
                  <a:lnTo>
                    <a:pt x="308202" y="113214"/>
                  </a:lnTo>
                  <a:lnTo>
                    <a:pt x="305502" y="112969"/>
                  </a:lnTo>
                  <a:close/>
                </a:path>
                <a:path w="1515109" h="1826895">
                  <a:moveTo>
                    <a:pt x="404927" y="112969"/>
                  </a:moveTo>
                  <a:lnTo>
                    <a:pt x="305502" y="112969"/>
                  </a:lnTo>
                  <a:lnTo>
                    <a:pt x="308202" y="113214"/>
                  </a:lnTo>
                  <a:lnTo>
                    <a:pt x="404389" y="113214"/>
                  </a:lnTo>
                  <a:lnTo>
                    <a:pt x="404927" y="112969"/>
                  </a:lnTo>
                  <a:close/>
                </a:path>
                <a:path w="1515109" h="1826895">
                  <a:moveTo>
                    <a:pt x="246013" y="109140"/>
                  </a:moveTo>
                  <a:lnTo>
                    <a:pt x="306853" y="113125"/>
                  </a:lnTo>
                  <a:lnTo>
                    <a:pt x="305502" y="112969"/>
                  </a:lnTo>
                  <a:lnTo>
                    <a:pt x="404927" y="112969"/>
                  </a:lnTo>
                  <a:lnTo>
                    <a:pt x="409098" y="111067"/>
                  </a:lnTo>
                  <a:lnTo>
                    <a:pt x="410905" y="109161"/>
                  </a:lnTo>
                  <a:lnTo>
                    <a:pt x="247380" y="109161"/>
                  </a:lnTo>
                  <a:lnTo>
                    <a:pt x="246013" y="109140"/>
                  </a:lnTo>
                  <a:close/>
                </a:path>
                <a:path w="1515109" h="1826895">
                  <a:moveTo>
                    <a:pt x="123841" y="110294"/>
                  </a:moveTo>
                  <a:lnTo>
                    <a:pt x="121107" y="110460"/>
                  </a:lnTo>
                  <a:lnTo>
                    <a:pt x="122472" y="110412"/>
                  </a:lnTo>
                  <a:lnTo>
                    <a:pt x="123841" y="110294"/>
                  </a:lnTo>
                  <a:close/>
                </a:path>
                <a:path w="1515109" h="1826895">
                  <a:moveTo>
                    <a:pt x="122472" y="110412"/>
                  </a:moveTo>
                  <a:lnTo>
                    <a:pt x="121107" y="110460"/>
                  </a:lnTo>
                  <a:lnTo>
                    <a:pt x="121911" y="110460"/>
                  </a:lnTo>
                  <a:lnTo>
                    <a:pt x="122472" y="110412"/>
                  </a:lnTo>
                  <a:close/>
                </a:path>
                <a:path w="1515109" h="1826895">
                  <a:moveTo>
                    <a:pt x="125804" y="110294"/>
                  </a:moveTo>
                  <a:lnTo>
                    <a:pt x="123841" y="110294"/>
                  </a:lnTo>
                  <a:lnTo>
                    <a:pt x="122472" y="110412"/>
                  </a:lnTo>
                  <a:lnTo>
                    <a:pt x="125804" y="110294"/>
                  </a:lnTo>
                  <a:close/>
                </a:path>
                <a:path w="1515109" h="1826895">
                  <a:moveTo>
                    <a:pt x="244660" y="109052"/>
                  </a:moveTo>
                  <a:lnTo>
                    <a:pt x="246013" y="109140"/>
                  </a:lnTo>
                  <a:lnTo>
                    <a:pt x="247380" y="109161"/>
                  </a:lnTo>
                  <a:lnTo>
                    <a:pt x="244660" y="109052"/>
                  </a:lnTo>
                  <a:close/>
                </a:path>
                <a:path w="1515109" h="1826895">
                  <a:moveTo>
                    <a:pt x="411008" y="109052"/>
                  </a:moveTo>
                  <a:lnTo>
                    <a:pt x="244660" y="109052"/>
                  </a:lnTo>
                  <a:lnTo>
                    <a:pt x="247380" y="109161"/>
                  </a:lnTo>
                  <a:lnTo>
                    <a:pt x="410905" y="109161"/>
                  </a:lnTo>
                  <a:close/>
                </a:path>
                <a:path w="1515109" h="1826895">
                  <a:moveTo>
                    <a:pt x="411849" y="108165"/>
                  </a:moveTo>
                  <a:lnTo>
                    <a:pt x="185900" y="108165"/>
                  </a:lnTo>
                  <a:lnTo>
                    <a:pt x="184531" y="108214"/>
                  </a:lnTo>
                  <a:lnTo>
                    <a:pt x="246013" y="109140"/>
                  </a:lnTo>
                  <a:lnTo>
                    <a:pt x="244660" y="109052"/>
                  </a:lnTo>
                  <a:lnTo>
                    <a:pt x="411008" y="109052"/>
                  </a:lnTo>
                  <a:lnTo>
                    <a:pt x="411849" y="108165"/>
                  </a:lnTo>
                  <a:close/>
                </a:path>
                <a:path w="1515109" h="1826895">
                  <a:moveTo>
                    <a:pt x="185900" y="108165"/>
                  </a:moveTo>
                  <a:lnTo>
                    <a:pt x="183168" y="108193"/>
                  </a:lnTo>
                  <a:lnTo>
                    <a:pt x="184531" y="108214"/>
                  </a:lnTo>
                  <a:lnTo>
                    <a:pt x="185900" y="108165"/>
                  </a:lnTo>
                  <a:close/>
                </a:path>
                <a:path w="1515109" h="1826895">
                  <a:moveTo>
                    <a:pt x="1098938" y="411495"/>
                  </a:moveTo>
                  <a:lnTo>
                    <a:pt x="999966" y="411495"/>
                  </a:lnTo>
                  <a:lnTo>
                    <a:pt x="1001904" y="413199"/>
                  </a:lnTo>
                  <a:lnTo>
                    <a:pt x="1015566" y="425898"/>
                  </a:lnTo>
                  <a:lnTo>
                    <a:pt x="1033924" y="437060"/>
                  </a:lnTo>
                  <a:lnTo>
                    <a:pt x="1054425" y="440209"/>
                  </a:lnTo>
                  <a:lnTo>
                    <a:pt x="1074612" y="435443"/>
                  </a:lnTo>
                  <a:lnTo>
                    <a:pt x="1092024" y="422859"/>
                  </a:lnTo>
                  <a:lnTo>
                    <a:pt x="1098938" y="411495"/>
                  </a:lnTo>
                  <a:close/>
                </a:path>
                <a:path w="1515109" h="1826895">
                  <a:moveTo>
                    <a:pt x="1000901" y="412359"/>
                  </a:moveTo>
                  <a:lnTo>
                    <a:pt x="1001812" y="413199"/>
                  </a:lnTo>
                  <a:lnTo>
                    <a:pt x="1000901" y="412359"/>
                  </a:lnTo>
                  <a:close/>
                </a:path>
                <a:path w="1515109" h="1826895">
                  <a:moveTo>
                    <a:pt x="999966" y="411495"/>
                  </a:moveTo>
                  <a:lnTo>
                    <a:pt x="1000901" y="412359"/>
                  </a:lnTo>
                  <a:lnTo>
                    <a:pt x="1001904" y="413199"/>
                  </a:lnTo>
                  <a:lnTo>
                    <a:pt x="999966" y="411495"/>
                  </a:lnTo>
                  <a:close/>
                </a:path>
                <a:path w="1515109" h="1826895">
                  <a:moveTo>
                    <a:pt x="1103964" y="373956"/>
                  </a:moveTo>
                  <a:lnTo>
                    <a:pt x="955104" y="373956"/>
                  </a:lnTo>
                  <a:lnTo>
                    <a:pt x="957120" y="375566"/>
                  </a:lnTo>
                  <a:lnTo>
                    <a:pt x="1000901" y="412359"/>
                  </a:lnTo>
                  <a:lnTo>
                    <a:pt x="999966" y="411495"/>
                  </a:lnTo>
                  <a:lnTo>
                    <a:pt x="1098938" y="411495"/>
                  </a:lnTo>
                  <a:lnTo>
                    <a:pt x="1103190" y="404507"/>
                  </a:lnTo>
                  <a:lnTo>
                    <a:pt x="1106340" y="384010"/>
                  </a:lnTo>
                  <a:lnTo>
                    <a:pt x="1103964" y="373956"/>
                  </a:lnTo>
                  <a:close/>
                </a:path>
                <a:path w="1515109" h="1826895">
                  <a:moveTo>
                    <a:pt x="956100" y="374791"/>
                  </a:moveTo>
                  <a:lnTo>
                    <a:pt x="957025" y="375566"/>
                  </a:lnTo>
                  <a:lnTo>
                    <a:pt x="956100" y="374791"/>
                  </a:lnTo>
                  <a:close/>
                </a:path>
                <a:path w="1515109" h="1826895">
                  <a:moveTo>
                    <a:pt x="955104" y="373956"/>
                  </a:moveTo>
                  <a:lnTo>
                    <a:pt x="956100" y="374791"/>
                  </a:lnTo>
                  <a:lnTo>
                    <a:pt x="957120" y="375566"/>
                  </a:lnTo>
                  <a:lnTo>
                    <a:pt x="955104" y="373956"/>
                  </a:lnTo>
                  <a:close/>
                </a:path>
                <a:path w="1515109" h="1826895">
                  <a:moveTo>
                    <a:pt x="1080513" y="338598"/>
                  </a:moveTo>
                  <a:lnTo>
                    <a:pt x="908502" y="338598"/>
                  </a:lnTo>
                  <a:lnTo>
                    <a:pt x="910593" y="340111"/>
                  </a:lnTo>
                  <a:lnTo>
                    <a:pt x="956100" y="374791"/>
                  </a:lnTo>
                  <a:lnTo>
                    <a:pt x="955104" y="373956"/>
                  </a:lnTo>
                  <a:lnTo>
                    <a:pt x="1103964" y="373956"/>
                  </a:lnTo>
                  <a:lnTo>
                    <a:pt x="1101572" y="363828"/>
                  </a:lnTo>
                  <a:lnTo>
                    <a:pt x="1088985" y="346420"/>
                  </a:lnTo>
                  <a:lnTo>
                    <a:pt x="1080513" y="338598"/>
                  </a:lnTo>
                  <a:close/>
                </a:path>
                <a:path w="1515109" h="1826895">
                  <a:moveTo>
                    <a:pt x="909522" y="339374"/>
                  </a:moveTo>
                  <a:lnTo>
                    <a:pt x="910491" y="340111"/>
                  </a:lnTo>
                  <a:lnTo>
                    <a:pt x="909522" y="339374"/>
                  </a:lnTo>
                  <a:close/>
                </a:path>
                <a:path w="1515109" h="1826895">
                  <a:moveTo>
                    <a:pt x="908502" y="338598"/>
                  </a:moveTo>
                  <a:lnTo>
                    <a:pt x="909522" y="339374"/>
                  </a:lnTo>
                  <a:lnTo>
                    <a:pt x="910593" y="340111"/>
                  </a:lnTo>
                  <a:lnTo>
                    <a:pt x="908502" y="338598"/>
                  </a:lnTo>
                  <a:close/>
                </a:path>
                <a:path w="1515109" h="1826895">
                  <a:moveTo>
                    <a:pt x="1041843" y="305488"/>
                  </a:moveTo>
                  <a:lnTo>
                    <a:pt x="860245" y="305488"/>
                  </a:lnTo>
                  <a:lnTo>
                    <a:pt x="862411" y="306901"/>
                  </a:lnTo>
                  <a:lnTo>
                    <a:pt x="909522" y="339374"/>
                  </a:lnTo>
                  <a:lnTo>
                    <a:pt x="908502" y="338598"/>
                  </a:lnTo>
                  <a:lnTo>
                    <a:pt x="1080513" y="338598"/>
                  </a:lnTo>
                  <a:lnTo>
                    <a:pt x="1072436" y="331141"/>
                  </a:lnTo>
                  <a:lnTo>
                    <a:pt x="1041843" y="305488"/>
                  </a:lnTo>
                  <a:close/>
                </a:path>
                <a:path w="1515109" h="1826895">
                  <a:moveTo>
                    <a:pt x="861303" y="306215"/>
                  </a:moveTo>
                  <a:lnTo>
                    <a:pt x="862301" y="306901"/>
                  </a:lnTo>
                  <a:lnTo>
                    <a:pt x="861303" y="306215"/>
                  </a:lnTo>
                  <a:close/>
                </a:path>
                <a:path w="1515109" h="1826895">
                  <a:moveTo>
                    <a:pt x="860245" y="305488"/>
                  </a:moveTo>
                  <a:lnTo>
                    <a:pt x="861303" y="306215"/>
                  </a:lnTo>
                  <a:lnTo>
                    <a:pt x="862411" y="306901"/>
                  </a:lnTo>
                  <a:lnTo>
                    <a:pt x="860245" y="305488"/>
                  </a:lnTo>
                  <a:close/>
                </a:path>
                <a:path w="1515109" h="1826895">
                  <a:moveTo>
                    <a:pt x="1003216" y="274695"/>
                  </a:moveTo>
                  <a:lnTo>
                    <a:pt x="810422" y="274695"/>
                  </a:lnTo>
                  <a:lnTo>
                    <a:pt x="812657" y="276007"/>
                  </a:lnTo>
                  <a:lnTo>
                    <a:pt x="861303" y="306215"/>
                  </a:lnTo>
                  <a:lnTo>
                    <a:pt x="860245" y="305488"/>
                  </a:lnTo>
                  <a:lnTo>
                    <a:pt x="1041843" y="305488"/>
                  </a:lnTo>
                  <a:lnTo>
                    <a:pt x="1023658" y="290239"/>
                  </a:lnTo>
                  <a:lnTo>
                    <a:pt x="1003216" y="274695"/>
                  </a:lnTo>
                  <a:close/>
                </a:path>
                <a:path w="1515109" h="1826895">
                  <a:moveTo>
                    <a:pt x="811528" y="275380"/>
                  </a:moveTo>
                  <a:lnTo>
                    <a:pt x="812540" y="276007"/>
                  </a:lnTo>
                  <a:lnTo>
                    <a:pt x="811528" y="275380"/>
                  </a:lnTo>
                  <a:close/>
                </a:path>
                <a:path w="1515109" h="1826895">
                  <a:moveTo>
                    <a:pt x="810422" y="274695"/>
                  </a:moveTo>
                  <a:lnTo>
                    <a:pt x="811528" y="275380"/>
                  </a:lnTo>
                  <a:lnTo>
                    <a:pt x="812657" y="276007"/>
                  </a:lnTo>
                  <a:lnTo>
                    <a:pt x="810422" y="274695"/>
                  </a:lnTo>
                  <a:close/>
                </a:path>
                <a:path w="1515109" h="1826895">
                  <a:moveTo>
                    <a:pt x="793149" y="146299"/>
                  </a:moveTo>
                  <a:lnTo>
                    <a:pt x="772484" y="148088"/>
                  </a:lnTo>
                  <a:lnTo>
                    <a:pt x="753997" y="157493"/>
                  </a:lnTo>
                  <a:lnTo>
                    <a:pt x="740056" y="173838"/>
                  </a:lnTo>
                  <a:lnTo>
                    <a:pt x="733550" y="194310"/>
                  </a:lnTo>
                  <a:lnTo>
                    <a:pt x="735340" y="214969"/>
                  </a:lnTo>
                  <a:lnTo>
                    <a:pt x="744748" y="233451"/>
                  </a:lnTo>
                  <a:lnTo>
                    <a:pt x="761097" y="247388"/>
                  </a:lnTo>
                  <a:lnTo>
                    <a:pt x="811528" y="275380"/>
                  </a:lnTo>
                  <a:lnTo>
                    <a:pt x="810422" y="274695"/>
                  </a:lnTo>
                  <a:lnTo>
                    <a:pt x="1003216" y="274695"/>
                  </a:lnTo>
                  <a:lnTo>
                    <a:pt x="972986" y="251708"/>
                  </a:lnTo>
                  <a:lnTo>
                    <a:pt x="920509" y="215621"/>
                  </a:lnTo>
                  <a:lnTo>
                    <a:pt x="866319" y="182051"/>
                  </a:lnTo>
                  <a:lnTo>
                    <a:pt x="813626" y="152803"/>
                  </a:lnTo>
                  <a:lnTo>
                    <a:pt x="793149" y="146299"/>
                  </a:lnTo>
                  <a:close/>
                </a:path>
                <a:path w="1515109" h="1826895">
                  <a:moveTo>
                    <a:pt x="1483043" y="1007179"/>
                  </a:moveTo>
                  <a:lnTo>
                    <a:pt x="1371697" y="1007179"/>
                  </a:lnTo>
                  <a:lnTo>
                    <a:pt x="1372405" y="1009808"/>
                  </a:lnTo>
                  <a:lnTo>
                    <a:pt x="1379838" y="1040771"/>
                  </a:lnTo>
                  <a:lnTo>
                    <a:pt x="1388930" y="1060233"/>
                  </a:lnTo>
                  <a:lnTo>
                    <a:pt x="1404249" y="1074214"/>
                  </a:lnTo>
                  <a:lnTo>
                    <a:pt x="1423694" y="1081432"/>
                  </a:lnTo>
                  <a:lnTo>
                    <a:pt x="1445164" y="1080606"/>
                  </a:lnTo>
                  <a:lnTo>
                    <a:pt x="1464632" y="1071517"/>
                  </a:lnTo>
                  <a:lnTo>
                    <a:pt x="1478617" y="1056202"/>
                  </a:lnTo>
                  <a:lnTo>
                    <a:pt x="1485837" y="1036761"/>
                  </a:lnTo>
                  <a:lnTo>
                    <a:pt x="1485010" y="1015297"/>
                  </a:lnTo>
                  <a:lnTo>
                    <a:pt x="1483043" y="1007179"/>
                  </a:lnTo>
                  <a:close/>
                </a:path>
                <a:path w="1515109" h="1826895">
                  <a:moveTo>
                    <a:pt x="1372019" y="1008506"/>
                  </a:moveTo>
                  <a:lnTo>
                    <a:pt x="1372334" y="1009808"/>
                  </a:lnTo>
                  <a:lnTo>
                    <a:pt x="1372019" y="1008506"/>
                  </a:lnTo>
                  <a:close/>
                </a:path>
                <a:path w="1515109" h="1826895">
                  <a:moveTo>
                    <a:pt x="1371697" y="1007179"/>
                  </a:moveTo>
                  <a:lnTo>
                    <a:pt x="1372019" y="1008506"/>
                  </a:lnTo>
                  <a:lnTo>
                    <a:pt x="1372405" y="1009808"/>
                  </a:lnTo>
                  <a:lnTo>
                    <a:pt x="1371697" y="1007179"/>
                  </a:lnTo>
                  <a:close/>
                </a:path>
                <a:path w="1515109" h="1826895">
                  <a:moveTo>
                    <a:pt x="1467180" y="948768"/>
                  </a:moveTo>
                  <a:lnTo>
                    <a:pt x="1354316" y="948768"/>
                  </a:lnTo>
                  <a:lnTo>
                    <a:pt x="1355152" y="951348"/>
                  </a:lnTo>
                  <a:lnTo>
                    <a:pt x="1372019" y="1008506"/>
                  </a:lnTo>
                  <a:lnTo>
                    <a:pt x="1371697" y="1007179"/>
                  </a:lnTo>
                  <a:lnTo>
                    <a:pt x="1483043" y="1007179"/>
                  </a:lnTo>
                  <a:lnTo>
                    <a:pt x="1476548" y="980382"/>
                  </a:lnTo>
                  <a:lnTo>
                    <a:pt x="1467180" y="948768"/>
                  </a:lnTo>
                  <a:close/>
                </a:path>
                <a:path w="1515109" h="1826895">
                  <a:moveTo>
                    <a:pt x="1354699" y="950061"/>
                  </a:moveTo>
                  <a:lnTo>
                    <a:pt x="1355080" y="951348"/>
                  </a:lnTo>
                  <a:lnTo>
                    <a:pt x="1354699" y="950061"/>
                  </a:lnTo>
                  <a:close/>
                </a:path>
                <a:path w="1515109" h="1826895">
                  <a:moveTo>
                    <a:pt x="1354316" y="948768"/>
                  </a:moveTo>
                  <a:lnTo>
                    <a:pt x="1354699" y="950061"/>
                  </a:lnTo>
                  <a:lnTo>
                    <a:pt x="1355152" y="951348"/>
                  </a:lnTo>
                  <a:lnTo>
                    <a:pt x="1354316" y="948768"/>
                  </a:lnTo>
                  <a:close/>
                </a:path>
                <a:path w="1515109" h="1826895">
                  <a:moveTo>
                    <a:pt x="1448894" y="891736"/>
                  </a:moveTo>
                  <a:lnTo>
                    <a:pt x="1334184" y="891736"/>
                  </a:lnTo>
                  <a:lnTo>
                    <a:pt x="1335142" y="894257"/>
                  </a:lnTo>
                  <a:lnTo>
                    <a:pt x="1354699" y="950061"/>
                  </a:lnTo>
                  <a:lnTo>
                    <a:pt x="1354316" y="948768"/>
                  </a:lnTo>
                  <a:lnTo>
                    <a:pt x="1467180" y="948768"/>
                  </a:lnTo>
                  <a:lnTo>
                    <a:pt x="1457688" y="916739"/>
                  </a:lnTo>
                  <a:lnTo>
                    <a:pt x="1448894" y="891736"/>
                  </a:lnTo>
                  <a:close/>
                </a:path>
                <a:path w="1515109" h="1826895">
                  <a:moveTo>
                    <a:pt x="1334634" y="893016"/>
                  </a:moveTo>
                  <a:lnTo>
                    <a:pt x="1335071" y="894257"/>
                  </a:lnTo>
                  <a:lnTo>
                    <a:pt x="1334634" y="893016"/>
                  </a:lnTo>
                  <a:close/>
                </a:path>
                <a:path w="1515109" h="1826895">
                  <a:moveTo>
                    <a:pt x="1334184" y="891736"/>
                  </a:moveTo>
                  <a:lnTo>
                    <a:pt x="1334634" y="893016"/>
                  </a:lnTo>
                  <a:lnTo>
                    <a:pt x="1335142" y="894257"/>
                  </a:lnTo>
                  <a:lnTo>
                    <a:pt x="1334184" y="891736"/>
                  </a:lnTo>
                  <a:close/>
                </a:path>
                <a:path w="1515109" h="1826895">
                  <a:moveTo>
                    <a:pt x="1428288" y="836145"/>
                  </a:moveTo>
                  <a:lnTo>
                    <a:pt x="1311385" y="836145"/>
                  </a:lnTo>
                  <a:lnTo>
                    <a:pt x="1312461" y="838601"/>
                  </a:lnTo>
                  <a:lnTo>
                    <a:pt x="1334634" y="893016"/>
                  </a:lnTo>
                  <a:lnTo>
                    <a:pt x="1334184" y="891736"/>
                  </a:lnTo>
                  <a:lnTo>
                    <a:pt x="1448894" y="891736"/>
                  </a:lnTo>
                  <a:lnTo>
                    <a:pt x="1435823" y="854576"/>
                  </a:lnTo>
                  <a:lnTo>
                    <a:pt x="1428288" y="836145"/>
                  </a:lnTo>
                  <a:close/>
                </a:path>
                <a:path w="1515109" h="1826895">
                  <a:moveTo>
                    <a:pt x="1311894" y="837390"/>
                  </a:moveTo>
                  <a:lnTo>
                    <a:pt x="1312389" y="838601"/>
                  </a:lnTo>
                  <a:lnTo>
                    <a:pt x="1311894" y="837390"/>
                  </a:lnTo>
                  <a:close/>
                </a:path>
                <a:path w="1515109" h="1826895">
                  <a:moveTo>
                    <a:pt x="1311385" y="836145"/>
                  </a:moveTo>
                  <a:lnTo>
                    <a:pt x="1311894" y="837390"/>
                  </a:lnTo>
                  <a:lnTo>
                    <a:pt x="1312461" y="838601"/>
                  </a:lnTo>
                  <a:lnTo>
                    <a:pt x="1311385" y="836145"/>
                  </a:lnTo>
                  <a:close/>
                </a:path>
                <a:path w="1515109" h="1826895">
                  <a:moveTo>
                    <a:pt x="1405473" y="782058"/>
                  </a:moveTo>
                  <a:lnTo>
                    <a:pt x="1286002" y="782058"/>
                  </a:lnTo>
                  <a:lnTo>
                    <a:pt x="1287191" y="784445"/>
                  </a:lnTo>
                  <a:lnTo>
                    <a:pt x="1311894" y="837390"/>
                  </a:lnTo>
                  <a:lnTo>
                    <a:pt x="1311385" y="836145"/>
                  </a:lnTo>
                  <a:lnTo>
                    <a:pt x="1428288" y="836145"/>
                  </a:lnTo>
                  <a:lnTo>
                    <a:pt x="1411048" y="793973"/>
                  </a:lnTo>
                  <a:lnTo>
                    <a:pt x="1405473" y="782058"/>
                  </a:lnTo>
                  <a:close/>
                </a:path>
                <a:path w="1515109" h="1826895">
                  <a:moveTo>
                    <a:pt x="1286566" y="783264"/>
                  </a:moveTo>
                  <a:lnTo>
                    <a:pt x="1287119" y="784445"/>
                  </a:lnTo>
                  <a:lnTo>
                    <a:pt x="1286566" y="783264"/>
                  </a:lnTo>
                  <a:close/>
                </a:path>
                <a:path w="1515109" h="1826895">
                  <a:moveTo>
                    <a:pt x="1286002" y="782058"/>
                  </a:moveTo>
                  <a:lnTo>
                    <a:pt x="1286566" y="783264"/>
                  </a:lnTo>
                  <a:lnTo>
                    <a:pt x="1287191" y="784445"/>
                  </a:lnTo>
                  <a:lnTo>
                    <a:pt x="1286002" y="782058"/>
                  </a:lnTo>
                  <a:close/>
                </a:path>
                <a:path w="1515109" h="1826895">
                  <a:moveTo>
                    <a:pt x="1312545" y="671706"/>
                  </a:moveTo>
                  <a:lnTo>
                    <a:pt x="1291941" y="677800"/>
                  </a:lnTo>
                  <a:lnTo>
                    <a:pt x="1275317" y="691408"/>
                  </a:lnTo>
                  <a:lnTo>
                    <a:pt x="1265542" y="709698"/>
                  </a:lnTo>
                  <a:lnTo>
                    <a:pt x="1263341" y="730317"/>
                  </a:lnTo>
                  <a:lnTo>
                    <a:pt x="1269437" y="750915"/>
                  </a:lnTo>
                  <a:lnTo>
                    <a:pt x="1286566" y="783264"/>
                  </a:lnTo>
                  <a:lnTo>
                    <a:pt x="1286002" y="782058"/>
                  </a:lnTo>
                  <a:lnTo>
                    <a:pt x="1405473" y="782058"/>
                  </a:lnTo>
                  <a:lnTo>
                    <a:pt x="1383455" y="735007"/>
                  </a:lnTo>
                  <a:lnTo>
                    <a:pt x="1365077" y="700299"/>
                  </a:lnTo>
                  <a:lnTo>
                    <a:pt x="1351465" y="683679"/>
                  </a:lnTo>
                  <a:lnTo>
                    <a:pt x="1333170" y="673907"/>
                  </a:lnTo>
                  <a:lnTo>
                    <a:pt x="1312545" y="671706"/>
                  </a:lnTo>
                  <a:close/>
                </a:path>
                <a:path w="1515109" h="1826895">
                  <a:moveTo>
                    <a:pt x="1465508" y="1710305"/>
                  </a:moveTo>
                  <a:lnTo>
                    <a:pt x="1352228" y="1710305"/>
                  </a:lnTo>
                  <a:lnTo>
                    <a:pt x="1351558" y="1712319"/>
                  </a:lnTo>
                  <a:lnTo>
                    <a:pt x="1336474" y="1754732"/>
                  </a:lnTo>
                  <a:lnTo>
                    <a:pt x="1333444" y="1775997"/>
                  </a:lnTo>
                  <a:lnTo>
                    <a:pt x="1338627" y="1796076"/>
                  </a:lnTo>
                  <a:lnTo>
                    <a:pt x="1350963" y="1812747"/>
                  </a:lnTo>
                  <a:lnTo>
                    <a:pt x="1369392" y="1823789"/>
                  </a:lnTo>
                  <a:lnTo>
                    <a:pt x="1390663" y="1826818"/>
                  </a:lnTo>
                  <a:lnTo>
                    <a:pt x="1410748" y="1821637"/>
                  </a:lnTo>
                  <a:lnTo>
                    <a:pt x="1427424" y="1809305"/>
                  </a:lnTo>
                  <a:lnTo>
                    <a:pt x="1438469" y="1790880"/>
                  </a:lnTo>
                  <a:lnTo>
                    <a:pt x="1454577" y="1745452"/>
                  </a:lnTo>
                  <a:lnTo>
                    <a:pt x="1465508" y="1710305"/>
                  </a:lnTo>
                  <a:close/>
                </a:path>
                <a:path w="1515109" h="1826895">
                  <a:moveTo>
                    <a:pt x="1351869" y="1711317"/>
                  </a:moveTo>
                  <a:lnTo>
                    <a:pt x="1351514" y="1712319"/>
                  </a:lnTo>
                  <a:lnTo>
                    <a:pt x="1351869" y="1711317"/>
                  </a:lnTo>
                  <a:close/>
                </a:path>
                <a:path w="1515109" h="1826895">
                  <a:moveTo>
                    <a:pt x="1352228" y="1710305"/>
                  </a:moveTo>
                  <a:lnTo>
                    <a:pt x="1351869" y="1711317"/>
                  </a:lnTo>
                  <a:lnTo>
                    <a:pt x="1351558" y="1712319"/>
                  </a:lnTo>
                  <a:lnTo>
                    <a:pt x="1352228" y="1710305"/>
                  </a:lnTo>
                  <a:close/>
                </a:path>
                <a:path w="1515109" h="1826895">
                  <a:moveTo>
                    <a:pt x="1478385" y="1664648"/>
                  </a:moveTo>
                  <a:lnTo>
                    <a:pt x="1366384" y="1664648"/>
                  </a:lnTo>
                  <a:lnTo>
                    <a:pt x="1365793" y="1666685"/>
                  </a:lnTo>
                  <a:lnTo>
                    <a:pt x="1351869" y="1711317"/>
                  </a:lnTo>
                  <a:lnTo>
                    <a:pt x="1352228" y="1710305"/>
                  </a:lnTo>
                  <a:lnTo>
                    <a:pt x="1465508" y="1710305"/>
                  </a:lnTo>
                  <a:lnTo>
                    <a:pt x="1470033" y="1695754"/>
                  </a:lnTo>
                  <a:lnTo>
                    <a:pt x="1478385" y="1664648"/>
                  </a:lnTo>
                  <a:close/>
                </a:path>
                <a:path w="1515109" h="1826895">
                  <a:moveTo>
                    <a:pt x="1366064" y="1665674"/>
                  </a:moveTo>
                  <a:lnTo>
                    <a:pt x="1365750" y="1666685"/>
                  </a:lnTo>
                  <a:lnTo>
                    <a:pt x="1366064" y="1665674"/>
                  </a:lnTo>
                  <a:close/>
                </a:path>
                <a:path w="1515109" h="1826895">
                  <a:moveTo>
                    <a:pt x="1366384" y="1664648"/>
                  </a:moveTo>
                  <a:lnTo>
                    <a:pt x="1366064" y="1665674"/>
                  </a:lnTo>
                  <a:lnTo>
                    <a:pt x="1365793" y="1666685"/>
                  </a:lnTo>
                  <a:lnTo>
                    <a:pt x="1366384" y="1664648"/>
                  </a:lnTo>
                  <a:close/>
                </a:path>
                <a:path w="1515109" h="1826895">
                  <a:moveTo>
                    <a:pt x="1489648" y="1618507"/>
                  </a:moveTo>
                  <a:lnTo>
                    <a:pt x="1378728" y="1618507"/>
                  </a:lnTo>
                  <a:lnTo>
                    <a:pt x="1378219" y="1620564"/>
                  </a:lnTo>
                  <a:lnTo>
                    <a:pt x="1366064" y="1665674"/>
                  </a:lnTo>
                  <a:lnTo>
                    <a:pt x="1366384" y="1664648"/>
                  </a:lnTo>
                  <a:lnTo>
                    <a:pt x="1478385" y="1664648"/>
                  </a:lnTo>
                  <a:lnTo>
                    <a:pt x="1483518" y="1645527"/>
                  </a:lnTo>
                  <a:lnTo>
                    <a:pt x="1489648" y="1618507"/>
                  </a:lnTo>
                  <a:close/>
                </a:path>
                <a:path w="1515109" h="1826895">
                  <a:moveTo>
                    <a:pt x="1378454" y="1619528"/>
                  </a:moveTo>
                  <a:lnTo>
                    <a:pt x="1378176" y="1620564"/>
                  </a:lnTo>
                  <a:lnTo>
                    <a:pt x="1378454" y="1619528"/>
                  </a:lnTo>
                  <a:close/>
                </a:path>
                <a:path w="1515109" h="1826895">
                  <a:moveTo>
                    <a:pt x="1378728" y="1618507"/>
                  </a:moveTo>
                  <a:lnTo>
                    <a:pt x="1378454" y="1619528"/>
                  </a:lnTo>
                  <a:lnTo>
                    <a:pt x="1378219" y="1620564"/>
                  </a:lnTo>
                  <a:lnTo>
                    <a:pt x="1378728" y="1618507"/>
                  </a:lnTo>
                  <a:close/>
                </a:path>
                <a:path w="1515109" h="1826895">
                  <a:moveTo>
                    <a:pt x="1499278" y="1571933"/>
                  </a:moveTo>
                  <a:lnTo>
                    <a:pt x="1389251" y="1571933"/>
                  </a:lnTo>
                  <a:lnTo>
                    <a:pt x="1388823" y="1574008"/>
                  </a:lnTo>
                  <a:lnTo>
                    <a:pt x="1378454" y="1619528"/>
                  </a:lnTo>
                  <a:lnTo>
                    <a:pt x="1378728" y="1618507"/>
                  </a:lnTo>
                  <a:lnTo>
                    <a:pt x="1489648" y="1618507"/>
                  </a:lnTo>
                  <a:lnTo>
                    <a:pt x="1495019" y="1594829"/>
                  </a:lnTo>
                  <a:lnTo>
                    <a:pt x="1499278" y="1571933"/>
                  </a:lnTo>
                  <a:close/>
                </a:path>
                <a:path w="1515109" h="1826895">
                  <a:moveTo>
                    <a:pt x="1389018" y="1572961"/>
                  </a:moveTo>
                  <a:lnTo>
                    <a:pt x="1388780" y="1574008"/>
                  </a:lnTo>
                  <a:lnTo>
                    <a:pt x="1389018" y="1572961"/>
                  </a:lnTo>
                  <a:close/>
                </a:path>
                <a:path w="1515109" h="1826895">
                  <a:moveTo>
                    <a:pt x="1389251" y="1571933"/>
                  </a:moveTo>
                  <a:lnTo>
                    <a:pt x="1389018" y="1572961"/>
                  </a:lnTo>
                  <a:lnTo>
                    <a:pt x="1388823" y="1574008"/>
                  </a:lnTo>
                  <a:lnTo>
                    <a:pt x="1389251" y="1571933"/>
                  </a:lnTo>
                  <a:close/>
                </a:path>
                <a:path w="1515109" h="1826895">
                  <a:moveTo>
                    <a:pt x="1507256" y="1524982"/>
                  </a:moveTo>
                  <a:lnTo>
                    <a:pt x="1397942" y="1524982"/>
                  </a:lnTo>
                  <a:lnTo>
                    <a:pt x="1397595" y="1527074"/>
                  </a:lnTo>
                  <a:lnTo>
                    <a:pt x="1389018" y="1572961"/>
                  </a:lnTo>
                  <a:lnTo>
                    <a:pt x="1389251" y="1571933"/>
                  </a:lnTo>
                  <a:lnTo>
                    <a:pt x="1499278" y="1571933"/>
                  </a:lnTo>
                  <a:lnTo>
                    <a:pt x="1504525" y="1543719"/>
                  </a:lnTo>
                  <a:lnTo>
                    <a:pt x="1507256" y="1524982"/>
                  </a:lnTo>
                  <a:close/>
                </a:path>
                <a:path w="1515109" h="1826895">
                  <a:moveTo>
                    <a:pt x="1397748" y="1526024"/>
                  </a:moveTo>
                  <a:lnTo>
                    <a:pt x="1397553" y="1527074"/>
                  </a:lnTo>
                  <a:lnTo>
                    <a:pt x="1397748" y="1526024"/>
                  </a:lnTo>
                  <a:close/>
                </a:path>
                <a:path w="1515109" h="1826895">
                  <a:moveTo>
                    <a:pt x="1397942" y="1524982"/>
                  </a:moveTo>
                  <a:lnTo>
                    <a:pt x="1397748" y="1526024"/>
                  </a:lnTo>
                  <a:lnTo>
                    <a:pt x="1397595" y="1527074"/>
                  </a:lnTo>
                  <a:lnTo>
                    <a:pt x="1397942" y="1524982"/>
                  </a:lnTo>
                  <a:close/>
                </a:path>
                <a:path w="1515109" h="1826895">
                  <a:moveTo>
                    <a:pt x="1513565" y="1477711"/>
                  </a:moveTo>
                  <a:lnTo>
                    <a:pt x="1404787" y="1477711"/>
                  </a:lnTo>
                  <a:lnTo>
                    <a:pt x="1404523" y="1479815"/>
                  </a:lnTo>
                  <a:lnTo>
                    <a:pt x="1397748" y="1526024"/>
                  </a:lnTo>
                  <a:lnTo>
                    <a:pt x="1397942" y="1524982"/>
                  </a:lnTo>
                  <a:lnTo>
                    <a:pt x="1507256" y="1524982"/>
                  </a:lnTo>
                  <a:lnTo>
                    <a:pt x="1512025" y="1492257"/>
                  </a:lnTo>
                  <a:lnTo>
                    <a:pt x="1513565" y="1477711"/>
                  </a:lnTo>
                  <a:close/>
                </a:path>
                <a:path w="1515109" h="1826895">
                  <a:moveTo>
                    <a:pt x="1404636" y="1478749"/>
                  </a:moveTo>
                  <a:lnTo>
                    <a:pt x="1404481" y="1479815"/>
                  </a:lnTo>
                  <a:lnTo>
                    <a:pt x="1404636" y="1478749"/>
                  </a:lnTo>
                  <a:close/>
                </a:path>
                <a:path w="1515109" h="1826895">
                  <a:moveTo>
                    <a:pt x="1404787" y="1477711"/>
                  </a:moveTo>
                  <a:lnTo>
                    <a:pt x="1404636" y="1478749"/>
                  </a:lnTo>
                  <a:lnTo>
                    <a:pt x="1404523" y="1479815"/>
                  </a:lnTo>
                  <a:lnTo>
                    <a:pt x="1404787" y="1477711"/>
                  </a:lnTo>
                  <a:close/>
                </a:path>
                <a:path w="1515109" h="1826895">
                  <a:moveTo>
                    <a:pt x="1466973" y="1403875"/>
                  </a:moveTo>
                  <a:lnTo>
                    <a:pt x="1427258" y="1415605"/>
                  </a:lnTo>
                  <a:lnTo>
                    <a:pt x="1407471" y="1451974"/>
                  </a:lnTo>
                  <a:lnTo>
                    <a:pt x="1404636" y="1478749"/>
                  </a:lnTo>
                  <a:lnTo>
                    <a:pt x="1404787" y="1477711"/>
                  </a:lnTo>
                  <a:lnTo>
                    <a:pt x="1513565" y="1477711"/>
                  </a:lnTo>
                  <a:lnTo>
                    <a:pt x="1515084" y="1463361"/>
                  </a:lnTo>
                  <a:lnTo>
                    <a:pt x="1513073" y="1441975"/>
                  </a:lnTo>
                  <a:lnTo>
                    <a:pt x="1503352" y="1423656"/>
                  </a:lnTo>
                  <a:lnTo>
                    <a:pt x="1487469" y="1410319"/>
                  </a:lnTo>
                  <a:lnTo>
                    <a:pt x="1466973" y="1403875"/>
                  </a:lnTo>
                  <a:close/>
                </a:path>
              </a:pathLst>
            </a:custGeom>
            <a:solidFill>
              <a:srgbClr val="FFC000"/>
            </a:solidFill>
          </p:spPr>
          <p:txBody>
            <a:bodyPr wrap="square" lIns="0" tIns="0" rIns="0" bIns="0"/>
            <a:lstStyle/>
            <a:p>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1973" y="1161370"/>
            <a:ext cx="4348480" cy="1049655"/>
          </a:xfrm>
          <a:prstGeom prst="rect">
            <a:avLst/>
          </a:prstGeom>
        </p:spPr>
        <p:txBody>
          <a:bodyPr vert="horz" wrap="square" lIns="0" tIns="53975" rIns="0" bIns="0">
            <a:spAutoFit/>
          </a:bodyPr>
          <a:lstStyle/>
          <a:p>
            <a:pPr marL="12700" marR="5080">
              <a:lnSpc>
                <a:spcPts val="2590"/>
              </a:lnSpc>
              <a:spcBef>
                <a:spcPts val="425"/>
              </a:spcBef>
              <a:defRPr sz="2400"/>
            </a:pPr>
            <a:r>
              <a:t>Esempio: utilizzo di tecnologie di machine learning per rilevare o anticipare i problemi di salute</a:t>
            </a:r>
            <a:endParaRPr sz="2400"/>
          </a:p>
        </p:txBody>
      </p:sp>
      <p:sp>
        <p:nvSpPr>
          <p:cNvPr id="3" name="object 3"/>
          <p:cNvSpPr txBox="1"/>
          <p:nvPr/>
        </p:nvSpPr>
        <p:spPr>
          <a:xfrm>
            <a:off x="801973" y="2724468"/>
            <a:ext cx="4799330" cy="3338829"/>
          </a:xfrm>
          <a:prstGeom prst="rect">
            <a:avLst/>
          </a:prstGeom>
        </p:spPr>
        <p:txBody>
          <a:bodyPr vert="horz" wrap="square" lIns="0" tIns="45720" rIns="0" bIns="0">
            <a:spAutoFit/>
          </a:bodyPr>
          <a:lstStyle/>
          <a:p>
            <a:pPr marL="207010" marR="5080" indent="-194945" algn="just">
              <a:lnSpc>
                <a:spcPct val="88400"/>
              </a:lnSpc>
              <a:spcBef>
                <a:spcPts val="360"/>
              </a:spcBef>
              <a:buSzPct val="94736"/>
              <a:buFont typeface="Wingdings"/>
              <a:buChar char=""/>
              <a:tabLst>
                <a:tab pos="207645" algn="l"/>
              </a:tabLst>
              <a:defRPr sz="1900">
                <a:latin typeface="Calibri"/>
                <a:cs typeface="Calibri"/>
              </a:defRPr>
            </a:pPr>
            <a:r>
              <a:t>Tale trattamento dovrebbe essere considerato </a:t>
            </a:r>
            <a:r>
              <a:rPr b="1"/>
              <a:t>legittimo purché </a:t>
            </a:r>
            <a:r>
              <a:t>contribuisca efficacemente a </a:t>
            </a:r>
            <a:r>
              <a:rPr b="1"/>
              <a:t>limitare la diffusione e la nocività delle epidemie, supponendo che i</a:t>
            </a:r>
            <a:r>
              <a:t> </a:t>
            </a:r>
            <a:r>
              <a:rPr b="1"/>
              <a:t>rischi per la vita privata e la protezione dei dati siano proporzionati al beneficio atteso</a:t>
            </a:r>
            <a:r>
              <a:t>, e che </a:t>
            </a:r>
            <a:r>
              <a:rPr b="1"/>
              <a:t>siano applicate adeguate misure di mitigazione</a:t>
            </a:r>
            <a:r>
              <a:t>.</a:t>
            </a:r>
            <a:endParaRPr sz="1900">
              <a:latin typeface="Calibri"/>
              <a:cs typeface="Calibri"/>
            </a:endParaRPr>
          </a:p>
          <a:p>
            <a:pPr>
              <a:lnSpc>
                <a:spcPct val="100000"/>
              </a:lnSpc>
              <a:spcBef>
                <a:spcPts val="50"/>
              </a:spcBef>
            </a:pPr>
            <a:endParaRPr sz="3000">
              <a:latin typeface="Calibri"/>
              <a:cs typeface="Calibri"/>
            </a:endParaRPr>
          </a:p>
          <a:p>
            <a:pPr marL="12700" marR="5080" algn="just">
              <a:lnSpc>
                <a:spcPct val="87700"/>
              </a:lnSpc>
              <a:spcBef>
                <a:spcPts val="5"/>
              </a:spcBef>
              <a:defRPr sz="1900">
                <a:latin typeface="Calibri"/>
                <a:cs typeface="Calibri"/>
              </a:defRPr>
            </a:pPr>
            <a:r>
              <a:t>(Cfr. gli orientamenti del comitato europeo per la protezione dei dati 04/2020 sull'uso dei dati relativi all'ubicazione e degli strumenti di tracciamento dei contatti nel contesto dell'epidemia di COVID-19).</a:t>
            </a:r>
            <a:endParaRPr sz="1900">
              <a:latin typeface="Calibri"/>
              <a:cs typeface="Calibri"/>
            </a:endParaRPr>
          </a:p>
        </p:txBody>
      </p:sp>
      <p:grpSp>
        <p:nvGrpSpPr>
          <p:cNvPr id="4" name="object 4"/>
          <p:cNvGrpSpPr/>
          <p:nvPr/>
        </p:nvGrpSpPr>
        <p:grpSpPr>
          <a:xfrm>
            <a:off x="5794293" y="1297221"/>
            <a:ext cx="4747260" cy="5396230"/>
            <a:chOff x="5794293" y="1297221"/>
            <a:chExt cx="4747260" cy="5396230"/>
          </a:xfrm>
        </p:grpSpPr>
        <p:pic>
          <p:nvPicPr>
            <p:cNvPr id="5" name="object 5"/>
            <p:cNvPicPr/>
            <p:nvPr/>
          </p:nvPicPr>
          <p:blipFill>
            <a:blip r:embed="rId2" cstate="print"/>
            <a:stretch>
              <a:fillRect/>
            </a:stretch>
          </p:blipFill>
          <p:spPr>
            <a:xfrm>
              <a:off x="5794293" y="1954403"/>
              <a:ext cx="4746705" cy="4738497"/>
            </a:xfrm>
            <a:prstGeom prst="rect">
              <a:avLst/>
            </a:prstGeom>
          </p:spPr>
        </p:pic>
        <p:sp>
          <p:nvSpPr>
            <p:cNvPr id="6" name="object 6"/>
            <p:cNvSpPr/>
            <p:nvPr/>
          </p:nvSpPr>
          <p:spPr>
            <a:xfrm>
              <a:off x="5813173" y="2261692"/>
              <a:ext cx="465455" cy="465455"/>
            </a:xfrm>
            <a:custGeom>
              <a:avLst/>
              <a:gdLst/>
              <a:ahLst/>
              <a:cxnLst/>
              <a:rect l="l" t="t" r="r" b="b"/>
              <a:pathLst>
                <a:path w="465454" h="465455">
                  <a:moveTo>
                    <a:pt x="232661" y="0"/>
                  </a:moveTo>
                  <a:lnTo>
                    <a:pt x="185772" y="4725"/>
                  </a:lnTo>
                  <a:lnTo>
                    <a:pt x="142099" y="18278"/>
                  </a:lnTo>
                  <a:lnTo>
                    <a:pt x="102578" y="39724"/>
                  </a:lnTo>
                  <a:lnTo>
                    <a:pt x="68145" y="68126"/>
                  </a:lnTo>
                  <a:lnTo>
                    <a:pt x="39735" y="102550"/>
                  </a:lnTo>
                  <a:lnTo>
                    <a:pt x="18283" y="142060"/>
                  </a:lnTo>
                  <a:lnTo>
                    <a:pt x="4726" y="185721"/>
                  </a:lnTo>
                  <a:lnTo>
                    <a:pt x="0" y="232597"/>
                  </a:lnTo>
                  <a:lnTo>
                    <a:pt x="4726" y="279474"/>
                  </a:lnTo>
                  <a:lnTo>
                    <a:pt x="18283" y="323135"/>
                  </a:lnTo>
                  <a:lnTo>
                    <a:pt x="39735" y="362645"/>
                  </a:lnTo>
                  <a:lnTo>
                    <a:pt x="68145" y="397069"/>
                  </a:lnTo>
                  <a:lnTo>
                    <a:pt x="102578" y="425471"/>
                  </a:lnTo>
                  <a:lnTo>
                    <a:pt x="142099" y="446917"/>
                  </a:lnTo>
                  <a:lnTo>
                    <a:pt x="185772" y="460470"/>
                  </a:lnTo>
                  <a:lnTo>
                    <a:pt x="232661" y="465195"/>
                  </a:lnTo>
                  <a:lnTo>
                    <a:pt x="279550" y="460470"/>
                  </a:lnTo>
                  <a:lnTo>
                    <a:pt x="323223" y="446917"/>
                  </a:lnTo>
                  <a:lnTo>
                    <a:pt x="362744" y="425471"/>
                  </a:lnTo>
                  <a:lnTo>
                    <a:pt x="397177" y="397069"/>
                  </a:lnTo>
                  <a:lnTo>
                    <a:pt x="425587" y="362645"/>
                  </a:lnTo>
                  <a:lnTo>
                    <a:pt x="447039" y="323135"/>
                  </a:lnTo>
                  <a:lnTo>
                    <a:pt x="460596" y="279474"/>
                  </a:lnTo>
                  <a:lnTo>
                    <a:pt x="465322" y="232597"/>
                  </a:lnTo>
                  <a:lnTo>
                    <a:pt x="460596" y="185721"/>
                  </a:lnTo>
                  <a:lnTo>
                    <a:pt x="447039" y="142060"/>
                  </a:lnTo>
                  <a:lnTo>
                    <a:pt x="425587" y="102550"/>
                  </a:lnTo>
                  <a:lnTo>
                    <a:pt x="397177" y="68126"/>
                  </a:lnTo>
                  <a:lnTo>
                    <a:pt x="362744" y="39724"/>
                  </a:lnTo>
                  <a:lnTo>
                    <a:pt x="323223" y="18278"/>
                  </a:lnTo>
                  <a:lnTo>
                    <a:pt x="279550" y="4725"/>
                  </a:lnTo>
                  <a:lnTo>
                    <a:pt x="232661" y="0"/>
                  </a:lnTo>
                  <a:close/>
                </a:path>
              </a:pathLst>
            </a:custGeom>
            <a:solidFill>
              <a:srgbClr val="4472C4"/>
            </a:solidFill>
          </p:spPr>
          <p:txBody>
            <a:bodyPr wrap="square" lIns="0" tIns="0" rIns="0" bIns="0"/>
            <a:lstStyle/>
            <a:p>
              <a:endParaRPr/>
            </a:p>
          </p:txBody>
        </p:sp>
        <p:sp>
          <p:nvSpPr>
            <p:cNvPr id="7" name="object 7"/>
            <p:cNvSpPr/>
            <p:nvPr/>
          </p:nvSpPr>
          <p:spPr>
            <a:xfrm>
              <a:off x="8161544" y="1297221"/>
              <a:ext cx="1515110" cy="1826895"/>
            </a:xfrm>
            <a:custGeom>
              <a:avLst/>
              <a:gdLst/>
              <a:ahLst/>
              <a:cxnLst/>
              <a:rect l="l" t="t" r="r" b="b"/>
              <a:pathLst>
                <a:path w="1515109" h="1826895">
                  <a:moveTo>
                    <a:pt x="366940" y="120096"/>
                  </a:moveTo>
                  <a:lnTo>
                    <a:pt x="368752" y="120398"/>
                  </a:lnTo>
                  <a:lnTo>
                    <a:pt x="373065" y="120252"/>
                  </a:lnTo>
                  <a:lnTo>
                    <a:pt x="368287" y="120252"/>
                  </a:lnTo>
                  <a:lnTo>
                    <a:pt x="366940" y="120096"/>
                  </a:lnTo>
                  <a:close/>
                </a:path>
                <a:path w="1515109" h="1826895">
                  <a:moveTo>
                    <a:pt x="365616" y="119875"/>
                  </a:moveTo>
                  <a:lnTo>
                    <a:pt x="366940" y="120096"/>
                  </a:lnTo>
                  <a:lnTo>
                    <a:pt x="368287" y="120252"/>
                  </a:lnTo>
                  <a:lnTo>
                    <a:pt x="365616" y="119875"/>
                  </a:lnTo>
                  <a:close/>
                </a:path>
                <a:path w="1515109" h="1826895">
                  <a:moveTo>
                    <a:pt x="384206" y="119875"/>
                  </a:moveTo>
                  <a:lnTo>
                    <a:pt x="365616" y="119875"/>
                  </a:lnTo>
                  <a:lnTo>
                    <a:pt x="368287" y="120252"/>
                  </a:lnTo>
                  <a:lnTo>
                    <a:pt x="373065" y="120252"/>
                  </a:lnTo>
                  <a:lnTo>
                    <a:pt x="384206" y="119875"/>
                  </a:lnTo>
                  <a:close/>
                </a:path>
                <a:path w="1515109" h="1826895">
                  <a:moveTo>
                    <a:pt x="306853" y="113125"/>
                  </a:moveTo>
                  <a:lnTo>
                    <a:pt x="366940" y="120096"/>
                  </a:lnTo>
                  <a:lnTo>
                    <a:pt x="365616" y="119875"/>
                  </a:lnTo>
                  <a:lnTo>
                    <a:pt x="384206" y="119875"/>
                  </a:lnTo>
                  <a:lnTo>
                    <a:pt x="390225" y="119671"/>
                  </a:lnTo>
                  <a:lnTo>
                    <a:pt x="404389" y="113214"/>
                  </a:lnTo>
                  <a:lnTo>
                    <a:pt x="308202" y="113214"/>
                  </a:lnTo>
                  <a:lnTo>
                    <a:pt x="306853" y="113125"/>
                  </a:lnTo>
                  <a:close/>
                </a:path>
                <a:path w="1515109" h="1826895">
                  <a:moveTo>
                    <a:pt x="183434" y="0"/>
                  </a:moveTo>
                  <a:lnTo>
                    <a:pt x="115907" y="2391"/>
                  </a:lnTo>
                  <a:lnTo>
                    <a:pt x="49258" y="8136"/>
                  </a:lnTo>
                  <a:lnTo>
                    <a:pt x="12501" y="27208"/>
                  </a:lnTo>
                  <a:lnTo>
                    <a:pt x="0" y="66677"/>
                  </a:lnTo>
                  <a:lnTo>
                    <a:pt x="6045" y="87289"/>
                  </a:lnTo>
                  <a:lnTo>
                    <a:pt x="19075" y="103424"/>
                  </a:lnTo>
                  <a:lnTo>
                    <a:pt x="37207" y="113496"/>
                  </a:lnTo>
                  <a:lnTo>
                    <a:pt x="58555" y="115923"/>
                  </a:lnTo>
                  <a:lnTo>
                    <a:pt x="121911" y="110460"/>
                  </a:lnTo>
                  <a:lnTo>
                    <a:pt x="121107" y="110460"/>
                  </a:lnTo>
                  <a:lnTo>
                    <a:pt x="123841" y="110294"/>
                  </a:lnTo>
                  <a:lnTo>
                    <a:pt x="125804" y="110294"/>
                  </a:lnTo>
                  <a:lnTo>
                    <a:pt x="184531" y="108214"/>
                  </a:lnTo>
                  <a:lnTo>
                    <a:pt x="183168" y="108193"/>
                  </a:lnTo>
                  <a:lnTo>
                    <a:pt x="185900" y="108165"/>
                  </a:lnTo>
                  <a:lnTo>
                    <a:pt x="411849" y="108165"/>
                  </a:lnTo>
                  <a:lnTo>
                    <a:pt x="423366" y="96016"/>
                  </a:lnTo>
                  <a:lnTo>
                    <a:pt x="431027" y="75948"/>
                  </a:lnTo>
                  <a:lnTo>
                    <a:pt x="430301" y="54480"/>
                  </a:lnTo>
                  <a:lnTo>
                    <a:pt x="406640" y="21348"/>
                  </a:lnTo>
                  <a:lnTo>
                    <a:pt x="316630" y="5349"/>
                  </a:lnTo>
                  <a:lnTo>
                    <a:pt x="250375" y="1009"/>
                  </a:lnTo>
                  <a:lnTo>
                    <a:pt x="183434" y="0"/>
                  </a:lnTo>
                  <a:close/>
                </a:path>
                <a:path w="1515109" h="1826895">
                  <a:moveTo>
                    <a:pt x="305502" y="112969"/>
                  </a:moveTo>
                  <a:lnTo>
                    <a:pt x="306853" y="113125"/>
                  </a:lnTo>
                  <a:lnTo>
                    <a:pt x="308202" y="113214"/>
                  </a:lnTo>
                  <a:lnTo>
                    <a:pt x="305502" y="112969"/>
                  </a:lnTo>
                  <a:close/>
                </a:path>
                <a:path w="1515109" h="1826895">
                  <a:moveTo>
                    <a:pt x="404927" y="112969"/>
                  </a:moveTo>
                  <a:lnTo>
                    <a:pt x="305502" y="112969"/>
                  </a:lnTo>
                  <a:lnTo>
                    <a:pt x="308202" y="113214"/>
                  </a:lnTo>
                  <a:lnTo>
                    <a:pt x="404389" y="113214"/>
                  </a:lnTo>
                  <a:lnTo>
                    <a:pt x="404927" y="112969"/>
                  </a:lnTo>
                  <a:close/>
                </a:path>
                <a:path w="1515109" h="1826895">
                  <a:moveTo>
                    <a:pt x="246013" y="109140"/>
                  </a:moveTo>
                  <a:lnTo>
                    <a:pt x="306853" y="113125"/>
                  </a:lnTo>
                  <a:lnTo>
                    <a:pt x="305502" y="112969"/>
                  </a:lnTo>
                  <a:lnTo>
                    <a:pt x="404927" y="112969"/>
                  </a:lnTo>
                  <a:lnTo>
                    <a:pt x="409098" y="111067"/>
                  </a:lnTo>
                  <a:lnTo>
                    <a:pt x="410905" y="109161"/>
                  </a:lnTo>
                  <a:lnTo>
                    <a:pt x="247380" y="109161"/>
                  </a:lnTo>
                  <a:lnTo>
                    <a:pt x="246013" y="109140"/>
                  </a:lnTo>
                  <a:close/>
                </a:path>
                <a:path w="1515109" h="1826895">
                  <a:moveTo>
                    <a:pt x="123841" y="110294"/>
                  </a:moveTo>
                  <a:lnTo>
                    <a:pt x="121107" y="110460"/>
                  </a:lnTo>
                  <a:lnTo>
                    <a:pt x="122472" y="110412"/>
                  </a:lnTo>
                  <a:lnTo>
                    <a:pt x="123841" y="110294"/>
                  </a:lnTo>
                  <a:close/>
                </a:path>
                <a:path w="1515109" h="1826895">
                  <a:moveTo>
                    <a:pt x="122472" y="110412"/>
                  </a:moveTo>
                  <a:lnTo>
                    <a:pt x="121107" y="110460"/>
                  </a:lnTo>
                  <a:lnTo>
                    <a:pt x="121911" y="110460"/>
                  </a:lnTo>
                  <a:lnTo>
                    <a:pt x="122472" y="110412"/>
                  </a:lnTo>
                  <a:close/>
                </a:path>
                <a:path w="1515109" h="1826895">
                  <a:moveTo>
                    <a:pt x="125804" y="110294"/>
                  </a:moveTo>
                  <a:lnTo>
                    <a:pt x="123841" y="110294"/>
                  </a:lnTo>
                  <a:lnTo>
                    <a:pt x="122472" y="110412"/>
                  </a:lnTo>
                  <a:lnTo>
                    <a:pt x="125804" y="110294"/>
                  </a:lnTo>
                  <a:close/>
                </a:path>
                <a:path w="1515109" h="1826895">
                  <a:moveTo>
                    <a:pt x="244660" y="109052"/>
                  </a:moveTo>
                  <a:lnTo>
                    <a:pt x="246013" y="109140"/>
                  </a:lnTo>
                  <a:lnTo>
                    <a:pt x="247380" y="109161"/>
                  </a:lnTo>
                  <a:lnTo>
                    <a:pt x="244660" y="109052"/>
                  </a:lnTo>
                  <a:close/>
                </a:path>
                <a:path w="1515109" h="1826895">
                  <a:moveTo>
                    <a:pt x="411008" y="109052"/>
                  </a:moveTo>
                  <a:lnTo>
                    <a:pt x="244660" y="109052"/>
                  </a:lnTo>
                  <a:lnTo>
                    <a:pt x="247380" y="109161"/>
                  </a:lnTo>
                  <a:lnTo>
                    <a:pt x="410905" y="109161"/>
                  </a:lnTo>
                  <a:close/>
                </a:path>
                <a:path w="1515109" h="1826895">
                  <a:moveTo>
                    <a:pt x="411849" y="108165"/>
                  </a:moveTo>
                  <a:lnTo>
                    <a:pt x="185900" y="108165"/>
                  </a:lnTo>
                  <a:lnTo>
                    <a:pt x="184531" y="108214"/>
                  </a:lnTo>
                  <a:lnTo>
                    <a:pt x="246013" y="109140"/>
                  </a:lnTo>
                  <a:lnTo>
                    <a:pt x="244660" y="109052"/>
                  </a:lnTo>
                  <a:lnTo>
                    <a:pt x="411008" y="109052"/>
                  </a:lnTo>
                  <a:lnTo>
                    <a:pt x="411849" y="108165"/>
                  </a:lnTo>
                  <a:close/>
                </a:path>
                <a:path w="1515109" h="1826895">
                  <a:moveTo>
                    <a:pt x="185900" y="108165"/>
                  </a:moveTo>
                  <a:lnTo>
                    <a:pt x="183168" y="108193"/>
                  </a:lnTo>
                  <a:lnTo>
                    <a:pt x="184531" y="108214"/>
                  </a:lnTo>
                  <a:lnTo>
                    <a:pt x="185900" y="108165"/>
                  </a:lnTo>
                  <a:close/>
                </a:path>
                <a:path w="1515109" h="1826895">
                  <a:moveTo>
                    <a:pt x="1098938" y="411495"/>
                  </a:moveTo>
                  <a:lnTo>
                    <a:pt x="999966" y="411495"/>
                  </a:lnTo>
                  <a:lnTo>
                    <a:pt x="1001904" y="413199"/>
                  </a:lnTo>
                  <a:lnTo>
                    <a:pt x="1015566" y="425898"/>
                  </a:lnTo>
                  <a:lnTo>
                    <a:pt x="1033924" y="437060"/>
                  </a:lnTo>
                  <a:lnTo>
                    <a:pt x="1054425" y="440209"/>
                  </a:lnTo>
                  <a:lnTo>
                    <a:pt x="1074612" y="435443"/>
                  </a:lnTo>
                  <a:lnTo>
                    <a:pt x="1092024" y="422859"/>
                  </a:lnTo>
                  <a:lnTo>
                    <a:pt x="1098938" y="411495"/>
                  </a:lnTo>
                  <a:close/>
                </a:path>
                <a:path w="1515109" h="1826895">
                  <a:moveTo>
                    <a:pt x="1000901" y="412359"/>
                  </a:moveTo>
                  <a:lnTo>
                    <a:pt x="1001812" y="413199"/>
                  </a:lnTo>
                  <a:lnTo>
                    <a:pt x="1000901" y="412359"/>
                  </a:lnTo>
                  <a:close/>
                </a:path>
                <a:path w="1515109" h="1826895">
                  <a:moveTo>
                    <a:pt x="999966" y="411495"/>
                  </a:moveTo>
                  <a:lnTo>
                    <a:pt x="1000901" y="412359"/>
                  </a:lnTo>
                  <a:lnTo>
                    <a:pt x="1001904" y="413199"/>
                  </a:lnTo>
                  <a:lnTo>
                    <a:pt x="999966" y="411495"/>
                  </a:lnTo>
                  <a:close/>
                </a:path>
                <a:path w="1515109" h="1826895">
                  <a:moveTo>
                    <a:pt x="1103964" y="373956"/>
                  </a:moveTo>
                  <a:lnTo>
                    <a:pt x="955104" y="373956"/>
                  </a:lnTo>
                  <a:lnTo>
                    <a:pt x="957120" y="375566"/>
                  </a:lnTo>
                  <a:lnTo>
                    <a:pt x="1000901" y="412359"/>
                  </a:lnTo>
                  <a:lnTo>
                    <a:pt x="999966" y="411495"/>
                  </a:lnTo>
                  <a:lnTo>
                    <a:pt x="1098938" y="411495"/>
                  </a:lnTo>
                  <a:lnTo>
                    <a:pt x="1103190" y="404507"/>
                  </a:lnTo>
                  <a:lnTo>
                    <a:pt x="1106340" y="384010"/>
                  </a:lnTo>
                  <a:lnTo>
                    <a:pt x="1103964" y="373956"/>
                  </a:lnTo>
                  <a:close/>
                </a:path>
                <a:path w="1515109" h="1826895">
                  <a:moveTo>
                    <a:pt x="956100" y="374791"/>
                  </a:moveTo>
                  <a:lnTo>
                    <a:pt x="957025" y="375566"/>
                  </a:lnTo>
                  <a:lnTo>
                    <a:pt x="956100" y="374791"/>
                  </a:lnTo>
                  <a:close/>
                </a:path>
                <a:path w="1515109" h="1826895">
                  <a:moveTo>
                    <a:pt x="955104" y="373956"/>
                  </a:moveTo>
                  <a:lnTo>
                    <a:pt x="956100" y="374791"/>
                  </a:lnTo>
                  <a:lnTo>
                    <a:pt x="957120" y="375566"/>
                  </a:lnTo>
                  <a:lnTo>
                    <a:pt x="955104" y="373956"/>
                  </a:lnTo>
                  <a:close/>
                </a:path>
                <a:path w="1515109" h="1826895">
                  <a:moveTo>
                    <a:pt x="1080513" y="338598"/>
                  </a:moveTo>
                  <a:lnTo>
                    <a:pt x="908502" y="338598"/>
                  </a:lnTo>
                  <a:lnTo>
                    <a:pt x="910593" y="340111"/>
                  </a:lnTo>
                  <a:lnTo>
                    <a:pt x="956100" y="374791"/>
                  </a:lnTo>
                  <a:lnTo>
                    <a:pt x="955104" y="373956"/>
                  </a:lnTo>
                  <a:lnTo>
                    <a:pt x="1103964" y="373956"/>
                  </a:lnTo>
                  <a:lnTo>
                    <a:pt x="1101572" y="363828"/>
                  </a:lnTo>
                  <a:lnTo>
                    <a:pt x="1088985" y="346420"/>
                  </a:lnTo>
                  <a:lnTo>
                    <a:pt x="1080513" y="338598"/>
                  </a:lnTo>
                  <a:close/>
                </a:path>
                <a:path w="1515109" h="1826895">
                  <a:moveTo>
                    <a:pt x="909522" y="339374"/>
                  </a:moveTo>
                  <a:lnTo>
                    <a:pt x="910491" y="340111"/>
                  </a:lnTo>
                  <a:lnTo>
                    <a:pt x="909522" y="339374"/>
                  </a:lnTo>
                  <a:close/>
                </a:path>
                <a:path w="1515109" h="1826895">
                  <a:moveTo>
                    <a:pt x="908502" y="338598"/>
                  </a:moveTo>
                  <a:lnTo>
                    <a:pt x="909522" y="339374"/>
                  </a:lnTo>
                  <a:lnTo>
                    <a:pt x="910593" y="340111"/>
                  </a:lnTo>
                  <a:lnTo>
                    <a:pt x="908502" y="338598"/>
                  </a:lnTo>
                  <a:close/>
                </a:path>
                <a:path w="1515109" h="1826895">
                  <a:moveTo>
                    <a:pt x="1041843" y="305488"/>
                  </a:moveTo>
                  <a:lnTo>
                    <a:pt x="860245" y="305488"/>
                  </a:lnTo>
                  <a:lnTo>
                    <a:pt x="862411" y="306901"/>
                  </a:lnTo>
                  <a:lnTo>
                    <a:pt x="909522" y="339374"/>
                  </a:lnTo>
                  <a:lnTo>
                    <a:pt x="908502" y="338598"/>
                  </a:lnTo>
                  <a:lnTo>
                    <a:pt x="1080513" y="338598"/>
                  </a:lnTo>
                  <a:lnTo>
                    <a:pt x="1072436" y="331141"/>
                  </a:lnTo>
                  <a:lnTo>
                    <a:pt x="1041843" y="305488"/>
                  </a:lnTo>
                  <a:close/>
                </a:path>
                <a:path w="1515109" h="1826895">
                  <a:moveTo>
                    <a:pt x="861303" y="306215"/>
                  </a:moveTo>
                  <a:lnTo>
                    <a:pt x="862301" y="306901"/>
                  </a:lnTo>
                  <a:lnTo>
                    <a:pt x="861303" y="306215"/>
                  </a:lnTo>
                  <a:close/>
                </a:path>
                <a:path w="1515109" h="1826895">
                  <a:moveTo>
                    <a:pt x="860245" y="305488"/>
                  </a:moveTo>
                  <a:lnTo>
                    <a:pt x="861303" y="306215"/>
                  </a:lnTo>
                  <a:lnTo>
                    <a:pt x="862411" y="306901"/>
                  </a:lnTo>
                  <a:lnTo>
                    <a:pt x="860245" y="305488"/>
                  </a:lnTo>
                  <a:close/>
                </a:path>
                <a:path w="1515109" h="1826895">
                  <a:moveTo>
                    <a:pt x="1003216" y="274695"/>
                  </a:moveTo>
                  <a:lnTo>
                    <a:pt x="810422" y="274695"/>
                  </a:lnTo>
                  <a:lnTo>
                    <a:pt x="812657" y="276007"/>
                  </a:lnTo>
                  <a:lnTo>
                    <a:pt x="861303" y="306215"/>
                  </a:lnTo>
                  <a:lnTo>
                    <a:pt x="860245" y="305488"/>
                  </a:lnTo>
                  <a:lnTo>
                    <a:pt x="1041843" y="305488"/>
                  </a:lnTo>
                  <a:lnTo>
                    <a:pt x="1023658" y="290239"/>
                  </a:lnTo>
                  <a:lnTo>
                    <a:pt x="1003216" y="274695"/>
                  </a:lnTo>
                  <a:close/>
                </a:path>
                <a:path w="1515109" h="1826895">
                  <a:moveTo>
                    <a:pt x="811528" y="275380"/>
                  </a:moveTo>
                  <a:lnTo>
                    <a:pt x="812540" y="276007"/>
                  </a:lnTo>
                  <a:lnTo>
                    <a:pt x="811528" y="275380"/>
                  </a:lnTo>
                  <a:close/>
                </a:path>
                <a:path w="1515109" h="1826895">
                  <a:moveTo>
                    <a:pt x="810422" y="274695"/>
                  </a:moveTo>
                  <a:lnTo>
                    <a:pt x="811528" y="275380"/>
                  </a:lnTo>
                  <a:lnTo>
                    <a:pt x="812657" y="276007"/>
                  </a:lnTo>
                  <a:lnTo>
                    <a:pt x="810422" y="274695"/>
                  </a:lnTo>
                  <a:close/>
                </a:path>
                <a:path w="1515109" h="1826895">
                  <a:moveTo>
                    <a:pt x="793149" y="146299"/>
                  </a:moveTo>
                  <a:lnTo>
                    <a:pt x="772484" y="148088"/>
                  </a:lnTo>
                  <a:lnTo>
                    <a:pt x="753997" y="157493"/>
                  </a:lnTo>
                  <a:lnTo>
                    <a:pt x="740056" y="173838"/>
                  </a:lnTo>
                  <a:lnTo>
                    <a:pt x="733550" y="194310"/>
                  </a:lnTo>
                  <a:lnTo>
                    <a:pt x="735340" y="214969"/>
                  </a:lnTo>
                  <a:lnTo>
                    <a:pt x="744748" y="233451"/>
                  </a:lnTo>
                  <a:lnTo>
                    <a:pt x="761097" y="247388"/>
                  </a:lnTo>
                  <a:lnTo>
                    <a:pt x="811528" y="275380"/>
                  </a:lnTo>
                  <a:lnTo>
                    <a:pt x="810422" y="274695"/>
                  </a:lnTo>
                  <a:lnTo>
                    <a:pt x="1003216" y="274695"/>
                  </a:lnTo>
                  <a:lnTo>
                    <a:pt x="972986" y="251708"/>
                  </a:lnTo>
                  <a:lnTo>
                    <a:pt x="920509" y="215621"/>
                  </a:lnTo>
                  <a:lnTo>
                    <a:pt x="866319" y="182051"/>
                  </a:lnTo>
                  <a:lnTo>
                    <a:pt x="813626" y="152803"/>
                  </a:lnTo>
                  <a:lnTo>
                    <a:pt x="793149" y="146299"/>
                  </a:lnTo>
                  <a:close/>
                </a:path>
                <a:path w="1515109" h="1826895">
                  <a:moveTo>
                    <a:pt x="1483043" y="1007179"/>
                  </a:moveTo>
                  <a:lnTo>
                    <a:pt x="1371697" y="1007179"/>
                  </a:lnTo>
                  <a:lnTo>
                    <a:pt x="1372405" y="1009808"/>
                  </a:lnTo>
                  <a:lnTo>
                    <a:pt x="1379838" y="1040771"/>
                  </a:lnTo>
                  <a:lnTo>
                    <a:pt x="1388930" y="1060233"/>
                  </a:lnTo>
                  <a:lnTo>
                    <a:pt x="1404249" y="1074214"/>
                  </a:lnTo>
                  <a:lnTo>
                    <a:pt x="1423694" y="1081432"/>
                  </a:lnTo>
                  <a:lnTo>
                    <a:pt x="1445164" y="1080606"/>
                  </a:lnTo>
                  <a:lnTo>
                    <a:pt x="1464632" y="1071517"/>
                  </a:lnTo>
                  <a:lnTo>
                    <a:pt x="1478617" y="1056202"/>
                  </a:lnTo>
                  <a:lnTo>
                    <a:pt x="1485837" y="1036761"/>
                  </a:lnTo>
                  <a:lnTo>
                    <a:pt x="1485010" y="1015297"/>
                  </a:lnTo>
                  <a:lnTo>
                    <a:pt x="1483043" y="1007179"/>
                  </a:lnTo>
                  <a:close/>
                </a:path>
                <a:path w="1515109" h="1826895">
                  <a:moveTo>
                    <a:pt x="1372019" y="1008506"/>
                  </a:moveTo>
                  <a:lnTo>
                    <a:pt x="1372334" y="1009808"/>
                  </a:lnTo>
                  <a:lnTo>
                    <a:pt x="1372019" y="1008506"/>
                  </a:lnTo>
                  <a:close/>
                </a:path>
                <a:path w="1515109" h="1826895">
                  <a:moveTo>
                    <a:pt x="1371697" y="1007179"/>
                  </a:moveTo>
                  <a:lnTo>
                    <a:pt x="1372019" y="1008506"/>
                  </a:lnTo>
                  <a:lnTo>
                    <a:pt x="1372405" y="1009808"/>
                  </a:lnTo>
                  <a:lnTo>
                    <a:pt x="1371697" y="1007179"/>
                  </a:lnTo>
                  <a:close/>
                </a:path>
                <a:path w="1515109" h="1826895">
                  <a:moveTo>
                    <a:pt x="1467180" y="948768"/>
                  </a:moveTo>
                  <a:lnTo>
                    <a:pt x="1354316" y="948768"/>
                  </a:lnTo>
                  <a:lnTo>
                    <a:pt x="1355152" y="951348"/>
                  </a:lnTo>
                  <a:lnTo>
                    <a:pt x="1372019" y="1008506"/>
                  </a:lnTo>
                  <a:lnTo>
                    <a:pt x="1371697" y="1007179"/>
                  </a:lnTo>
                  <a:lnTo>
                    <a:pt x="1483043" y="1007179"/>
                  </a:lnTo>
                  <a:lnTo>
                    <a:pt x="1476548" y="980382"/>
                  </a:lnTo>
                  <a:lnTo>
                    <a:pt x="1467180" y="948768"/>
                  </a:lnTo>
                  <a:close/>
                </a:path>
                <a:path w="1515109" h="1826895">
                  <a:moveTo>
                    <a:pt x="1354699" y="950061"/>
                  </a:moveTo>
                  <a:lnTo>
                    <a:pt x="1355080" y="951348"/>
                  </a:lnTo>
                  <a:lnTo>
                    <a:pt x="1354699" y="950061"/>
                  </a:lnTo>
                  <a:close/>
                </a:path>
                <a:path w="1515109" h="1826895">
                  <a:moveTo>
                    <a:pt x="1354316" y="948768"/>
                  </a:moveTo>
                  <a:lnTo>
                    <a:pt x="1354699" y="950061"/>
                  </a:lnTo>
                  <a:lnTo>
                    <a:pt x="1355152" y="951348"/>
                  </a:lnTo>
                  <a:lnTo>
                    <a:pt x="1354316" y="948768"/>
                  </a:lnTo>
                  <a:close/>
                </a:path>
                <a:path w="1515109" h="1826895">
                  <a:moveTo>
                    <a:pt x="1448894" y="891736"/>
                  </a:moveTo>
                  <a:lnTo>
                    <a:pt x="1334184" y="891736"/>
                  </a:lnTo>
                  <a:lnTo>
                    <a:pt x="1335142" y="894257"/>
                  </a:lnTo>
                  <a:lnTo>
                    <a:pt x="1354699" y="950061"/>
                  </a:lnTo>
                  <a:lnTo>
                    <a:pt x="1354316" y="948768"/>
                  </a:lnTo>
                  <a:lnTo>
                    <a:pt x="1467180" y="948768"/>
                  </a:lnTo>
                  <a:lnTo>
                    <a:pt x="1457688" y="916739"/>
                  </a:lnTo>
                  <a:lnTo>
                    <a:pt x="1448894" y="891736"/>
                  </a:lnTo>
                  <a:close/>
                </a:path>
                <a:path w="1515109" h="1826895">
                  <a:moveTo>
                    <a:pt x="1334634" y="893016"/>
                  </a:moveTo>
                  <a:lnTo>
                    <a:pt x="1335071" y="894257"/>
                  </a:lnTo>
                  <a:lnTo>
                    <a:pt x="1334634" y="893016"/>
                  </a:lnTo>
                  <a:close/>
                </a:path>
                <a:path w="1515109" h="1826895">
                  <a:moveTo>
                    <a:pt x="1334184" y="891736"/>
                  </a:moveTo>
                  <a:lnTo>
                    <a:pt x="1334634" y="893016"/>
                  </a:lnTo>
                  <a:lnTo>
                    <a:pt x="1335142" y="894257"/>
                  </a:lnTo>
                  <a:lnTo>
                    <a:pt x="1334184" y="891736"/>
                  </a:lnTo>
                  <a:close/>
                </a:path>
                <a:path w="1515109" h="1826895">
                  <a:moveTo>
                    <a:pt x="1428288" y="836145"/>
                  </a:moveTo>
                  <a:lnTo>
                    <a:pt x="1311385" y="836145"/>
                  </a:lnTo>
                  <a:lnTo>
                    <a:pt x="1312461" y="838601"/>
                  </a:lnTo>
                  <a:lnTo>
                    <a:pt x="1334634" y="893016"/>
                  </a:lnTo>
                  <a:lnTo>
                    <a:pt x="1334184" y="891736"/>
                  </a:lnTo>
                  <a:lnTo>
                    <a:pt x="1448894" y="891736"/>
                  </a:lnTo>
                  <a:lnTo>
                    <a:pt x="1435823" y="854576"/>
                  </a:lnTo>
                  <a:lnTo>
                    <a:pt x="1428288" y="836145"/>
                  </a:lnTo>
                  <a:close/>
                </a:path>
                <a:path w="1515109" h="1826895">
                  <a:moveTo>
                    <a:pt x="1311894" y="837390"/>
                  </a:moveTo>
                  <a:lnTo>
                    <a:pt x="1312389" y="838601"/>
                  </a:lnTo>
                  <a:lnTo>
                    <a:pt x="1311894" y="837390"/>
                  </a:lnTo>
                  <a:close/>
                </a:path>
                <a:path w="1515109" h="1826895">
                  <a:moveTo>
                    <a:pt x="1311385" y="836145"/>
                  </a:moveTo>
                  <a:lnTo>
                    <a:pt x="1311894" y="837390"/>
                  </a:lnTo>
                  <a:lnTo>
                    <a:pt x="1312461" y="838601"/>
                  </a:lnTo>
                  <a:lnTo>
                    <a:pt x="1311385" y="836145"/>
                  </a:lnTo>
                  <a:close/>
                </a:path>
                <a:path w="1515109" h="1826895">
                  <a:moveTo>
                    <a:pt x="1405473" y="782058"/>
                  </a:moveTo>
                  <a:lnTo>
                    <a:pt x="1286002" y="782058"/>
                  </a:lnTo>
                  <a:lnTo>
                    <a:pt x="1287191" y="784445"/>
                  </a:lnTo>
                  <a:lnTo>
                    <a:pt x="1311894" y="837390"/>
                  </a:lnTo>
                  <a:lnTo>
                    <a:pt x="1311385" y="836145"/>
                  </a:lnTo>
                  <a:lnTo>
                    <a:pt x="1428288" y="836145"/>
                  </a:lnTo>
                  <a:lnTo>
                    <a:pt x="1411048" y="793973"/>
                  </a:lnTo>
                  <a:lnTo>
                    <a:pt x="1405473" y="782058"/>
                  </a:lnTo>
                  <a:close/>
                </a:path>
                <a:path w="1515109" h="1826895">
                  <a:moveTo>
                    <a:pt x="1286566" y="783264"/>
                  </a:moveTo>
                  <a:lnTo>
                    <a:pt x="1287119" y="784445"/>
                  </a:lnTo>
                  <a:lnTo>
                    <a:pt x="1286566" y="783264"/>
                  </a:lnTo>
                  <a:close/>
                </a:path>
                <a:path w="1515109" h="1826895">
                  <a:moveTo>
                    <a:pt x="1286002" y="782058"/>
                  </a:moveTo>
                  <a:lnTo>
                    <a:pt x="1286566" y="783264"/>
                  </a:lnTo>
                  <a:lnTo>
                    <a:pt x="1287191" y="784445"/>
                  </a:lnTo>
                  <a:lnTo>
                    <a:pt x="1286002" y="782058"/>
                  </a:lnTo>
                  <a:close/>
                </a:path>
                <a:path w="1515109" h="1826895">
                  <a:moveTo>
                    <a:pt x="1312545" y="671706"/>
                  </a:moveTo>
                  <a:lnTo>
                    <a:pt x="1291941" y="677800"/>
                  </a:lnTo>
                  <a:lnTo>
                    <a:pt x="1275317" y="691408"/>
                  </a:lnTo>
                  <a:lnTo>
                    <a:pt x="1265542" y="709698"/>
                  </a:lnTo>
                  <a:lnTo>
                    <a:pt x="1263341" y="730317"/>
                  </a:lnTo>
                  <a:lnTo>
                    <a:pt x="1269437" y="750915"/>
                  </a:lnTo>
                  <a:lnTo>
                    <a:pt x="1286566" y="783264"/>
                  </a:lnTo>
                  <a:lnTo>
                    <a:pt x="1286002" y="782058"/>
                  </a:lnTo>
                  <a:lnTo>
                    <a:pt x="1405473" y="782058"/>
                  </a:lnTo>
                  <a:lnTo>
                    <a:pt x="1383455" y="735007"/>
                  </a:lnTo>
                  <a:lnTo>
                    <a:pt x="1365077" y="700299"/>
                  </a:lnTo>
                  <a:lnTo>
                    <a:pt x="1351465" y="683679"/>
                  </a:lnTo>
                  <a:lnTo>
                    <a:pt x="1333170" y="673907"/>
                  </a:lnTo>
                  <a:lnTo>
                    <a:pt x="1312545" y="671706"/>
                  </a:lnTo>
                  <a:close/>
                </a:path>
                <a:path w="1515109" h="1826895">
                  <a:moveTo>
                    <a:pt x="1465508" y="1710305"/>
                  </a:moveTo>
                  <a:lnTo>
                    <a:pt x="1352228" y="1710305"/>
                  </a:lnTo>
                  <a:lnTo>
                    <a:pt x="1351558" y="1712319"/>
                  </a:lnTo>
                  <a:lnTo>
                    <a:pt x="1336474" y="1754732"/>
                  </a:lnTo>
                  <a:lnTo>
                    <a:pt x="1333444" y="1775997"/>
                  </a:lnTo>
                  <a:lnTo>
                    <a:pt x="1338627" y="1796076"/>
                  </a:lnTo>
                  <a:lnTo>
                    <a:pt x="1350963" y="1812747"/>
                  </a:lnTo>
                  <a:lnTo>
                    <a:pt x="1369392" y="1823789"/>
                  </a:lnTo>
                  <a:lnTo>
                    <a:pt x="1390663" y="1826818"/>
                  </a:lnTo>
                  <a:lnTo>
                    <a:pt x="1410748" y="1821637"/>
                  </a:lnTo>
                  <a:lnTo>
                    <a:pt x="1427424" y="1809305"/>
                  </a:lnTo>
                  <a:lnTo>
                    <a:pt x="1438469" y="1790880"/>
                  </a:lnTo>
                  <a:lnTo>
                    <a:pt x="1454577" y="1745452"/>
                  </a:lnTo>
                  <a:lnTo>
                    <a:pt x="1465508" y="1710305"/>
                  </a:lnTo>
                  <a:close/>
                </a:path>
                <a:path w="1515109" h="1826895">
                  <a:moveTo>
                    <a:pt x="1351869" y="1711317"/>
                  </a:moveTo>
                  <a:lnTo>
                    <a:pt x="1351514" y="1712319"/>
                  </a:lnTo>
                  <a:lnTo>
                    <a:pt x="1351869" y="1711317"/>
                  </a:lnTo>
                  <a:close/>
                </a:path>
                <a:path w="1515109" h="1826895">
                  <a:moveTo>
                    <a:pt x="1352228" y="1710305"/>
                  </a:moveTo>
                  <a:lnTo>
                    <a:pt x="1351869" y="1711317"/>
                  </a:lnTo>
                  <a:lnTo>
                    <a:pt x="1351558" y="1712319"/>
                  </a:lnTo>
                  <a:lnTo>
                    <a:pt x="1352228" y="1710305"/>
                  </a:lnTo>
                  <a:close/>
                </a:path>
                <a:path w="1515109" h="1826895">
                  <a:moveTo>
                    <a:pt x="1478385" y="1664648"/>
                  </a:moveTo>
                  <a:lnTo>
                    <a:pt x="1366384" y="1664648"/>
                  </a:lnTo>
                  <a:lnTo>
                    <a:pt x="1365793" y="1666685"/>
                  </a:lnTo>
                  <a:lnTo>
                    <a:pt x="1351869" y="1711317"/>
                  </a:lnTo>
                  <a:lnTo>
                    <a:pt x="1352228" y="1710305"/>
                  </a:lnTo>
                  <a:lnTo>
                    <a:pt x="1465508" y="1710305"/>
                  </a:lnTo>
                  <a:lnTo>
                    <a:pt x="1470033" y="1695754"/>
                  </a:lnTo>
                  <a:lnTo>
                    <a:pt x="1478385" y="1664648"/>
                  </a:lnTo>
                  <a:close/>
                </a:path>
                <a:path w="1515109" h="1826895">
                  <a:moveTo>
                    <a:pt x="1366064" y="1665674"/>
                  </a:moveTo>
                  <a:lnTo>
                    <a:pt x="1365750" y="1666685"/>
                  </a:lnTo>
                  <a:lnTo>
                    <a:pt x="1366064" y="1665674"/>
                  </a:lnTo>
                  <a:close/>
                </a:path>
                <a:path w="1515109" h="1826895">
                  <a:moveTo>
                    <a:pt x="1366384" y="1664648"/>
                  </a:moveTo>
                  <a:lnTo>
                    <a:pt x="1366064" y="1665674"/>
                  </a:lnTo>
                  <a:lnTo>
                    <a:pt x="1365793" y="1666685"/>
                  </a:lnTo>
                  <a:lnTo>
                    <a:pt x="1366384" y="1664648"/>
                  </a:lnTo>
                  <a:close/>
                </a:path>
                <a:path w="1515109" h="1826895">
                  <a:moveTo>
                    <a:pt x="1489648" y="1618507"/>
                  </a:moveTo>
                  <a:lnTo>
                    <a:pt x="1378728" y="1618507"/>
                  </a:lnTo>
                  <a:lnTo>
                    <a:pt x="1378219" y="1620564"/>
                  </a:lnTo>
                  <a:lnTo>
                    <a:pt x="1366064" y="1665674"/>
                  </a:lnTo>
                  <a:lnTo>
                    <a:pt x="1366384" y="1664648"/>
                  </a:lnTo>
                  <a:lnTo>
                    <a:pt x="1478385" y="1664648"/>
                  </a:lnTo>
                  <a:lnTo>
                    <a:pt x="1483518" y="1645527"/>
                  </a:lnTo>
                  <a:lnTo>
                    <a:pt x="1489648" y="1618507"/>
                  </a:lnTo>
                  <a:close/>
                </a:path>
                <a:path w="1515109" h="1826895">
                  <a:moveTo>
                    <a:pt x="1378454" y="1619528"/>
                  </a:moveTo>
                  <a:lnTo>
                    <a:pt x="1378176" y="1620564"/>
                  </a:lnTo>
                  <a:lnTo>
                    <a:pt x="1378454" y="1619528"/>
                  </a:lnTo>
                  <a:close/>
                </a:path>
                <a:path w="1515109" h="1826895">
                  <a:moveTo>
                    <a:pt x="1378728" y="1618507"/>
                  </a:moveTo>
                  <a:lnTo>
                    <a:pt x="1378454" y="1619528"/>
                  </a:lnTo>
                  <a:lnTo>
                    <a:pt x="1378219" y="1620564"/>
                  </a:lnTo>
                  <a:lnTo>
                    <a:pt x="1378728" y="1618507"/>
                  </a:lnTo>
                  <a:close/>
                </a:path>
                <a:path w="1515109" h="1826895">
                  <a:moveTo>
                    <a:pt x="1499278" y="1571933"/>
                  </a:moveTo>
                  <a:lnTo>
                    <a:pt x="1389251" y="1571933"/>
                  </a:lnTo>
                  <a:lnTo>
                    <a:pt x="1388823" y="1574008"/>
                  </a:lnTo>
                  <a:lnTo>
                    <a:pt x="1378454" y="1619528"/>
                  </a:lnTo>
                  <a:lnTo>
                    <a:pt x="1378728" y="1618507"/>
                  </a:lnTo>
                  <a:lnTo>
                    <a:pt x="1489648" y="1618507"/>
                  </a:lnTo>
                  <a:lnTo>
                    <a:pt x="1495019" y="1594829"/>
                  </a:lnTo>
                  <a:lnTo>
                    <a:pt x="1499278" y="1571933"/>
                  </a:lnTo>
                  <a:close/>
                </a:path>
                <a:path w="1515109" h="1826895">
                  <a:moveTo>
                    <a:pt x="1389018" y="1572961"/>
                  </a:moveTo>
                  <a:lnTo>
                    <a:pt x="1388780" y="1574008"/>
                  </a:lnTo>
                  <a:lnTo>
                    <a:pt x="1389018" y="1572961"/>
                  </a:lnTo>
                  <a:close/>
                </a:path>
                <a:path w="1515109" h="1826895">
                  <a:moveTo>
                    <a:pt x="1389251" y="1571933"/>
                  </a:moveTo>
                  <a:lnTo>
                    <a:pt x="1389018" y="1572961"/>
                  </a:lnTo>
                  <a:lnTo>
                    <a:pt x="1388823" y="1574008"/>
                  </a:lnTo>
                  <a:lnTo>
                    <a:pt x="1389251" y="1571933"/>
                  </a:lnTo>
                  <a:close/>
                </a:path>
                <a:path w="1515109" h="1826895">
                  <a:moveTo>
                    <a:pt x="1507256" y="1524982"/>
                  </a:moveTo>
                  <a:lnTo>
                    <a:pt x="1397942" y="1524982"/>
                  </a:lnTo>
                  <a:lnTo>
                    <a:pt x="1397595" y="1527074"/>
                  </a:lnTo>
                  <a:lnTo>
                    <a:pt x="1389018" y="1572961"/>
                  </a:lnTo>
                  <a:lnTo>
                    <a:pt x="1389251" y="1571933"/>
                  </a:lnTo>
                  <a:lnTo>
                    <a:pt x="1499278" y="1571933"/>
                  </a:lnTo>
                  <a:lnTo>
                    <a:pt x="1504525" y="1543719"/>
                  </a:lnTo>
                  <a:lnTo>
                    <a:pt x="1507256" y="1524982"/>
                  </a:lnTo>
                  <a:close/>
                </a:path>
                <a:path w="1515109" h="1826895">
                  <a:moveTo>
                    <a:pt x="1397748" y="1526024"/>
                  </a:moveTo>
                  <a:lnTo>
                    <a:pt x="1397553" y="1527074"/>
                  </a:lnTo>
                  <a:lnTo>
                    <a:pt x="1397748" y="1526024"/>
                  </a:lnTo>
                  <a:close/>
                </a:path>
                <a:path w="1515109" h="1826895">
                  <a:moveTo>
                    <a:pt x="1397942" y="1524982"/>
                  </a:moveTo>
                  <a:lnTo>
                    <a:pt x="1397748" y="1526024"/>
                  </a:lnTo>
                  <a:lnTo>
                    <a:pt x="1397595" y="1527074"/>
                  </a:lnTo>
                  <a:lnTo>
                    <a:pt x="1397942" y="1524982"/>
                  </a:lnTo>
                  <a:close/>
                </a:path>
                <a:path w="1515109" h="1826895">
                  <a:moveTo>
                    <a:pt x="1513565" y="1477711"/>
                  </a:moveTo>
                  <a:lnTo>
                    <a:pt x="1404787" y="1477711"/>
                  </a:lnTo>
                  <a:lnTo>
                    <a:pt x="1404523" y="1479815"/>
                  </a:lnTo>
                  <a:lnTo>
                    <a:pt x="1397748" y="1526024"/>
                  </a:lnTo>
                  <a:lnTo>
                    <a:pt x="1397942" y="1524982"/>
                  </a:lnTo>
                  <a:lnTo>
                    <a:pt x="1507256" y="1524982"/>
                  </a:lnTo>
                  <a:lnTo>
                    <a:pt x="1512025" y="1492257"/>
                  </a:lnTo>
                  <a:lnTo>
                    <a:pt x="1513565" y="1477711"/>
                  </a:lnTo>
                  <a:close/>
                </a:path>
                <a:path w="1515109" h="1826895">
                  <a:moveTo>
                    <a:pt x="1404636" y="1478749"/>
                  </a:moveTo>
                  <a:lnTo>
                    <a:pt x="1404481" y="1479815"/>
                  </a:lnTo>
                  <a:lnTo>
                    <a:pt x="1404636" y="1478749"/>
                  </a:lnTo>
                  <a:close/>
                </a:path>
                <a:path w="1515109" h="1826895">
                  <a:moveTo>
                    <a:pt x="1404787" y="1477711"/>
                  </a:moveTo>
                  <a:lnTo>
                    <a:pt x="1404636" y="1478749"/>
                  </a:lnTo>
                  <a:lnTo>
                    <a:pt x="1404523" y="1479815"/>
                  </a:lnTo>
                  <a:lnTo>
                    <a:pt x="1404787" y="1477711"/>
                  </a:lnTo>
                  <a:close/>
                </a:path>
                <a:path w="1515109" h="1826895">
                  <a:moveTo>
                    <a:pt x="1466973" y="1403875"/>
                  </a:moveTo>
                  <a:lnTo>
                    <a:pt x="1427258" y="1415605"/>
                  </a:lnTo>
                  <a:lnTo>
                    <a:pt x="1407471" y="1451974"/>
                  </a:lnTo>
                  <a:lnTo>
                    <a:pt x="1404636" y="1478749"/>
                  </a:lnTo>
                  <a:lnTo>
                    <a:pt x="1404787" y="1477711"/>
                  </a:lnTo>
                  <a:lnTo>
                    <a:pt x="1513565" y="1477711"/>
                  </a:lnTo>
                  <a:lnTo>
                    <a:pt x="1515084" y="1463361"/>
                  </a:lnTo>
                  <a:lnTo>
                    <a:pt x="1513073" y="1441975"/>
                  </a:lnTo>
                  <a:lnTo>
                    <a:pt x="1503352" y="1423656"/>
                  </a:lnTo>
                  <a:lnTo>
                    <a:pt x="1487469" y="1410319"/>
                  </a:lnTo>
                  <a:lnTo>
                    <a:pt x="1466973" y="1403875"/>
                  </a:lnTo>
                  <a:close/>
                </a:path>
              </a:pathLst>
            </a:custGeom>
            <a:solidFill>
              <a:srgbClr val="FFC000"/>
            </a:solidFill>
          </p:spPr>
          <p:txBody>
            <a:bodyPr wrap="square" lIns="0" tIns="0" rIns="0" bIns="0"/>
            <a:lstStyle/>
            <a:p>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0556" y="1608396"/>
            <a:ext cx="4027804" cy="888365"/>
          </a:xfrm>
          <a:prstGeom prst="rect">
            <a:avLst/>
          </a:prstGeom>
        </p:spPr>
        <p:txBody>
          <a:bodyPr vert="horz" wrap="square" lIns="0" tIns="38100" rIns="0" bIns="0">
            <a:spAutoFit/>
          </a:bodyPr>
          <a:lstStyle/>
          <a:p>
            <a:pPr marL="12700" marR="5080">
              <a:lnSpc>
                <a:spcPct val="91500"/>
              </a:lnSpc>
              <a:spcBef>
                <a:spcPts val="300"/>
              </a:spcBef>
              <a:defRPr sz="2000"/>
            </a:pPr>
            <a:r>
              <a:t>Esempio: utilizzo delle previsioni basate sui dati sanitari nei contesti assicurativi e recruting</a:t>
            </a:r>
            <a:endParaRPr sz="2000"/>
          </a:p>
        </p:txBody>
      </p:sp>
      <p:sp>
        <p:nvSpPr>
          <p:cNvPr id="3" name="object 3"/>
          <p:cNvSpPr txBox="1"/>
          <p:nvPr/>
        </p:nvSpPr>
        <p:spPr>
          <a:xfrm>
            <a:off x="770556" y="2928159"/>
            <a:ext cx="4030979" cy="2537460"/>
          </a:xfrm>
          <a:prstGeom prst="rect">
            <a:avLst/>
          </a:prstGeom>
        </p:spPr>
        <p:txBody>
          <a:bodyPr vert="horz" wrap="square" lIns="0" tIns="29209" rIns="0" bIns="0">
            <a:spAutoFit/>
          </a:bodyPr>
          <a:lstStyle/>
          <a:p>
            <a:pPr marL="207010" marR="102870" indent="-194945">
              <a:lnSpc>
                <a:spcPct val="92100"/>
              </a:lnSpc>
              <a:spcBef>
                <a:spcPts val="229"/>
              </a:spcBef>
              <a:buFont typeface="Arial MT"/>
              <a:buChar char="•"/>
              <a:tabLst>
                <a:tab pos="207010" algn="l"/>
                <a:tab pos="207645" algn="l"/>
              </a:tabLst>
              <a:defRPr sz="1400">
                <a:latin typeface="Calibri"/>
                <a:cs typeface="Calibri"/>
              </a:defRPr>
            </a:pPr>
            <a:r>
              <a:t>Le previsioni basate sui dati sanitari nel contesto dell'assicurazione meritano una </a:t>
            </a:r>
            <a:r>
              <a:rPr b="1"/>
              <a:t>valutazione molto meno favorevole</a:t>
            </a:r>
            <a:endParaRPr sz="1400">
              <a:latin typeface="Calibri"/>
              <a:cs typeface="Calibri"/>
            </a:endParaRPr>
          </a:p>
          <a:p>
            <a:pPr marL="207010" marR="259079" indent="-194945">
              <a:lnSpc>
                <a:spcPts val="1490"/>
              </a:lnSpc>
              <a:spcBef>
                <a:spcPts val="955"/>
              </a:spcBef>
              <a:buFont typeface="Arial MT"/>
              <a:buChar char="•"/>
              <a:tabLst>
                <a:tab pos="207010" algn="l"/>
                <a:tab pos="207645" algn="l"/>
              </a:tabLst>
              <a:defRPr sz="1400">
                <a:latin typeface="Calibri"/>
                <a:cs typeface="Calibri"/>
              </a:defRPr>
            </a:pPr>
            <a:r>
              <a:rPr b="1"/>
              <a:t>Guadagnatori: </a:t>
            </a:r>
            <a:r>
              <a:t>gli assicurati ottengono un accordo migliore in base alle loro prospettive di salute favorevoli.</a:t>
            </a:r>
            <a:endParaRPr sz="1400">
              <a:latin typeface="Calibri"/>
              <a:cs typeface="Calibri"/>
            </a:endParaRPr>
          </a:p>
          <a:p>
            <a:pPr marL="207010" marR="31115" indent="-194945">
              <a:lnSpc>
                <a:spcPts val="1610"/>
              </a:lnSpc>
              <a:spcBef>
                <a:spcPts val="810"/>
              </a:spcBef>
              <a:buFont typeface="Arial MT"/>
              <a:buChar char="•"/>
              <a:tabLst>
                <a:tab pos="207010" algn="l"/>
                <a:tab pos="207645" algn="l"/>
              </a:tabLst>
              <a:defRPr sz="1400">
                <a:latin typeface="Calibri"/>
                <a:cs typeface="Calibri"/>
              </a:defRPr>
            </a:pPr>
            <a:r>
              <a:rPr b="1"/>
              <a:t>Perdenti: </a:t>
            </a:r>
            <a:r>
              <a:t>quelli che ottengono un affare peggiore a causa delle loro prospettive sfavorevoli.</a:t>
            </a:r>
            <a:endParaRPr sz="1400">
              <a:latin typeface="Calibri"/>
              <a:cs typeface="Calibri"/>
            </a:endParaRPr>
          </a:p>
          <a:p>
            <a:pPr marL="207010" marR="5080" indent="-194945">
              <a:lnSpc>
                <a:spcPct val="92900"/>
              </a:lnSpc>
              <a:spcBef>
                <a:spcPts val="795"/>
              </a:spcBef>
              <a:buFont typeface="Arial MT"/>
              <a:buChar char="•"/>
              <a:tabLst>
                <a:tab pos="207010" algn="l"/>
                <a:tab pos="207645" algn="l"/>
              </a:tabLst>
              <a:defRPr sz="1400">
                <a:latin typeface="Calibri"/>
                <a:cs typeface="Calibri"/>
              </a:defRPr>
            </a:pPr>
            <a:r>
              <a:t>Le persone che sono già svantaggiate a causa delle loro condizioni mediche subirebbero un ulteriore svantaggio, essendo escluse dall'assicurazione o soggette a condizioni meno favorevoli.</a:t>
            </a:r>
            <a:endParaRPr sz="1400">
              <a:latin typeface="Calibri"/>
              <a:cs typeface="Calibri"/>
            </a:endParaRPr>
          </a:p>
        </p:txBody>
      </p:sp>
      <p:grpSp>
        <p:nvGrpSpPr>
          <p:cNvPr id="4" name="object 4"/>
          <p:cNvGrpSpPr/>
          <p:nvPr/>
        </p:nvGrpSpPr>
        <p:grpSpPr>
          <a:xfrm>
            <a:off x="5344100" y="850900"/>
            <a:ext cx="5197475" cy="5842000"/>
            <a:chOff x="5344100" y="850900"/>
            <a:chExt cx="5197475" cy="5842000"/>
          </a:xfrm>
        </p:grpSpPr>
        <p:sp>
          <p:nvSpPr>
            <p:cNvPr id="5" name="object 5"/>
            <p:cNvSpPr/>
            <p:nvPr/>
          </p:nvSpPr>
          <p:spPr>
            <a:xfrm>
              <a:off x="5344100" y="850900"/>
              <a:ext cx="5197475" cy="5842000"/>
            </a:xfrm>
            <a:custGeom>
              <a:avLst/>
              <a:gdLst/>
              <a:ahLst/>
              <a:cxnLst/>
              <a:rect l="l" t="t" r="r" b="b"/>
              <a:pathLst>
                <a:path w="5197475" h="5842000">
                  <a:moveTo>
                    <a:pt x="5196899" y="0"/>
                  </a:moveTo>
                  <a:lnTo>
                    <a:pt x="0" y="0"/>
                  </a:lnTo>
                  <a:lnTo>
                    <a:pt x="0" y="5842000"/>
                  </a:lnTo>
                  <a:lnTo>
                    <a:pt x="5196899" y="5842000"/>
                  </a:lnTo>
                  <a:lnTo>
                    <a:pt x="5196899" y="0"/>
                  </a:lnTo>
                  <a:close/>
                </a:path>
              </a:pathLst>
            </a:custGeom>
            <a:solidFill>
              <a:srgbClr val="C8CACA"/>
            </a:solidFill>
          </p:spPr>
          <p:txBody>
            <a:bodyPr wrap="square" lIns="0" tIns="0" rIns="0" bIns="0"/>
            <a:lstStyle/>
            <a:p>
              <a:endParaRPr/>
            </a:p>
          </p:txBody>
        </p:sp>
        <p:pic>
          <p:nvPicPr>
            <p:cNvPr id="6" name="object 6"/>
            <p:cNvPicPr/>
            <p:nvPr/>
          </p:nvPicPr>
          <p:blipFill>
            <a:blip r:embed="rId2" cstate="print"/>
            <a:stretch>
              <a:fillRect/>
            </a:stretch>
          </p:blipFill>
          <p:spPr>
            <a:xfrm>
              <a:off x="5702807" y="1286763"/>
              <a:ext cx="4480560" cy="4998720"/>
            </a:xfrm>
            <a:prstGeom prst="rect">
              <a:avLst/>
            </a:prstGeom>
          </p:spPr>
        </p:pic>
        <p:sp>
          <p:nvSpPr>
            <p:cNvPr id="7" name="object 7"/>
            <p:cNvSpPr/>
            <p:nvPr/>
          </p:nvSpPr>
          <p:spPr>
            <a:xfrm>
              <a:off x="5757048" y="1326048"/>
              <a:ext cx="4371975" cy="4889500"/>
            </a:xfrm>
            <a:custGeom>
              <a:avLst/>
              <a:gdLst/>
              <a:ahLst/>
              <a:cxnLst/>
              <a:rect l="l" t="t" r="r" b="b"/>
              <a:pathLst>
                <a:path w="4371975" h="4889500">
                  <a:moveTo>
                    <a:pt x="4371360" y="0"/>
                  </a:moveTo>
                  <a:lnTo>
                    <a:pt x="0" y="0"/>
                  </a:lnTo>
                  <a:lnTo>
                    <a:pt x="0" y="4888937"/>
                  </a:lnTo>
                  <a:lnTo>
                    <a:pt x="4371360" y="4888937"/>
                  </a:lnTo>
                  <a:lnTo>
                    <a:pt x="4371360" y="0"/>
                  </a:lnTo>
                  <a:close/>
                </a:path>
              </a:pathLst>
            </a:custGeom>
            <a:solidFill>
              <a:srgbClr val="FFFFFF"/>
            </a:solidFill>
          </p:spPr>
          <p:txBody>
            <a:bodyPr wrap="square" lIns="0" tIns="0" rIns="0" bIns="0"/>
            <a:lstStyle/>
            <a:p>
              <a:endParaRPr/>
            </a:p>
          </p:txBody>
        </p:sp>
        <p:sp>
          <p:nvSpPr>
            <p:cNvPr id="8" name="object 8"/>
            <p:cNvSpPr/>
            <p:nvPr/>
          </p:nvSpPr>
          <p:spPr>
            <a:xfrm>
              <a:off x="5757048" y="1326048"/>
              <a:ext cx="4371975" cy="4889500"/>
            </a:xfrm>
            <a:custGeom>
              <a:avLst/>
              <a:gdLst/>
              <a:ahLst/>
              <a:cxnLst/>
              <a:rect l="l" t="t" r="r" b="b"/>
              <a:pathLst>
                <a:path w="4371975" h="4889500">
                  <a:moveTo>
                    <a:pt x="0" y="0"/>
                  </a:moveTo>
                  <a:lnTo>
                    <a:pt x="4371360" y="0"/>
                  </a:lnTo>
                  <a:lnTo>
                    <a:pt x="4371360" y="4888937"/>
                  </a:lnTo>
                  <a:lnTo>
                    <a:pt x="0" y="4888937"/>
                  </a:lnTo>
                  <a:lnTo>
                    <a:pt x="0" y="0"/>
                  </a:lnTo>
                  <a:close/>
                </a:path>
              </a:pathLst>
            </a:custGeom>
            <a:ln w="8115">
              <a:solidFill>
                <a:srgbClr val="C8CACA"/>
              </a:solidFill>
            </a:ln>
          </p:spPr>
          <p:txBody>
            <a:bodyPr wrap="square" lIns="0" tIns="0" rIns="0" bIns="0"/>
            <a:lstStyle/>
            <a:p>
              <a:endParaRPr/>
            </a:p>
          </p:txBody>
        </p:sp>
        <p:pic>
          <p:nvPicPr>
            <p:cNvPr id="9" name="object 9"/>
            <p:cNvPicPr/>
            <p:nvPr/>
          </p:nvPicPr>
          <p:blipFill>
            <a:blip r:embed="rId3" cstate="print"/>
            <a:stretch>
              <a:fillRect/>
            </a:stretch>
          </p:blipFill>
          <p:spPr>
            <a:xfrm>
              <a:off x="6035786" y="2498098"/>
              <a:ext cx="3813525" cy="2544834"/>
            </a:xfrm>
            <a:prstGeom prst="rect">
              <a:avLst/>
            </a:prstGeom>
          </p:spPr>
        </p:pic>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561" y="1379796"/>
            <a:ext cx="4027804" cy="888365"/>
          </a:xfrm>
          <a:prstGeom prst="rect">
            <a:avLst/>
          </a:prstGeom>
        </p:spPr>
        <p:txBody>
          <a:bodyPr vert="horz" wrap="square" lIns="0" tIns="38100" rIns="0" bIns="0">
            <a:spAutoFit/>
          </a:bodyPr>
          <a:lstStyle/>
          <a:p>
            <a:pPr marL="12700" marR="5080">
              <a:lnSpc>
                <a:spcPct val="91500"/>
              </a:lnSpc>
              <a:spcBef>
                <a:spcPts val="300"/>
              </a:spcBef>
              <a:defRPr sz="2000"/>
            </a:pPr>
            <a:r>
              <a:t>Esempio: utilizzo delle previsioni basate sui dati sanitari nei contesti assicurativi e recruting</a:t>
            </a:r>
            <a:endParaRPr sz="2000"/>
          </a:p>
        </p:txBody>
      </p:sp>
      <p:sp>
        <p:nvSpPr>
          <p:cNvPr id="3" name="object 3"/>
          <p:cNvSpPr txBox="1"/>
          <p:nvPr/>
        </p:nvSpPr>
        <p:spPr>
          <a:xfrm>
            <a:off x="493561" y="2688901"/>
            <a:ext cx="4372610" cy="3408679"/>
          </a:xfrm>
          <a:prstGeom prst="rect">
            <a:avLst/>
          </a:prstGeom>
        </p:spPr>
        <p:txBody>
          <a:bodyPr vert="horz" wrap="square" lIns="0" tIns="38735" rIns="0" bIns="0">
            <a:spAutoFit/>
          </a:bodyPr>
          <a:lstStyle/>
          <a:p>
            <a:pPr marL="207010" marR="5080" indent="-194945" algn="just">
              <a:lnSpc>
                <a:spcPct val="89800"/>
              </a:lnSpc>
              <a:spcBef>
                <a:spcPts val="305"/>
              </a:spcBef>
              <a:buFont typeface="Wingdings"/>
              <a:buChar char=""/>
              <a:tabLst>
                <a:tab pos="207645" algn="l"/>
              </a:tabLst>
              <a:defRPr sz="1700">
                <a:latin typeface="Calibri"/>
                <a:cs typeface="Calibri"/>
              </a:defRPr>
            </a:pPr>
            <a:r>
              <a:t>Le compagnie di assicurazione che hanno la capacità di distinguere i rischi relativi ai diversi richiedenti avrebbero un </a:t>
            </a:r>
            <a:r>
              <a:rPr b="1"/>
              <a:t>vantaggio competitivo</a:t>
            </a:r>
            <a:r>
              <a:t>, essendo in grado di fornire condizioni migliori ai richiedenti meno rischiosi, in modo che gli assicuratori siano spinti a raccogliere il maggior numero possibile di dati personali.</a:t>
            </a:r>
            <a:endParaRPr sz="1700">
              <a:latin typeface="Calibri"/>
              <a:cs typeface="Calibri"/>
            </a:endParaRPr>
          </a:p>
          <a:p>
            <a:pPr marL="207010" marR="5080" indent="-194945" algn="just">
              <a:lnSpc>
                <a:spcPct val="89800"/>
              </a:lnSpc>
              <a:spcBef>
                <a:spcPts val="785"/>
              </a:spcBef>
              <a:buFont typeface="Wingdings"/>
              <a:buChar char=""/>
              <a:tabLst>
                <a:tab pos="207645" algn="l"/>
              </a:tabLst>
              <a:defRPr sz="1700">
                <a:latin typeface="Calibri"/>
                <a:cs typeface="Calibri"/>
              </a:defRPr>
            </a:pPr>
            <a:r>
              <a:rPr b="1"/>
              <a:t>Ancor meno lodevole sarebbe l'uso di previsioni sanitarie nel contesto delle assunzioni</a:t>
            </a:r>
            <a:r>
              <a:t>, che comporterebbe l'onesare le persone meno sane con disoccupazione o con condizioni di lavoro più dure. Anche la concorrenza tra le imprese sarebbe influenzata e la pressione per la raccolta dei dati sanitari sarebbe aumentata.</a:t>
            </a:r>
            <a:endParaRPr sz="1700">
              <a:latin typeface="Calibri"/>
              <a:cs typeface="Calibri"/>
            </a:endParaRPr>
          </a:p>
        </p:txBody>
      </p:sp>
      <p:grpSp>
        <p:nvGrpSpPr>
          <p:cNvPr id="4" name="object 4"/>
          <p:cNvGrpSpPr/>
          <p:nvPr/>
        </p:nvGrpSpPr>
        <p:grpSpPr>
          <a:xfrm>
            <a:off x="5344100" y="850900"/>
            <a:ext cx="5197475" cy="5842000"/>
            <a:chOff x="5344100" y="850900"/>
            <a:chExt cx="5197475" cy="5842000"/>
          </a:xfrm>
        </p:grpSpPr>
        <p:sp>
          <p:nvSpPr>
            <p:cNvPr id="5" name="object 5"/>
            <p:cNvSpPr/>
            <p:nvPr/>
          </p:nvSpPr>
          <p:spPr>
            <a:xfrm>
              <a:off x="5344100" y="850900"/>
              <a:ext cx="5197475" cy="5842000"/>
            </a:xfrm>
            <a:custGeom>
              <a:avLst/>
              <a:gdLst/>
              <a:ahLst/>
              <a:cxnLst/>
              <a:rect l="l" t="t" r="r" b="b"/>
              <a:pathLst>
                <a:path w="5197475" h="5842000">
                  <a:moveTo>
                    <a:pt x="5196899" y="0"/>
                  </a:moveTo>
                  <a:lnTo>
                    <a:pt x="0" y="0"/>
                  </a:lnTo>
                  <a:lnTo>
                    <a:pt x="0" y="5842000"/>
                  </a:lnTo>
                  <a:lnTo>
                    <a:pt x="5196899" y="5842000"/>
                  </a:lnTo>
                  <a:lnTo>
                    <a:pt x="5196899" y="0"/>
                  </a:lnTo>
                  <a:close/>
                </a:path>
              </a:pathLst>
            </a:custGeom>
            <a:solidFill>
              <a:srgbClr val="C8CACA"/>
            </a:solidFill>
          </p:spPr>
          <p:txBody>
            <a:bodyPr wrap="square" lIns="0" tIns="0" rIns="0" bIns="0"/>
            <a:lstStyle/>
            <a:p>
              <a:endParaRPr/>
            </a:p>
          </p:txBody>
        </p:sp>
        <p:pic>
          <p:nvPicPr>
            <p:cNvPr id="6" name="object 6"/>
            <p:cNvPicPr/>
            <p:nvPr/>
          </p:nvPicPr>
          <p:blipFill>
            <a:blip r:embed="rId2" cstate="print"/>
            <a:stretch>
              <a:fillRect/>
            </a:stretch>
          </p:blipFill>
          <p:spPr>
            <a:xfrm>
              <a:off x="5702807" y="1286763"/>
              <a:ext cx="4480560" cy="4998720"/>
            </a:xfrm>
            <a:prstGeom prst="rect">
              <a:avLst/>
            </a:prstGeom>
          </p:spPr>
        </p:pic>
        <p:sp>
          <p:nvSpPr>
            <p:cNvPr id="7" name="object 7"/>
            <p:cNvSpPr/>
            <p:nvPr/>
          </p:nvSpPr>
          <p:spPr>
            <a:xfrm>
              <a:off x="5757048" y="1326048"/>
              <a:ext cx="4371975" cy="4889500"/>
            </a:xfrm>
            <a:custGeom>
              <a:avLst/>
              <a:gdLst/>
              <a:ahLst/>
              <a:cxnLst/>
              <a:rect l="l" t="t" r="r" b="b"/>
              <a:pathLst>
                <a:path w="4371975" h="4889500">
                  <a:moveTo>
                    <a:pt x="4371360" y="0"/>
                  </a:moveTo>
                  <a:lnTo>
                    <a:pt x="0" y="0"/>
                  </a:lnTo>
                  <a:lnTo>
                    <a:pt x="0" y="4888937"/>
                  </a:lnTo>
                  <a:lnTo>
                    <a:pt x="4371360" y="4888937"/>
                  </a:lnTo>
                  <a:lnTo>
                    <a:pt x="4371360" y="0"/>
                  </a:lnTo>
                  <a:close/>
                </a:path>
              </a:pathLst>
            </a:custGeom>
            <a:solidFill>
              <a:srgbClr val="FFFFFF"/>
            </a:solidFill>
          </p:spPr>
          <p:txBody>
            <a:bodyPr wrap="square" lIns="0" tIns="0" rIns="0" bIns="0"/>
            <a:lstStyle/>
            <a:p>
              <a:endParaRPr/>
            </a:p>
          </p:txBody>
        </p:sp>
        <p:sp>
          <p:nvSpPr>
            <p:cNvPr id="8" name="object 8"/>
            <p:cNvSpPr/>
            <p:nvPr/>
          </p:nvSpPr>
          <p:spPr>
            <a:xfrm>
              <a:off x="5757048" y="1326048"/>
              <a:ext cx="4371975" cy="4889500"/>
            </a:xfrm>
            <a:custGeom>
              <a:avLst/>
              <a:gdLst/>
              <a:ahLst/>
              <a:cxnLst/>
              <a:rect l="l" t="t" r="r" b="b"/>
              <a:pathLst>
                <a:path w="4371975" h="4889500">
                  <a:moveTo>
                    <a:pt x="0" y="0"/>
                  </a:moveTo>
                  <a:lnTo>
                    <a:pt x="4371360" y="0"/>
                  </a:lnTo>
                  <a:lnTo>
                    <a:pt x="4371360" y="4888937"/>
                  </a:lnTo>
                  <a:lnTo>
                    <a:pt x="0" y="4888937"/>
                  </a:lnTo>
                  <a:lnTo>
                    <a:pt x="0" y="0"/>
                  </a:lnTo>
                  <a:close/>
                </a:path>
              </a:pathLst>
            </a:custGeom>
            <a:ln w="8115">
              <a:solidFill>
                <a:srgbClr val="C8CACA"/>
              </a:solidFill>
            </a:ln>
          </p:spPr>
          <p:txBody>
            <a:bodyPr wrap="square" lIns="0" tIns="0" rIns="0" bIns="0"/>
            <a:lstStyle/>
            <a:p>
              <a:endParaRPr/>
            </a:p>
          </p:txBody>
        </p:sp>
        <p:pic>
          <p:nvPicPr>
            <p:cNvPr id="9" name="object 9"/>
            <p:cNvPicPr/>
            <p:nvPr/>
          </p:nvPicPr>
          <p:blipFill>
            <a:blip r:embed="rId3" cstate="print"/>
            <a:stretch>
              <a:fillRect/>
            </a:stretch>
          </p:blipFill>
          <p:spPr>
            <a:xfrm>
              <a:off x="6035786" y="2297943"/>
              <a:ext cx="3813525" cy="2945147"/>
            </a:xfrm>
            <a:prstGeom prst="rect">
              <a:avLst/>
            </a:prstGeom>
          </p:spPr>
        </p:pic>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 y="5405490"/>
            <a:ext cx="10388600" cy="1287780"/>
            <a:chOff x="152400" y="5405490"/>
            <a:chExt cx="10388600" cy="1287780"/>
          </a:xfrm>
        </p:grpSpPr>
        <p:sp>
          <p:nvSpPr>
            <p:cNvPr id="3" name="object 3"/>
            <p:cNvSpPr/>
            <p:nvPr/>
          </p:nvSpPr>
          <p:spPr>
            <a:xfrm>
              <a:off x="5973794" y="5405493"/>
              <a:ext cx="4567555" cy="1287780"/>
            </a:xfrm>
            <a:custGeom>
              <a:avLst/>
              <a:gdLst/>
              <a:ahLst/>
              <a:cxnLst/>
              <a:rect l="l" t="t" r="r" b="b"/>
              <a:pathLst>
                <a:path w="4567555" h="1287779">
                  <a:moveTo>
                    <a:pt x="4567205" y="0"/>
                  </a:moveTo>
                  <a:lnTo>
                    <a:pt x="3873122" y="2"/>
                  </a:lnTo>
                  <a:lnTo>
                    <a:pt x="594428" y="2"/>
                  </a:lnTo>
                  <a:lnTo>
                    <a:pt x="0" y="1287406"/>
                  </a:lnTo>
                  <a:lnTo>
                    <a:pt x="4567205" y="1287406"/>
                  </a:lnTo>
                  <a:lnTo>
                    <a:pt x="4567205" y="0"/>
                  </a:lnTo>
                  <a:close/>
                </a:path>
              </a:pathLst>
            </a:custGeom>
            <a:solidFill>
              <a:srgbClr val="404040">
                <a:alpha val="84709"/>
              </a:srgbClr>
            </a:solidFill>
          </p:spPr>
          <p:txBody>
            <a:bodyPr wrap="square" lIns="0" tIns="0" rIns="0" bIns="0"/>
            <a:lstStyle/>
            <a:p>
              <a:endParaRPr/>
            </a:p>
          </p:txBody>
        </p:sp>
        <p:sp>
          <p:nvSpPr>
            <p:cNvPr id="4" name="object 4"/>
            <p:cNvSpPr/>
            <p:nvPr/>
          </p:nvSpPr>
          <p:spPr>
            <a:xfrm>
              <a:off x="152400" y="5405490"/>
              <a:ext cx="6260465" cy="1287780"/>
            </a:xfrm>
            <a:custGeom>
              <a:avLst/>
              <a:gdLst/>
              <a:ahLst/>
              <a:cxnLst/>
              <a:rect l="l" t="t" r="r" b="b"/>
              <a:pathLst>
                <a:path w="6260465" h="1287779">
                  <a:moveTo>
                    <a:pt x="6259918" y="0"/>
                  </a:moveTo>
                  <a:lnTo>
                    <a:pt x="2386797" y="0"/>
                  </a:lnTo>
                  <a:lnTo>
                    <a:pt x="2386797" y="2167"/>
                  </a:lnTo>
                  <a:lnTo>
                    <a:pt x="2049893" y="2167"/>
                  </a:lnTo>
                  <a:lnTo>
                    <a:pt x="2049893" y="0"/>
                  </a:lnTo>
                  <a:lnTo>
                    <a:pt x="0" y="0"/>
                  </a:lnTo>
                  <a:lnTo>
                    <a:pt x="0" y="1287409"/>
                  </a:lnTo>
                  <a:lnTo>
                    <a:pt x="5665491" y="1287404"/>
                  </a:lnTo>
                  <a:lnTo>
                    <a:pt x="6259918" y="0"/>
                  </a:lnTo>
                  <a:close/>
                </a:path>
              </a:pathLst>
            </a:custGeom>
            <a:solidFill>
              <a:srgbClr val="D0CECE"/>
            </a:solidFill>
          </p:spPr>
          <p:txBody>
            <a:bodyPr wrap="square" lIns="0" tIns="0" rIns="0" bIns="0"/>
            <a:lstStyle/>
            <a:p>
              <a:endParaRPr/>
            </a:p>
          </p:txBody>
        </p:sp>
      </p:grpSp>
      <p:sp>
        <p:nvSpPr>
          <p:cNvPr id="5" name="object 5"/>
          <p:cNvSpPr txBox="1"/>
          <p:nvPr/>
        </p:nvSpPr>
        <p:spPr>
          <a:xfrm>
            <a:off x="762949" y="5550525"/>
            <a:ext cx="5039366" cy="997709"/>
          </a:xfrm>
          <a:prstGeom prst="rect">
            <a:avLst/>
          </a:prstGeom>
        </p:spPr>
        <p:txBody>
          <a:bodyPr vert="horz" wrap="square" lIns="0" tIns="12700" rIns="0" bIns="0">
            <a:spAutoFit/>
          </a:bodyPr>
          <a:lstStyle/>
          <a:p>
            <a:pPr marL="12700">
              <a:lnSpc>
                <a:spcPct val="100000"/>
              </a:lnSpc>
              <a:spcBef>
                <a:spcPts val="100"/>
              </a:spcBef>
              <a:defRPr sz="3200">
                <a:solidFill>
                  <a:srgbClr val="303030"/>
                </a:solidFill>
                <a:latin typeface="Calibri Light"/>
                <a:cs typeface="Calibri Light"/>
              </a:defRPr>
            </a:pPr>
            <a:r>
              <a:t>Esempio: discriminazione dei prezzi</a:t>
            </a:r>
            <a:endParaRPr sz="3200">
              <a:latin typeface="Calibri Light"/>
              <a:cs typeface="Calibri Light"/>
            </a:endParaRPr>
          </a:p>
        </p:txBody>
      </p:sp>
      <p:sp>
        <p:nvSpPr>
          <p:cNvPr id="6" name="object 6"/>
          <p:cNvSpPr txBox="1"/>
          <p:nvPr/>
        </p:nvSpPr>
        <p:spPr>
          <a:xfrm>
            <a:off x="717519" y="1782636"/>
            <a:ext cx="4816475" cy="3023870"/>
          </a:xfrm>
          <a:prstGeom prst="rect">
            <a:avLst/>
          </a:prstGeom>
        </p:spPr>
        <p:txBody>
          <a:bodyPr vert="horz" wrap="square" lIns="0" tIns="42545" rIns="0" bIns="0">
            <a:spAutoFit/>
          </a:bodyPr>
          <a:lstStyle/>
          <a:p>
            <a:pPr marL="12700" marR="5080" algn="just">
              <a:lnSpc>
                <a:spcPct val="89500"/>
              </a:lnSpc>
              <a:spcBef>
                <a:spcPts val="335"/>
              </a:spcBef>
              <a:defRPr sz="1900">
                <a:latin typeface="Calibri"/>
                <a:cs typeface="Calibri"/>
              </a:defRPr>
            </a:pPr>
            <a:r>
              <a:rPr b="1"/>
              <a:t>Discriminazione dei prezzi: prezzi</a:t>
            </a:r>
            <a:r>
              <a:t>diversi e condizioni diverse per i diversi consumatori, a seconda delle previsioni sulla loro disponibilità a pagare.</a:t>
            </a:r>
            <a:endParaRPr sz="1900">
              <a:latin typeface="Calibri"/>
              <a:cs typeface="Calibri"/>
            </a:endParaRPr>
          </a:p>
          <a:p>
            <a:pPr marL="12700">
              <a:lnSpc>
                <a:spcPct val="100000"/>
              </a:lnSpc>
              <a:spcBef>
                <a:spcPts val="505"/>
              </a:spcBef>
              <a:defRPr sz="1900">
                <a:latin typeface="Calibri"/>
                <a:cs typeface="Calibri"/>
              </a:defRPr>
            </a:pPr>
            <a:r>
              <a:rPr b="1"/>
              <a:t>Rischi</a:t>
            </a:r>
            <a:r>
              <a:t>:</a:t>
            </a:r>
            <a:endParaRPr sz="1900">
              <a:latin typeface="Calibri"/>
              <a:cs typeface="Calibri"/>
            </a:endParaRPr>
          </a:p>
          <a:p>
            <a:pPr marL="596900" indent="-195580">
              <a:lnSpc>
                <a:spcPct val="100000"/>
              </a:lnSpc>
              <a:spcBef>
                <a:spcPts val="330"/>
              </a:spcBef>
              <a:buFont typeface="Wingdings"/>
              <a:buChar char=""/>
              <a:tabLst>
                <a:tab pos="597535" algn="l"/>
              </a:tabLst>
              <a:defRPr sz="1500">
                <a:latin typeface="Calibri"/>
                <a:cs typeface="Calibri"/>
              </a:defRPr>
            </a:pPr>
            <a:r>
              <a:t>danneggiare i consumatori</a:t>
            </a:r>
            <a:endParaRPr sz="1500">
              <a:latin typeface="Calibri"/>
              <a:cs typeface="Calibri"/>
            </a:endParaRPr>
          </a:p>
          <a:p>
            <a:pPr marL="596900" marR="8255" indent="-194945">
              <a:lnSpc>
                <a:spcPts val="1780"/>
              </a:lnSpc>
              <a:spcBef>
                <a:spcPts val="484"/>
              </a:spcBef>
              <a:buFont typeface="Wingdings"/>
              <a:buChar char=""/>
              <a:tabLst>
                <a:tab pos="597535" algn="l"/>
              </a:tabLst>
              <a:defRPr sz="1700">
                <a:latin typeface="Calibri"/>
                <a:cs typeface="Calibri"/>
              </a:defRPr>
            </a:pPr>
            <a:r>
              <a:t>gli individui possono essere privati dell'accesso ad alcune opportunità</a:t>
            </a:r>
            <a:endParaRPr sz="1700">
              <a:latin typeface="Calibri"/>
              <a:cs typeface="Calibri"/>
            </a:endParaRPr>
          </a:p>
          <a:p>
            <a:pPr marL="596900" indent="-195580">
              <a:lnSpc>
                <a:spcPct val="100000"/>
              </a:lnSpc>
              <a:spcBef>
                <a:spcPts val="250"/>
              </a:spcBef>
              <a:buFont typeface="Wingdings"/>
              <a:buChar char=""/>
              <a:tabLst>
                <a:tab pos="597535" algn="l"/>
              </a:tabLst>
              <a:defRPr sz="1500">
                <a:latin typeface="Calibri"/>
                <a:cs typeface="Calibri"/>
              </a:defRPr>
            </a:pPr>
            <a:r>
              <a:t>influenzare il funzionamento dei mercati</a:t>
            </a:r>
            <a:endParaRPr sz="1500">
              <a:latin typeface="Calibri"/>
              <a:cs typeface="Calibri"/>
            </a:endParaRPr>
          </a:p>
          <a:p>
            <a:pPr marL="596900" indent="-195580">
              <a:lnSpc>
                <a:spcPct val="100000"/>
              </a:lnSpc>
              <a:spcBef>
                <a:spcPts val="290"/>
              </a:spcBef>
              <a:buFont typeface="Wingdings"/>
              <a:buChar char=""/>
              <a:tabLst>
                <a:tab pos="597535" algn="l"/>
              </a:tabLst>
              <a:defRPr sz="1500">
                <a:latin typeface="Calibri"/>
                <a:cs typeface="Calibri"/>
              </a:defRPr>
            </a:pPr>
            <a:r>
              <a:t>può essere ingiusto(?)</a:t>
            </a:r>
            <a:endParaRPr sz="1500">
              <a:latin typeface="Calibri"/>
              <a:cs typeface="Calibri"/>
            </a:endParaRPr>
          </a:p>
          <a:p>
            <a:pPr marL="596900" indent="-195580">
              <a:lnSpc>
                <a:spcPct val="100000"/>
              </a:lnSpc>
              <a:spcBef>
                <a:spcPts val="310"/>
              </a:spcBef>
              <a:buFont typeface="Wingdings"/>
              <a:buChar char=""/>
              <a:tabLst>
                <a:tab pos="597535" algn="l"/>
              </a:tabLst>
              <a:defRPr sz="1500">
                <a:latin typeface="Calibri"/>
                <a:cs typeface="Calibri"/>
              </a:defRPr>
            </a:pPr>
            <a:r>
              <a:t>compromette l'efficienza dell'economia</a:t>
            </a:r>
            <a:endParaRPr sz="1500">
              <a:latin typeface="Calibri"/>
              <a:cs typeface="Calibri"/>
            </a:endParaRPr>
          </a:p>
        </p:txBody>
      </p:sp>
      <p:pic>
        <p:nvPicPr>
          <p:cNvPr id="7" name="object 7"/>
          <p:cNvPicPr/>
          <p:nvPr/>
        </p:nvPicPr>
        <p:blipFill>
          <a:blip r:embed="rId2" cstate="print"/>
          <a:stretch>
            <a:fillRect/>
          </a:stretch>
        </p:blipFill>
        <p:spPr>
          <a:xfrm>
            <a:off x="5781887" y="2324725"/>
            <a:ext cx="4602375" cy="1908824"/>
          </a:xfrm>
          <a:prstGeom prst="rect">
            <a:avLst/>
          </a:prstGeom>
        </p:spPr>
      </p:pic>
      <p:sp>
        <p:nvSpPr>
          <p:cNvPr id="8" name="object 8"/>
          <p:cNvSpPr txBox="1">
            <a:spLocks noGrp="1"/>
          </p:cNvSpPr>
          <p:nvPr>
            <p:ph type="title"/>
          </p:nvPr>
        </p:nvSpPr>
        <p:spPr>
          <a:xfrm>
            <a:off x="3421009" y="1233513"/>
            <a:ext cx="3855720" cy="421640"/>
          </a:xfrm>
          <a:prstGeom prst="rect">
            <a:avLst/>
          </a:prstGeom>
        </p:spPr>
        <p:txBody>
          <a:bodyPr vert="horz" wrap="square" lIns="0" tIns="12700" rIns="0" bIns="0">
            <a:spAutoFit/>
          </a:bodyPr>
          <a:lstStyle/>
          <a:p>
            <a:pPr marL="12700">
              <a:lnSpc>
                <a:spcPct val="100000"/>
              </a:lnSpc>
              <a:spcBef>
                <a:spcPts val="100"/>
              </a:spcBef>
              <a:defRPr sz="2600"/>
            </a:pPr>
            <a:r>
              <a:t>Un altro esempio riguarda...</a:t>
            </a:r>
            <a:endParaRPr sz="26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5181" rIns="0" bIns="0">
            <a:spAutoFit/>
          </a:bodyPr>
          <a:lstStyle/>
          <a:p>
            <a:pPr marL="238760" marR="5080">
              <a:lnSpc>
                <a:spcPts val="4100"/>
              </a:lnSpc>
              <a:spcBef>
                <a:spcPts val="515"/>
              </a:spcBef>
            </a:pPr>
            <a:r>
              <a:t>IA nel processo decisionale riguardante le persone:  equità e discriminazione</a:t>
            </a:r>
          </a:p>
        </p:txBody>
      </p:sp>
      <p:sp>
        <p:nvSpPr>
          <p:cNvPr id="3" name="object 3"/>
          <p:cNvSpPr txBox="1"/>
          <p:nvPr/>
        </p:nvSpPr>
        <p:spPr>
          <a:xfrm>
            <a:off x="931830" y="2758522"/>
            <a:ext cx="4946650" cy="3110230"/>
          </a:xfrm>
          <a:prstGeom prst="rect">
            <a:avLst/>
          </a:prstGeom>
        </p:spPr>
        <p:txBody>
          <a:bodyPr vert="horz" wrap="square" lIns="0" tIns="51435" rIns="0" bIns="0">
            <a:spAutoFit/>
          </a:bodyPr>
          <a:lstStyle/>
          <a:p>
            <a:pPr marL="207010" marR="5080" indent="-194945" algn="just">
              <a:lnSpc>
                <a:spcPct val="89400"/>
              </a:lnSpc>
              <a:spcBef>
                <a:spcPts val="405"/>
              </a:spcBef>
              <a:buFont typeface="Arial MT"/>
              <a:buChar char="•"/>
              <a:tabLst>
                <a:tab pos="207645" algn="l"/>
              </a:tabLst>
              <a:defRPr sz="2400">
                <a:latin typeface="Calibri"/>
                <a:cs typeface="Calibri"/>
              </a:defRPr>
            </a:pPr>
            <a:r>
              <a:t>La combinazione di AI e Big Data consente un processo decisionale automatizzato anche in domini che richiedono scelte complesse, basate su molteplici fattori e su criteri non predefiniti.</a:t>
            </a:r>
            <a:endParaRPr sz="2400">
              <a:latin typeface="Calibri"/>
              <a:cs typeface="Calibri"/>
            </a:endParaRPr>
          </a:p>
          <a:p>
            <a:pPr marL="207010" marR="5715" indent="-194945" algn="just">
              <a:lnSpc>
                <a:spcPct val="89200"/>
              </a:lnSpc>
              <a:spcBef>
                <a:spcPts val="835"/>
              </a:spcBef>
              <a:buFont typeface="Arial MT"/>
              <a:buChar char="•"/>
              <a:tabLst>
                <a:tab pos="207645" algn="l"/>
              </a:tabLst>
              <a:defRPr sz="2400">
                <a:latin typeface="Calibri"/>
                <a:cs typeface="Calibri"/>
              </a:defRPr>
            </a:pPr>
            <a:r>
              <a:t>Negli ultimi anni si è svolto un ampio dibattito sulle prospettive e sui rischi delle valutazioni algoritmiche e delle decisioni riguardanti gli individui.</a:t>
            </a:r>
            <a:endParaRPr sz="2400">
              <a:latin typeface="Calibri"/>
              <a:cs typeface="Calibri"/>
            </a:endParaRPr>
          </a:p>
        </p:txBody>
      </p:sp>
      <p:pic>
        <p:nvPicPr>
          <p:cNvPr id="4" name="object 4"/>
          <p:cNvPicPr/>
          <p:nvPr/>
        </p:nvPicPr>
        <p:blipFill>
          <a:blip r:embed="rId2" cstate="print"/>
          <a:stretch>
            <a:fillRect/>
          </a:stretch>
        </p:blipFill>
        <p:spPr>
          <a:xfrm>
            <a:off x="6623631" y="1860238"/>
            <a:ext cx="3203152" cy="437068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1496" y="1124968"/>
            <a:ext cx="6014720" cy="1867819"/>
          </a:xfrm>
          <a:prstGeom prst="rect">
            <a:avLst/>
          </a:prstGeom>
          <a:solidFill>
            <a:srgbClr val="5B9BD5">
              <a:alpha val="94898"/>
            </a:srgbClr>
          </a:solidFill>
        </p:spPr>
        <p:txBody>
          <a:bodyPr vert="horz" wrap="square" lIns="0" tIns="287655" rIns="0" bIns="0">
            <a:spAutoFit/>
          </a:bodyPr>
          <a:lstStyle/>
          <a:p>
            <a:pPr marL="245110" marR="710565">
              <a:lnSpc>
                <a:spcPts val="4100"/>
              </a:lnSpc>
              <a:spcBef>
                <a:spcPts val="2265"/>
              </a:spcBef>
              <a:defRPr>
                <a:solidFill>
                  <a:srgbClr val="FFFFFF"/>
                </a:solidFill>
              </a:defRPr>
            </a:pPr>
            <a:r>
              <a:rPr sz="2800"/>
              <a:t>I sistemi di intelligenza artificiale sono meglio degli esseri umani nel valutarci?</a:t>
            </a:r>
          </a:p>
        </p:txBody>
      </p:sp>
      <p:pic>
        <p:nvPicPr>
          <p:cNvPr id="3" name="object 3"/>
          <p:cNvPicPr/>
          <p:nvPr/>
        </p:nvPicPr>
        <p:blipFill>
          <a:blip r:embed="rId2" cstate="print"/>
          <a:stretch>
            <a:fillRect/>
          </a:stretch>
        </p:blipFill>
        <p:spPr>
          <a:xfrm>
            <a:off x="1057983" y="3192620"/>
            <a:ext cx="4886589" cy="2880819"/>
          </a:xfrm>
          <a:prstGeom prst="rect">
            <a:avLst/>
          </a:prstGeom>
        </p:spPr>
      </p:pic>
      <p:sp>
        <p:nvSpPr>
          <p:cNvPr id="4" name="object 4"/>
          <p:cNvSpPr txBox="1"/>
          <p:nvPr/>
        </p:nvSpPr>
        <p:spPr>
          <a:xfrm>
            <a:off x="6591572" y="1124968"/>
            <a:ext cx="3675379" cy="5293995"/>
          </a:xfrm>
          <a:prstGeom prst="rect">
            <a:avLst/>
          </a:prstGeom>
          <a:solidFill>
            <a:srgbClr val="595959"/>
          </a:solidFill>
        </p:spPr>
        <p:txBody>
          <a:bodyPr vert="horz" wrap="square" lIns="0" tIns="0" rIns="0" bIns="0">
            <a:spAutoFit/>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45"/>
              </a:spcBef>
            </a:pPr>
            <a:endParaRPr sz="1500">
              <a:latin typeface="Times New Roman"/>
              <a:cs typeface="Times New Roman"/>
            </a:endParaRPr>
          </a:p>
          <a:p>
            <a:pPr marL="480059" marR="430530">
              <a:lnSpc>
                <a:spcPct val="88300"/>
              </a:lnSpc>
              <a:spcBef>
                <a:spcPts val="5"/>
              </a:spcBef>
              <a:defRPr sz="1200">
                <a:solidFill>
                  <a:srgbClr val="FFFFFF"/>
                </a:solidFill>
                <a:latin typeface="Calibri"/>
                <a:cs typeface="Calibri"/>
              </a:defRPr>
            </a:pPr>
            <a:r>
              <a:t>In molti settori le previsioni e le decisioni automatizzate non sono </a:t>
            </a:r>
            <a:r>
              <a:rPr b="1"/>
              <a:t>solo più economiche</a:t>
            </a:r>
            <a:r>
              <a:t>, ma anche </a:t>
            </a:r>
            <a:r>
              <a:rPr b="1"/>
              <a:t>più precise e imparziali </a:t>
            </a:r>
            <a:r>
              <a:t>di quelle umane.</a:t>
            </a:r>
            <a:endParaRPr sz="1200">
              <a:latin typeface="Calibri"/>
              <a:cs typeface="Calibri"/>
            </a:endParaRPr>
          </a:p>
          <a:p>
            <a:pPr marL="1064260" marR="428625" indent="-194945">
              <a:lnSpc>
                <a:spcPct val="88700"/>
              </a:lnSpc>
              <a:spcBef>
                <a:spcPts val="425"/>
              </a:spcBef>
              <a:buFont typeface="Wingdings"/>
              <a:buChar char=""/>
              <a:tabLst>
                <a:tab pos="1064895" algn="l"/>
              </a:tabLst>
              <a:defRPr sz="1200">
                <a:solidFill>
                  <a:srgbClr val="FFFFFF"/>
                </a:solidFill>
                <a:latin typeface="Calibri"/>
                <a:cs typeface="Calibri"/>
              </a:defRPr>
            </a:pPr>
            <a:r>
              <a:t>L'IA può </a:t>
            </a:r>
            <a:r>
              <a:rPr b="1"/>
              <a:t>evitare </a:t>
            </a:r>
            <a:r>
              <a:t> </a:t>
            </a:r>
            <a:r>
              <a:rPr b="1"/>
              <a:t>errori tipici della psicologia umana </a:t>
            </a:r>
            <a:r>
              <a:t>(eccessiva fiducia, avversione alla perdita, ancoraggio, bias di conferma, rappresentatività euristica, ecc.) e la diffusa </a:t>
            </a:r>
            <a:r>
              <a:rPr b="1"/>
              <a:t>incapacità umana di elaborare dati statistici, </a:t>
            </a:r>
            <a:r>
              <a:t>nonché il </a:t>
            </a:r>
            <a:r>
              <a:rPr b="1"/>
              <a:t>pregiudizio umano tipico </a:t>
            </a:r>
            <a:r>
              <a:t>(ad esempio, etnia, genere o background sociale).</a:t>
            </a:r>
            <a:endParaRPr sz="1200">
              <a:latin typeface="Calibri"/>
              <a:cs typeface="Calibri"/>
            </a:endParaRPr>
          </a:p>
          <a:p>
            <a:pPr marL="1064260" indent="-194945">
              <a:lnSpc>
                <a:spcPts val="1380"/>
              </a:lnSpc>
              <a:spcBef>
                <a:spcPts val="240"/>
              </a:spcBef>
              <a:buFont typeface="Wingdings"/>
              <a:buChar char=""/>
              <a:tabLst>
                <a:tab pos="1064895" algn="l"/>
              </a:tabLst>
              <a:defRPr sz="1200">
                <a:solidFill>
                  <a:srgbClr val="FFFFFF"/>
                </a:solidFill>
                <a:latin typeface="Calibri"/>
                <a:cs typeface="Calibri"/>
              </a:defRPr>
            </a:pPr>
            <a:r>
              <a:t>In molte valutazioni e decisioni</a:t>
            </a:r>
            <a:endParaRPr sz="1200">
              <a:latin typeface="Calibri"/>
              <a:cs typeface="Calibri"/>
            </a:endParaRPr>
          </a:p>
          <a:p>
            <a:pPr marL="1064260" marR="676910">
              <a:lnSpc>
                <a:spcPct val="89000"/>
              </a:lnSpc>
              <a:spcBef>
                <a:spcPts val="100"/>
              </a:spcBef>
              <a:defRPr sz="1200">
                <a:solidFill>
                  <a:srgbClr val="FFFFFF"/>
                </a:solidFill>
                <a:latin typeface="Calibri"/>
                <a:cs typeface="Calibri"/>
              </a:defRPr>
            </a:pPr>
            <a:r>
              <a:t>—su investimenti, reclutamento, merito creditizio, o anche su questioni giudiziarie, come la cauzione, la libertà condizionale, e i sistemi algoritmici di recidiva, i sistemi algoritmici hanno </a:t>
            </a:r>
            <a:r>
              <a:rPr b="1"/>
              <a:t>spesso eseguito</a:t>
            </a:r>
            <a:r>
              <a:t>bette r, secondo gli standard usuali, rispetto agli esperti umani.</a:t>
            </a:r>
            <a:endParaRPr sz="1200">
              <a:latin typeface="Calibri"/>
              <a:cs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61770" y="1161727"/>
            <a:ext cx="5134610" cy="4935220"/>
          </a:xfrm>
          <a:custGeom>
            <a:avLst/>
            <a:gdLst/>
            <a:ahLst/>
            <a:cxnLst/>
            <a:rect l="l" t="t" r="r" b="b"/>
            <a:pathLst>
              <a:path w="5134610" h="4935220">
                <a:moveTo>
                  <a:pt x="5134565" y="0"/>
                </a:moveTo>
                <a:lnTo>
                  <a:pt x="0" y="0"/>
                </a:lnTo>
                <a:lnTo>
                  <a:pt x="0" y="4934718"/>
                </a:lnTo>
                <a:lnTo>
                  <a:pt x="5134565" y="4934718"/>
                </a:lnTo>
                <a:lnTo>
                  <a:pt x="5134565" y="0"/>
                </a:lnTo>
                <a:close/>
              </a:path>
            </a:pathLst>
          </a:custGeom>
          <a:solidFill>
            <a:srgbClr val="404040"/>
          </a:solidFill>
        </p:spPr>
        <p:txBody>
          <a:bodyPr wrap="square" lIns="0" tIns="0" rIns="0" bIns="0"/>
          <a:lstStyle/>
          <a:p>
            <a:endParaRPr/>
          </a:p>
        </p:txBody>
      </p:sp>
      <p:sp>
        <p:nvSpPr>
          <p:cNvPr id="3" name="object 3"/>
          <p:cNvSpPr txBox="1">
            <a:spLocks noGrp="1"/>
          </p:cNvSpPr>
          <p:nvPr>
            <p:ph type="title"/>
          </p:nvPr>
        </p:nvSpPr>
        <p:spPr>
          <a:xfrm>
            <a:off x="1027925" y="1596770"/>
            <a:ext cx="1479550" cy="589280"/>
          </a:xfrm>
          <a:prstGeom prst="rect">
            <a:avLst/>
          </a:prstGeom>
        </p:spPr>
        <p:txBody>
          <a:bodyPr vert="horz" wrap="square" lIns="0" tIns="12065" rIns="0" bIns="0">
            <a:spAutoFit/>
          </a:bodyPr>
          <a:lstStyle/>
          <a:p>
            <a:pPr marL="12700">
              <a:lnSpc>
                <a:spcPct val="100000"/>
              </a:lnSpc>
              <a:spcBef>
                <a:spcPts val="95"/>
              </a:spcBef>
              <a:defRPr>
                <a:solidFill>
                  <a:srgbClr val="FFFFFF"/>
                </a:solidFill>
              </a:defRPr>
            </a:pPr>
            <a:r>
              <a:t>O no?</a:t>
            </a:r>
          </a:p>
        </p:txBody>
      </p:sp>
      <p:sp>
        <p:nvSpPr>
          <p:cNvPr id="4" name="object 4"/>
          <p:cNvSpPr txBox="1"/>
          <p:nvPr/>
        </p:nvSpPr>
        <p:spPr>
          <a:xfrm>
            <a:off x="1027925" y="2601014"/>
            <a:ext cx="4368800" cy="2808605"/>
          </a:xfrm>
          <a:prstGeom prst="rect">
            <a:avLst/>
          </a:prstGeom>
        </p:spPr>
        <p:txBody>
          <a:bodyPr vert="horz" wrap="square" lIns="0" tIns="35560" rIns="0" bIns="0">
            <a:spAutoFit/>
          </a:bodyPr>
          <a:lstStyle/>
          <a:p>
            <a:pPr marL="12700" marR="649605">
              <a:lnSpc>
                <a:spcPct val="90600"/>
              </a:lnSpc>
              <a:spcBef>
                <a:spcPts val="280"/>
              </a:spcBef>
              <a:defRPr sz="1600">
                <a:solidFill>
                  <a:srgbClr val="FFFFFF"/>
                </a:solidFill>
                <a:latin typeface="Calibri"/>
                <a:cs typeface="Calibri"/>
              </a:defRPr>
            </a:pPr>
            <a:r>
              <a:t>Altri hanno sottolineato la possibilità che le decisioni algoritmiche possano essere </a:t>
            </a:r>
            <a:r>
              <a:rPr b="1"/>
              <a:t>errate o discriminatorie.</a:t>
            </a:r>
            <a:endParaRPr sz="1600">
              <a:latin typeface="Calibri"/>
              <a:cs typeface="Calibri"/>
            </a:endParaRPr>
          </a:p>
          <a:p>
            <a:pPr marL="596900" marR="99060" indent="-194945">
              <a:lnSpc>
                <a:spcPct val="89700"/>
              </a:lnSpc>
              <a:spcBef>
                <a:spcPts val="484"/>
              </a:spcBef>
              <a:buClr>
                <a:srgbClr val="FFFFFF"/>
              </a:buClr>
              <a:buFont typeface="Wingdings"/>
              <a:buChar char=""/>
              <a:tabLst>
                <a:tab pos="643255" algn="l"/>
              </a:tabLst>
            </a:pPr>
            <a:r>
              <a:t>	</a:t>
            </a:r>
            <a:r>
              <a:rPr sz="1600">
                <a:solidFill>
                  <a:srgbClr val="FFFFFF"/>
                </a:solidFill>
                <a:latin typeface="Calibri"/>
                <a:cs typeface="Calibri"/>
              </a:rPr>
              <a:t>Solo in rari casi gli algoritmi si impegnano in una discriminazione illecita esplicita, il cosiddetto </a:t>
            </a:r>
            <a:r>
              <a:rPr sz="1600" b="1">
                <a:solidFill>
                  <a:srgbClr val="FFFFFF"/>
                </a:solidFill>
                <a:latin typeface="Calibri"/>
                <a:cs typeface="Calibri"/>
              </a:rPr>
              <a:t>trattamento disparato</a:t>
            </a:r>
            <a:r>
              <a:rPr sz="1600">
                <a:solidFill>
                  <a:srgbClr val="FFFFFF"/>
                </a:solidFill>
                <a:latin typeface="Calibri"/>
                <a:cs typeface="Calibri"/>
              </a:rPr>
              <a:t>, basando i loro risultati su caratteristiche proibite (predicatori) come razza, etnia o genere.</a:t>
            </a:r>
            <a:endParaRPr sz="1600">
              <a:latin typeface="Calibri"/>
              <a:cs typeface="Calibri"/>
            </a:endParaRPr>
          </a:p>
          <a:p>
            <a:pPr marL="596900" marR="5080" indent="-194945">
              <a:lnSpc>
                <a:spcPct val="90400"/>
              </a:lnSpc>
              <a:spcBef>
                <a:spcPts val="470"/>
              </a:spcBef>
              <a:buFont typeface="Wingdings"/>
              <a:buChar char=""/>
              <a:tabLst>
                <a:tab pos="597535" algn="l"/>
              </a:tabLst>
              <a:defRPr sz="1600">
                <a:solidFill>
                  <a:srgbClr val="FFFFFF"/>
                </a:solidFill>
                <a:latin typeface="Calibri"/>
                <a:cs typeface="Calibri"/>
              </a:defRPr>
            </a:pPr>
            <a:r>
              <a:t>Più spesso il risultato di un sistema sarà discriminatorio a causa del suo </a:t>
            </a:r>
            <a:r>
              <a:rPr b="1"/>
              <a:t>impatto disparato, vale</a:t>
            </a:r>
            <a:r>
              <a:t> a dire, poiché colpisce in modo sproporzionato alcuni gruppi, senza una logica accettabile.</a:t>
            </a:r>
            <a:endParaRPr sz="1600">
              <a:latin typeface="Calibri"/>
              <a:cs typeface="Calibri"/>
            </a:endParaRPr>
          </a:p>
        </p:txBody>
      </p:sp>
      <p:pic>
        <p:nvPicPr>
          <p:cNvPr id="5" name="object 5"/>
          <p:cNvPicPr/>
          <p:nvPr/>
        </p:nvPicPr>
        <p:blipFill>
          <a:blip r:embed="rId2" cstate="print"/>
          <a:stretch>
            <a:fillRect/>
          </a:stretch>
        </p:blipFill>
        <p:spPr>
          <a:xfrm>
            <a:off x="6856613" y="1496562"/>
            <a:ext cx="2376392" cy="1707568"/>
          </a:xfrm>
          <a:prstGeom prst="rect">
            <a:avLst/>
          </a:prstGeom>
        </p:spPr>
      </p:pic>
      <p:pic>
        <p:nvPicPr>
          <p:cNvPr id="6" name="object 6"/>
          <p:cNvPicPr/>
          <p:nvPr/>
        </p:nvPicPr>
        <p:blipFill>
          <a:blip r:embed="rId3" cstate="print"/>
          <a:stretch>
            <a:fillRect/>
          </a:stretch>
        </p:blipFill>
        <p:spPr>
          <a:xfrm>
            <a:off x="6724867" y="3720698"/>
            <a:ext cx="2847954" cy="237574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7100" y="958850"/>
            <a:ext cx="3869054" cy="589280"/>
          </a:xfrm>
          <a:prstGeom prst="rect">
            <a:avLst/>
          </a:prstGeom>
        </p:spPr>
        <p:txBody>
          <a:bodyPr vert="horz" wrap="square" lIns="0" tIns="12065" rIns="0" bIns="0">
            <a:spAutoFit/>
          </a:bodyPr>
          <a:lstStyle/>
          <a:p>
            <a:pPr marL="12700">
              <a:lnSpc>
                <a:spcPct val="100000"/>
              </a:lnSpc>
              <a:spcBef>
                <a:spcPts val="95"/>
              </a:spcBef>
            </a:pPr>
            <a:r>
              <a:t>Rischi AI e Big Data</a:t>
            </a:r>
          </a:p>
        </p:txBody>
      </p:sp>
      <p:sp>
        <p:nvSpPr>
          <p:cNvPr id="3" name="object 3"/>
          <p:cNvSpPr txBox="1"/>
          <p:nvPr/>
        </p:nvSpPr>
        <p:spPr>
          <a:xfrm>
            <a:off x="625372" y="1657305"/>
            <a:ext cx="9112250" cy="4122420"/>
          </a:xfrm>
          <a:prstGeom prst="rect">
            <a:avLst/>
          </a:prstGeom>
        </p:spPr>
        <p:txBody>
          <a:bodyPr vert="horz" wrap="square" lIns="0" tIns="12700" rIns="0" bIns="0">
            <a:spAutoFit/>
          </a:bodyPr>
          <a:lstStyle/>
          <a:p>
            <a:pPr marL="255270" indent="-243204">
              <a:lnSpc>
                <a:spcPct val="100000"/>
              </a:lnSpc>
              <a:spcBef>
                <a:spcPts val="100"/>
              </a:spcBef>
              <a:buSzPct val="95833"/>
              <a:buFont typeface="Wingdings"/>
              <a:buChar char=""/>
              <a:tabLst>
                <a:tab pos="255904" algn="l"/>
              </a:tabLst>
              <a:defRPr sz="2400">
                <a:latin typeface="Calibri"/>
                <a:cs typeface="Calibri"/>
              </a:defRPr>
            </a:pPr>
            <a:r>
              <a:t>Sorveglianza e manipolazione pervasive</a:t>
            </a:r>
            <a:endParaRPr sz="2400">
              <a:latin typeface="Calibri"/>
              <a:cs typeface="Calibri"/>
            </a:endParaRPr>
          </a:p>
          <a:p>
            <a:pPr marL="596900" marR="60325" lvl="1" indent="-194945">
              <a:lnSpc>
                <a:spcPct val="79000"/>
              </a:lnSpc>
              <a:spcBef>
                <a:spcPts val="520"/>
              </a:spcBef>
              <a:buFont typeface="Arial MT"/>
              <a:buChar char="•"/>
              <a:tabLst>
                <a:tab pos="597535" algn="l"/>
              </a:tabLst>
              <a:defRPr sz="2000">
                <a:latin typeface="Calibri"/>
                <a:cs typeface="Calibri"/>
              </a:defRPr>
            </a:pPr>
            <a:r>
              <a:t>Per soddisfare le applicazioni AI affamate di dati, Internet è diventato un'infrastruttura per la raccolta dei dati (e la sorveglianza)</a:t>
            </a:r>
            <a:endParaRPr sz="2000">
              <a:latin typeface="Calibri"/>
              <a:cs typeface="Calibri"/>
            </a:endParaRPr>
          </a:p>
          <a:p>
            <a:pPr marL="596900" marR="1115695" lvl="1" indent="-194945">
              <a:lnSpc>
                <a:spcPct val="79000"/>
              </a:lnSpc>
              <a:spcBef>
                <a:spcPts val="500"/>
              </a:spcBef>
              <a:buFont typeface="Arial MT"/>
              <a:buChar char="•"/>
              <a:tabLst>
                <a:tab pos="597535" algn="l"/>
              </a:tabLst>
              <a:defRPr sz="2000">
                <a:latin typeface="Calibri"/>
                <a:cs typeface="Calibri"/>
              </a:defRPr>
            </a:pPr>
            <a:r>
              <a:t>Tutti i fatti, anche quelli apparentemente insignificanti, sono utili per l'apprendimento degli algoritmi, la scalabilità non è un problema</a:t>
            </a:r>
            <a:endParaRPr sz="2000">
              <a:latin typeface="Calibri"/>
              <a:cs typeface="Calibri"/>
            </a:endParaRPr>
          </a:p>
          <a:p>
            <a:pPr>
              <a:lnSpc>
                <a:spcPct val="100000"/>
              </a:lnSpc>
              <a:spcBef>
                <a:spcPts val="5"/>
              </a:spcBef>
            </a:pPr>
            <a:endParaRPr sz="3300">
              <a:latin typeface="Calibri"/>
              <a:cs typeface="Calibri"/>
            </a:endParaRPr>
          </a:p>
          <a:p>
            <a:pPr marL="12700" marR="5080" algn="just">
              <a:lnSpc>
                <a:spcPct val="78600"/>
              </a:lnSpc>
              <a:defRPr sz="2400">
                <a:latin typeface="Calibri"/>
                <a:cs typeface="Calibri"/>
              </a:defRPr>
            </a:pPr>
            <a:r>
              <a:t>Il potere dell'IA può essere utilizzato per incassare gli </a:t>
            </a:r>
            <a:r>
              <a:rPr b="1"/>
              <a:t>interessi economici in modi dannosi per gli individui e per la società</a:t>
            </a:r>
            <a:r>
              <a:t>: gli utenti, i consumatori e i lavoratori possono essere soggetti a sorveglianza pervasiva, controllati nel loro accesso alle informazioni e alle opportunità, manipolati nelle loro scelte.</a:t>
            </a:r>
            <a:endParaRPr sz="2400">
              <a:latin typeface="Calibri"/>
              <a:cs typeface="Calibri"/>
            </a:endParaRPr>
          </a:p>
          <a:p>
            <a:pPr marL="12700">
              <a:lnSpc>
                <a:spcPts val="2545"/>
              </a:lnSpc>
              <a:spcBef>
                <a:spcPts val="315"/>
              </a:spcBef>
              <a:defRPr sz="2400">
                <a:latin typeface="Calibri"/>
                <a:cs typeface="Calibri"/>
              </a:defRPr>
            </a:pPr>
            <a:r>
              <a:t>Alcuni abusi possono essere incentivati dal fatto che molte aziende tecnologiche</a:t>
            </a:r>
            <a:endParaRPr sz="2400">
              <a:latin typeface="Calibri"/>
              <a:cs typeface="Calibri"/>
            </a:endParaRPr>
          </a:p>
          <a:p>
            <a:pPr marL="12700">
              <a:lnSpc>
                <a:spcPts val="2245"/>
              </a:lnSpc>
              <a:defRPr sz="2400">
                <a:latin typeface="Calibri"/>
                <a:cs typeface="Calibri"/>
              </a:defRPr>
            </a:pPr>
            <a:r>
              <a:t>come le principali piattaforme che ospitano contenuti generati dagli utenti, operano in</a:t>
            </a:r>
            <a:endParaRPr sz="2400">
              <a:latin typeface="Calibri"/>
              <a:cs typeface="Calibri"/>
            </a:endParaRPr>
          </a:p>
          <a:p>
            <a:pPr marL="12700">
              <a:lnSpc>
                <a:spcPts val="2580"/>
              </a:lnSpc>
              <a:defRPr sz="2400" b="1">
                <a:latin typeface="Calibri"/>
                <a:cs typeface="Calibri"/>
              </a:defRPr>
            </a:pPr>
            <a:r>
              <a:t>mercati a due o più lati.</a:t>
            </a:r>
            <a:endParaRPr sz="2400">
              <a:latin typeface="Calibri"/>
              <a:cs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0645" rIns="0" bIns="0">
            <a:spAutoFit/>
          </a:bodyPr>
          <a:lstStyle/>
          <a:p>
            <a:pPr marL="12700" marR="5080">
              <a:lnSpc>
                <a:spcPts val="4200"/>
              </a:lnSpc>
              <a:spcBef>
                <a:spcPts val="635"/>
              </a:spcBef>
              <a:defRPr sz="3900"/>
            </a:pPr>
            <a:r>
              <a:t>Sistemi che riproducono i punti di forza e le debolezze degli esseri umani nel formulare giudizi</a:t>
            </a:r>
            <a:endParaRPr sz="3900"/>
          </a:p>
        </p:txBody>
      </p:sp>
      <p:pic>
        <p:nvPicPr>
          <p:cNvPr id="3" name="object 3"/>
          <p:cNvPicPr/>
          <p:nvPr/>
        </p:nvPicPr>
        <p:blipFill>
          <a:blip r:embed="rId2" cstate="print"/>
          <a:stretch>
            <a:fillRect/>
          </a:stretch>
        </p:blipFill>
        <p:spPr>
          <a:xfrm>
            <a:off x="640322" y="2564509"/>
            <a:ext cx="3359923" cy="3556000"/>
          </a:xfrm>
          <a:prstGeom prst="rect">
            <a:avLst/>
          </a:prstGeom>
        </p:spPr>
      </p:pic>
      <p:sp>
        <p:nvSpPr>
          <p:cNvPr id="4" name="object 4"/>
          <p:cNvSpPr txBox="1"/>
          <p:nvPr/>
        </p:nvSpPr>
        <p:spPr>
          <a:xfrm>
            <a:off x="4065913" y="2605092"/>
            <a:ext cx="5920740" cy="3503295"/>
          </a:xfrm>
          <a:prstGeom prst="rect">
            <a:avLst/>
          </a:prstGeom>
        </p:spPr>
        <p:txBody>
          <a:bodyPr vert="horz" wrap="square" lIns="0" tIns="41275" rIns="0" bIns="0">
            <a:spAutoFit/>
          </a:bodyPr>
          <a:lstStyle/>
          <a:p>
            <a:pPr marL="12700" marR="5080" algn="just">
              <a:lnSpc>
                <a:spcPct val="90500"/>
              </a:lnSpc>
              <a:spcBef>
                <a:spcPts val="325"/>
              </a:spcBef>
              <a:defRPr sz="2000">
                <a:latin typeface="Calibri"/>
                <a:cs typeface="Calibri"/>
              </a:defRPr>
            </a:pPr>
            <a:r>
              <a:t>I sistemi basati sull' </a:t>
            </a:r>
            <a:r>
              <a:rPr b="1"/>
              <a:t>apprendimento supervisionato </a:t>
            </a:r>
            <a:r>
              <a:t>possono essere addestrati sui </a:t>
            </a:r>
            <a:r>
              <a:rPr b="1"/>
              <a:t>giudizi umani passati </a:t>
            </a:r>
            <a:r>
              <a:t>e possono quindi </a:t>
            </a:r>
            <a:r>
              <a:rPr b="1"/>
              <a:t>riprodurre </a:t>
            </a:r>
            <a:r>
              <a:t>i punti di forza e di debolezza degli esseri umani che hanno emesso questi giudizi, comprese le loro </a:t>
            </a:r>
            <a:r>
              <a:rPr b="1"/>
              <a:t>propensioni all'errore e al pregiudizio.</a:t>
            </a:r>
            <a:endParaRPr sz="2000">
              <a:latin typeface="Calibri"/>
              <a:cs typeface="Calibri"/>
            </a:endParaRPr>
          </a:p>
          <a:p>
            <a:pPr marL="207010" marR="5080" indent="-194945" algn="just">
              <a:lnSpc>
                <a:spcPct val="91700"/>
              </a:lnSpc>
              <a:spcBef>
                <a:spcPts val="894"/>
              </a:spcBef>
              <a:buSzPct val="95000"/>
              <a:buFont typeface="Wingdings"/>
              <a:buChar char=""/>
              <a:tabLst>
                <a:tab pos="219710" algn="l"/>
              </a:tabLst>
              <a:defRPr sz="2000">
                <a:latin typeface="Calibri"/>
                <a:cs typeface="Calibri"/>
              </a:defRPr>
            </a:pPr>
            <a:r>
              <a:t>Ad esempio, un sistema di reclutamento formato sulle precedenti decisioni di assunzione imparerà a emulare la valutazione dei manager dell'idoneità dei candidati, piuttosto che prevedere direttamente le prestazioni di un candidato sul posto di lavoro. Se le decisioni passate sono state influenzate dal pregiudizio, il sistema riprodurrà la stessa logica.</a:t>
            </a:r>
            <a:endParaRPr sz="2000">
              <a:latin typeface="Calibri"/>
              <a:cs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5426" y="959548"/>
            <a:ext cx="6447155" cy="726440"/>
          </a:xfrm>
          <a:prstGeom prst="rect">
            <a:avLst/>
          </a:prstGeom>
        </p:spPr>
        <p:txBody>
          <a:bodyPr vert="horz" wrap="square" lIns="0" tIns="12065" rIns="0" bIns="0">
            <a:spAutoFit/>
          </a:bodyPr>
          <a:lstStyle/>
          <a:p>
            <a:pPr marL="12700">
              <a:lnSpc>
                <a:spcPct val="100000"/>
              </a:lnSpc>
              <a:spcBef>
                <a:spcPts val="95"/>
              </a:spcBef>
              <a:defRPr sz="4600"/>
            </a:pPr>
            <a:r>
              <a:t>Pregiudizio nell'ambito dell'addestramento</a:t>
            </a:r>
            <a:endParaRPr sz="4600"/>
          </a:p>
        </p:txBody>
      </p:sp>
      <p:sp>
        <p:nvSpPr>
          <p:cNvPr id="3" name="object 3"/>
          <p:cNvSpPr txBox="1"/>
          <p:nvPr/>
        </p:nvSpPr>
        <p:spPr>
          <a:xfrm>
            <a:off x="705426" y="2565972"/>
            <a:ext cx="5782310" cy="3667760"/>
          </a:xfrm>
          <a:prstGeom prst="rect">
            <a:avLst/>
          </a:prstGeom>
        </p:spPr>
        <p:txBody>
          <a:bodyPr vert="horz" wrap="square" lIns="0" tIns="73660" rIns="0" bIns="0">
            <a:spAutoFit/>
          </a:bodyPr>
          <a:lstStyle/>
          <a:p>
            <a:pPr marL="12700" marR="6350" algn="just">
              <a:lnSpc>
                <a:spcPct val="78900"/>
              </a:lnSpc>
              <a:spcBef>
                <a:spcPts val="580"/>
              </a:spcBef>
              <a:defRPr sz="1900">
                <a:latin typeface="Calibri"/>
                <a:cs typeface="Calibri"/>
              </a:defRPr>
            </a:pPr>
            <a:r>
              <a:t>I pregiudizi inseriti nei gruppi di formazione possono persistere anche se gli input (i predittori) dei sistemi automatizzati non includono caratteristiche discriminatorie vietate (ad esempio etnia o genere).</a:t>
            </a:r>
            <a:endParaRPr sz="1900">
              <a:latin typeface="Calibri"/>
              <a:cs typeface="Calibri"/>
            </a:endParaRPr>
          </a:p>
          <a:p>
            <a:pPr marL="12700" marR="5080" algn="just">
              <a:lnSpc>
                <a:spcPct val="78900"/>
              </a:lnSpc>
              <a:spcBef>
                <a:spcPts val="790"/>
              </a:spcBef>
              <a:defRPr sz="1900">
                <a:latin typeface="Calibri"/>
                <a:cs typeface="Calibri"/>
              </a:defRPr>
            </a:pPr>
            <a:r>
              <a:t>Ciò può accadere ogni volta che </a:t>
            </a:r>
            <a:r>
              <a:rPr b="1"/>
              <a:t>esiste una correlazione tra caratteristiche discriminatorie e alcuni predittori</a:t>
            </a:r>
            <a:endParaRPr sz="1900">
              <a:latin typeface="Calibri"/>
              <a:cs typeface="Calibri"/>
            </a:endParaRPr>
          </a:p>
          <a:p>
            <a:pPr marL="596900" marR="5080" indent="-194945" algn="just">
              <a:lnSpc>
                <a:spcPct val="78900"/>
              </a:lnSpc>
              <a:spcBef>
                <a:spcPts val="409"/>
              </a:spcBef>
              <a:buFont typeface="Arial MT"/>
              <a:buChar char="•"/>
              <a:tabLst>
                <a:tab pos="597535" algn="l"/>
              </a:tabLst>
              <a:defRPr sz="1900">
                <a:latin typeface="Calibri"/>
                <a:cs typeface="Calibri"/>
              </a:defRPr>
            </a:pPr>
            <a:r>
              <a:t>Supponiamo, ad esempio, che un gestore delle risorse umane pregiudizievole non abbia assunto candidati provenienti da una certa </a:t>
            </a:r>
            <a:r>
              <a:rPr u="sng">
                <a:uFill>
                  <a:solidFill>
                    <a:srgbClr val="000000"/>
                  </a:solidFill>
                </a:uFill>
              </a:rPr>
              <a:t>etnia,</a:t>
            </a:r>
            <a:r>
              <a:t> e che le persone con tale background vivano per lo più in determinati </a:t>
            </a:r>
            <a:r>
              <a:rPr u="sng">
                <a:uFill>
                  <a:solidFill>
                    <a:srgbClr val="000000"/>
                  </a:solidFill>
                </a:uFill>
              </a:rPr>
              <a:t>quartieri</a:t>
            </a:r>
            <a:r>
              <a:t>. Una serie di decisioni formative da parte di tale gestore insegnerà ai sistemi di non selezionare le persone di quei quartieri, il che comporterebbe di continuare a respingere le domande dalla discriminazione contro l'etnia. (Kleinberg et all (2019)).</a:t>
            </a:r>
            <a:endParaRPr sz="1900">
              <a:latin typeface="Calibri"/>
              <a:cs typeface="Calibri"/>
            </a:endParaRPr>
          </a:p>
        </p:txBody>
      </p:sp>
      <p:pic>
        <p:nvPicPr>
          <p:cNvPr id="4" name="object 4"/>
          <p:cNvPicPr/>
          <p:nvPr/>
        </p:nvPicPr>
        <p:blipFill>
          <a:blip r:embed="rId2" cstate="print"/>
          <a:stretch>
            <a:fillRect/>
          </a:stretch>
        </p:blipFill>
        <p:spPr>
          <a:xfrm>
            <a:off x="6692700" y="2634656"/>
            <a:ext cx="3358114" cy="348962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5426" y="940498"/>
            <a:ext cx="7088505" cy="726440"/>
          </a:xfrm>
          <a:prstGeom prst="rect">
            <a:avLst/>
          </a:prstGeom>
        </p:spPr>
        <p:txBody>
          <a:bodyPr vert="horz" wrap="square" lIns="0" tIns="12065" rIns="0" bIns="0">
            <a:spAutoFit/>
          </a:bodyPr>
          <a:lstStyle/>
          <a:p>
            <a:pPr marL="12700">
              <a:lnSpc>
                <a:spcPct val="100000"/>
              </a:lnSpc>
              <a:spcBef>
                <a:spcPts val="95"/>
              </a:spcBef>
              <a:tabLst>
                <a:tab pos="3690620" algn="l"/>
              </a:tabLst>
              <a:defRPr sz="4600"/>
            </a:pPr>
            <a:r>
              <a:t>Sistemi distorti	contro i gruppi</a:t>
            </a:r>
            <a:endParaRPr sz="4600"/>
          </a:p>
        </p:txBody>
      </p:sp>
      <p:sp>
        <p:nvSpPr>
          <p:cNvPr id="3" name="object 3"/>
          <p:cNvSpPr txBox="1"/>
          <p:nvPr/>
        </p:nvSpPr>
        <p:spPr>
          <a:xfrm>
            <a:off x="705426" y="2565972"/>
            <a:ext cx="5782310" cy="3323590"/>
          </a:xfrm>
          <a:prstGeom prst="rect">
            <a:avLst/>
          </a:prstGeom>
        </p:spPr>
        <p:txBody>
          <a:bodyPr vert="horz" wrap="square" lIns="0" tIns="73660" rIns="0" bIns="0">
            <a:spAutoFit/>
          </a:bodyPr>
          <a:lstStyle/>
          <a:p>
            <a:pPr marL="12700" marR="57150">
              <a:lnSpc>
                <a:spcPct val="78900"/>
              </a:lnSpc>
              <a:spcBef>
                <a:spcPts val="580"/>
              </a:spcBef>
              <a:defRPr sz="1900">
                <a:latin typeface="Calibri"/>
                <a:cs typeface="Calibri"/>
              </a:defRPr>
            </a:pPr>
            <a:r>
              <a:t>In altri casi, un set di formazione può essere di parte contro un determinato gruppo, poiché il raggiungimento del risultato previsto (ad esempio, le prestazioni lavorative) è approssimato attraverso un </a:t>
            </a:r>
            <a:r>
              <a:rPr b="1"/>
              <a:t>proxy </a:t>
            </a:r>
            <a:r>
              <a:t>che ha un impatto disparato su quel gruppo.</a:t>
            </a:r>
            <a:endParaRPr sz="1900">
              <a:latin typeface="Calibri"/>
              <a:cs typeface="Calibri"/>
            </a:endParaRPr>
          </a:p>
          <a:p>
            <a:pPr marL="596900" indent="-195580" algn="just">
              <a:lnSpc>
                <a:spcPts val="1970"/>
              </a:lnSpc>
              <a:buFont typeface="Arial MT"/>
              <a:buChar char="•"/>
              <a:tabLst>
                <a:tab pos="597535" algn="l"/>
              </a:tabLst>
              <a:defRPr sz="1900">
                <a:latin typeface="Calibri"/>
                <a:cs typeface="Calibri"/>
              </a:defRPr>
            </a:pPr>
            <a:r>
              <a:t>Supponiamo, ad esempio, che le </a:t>
            </a:r>
            <a:r>
              <a:rPr b="1"/>
              <a:t>prestazioni future </a:t>
            </a:r>
            <a:r>
              <a:t>di</a:t>
            </a:r>
            <a:endParaRPr sz="1900">
              <a:latin typeface="Calibri"/>
              <a:cs typeface="Calibri"/>
            </a:endParaRPr>
          </a:p>
          <a:p>
            <a:pPr marL="596900" marR="5080" algn="just">
              <a:lnSpc>
                <a:spcPct val="78700"/>
              </a:lnSpc>
              <a:spcBef>
                <a:spcPts val="245"/>
              </a:spcBef>
              <a:defRPr sz="1900">
                <a:latin typeface="Calibri"/>
                <a:cs typeface="Calibri"/>
              </a:defRPr>
            </a:pPr>
            <a:r>
              <a:t>i dipendenti (l'obiettivo di interesse per l'assunzione di lavoro) sono misurati solo dal </a:t>
            </a:r>
            <a:r>
              <a:rPr b="1"/>
              <a:t>numero di ore lavorate in ufficio. </a:t>
            </a:r>
            <a:r>
              <a:t>Questo criterio di esito porterà all'assunzione passata di donne — che di solito lavorano per meno ore rispetto agli uomini, dovendo far fronte agli oneri familiari — essere</a:t>
            </a:r>
            <a:endParaRPr sz="1900">
              <a:latin typeface="Calibri"/>
              <a:cs typeface="Calibri"/>
            </a:endParaRPr>
          </a:p>
          <a:p>
            <a:pPr marL="596900" marR="5080" algn="just">
              <a:lnSpc>
                <a:spcPct val="77500"/>
              </a:lnSpc>
              <a:spcBef>
                <a:spcPts val="35"/>
              </a:spcBef>
              <a:defRPr sz="1900">
                <a:latin typeface="Calibri"/>
                <a:cs typeface="Calibri"/>
              </a:defRPr>
            </a:pPr>
            <a:r>
              <a:t>considerato meno successo rispetto all'assunzione di uomini;  sulla base di questa correlazione (come misurata sulla base del proxy parziale), i sistemi predisporranno una performance più scarsa delle donne candidate.</a:t>
            </a:r>
            <a:endParaRPr sz="1900">
              <a:latin typeface="Calibri"/>
              <a:cs typeface="Calibri"/>
            </a:endParaRPr>
          </a:p>
        </p:txBody>
      </p:sp>
      <p:pic>
        <p:nvPicPr>
          <p:cNvPr id="4" name="object 4"/>
          <p:cNvPicPr/>
          <p:nvPr/>
        </p:nvPicPr>
        <p:blipFill>
          <a:blip r:embed="rId2" cstate="print"/>
          <a:stretch>
            <a:fillRect/>
          </a:stretch>
        </p:blipFill>
        <p:spPr>
          <a:xfrm>
            <a:off x="6692700" y="2634658"/>
            <a:ext cx="3358114" cy="348962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00402" y="1713852"/>
            <a:ext cx="2969898" cy="3271408"/>
          </a:xfrm>
          <a:prstGeom prst="rect">
            <a:avLst/>
          </a:prstGeom>
        </p:spPr>
        <p:txBody>
          <a:bodyPr vert="horz" wrap="square" lIns="0" tIns="85090" rIns="0" bIns="0">
            <a:spAutoFit/>
          </a:bodyPr>
          <a:lstStyle/>
          <a:p>
            <a:pPr marL="12700" marR="5080">
              <a:lnSpc>
                <a:spcPct val="89600"/>
              </a:lnSpc>
              <a:spcBef>
                <a:spcPts val="670"/>
              </a:spcBef>
              <a:defRPr sz="4600">
                <a:latin typeface="Calibri Light"/>
                <a:cs typeface="Calibri Light"/>
              </a:defRPr>
            </a:pPr>
            <a:r>
              <a:rPr dirty="0"/>
              <a:t>I </a:t>
            </a:r>
            <a:r>
              <a:rPr dirty="0" err="1"/>
              <a:t>pregiudizi</a:t>
            </a:r>
            <a:r>
              <a:rPr dirty="0"/>
              <a:t> del </a:t>
            </a:r>
            <a:r>
              <a:rPr dirty="0" err="1"/>
              <a:t>sistema</a:t>
            </a:r>
            <a:r>
              <a:rPr dirty="0"/>
              <a:t> </a:t>
            </a:r>
            <a:r>
              <a:rPr dirty="0" err="1"/>
              <a:t>incorporati</a:t>
            </a:r>
            <a:r>
              <a:rPr dirty="0"/>
              <a:t> </a:t>
            </a:r>
            <a:r>
              <a:rPr dirty="0" err="1"/>
              <a:t>nei</a:t>
            </a:r>
            <a:r>
              <a:rPr dirty="0"/>
              <a:t> </a:t>
            </a:r>
            <a:r>
              <a:rPr dirty="0" err="1"/>
              <a:t>predittori</a:t>
            </a:r>
            <a:endParaRPr sz="4600" dirty="0">
              <a:latin typeface="Calibri Light"/>
              <a:cs typeface="Calibri Light"/>
            </a:endParaRPr>
          </a:p>
        </p:txBody>
      </p:sp>
      <p:sp>
        <p:nvSpPr>
          <p:cNvPr id="3" name="object 3"/>
          <p:cNvSpPr/>
          <p:nvPr/>
        </p:nvSpPr>
        <p:spPr>
          <a:xfrm>
            <a:off x="4112898" y="1720202"/>
            <a:ext cx="5880100" cy="1320800"/>
          </a:xfrm>
          <a:custGeom>
            <a:avLst/>
            <a:gdLst/>
            <a:ahLst/>
            <a:cxnLst/>
            <a:rect l="l" t="t" r="r" b="b"/>
            <a:pathLst>
              <a:path w="5880100" h="1320800">
                <a:moveTo>
                  <a:pt x="5659677" y="0"/>
                </a:moveTo>
                <a:lnTo>
                  <a:pt x="220132" y="0"/>
                </a:lnTo>
                <a:lnTo>
                  <a:pt x="175768" y="4471"/>
                </a:lnTo>
                <a:lnTo>
                  <a:pt x="134447" y="17294"/>
                </a:lnTo>
                <a:lnTo>
                  <a:pt x="97054" y="37585"/>
                </a:lnTo>
                <a:lnTo>
                  <a:pt x="64475" y="64458"/>
                </a:lnTo>
                <a:lnTo>
                  <a:pt x="37595" y="97028"/>
                </a:lnTo>
                <a:lnTo>
                  <a:pt x="17299" y="134411"/>
                </a:lnTo>
                <a:lnTo>
                  <a:pt x="4472" y="175721"/>
                </a:lnTo>
                <a:lnTo>
                  <a:pt x="0" y="220074"/>
                </a:lnTo>
                <a:lnTo>
                  <a:pt x="0" y="1100322"/>
                </a:lnTo>
                <a:lnTo>
                  <a:pt x="4472" y="1144675"/>
                </a:lnTo>
                <a:lnTo>
                  <a:pt x="17299" y="1185985"/>
                </a:lnTo>
                <a:lnTo>
                  <a:pt x="37595" y="1223367"/>
                </a:lnTo>
                <a:lnTo>
                  <a:pt x="64475" y="1255938"/>
                </a:lnTo>
                <a:lnTo>
                  <a:pt x="97054" y="1282811"/>
                </a:lnTo>
                <a:lnTo>
                  <a:pt x="134447" y="1303101"/>
                </a:lnTo>
                <a:lnTo>
                  <a:pt x="175768" y="1315925"/>
                </a:lnTo>
                <a:lnTo>
                  <a:pt x="220132" y="1320396"/>
                </a:lnTo>
                <a:lnTo>
                  <a:pt x="5659677" y="1320396"/>
                </a:lnTo>
                <a:lnTo>
                  <a:pt x="5704042" y="1315925"/>
                </a:lnTo>
                <a:lnTo>
                  <a:pt x="5745363" y="1303101"/>
                </a:lnTo>
                <a:lnTo>
                  <a:pt x="5782756" y="1282811"/>
                </a:lnTo>
                <a:lnTo>
                  <a:pt x="5815335" y="1255938"/>
                </a:lnTo>
                <a:lnTo>
                  <a:pt x="5842215" y="1223367"/>
                </a:lnTo>
                <a:lnTo>
                  <a:pt x="5862511" y="1185985"/>
                </a:lnTo>
                <a:lnTo>
                  <a:pt x="5875338" y="1144675"/>
                </a:lnTo>
                <a:lnTo>
                  <a:pt x="5879810" y="1100322"/>
                </a:lnTo>
                <a:lnTo>
                  <a:pt x="5879810" y="220074"/>
                </a:lnTo>
                <a:lnTo>
                  <a:pt x="5875338" y="175721"/>
                </a:lnTo>
                <a:lnTo>
                  <a:pt x="5862511" y="134411"/>
                </a:lnTo>
                <a:lnTo>
                  <a:pt x="5842215" y="97028"/>
                </a:lnTo>
                <a:lnTo>
                  <a:pt x="5815335" y="64458"/>
                </a:lnTo>
                <a:lnTo>
                  <a:pt x="5782756" y="37585"/>
                </a:lnTo>
                <a:lnTo>
                  <a:pt x="5745363" y="17294"/>
                </a:lnTo>
                <a:lnTo>
                  <a:pt x="5704042" y="4471"/>
                </a:lnTo>
                <a:lnTo>
                  <a:pt x="5659677" y="0"/>
                </a:lnTo>
                <a:close/>
              </a:path>
            </a:pathLst>
          </a:custGeom>
          <a:solidFill>
            <a:srgbClr val="5B9BD5"/>
          </a:solidFill>
        </p:spPr>
        <p:txBody>
          <a:bodyPr wrap="square" lIns="0" tIns="0" rIns="0" bIns="0"/>
          <a:lstStyle/>
          <a:p>
            <a:endParaRPr/>
          </a:p>
        </p:txBody>
      </p:sp>
      <p:sp>
        <p:nvSpPr>
          <p:cNvPr id="4" name="object 4"/>
          <p:cNvSpPr txBox="1">
            <a:spLocks noGrp="1"/>
          </p:cNvSpPr>
          <p:nvPr>
            <p:ph type="title"/>
          </p:nvPr>
        </p:nvSpPr>
        <p:spPr>
          <a:xfrm>
            <a:off x="4236093" y="1925892"/>
            <a:ext cx="5574030" cy="836294"/>
          </a:xfrm>
          <a:prstGeom prst="rect">
            <a:avLst/>
          </a:prstGeom>
        </p:spPr>
        <p:txBody>
          <a:bodyPr vert="horz" wrap="square" lIns="0" tIns="41275" rIns="0" bIns="0">
            <a:spAutoFit/>
          </a:bodyPr>
          <a:lstStyle/>
          <a:p>
            <a:pPr marL="12700" marR="5080">
              <a:lnSpc>
                <a:spcPct val="90000"/>
              </a:lnSpc>
              <a:spcBef>
                <a:spcPts val="325"/>
              </a:spcBef>
              <a:defRPr sz="1900">
                <a:solidFill>
                  <a:srgbClr val="FFFFFF"/>
                </a:solidFill>
                <a:latin typeface="Calibri"/>
                <a:cs typeface="Calibri"/>
              </a:defRPr>
            </a:pPr>
            <a:r>
              <a:t>In altri casi, errori e discriminazioni possono riguardare i pregiudizi del sistema di apprendimento automatico incorporati nei predittori.</a:t>
            </a:r>
            <a:endParaRPr sz="1900">
              <a:latin typeface="Calibri"/>
              <a:cs typeface="Calibri"/>
            </a:endParaRPr>
          </a:p>
        </p:txBody>
      </p:sp>
      <p:sp>
        <p:nvSpPr>
          <p:cNvPr id="5" name="object 5"/>
          <p:cNvSpPr/>
          <p:nvPr/>
        </p:nvSpPr>
        <p:spPr>
          <a:xfrm>
            <a:off x="4112898" y="3094573"/>
            <a:ext cx="5880100" cy="1420926"/>
          </a:xfrm>
          <a:custGeom>
            <a:avLst/>
            <a:gdLst/>
            <a:ahLst/>
            <a:cxnLst/>
            <a:rect l="l" t="t" r="r" b="b"/>
            <a:pathLst>
              <a:path w="5880100" h="1320800">
                <a:moveTo>
                  <a:pt x="5659677" y="0"/>
                </a:moveTo>
                <a:lnTo>
                  <a:pt x="220132" y="0"/>
                </a:lnTo>
                <a:lnTo>
                  <a:pt x="175768" y="4471"/>
                </a:lnTo>
                <a:lnTo>
                  <a:pt x="134447" y="17294"/>
                </a:lnTo>
                <a:lnTo>
                  <a:pt x="97054" y="37584"/>
                </a:lnTo>
                <a:lnTo>
                  <a:pt x="64475" y="64457"/>
                </a:lnTo>
                <a:lnTo>
                  <a:pt x="37595" y="97027"/>
                </a:lnTo>
                <a:lnTo>
                  <a:pt x="17299" y="134410"/>
                </a:lnTo>
                <a:lnTo>
                  <a:pt x="4472" y="175720"/>
                </a:lnTo>
                <a:lnTo>
                  <a:pt x="0" y="220073"/>
                </a:lnTo>
                <a:lnTo>
                  <a:pt x="0" y="1100321"/>
                </a:lnTo>
                <a:lnTo>
                  <a:pt x="4472" y="1144674"/>
                </a:lnTo>
                <a:lnTo>
                  <a:pt x="17299" y="1185984"/>
                </a:lnTo>
                <a:lnTo>
                  <a:pt x="37595" y="1223367"/>
                </a:lnTo>
                <a:lnTo>
                  <a:pt x="64475" y="1255937"/>
                </a:lnTo>
                <a:lnTo>
                  <a:pt x="97054" y="1282810"/>
                </a:lnTo>
                <a:lnTo>
                  <a:pt x="134447" y="1303100"/>
                </a:lnTo>
                <a:lnTo>
                  <a:pt x="175768" y="1315923"/>
                </a:lnTo>
                <a:lnTo>
                  <a:pt x="220132" y="1320394"/>
                </a:lnTo>
                <a:lnTo>
                  <a:pt x="5659677" y="1320394"/>
                </a:lnTo>
                <a:lnTo>
                  <a:pt x="5704042" y="1315923"/>
                </a:lnTo>
                <a:lnTo>
                  <a:pt x="5745363" y="1303100"/>
                </a:lnTo>
                <a:lnTo>
                  <a:pt x="5782756" y="1282810"/>
                </a:lnTo>
                <a:lnTo>
                  <a:pt x="5815335" y="1255937"/>
                </a:lnTo>
                <a:lnTo>
                  <a:pt x="5842215" y="1223367"/>
                </a:lnTo>
                <a:lnTo>
                  <a:pt x="5862511" y="1185984"/>
                </a:lnTo>
                <a:lnTo>
                  <a:pt x="5875338" y="1144674"/>
                </a:lnTo>
                <a:lnTo>
                  <a:pt x="5879810" y="1100321"/>
                </a:lnTo>
                <a:lnTo>
                  <a:pt x="5879810" y="220073"/>
                </a:lnTo>
                <a:lnTo>
                  <a:pt x="5875338" y="175720"/>
                </a:lnTo>
                <a:lnTo>
                  <a:pt x="5862511" y="134410"/>
                </a:lnTo>
                <a:lnTo>
                  <a:pt x="5842215" y="97027"/>
                </a:lnTo>
                <a:lnTo>
                  <a:pt x="5815335" y="64457"/>
                </a:lnTo>
                <a:lnTo>
                  <a:pt x="5782756" y="37584"/>
                </a:lnTo>
                <a:lnTo>
                  <a:pt x="5745363" y="17294"/>
                </a:lnTo>
                <a:lnTo>
                  <a:pt x="5704042" y="4471"/>
                </a:lnTo>
                <a:lnTo>
                  <a:pt x="5659677" y="0"/>
                </a:lnTo>
                <a:close/>
              </a:path>
            </a:pathLst>
          </a:custGeom>
          <a:solidFill>
            <a:srgbClr val="4DC58D"/>
          </a:solidFill>
        </p:spPr>
        <p:txBody>
          <a:bodyPr wrap="square" lIns="0" tIns="0" rIns="0" bIns="0"/>
          <a:lstStyle/>
          <a:p>
            <a:endParaRPr/>
          </a:p>
        </p:txBody>
      </p:sp>
      <p:sp>
        <p:nvSpPr>
          <p:cNvPr id="6" name="object 6"/>
          <p:cNvSpPr txBox="1"/>
          <p:nvPr/>
        </p:nvSpPr>
        <p:spPr>
          <a:xfrm>
            <a:off x="4236093" y="3169476"/>
            <a:ext cx="5618480" cy="1101725"/>
          </a:xfrm>
          <a:prstGeom prst="rect">
            <a:avLst/>
          </a:prstGeom>
        </p:spPr>
        <p:txBody>
          <a:bodyPr vert="horz" wrap="square" lIns="0" tIns="40005" rIns="0" bIns="0">
            <a:spAutoFit/>
          </a:bodyPr>
          <a:lstStyle/>
          <a:p>
            <a:pPr marL="12700" marR="5080">
              <a:lnSpc>
                <a:spcPct val="90500"/>
              </a:lnSpc>
              <a:spcBef>
                <a:spcPts val="315"/>
              </a:spcBef>
              <a:defRPr sz="1900">
                <a:solidFill>
                  <a:srgbClr val="FFFFFF"/>
                </a:solidFill>
                <a:latin typeface="Calibri"/>
                <a:cs typeface="Calibri"/>
              </a:defRPr>
            </a:pPr>
            <a:r>
              <a:rPr dirty="0"/>
              <a:t>Un </a:t>
            </a:r>
            <a:r>
              <a:rPr dirty="0" err="1"/>
              <a:t>sistema</a:t>
            </a:r>
            <a:r>
              <a:rPr dirty="0"/>
              <a:t> </a:t>
            </a:r>
            <a:r>
              <a:rPr dirty="0" err="1"/>
              <a:t>può</a:t>
            </a:r>
            <a:r>
              <a:rPr dirty="0"/>
              <a:t> </a:t>
            </a:r>
            <a:r>
              <a:rPr dirty="0" err="1"/>
              <a:t>comportarsi</a:t>
            </a:r>
            <a:r>
              <a:rPr dirty="0"/>
              <a:t> </a:t>
            </a:r>
            <a:r>
              <a:rPr dirty="0" err="1"/>
              <a:t>ingiustamente</a:t>
            </a:r>
            <a:r>
              <a:rPr dirty="0"/>
              <a:t>, </a:t>
            </a:r>
            <a:r>
              <a:rPr dirty="0" err="1"/>
              <a:t>poiché</a:t>
            </a:r>
            <a:r>
              <a:rPr dirty="0"/>
              <a:t> </a:t>
            </a:r>
            <a:r>
              <a:rPr dirty="0" err="1"/>
              <a:t>utilizza</a:t>
            </a:r>
            <a:r>
              <a:rPr dirty="0"/>
              <a:t> un </a:t>
            </a:r>
            <a:r>
              <a:rPr dirty="0" err="1"/>
              <a:t>predittore</a:t>
            </a:r>
            <a:r>
              <a:rPr dirty="0"/>
              <a:t> </a:t>
            </a:r>
            <a:r>
              <a:rPr dirty="0" err="1"/>
              <a:t>favorevole</a:t>
            </a:r>
            <a:r>
              <a:rPr dirty="0"/>
              <a:t> (</a:t>
            </a:r>
            <a:r>
              <a:rPr dirty="0" err="1"/>
              <a:t>funzione</a:t>
            </a:r>
            <a:r>
              <a:rPr dirty="0"/>
              <a:t> di input) </a:t>
            </a:r>
            <a:r>
              <a:rPr dirty="0" err="1"/>
              <a:t>che</a:t>
            </a:r>
            <a:r>
              <a:rPr dirty="0"/>
              <a:t> </a:t>
            </a:r>
            <a:r>
              <a:rPr dirty="0" err="1"/>
              <a:t>si</a:t>
            </a:r>
            <a:r>
              <a:rPr dirty="0"/>
              <a:t> </a:t>
            </a:r>
            <a:r>
              <a:rPr dirty="0" err="1"/>
              <a:t>applica</a:t>
            </a:r>
            <a:r>
              <a:rPr dirty="0"/>
              <a:t> solo ai </a:t>
            </a:r>
            <a:r>
              <a:rPr dirty="0" err="1"/>
              <a:t>membri</a:t>
            </a:r>
            <a:r>
              <a:rPr dirty="0"/>
              <a:t> di un </a:t>
            </a:r>
            <a:r>
              <a:rPr dirty="0" err="1"/>
              <a:t>certo</a:t>
            </a:r>
            <a:r>
              <a:rPr dirty="0"/>
              <a:t> </a:t>
            </a:r>
            <a:r>
              <a:rPr dirty="0" err="1"/>
              <a:t>gruppo</a:t>
            </a:r>
            <a:r>
              <a:rPr dirty="0"/>
              <a:t> (ad </a:t>
            </a:r>
            <a:r>
              <a:rPr dirty="0" err="1"/>
              <a:t>esempio</a:t>
            </a:r>
            <a:r>
              <a:rPr dirty="0"/>
              <a:t>, il </a:t>
            </a:r>
            <a:r>
              <a:rPr dirty="0" err="1"/>
              <a:t>fatto</a:t>
            </a:r>
            <a:r>
              <a:rPr dirty="0"/>
              <a:t> di aver </a:t>
            </a:r>
            <a:r>
              <a:rPr dirty="0" err="1"/>
              <a:t>frequentato</a:t>
            </a:r>
            <a:r>
              <a:rPr dirty="0"/>
              <a:t> un </a:t>
            </a:r>
            <a:r>
              <a:rPr dirty="0" err="1"/>
              <a:t>istituto</a:t>
            </a:r>
            <a:r>
              <a:rPr dirty="0"/>
              <a:t> di </a:t>
            </a:r>
            <a:r>
              <a:rPr dirty="0" err="1"/>
              <a:t>alta</a:t>
            </a:r>
            <a:r>
              <a:rPr dirty="0"/>
              <a:t> </a:t>
            </a:r>
            <a:r>
              <a:rPr dirty="0" err="1"/>
              <a:t>istruzione</a:t>
            </a:r>
            <a:r>
              <a:rPr dirty="0"/>
              <a:t> </a:t>
            </a:r>
            <a:r>
              <a:rPr dirty="0" err="1"/>
              <a:t>socialmente</a:t>
            </a:r>
            <a:r>
              <a:rPr dirty="0"/>
              <a:t> </a:t>
            </a:r>
            <a:r>
              <a:rPr dirty="0" err="1"/>
              <a:t>selettivo</a:t>
            </a:r>
            <a:r>
              <a:rPr dirty="0"/>
              <a:t>).</a:t>
            </a:r>
            <a:endParaRPr sz="1900" dirty="0">
              <a:latin typeface="Calibri"/>
              <a:cs typeface="Calibri"/>
            </a:endParaRPr>
          </a:p>
        </p:txBody>
      </p:sp>
      <p:sp>
        <p:nvSpPr>
          <p:cNvPr id="7" name="object 7"/>
          <p:cNvSpPr/>
          <p:nvPr/>
        </p:nvSpPr>
        <p:spPr>
          <a:xfrm>
            <a:off x="4105283" y="4616450"/>
            <a:ext cx="5880100" cy="1320800"/>
          </a:xfrm>
          <a:custGeom>
            <a:avLst/>
            <a:gdLst/>
            <a:ahLst/>
            <a:cxnLst/>
            <a:rect l="l" t="t" r="r" b="b"/>
            <a:pathLst>
              <a:path w="5880100" h="1320800">
                <a:moveTo>
                  <a:pt x="5659677" y="0"/>
                </a:moveTo>
                <a:lnTo>
                  <a:pt x="220132" y="0"/>
                </a:lnTo>
                <a:lnTo>
                  <a:pt x="175768" y="4471"/>
                </a:lnTo>
                <a:lnTo>
                  <a:pt x="134447" y="17294"/>
                </a:lnTo>
                <a:lnTo>
                  <a:pt x="97054" y="37585"/>
                </a:lnTo>
                <a:lnTo>
                  <a:pt x="64475" y="64458"/>
                </a:lnTo>
                <a:lnTo>
                  <a:pt x="37595" y="97028"/>
                </a:lnTo>
                <a:lnTo>
                  <a:pt x="17299" y="134410"/>
                </a:lnTo>
                <a:lnTo>
                  <a:pt x="4472" y="175720"/>
                </a:lnTo>
                <a:lnTo>
                  <a:pt x="0" y="220073"/>
                </a:lnTo>
                <a:lnTo>
                  <a:pt x="0" y="1100322"/>
                </a:lnTo>
                <a:lnTo>
                  <a:pt x="4472" y="1144675"/>
                </a:lnTo>
                <a:lnTo>
                  <a:pt x="17299" y="1185985"/>
                </a:lnTo>
                <a:lnTo>
                  <a:pt x="37595" y="1223367"/>
                </a:lnTo>
                <a:lnTo>
                  <a:pt x="64475" y="1255938"/>
                </a:lnTo>
                <a:lnTo>
                  <a:pt x="97054" y="1282811"/>
                </a:lnTo>
                <a:lnTo>
                  <a:pt x="134447" y="1303101"/>
                </a:lnTo>
                <a:lnTo>
                  <a:pt x="175768" y="1315925"/>
                </a:lnTo>
                <a:lnTo>
                  <a:pt x="220132" y="1320396"/>
                </a:lnTo>
                <a:lnTo>
                  <a:pt x="5659677" y="1320396"/>
                </a:lnTo>
                <a:lnTo>
                  <a:pt x="5704042" y="1315925"/>
                </a:lnTo>
                <a:lnTo>
                  <a:pt x="5745363" y="1303101"/>
                </a:lnTo>
                <a:lnTo>
                  <a:pt x="5782756" y="1282811"/>
                </a:lnTo>
                <a:lnTo>
                  <a:pt x="5815335" y="1255938"/>
                </a:lnTo>
                <a:lnTo>
                  <a:pt x="5842215" y="1223367"/>
                </a:lnTo>
                <a:lnTo>
                  <a:pt x="5862511" y="1185985"/>
                </a:lnTo>
                <a:lnTo>
                  <a:pt x="5875338" y="1144675"/>
                </a:lnTo>
                <a:lnTo>
                  <a:pt x="5879810" y="1100322"/>
                </a:lnTo>
                <a:lnTo>
                  <a:pt x="5879810" y="220073"/>
                </a:lnTo>
                <a:lnTo>
                  <a:pt x="5875338" y="175720"/>
                </a:lnTo>
                <a:lnTo>
                  <a:pt x="5862511" y="134410"/>
                </a:lnTo>
                <a:lnTo>
                  <a:pt x="5842215" y="97028"/>
                </a:lnTo>
                <a:lnTo>
                  <a:pt x="5815335" y="64458"/>
                </a:lnTo>
                <a:lnTo>
                  <a:pt x="5782756" y="37585"/>
                </a:lnTo>
                <a:lnTo>
                  <a:pt x="5745363" y="17294"/>
                </a:lnTo>
                <a:lnTo>
                  <a:pt x="5704042" y="4471"/>
                </a:lnTo>
                <a:lnTo>
                  <a:pt x="5659677" y="0"/>
                </a:lnTo>
                <a:close/>
              </a:path>
            </a:pathLst>
          </a:custGeom>
          <a:solidFill>
            <a:srgbClr val="70AD47"/>
          </a:solidFill>
        </p:spPr>
        <p:txBody>
          <a:bodyPr wrap="square" lIns="0" tIns="0" rIns="0" bIns="0"/>
          <a:lstStyle/>
          <a:p>
            <a:endParaRPr/>
          </a:p>
        </p:txBody>
      </p:sp>
      <p:sp>
        <p:nvSpPr>
          <p:cNvPr id="8" name="object 8"/>
          <p:cNvSpPr txBox="1"/>
          <p:nvPr/>
        </p:nvSpPr>
        <p:spPr>
          <a:xfrm>
            <a:off x="4236093" y="4803204"/>
            <a:ext cx="5521960" cy="583565"/>
          </a:xfrm>
          <a:prstGeom prst="rect">
            <a:avLst/>
          </a:prstGeom>
        </p:spPr>
        <p:txBody>
          <a:bodyPr vert="horz" wrap="square" lIns="0" tIns="39370" rIns="0" bIns="0">
            <a:spAutoFit/>
          </a:bodyPr>
          <a:lstStyle/>
          <a:p>
            <a:pPr marL="12700" marR="5080">
              <a:lnSpc>
                <a:spcPts val="2110"/>
              </a:lnSpc>
              <a:spcBef>
                <a:spcPts val="310"/>
              </a:spcBef>
              <a:defRPr sz="1900">
                <a:solidFill>
                  <a:srgbClr val="FFFFFF"/>
                </a:solidFill>
                <a:latin typeface="Calibri"/>
                <a:cs typeface="Calibri"/>
              </a:defRPr>
            </a:pPr>
            <a:r>
              <a:rPr dirty="0" err="1"/>
              <a:t>L'ingiustizia</a:t>
            </a:r>
            <a:r>
              <a:rPr dirty="0"/>
              <a:t> </a:t>
            </a:r>
            <a:r>
              <a:rPr dirty="0" err="1"/>
              <a:t>può</a:t>
            </a:r>
            <a:r>
              <a:rPr dirty="0"/>
              <a:t> </a:t>
            </a:r>
            <a:r>
              <a:rPr dirty="0" err="1"/>
              <a:t>anche</a:t>
            </a:r>
            <a:r>
              <a:rPr dirty="0"/>
              <a:t> </a:t>
            </a:r>
            <a:r>
              <a:rPr dirty="0" err="1"/>
              <a:t>derivare</a:t>
            </a:r>
            <a:r>
              <a:rPr dirty="0"/>
              <a:t> </a:t>
            </a:r>
            <a:r>
              <a:rPr dirty="0" err="1"/>
              <a:t>dall'assunzione</a:t>
            </a:r>
            <a:r>
              <a:rPr dirty="0"/>
              <a:t> di </a:t>
            </a:r>
            <a:r>
              <a:rPr dirty="0" err="1"/>
              <a:t>giudizi</a:t>
            </a:r>
            <a:r>
              <a:rPr dirty="0"/>
              <a:t> </a:t>
            </a:r>
            <a:r>
              <a:rPr dirty="0" err="1"/>
              <a:t>umani</a:t>
            </a:r>
            <a:r>
              <a:rPr dirty="0"/>
              <a:t> </a:t>
            </a:r>
            <a:r>
              <a:rPr dirty="0" err="1"/>
              <a:t>distorti</a:t>
            </a:r>
            <a:r>
              <a:rPr dirty="0"/>
              <a:t> come </a:t>
            </a:r>
            <a:r>
              <a:rPr dirty="0" err="1"/>
              <a:t>predittori</a:t>
            </a:r>
            <a:r>
              <a:rPr dirty="0"/>
              <a:t> (ad </a:t>
            </a:r>
            <a:r>
              <a:rPr dirty="0" err="1"/>
              <a:t>esempio</a:t>
            </a:r>
            <a:r>
              <a:rPr dirty="0"/>
              <a:t>, </a:t>
            </a:r>
            <a:r>
              <a:rPr dirty="0" err="1"/>
              <a:t>lettere</a:t>
            </a:r>
            <a:r>
              <a:rPr dirty="0"/>
              <a:t> di </a:t>
            </a:r>
            <a:r>
              <a:rPr dirty="0" err="1"/>
              <a:t>raccomandazione</a:t>
            </a:r>
            <a:r>
              <a:rPr dirty="0"/>
              <a:t>).</a:t>
            </a:r>
            <a:endParaRPr sz="1900" dirty="0">
              <a:latin typeface="Calibri"/>
              <a:cs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5181" rIns="0" bIns="0">
            <a:spAutoFit/>
          </a:bodyPr>
          <a:lstStyle/>
          <a:p>
            <a:pPr marL="238760" marR="5080">
              <a:lnSpc>
                <a:spcPts val="4100"/>
              </a:lnSpc>
              <a:spcBef>
                <a:spcPts val="515"/>
              </a:spcBef>
            </a:pPr>
            <a:r>
              <a:t>Set di dati che NON riflettono la composizione statistica della popolazione</a:t>
            </a:r>
          </a:p>
        </p:txBody>
      </p:sp>
      <p:sp>
        <p:nvSpPr>
          <p:cNvPr id="3" name="object 3"/>
          <p:cNvSpPr txBox="1"/>
          <p:nvPr/>
        </p:nvSpPr>
        <p:spPr>
          <a:xfrm>
            <a:off x="931830" y="2357195"/>
            <a:ext cx="5519420" cy="3686175"/>
          </a:xfrm>
          <a:prstGeom prst="rect">
            <a:avLst/>
          </a:prstGeom>
        </p:spPr>
        <p:txBody>
          <a:bodyPr vert="horz" wrap="square" lIns="0" tIns="81280" rIns="0" bIns="0">
            <a:spAutoFit/>
          </a:bodyPr>
          <a:lstStyle/>
          <a:p>
            <a:pPr marL="12700" marR="5715" algn="just">
              <a:lnSpc>
                <a:spcPct val="79500"/>
              </a:lnSpc>
              <a:spcBef>
                <a:spcPts val="640"/>
              </a:spcBef>
              <a:defRPr sz="2200">
                <a:latin typeface="Calibri"/>
                <a:cs typeface="Calibri"/>
              </a:defRPr>
            </a:pPr>
            <a:r>
              <a:t>Infine, l'ingiustizia può derivare da </a:t>
            </a:r>
            <a:r>
              <a:rPr b="1"/>
              <a:t>un insieme di dati che riflette la composizione statistica della popolazione.</a:t>
            </a:r>
            <a:endParaRPr sz="2200">
              <a:latin typeface="Calibri"/>
              <a:cs typeface="Calibri"/>
            </a:endParaRPr>
          </a:p>
          <a:p>
            <a:pPr marL="207010" marR="5080" indent="-194945" algn="just">
              <a:lnSpc>
                <a:spcPct val="79900"/>
              </a:lnSpc>
              <a:spcBef>
                <a:spcPts val="890"/>
              </a:spcBef>
              <a:buFont typeface="Arial MT"/>
              <a:buChar char="•"/>
              <a:tabLst>
                <a:tab pos="207645" algn="l"/>
              </a:tabLst>
              <a:defRPr sz="2200">
                <a:latin typeface="Calibri"/>
                <a:cs typeface="Calibri"/>
              </a:defRPr>
            </a:pPr>
            <a:r>
              <a:t>Supponiamo, ad esempio, che nelle domande di cauzione o libertà condizionale, i precedenti precedenti penali svolgano un ruolo e che i membri di un determinato gruppo siano soggetti a controlli più rigorosi, in modo che la loro attività criminale sia più spesso rilevata e attuata. Ciò comporterebbe che i membri di tale gruppo ricevano generalmente una valutazione meno favorevole rispetto ai membri di altri gruppi che si sono comportati nello stesso modo.</a:t>
            </a:r>
            <a:endParaRPr sz="2200">
              <a:latin typeface="Calibri"/>
              <a:cs typeface="Calibri"/>
            </a:endParaRPr>
          </a:p>
        </p:txBody>
      </p:sp>
      <p:pic>
        <p:nvPicPr>
          <p:cNvPr id="4" name="object 4"/>
          <p:cNvPicPr/>
          <p:nvPr/>
        </p:nvPicPr>
        <p:blipFill>
          <a:blip r:embed="rId2" cstate="print"/>
          <a:stretch>
            <a:fillRect/>
          </a:stretch>
        </p:blipFill>
        <p:spPr>
          <a:xfrm>
            <a:off x="6722318" y="2514246"/>
            <a:ext cx="3818681" cy="2858794"/>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31830" y="2368378"/>
            <a:ext cx="5487035" cy="3110230"/>
          </a:xfrm>
          <a:prstGeom prst="rect">
            <a:avLst/>
          </a:prstGeom>
        </p:spPr>
        <p:txBody>
          <a:bodyPr vert="horz" wrap="square" lIns="0" tIns="52069" rIns="0" bIns="0">
            <a:spAutoFit/>
          </a:bodyPr>
          <a:lstStyle/>
          <a:p>
            <a:pPr marL="207010" marR="5080" indent="-194945" algn="just">
              <a:lnSpc>
                <a:spcPct val="89200"/>
              </a:lnSpc>
              <a:spcBef>
                <a:spcPts val="409"/>
              </a:spcBef>
              <a:buFont typeface="Arial MT"/>
              <a:buChar char="•"/>
              <a:tabLst>
                <a:tab pos="207645" algn="l"/>
              </a:tabLst>
              <a:defRPr sz="2400">
                <a:latin typeface="Calibri"/>
                <a:cs typeface="Calibri"/>
              </a:defRPr>
            </a:pPr>
            <a:r>
              <a:t>I membri di un certo gruppo possono subire pregiudizi anche quando tale gruppo è rappresentato solo da un sottoinsieme molto piccolo del gruppo di formazione,</a:t>
            </a:r>
            <a:endParaRPr sz="2400">
              <a:latin typeface="Calibri"/>
              <a:cs typeface="Calibri"/>
            </a:endParaRPr>
          </a:p>
          <a:p>
            <a:pPr marL="207010" marR="5080" indent="-194945" algn="just">
              <a:lnSpc>
                <a:spcPct val="89400"/>
              </a:lnSpc>
              <a:spcBef>
                <a:spcPts val="830"/>
              </a:spcBef>
              <a:buFont typeface="Arial MT"/>
              <a:buChar char="•"/>
              <a:tabLst>
                <a:tab pos="276860" algn="l"/>
              </a:tabLst>
            </a:pPr>
            <a:r>
              <a:t>	</a:t>
            </a:r>
            <a:r>
              <a:rPr sz="2400">
                <a:latin typeface="Calibri"/>
                <a:cs typeface="Calibri"/>
              </a:rPr>
              <a:t>Ciò ridurrà l'accuratezza delle previsioni per quel gruppo (ad esempio, considera il caso di un'azienda che ha nominato poche donne in passato e che utilizza i suoi record di assunzioni passate come set di formazione).</a:t>
            </a:r>
          </a:p>
        </p:txBody>
      </p:sp>
      <p:pic>
        <p:nvPicPr>
          <p:cNvPr id="3" name="object 3"/>
          <p:cNvPicPr/>
          <p:nvPr/>
        </p:nvPicPr>
        <p:blipFill>
          <a:blip r:embed="rId2" cstate="print"/>
          <a:stretch>
            <a:fillRect/>
          </a:stretch>
        </p:blipFill>
        <p:spPr>
          <a:xfrm>
            <a:off x="6558702" y="2406062"/>
            <a:ext cx="3657653" cy="3364558"/>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522" y="1455100"/>
            <a:ext cx="3351784" cy="3271408"/>
          </a:xfrm>
          <a:prstGeom prst="rect">
            <a:avLst/>
          </a:prstGeom>
        </p:spPr>
        <p:txBody>
          <a:bodyPr vert="horz" wrap="square" lIns="0" tIns="85090" rIns="0" bIns="0">
            <a:spAutoFit/>
          </a:bodyPr>
          <a:lstStyle/>
          <a:p>
            <a:pPr marL="12700" marR="5080">
              <a:lnSpc>
                <a:spcPct val="89600"/>
              </a:lnSpc>
              <a:spcBef>
                <a:spcPts val="670"/>
              </a:spcBef>
              <a:defRPr sz="4600">
                <a:latin typeface="Calibri Light"/>
                <a:cs typeface="Calibri Light"/>
              </a:defRPr>
            </a:pPr>
            <a:r>
              <a:rPr dirty="0" err="1"/>
              <a:t>Sfidare</a:t>
            </a:r>
            <a:r>
              <a:rPr dirty="0"/>
              <a:t> </a:t>
            </a:r>
            <a:r>
              <a:rPr dirty="0" err="1"/>
              <a:t>l'ingiustizia</a:t>
            </a:r>
            <a:r>
              <a:rPr dirty="0"/>
              <a:t> del </a:t>
            </a:r>
            <a:r>
              <a:rPr dirty="0" err="1"/>
              <a:t>processo</a:t>
            </a:r>
            <a:r>
              <a:rPr dirty="0"/>
              <a:t> </a:t>
            </a:r>
            <a:r>
              <a:rPr dirty="0" err="1"/>
              <a:t>decisionale</a:t>
            </a:r>
            <a:r>
              <a:rPr dirty="0"/>
              <a:t> </a:t>
            </a:r>
            <a:r>
              <a:rPr dirty="0" err="1"/>
              <a:t>automatizzato</a:t>
            </a:r>
            <a:endParaRPr sz="4600" dirty="0">
              <a:latin typeface="Calibri Light"/>
              <a:cs typeface="Calibri Light"/>
            </a:endParaRPr>
          </a:p>
        </p:txBody>
      </p:sp>
      <p:sp>
        <p:nvSpPr>
          <p:cNvPr id="3" name="object 3"/>
          <p:cNvSpPr/>
          <p:nvPr/>
        </p:nvSpPr>
        <p:spPr>
          <a:xfrm>
            <a:off x="4112898" y="1708896"/>
            <a:ext cx="5880100" cy="1328420"/>
          </a:xfrm>
          <a:custGeom>
            <a:avLst/>
            <a:gdLst/>
            <a:ahLst/>
            <a:cxnLst/>
            <a:rect l="l" t="t" r="r" b="b"/>
            <a:pathLst>
              <a:path w="5880100" h="1328420">
                <a:moveTo>
                  <a:pt x="5658424" y="0"/>
                </a:moveTo>
                <a:lnTo>
                  <a:pt x="221386" y="0"/>
                </a:lnTo>
                <a:lnTo>
                  <a:pt x="176769" y="4496"/>
                </a:lnTo>
                <a:lnTo>
                  <a:pt x="135212" y="17393"/>
                </a:lnTo>
                <a:lnTo>
                  <a:pt x="97607" y="37799"/>
                </a:lnTo>
                <a:lnTo>
                  <a:pt x="64842" y="64825"/>
                </a:lnTo>
                <a:lnTo>
                  <a:pt x="37809" y="97581"/>
                </a:lnTo>
                <a:lnTo>
                  <a:pt x="17397" y="135177"/>
                </a:lnTo>
                <a:lnTo>
                  <a:pt x="4497" y="176722"/>
                </a:lnTo>
                <a:lnTo>
                  <a:pt x="0" y="221327"/>
                </a:lnTo>
                <a:lnTo>
                  <a:pt x="0" y="1106605"/>
                </a:lnTo>
                <a:lnTo>
                  <a:pt x="4497" y="1151210"/>
                </a:lnTo>
                <a:lnTo>
                  <a:pt x="17397" y="1192756"/>
                </a:lnTo>
                <a:lnTo>
                  <a:pt x="37809" y="1230352"/>
                </a:lnTo>
                <a:lnTo>
                  <a:pt x="64842" y="1263108"/>
                </a:lnTo>
                <a:lnTo>
                  <a:pt x="97607" y="1290134"/>
                </a:lnTo>
                <a:lnTo>
                  <a:pt x="135212" y="1310540"/>
                </a:lnTo>
                <a:lnTo>
                  <a:pt x="176769" y="1323436"/>
                </a:lnTo>
                <a:lnTo>
                  <a:pt x="221386" y="1327933"/>
                </a:lnTo>
                <a:lnTo>
                  <a:pt x="5658424" y="1327933"/>
                </a:lnTo>
                <a:lnTo>
                  <a:pt x="5703041" y="1323436"/>
                </a:lnTo>
                <a:lnTo>
                  <a:pt x="5744598" y="1310540"/>
                </a:lnTo>
                <a:lnTo>
                  <a:pt x="5782203" y="1290134"/>
                </a:lnTo>
                <a:lnTo>
                  <a:pt x="5814968" y="1263108"/>
                </a:lnTo>
                <a:lnTo>
                  <a:pt x="5842001" y="1230352"/>
                </a:lnTo>
                <a:lnTo>
                  <a:pt x="5862412" y="1192756"/>
                </a:lnTo>
                <a:lnTo>
                  <a:pt x="5875312" y="1151210"/>
                </a:lnTo>
                <a:lnTo>
                  <a:pt x="5879810" y="1106605"/>
                </a:lnTo>
                <a:lnTo>
                  <a:pt x="5879810" y="221327"/>
                </a:lnTo>
                <a:lnTo>
                  <a:pt x="5875312" y="176722"/>
                </a:lnTo>
                <a:lnTo>
                  <a:pt x="5862412" y="135177"/>
                </a:lnTo>
                <a:lnTo>
                  <a:pt x="5842001" y="97581"/>
                </a:lnTo>
                <a:lnTo>
                  <a:pt x="5814968" y="64825"/>
                </a:lnTo>
                <a:lnTo>
                  <a:pt x="5782203" y="37799"/>
                </a:lnTo>
                <a:lnTo>
                  <a:pt x="5744598" y="17393"/>
                </a:lnTo>
                <a:lnTo>
                  <a:pt x="5703041" y="4496"/>
                </a:lnTo>
                <a:lnTo>
                  <a:pt x="5658424" y="0"/>
                </a:lnTo>
                <a:close/>
              </a:path>
            </a:pathLst>
          </a:custGeom>
          <a:solidFill>
            <a:srgbClr val="5B9BD5"/>
          </a:solidFill>
        </p:spPr>
        <p:txBody>
          <a:bodyPr wrap="square" lIns="0" tIns="0" rIns="0" bIns="0"/>
          <a:lstStyle/>
          <a:p>
            <a:endParaRPr/>
          </a:p>
        </p:txBody>
      </p:sp>
      <p:sp>
        <p:nvSpPr>
          <p:cNvPr id="4" name="object 4"/>
          <p:cNvSpPr txBox="1">
            <a:spLocks noGrp="1"/>
          </p:cNvSpPr>
          <p:nvPr>
            <p:ph type="title"/>
          </p:nvPr>
        </p:nvSpPr>
        <p:spPr>
          <a:xfrm>
            <a:off x="4236462" y="2047812"/>
            <a:ext cx="5283200" cy="583565"/>
          </a:xfrm>
          <a:prstGeom prst="rect">
            <a:avLst/>
          </a:prstGeom>
        </p:spPr>
        <p:txBody>
          <a:bodyPr vert="horz" wrap="square" lIns="0" tIns="39370" rIns="0" bIns="0">
            <a:spAutoFit/>
          </a:bodyPr>
          <a:lstStyle/>
          <a:p>
            <a:pPr marL="12700" marR="5080">
              <a:lnSpc>
                <a:spcPts val="2110"/>
              </a:lnSpc>
              <a:spcBef>
                <a:spcPts val="310"/>
              </a:spcBef>
              <a:defRPr sz="1900">
                <a:solidFill>
                  <a:srgbClr val="FFFFFF"/>
                </a:solidFill>
                <a:latin typeface="Calibri"/>
                <a:cs typeface="Calibri"/>
              </a:defRPr>
            </a:pPr>
            <a:r>
              <a:t>È stato osservato che è difficile contestare l'ingiustizia del processo decisionale automatizzato.</a:t>
            </a:r>
            <a:endParaRPr sz="1900">
              <a:latin typeface="Calibri"/>
              <a:cs typeface="Calibri"/>
            </a:endParaRPr>
          </a:p>
        </p:txBody>
      </p:sp>
      <p:sp>
        <p:nvSpPr>
          <p:cNvPr id="5" name="object 5"/>
          <p:cNvSpPr/>
          <p:nvPr/>
        </p:nvSpPr>
        <p:spPr>
          <a:xfrm>
            <a:off x="4112898" y="3090804"/>
            <a:ext cx="5880100" cy="1328420"/>
          </a:xfrm>
          <a:custGeom>
            <a:avLst/>
            <a:gdLst/>
            <a:ahLst/>
            <a:cxnLst/>
            <a:rect l="l" t="t" r="r" b="b"/>
            <a:pathLst>
              <a:path w="5880100" h="1328420">
                <a:moveTo>
                  <a:pt x="5658424" y="0"/>
                </a:moveTo>
                <a:lnTo>
                  <a:pt x="221386" y="0"/>
                </a:lnTo>
                <a:lnTo>
                  <a:pt x="176769" y="4496"/>
                </a:lnTo>
                <a:lnTo>
                  <a:pt x="135212" y="17393"/>
                </a:lnTo>
                <a:lnTo>
                  <a:pt x="97607" y="37799"/>
                </a:lnTo>
                <a:lnTo>
                  <a:pt x="64842" y="64825"/>
                </a:lnTo>
                <a:lnTo>
                  <a:pt x="37809" y="97581"/>
                </a:lnTo>
                <a:lnTo>
                  <a:pt x="17397" y="135177"/>
                </a:lnTo>
                <a:lnTo>
                  <a:pt x="4497" y="176722"/>
                </a:lnTo>
                <a:lnTo>
                  <a:pt x="0" y="221327"/>
                </a:lnTo>
                <a:lnTo>
                  <a:pt x="0" y="1106605"/>
                </a:lnTo>
                <a:lnTo>
                  <a:pt x="4497" y="1151210"/>
                </a:lnTo>
                <a:lnTo>
                  <a:pt x="17397" y="1192756"/>
                </a:lnTo>
                <a:lnTo>
                  <a:pt x="37809" y="1230352"/>
                </a:lnTo>
                <a:lnTo>
                  <a:pt x="64842" y="1263108"/>
                </a:lnTo>
                <a:lnTo>
                  <a:pt x="97607" y="1290134"/>
                </a:lnTo>
                <a:lnTo>
                  <a:pt x="135212" y="1310540"/>
                </a:lnTo>
                <a:lnTo>
                  <a:pt x="176769" y="1323436"/>
                </a:lnTo>
                <a:lnTo>
                  <a:pt x="221386" y="1327933"/>
                </a:lnTo>
                <a:lnTo>
                  <a:pt x="5658424" y="1327933"/>
                </a:lnTo>
                <a:lnTo>
                  <a:pt x="5703041" y="1323436"/>
                </a:lnTo>
                <a:lnTo>
                  <a:pt x="5744598" y="1310540"/>
                </a:lnTo>
                <a:lnTo>
                  <a:pt x="5782203" y="1290134"/>
                </a:lnTo>
                <a:lnTo>
                  <a:pt x="5814968" y="1263108"/>
                </a:lnTo>
                <a:lnTo>
                  <a:pt x="5842001" y="1230352"/>
                </a:lnTo>
                <a:lnTo>
                  <a:pt x="5862412" y="1192756"/>
                </a:lnTo>
                <a:lnTo>
                  <a:pt x="5875312" y="1151210"/>
                </a:lnTo>
                <a:lnTo>
                  <a:pt x="5879810" y="1106605"/>
                </a:lnTo>
                <a:lnTo>
                  <a:pt x="5879810" y="221327"/>
                </a:lnTo>
                <a:lnTo>
                  <a:pt x="5875312" y="176722"/>
                </a:lnTo>
                <a:lnTo>
                  <a:pt x="5862412" y="135177"/>
                </a:lnTo>
                <a:lnTo>
                  <a:pt x="5842001" y="97581"/>
                </a:lnTo>
                <a:lnTo>
                  <a:pt x="5814968" y="64825"/>
                </a:lnTo>
                <a:lnTo>
                  <a:pt x="5782203" y="37799"/>
                </a:lnTo>
                <a:lnTo>
                  <a:pt x="5744598" y="17393"/>
                </a:lnTo>
                <a:lnTo>
                  <a:pt x="5703041" y="4496"/>
                </a:lnTo>
                <a:lnTo>
                  <a:pt x="5658424" y="0"/>
                </a:lnTo>
                <a:close/>
              </a:path>
            </a:pathLst>
          </a:custGeom>
          <a:solidFill>
            <a:srgbClr val="4DC58D"/>
          </a:solidFill>
        </p:spPr>
        <p:txBody>
          <a:bodyPr wrap="square" lIns="0" tIns="0" rIns="0" bIns="0"/>
          <a:lstStyle/>
          <a:p>
            <a:endParaRPr/>
          </a:p>
        </p:txBody>
      </p:sp>
      <p:sp>
        <p:nvSpPr>
          <p:cNvPr id="6" name="object 6"/>
          <p:cNvSpPr txBox="1"/>
          <p:nvPr/>
        </p:nvSpPr>
        <p:spPr>
          <a:xfrm>
            <a:off x="4236462" y="3169476"/>
            <a:ext cx="5410835" cy="1101725"/>
          </a:xfrm>
          <a:prstGeom prst="rect">
            <a:avLst/>
          </a:prstGeom>
        </p:spPr>
        <p:txBody>
          <a:bodyPr vert="horz" wrap="square" lIns="0" tIns="40005" rIns="0" bIns="0">
            <a:spAutoFit/>
          </a:bodyPr>
          <a:lstStyle/>
          <a:p>
            <a:pPr marL="12700" marR="5080">
              <a:lnSpc>
                <a:spcPct val="90500"/>
              </a:lnSpc>
              <a:spcBef>
                <a:spcPts val="315"/>
              </a:spcBef>
              <a:defRPr sz="1900">
                <a:solidFill>
                  <a:srgbClr val="FFFFFF"/>
                </a:solidFill>
                <a:latin typeface="Calibri"/>
                <a:cs typeface="Calibri"/>
              </a:defRPr>
            </a:pPr>
            <a:r>
              <a:t>Le sfide sollevate dagli interessati, anche se giustificate, possono essere ignorate o respinte in quanto interferiscono con il funzionamento del sistema, causando </a:t>
            </a:r>
            <a:r>
              <a:rPr b="1"/>
              <a:t>costi aggiuntivi e incertezze</a:t>
            </a:r>
            <a:r>
              <a:t>.</a:t>
            </a:r>
            <a:endParaRPr sz="1900">
              <a:latin typeface="Calibri"/>
              <a:cs typeface="Calibri"/>
            </a:endParaRPr>
          </a:p>
        </p:txBody>
      </p:sp>
      <p:sp>
        <p:nvSpPr>
          <p:cNvPr id="7" name="object 7"/>
          <p:cNvSpPr/>
          <p:nvPr/>
        </p:nvSpPr>
        <p:spPr>
          <a:xfrm>
            <a:off x="4112898" y="4472711"/>
            <a:ext cx="5880100" cy="1467236"/>
          </a:xfrm>
          <a:custGeom>
            <a:avLst/>
            <a:gdLst/>
            <a:ahLst/>
            <a:cxnLst/>
            <a:rect l="l" t="t" r="r" b="b"/>
            <a:pathLst>
              <a:path w="5880100" h="1328420">
                <a:moveTo>
                  <a:pt x="5658424" y="0"/>
                </a:moveTo>
                <a:lnTo>
                  <a:pt x="221386" y="0"/>
                </a:lnTo>
                <a:lnTo>
                  <a:pt x="176769" y="4496"/>
                </a:lnTo>
                <a:lnTo>
                  <a:pt x="135212" y="17393"/>
                </a:lnTo>
                <a:lnTo>
                  <a:pt x="97607" y="37799"/>
                </a:lnTo>
                <a:lnTo>
                  <a:pt x="64842" y="64825"/>
                </a:lnTo>
                <a:lnTo>
                  <a:pt x="37809" y="97581"/>
                </a:lnTo>
                <a:lnTo>
                  <a:pt x="17397" y="135176"/>
                </a:lnTo>
                <a:lnTo>
                  <a:pt x="4497" y="176721"/>
                </a:lnTo>
                <a:lnTo>
                  <a:pt x="0" y="221326"/>
                </a:lnTo>
                <a:lnTo>
                  <a:pt x="0" y="1106605"/>
                </a:lnTo>
                <a:lnTo>
                  <a:pt x="4497" y="1151210"/>
                </a:lnTo>
                <a:lnTo>
                  <a:pt x="17397" y="1192755"/>
                </a:lnTo>
                <a:lnTo>
                  <a:pt x="37809" y="1230351"/>
                </a:lnTo>
                <a:lnTo>
                  <a:pt x="64842" y="1263107"/>
                </a:lnTo>
                <a:lnTo>
                  <a:pt x="97607" y="1290133"/>
                </a:lnTo>
                <a:lnTo>
                  <a:pt x="135212" y="1310539"/>
                </a:lnTo>
                <a:lnTo>
                  <a:pt x="176769" y="1323435"/>
                </a:lnTo>
                <a:lnTo>
                  <a:pt x="221386" y="1327932"/>
                </a:lnTo>
                <a:lnTo>
                  <a:pt x="5658424" y="1327932"/>
                </a:lnTo>
                <a:lnTo>
                  <a:pt x="5703041" y="1323435"/>
                </a:lnTo>
                <a:lnTo>
                  <a:pt x="5744598" y="1310539"/>
                </a:lnTo>
                <a:lnTo>
                  <a:pt x="5782203" y="1290133"/>
                </a:lnTo>
                <a:lnTo>
                  <a:pt x="5814968" y="1263107"/>
                </a:lnTo>
                <a:lnTo>
                  <a:pt x="5842001" y="1230351"/>
                </a:lnTo>
                <a:lnTo>
                  <a:pt x="5862412" y="1192755"/>
                </a:lnTo>
                <a:lnTo>
                  <a:pt x="5875312" y="1151210"/>
                </a:lnTo>
                <a:lnTo>
                  <a:pt x="5879810" y="1106605"/>
                </a:lnTo>
                <a:lnTo>
                  <a:pt x="5879810" y="221326"/>
                </a:lnTo>
                <a:lnTo>
                  <a:pt x="5875312" y="176721"/>
                </a:lnTo>
                <a:lnTo>
                  <a:pt x="5862412" y="135176"/>
                </a:lnTo>
                <a:lnTo>
                  <a:pt x="5842001" y="97581"/>
                </a:lnTo>
                <a:lnTo>
                  <a:pt x="5814968" y="64825"/>
                </a:lnTo>
                <a:lnTo>
                  <a:pt x="5782203" y="37799"/>
                </a:lnTo>
                <a:lnTo>
                  <a:pt x="5744598" y="17393"/>
                </a:lnTo>
                <a:lnTo>
                  <a:pt x="5703041" y="4496"/>
                </a:lnTo>
                <a:lnTo>
                  <a:pt x="5658424" y="0"/>
                </a:lnTo>
                <a:close/>
              </a:path>
            </a:pathLst>
          </a:custGeom>
          <a:solidFill>
            <a:srgbClr val="70AD47"/>
          </a:solidFill>
        </p:spPr>
        <p:txBody>
          <a:bodyPr wrap="square" lIns="0" tIns="0" rIns="0" bIns="0"/>
          <a:lstStyle/>
          <a:p>
            <a:endParaRPr/>
          </a:p>
        </p:txBody>
      </p:sp>
      <p:sp>
        <p:nvSpPr>
          <p:cNvPr id="8" name="object 8"/>
          <p:cNvSpPr txBox="1"/>
          <p:nvPr/>
        </p:nvSpPr>
        <p:spPr>
          <a:xfrm>
            <a:off x="4236462" y="4550221"/>
            <a:ext cx="5630545" cy="1101725"/>
          </a:xfrm>
          <a:prstGeom prst="rect">
            <a:avLst/>
          </a:prstGeom>
        </p:spPr>
        <p:txBody>
          <a:bodyPr vert="horz" wrap="square" lIns="0" tIns="40005" rIns="0" bIns="0">
            <a:spAutoFit/>
          </a:bodyPr>
          <a:lstStyle/>
          <a:p>
            <a:pPr marL="12700" marR="5080">
              <a:lnSpc>
                <a:spcPct val="90500"/>
              </a:lnSpc>
              <a:spcBef>
                <a:spcPts val="315"/>
              </a:spcBef>
              <a:defRPr sz="1900">
                <a:solidFill>
                  <a:srgbClr val="FFFFFF"/>
                </a:solidFill>
                <a:latin typeface="Calibri"/>
                <a:cs typeface="Calibri"/>
              </a:defRPr>
            </a:pPr>
            <a:r>
              <a:rPr dirty="0" err="1"/>
              <a:t>Infatti</a:t>
            </a:r>
            <a:r>
              <a:rPr dirty="0"/>
              <a:t>, le </a:t>
            </a:r>
            <a:r>
              <a:rPr dirty="0" err="1"/>
              <a:t>previsioni</a:t>
            </a:r>
            <a:r>
              <a:rPr dirty="0"/>
              <a:t> </a:t>
            </a:r>
            <a:r>
              <a:rPr dirty="0" err="1"/>
              <a:t>dei</a:t>
            </a:r>
            <a:r>
              <a:rPr dirty="0"/>
              <a:t> </a:t>
            </a:r>
            <a:r>
              <a:rPr dirty="0" err="1"/>
              <a:t>sistemi</a:t>
            </a:r>
            <a:r>
              <a:rPr dirty="0"/>
              <a:t> di </a:t>
            </a:r>
            <a:r>
              <a:rPr dirty="0" err="1"/>
              <a:t>apprendimento</a:t>
            </a:r>
            <a:r>
              <a:rPr dirty="0"/>
              <a:t> </a:t>
            </a:r>
            <a:r>
              <a:rPr dirty="0" err="1"/>
              <a:t>automatico</a:t>
            </a:r>
            <a:r>
              <a:rPr dirty="0"/>
              <a:t> </a:t>
            </a:r>
            <a:r>
              <a:rPr dirty="0" err="1"/>
              <a:t>si</a:t>
            </a:r>
            <a:r>
              <a:rPr dirty="0"/>
              <a:t> </a:t>
            </a:r>
            <a:r>
              <a:rPr dirty="0" err="1"/>
              <a:t>basano</a:t>
            </a:r>
            <a:r>
              <a:rPr dirty="0"/>
              <a:t> </a:t>
            </a:r>
            <a:r>
              <a:rPr b="1" dirty="0" err="1"/>
              <a:t>su</a:t>
            </a:r>
            <a:r>
              <a:rPr b="1" dirty="0"/>
              <a:t> </a:t>
            </a:r>
            <a:r>
              <a:rPr b="1" dirty="0" err="1"/>
              <a:t>correlazioni</a:t>
            </a:r>
            <a:r>
              <a:rPr b="1" dirty="0"/>
              <a:t> </a:t>
            </a:r>
            <a:r>
              <a:rPr b="1" dirty="0" err="1"/>
              <a:t>statistiche</a:t>
            </a:r>
            <a:r>
              <a:rPr dirty="0"/>
              <a:t>, </a:t>
            </a:r>
            <a:r>
              <a:rPr b="1" dirty="0" err="1"/>
              <a:t>contro</a:t>
            </a:r>
            <a:r>
              <a:rPr b="1" dirty="0"/>
              <a:t> le </a:t>
            </a:r>
            <a:r>
              <a:rPr b="1" dirty="0" err="1"/>
              <a:t>quali</a:t>
            </a:r>
            <a:r>
              <a:rPr b="1" dirty="0"/>
              <a:t> </a:t>
            </a:r>
            <a:r>
              <a:rPr b="1" dirty="0" err="1"/>
              <a:t>può</a:t>
            </a:r>
            <a:r>
              <a:rPr b="1" dirty="0"/>
              <a:t> </a:t>
            </a:r>
            <a:r>
              <a:rPr b="1" dirty="0" err="1"/>
              <a:t>essere</a:t>
            </a:r>
            <a:r>
              <a:rPr b="1" dirty="0"/>
              <a:t> difficile </a:t>
            </a:r>
            <a:r>
              <a:rPr b="1" dirty="0" err="1"/>
              <a:t>argomentare</a:t>
            </a:r>
            <a:r>
              <a:rPr b="1" dirty="0"/>
              <a:t> </a:t>
            </a:r>
            <a:r>
              <a:rPr dirty="0" err="1"/>
              <a:t>sulla</a:t>
            </a:r>
            <a:r>
              <a:rPr dirty="0"/>
              <a:t> base di </a:t>
            </a:r>
            <a:r>
              <a:rPr dirty="0" err="1"/>
              <a:t>circostanze</a:t>
            </a:r>
            <a:r>
              <a:rPr dirty="0"/>
              <a:t> </a:t>
            </a:r>
            <a:r>
              <a:rPr dirty="0" err="1"/>
              <a:t>individuali</a:t>
            </a:r>
            <a:r>
              <a:rPr dirty="0"/>
              <a:t>, </a:t>
            </a:r>
            <a:r>
              <a:rPr dirty="0" err="1"/>
              <a:t>anche</a:t>
            </a:r>
            <a:r>
              <a:rPr dirty="0"/>
              <a:t> </a:t>
            </a:r>
            <a:r>
              <a:rPr dirty="0" err="1"/>
              <a:t>quando</a:t>
            </a:r>
            <a:r>
              <a:rPr dirty="0"/>
              <a:t> le </a:t>
            </a:r>
            <a:r>
              <a:rPr dirty="0" err="1"/>
              <a:t>eccezioni</a:t>
            </a:r>
            <a:r>
              <a:rPr dirty="0"/>
              <a:t> </a:t>
            </a:r>
            <a:r>
              <a:rPr dirty="0" err="1"/>
              <a:t>sarebbero</a:t>
            </a:r>
            <a:r>
              <a:rPr dirty="0"/>
              <a:t> </a:t>
            </a:r>
            <a:r>
              <a:rPr dirty="0" err="1"/>
              <a:t>giustificate</a:t>
            </a:r>
            <a:r>
              <a:rPr dirty="0"/>
              <a:t>.</a:t>
            </a:r>
            <a:endParaRPr sz="1900" dirty="0">
              <a:latin typeface="Calibri"/>
              <a:cs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075" y="958850"/>
            <a:ext cx="5589270" cy="589280"/>
          </a:xfrm>
          <a:prstGeom prst="rect">
            <a:avLst/>
          </a:prstGeom>
        </p:spPr>
        <p:txBody>
          <a:bodyPr vert="horz" wrap="square" lIns="0" tIns="12065" rIns="0" bIns="0">
            <a:spAutoFit/>
          </a:bodyPr>
          <a:lstStyle/>
          <a:p>
            <a:pPr marL="12700">
              <a:lnSpc>
                <a:spcPct val="100000"/>
              </a:lnSpc>
              <a:spcBef>
                <a:spcPts val="95"/>
              </a:spcBef>
            </a:pPr>
            <a:r>
              <a:t>Armi di distruzione matematica</a:t>
            </a:r>
          </a:p>
        </p:txBody>
      </p:sp>
      <p:sp>
        <p:nvSpPr>
          <p:cNvPr id="3" name="object 3"/>
          <p:cNvSpPr txBox="1"/>
          <p:nvPr/>
        </p:nvSpPr>
        <p:spPr>
          <a:xfrm>
            <a:off x="707075" y="2141796"/>
            <a:ext cx="6198235" cy="2705100"/>
          </a:xfrm>
          <a:prstGeom prst="rect">
            <a:avLst/>
          </a:prstGeom>
        </p:spPr>
        <p:txBody>
          <a:bodyPr vert="horz" wrap="square" lIns="0" tIns="20320" rIns="0" bIns="0">
            <a:spAutoFit/>
          </a:bodyPr>
          <a:lstStyle/>
          <a:p>
            <a:pPr marL="12700" marR="5080" algn="just">
              <a:lnSpc>
                <a:spcPct val="97400"/>
              </a:lnSpc>
              <a:spcBef>
                <a:spcPts val="160"/>
              </a:spcBef>
              <a:defRPr sz="2000">
                <a:latin typeface="Calibri"/>
                <a:cs typeface="Calibri"/>
              </a:defRPr>
            </a:pPr>
            <a:r>
              <a:t>Un algoritmo elabora una serie di statistiche e si presenta con la probabilità che una certa persona possa essere una cattiva assunzione, un mutuatario rischioso, un terrorista o un insegnante miserabile. Questa probabilità è distillata in un punteggio, che può capovolgere la vita di qualcuno. Eppure, quando la persona combatte, le prove "suggestive" semplicemente non le taglieranno. Il caso deve essere rivestito di ferro. Le vittime umane delle armi di distruzione di massa, vedremo più e più volte, sono tenute a uno standard di prova molto più elevato rispetto agli algoritmi stessi". (O'Neil (2016))</a:t>
            </a:r>
            <a:endParaRPr sz="2000">
              <a:latin typeface="Calibri"/>
              <a:cs typeface="Calibri"/>
            </a:endParaRPr>
          </a:p>
        </p:txBody>
      </p:sp>
      <p:pic>
        <p:nvPicPr>
          <p:cNvPr id="4" name="object 4"/>
          <p:cNvPicPr/>
          <p:nvPr/>
        </p:nvPicPr>
        <p:blipFill>
          <a:blip r:embed="rId2" cstate="print"/>
          <a:stretch>
            <a:fillRect/>
          </a:stretch>
        </p:blipFill>
        <p:spPr>
          <a:xfrm>
            <a:off x="7303302" y="2141320"/>
            <a:ext cx="2523481" cy="3804871"/>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5426" y="1482501"/>
            <a:ext cx="1812289" cy="726440"/>
          </a:xfrm>
          <a:prstGeom prst="rect">
            <a:avLst/>
          </a:prstGeom>
        </p:spPr>
        <p:txBody>
          <a:bodyPr vert="horz" wrap="square" lIns="0" tIns="12065" rIns="0" bIns="0">
            <a:spAutoFit/>
          </a:bodyPr>
          <a:lstStyle/>
          <a:p>
            <a:pPr marL="12700">
              <a:lnSpc>
                <a:spcPct val="100000"/>
              </a:lnSpc>
              <a:spcBef>
                <a:spcPts val="95"/>
              </a:spcBef>
              <a:defRPr sz="4600"/>
            </a:pPr>
            <a:r>
              <a:t>O no?</a:t>
            </a:r>
            <a:endParaRPr sz="4600"/>
          </a:p>
        </p:txBody>
      </p:sp>
      <p:sp>
        <p:nvSpPr>
          <p:cNvPr id="3" name="object 3"/>
          <p:cNvSpPr txBox="1"/>
          <p:nvPr/>
        </p:nvSpPr>
        <p:spPr>
          <a:xfrm>
            <a:off x="705426" y="2577660"/>
            <a:ext cx="5590540" cy="3402965"/>
          </a:xfrm>
          <a:prstGeom prst="rect">
            <a:avLst/>
          </a:prstGeom>
        </p:spPr>
        <p:txBody>
          <a:bodyPr vert="horz" wrap="square" lIns="0" tIns="69215" rIns="0" bIns="0">
            <a:spAutoFit/>
          </a:bodyPr>
          <a:lstStyle/>
          <a:p>
            <a:pPr marL="12700" marR="5080" indent="57785" algn="just">
              <a:lnSpc>
                <a:spcPct val="81300"/>
              </a:lnSpc>
              <a:spcBef>
                <a:spcPts val="545"/>
              </a:spcBef>
              <a:defRPr sz="2000">
                <a:latin typeface="Calibri"/>
                <a:cs typeface="Calibri"/>
              </a:defRPr>
            </a:pPr>
            <a:r>
              <a:t>L'uso di algoritmi consentirà di esaminare e interrogare più facilmente l'intero processo decisionale, rendendo così molto più facile sapere se si è verificata una discriminazione. Forzando un nuovo livello di specificità, l'uso di algoritmi evidenzia e rende trasparenti i </a:t>
            </a:r>
            <a:r>
              <a:rPr b="1"/>
              <a:t>compromessi centrali tra i valori concorrenti. </a:t>
            </a:r>
            <a:r>
              <a:t>Gli algoritmi non sono solo una minaccia da regolamentare; con le giuste garanzie in atto, hanno </a:t>
            </a:r>
            <a:r>
              <a:rPr b="1"/>
              <a:t>il potenziale per essere una forza positiva per l'equità</a:t>
            </a:r>
            <a:endParaRPr sz="2000">
              <a:latin typeface="Calibri"/>
              <a:cs typeface="Calibri"/>
            </a:endParaRPr>
          </a:p>
          <a:p>
            <a:pPr marL="12700" marR="7620" algn="just">
              <a:lnSpc>
                <a:spcPct val="79000"/>
              </a:lnSpc>
              <a:spcBef>
                <a:spcPts val="890"/>
              </a:spcBef>
              <a:defRPr sz="2000">
                <a:latin typeface="Calibri"/>
                <a:cs typeface="Calibri"/>
              </a:defRPr>
            </a:pPr>
            <a:r>
              <a:t>(Kleinberg, Ludwig, Mullainathan, e Sunstein (2018, 113)).</a:t>
            </a:r>
            <a:endParaRPr sz="2000">
              <a:latin typeface="Calibri"/>
              <a:cs typeface="Calibri"/>
            </a:endParaRPr>
          </a:p>
        </p:txBody>
      </p:sp>
      <p:pic>
        <p:nvPicPr>
          <p:cNvPr id="4" name="object 4"/>
          <p:cNvPicPr/>
          <p:nvPr/>
        </p:nvPicPr>
        <p:blipFill>
          <a:blip r:embed="rId2" cstate="print"/>
          <a:stretch>
            <a:fillRect/>
          </a:stretch>
        </p:blipFill>
        <p:spPr>
          <a:xfrm>
            <a:off x="6692700" y="2634656"/>
            <a:ext cx="3358114" cy="3489622"/>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1830" y="1112139"/>
            <a:ext cx="7780020" cy="1110615"/>
          </a:xfrm>
          <a:prstGeom prst="rect">
            <a:avLst/>
          </a:prstGeom>
        </p:spPr>
        <p:txBody>
          <a:bodyPr vert="horz" wrap="square" lIns="0" tIns="65405" rIns="0" bIns="0">
            <a:spAutoFit/>
          </a:bodyPr>
          <a:lstStyle/>
          <a:p>
            <a:pPr marL="12700" marR="5080">
              <a:lnSpc>
                <a:spcPts val="4100"/>
              </a:lnSpc>
              <a:spcBef>
                <a:spcPts val="515"/>
              </a:spcBef>
            </a:pPr>
            <a:r>
              <a:t>Sfidare l'ingiustizia del processo decisionale automatizzato</a:t>
            </a:r>
          </a:p>
        </p:txBody>
      </p:sp>
      <p:sp>
        <p:nvSpPr>
          <p:cNvPr id="3" name="object 3"/>
          <p:cNvSpPr txBox="1">
            <a:spLocks noGrp="1"/>
          </p:cNvSpPr>
          <p:nvPr>
            <p:ph type="body" idx="1"/>
          </p:nvPr>
        </p:nvSpPr>
        <p:spPr>
          <a:prstGeom prst="rect">
            <a:avLst/>
          </a:prstGeom>
        </p:spPr>
        <p:txBody>
          <a:bodyPr vert="horz" wrap="square" lIns="0" tIns="50165" rIns="0" bIns="0">
            <a:spAutoFit/>
          </a:bodyPr>
          <a:lstStyle/>
          <a:p>
            <a:pPr marL="12700" marR="5080" algn="just">
              <a:lnSpc>
                <a:spcPct val="89600"/>
              </a:lnSpc>
              <a:spcBef>
                <a:spcPts val="395"/>
              </a:spcBef>
            </a:pPr>
            <a:r>
              <a:t>Queste critiche sono state contrastate osservando che i </a:t>
            </a:r>
            <a:r>
              <a:rPr b="1"/>
              <a:t>sistemi algoritmici, </a:t>
            </a:r>
            <a:r>
              <a:t>anche se basati sull'apprendimento automatico, sono </a:t>
            </a:r>
            <a:r>
              <a:rPr b="1"/>
              <a:t>più controllabili </a:t>
            </a:r>
            <a:r>
              <a:t>dei decisori umani, i </a:t>
            </a:r>
            <a:r>
              <a:rPr b="1"/>
              <a:t>loro difetti possono essere identificati </a:t>
            </a:r>
            <a:r>
              <a:t>con precisione e </a:t>
            </a:r>
            <a:r>
              <a:rPr b="1"/>
              <a:t>possono essere migliorati </a:t>
            </a:r>
            <a:r>
              <a:t>e </a:t>
            </a:r>
            <a:r>
              <a:rPr b="1"/>
              <a:t>progettati per prevenire esiti ingiusti</a:t>
            </a:r>
            <a:r>
              <a:t>.</a:t>
            </a:r>
          </a:p>
        </p:txBody>
      </p:sp>
      <p:pic>
        <p:nvPicPr>
          <p:cNvPr id="4" name="object 4"/>
          <p:cNvPicPr/>
          <p:nvPr/>
        </p:nvPicPr>
        <p:blipFill>
          <a:blip r:embed="rId2" cstate="print"/>
          <a:stretch>
            <a:fillRect/>
          </a:stretch>
        </p:blipFill>
        <p:spPr>
          <a:xfrm>
            <a:off x="2730455" y="4259408"/>
            <a:ext cx="4056134" cy="227081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1830" y="1221867"/>
            <a:ext cx="3869054" cy="589280"/>
          </a:xfrm>
          <a:prstGeom prst="rect">
            <a:avLst/>
          </a:prstGeom>
        </p:spPr>
        <p:txBody>
          <a:bodyPr vert="horz" wrap="square" lIns="0" tIns="12065" rIns="0" bIns="0">
            <a:spAutoFit/>
          </a:bodyPr>
          <a:lstStyle/>
          <a:p>
            <a:pPr marL="12700">
              <a:lnSpc>
                <a:spcPct val="100000"/>
              </a:lnSpc>
              <a:spcBef>
                <a:spcPts val="95"/>
              </a:spcBef>
            </a:pPr>
            <a:r>
              <a:t>Rischi AI e Big Data</a:t>
            </a:r>
          </a:p>
        </p:txBody>
      </p:sp>
      <p:sp>
        <p:nvSpPr>
          <p:cNvPr id="3" name="object 3"/>
          <p:cNvSpPr txBox="1"/>
          <p:nvPr/>
        </p:nvSpPr>
        <p:spPr>
          <a:xfrm>
            <a:off x="630102" y="1944706"/>
            <a:ext cx="9103360" cy="4189095"/>
          </a:xfrm>
          <a:prstGeom prst="rect">
            <a:avLst/>
          </a:prstGeom>
        </p:spPr>
        <p:txBody>
          <a:bodyPr vert="horz" wrap="square" lIns="0" tIns="52069" rIns="0" bIns="0">
            <a:spAutoFit/>
          </a:bodyPr>
          <a:lstStyle/>
          <a:p>
            <a:pPr marL="207010" marR="5080" indent="-194945">
              <a:lnSpc>
                <a:spcPct val="89200"/>
              </a:lnSpc>
              <a:spcBef>
                <a:spcPts val="409"/>
              </a:spcBef>
              <a:buSzPct val="95833"/>
              <a:buFont typeface="Wingdings"/>
              <a:buChar char=""/>
              <a:tabLst>
                <a:tab pos="285115" algn="l"/>
              </a:tabLst>
              <a:defRPr sz="2400">
                <a:latin typeface="Calibri"/>
                <a:cs typeface="Calibri"/>
              </a:defRPr>
            </a:pPr>
            <a:r>
              <a:t>I loro servizi principali (ricerca, gestione dei social network, accesso ai contenuti, ecc.) sono offerti ai singoli consumatori, ma il flusso di entrate proviene da inserzionisti, influencer e opinion maker (ad esempio, nelle campagne politiche).</a:t>
            </a:r>
            <a:endParaRPr sz="2400">
              <a:latin typeface="Calibri"/>
              <a:cs typeface="Calibri"/>
            </a:endParaRPr>
          </a:p>
          <a:p>
            <a:pPr marL="207010" marR="291465" indent="-194945">
              <a:lnSpc>
                <a:spcPct val="88900"/>
              </a:lnSpc>
              <a:spcBef>
                <a:spcPts val="844"/>
              </a:spcBef>
              <a:buSzPct val="95833"/>
              <a:buFont typeface="Wingdings"/>
              <a:buChar char=""/>
              <a:tabLst>
                <a:tab pos="285115" algn="l"/>
              </a:tabLst>
              <a:defRPr sz="2400">
                <a:latin typeface="Calibri"/>
                <a:cs typeface="Calibri"/>
              </a:defRPr>
            </a:pPr>
            <a:r>
              <a:t>Ciò significa non solo che tutte le informazioni utili per la pubblicità mirata saranno raccolte e utilizzate a questo scopo, ma anche che le piattaforme impiegheranno qualsiasi mezzo per catturare gli utenti, in modo che possano essere esposti a annunci e tentativi di persuasione.</a:t>
            </a:r>
            <a:endParaRPr sz="2400">
              <a:latin typeface="Calibri"/>
              <a:cs typeface="Calibri"/>
            </a:endParaRPr>
          </a:p>
          <a:p>
            <a:pPr marL="207010" marR="33020" indent="-194945">
              <a:lnSpc>
                <a:spcPct val="89200"/>
              </a:lnSpc>
              <a:spcBef>
                <a:spcPts val="840"/>
              </a:spcBef>
              <a:buSzPct val="95833"/>
              <a:buFont typeface="Wingdings"/>
              <a:buChar char=""/>
              <a:tabLst>
                <a:tab pos="285115" algn="l"/>
              </a:tabLst>
              <a:defRPr sz="2400">
                <a:latin typeface="Calibri"/>
                <a:cs typeface="Calibri"/>
              </a:defRPr>
            </a:pPr>
            <a:r>
              <a:t>Ciò può portare non solo a una massiccia raccolta di dati personali sugli individui, a scapito della privacy, ma anche ad un'influenza pervasiva sul loro comportamento, a scapito sia dell'autonomia individuale che degli interessi collettivi.</a:t>
            </a:r>
            <a:endParaRPr sz="2400">
              <a:latin typeface="Calibri"/>
              <a:cs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3016" y="1337165"/>
            <a:ext cx="3584575" cy="1400175"/>
          </a:xfrm>
          <a:prstGeom prst="rect">
            <a:avLst/>
          </a:prstGeom>
        </p:spPr>
        <p:txBody>
          <a:bodyPr vert="horz" wrap="square" lIns="0" tIns="56515" rIns="0" bIns="0">
            <a:spAutoFit/>
          </a:bodyPr>
          <a:lstStyle/>
          <a:p>
            <a:pPr marL="12700" marR="5080">
              <a:lnSpc>
                <a:spcPct val="90900"/>
              </a:lnSpc>
              <a:spcBef>
                <a:spcPts val="445"/>
              </a:spcBef>
              <a:defRPr sz="3200"/>
            </a:pPr>
            <a:r>
              <a:t>Dovremmo escludere l'uso di processi decisionali automatizzati?</a:t>
            </a:r>
            <a:endParaRPr sz="3200"/>
          </a:p>
        </p:txBody>
      </p:sp>
      <p:sp>
        <p:nvSpPr>
          <p:cNvPr id="3" name="object 3"/>
          <p:cNvSpPr txBox="1"/>
          <p:nvPr/>
        </p:nvSpPr>
        <p:spPr>
          <a:xfrm>
            <a:off x="763016" y="3287844"/>
            <a:ext cx="3730625" cy="3223260"/>
          </a:xfrm>
          <a:prstGeom prst="rect">
            <a:avLst/>
          </a:prstGeom>
        </p:spPr>
        <p:txBody>
          <a:bodyPr vert="horz" wrap="square" lIns="0" tIns="43180" rIns="0" bIns="0">
            <a:spAutoFit/>
          </a:bodyPr>
          <a:lstStyle/>
          <a:p>
            <a:pPr marL="12700" marR="5080" algn="just">
              <a:lnSpc>
                <a:spcPct val="90000"/>
              </a:lnSpc>
              <a:spcBef>
                <a:spcPts val="340"/>
              </a:spcBef>
              <a:defRPr sz="2000">
                <a:latin typeface="Calibri"/>
                <a:cs typeface="Calibri"/>
              </a:defRPr>
            </a:pPr>
            <a:r>
              <a:t>Sembra che le questioni appena presentate non dovrebbero indurci a escludere categoricamente l'uso del processo decisionale automatizzato.</a:t>
            </a:r>
            <a:endParaRPr sz="2000">
              <a:latin typeface="Calibri"/>
              <a:cs typeface="Calibri"/>
            </a:endParaRPr>
          </a:p>
          <a:p>
            <a:pPr marL="12700" marR="5715" algn="just">
              <a:lnSpc>
                <a:spcPct val="91500"/>
              </a:lnSpc>
              <a:spcBef>
                <a:spcPts val="919"/>
              </a:spcBef>
              <a:defRPr sz="2000">
                <a:latin typeface="Calibri"/>
                <a:cs typeface="Calibri"/>
              </a:defRPr>
            </a:pPr>
            <a:r>
              <a:t>L'alternativa al processo decisionale automatizzato non è decisioni perfette ma decisioni umane con tutti i loro difetti: un sistema algoritmico di parte può ancora essere più equo di un decisore umano ancora più parziale.</a:t>
            </a:r>
            <a:endParaRPr sz="2000">
              <a:latin typeface="Calibri"/>
              <a:cs typeface="Calibri"/>
            </a:endParaRPr>
          </a:p>
        </p:txBody>
      </p:sp>
      <p:pic>
        <p:nvPicPr>
          <p:cNvPr id="4" name="object 4"/>
          <p:cNvPicPr/>
          <p:nvPr/>
        </p:nvPicPr>
        <p:blipFill>
          <a:blip r:embed="rId2" cstate="print"/>
          <a:stretch>
            <a:fillRect/>
          </a:stretch>
        </p:blipFill>
        <p:spPr>
          <a:xfrm>
            <a:off x="4678465" y="850908"/>
            <a:ext cx="5861236" cy="5841991"/>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5426" y="1482501"/>
            <a:ext cx="5328920" cy="726440"/>
          </a:xfrm>
          <a:prstGeom prst="rect">
            <a:avLst/>
          </a:prstGeom>
        </p:spPr>
        <p:txBody>
          <a:bodyPr vert="horz" wrap="square" lIns="0" tIns="12065" rIns="0" bIns="0">
            <a:spAutoFit/>
          </a:bodyPr>
          <a:lstStyle/>
          <a:p>
            <a:pPr marL="12700">
              <a:lnSpc>
                <a:spcPct val="100000"/>
              </a:lnSpc>
              <a:spcBef>
                <a:spcPts val="95"/>
              </a:spcBef>
              <a:defRPr sz="4600"/>
            </a:pPr>
            <a:r>
              <a:t>Umani + Algoritmi?</a:t>
            </a:r>
            <a:endParaRPr sz="4600"/>
          </a:p>
        </p:txBody>
      </p:sp>
      <p:sp>
        <p:nvSpPr>
          <p:cNvPr id="3" name="object 3"/>
          <p:cNvSpPr txBox="1"/>
          <p:nvPr/>
        </p:nvSpPr>
        <p:spPr>
          <a:xfrm>
            <a:off x="705425" y="2590357"/>
            <a:ext cx="5924550" cy="3604260"/>
          </a:xfrm>
          <a:prstGeom prst="rect">
            <a:avLst/>
          </a:prstGeom>
        </p:spPr>
        <p:txBody>
          <a:bodyPr vert="horz" wrap="square" lIns="0" tIns="45719" rIns="0" bIns="0">
            <a:spAutoFit/>
          </a:bodyPr>
          <a:lstStyle/>
          <a:p>
            <a:pPr marL="12700" marR="5080" algn="just">
              <a:lnSpc>
                <a:spcPct val="88600"/>
              </a:lnSpc>
              <a:spcBef>
                <a:spcPts val="359"/>
              </a:spcBef>
              <a:defRPr sz="1900">
                <a:latin typeface="Calibri"/>
                <a:cs typeface="Calibri"/>
              </a:defRPr>
            </a:pPr>
            <a:r>
              <a:t>In molti casi, la soluzione migliore consiste nell' </a:t>
            </a:r>
            <a:r>
              <a:rPr b="1"/>
              <a:t>integrare giudizi umani e automatizzati</a:t>
            </a:r>
            <a:r>
              <a:t>, consentendo alle persone colpite di richiedere una </a:t>
            </a:r>
            <a:r>
              <a:rPr b="1"/>
              <a:t>revisione umana </a:t>
            </a:r>
            <a:r>
              <a:t>di una decisione automatizzata, nonché favorendo la </a:t>
            </a:r>
            <a:r>
              <a:rPr b="1"/>
              <a:t>trasparenza </a:t>
            </a:r>
            <a:r>
              <a:t>e sviluppando metodi e tecnologie che consentano agli esperti umani di analizzare e rivedere il processo decisionale automatizzato.</a:t>
            </a:r>
            <a:endParaRPr sz="1900">
              <a:latin typeface="Calibri"/>
              <a:cs typeface="Calibri"/>
            </a:endParaRPr>
          </a:p>
          <a:p>
            <a:pPr marL="12700" marR="5715" algn="just">
              <a:lnSpc>
                <a:spcPct val="89100"/>
              </a:lnSpc>
              <a:spcBef>
                <a:spcPts val="775"/>
              </a:spcBef>
              <a:defRPr sz="1900">
                <a:latin typeface="Calibri"/>
                <a:cs typeface="Calibri"/>
              </a:defRPr>
            </a:pPr>
            <a:r>
              <a:t>Infatti, i sistemi di IA hanno dimostrato una capacità di agire con successo anche in ambiti tradizionalmente affidati all'intuizione e all'analisi addestrata degli esseri umani, ad esempio, diagnosi medica, investimenti finanziari, concessione di prestiti, ecc.</a:t>
            </a:r>
            <a:endParaRPr sz="1900">
              <a:latin typeface="Calibri"/>
              <a:cs typeface="Calibri"/>
            </a:endParaRPr>
          </a:p>
          <a:p>
            <a:pPr marL="12700" marR="6350" algn="just">
              <a:lnSpc>
                <a:spcPct val="89500"/>
              </a:lnSpc>
              <a:spcBef>
                <a:spcPts val="765"/>
              </a:spcBef>
              <a:defRPr sz="1900">
                <a:latin typeface="Calibri"/>
                <a:cs typeface="Calibri"/>
              </a:defRPr>
            </a:pPr>
            <a:r>
              <a:t>La sfida futura consisterà nel trovare la migliore combinazione tra l'uomo e l'IA, tenendo conto delle capacità e dei limiti di entrambi.</a:t>
            </a:r>
            <a:endParaRPr sz="1900">
              <a:latin typeface="Calibri"/>
              <a:cs typeface="Calibri"/>
            </a:endParaRPr>
          </a:p>
        </p:txBody>
      </p:sp>
      <p:pic>
        <p:nvPicPr>
          <p:cNvPr id="4" name="object 4"/>
          <p:cNvPicPr/>
          <p:nvPr/>
        </p:nvPicPr>
        <p:blipFill>
          <a:blip r:embed="rId2" cstate="print"/>
          <a:stretch>
            <a:fillRect/>
          </a:stretch>
        </p:blipFill>
        <p:spPr>
          <a:xfrm>
            <a:off x="6692700" y="2634656"/>
            <a:ext cx="3358113" cy="3489516"/>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 y="857250"/>
            <a:ext cx="10388600" cy="5842000"/>
            <a:chOff x="152400" y="850900"/>
            <a:chExt cx="10388600" cy="5842000"/>
          </a:xfrm>
        </p:grpSpPr>
        <p:sp>
          <p:nvSpPr>
            <p:cNvPr id="3" name="object 3"/>
            <p:cNvSpPr/>
            <p:nvPr/>
          </p:nvSpPr>
          <p:spPr>
            <a:xfrm>
              <a:off x="152400" y="850900"/>
              <a:ext cx="10388600" cy="5842000"/>
            </a:xfrm>
            <a:custGeom>
              <a:avLst/>
              <a:gdLst/>
              <a:ahLst/>
              <a:cxnLst/>
              <a:rect l="l" t="t" r="r" b="b"/>
              <a:pathLst>
                <a:path w="10388600" h="5842000">
                  <a:moveTo>
                    <a:pt x="10388600" y="0"/>
                  </a:moveTo>
                  <a:lnTo>
                    <a:pt x="0" y="0"/>
                  </a:lnTo>
                  <a:lnTo>
                    <a:pt x="0" y="5842000"/>
                  </a:lnTo>
                  <a:lnTo>
                    <a:pt x="10388600" y="5842000"/>
                  </a:lnTo>
                  <a:lnTo>
                    <a:pt x="10388600" y="0"/>
                  </a:lnTo>
                  <a:close/>
                </a:path>
              </a:pathLst>
            </a:custGeom>
            <a:solidFill>
              <a:srgbClr val="000000">
                <a:alpha val="14898"/>
              </a:srgbClr>
            </a:solidFill>
          </p:spPr>
          <p:txBody>
            <a:bodyPr wrap="square" lIns="0" tIns="0" rIns="0" bIns="0"/>
            <a:lstStyle/>
            <a:p>
              <a:endParaRPr/>
            </a:p>
          </p:txBody>
        </p:sp>
        <p:pic>
          <p:nvPicPr>
            <p:cNvPr id="4" name="object 4"/>
            <p:cNvPicPr/>
            <p:nvPr/>
          </p:nvPicPr>
          <p:blipFill>
            <a:blip r:embed="rId2" cstate="print"/>
            <a:stretch>
              <a:fillRect/>
            </a:stretch>
          </p:blipFill>
          <p:spPr>
            <a:xfrm>
              <a:off x="649223" y="1356868"/>
              <a:ext cx="9412224" cy="4861560"/>
            </a:xfrm>
            <a:prstGeom prst="rect">
              <a:avLst/>
            </a:prstGeom>
          </p:spPr>
        </p:pic>
        <p:sp>
          <p:nvSpPr>
            <p:cNvPr id="5" name="object 5"/>
            <p:cNvSpPr/>
            <p:nvPr/>
          </p:nvSpPr>
          <p:spPr>
            <a:xfrm>
              <a:off x="703480" y="1396152"/>
              <a:ext cx="9305290" cy="4751705"/>
            </a:xfrm>
            <a:custGeom>
              <a:avLst/>
              <a:gdLst/>
              <a:ahLst/>
              <a:cxnLst/>
              <a:rect l="l" t="t" r="r" b="b"/>
              <a:pathLst>
                <a:path w="9305290" h="4751705">
                  <a:moveTo>
                    <a:pt x="9305103" y="0"/>
                  </a:moveTo>
                  <a:lnTo>
                    <a:pt x="0" y="0"/>
                  </a:lnTo>
                  <a:lnTo>
                    <a:pt x="0" y="4751475"/>
                  </a:lnTo>
                  <a:lnTo>
                    <a:pt x="9305103" y="4751475"/>
                  </a:lnTo>
                  <a:lnTo>
                    <a:pt x="9305103" y="0"/>
                  </a:lnTo>
                  <a:close/>
                </a:path>
              </a:pathLst>
            </a:custGeom>
            <a:solidFill>
              <a:srgbClr val="FFFFFF"/>
            </a:solidFill>
          </p:spPr>
          <p:txBody>
            <a:bodyPr wrap="square" lIns="0" tIns="0" rIns="0" bIns="0"/>
            <a:lstStyle/>
            <a:p>
              <a:endParaRPr/>
            </a:p>
          </p:txBody>
        </p:sp>
        <p:sp>
          <p:nvSpPr>
            <p:cNvPr id="6" name="object 6"/>
            <p:cNvSpPr/>
            <p:nvPr/>
          </p:nvSpPr>
          <p:spPr>
            <a:xfrm>
              <a:off x="703480" y="1396152"/>
              <a:ext cx="9305290" cy="4751705"/>
            </a:xfrm>
            <a:custGeom>
              <a:avLst/>
              <a:gdLst/>
              <a:ahLst/>
              <a:cxnLst/>
              <a:rect l="l" t="t" r="r" b="b"/>
              <a:pathLst>
                <a:path w="9305290" h="4751705">
                  <a:moveTo>
                    <a:pt x="0" y="0"/>
                  </a:moveTo>
                  <a:lnTo>
                    <a:pt x="9305102" y="0"/>
                  </a:lnTo>
                  <a:lnTo>
                    <a:pt x="9305102" y="4751474"/>
                  </a:lnTo>
                  <a:lnTo>
                    <a:pt x="0" y="4751474"/>
                  </a:lnTo>
                  <a:lnTo>
                    <a:pt x="0" y="0"/>
                  </a:lnTo>
                  <a:close/>
                </a:path>
              </a:pathLst>
            </a:custGeom>
            <a:ln w="8114">
              <a:solidFill>
                <a:srgbClr val="7F7F7F"/>
              </a:solidFill>
            </a:ln>
          </p:spPr>
          <p:txBody>
            <a:bodyPr wrap="square" lIns="0" tIns="0" rIns="0" bIns="0"/>
            <a:lstStyle/>
            <a:p>
              <a:endParaRPr/>
            </a:p>
          </p:txBody>
        </p:sp>
        <p:sp>
          <p:nvSpPr>
            <p:cNvPr id="7" name="object 7"/>
            <p:cNvSpPr/>
            <p:nvPr/>
          </p:nvSpPr>
          <p:spPr>
            <a:xfrm>
              <a:off x="977237" y="1668771"/>
              <a:ext cx="8757920" cy="4206240"/>
            </a:xfrm>
            <a:custGeom>
              <a:avLst/>
              <a:gdLst/>
              <a:ahLst/>
              <a:cxnLst/>
              <a:rect l="l" t="t" r="r" b="b"/>
              <a:pathLst>
                <a:path w="8757920" h="4206240">
                  <a:moveTo>
                    <a:pt x="8757589" y="0"/>
                  </a:moveTo>
                  <a:lnTo>
                    <a:pt x="0" y="0"/>
                  </a:lnTo>
                  <a:lnTo>
                    <a:pt x="0" y="4206240"/>
                  </a:lnTo>
                  <a:lnTo>
                    <a:pt x="8757589" y="4206240"/>
                  </a:lnTo>
                  <a:lnTo>
                    <a:pt x="8757589" y="0"/>
                  </a:lnTo>
                  <a:close/>
                </a:path>
              </a:pathLst>
            </a:custGeom>
            <a:solidFill>
              <a:srgbClr val="E7E6E6"/>
            </a:solidFill>
          </p:spPr>
          <p:txBody>
            <a:bodyPr wrap="square" lIns="0" tIns="0" rIns="0" bIns="0"/>
            <a:lstStyle/>
            <a:p>
              <a:endParaRPr/>
            </a:p>
          </p:txBody>
        </p:sp>
      </p:grpSp>
      <p:sp>
        <p:nvSpPr>
          <p:cNvPr id="8" name="object 8"/>
          <p:cNvSpPr txBox="1"/>
          <p:nvPr/>
        </p:nvSpPr>
        <p:spPr>
          <a:xfrm>
            <a:off x="1398188" y="3413378"/>
            <a:ext cx="2522220" cy="589280"/>
          </a:xfrm>
          <a:prstGeom prst="rect">
            <a:avLst/>
          </a:prstGeom>
        </p:spPr>
        <p:txBody>
          <a:bodyPr vert="horz" wrap="square" lIns="0" tIns="12065" rIns="0" bIns="0">
            <a:spAutoFit/>
          </a:bodyPr>
          <a:lstStyle/>
          <a:p>
            <a:pPr>
              <a:lnSpc>
                <a:spcPct val="100000"/>
              </a:lnSpc>
              <a:spcBef>
                <a:spcPts val="95"/>
              </a:spcBef>
              <a:defRPr sz="3700">
                <a:latin typeface="Calibri Light"/>
                <a:cs typeface="Calibri Light"/>
              </a:defRPr>
            </a:pPr>
            <a:r>
              <a:t>Conclusioni..</a:t>
            </a:r>
            <a:endParaRPr sz="3700">
              <a:latin typeface="Calibri Light"/>
              <a:cs typeface="Calibri Light"/>
            </a:endParaRPr>
          </a:p>
        </p:txBody>
      </p:sp>
      <p:sp>
        <p:nvSpPr>
          <p:cNvPr id="9" name="object 9"/>
          <p:cNvSpPr/>
          <p:nvPr/>
        </p:nvSpPr>
        <p:spPr>
          <a:xfrm>
            <a:off x="4215826" y="2408767"/>
            <a:ext cx="0" cy="2726690"/>
          </a:xfrm>
          <a:custGeom>
            <a:avLst/>
            <a:gdLst/>
            <a:ahLst/>
            <a:cxnLst/>
            <a:rect l="l" t="t" r="r" b="b"/>
            <a:pathLst>
              <a:path h="2726690">
                <a:moveTo>
                  <a:pt x="0" y="0"/>
                </a:moveTo>
                <a:lnTo>
                  <a:pt x="0" y="2726266"/>
                </a:lnTo>
              </a:path>
            </a:pathLst>
          </a:custGeom>
          <a:ln w="16227">
            <a:solidFill>
              <a:srgbClr val="7F7F7F"/>
            </a:solidFill>
          </a:ln>
        </p:spPr>
        <p:txBody>
          <a:bodyPr wrap="square" lIns="0" tIns="0" rIns="0" bIns="0"/>
          <a:lstStyle/>
          <a:p>
            <a:endParaRPr/>
          </a:p>
        </p:txBody>
      </p:sp>
      <p:sp>
        <p:nvSpPr>
          <p:cNvPr id="10" name="object 10"/>
          <p:cNvSpPr txBox="1"/>
          <p:nvPr/>
        </p:nvSpPr>
        <p:spPr>
          <a:xfrm>
            <a:off x="4270084" y="2253417"/>
            <a:ext cx="5041265" cy="513080"/>
          </a:xfrm>
          <a:prstGeom prst="rect">
            <a:avLst/>
          </a:prstGeom>
        </p:spPr>
        <p:txBody>
          <a:bodyPr vert="horz" wrap="square" lIns="0" tIns="45719" rIns="0" bIns="0">
            <a:spAutoFit/>
          </a:bodyPr>
          <a:lstStyle/>
          <a:p>
            <a:pPr marL="194310" marR="5080" indent="-194945">
              <a:lnSpc>
                <a:spcPts val="1800"/>
              </a:lnSpc>
              <a:spcBef>
                <a:spcPts val="359"/>
              </a:spcBef>
              <a:buFont typeface="Arial MT"/>
              <a:buChar char="•"/>
              <a:tabLst>
                <a:tab pos="194945" algn="l"/>
                <a:tab pos="560705" algn="l"/>
                <a:tab pos="1430655" algn="l"/>
                <a:tab pos="1991995" algn="l"/>
                <a:tab pos="2639695" algn="l"/>
                <a:tab pos="3006090" algn="l"/>
                <a:tab pos="4187825" algn="l"/>
              </a:tabLst>
              <a:defRPr sz="1700">
                <a:latin typeface="Calibri"/>
                <a:cs typeface="Calibri"/>
              </a:defRPr>
            </a:pPr>
            <a:r>
              <a:t>L'INTELLIGENZA ARTIFICIALE	abilita	nuovo	tipi di	di	algoritmico	differenziazioni mediate tra individui</a:t>
            </a:r>
            <a:endParaRPr sz="1700">
              <a:latin typeface="Calibri"/>
              <a:cs typeface="Calibri"/>
            </a:endParaRPr>
          </a:p>
        </p:txBody>
      </p:sp>
      <p:sp>
        <p:nvSpPr>
          <p:cNvPr id="11" name="object 11"/>
          <p:cNvSpPr txBox="1"/>
          <p:nvPr/>
        </p:nvSpPr>
        <p:spPr>
          <a:xfrm>
            <a:off x="4270719" y="2988587"/>
            <a:ext cx="5190782" cy="1487587"/>
          </a:xfrm>
          <a:prstGeom prst="rect">
            <a:avLst/>
          </a:prstGeom>
        </p:spPr>
        <p:txBody>
          <a:bodyPr vert="horz" wrap="square" lIns="0" tIns="12700" rIns="0" bIns="0">
            <a:spAutoFit/>
          </a:bodyPr>
          <a:lstStyle/>
          <a:p>
            <a:pPr marL="194310" marR="5080" indent="-194945">
              <a:lnSpc>
                <a:spcPts val="1920"/>
              </a:lnSpc>
              <a:spcBef>
                <a:spcPts val="100"/>
              </a:spcBef>
              <a:buFont typeface="Arial MT"/>
              <a:buChar char="•"/>
              <a:tabLst>
                <a:tab pos="194945" algn="l"/>
              </a:tabLst>
              <a:defRPr sz="1700">
                <a:latin typeface="Calibri"/>
                <a:cs typeface="Calibri"/>
              </a:defRPr>
            </a:pPr>
            <a:r>
              <a:t>Nell' </a:t>
            </a:r>
            <a:r>
              <a:rPr b="1"/>
              <a:t>era dell'IA i trattamenti differenziali </a:t>
            </a:r>
            <a:r>
              <a:t>possono essere basati su</a:t>
            </a:r>
            <a:r>
              <a:rPr lang="it-IT" sz="1700">
                <a:latin typeface="Calibri"/>
                <a:cs typeface="Calibri"/>
              </a:rPr>
              <a:t> </a:t>
            </a:r>
            <a:r>
              <a:t>grande</a:t>
            </a:r>
            <a:r>
              <a:rPr lang="it-IT"/>
              <a:t> </a:t>
            </a:r>
            <a:r>
              <a:t>importi</a:t>
            </a:r>
            <a:r>
              <a:rPr lang="it-IT"/>
              <a:t> </a:t>
            </a:r>
            <a:r>
              <a:t>di</a:t>
            </a:r>
            <a:r>
              <a:rPr lang="it-IT"/>
              <a:t> </a:t>
            </a:r>
            <a:r>
              <a:t>dati personali	abilitazione</a:t>
            </a:r>
            <a:r>
              <a:rPr lang="it-IT"/>
              <a:t> </a:t>
            </a:r>
            <a:r>
              <a:t>probabilistico</a:t>
            </a:r>
            <a:r>
              <a:rPr lang="it-IT"/>
              <a:t> </a:t>
            </a:r>
            <a:r>
              <a:rPr lang="it-IT" b="1"/>
              <a:t>pronostici,	che cosa	maggio	innesco	risposte algoritmicamente predeterminate</a:t>
            </a:r>
            <a:r>
              <a:rPr lang="it-IT"/>
              <a:t>.</a:t>
            </a:r>
            <a:endParaRPr lang="it-IT" sz="1700">
              <a:latin typeface="Calibri"/>
              <a:cs typeface="Calibri"/>
            </a:endParaRPr>
          </a:p>
          <a:p>
            <a:pPr marL="194310" marR="5080" indent="-194945">
              <a:lnSpc>
                <a:spcPts val="1920"/>
              </a:lnSpc>
              <a:spcBef>
                <a:spcPts val="100"/>
              </a:spcBef>
              <a:buFont typeface="Arial MT"/>
              <a:buChar char="•"/>
              <a:tabLst>
                <a:tab pos="194945" algn="l"/>
              </a:tabLst>
              <a:defRPr sz="1700">
                <a:latin typeface="Calibri"/>
                <a:cs typeface="Calibri"/>
              </a:defRPr>
            </a:pPr>
            <a:endParaRPr sz="1700">
              <a:latin typeface="Calibri"/>
              <a:cs typeface="Calibri"/>
            </a:endParaRPr>
          </a:p>
        </p:txBody>
      </p:sp>
      <p:sp>
        <p:nvSpPr>
          <p:cNvPr id="13" name="object 13"/>
          <p:cNvSpPr txBox="1"/>
          <p:nvPr/>
        </p:nvSpPr>
        <p:spPr>
          <a:xfrm>
            <a:off x="4316722" y="4342570"/>
            <a:ext cx="5041265" cy="741680"/>
          </a:xfrm>
          <a:prstGeom prst="rect">
            <a:avLst/>
          </a:prstGeom>
        </p:spPr>
        <p:txBody>
          <a:bodyPr vert="horz" wrap="square" lIns="0" tIns="45719" rIns="0" bIns="0">
            <a:spAutoFit/>
          </a:bodyPr>
          <a:lstStyle/>
          <a:p>
            <a:pPr marL="194310" marR="5080" indent="-194945" algn="just">
              <a:lnSpc>
                <a:spcPts val="1800"/>
              </a:lnSpc>
              <a:spcBef>
                <a:spcPts val="359"/>
              </a:spcBef>
              <a:buFont typeface="Arial MT"/>
              <a:buChar char="•"/>
              <a:tabLst>
                <a:tab pos="194945" algn="l"/>
              </a:tabLst>
              <a:defRPr sz="1700">
                <a:latin typeface="Calibri"/>
                <a:cs typeface="Calibri"/>
              </a:defRPr>
            </a:pPr>
            <a:r>
              <a:t>Gli impatti di tali pratiche possono andare oltre gli individui interessati e influenzare importanti istituzioni sociali, in ambito economico e politico.</a:t>
            </a:r>
            <a:endParaRPr sz="1700">
              <a:latin typeface="Calibri"/>
              <a:cs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 y="850900"/>
            <a:ext cx="10388600" cy="5842000"/>
            <a:chOff x="152400" y="850900"/>
            <a:chExt cx="10388600" cy="5842000"/>
          </a:xfrm>
        </p:grpSpPr>
        <p:sp>
          <p:nvSpPr>
            <p:cNvPr id="3" name="object 3"/>
            <p:cNvSpPr/>
            <p:nvPr/>
          </p:nvSpPr>
          <p:spPr>
            <a:xfrm>
              <a:off x="152400" y="850900"/>
              <a:ext cx="10388600" cy="5842000"/>
            </a:xfrm>
            <a:custGeom>
              <a:avLst/>
              <a:gdLst/>
              <a:ahLst/>
              <a:cxnLst/>
              <a:rect l="l" t="t" r="r" b="b"/>
              <a:pathLst>
                <a:path w="10388600" h="5842000">
                  <a:moveTo>
                    <a:pt x="10388600" y="0"/>
                  </a:moveTo>
                  <a:lnTo>
                    <a:pt x="0" y="0"/>
                  </a:lnTo>
                  <a:lnTo>
                    <a:pt x="0" y="5842000"/>
                  </a:lnTo>
                  <a:lnTo>
                    <a:pt x="10388600" y="5842000"/>
                  </a:lnTo>
                  <a:lnTo>
                    <a:pt x="10388600" y="0"/>
                  </a:lnTo>
                  <a:close/>
                </a:path>
              </a:pathLst>
            </a:custGeom>
            <a:solidFill>
              <a:srgbClr val="000000">
                <a:alpha val="14898"/>
              </a:srgbClr>
            </a:solidFill>
          </p:spPr>
          <p:txBody>
            <a:bodyPr wrap="square" lIns="0" tIns="0" rIns="0" bIns="0"/>
            <a:lstStyle/>
            <a:p>
              <a:endParaRPr/>
            </a:p>
          </p:txBody>
        </p:sp>
        <p:pic>
          <p:nvPicPr>
            <p:cNvPr id="4" name="object 4"/>
            <p:cNvPicPr/>
            <p:nvPr/>
          </p:nvPicPr>
          <p:blipFill>
            <a:blip r:embed="rId2" cstate="print"/>
            <a:stretch>
              <a:fillRect/>
            </a:stretch>
          </p:blipFill>
          <p:spPr>
            <a:xfrm>
              <a:off x="649223" y="1356868"/>
              <a:ext cx="9412224" cy="4861560"/>
            </a:xfrm>
            <a:prstGeom prst="rect">
              <a:avLst/>
            </a:prstGeom>
          </p:spPr>
        </p:pic>
        <p:sp>
          <p:nvSpPr>
            <p:cNvPr id="5" name="object 5"/>
            <p:cNvSpPr/>
            <p:nvPr/>
          </p:nvSpPr>
          <p:spPr>
            <a:xfrm>
              <a:off x="703480" y="1396152"/>
              <a:ext cx="9305290" cy="4751705"/>
            </a:xfrm>
            <a:custGeom>
              <a:avLst/>
              <a:gdLst/>
              <a:ahLst/>
              <a:cxnLst/>
              <a:rect l="l" t="t" r="r" b="b"/>
              <a:pathLst>
                <a:path w="9305290" h="4751705">
                  <a:moveTo>
                    <a:pt x="9305103" y="0"/>
                  </a:moveTo>
                  <a:lnTo>
                    <a:pt x="0" y="0"/>
                  </a:lnTo>
                  <a:lnTo>
                    <a:pt x="0" y="4751475"/>
                  </a:lnTo>
                  <a:lnTo>
                    <a:pt x="9305103" y="4751475"/>
                  </a:lnTo>
                  <a:lnTo>
                    <a:pt x="9305103" y="0"/>
                  </a:lnTo>
                  <a:close/>
                </a:path>
              </a:pathLst>
            </a:custGeom>
            <a:solidFill>
              <a:srgbClr val="FFFFFF"/>
            </a:solidFill>
          </p:spPr>
          <p:txBody>
            <a:bodyPr wrap="square" lIns="0" tIns="0" rIns="0" bIns="0"/>
            <a:lstStyle/>
            <a:p>
              <a:endParaRPr/>
            </a:p>
          </p:txBody>
        </p:sp>
        <p:sp>
          <p:nvSpPr>
            <p:cNvPr id="6" name="object 6"/>
            <p:cNvSpPr/>
            <p:nvPr/>
          </p:nvSpPr>
          <p:spPr>
            <a:xfrm>
              <a:off x="703480" y="1396152"/>
              <a:ext cx="9305290" cy="4751705"/>
            </a:xfrm>
            <a:custGeom>
              <a:avLst/>
              <a:gdLst/>
              <a:ahLst/>
              <a:cxnLst/>
              <a:rect l="l" t="t" r="r" b="b"/>
              <a:pathLst>
                <a:path w="9305290" h="4751705">
                  <a:moveTo>
                    <a:pt x="0" y="0"/>
                  </a:moveTo>
                  <a:lnTo>
                    <a:pt x="9305102" y="0"/>
                  </a:lnTo>
                  <a:lnTo>
                    <a:pt x="9305102" y="4751474"/>
                  </a:lnTo>
                  <a:lnTo>
                    <a:pt x="0" y="4751474"/>
                  </a:lnTo>
                  <a:lnTo>
                    <a:pt x="0" y="0"/>
                  </a:lnTo>
                  <a:close/>
                </a:path>
              </a:pathLst>
            </a:custGeom>
            <a:ln w="8114">
              <a:solidFill>
                <a:srgbClr val="7F7F7F"/>
              </a:solidFill>
            </a:ln>
          </p:spPr>
          <p:txBody>
            <a:bodyPr wrap="square" lIns="0" tIns="0" rIns="0" bIns="0"/>
            <a:lstStyle/>
            <a:p>
              <a:endParaRPr/>
            </a:p>
          </p:txBody>
        </p:sp>
        <p:sp>
          <p:nvSpPr>
            <p:cNvPr id="7" name="object 7"/>
            <p:cNvSpPr/>
            <p:nvPr/>
          </p:nvSpPr>
          <p:spPr>
            <a:xfrm>
              <a:off x="977237" y="1668771"/>
              <a:ext cx="8757920" cy="4206240"/>
            </a:xfrm>
            <a:custGeom>
              <a:avLst/>
              <a:gdLst/>
              <a:ahLst/>
              <a:cxnLst/>
              <a:rect l="l" t="t" r="r" b="b"/>
              <a:pathLst>
                <a:path w="8757920" h="4206240">
                  <a:moveTo>
                    <a:pt x="8757589" y="0"/>
                  </a:moveTo>
                  <a:lnTo>
                    <a:pt x="0" y="0"/>
                  </a:lnTo>
                  <a:lnTo>
                    <a:pt x="0" y="4206240"/>
                  </a:lnTo>
                  <a:lnTo>
                    <a:pt x="8757589" y="4206240"/>
                  </a:lnTo>
                  <a:lnTo>
                    <a:pt x="8757589" y="0"/>
                  </a:lnTo>
                  <a:close/>
                </a:path>
              </a:pathLst>
            </a:custGeom>
            <a:solidFill>
              <a:srgbClr val="E7E6E6"/>
            </a:solidFill>
          </p:spPr>
          <p:txBody>
            <a:bodyPr wrap="square" lIns="0" tIns="0" rIns="0" bIns="0"/>
            <a:lstStyle/>
            <a:p>
              <a:endParaRPr/>
            </a:p>
          </p:txBody>
        </p:sp>
      </p:grpSp>
      <p:sp>
        <p:nvSpPr>
          <p:cNvPr id="8" name="object 8"/>
          <p:cNvSpPr txBox="1"/>
          <p:nvPr/>
        </p:nvSpPr>
        <p:spPr>
          <a:xfrm>
            <a:off x="1385488" y="3413378"/>
            <a:ext cx="2534920" cy="589280"/>
          </a:xfrm>
          <a:prstGeom prst="rect">
            <a:avLst/>
          </a:prstGeom>
        </p:spPr>
        <p:txBody>
          <a:bodyPr vert="horz" wrap="square" lIns="0" tIns="12065" rIns="0" bIns="0">
            <a:spAutoFit/>
          </a:bodyPr>
          <a:lstStyle/>
          <a:p>
            <a:pPr marL="12700">
              <a:lnSpc>
                <a:spcPct val="100000"/>
              </a:lnSpc>
              <a:spcBef>
                <a:spcPts val="95"/>
              </a:spcBef>
              <a:defRPr sz="3700">
                <a:latin typeface="Calibri Light"/>
                <a:cs typeface="Calibri Light"/>
              </a:defRPr>
            </a:pPr>
            <a:r>
              <a:t>Conclusioni..</a:t>
            </a:r>
            <a:endParaRPr sz="3700">
              <a:latin typeface="Calibri Light"/>
              <a:cs typeface="Calibri Light"/>
            </a:endParaRPr>
          </a:p>
        </p:txBody>
      </p:sp>
      <p:sp>
        <p:nvSpPr>
          <p:cNvPr id="9" name="object 9"/>
          <p:cNvSpPr/>
          <p:nvPr/>
        </p:nvSpPr>
        <p:spPr>
          <a:xfrm>
            <a:off x="4215826" y="2408767"/>
            <a:ext cx="0" cy="2726690"/>
          </a:xfrm>
          <a:custGeom>
            <a:avLst/>
            <a:gdLst/>
            <a:ahLst/>
            <a:cxnLst/>
            <a:rect l="l" t="t" r="r" b="b"/>
            <a:pathLst>
              <a:path h="2726690">
                <a:moveTo>
                  <a:pt x="0" y="0"/>
                </a:moveTo>
                <a:lnTo>
                  <a:pt x="0" y="2726266"/>
                </a:lnTo>
              </a:path>
            </a:pathLst>
          </a:custGeom>
          <a:ln w="16227">
            <a:solidFill>
              <a:srgbClr val="7F7F7F"/>
            </a:solidFill>
          </a:ln>
        </p:spPr>
        <p:txBody>
          <a:bodyPr wrap="square" lIns="0" tIns="0" rIns="0" bIns="0"/>
          <a:lstStyle/>
          <a:p>
            <a:endParaRPr/>
          </a:p>
        </p:txBody>
      </p:sp>
      <p:sp>
        <p:nvSpPr>
          <p:cNvPr id="10" name="object 10"/>
          <p:cNvSpPr txBox="1">
            <a:spLocks noGrp="1"/>
          </p:cNvSpPr>
          <p:nvPr>
            <p:ph type="title"/>
          </p:nvPr>
        </p:nvSpPr>
        <p:spPr>
          <a:xfrm>
            <a:off x="4323762" y="2598471"/>
            <a:ext cx="3006725" cy="254000"/>
          </a:xfrm>
          <a:prstGeom prst="rect">
            <a:avLst/>
          </a:prstGeom>
        </p:spPr>
        <p:txBody>
          <a:bodyPr vert="horz" wrap="square" lIns="0" tIns="12700" rIns="0" bIns="0">
            <a:spAutoFit/>
          </a:bodyPr>
          <a:lstStyle/>
          <a:p>
            <a:pPr marL="12700">
              <a:lnSpc>
                <a:spcPct val="100000"/>
              </a:lnSpc>
              <a:spcBef>
                <a:spcPts val="100"/>
              </a:spcBef>
              <a:defRPr sz="1500">
                <a:latin typeface="Calibri"/>
                <a:cs typeface="Calibri"/>
              </a:defRPr>
            </a:pPr>
            <a:r>
              <a:t>Il </a:t>
            </a:r>
            <a:r>
              <a:rPr b="1"/>
              <a:t>GDPR </a:t>
            </a:r>
            <a:r>
              <a:t>prevede alcuni </a:t>
            </a:r>
            <a:r>
              <a:rPr b="1"/>
              <a:t>vincoli</a:t>
            </a:r>
            <a:r>
              <a:t>:</a:t>
            </a:r>
            <a:endParaRPr sz="1500">
              <a:latin typeface="Calibri"/>
              <a:cs typeface="Calibri"/>
            </a:endParaRPr>
          </a:p>
        </p:txBody>
      </p:sp>
      <p:sp>
        <p:nvSpPr>
          <p:cNvPr id="11" name="object 11"/>
          <p:cNvSpPr txBox="1"/>
          <p:nvPr/>
        </p:nvSpPr>
        <p:spPr>
          <a:xfrm>
            <a:off x="4323762" y="2863647"/>
            <a:ext cx="5325745" cy="2199005"/>
          </a:xfrm>
          <a:prstGeom prst="rect">
            <a:avLst/>
          </a:prstGeom>
        </p:spPr>
        <p:txBody>
          <a:bodyPr vert="horz" wrap="square" lIns="0" tIns="30480" rIns="0" bIns="0">
            <a:spAutoFit/>
          </a:bodyPr>
          <a:lstStyle/>
          <a:p>
            <a:pPr marL="596900" marR="5080" indent="-194945">
              <a:lnSpc>
                <a:spcPts val="1700"/>
              </a:lnSpc>
              <a:spcBef>
                <a:spcPts val="240"/>
              </a:spcBef>
              <a:buFont typeface="Wingdings"/>
              <a:buChar char=""/>
              <a:tabLst>
                <a:tab pos="597535" algn="l"/>
              </a:tabLst>
              <a:defRPr sz="1500">
                <a:latin typeface="Calibri"/>
                <a:cs typeface="Calibri"/>
              </a:defRPr>
            </a:pPr>
            <a:r>
              <a:t>la necessità di una base giuridica per qualsiasi trattamento di dati personali</a:t>
            </a:r>
            <a:endParaRPr sz="1500">
              <a:latin typeface="Calibri"/>
              <a:cs typeface="Calibri"/>
            </a:endParaRPr>
          </a:p>
          <a:p>
            <a:pPr marL="596900" indent="-195580">
              <a:lnSpc>
                <a:spcPct val="100000"/>
              </a:lnSpc>
              <a:spcBef>
                <a:spcPts val="180"/>
              </a:spcBef>
              <a:buFont typeface="Wingdings"/>
              <a:buChar char=""/>
              <a:tabLst>
                <a:tab pos="597535" algn="l"/>
              </a:tabLst>
              <a:defRPr sz="1500">
                <a:latin typeface="Calibri"/>
                <a:cs typeface="Calibri"/>
              </a:defRPr>
            </a:pPr>
            <a:r>
              <a:t>obblighi in materia di informazione e trasparenza</a:t>
            </a:r>
            <a:endParaRPr sz="1500">
              <a:latin typeface="Calibri"/>
              <a:cs typeface="Calibri"/>
            </a:endParaRPr>
          </a:p>
          <a:p>
            <a:pPr marL="596900" indent="-195580">
              <a:lnSpc>
                <a:spcPct val="100000"/>
              </a:lnSpc>
              <a:spcBef>
                <a:spcPts val="285"/>
              </a:spcBef>
              <a:buFont typeface="Wingdings"/>
              <a:buChar char=""/>
              <a:tabLst>
                <a:tab pos="597535" algn="l"/>
              </a:tabLst>
              <a:defRPr sz="1500">
                <a:latin typeface="Calibri"/>
                <a:cs typeface="Calibri"/>
              </a:defRPr>
            </a:pPr>
            <a:r>
              <a:t>limitazioni alla profilazione e al processo decisionale automatizzato</a:t>
            </a:r>
            <a:endParaRPr sz="1500">
              <a:latin typeface="Calibri"/>
              <a:cs typeface="Calibri"/>
            </a:endParaRPr>
          </a:p>
          <a:p>
            <a:pPr marL="596900" marR="5080" indent="-194945">
              <a:lnSpc>
                <a:spcPts val="1580"/>
              </a:lnSpc>
              <a:spcBef>
                <a:spcPts val="550"/>
              </a:spcBef>
              <a:buFont typeface="Wingdings"/>
              <a:buChar char=""/>
              <a:tabLst>
                <a:tab pos="597535" algn="l"/>
              </a:tabLst>
              <a:defRPr sz="1500">
                <a:latin typeface="Calibri"/>
                <a:cs typeface="Calibri"/>
              </a:defRPr>
            </a:pPr>
            <a:r>
              <a:t>requisiti relativi all'anonimizzazione e alla pseudonimizzazione, ecc.</a:t>
            </a:r>
            <a:endParaRPr sz="1500">
              <a:latin typeface="Calibri"/>
              <a:cs typeface="Calibri"/>
            </a:endParaRPr>
          </a:p>
          <a:p>
            <a:pPr marL="12700" marR="5080" algn="just">
              <a:lnSpc>
                <a:spcPct val="92000"/>
              </a:lnSpc>
              <a:spcBef>
                <a:spcPts val="825"/>
              </a:spcBef>
              <a:defRPr sz="1500">
                <a:latin typeface="Calibri"/>
                <a:cs typeface="Calibri"/>
              </a:defRPr>
            </a:pPr>
            <a:r>
              <a:t>Questi vincoli devono essere abbinati a </a:t>
            </a:r>
            <a:r>
              <a:rPr b="1"/>
              <a:t>un forte controllo pubblico</a:t>
            </a:r>
            <a:r>
              <a:t>, vietare forme socialmente odiose di trattamento differenziato e adottare misure efficaci per prevenire gli abusi.</a:t>
            </a:r>
            <a:endParaRPr sz="1500">
              <a:latin typeface="Calibri"/>
              <a:cs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6399" y="1123527"/>
            <a:ext cx="9840595" cy="5297170"/>
          </a:xfrm>
          <a:custGeom>
            <a:avLst/>
            <a:gdLst/>
            <a:ahLst/>
            <a:cxnLst/>
            <a:rect l="l" t="t" r="r" b="b"/>
            <a:pathLst>
              <a:path w="9840595" h="5297170">
                <a:moveTo>
                  <a:pt x="9840600" y="0"/>
                </a:moveTo>
                <a:lnTo>
                  <a:pt x="0" y="0"/>
                </a:lnTo>
                <a:lnTo>
                  <a:pt x="0" y="5296746"/>
                </a:lnTo>
                <a:lnTo>
                  <a:pt x="9840600" y="5296746"/>
                </a:lnTo>
                <a:lnTo>
                  <a:pt x="9840600" y="0"/>
                </a:lnTo>
                <a:close/>
              </a:path>
            </a:pathLst>
          </a:custGeom>
          <a:solidFill>
            <a:srgbClr val="000000">
              <a:alpha val="7839"/>
            </a:srgbClr>
          </a:solidFill>
        </p:spPr>
        <p:txBody>
          <a:bodyPr wrap="square" lIns="0" tIns="0" rIns="0" bIns="0"/>
          <a:lstStyle/>
          <a:p>
            <a:endParaRPr/>
          </a:p>
        </p:txBody>
      </p:sp>
      <p:sp>
        <p:nvSpPr>
          <p:cNvPr id="3" name="object 3"/>
          <p:cNvSpPr txBox="1"/>
          <p:nvPr/>
        </p:nvSpPr>
        <p:spPr>
          <a:xfrm>
            <a:off x="698504" y="2901314"/>
            <a:ext cx="3076706" cy="1616710"/>
          </a:xfrm>
          <a:prstGeom prst="rect">
            <a:avLst/>
          </a:prstGeom>
        </p:spPr>
        <p:txBody>
          <a:bodyPr vert="horz" wrap="square" lIns="0" tIns="65405" rIns="0" bIns="0">
            <a:spAutoFit/>
          </a:bodyPr>
          <a:lstStyle/>
          <a:p>
            <a:pPr marL="12700" marR="5080" indent="1056640">
              <a:lnSpc>
                <a:spcPts val="4100"/>
              </a:lnSpc>
              <a:spcBef>
                <a:spcPts val="515"/>
              </a:spcBef>
              <a:defRPr sz="3700">
                <a:solidFill>
                  <a:srgbClr val="4472C4"/>
                </a:solidFill>
                <a:latin typeface="Calibri Light"/>
                <a:cs typeface="Calibri Light"/>
              </a:defRPr>
            </a:pPr>
            <a:r>
              <a:t>Alcuni interessi in</a:t>
            </a:r>
            <a:endParaRPr sz="3700">
              <a:latin typeface="Calibri Light"/>
              <a:cs typeface="Calibri Light"/>
            </a:endParaRPr>
          </a:p>
          <a:p>
            <a:pPr marL="1163320">
              <a:lnSpc>
                <a:spcPts val="3910"/>
              </a:lnSpc>
              <a:defRPr sz="3700">
                <a:solidFill>
                  <a:srgbClr val="4472C4"/>
                </a:solidFill>
                <a:latin typeface="Calibri Light"/>
                <a:cs typeface="Calibri Light"/>
              </a:defRPr>
            </a:pPr>
            <a:r>
              <a:t>palo</a:t>
            </a:r>
            <a:endParaRPr sz="3700">
              <a:latin typeface="Calibri Light"/>
              <a:cs typeface="Calibri Light"/>
            </a:endParaRPr>
          </a:p>
        </p:txBody>
      </p:sp>
      <p:sp>
        <p:nvSpPr>
          <p:cNvPr id="4" name="object 4"/>
          <p:cNvSpPr/>
          <p:nvPr/>
        </p:nvSpPr>
        <p:spPr>
          <a:xfrm>
            <a:off x="4118248" y="2603500"/>
            <a:ext cx="0" cy="2336800"/>
          </a:xfrm>
          <a:custGeom>
            <a:avLst/>
            <a:gdLst/>
            <a:ahLst/>
            <a:cxnLst/>
            <a:rect l="l" t="t" r="r" b="b"/>
            <a:pathLst>
              <a:path h="2336800">
                <a:moveTo>
                  <a:pt x="0" y="0"/>
                </a:moveTo>
                <a:lnTo>
                  <a:pt x="0" y="2336800"/>
                </a:lnTo>
              </a:path>
            </a:pathLst>
          </a:custGeom>
          <a:ln w="16232">
            <a:solidFill>
              <a:srgbClr val="262626"/>
            </a:solidFill>
          </a:ln>
        </p:spPr>
        <p:txBody>
          <a:bodyPr wrap="square" lIns="0" tIns="0" rIns="0" bIns="0"/>
          <a:lstStyle/>
          <a:p>
            <a:endParaRPr/>
          </a:p>
        </p:txBody>
      </p:sp>
      <p:sp>
        <p:nvSpPr>
          <p:cNvPr id="5" name="object 5"/>
          <p:cNvSpPr txBox="1"/>
          <p:nvPr/>
        </p:nvSpPr>
        <p:spPr>
          <a:xfrm>
            <a:off x="4457607" y="1686110"/>
            <a:ext cx="5226050" cy="3494404"/>
          </a:xfrm>
          <a:prstGeom prst="rect">
            <a:avLst/>
          </a:prstGeom>
        </p:spPr>
        <p:txBody>
          <a:bodyPr vert="horz" wrap="square" lIns="0" tIns="44450" rIns="0" bIns="0">
            <a:spAutoFit/>
          </a:bodyPr>
          <a:lstStyle/>
          <a:p>
            <a:pPr marL="207010" marR="457834" indent="-194945" algn="just">
              <a:lnSpc>
                <a:spcPct val="87600"/>
              </a:lnSpc>
              <a:spcBef>
                <a:spcPts val="350"/>
              </a:spcBef>
              <a:buFont typeface="Wingdings"/>
              <a:buChar char=""/>
              <a:tabLst>
                <a:tab pos="207645" algn="l"/>
              </a:tabLst>
              <a:defRPr sz="1700">
                <a:latin typeface="Calibri"/>
                <a:cs typeface="Calibri"/>
              </a:defRPr>
            </a:pPr>
            <a:r>
              <a:rPr b="1"/>
              <a:t>Interesse alla protezione dei dati e alla vita privata, </a:t>
            </a:r>
            <a:r>
              <a:t>vale a dire l'interesse a un trattamento lecito e proporzionato dei dati personali soggetti a sorveglianza.</a:t>
            </a:r>
            <a:endParaRPr sz="1700">
              <a:latin typeface="Calibri"/>
              <a:cs typeface="Calibri"/>
            </a:endParaRPr>
          </a:p>
          <a:p>
            <a:pPr marL="207010" marR="165100" indent="-194945">
              <a:lnSpc>
                <a:spcPts val="1800"/>
              </a:lnSpc>
              <a:spcBef>
                <a:spcPts val="935"/>
              </a:spcBef>
              <a:buFont typeface="Wingdings"/>
              <a:buChar char=""/>
              <a:tabLst>
                <a:tab pos="207645" algn="l"/>
              </a:tabLst>
              <a:defRPr sz="1700">
                <a:latin typeface="Calibri"/>
                <a:cs typeface="Calibri"/>
              </a:defRPr>
            </a:pPr>
            <a:r>
              <a:rPr b="1"/>
              <a:t>Interesse per un trattamento algoritmico equo</a:t>
            </a:r>
            <a:r>
              <a:t>: preoccupazione dal punto di vista della trasparenza/spiegabilità algoritmica</a:t>
            </a:r>
            <a:endParaRPr sz="1700">
              <a:latin typeface="Calibri"/>
              <a:cs typeface="Calibri"/>
            </a:endParaRPr>
          </a:p>
          <a:p>
            <a:pPr marL="207010" marR="5080" indent="-194945">
              <a:lnSpc>
                <a:spcPct val="90600"/>
              </a:lnSpc>
              <a:spcBef>
                <a:spcPts val="840"/>
              </a:spcBef>
              <a:buFont typeface="Wingdings"/>
              <a:buChar char=""/>
              <a:tabLst>
                <a:tab pos="207645" algn="l"/>
              </a:tabLst>
              <a:defRPr sz="1700">
                <a:latin typeface="Calibri"/>
                <a:cs typeface="Calibri"/>
              </a:defRPr>
            </a:pPr>
            <a:r>
              <a:rPr b="1"/>
              <a:t>Autonomia individuale: modelli boxe</a:t>
            </a:r>
            <a:r>
              <a:t>neri il cui funzionamento non è accessibile e le cui decisioni rimangono inspiegabili e quindi incontestabili.</a:t>
            </a:r>
            <a:endParaRPr sz="1700">
              <a:latin typeface="Calibri"/>
              <a:cs typeface="Calibri"/>
            </a:endParaRPr>
          </a:p>
          <a:p>
            <a:pPr marL="207010" marR="615950" indent="-194945">
              <a:lnSpc>
                <a:spcPts val="1900"/>
              </a:lnSpc>
              <a:spcBef>
                <a:spcPts val="735"/>
              </a:spcBef>
              <a:buFont typeface="Wingdings"/>
              <a:buChar char=""/>
              <a:tabLst>
                <a:tab pos="207645" algn="l"/>
              </a:tabLst>
              <a:defRPr sz="1700">
                <a:latin typeface="Calibri"/>
                <a:cs typeface="Calibri"/>
              </a:defRPr>
            </a:pPr>
            <a:r>
              <a:rPr b="1"/>
              <a:t>Interesse a non essere ingannati o manipolati dai sistemi di IA e a fidarsi di </a:t>
            </a:r>
            <a:r>
              <a:t>tali sistemi.</a:t>
            </a:r>
            <a:endParaRPr sz="1700">
              <a:latin typeface="Calibri"/>
              <a:cs typeface="Calibri"/>
            </a:endParaRPr>
          </a:p>
          <a:p>
            <a:pPr marL="207010" marR="11430" indent="-194945">
              <a:lnSpc>
                <a:spcPct val="90600"/>
              </a:lnSpc>
              <a:spcBef>
                <a:spcPts val="700"/>
              </a:spcBef>
              <a:buFont typeface="Wingdings"/>
              <a:buChar char=""/>
              <a:tabLst>
                <a:tab pos="207645" algn="l"/>
              </a:tabLst>
              <a:defRPr sz="1700">
                <a:latin typeface="Calibri"/>
                <a:cs typeface="Calibri"/>
              </a:defRPr>
            </a:pPr>
            <a:r>
              <a:rPr b="1"/>
              <a:t>Interesse indiretto alla concorrenza algoritmica leale</a:t>
            </a:r>
            <a:r>
              <a:t>, vale a dire a non essere oggetto di abusi di potere di mercato derivanti dal controllo esclusivo su masse di dati e tecnologie.</a:t>
            </a:r>
            <a:endParaRPr sz="1700">
              <a:latin typeface="Calibri"/>
              <a:cs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31496" y="4745566"/>
            <a:ext cx="6014720" cy="1889620"/>
          </a:xfrm>
          <a:prstGeom prst="rect">
            <a:avLst/>
          </a:prstGeom>
          <a:solidFill>
            <a:srgbClr val="3F6156">
              <a:alpha val="94898"/>
            </a:srgbClr>
          </a:solidFill>
        </p:spPr>
        <p:txBody>
          <a:bodyPr vert="horz" wrap="square" lIns="0" tIns="309245" rIns="0" bIns="0">
            <a:spAutoFit/>
          </a:bodyPr>
          <a:lstStyle/>
          <a:p>
            <a:pPr marL="1042669" marR="298450" indent="-95885">
              <a:lnSpc>
                <a:spcPts val="4100"/>
              </a:lnSpc>
              <a:spcBef>
                <a:spcPts val="2435"/>
              </a:spcBef>
              <a:defRPr sz="3700">
                <a:solidFill>
                  <a:srgbClr val="FFFFFF"/>
                </a:solidFill>
                <a:latin typeface="Calibri Light"/>
                <a:cs typeface="Calibri Light"/>
              </a:defRPr>
            </a:pPr>
            <a:r>
              <a:rPr sz="3200"/>
              <a:t>Tecnologie di IA per l'emancipazione sociale e giuridica</a:t>
            </a:r>
            <a:endParaRPr sz="3200">
              <a:latin typeface="Calibri Light"/>
              <a:cs typeface="Calibri Light"/>
            </a:endParaRPr>
          </a:p>
        </p:txBody>
      </p:sp>
      <p:pic>
        <p:nvPicPr>
          <p:cNvPr id="3" name="object 3"/>
          <p:cNvPicPr/>
          <p:nvPr/>
        </p:nvPicPr>
        <p:blipFill>
          <a:blip r:embed="rId2" cstate="print"/>
          <a:stretch>
            <a:fillRect/>
          </a:stretch>
        </p:blipFill>
        <p:spPr>
          <a:xfrm>
            <a:off x="431497" y="1124968"/>
            <a:ext cx="6014264" cy="3498889"/>
          </a:xfrm>
          <a:prstGeom prst="rect">
            <a:avLst/>
          </a:prstGeom>
        </p:spPr>
      </p:pic>
      <p:sp>
        <p:nvSpPr>
          <p:cNvPr id="4" name="object 4"/>
          <p:cNvSpPr txBox="1"/>
          <p:nvPr/>
        </p:nvSpPr>
        <p:spPr>
          <a:xfrm>
            <a:off x="6572553" y="1124968"/>
            <a:ext cx="3694429" cy="5293995"/>
          </a:xfrm>
          <a:prstGeom prst="rect">
            <a:avLst/>
          </a:prstGeom>
          <a:solidFill>
            <a:srgbClr val="595959"/>
          </a:solidFill>
        </p:spPr>
        <p:txBody>
          <a:bodyPr vert="horz" wrap="square" lIns="0" tIns="0" rIns="0" bIns="0">
            <a:spAutoFit/>
          </a:bodyPr>
          <a:lstStyle/>
          <a:p>
            <a:pPr>
              <a:lnSpc>
                <a:spcPct val="100000"/>
              </a:lnSpc>
            </a:pPr>
            <a:endParaRPr sz="1700">
              <a:latin typeface="Times New Roman"/>
              <a:cs typeface="Times New Roman"/>
            </a:endParaRPr>
          </a:p>
          <a:p>
            <a:pPr>
              <a:lnSpc>
                <a:spcPct val="100000"/>
              </a:lnSpc>
            </a:pPr>
            <a:endParaRPr sz="1700">
              <a:latin typeface="Times New Roman"/>
              <a:cs typeface="Times New Roman"/>
            </a:endParaRPr>
          </a:p>
          <a:p>
            <a:pPr marL="499109" marR="461009">
              <a:lnSpc>
                <a:spcPct val="91000"/>
              </a:lnSpc>
              <a:spcBef>
                <a:spcPts val="1320"/>
              </a:spcBef>
              <a:defRPr sz="1400">
                <a:solidFill>
                  <a:srgbClr val="FFFFFF"/>
                </a:solidFill>
                <a:latin typeface="Calibri"/>
                <a:cs typeface="Calibri"/>
              </a:defRPr>
            </a:pPr>
            <a:r>
              <a:t>Gli strumenti di regolamentazione e la loro attuazione da parte degli enti pubblici sono un elemento essenziale, ma possono essere insufficienti.</a:t>
            </a:r>
            <a:endParaRPr sz="1400">
              <a:latin typeface="Calibri"/>
              <a:cs typeface="Calibri"/>
            </a:endParaRPr>
          </a:p>
          <a:p>
            <a:pPr>
              <a:lnSpc>
                <a:spcPct val="100000"/>
              </a:lnSpc>
            </a:pPr>
            <a:endParaRPr sz="1700">
              <a:latin typeface="Calibri"/>
              <a:cs typeface="Calibri"/>
            </a:endParaRPr>
          </a:p>
          <a:p>
            <a:pPr marL="694055" marR="498475" indent="-194945">
              <a:lnSpc>
                <a:spcPct val="93600"/>
              </a:lnSpc>
              <a:spcBef>
                <a:spcPts val="1180"/>
              </a:spcBef>
              <a:buFont typeface="Arial MT"/>
              <a:buChar char="•"/>
              <a:tabLst>
                <a:tab pos="694055" algn="l"/>
                <a:tab pos="694690" algn="l"/>
              </a:tabLst>
              <a:defRPr sz="1400">
                <a:solidFill>
                  <a:srgbClr val="FFFFFF"/>
                </a:solidFill>
                <a:latin typeface="Calibri"/>
                <a:cs typeface="Calibri"/>
              </a:defRPr>
            </a:pPr>
            <a:r>
              <a:t>Ai &amp; Big Data sono impiegati in domini già caratterizzati da un </a:t>
            </a:r>
            <a:r>
              <a:rPr b="1"/>
              <a:t>vasto squilibrio di potere</a:t>
            </a:r>
            <a:r>
              <a:t>, che possono contribuire ad accentuare.</a:t>
            </a:r>
            <a:endParaRPr sz="1400">
              <a:latin typeface="Calibri"/>
              <a:cs typeface="Calibri"/>
            </a:endParaRPr>
          </a:p>
          <a:p>
            <a:pPr marL="694055" marR="433070" indent="-194945">
              <a:lnSpc>
                <a:spcPct val="91000"/>
              </a:lnSpc>
              <a:spcBef>
                <a:spcPts val="869"/>
              </a:spcBef>
              <a:buFont typeface="Arial MT"/>
              <a:buChar char="•"/>
              <a:tabLst>
                <a:tab pos="694055" algn="l"/>
                <a:tab pos="694690" algn="l"/>
              </a:tabLst>
              <a:defRPr sz="1400">
                <a:solidFill>
                  <a:srgbClr val="FFFFFF"/>
                </a:solidFill>
                <a:latin typeface="Calibri"/>
                <a:cs typeface="Calibri"/>
              </a:defRPr>
            </a:pPr>
            <a:r>
              <a:t>Il </a:t>
            </a:r>
            <a:r>
              <a:rPr b="1"/>
              <a:t>potere compensativo della società civile è necessario per </a:t>
            </a:r>
            <a:r>
              <a:t>individuare gli abusi, informare il pubblico, attivare l'applicazione, ecc.</a:t>
            </a:r>
            <a:endParaRPr sz="1400">
              <a:latin typeface="Calibri"/>
              <a:cs typeface="Calibri"/>
            </a:endParaRPr>
          </a:p>
          <a:p>
            <a:pPr marL="694055" marR="534670" indent="-194945">
              <a:lnSpc>
                <a:spcPct val="95000"/>
              </a:lnSpc>
              <a:spcBef>
                <a:spcPts val="830"/>
              </a:spcBef>
              <a:buFont typeface="Arial MT"/>
              <a:buChar char="•"/>
              <a:tabLst>
                <a:tab pos="694055" algn="l"/>
                <a:tab pos="694690" algn="l"/>
              </a:tabLst>
              <a:defRPr sz="1400">
                <a:solidFill>
                  <a:srgbClr val="FFFFFF"/>
                </a:solidFill>
                <a:latin typeface="Calibri"/>
                <a:cs typeface="Calibri"/>
              </a:defRPr>
            </a:pPr>
            <a:r>
              <a:t>Nell'era dell'IA, </a:t>
            </a:r>
            <a:r>
              <a:rPr b="1"/>
              <a:t>anche un potere compensativo efficace deve essere sostenuto dall'IA</a:t>
            </a:r>
            <a:endParaRPr sz="1400">
              <a:latin typeface="Calibri"/>
              <a:cs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4427" y="1279778"/>
            <a:ext cx="8616950" cy="589280"/>
          </a:xfrm>
          <a:prstGeom prst="rect">
            <a:avLst/>
          </a:prstGeom>
        </p:spPr>
        <p:txBody>
          <a:bodyPr vert="horz" wrap="square" lIns="0" tIns="12065" rIns="0" bIns="0">
            <a:spAutoFit/>
          </a:bodyPr>
          <a:lstStyle/>
          <a:p>
            <a:pPr marL="12700">
              <a:lnSpc>
                <a:spcPct val="100000"/>
              </a:lnSpc>
              <a:spcBef>
                <a:spcPts val="95"/>
              </a:spcBef>
            </a:pPr>
            <a:r>
              <a:t>Tecnologie per l'emancipazione dei cittadini — Claudette</a:t>
            </a:r>
          </a:p>
        </p:txBody>
      </p:sp>
      <p:sp>
        <p:nvSpPr>
          <p:cNvPr id="3" name="object 3"/>
          <p:cNvSpPr txBox="1"/>
          <p:nvPr/>
        </p:nvSpPr>
        <p:spPr>
          <a:xfrm>
            <a:off x="866616" y="5285985"/>
            <a:ext cx="8960485" cy="917575"/>
          </a:xfrm>
          <a:prstGeom prst="rect">
            <a:avLst/>
          </a:prstGeom>
          <a:solidFill>
            <a:srgbClr val="ED7D31"/>
          </a:solidFill>
        </p:spPr>
        <p:txBody>
          <a:bodyPr vert="horz" wrap="square" lIns="0" tIns="2540" rIns="0" bIns="0">
            <a:spAutoFit/>
          </a:bodyPr>
          <a:lstStyle/>
          <a:p>
            <a:pPr>
              <a:lnSpc>
                <a:spcPct val="100000"/>
              </a:lnSpc>
              <a:spcBef>
                <a:spcPts val="20"/>
              </a:spcBef>
            </a:pPr>
            <a:endParaRPr sz="2050">
              <a:latin typeface="Times New Roman"/>
              <a:cs typeface="Times New Roman"/>
            </a:endParaRPr>
          </a:p>
          <a:p>
            <a:pPr marL="909319">
              <a:lnSpc>
                <a:spcPct val="100000"/>
              </a:lnSpc>
              <a:defRPr sz="1700">
                <a:solidFill>
                  <a:srgbClr val="FFFFFF"/>
                </a:solidFill>
                <a:latin typeface="Calibri"/>
                <a:cs typeface="Calibri"/>
              </a:defRPr>
            </a:pPr>
            <a:r>
              <a:t>Un esempio in questa direzione è offerto da CLAUDETTE (https://claudette.eui.eu/)</a:t>
            </a:r>
            <a:endParaRPr sz="1700">
              <a:latin typeface="Calibri"/>
              <a:cs typeface="Calibri"/>
            </a:endParaRPr>
          </a:p>
        </p:txBody>
      </p:sp>
      <p:grpSp>
        <p:nvGrpSpPr>
          <p:cNvPr id="4" name="object 4"/>
          <p:cNvGrpSpPr/>
          <p:nvPr/>
        </p:nvGrpSpPr>
        <p:grpSpPr>
          <a:xfrm>
            <a:off x="860902" y="3883502"/>
            <a:ext cx="8971915" cy="1422400"/>
            <a:chOff x="860902" y="3883502"/>
            <a:chExt cx="8971915" cy="1422400"/>
          </a:xfrm>
        </p:grpSpPr>
        <p:sp>
          <p:nvSpPr>
            <p:cNvPr id="5" name="object 5"/>
            <p:cNvSpPr/>
            <p:nvPr/>
          </p:nvSpPr>
          <p:spPr>
            <a:xfrm>
              <a:off x="866616" y="3889216"/>
              <a:ext cx="8960485" cy="1410970"/>
            </a:xfrm>
            <a:custGeom>
              <a:avLst/>
              <a:gdLst/>
              <a:ahLst/>
              <a:cxnLst/>
              <a:rect l="l" t="t" r="r" b="b"/>
              <a:pathLst>
                <a:path w="8960485" h="1410970">
                  <a:moveTo>
                    <a:pt x="8960167" y="0"/>
                  </a:moveTo>
                  <a:lnTo>
                    <a:pt x="0" y="0"/>
                  </a:lnTo>
                  <a:lnTo>
                    <a:pt x="0" y="916515"/>
                  </a:lnTo>
                  <a:lnTo>
                    <a:pt x="4303722" y="916515"/>
                  </a:lnTo>
                  <a:lnTo>
                    <a:pt x="4303722" y="1057896"/>
                  </a:lnTo>
                  <a:lnTo>
                    <a:pt x="4127359" y="1057896"/>
                  </a:lnTo>
                  <a:lnTo>
                    <a:pt x="4480083" y="1410525"/>
                  </a:lnTo>
                  <a:lnTo>
                    <a:pt x="4832806" y="1057896"/>
                  </a:lnTo>
                  <a:lnTo>
                    <a:pt x="4656445" y="1057896"/>
                  </a:lnTo>
                  <a:lnTo>
                    <a:pt x="4656445" y="916515"/>
                  </a:lnTo>
                  <a:lnTo>
                    <a:pt x="8960167" y="916515"/>
                  </a:lnTo>
                  <a:lnTo>
                    <a:pt x="8960167" y="0"/>
                  </a:lnTo>
                  <a:close/>
                </a:path>
              </a:pathLst>
            </a:custGeom>
            <a:solidFill>
              <a:srgbClr val="C48170"/>
            </a:solidFill>
          </p:spPr>
          <p:txBody>
            <a:bodyPr wrap="square" lIns="0" tIns="0" rIns="0" bIns="0"/>
            <a:lstStyle/>
            <a:p>
              <a:endParaRPr/>
            </a:p>
          </p:txBody>
        </p:sp>
        <p:sp>
          <p:nvSpPr>
            <p:cNvPr id="6" name="object 6"/>
            <p:cNvSpPr/>
            <p:nvPr/>
          </p:nvSpPr>
          <p:spPr>
            <a:xfrm>
              <a:off x="866617" y="3889217"/>
              <a:ext cx="8960485" cy="1410970"/>
            </a:xfrm>
            <a:custGeom>
              <a:avLst/>
              <a:gdLst/>
              <a:ahLst/>
              <a:cxnLst/>
              <a:rect l="l" t="t" r="r" b="b"/>
              <a:pathLst>
                <a:path w="8960485" h="1410970">
                  <a:moveTo>
                    <a:pt x="8960166" y="916515"/>
                  </a:moveTo>
                  <a:lnTo>
                    <a:pt x="4656444" y="916515"/>
                  </a:lnTo>
                  <a:lnTo>
                    <a:pt x="4656444" y="1057895"/>
                  </a:lnTo>
                  <a:lnTo>
                    <a:pt x="4832806" y="1057895"/>
                  </a:lnTo>
                  <a:lnTo>
                    <a:pt x="4480083" y="1410524"/>
                  </a:lnTo>
                  <a:lnTo>
                    <a:pt x="4127360" y="1057895"/>
                  </a:lnTo>
                  <a:lnTo>
                    <a:pt x="4303721" y="1057895"/>
                  </a:lnTo>
                  <a:lnTo>
                    <a:pt x="4303721" y="916515"/>
                  </a:lnTo>
                  <a:lnTo>
                    <a:pt x="0" y="916515"/>
                  </a:lnTo>
                  <a:lnTo>
                    <a:pt x="0" y="0"/>
                  </a:lnTo>
                  <a:lnTo>
                    <a:pt x="8960166" y="0"/>
                  </a:lnTo>
                  <a:lnTo>
                    <a:pt x="8960166" y="916515"/>
                  </a:lnTo>
                  <a:close/>
                </a:path>
              </a:pathLst>
            </a:custGeom>
            <a:ln w="10818">
              <a:solidFill>
                <a:srgbClr val="FFFFFF"/>
              </a:solidFill>
            </a:ln>
          </p:spPr>
          <p:txBody>
            <a:bodyPr wrap="square" lIns="0" tIns="0" rIns="0" bIns="0"/>
            <a:lstStyle/>
            <a:p>
              <a:endParaRPr/>
            </a:p>
          </p:txBody>
        </p:sp>
      </p:grpSp>
      <p:sp>
        <p:nvSpPr>
          <p:cNvPr id="7" name="object 7"/>
          <p:cNvSpPr txBox="1"/>
          <p:nvPr/>
        </p:nvSpPr>
        <p:spPr>
          <a:xfrm>
            <a:off x="1030062" y="4060501"/>
            <a:ext cx="8636635" cy="525780"/>
          </a:xfrm>
          <a:prstGeom prst="rect">
            <a:avLst/>
          </a:prstGeom>
        </p:spPr>
        <p:txBody>
          <a:bodyPr vert="horz" wrap="square" lIns="0" tIns="35560" rIns="0" bIns="0">
            <a:spAutoFit/>
          </a:bodyPr>
          <a:lstStyle/>
          <a:p>
            <a:pPr marL="1290955" marR="5080" indent="-1278890">
              <a:lnSpc>
                <a:spcPts val="1900"/>
              </a:lnSpc>
              <a:spcBef>
                <a:spcPts val="280"/>
              </a:spcBef>
              <a:defRPr sz="1700">
                <a:solidFill>
                  <a:srgbClr val="FFFFFF"/>
                </a:solidFill>
                <a:latin typeface="Calibri"/>
                <a:cs typeface="Calibri"/>
              </a:defRPr>
            </a:pPr>
            <a:r>
              <a:t>Un passo avanti: servizi implementati con l'obiettivo di analizzare e riassumere enormi quantità di recensioni di prodotti o confrontare i prezzi su una moltitudine di piattaforme.</a:t>
            </a:r>
            <a:endParaRPr sz="1700">
              <a:latin typeface="Calibri"/>
              <a:cs typeface="Calibri"/>
            </a:endParaRPr>
          </a:p>
        </p:txBody>
      </p:sp>
      <p:grpSp>
        <p:nvGrpSpPr>
          <p:cNvPr id="8" name="object 8"/>
          <p:cNvGrpSpPr/>
          <p:nvPr/>
        </p:nvGrpSpPr>
        <p:grpSpPr>
          <a:xfrm>
            <a:off x="861207" y="2487040"/>
            <a:ext cx="8971280" cy="1421765"/>
            <a:chOff x="861207" y="2487040"/>
            <a:chExt cx="8971280" cy="1421765"/>
          </a:xfrm>
        </p:grpSpPr>
        <p:sp>
          <p:nvSpPr>
            <p:cNvPr id="9" name="object 9"/>
            <p:cNvSpPr/>
            <p:nvPr/>
          </p:nvSpPr>
          <p:spPr>
            <a:xfrm>
              <a:off x="866616" y="2492448"/>
              <a:ext cx="8960485" cy="1410970"/>
            </a:xfrm>
            <a:custGeom>
              <a:avLst/>
              <a:gdLst/>
              <a:ahLst/>
              <a:cxnLst/>
              <a:rect l="l" t="t" r="r" b="b"/>
              <a:pathLst>
                <a:path w="8960485" h="1410970">
                  <a:moveTo>
                    <a:pt x="8960167" y="0"/>
                  </a:moveTo>
                  <a:lnTo>
                    <a:pt x="0" y="0"/>
                  </a:lnTo>
                  <a:lnTo>
                    <a:pt x="0" y="916515"/>
                  </a:lnTo>
                  <a:lnTo>
                    <a:pt x="4303722" y="916515"/>
                  </a:lnTo>
                  <a:lnTo>
                    <a:pt x="4303722" y="1057896"/>
                  </a:lnTo>
                  <a:lnTo>
                    <a:pt x="4127359" y="1057896"/>
                  </a:lnTo>
                  <a:lnTo>
                    <a:pt x="4480083" y="1410525"/>
                  </a:lnTo>
                  <a:lnTo>
                    <a:pt x="4832806" y="1057896"/>
                  </a:lnTo>
                  <a:lnTo>
                    <a:pt x="4656445" y="1057896"/>
                  </a:lnTo>
                  <a:lnTo>
                    <a:pt x="4656445" y="916515"/>
                  </a:lnTo>
                  <a:lnTo>
                    <a:pt x="8960167" y="916515"/>
                  </a:lnTo>
                  <a:lnTo>
                    <a:pt x="8960167" y="0"/>
                  </a:lnTo>
                  <a:close/>
                </a:path>
              </a:pathLst>
            </a:custGeom>
            <a:solidFill>
              <a:srgbClr val="A5A5A5"/>
            </a:solidFill>
          </p:spPr>
          <p:txBody>
            <a:bodyPr wrap="square" lIns="0" tIns="0" rIns="0" bIns="0"/>
            <a:lstStyle/>
            <a:p>
              <a:endParaRPr/>
            </a:p>
          </p:txBody>
        </p:sp>
        <p:sp>
          <p:nvSpPr>
            <p:cNvPr id="10" name="object 10"/>
            <p:cNvSpPr/>
            <p:nvPr/>
          </p:nvSpPr>
          <p:spPr>
            <a:xfrm>
              <a:off x="866617" y="2492449"/>
              <a:ext cx="8960485" cy="1410970"/>
            </a:xfrm>
            <a:custGeom>
              <a:avLst/>
              <a:gdLst/>
              <a:ahLst/>
              <a:cxnLst/>
              <a:rect l="l" t="t" r="r" b="b"/>
              <a:pathLst>
                <a:path w="8960485" h="1410970">
                  <a:moveTo>
                    <a:pt x="8960166" y="916515"/>
                  </a:moveTo>
                  <a:lnTo>
                    <a:pt x="4656444" y="916515"/>
                  </a:lnTo>
                  <a:lnTo>
                    <a:pt x="4656444" y="1057895"/>
                  </a:lnTo>
                  <a:lnTo>
                    <a:pt x="4832806" y="1057895"/>
                  </a:lnTo>
                  <a:lnTo>
                    <a:pt x="4480083" y="1410524"/>
                  </a:lnTo>
                  <a:lnTo>
                    <a:pt x="4127360" y="1057895"/>
                  </a:lnTo>
                  <a:lnTo>
                    <a:pt x="4303721" y="1057895"/>
                  </a:lnTo>
                  <a:lnTo>
                    <a:pt x="4303721" y="916515"/>
                  </a:lnTo>
                  <a:lnTo>
                    <a:pt x="0" y="916515"/>
                  </a:lnTo>
                  <a:lnTo>
                    <a:pt x="0" y="0"/>
                  </a:lnTo>
                  <a:lnTo>
                    <a:pt x="8960166" y="0"/>
                  </a:lnTo>
                  <a:lnTo>
                    <a:pt x="8960166" y="916515"/>
                  </a:lnTo>
                  <a:close/>
                </a:path>
              </a:pathLst>
            </a:custGeom>
            <a:ln w="10818">
              <a:solidFill>
                <a:srgbClr val="FFFFFF"/>
              </a:solidFill>
            </a:ln>
          </p:spPr>
          <p:txBody>
            <a:bodyPr wrap="square" lIns="0" tIns="0" rIns="0" bIns="0"/>
            <a:lstStyle/>
            <a:p>
              <a:endParaRPr/>
            </a:p>
          </p:txBody>
        </p:sp>
      </p:grpSp>
      <p:sp>
        <p:nvSpPr>
          <p:cNvPr id="11" name="object 11"/>
          <p:cNvSpPr txBox="1"/>
          <p:nvPr/>
        </p:nvSpPr>
        <p:spPr>
          <a:xfrm>
            <a:off x="3298238" y="2570030"/>
            <a:ext cx="5553661" cy="274434"/>
          </a:xfrm>
          <a:prstGeom prst="rect">
            <a:avLst/>
          </a:prstGeom>
        </p:spPr>
        <p:txBody>
          <a:bodyPr vert="horz" wrap="square" lIns="0" tIns="12700" rIns="0" bIns="0">
            <a:spAutoFit/>
          </a:bodyPr>
          <a:lstStyle/>
          <a:p>
            <a:pPr marL="12700">
              <a:lnSpc>
                <a:spcPct val="100000"/>
              </a:lnSpc>
              <a:spcBef>
                <a:spcPts val="100"/>
              </a:spcBef>
              <a:defRPr sz="1700">
                <a:solidFill>
                  <a:srgbClr val="FFFFFF"/>
                </a:solidFill>
                <a:latin typeface="Calibri"/>
                <a:cs typeface="Calibri"/>
              </a:defRPr>
            </a:pPr>
            <a:r>
              <a:t>Esempi di tecnologie che potenziano i cittadini:</a:t>
            </a:r>
            <a:endParaRPr sz="1700">
              <a:latin typeface="Calibri"/>
              <a:cs typeface="Calibri"/>
            </a:endParaRPr>
          </a:p>
        </p:txBody>
      </p:sp>
      <p:sp>
        <p:nvSpPr>
          <p:cNvPr id="12" name="object 12"/>
          <p:cNvSpPr txBox="1"/>
          <p:nvPr/>
        </p:nvSpPr>
        <p:spPr>
          <a:xfrm>
            <a:off x="865580" y="2982132"/>
            <a:ext cx="2994660" cy="433070"/>
          </a:xfrm>
          <a:prstGeom prst="rect">
            <a:avLst/>
          </a:prstGeom>
          <a:solidFill>
            <a:srgbClr val="F8D7CD">
              <a:alpha val="90199"/>
            </a:srgbClr>
          </a:solidFill>
        </p:spPr>
        <p:txBody>
          <a:bodyPr vert="horz" wrap="square" lIns="0" tIns="34925" rIns="0" bIns="0">
            <a:spAutoFit/>
          </a:bodyPr>
          <a:lstStyle/>
          <a:p>
            <a:pPr marL="441325">
              <a:lnSpc>
                <a:spcPct val="100000"/>
              </a:lnSpc>
              <a:spcBef>
                <a:spcPts val="275"/>
              </a:spcBef>
              <a:defRPr sz="2000">
                <a:latin typeface="Calibri"/>
                <a:cs typeface="Calibri"/>
              </a:defRPr>
            </a:pPr>
            <a:r>
              <a:t>sistemi di ad-blocking</a:t>
            </a:r>
            <a:endParaRPr sz="2000">
              <a:latin typeface="Calibri"/>
              <a:cs typeface="Calibri"/>
            </a:endParaRPr>
          </a:p>
        </p:txBody>
      </p:sp>
      <p:sp>
        <p:nvSpPr>
          <p:cNvPr id="13" name="object 13"/>
          <p:cNvSpPr txBox="1"/>
          <p:nvPr/>
        </p:nvSpPr>
        <p:spPr>
          <a:xfrm>
            <a:off x="3860205" y="2982132"/>
            <a:ext cx="2983865" cy="433070"/>
          </a:xfrm>
          <a:prstGeom prst="rect">
            <a:avLst/>
          </a:prstGeom>
          <a:solidFill>
            <a:srgbClr val="EDD9D7">
              <a:alpha val="90199"/>
            </a:srgbClr>
          </a:solidFill>
        </p:spPr>
        <p:txBody>
          <a:bodyPr vert="horz" wrap="square" lIns="0" tIns="34925" rIns="0" bIns="0">
            <a:spAutoFit/>
          </a:bodyPr>
          <a:lstStyle/>
          <a:p>
            <a:pPr marL="465455">
              <a:lnSpc>
                <a:spcPct val="100000"/>
              </a:lnSpc>
              <a:spcBef>
                <a:spcPts val="275"/>
              </a:spcBef>
              <a:defRPr sz="2000">
                <a:latin typeface="Calibri"/>
                <a:cs typeface="Calibri"/>
              </a:defRPr>
            </a:pPr>
            <a:r>
              <a:t>software anti-spam</a:t>
            </a:r>
            <a:endParaRPr sz="2000">
              <a:latin typeface="Calibri"/>
              <a:cs typeface="Calibri"/>
            </a:endParaRPr>
          </a:p>
        </p:txBody>
      </p:sp>
      <p:sp>
        <p:nvSpPr>
          <p:cNvPr id="14" name="object 14"/>
          <p:cNvSpPr txBox="1"/>
          <p:nvPr/>
        </p:nvSpPr>
        <p:spPr>
          <a:xfrm>
            <a:off x="6844011" y="2982132"/>
            <a:ext cx="2983865" cy="433070"/>
          </a:xfrm>
          <a:prstGeom prst="rect">
            <a:avLst/>
          </a:prstGeom>
          <a:solidFill>
            <a:srgbClr val="E1E1E1">
              <a:alpha val="90199"/>
            </a:srgbClr>
          </a:solidFill>
        </p:spPr>
        <p:txBody>
          <a:bodyPr vert="horz" wrap="square" lIns="0" tIns="34925" rIns="0" bIns="0">
            <a:spAutoFit/>
          </a:bodyPr>
          <a:lstStyle/>
          <a:p>
            <a:pPr marL="157480">
              <a:lnSpc>
                <a:spcPct val="100000"/>
              </a:lnSpc>
              <a:spcBef>
                <a:spcPts val="275"/>
              </a:spcBef>
              <a:defRPr sz="2000">
                <a:latin typeface="Calibri"/>
                <a:cs typeface="Calibri"/>
              </a:defRPr>
            </a:pPr>
            <a:r>
              <a:t>tecniche anti-phishing.</a:t>
            </a:r>
            <a:endParaRPr sz="2000">
              <a:latin typeface="Calibri"/>
              <a:cs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1830" y="1035050"/>
            <a:ext cx="8632825" cy="589280"/>
          </a:xfrm>
          <a:prstGeom prst="rect">
            <a:avLst/>
          </a:prstGeom>
        </p:spPr>
        <p:txBody>
          <a:bodyPr vert="horz" wrap="square" lIns="0" tIns="12065" rIns="0" bIns="0">
            <a:spAutoFit/>
          </a:bodyPr>
          <a:lstStyle/>
          <a:p>
            <a:pPr marL="12700">
              <a:lnSpc>
                <a:spcPct val="100000"/>
              </a:lnSpc>
              <a:spcBef>
                <a:spcPts val="95"/>
              </a:spcBef>
            </a:pPr>
            <a:r>
              <a:t>Tecnologie che potenziano i cittadini — PDA/CDA</a:t>
            </a:r>
          </a:p>
        </p:txBody>
      </p:sp>
      <p:sp>
        <p:nvSpPr>
          <p:cNvPr id="3" name="object 3"/>
          <p:cNvSpPr txBox="1"/>
          <p:nvPr/>
        </p:nvSpPr>
        <p:spPr>
          <a:xfrm>
            <a:off x="931830" y="2343993"/>
            <a:ext cx="8830310" cy="3503295"/>
          </a:xfrm>
          <a:prstGeom prst="rect">
            <a:avLst/>
          </a:prstGeom>
        </p:spPr>
        <p:txBody>
          <a:bodyPr vert="horz" wrap="square" lIns="0" tIns="83820" rIns="0" bIns="0">
            <a:spAutoFit/>
          </a:bodyPr>
          <a:lstStyle/>
          <a:p>
            <a:pPr marL="207010" marR="5080" indent="-194945" algn="just">
              <a:lnSpc>
                <a:spcPts val="2300"/>
              </a:lnSpc>
              <a:spcBef>
                <a:spcPts val="660"/>
              </a:spcBef>
              <a:buFont typeface="Arial MT"/>
              <a:buChar char="•"/>
              <a:tabLst>
                <a:tab pos="207645" algn="l"/>
              </a:tabLst>
              <a:defRPr sz="2400">
                <a:latin typeface="Calibri"/>
                <a:cs typeface="Calibri"/>
              </a:defRPr>
            </a:pPr>
            <a:r>
              <a:t>Proposte per estrarre, categorizzare e riassumere automaticamente le informazioni dai </a:t>
            </a:r>
            <a:r>
              <a:rPr b="1"/>
              <a:t>documenti sulla privacy</a:t>
            </a:r>
            <a:r>
              <a:t> e assistere gli utenti nell'elaborazione e comprensione dei loro contenuti.</a:t>
            </a:r>
            <a:endParaRPr sz="2400">
              <a:latin typeface="Calibri"/>
              <a:cs typeface="Calibri"/>
            </a:endParaRPr>
          </a:p>
          <a:p>
            <a:pPr>
              <a:lnSpc>
                <a:spcPct val="100000"/>
              </a:lnSpc>
              <a:spcBef>
                <a:spcPts val="25"/>
              </a:spcBef>
              <a:buFont typeface="Arial MT"/>
              <a:buChar char="•"/>
            </a:pPr>
            <a:endParaRPr sz="3200">
              <a:latin typeface="Calibri"/>
              <a:cs typeface="Calibri"/>
            </a:endParaRPr>
          </a:p>
          <a:p>
            <a:pPr marL="207010" marR="5080" indent="-194945" algn="just">
              <a:lnSpc>
                <a:spcPct val="79300"/>
              </a:lnSpc>
              <a:spcBef>
                <a:spcPts val="5"/>
              </a:spcBef>
              <a:buFont typeface="Arial MT"/>
              <a:buChar char="•"/>
              <a:tabLst>
                <a:tab pos="207645" algn="l"/>
              </a:tabLst>
              <a:defRPr sz="2400">
                <a:latin typeface="Calibri"/>
                <a:cs typeface="Calibri"/>
              </a:defRPr>
            </a:pPr>
            <a:r>
              <a:t>Molteplici metodi di IA a sostegno della protezione dei dati potrebbero essere fusi in PDA-CDA integrati </a:t>
            </a:r>
            <a:r>
              <a:rPr b="1"/>
              <a:t>(assistenti digitali per la privacy/assistenti digitali dei consumatori), </a:t>
            </a:r>
            <a:r>
              <a:t>volti a prevenire la raccolta eccessiva/indesiderata/illecita di dati personali e a proteggere gli utenti da manipolazioni e frodi, a fornire loro la consapevolezza di informazioni false e inaffidabili e a facilitare la loro fuga dalle "</a:t>
            </a:r>
            <a:r>
              <a:rPr b="1"/>
              <a:t>bolle filtranti" (il filtraggio indesiderato/spingere informazioni).</a:t>
            </a:r>
            <a:endParaRPr sz="24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4700" y="481986"/>
            <a:ext cx="3868420" cy="589280"/>
          </a:xfrm>
          <a:prstGeom prst="rect">
            <a:avLst/>
          </a:prstGeom>
        </p:spPr>
        <p:txBody>
          <a:bodyPr vert="horz" wrap="square" lIns="0" tIns="12065" rIns="0" bIns="0">
            <a:spAutoFit/>
          </a:bodyPr>
          <a:lstStyle/>
          <a:p>
            <a:pPr marL="12700">
              <a:lnSpc>
                <a:spcPct val="100000"/>
              </a:lnSpc>
              <a:spcBef>
                <a:spcPts val="95"/>
              </a:spcBef>
            </a:pPr>
            <a:r>
              <a:t>Rischi AI e Big Data</a:t>
            </a:r>
          </a:p>
        </p:txBody>
      </p:sp>
      <p:sp>
        <p:nvSpPr>
          <p:cNvPr id="3" name="object 3"/>
          <p:cNvSpPr txBox="1"/>
          <p:nvPr/>
        </p:nvSpPr>
        <p:spPr>
          <a:xfrm>
            <a:off x="812800" y="1110673"/>
            <a:ext cx="6104890" cy="689932"/>
          </a:xfrm>
          <a:prstGeom prst="rect">
            <a:avLst/>
          </a:prstGeom>
        </p:spPr>
        <p:txBody>
          <a:bodyPr vert="horz" wrap="square" lIns="0" tIns="12700" rIns="0" bIns="0">
            <a:spAutoFit/>
          </a:bodyPr>
          <a:lstStyle/>
          <a:p>
            <a:pPr marL="235585" indent="-223520">
              <a:lnSpc>
                <a:spcPct val="100000"/>
              </a:lnSpc>
              <a:spcBef>
                <a:spcPts val="100"/>
              </a:spcBef>
              <a:buSzPct val="95454"/>
              <a:buFont typeface="Wingdings"/>
              <a:buChar char=""/>
              <a:tabLst>
                <a:tab pos="236220" algn="l"/>
              </a:tabLst>
              <a:defRPr sz="2200">
                <a:latin typeface="Calibri"/>
                <a:cs typeface="Calibri"/>
              </a:defRPr>
            </a:pPr>
            <a:r>
              <a:t>Polarizzazione e frammentazione nella sfera pubblica</a:t>
            </a:r>
            <a:endParaRPr>
              <a:latin typeface="Calibri"/>
              <a:cs typeface="Calibri"/>
            </a:endParaRPr>
          </a:p>
        </p:txBody>
      </p:sp>
      <p:sp>
        <p:nvSpPr>
          <p:cNvPr id="4" name="object 4"/>
          <p:cNvSpPr txBox="1"/>
          <p:nvPr/>
        </p:nvSpPr>
        <p:spPr>
          <a:xfrm>
            <a:off x="1307815" y="1839923"/>
            <a:ext cx="8441055" cy="597599"/>
          </a:xfrm>
          <a:prstGeom prst="rect">
            <a:avLst/>
          </a:prstGeom>
        </p:spPr>
        <p:txBody>
          <a:bodyPr vert="horz" wrap="square" lIns="0" tIns="12700" rIns="0" bIns="0">
            <a:spAutoFit/>
          </a:bodyPr>
          <a:lstStyle/>
          <a:p>
            <a:pPr marL="207010" indent="-194945">
              <a:lnSpc>
                <a:spcPct val="100000"/>
              </a:lnSpc>
              <a:spcBef>
                <a:spcPts val="100"/>
              </a:spcBef>
              <a:buFont typeface="Arial MT"/>
              <a:buChar char="•"/>
              <a:tabLst>
                <a:tab pos="207645" algn="l"/>
              </a:tabLst>
              <a:defRPr sz="1900">
                <a:latin typeface="Calibri"/>
                <a:cs typeface="Calibri"/>
              </a:defRPr>
            </a:pPr>
            <a:r>
              <a:t>proliferazione di </a:t>
            </a:r>
            <a:r>
              <a:rPr b="1"/>
              <a:t>notizie sensazionali e false</a:t>
            </a:r>
            <a:r>
              <a:t>, quando utilizzate per catturare gli utenti esponendo</a:t>
            </a:r>
            <a:endParaRPr>
              <a:latin typeface="Calibri"/>
              <a:cs typeface="Calibri"/>
            </a:endParaRPr>
          </a:p>
        </p:txBody>
      </p:sp>
      <p:sp>
        <p:nvSpPr>
          <p:cNvPr id="5" name="object 5"/>
          <p:cNvSpPr txBox="1"/>
          <p:nvPr/>
        </p:nvSpPr>
        <p:spPr>
          <a:xfrm>
            <a:off x="1500632" y="2397271"/>
            <a:ext cx="8246109" cy="314960"/>
          </a:xfrm>
          <a:prstGeom prst="rect">
            <a:avLst/>
          </a:prstGeom>
        </p:spPr>
        <p:txBody>
          <a:bodyPr vert="horz" wrap="square" lIns="0" tIns="12700" rIns="0" bIns="0">
            <a:spAutoFit/>
          </a:bodyPr>
          <a:lstStyle/>
          <a:p>
            <a:pPr marL="12700">
              <a:lnSpc>
                <a:spcPct val="100000"/>
              </a:lnSpc>
              <a:spcBef>
                <a:spcPts val="100"/>
              </a:spcBef>
              <a:defRPr sz="1900">
                <a:latin typeface="Calibri"/>
                <a:cs typeface="Calibri"/>
              </a:defRPr>
            </a:pPr>
            <a:r>
              <a:t>a informazioni che possono piacere, o che si accordano con le loro preferenze,</a:t>
            </a:r>
            <a:endParaRPr>
              <a:latin typeface="Calibri"/>
              <a:cs typeface="Calibri"/>
            </a:endParaRPr>
          </a:p>
        </p:txBody>
      </p:sp>
      <p:sp>
        <p:nvSpPr>
          <p:cNvPr id="6" name="object 6"/>
          <p:cNvSpPr txBox="1"/>
          <p:nvPr/>
        </p:nvSpPr>
        <p:spPr>
          <a:xfrm>
            <a:off x="919606" y="2664619"/>
            <a:ext cx="8827135" cy="1136208"/>
          </a:xfrm>
          <a:prstGeom prst="rect">
            <a:avLst/>
          </a:prstGeom>
        </p:spPr>
        <p:txBody>
          <a:bodyPr vert="horz" wrap="square" lIns="0" tIns="12700" rIns="0" bIns="0">
            <a:spAutoFit/>
          </a:bodyPr>
          <a:lstStyle/>
          <a:p>
            <a:pPr marL="596900">
              <a:lnSpc>
                <a:spcPct val="100000"/>
              </a:lnSpc>
              <a:spcBef>
                <a:spcPts val="100"/>
              </a:spcBef>
              <a:defRPr sz="1900">
                <a:latin typeface="Calibri"/>
                <a:cs typeface="Calibri"/>
              </a:defRPr>
            </a:pPr>
            <a:r>
              <a:t>sfruttare i loro pregiudizi di conferma.</a:t>
            </a:r>
            <a:endParaRPr>
              <a:latin typeface="Calibri"/>
              <a:cs typeface="Calibri"/>
            </a:endParaRPr>
          </a:p>
          <a:p>
            <a:pPr>
              <a:lnSpc>
                <a:spcPct val="100000"/>
              </a:lnSpc>
              <a:spcBef>
                <a:spcPts val="35"/>
              </a:spcBef>
            </a:pPr>
            <a:endParaRPr sz="1000">
              <a:latin typeface="Calibri"/>
              <a:cs typeface="Calibri"/>
            </a:endParaRPr>
          </a:p>
          <a:p>
            <a:pPr marL="235585" indent="-223520">
              <a:lnSpc>
                <a:spcPct val="100000"/>
              </a:lnSpc>
              <a:buSzPct val="95454"/>
              <a:buFont typeface="Wingdings"/>
              <a:buChar char=""/>
              <a:tabLst>
                <a:tab pos="236220" algn="l"/>
              </a:tabLst>
              <a:defRPr sz="2200">
                <a:latin typeface="Calibri"/>
                <a:cs typeface="Calibri"/>
              </a:defRPr>
            </a:pPr>
            <a:r>
              <a:t>Proprio come l'IA può essere abusata dagli attori economici, può anche essere utilizzata in </a:t>
            </a:r>
            <a:r>
              <a:rPr b="1"/>
              <a:t>modo improprio da parte</a:t>
            </a:r>
            <a:r>
              <a:t>degli operatori economici.</a:t>
            </a:r>
            <a:endParaRPr>
              <a:latin typeface="Calibri"/>
              <a:cs typeface="Calibri"/>
            </a:endParaRPr>
          </a:p>
        </p:txBody>
      </p:sp>
      <p:sp>
        <p:nvSpPr>
          <p:cNvPr id="7" name="object 7"/>
          <p:cNvSpPr txBox="1"/>
          <p:nvPr/>
        </p:nvSpPr>
        <p:spPr>
          <a:xfrm>
            <a:off x="1101216" y="3706094"/>
            <a:ext cx="8632825" cy="351378"/>
          </a:xfrm>
          <a:prstGeom prst="rect">
            <a:avLst/>
          </a:prstGeom>
        </p:spPr>
        <p:txBody>
          <a:bodyPr vert="horz" wrap="square" lIns="0" tIns="12700" rIns="0" bIns="0">
            <a:spAutoFit/>
          </a:bodyPr>
          <a:lstStyle/>
          <a:p>
            <a:pPr marL="12700">
              <a:lnSpc>
                <a:spcPct val="100000"/>
              </a:lnSpc>
              <a:spcBef>
                <a:spcPts val="100"/>
              </a:spcBef>
              <a:defRPr sz="2200">
                <a:latin typeface="Calibri"/>
                <a:cs typeface="Calibri"/>
              </a:defRPr>
            </a:pPr>
            <a:r>
              <a:rPr b="1"/>
              <a:t>la sezione pubblica</a:t>
            </a:r>
            <a:r>
              <a:t>. I governi hanno molte opportunità di utilizzare l'IA per</a:t>
            </a:r>
            <a:endParaRPr>
              <a:latin typeface="Calibri"/>
              <a:cs typeface="Calibri"/>
            </a:endParaRPr>
          </a:p>
        </p:txBody>
      </p:sp>
      <p:sp>
        <p:nvSpPr>
          <p:cNvPr id="8" name="object 8"/>
          <p:cNvSpPr txBox="1"/>
          <p:nvPr/>
        </p:nvSpPr>
        <p:spPr>
          <a:xfrm>
            <a:off x="1100581" y="4006799"/>
            <a:ext cx="8633460" cy="689932"/>
          </a:xfrm>
          <a:prstGeom prst="rect">
            <a:avLst/>
          </a:prstGeom>
        </p:spPr>
        <p:txBody>
          <a:bodyPr vert="horz" wrap="square" lIns="0" tIns="12700" rIns="0" bIns="0">
            <a:spAutoFit/>
          </a:bodyPr>
          <a:lstStyle/>
          <a:p>
            <a:pPr marL="12700">
              <a:lnSpc>
                <a:spcPct val="100000"/>
              </a:lnSpc>
              <a:spcBef>
                <a:spcPts val="100"/>
              </a:spcBef>
              <a:tabLst>
                <a:tab pos="1343025" algn="l"/>
                <a:tab pos="2426335" algn="l"/>
                <a:tab pos="3037205" algn="l"/>
                <a:tab pos="4852670" algn="l"/>
                <a:tab pos="6082030" algn="l"/>
                <a:tab pos="6836409" algn="l"/>
                <a:tab pos="8154034" algn="l"/>
              </a:tabLst>
              <a:defRPr sz="2200">
                <a:latin typeface="Calibri"/>
                <a:cs typeface="Calibri"/>
              </a:defRPr>
            </a:pPr>
            <a:r>
              <a:t>legittimo	politica	e	gestione amministrativa	finalità del trattamento	(ad esempio,	efficienza,	costo di vendita</a:t>
            </a:r>
            <a:endParaRPr>
              <a:latin typeface="Calibri"/>
              <a:cs typeface="Calibri"/>
            </a:endParaRPr>
          </a:p>
        </p:txBody>
      </p:sp>
      <p:sp>
        <p:nvSpPr>
          <p:cNvPr id="9" name="object 9"/>
          <p:cNvSpPr txBox="1"/>
          <p:nvPr/>
        </p:nvSpPr>
        <p:spPr>
          <a:xfrm>
            <a:off x="1075181" y="4690744"/>
            <a:ext cx="8633460" cy="689932"/>
          </a:xfrm>
          <a:prstGeom prst="rect">
            <a:avLst/>
          </a:prstGeom>
        </p:spPr>
        <p:txBody>
          <a:bodyPr vert="horz" wrap="square" lIns="0" tIns="12700" rIns="0" bIns="0">
            <a:spAutoFit/>
          </a:bodyPr>
          <a:lstStyle/>
          <a:p>
            <a:pPr marL="12700">
              <a:lnSpc>
                <a:spcPct val="100000"/>
              </a:lnSpc>
              <a:spcBef>
                <a:spcPts val="100"/>
              </a:spcBef>
              <a:defRPr sz="2200">
                <a:latin typeface="Calibri"/>
                <a:cs typeface="Calibri"/>
              </a:defRPr>
            </a:pPr>
            <a:r>
              <a:t>risparmio, miglioramento dei servizi), ma possono anche impiegarli per anticipare e</a:t>
            </a:r>
            <a:endParaRPr>
              <a:latin typeface="Calibri"/>
              <a:cs typeface="Calibri"/>
            </a:endParaRPr>
          </a:p>
        </p:txBody>
      </p:sp>
      <p:sp>
        <p:nvSpPr>
          <p:cNvPr id="10" name="object 10"/>
          <p:cNvSpPr txBox="1"/>
          <p:nvPr/>
        </p:nvSpPr>
        <p:spPr>
          <a:xfrm>
            <a:off x="905636" y="5380676"/>
            <a:ext cx="8828405" cy="1529008"/>
          </a:xfrm>
          <a:prstGeom prst="rect">
            <a:avLst/>
          </a:prstGeom>
        </p:spPr>
        <p:txBody>
          <a:bodyPr vert="horz" wrap="square" lIns="0" tIns="106680" rIns="0" bIns="0">
            <a:spAutoFit/>
          </a:bodyPr>
          <a:lstStyle/>
          <a:p>
            <a:pPr marL="207010" marR="5080">
              <a:lnSpc>
                <a:spcPct val="71800"/>
              </a:lnSpc>
              <a:spcBef>
                <a:spcPts val="840"/>
              </a:spcBef>
              <a:tabLst>
                <a:tab pos="1153795" algn="l"/>
                <a:tab pos="2202815" algn="l"/>
                <a:tab pos="3488690" algn="l"/>
                <a:tab pos="3834765" algn="l"/>
                <a:tab pos="4531360" algn="l"/>
                <a:tab pos="5134610" algn="l"/>
                <a:tab pos="6081395" algn="l"/>
                <a:tab pos="7327265" algn="l"/>
                <a:tab pos="8385175" algn="l"/>
              </a:tabLst>
              <a:defRPr sz="2200">
                <a:latin typeface="Calibri"/>
                <a:cs typeface="Calibri"/>
              </a:defRPr>
            </a:pPr>
            <a:r>
              <a:t>controllo	cittadini"	comportamento	in	i modi	che cosa?	limitare	individuale	libertà	interferire con il processo democratico.</a:t>
            </a:r>
            <a:endParaRPr>
              <a:latin typeface="Calibri"/>
              <a:cs typeface="Calibri"/>
            </a:endParaRPr>
          </a:p>
          <a:p>
            <a:pPr marL="235585" indent="-223520">
              <a:lnSpc>
                <a:spcPct val="100000"/>
              </a:lnSpc>
              <a:spcBef>
                <a:spcPts val="75"/>
              </a:spcBef>
              <a:buSzPct val="95454"/>
              <a:buFont typeface="Wingdings"/>
              <a:buChar char=""/>
              <a:tabLst>
                <a:tab pos="236220" algn="l"/>
              </a:tabLst>
              <a:defRPr sz="2200">
                <a:latin typeface="Calibri"/>
                <a:cs typeface="Calibri"/>
              </a:defRPr>
            </a:pPr>
            <a:r>
              <a:t>Limitare le libertà individuali e interferire con il processo democratico</a:t>
            </a:r>
            <a:endParaRPr>
              <a:latin typeface="Calibri"/>
              <a:cs typeface="Calibri"/>
            </a:endParaRPr>
          </a:p>
          <a:p>
            <a:pPr marL="235585" indent="-223520">
              <a:lnSpc>
                <a:spcPct val="100000"/>
              </a:lnSpc>
              <a:spcBef>
                <a:spcPts val="45"/>
              </a:spcBef>
              <a:buSzPct val="95454"/>
              <a:buFont typeface="Wingdings"/>
              <a:buChar char=""/>
              <a:tabLst>
                <a:tab pos="236220" algn="l"/>
              </a:tabLst>
              <a:defRPr sz="2200">
                <a:latin typeface="Calibri"/>
                <a:cs typeface="Calibri"/>
              </a:defRPr>
            </a:pPr>
            <a:r>
              <a:t>Iniquità, discriminazione e disuguaglianza</a:t>
            </a:r>
            <a:endParaRPr>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0900" y="666432"/>
            <a:ext cx="8668385" cy="589280"/>
          </a:xfrm>
          <a:prstGeom prst="rect">
            <a:avLst/>
          </a:prstGeom>
        </p:spPr>
        <p:txBody>
          <a:bodyPr vert="horz" wrap="square" lIns="0" tIns="12065" rIns="0" bIns="0">
            <a:spAutoFit/>
          </a:bodyPr>
          <a:lstStyle/>
          <a:p>
            <a:pPr marL="12700">
              <a:lnSpc>
                <a:spcPct val="100000"/>
              </a:lnSpc>
              <a:spcBef>
                <a:spcPts val="95"/>
              </a:spcBef>
            </a:pPr>
            <a:r>
              <a:t>IA nel processo decisionale: approcci all'apprendimento</a:t>
            </a:r>
          </a:p>
        </p:txBody>
      </p:sp>
      <p:sp>
        <p:nvSpPr>
          <p:cNvPr id="3" name="object 3"/>
          <p:cNvSpPr/>
          <p:nvPr/>
        </p:nvSpPr>
        <p:spPr>
          <a:xfrm>
            <a:off x="1694941" y="2948820"/>
            <a:ext cx="2071370" cy="3589654"/>
          </a:xfrm>
          <a:custGeom>
            <a:avLst/>
            <a:gdLst/>
            <a:ahLst/>
            <a:cxnLst/>
            <a:rect l="l" t="t" r="r" b="b"/>
            <a:pathLst>
              <a:path w="2071370" h="3589654">
                <a:moveTo>
                  <a:pt x="122748" y="0"/>
                </a:moveTo>
                <a:lnTo>
                  <a:pt x="1948626" y="0"/>
                </a:lnTo>
                <a:lnTo>
                  <a:pt x="1996405" y="9643"/>
                </a:lnTo>
                <a:lnTo>
                  <a:pt x="2035422" y="35942"/>
                </a:lnTo>
                <a:lnTo>
                  <a:pt x="2061728" y="74948"/>
                </a:lnTo>
                <a:lnTo>
                  <a:pt x="2071374" y="122714"/>
                </a:lnTo>
                <a:lnTo>
                  <a:pt x="2071374" y="3466693"/>
                </a:lnTo>
                <a:lnTo>
                  <a:pt x="2061728" y="3514459"/>
                </a:lnTo>
                <a:lnTo>
                  <a:pt x="2035422" y="3553466"/>
                </a:lnTo>
                <a:lnTo>
                  <a:pt x="1996405" y="3579765"/>
                </a:lnTo>
                <a:lnTo>
                  <a:pt x="1948626" y="3589408"/>
                </a:lnTo>
                <a:lnTo>
                  <a:pt x="122748" y="3589408"/>
                </a:lnTo>
                <a:lnTo>
                  <a:pt x="74969" y="3579765"/>
                </a:lnTo>
                <a:lnTo>
                  <a:pt x="35952" y="3553466"/>
                </a:lnTo>
                <a:lnTo>
                  <a:pt x="9646" y="3514459"/>
                </a:lnTo>
                <a:lnTo>
                  <a:pt x="0" y="3466693"/>
                </a:lnTo>
                <a:lnTo>
                  <a:pt x="0" y="122714"/>
                </a:lnTo>
                <a:lnTo>
                  <a:pt x="9646" y="74948"/>
                </a:lnTo>
                <a:lnTo>
                  <a:pt x="35952" y="35942"/>
                </a:lnTo>
                <a:lnTo>
                  <a:pt x="74969" y="9643"/>
                </a:lnTo>
                <a:lnTo>
                  <a:pt x="122748" y="0"/>
                </a:lnTo>
                <a:close/>
              </a:path>
            </a:pathLst>
          </a:custGeom>
          <a:ln w="15342">
            <a:solidFill>
              <a:srgbClr val="000000"/>
            </a:solidFill>
          </a:ln>
        </p:spPr>
        <p:txBody>
          <a:bodyPr wrap="square" lIns="0" tIns="0" rIns="0" bIns="0"/>
          <a:lstStyle/>
          <a:p>
            <a:endParaRPr/>
          </a:p>
        </p:txBody>
      </p:sp>
      <p:sp>
        <p:nvSpPr>
          <p:cNvPr id="4" name="object 4"/>
          <p:cNvSpPr txBox="1"/>
          <p:nvPr/>
        </p:nvSpPr>
        <p:spPr>
          <a:xfrm>
            <a:off x="1791733" y="3437840"/>
            <a:ext cx="1862455" cy="1169035"/>
          </a:xfrm>
          <a:prstGeom prst="rect">
            <a:avLst/>
          </a:prstGeom>
        </p:spPr>
        <p:txBody>
          <a:bodyPr vert="horz" wrap="square" lIns="0" tIns="31115" rIns="0" bIns="0">
            <a:spAutoFit/>
          </a:bodyPr>
          <a:lstStyle/>
          <a:p>
            <a:pPr marL="12700" marR="5080" algn="ctr">
              <a:lnSpc>
                <a:spcPts val="2230"/>
              </a:lnSpc>
              <a:spcBef>
                <a:spcPts val="245"/>
              </a:spcBef>
              <a:defRPr sz="1900">
                <a:latin typeface="Arial MT"/>
                <a:cs typeface="Arial MT"/>
              </a:defRPr>
            </a:pPr>
            <a:r>
              <a:t>La macchina fornisce esempi di risposte corrette ai casi</a:t>
            </a:r>
            <a:endParaRPr sz="1900">
              <a:latin typeface="Arial MT"/>
              <a:cs typeface="Arial MT"/>
            </a:endParaRPr>
          </a:p>
        </p:txBody>
      </p:sp>
      <p:sp>
        <p:nvSpPr>
          <p:cNvPr id="5" name="object 5"/>
          <p:cNvSpPr txBox="1"/>
          <p:nvPr/>
        </p:nvSpPr>
        <p:spPr>
          <a:xfrm>
            <a:off x="1957934" y="4845870"/>
            <a:ext cx="1530350" cy="1169035"/>
          </a:xfrm>
          <a:prstGeom prst="rect">
            <a:avLst/>
          </a:prstGeom>
        </p:spPr>
        <p:txBody>
          <a:bodyPr vert="horz" wrap="square" lIns="0" tIns="31115" rIns="0" bIns="0">
            <a:spAutoFit/>
          </a:bodyPr>
          <a:lstStyle/>
          <a:p>
            <a:pPr marL="12700" marR="5080" algn="ctr">
              <a:lnSpc>
                <a:spcPts val="2230"/>
              </a:lnSpc>
              <a:spcBef>
                <a:spcPts val="245"/>
              </a:spcBef>
              <a:defRPr sz="1900">
                <a:latin typeface="Arial MT"/>
                <a:cs typeface="Arial MT"/>
              </a:defRPr>
            </a:pPr>
            <a:r>
              <a:t>Impara a rispondere in modo simile a nuovi casi</a:t>
            </a:r>
            <a:endParaRPr sz="1900">
              <a:latin typeface="Arial MT"/>
              <a:cs typeface="Arial MT"/>
            </a:endParaRPr>
          </a:p>
        </p:txBody>
      </p:sp>
      <p:sp>
        <p:nvSpPr>
          <p:cNvPr id="6" name="object 6"/>
          <p:cNvSpPr/>
          <p:nvPr/>
        </p:nvSpPr>
        <p:spPr>
          <a:xfrm>
            <a:off x="4456774" y="2948820"/>
            <a:ext cx="1795780" cy="3589654"/>
          </a:xfrm>
          <a:custGeom>
            <a:avLst/>
            <a:gdLst/>
            <a:ahLst/>
            <a:cxnLst/>
            <a:rect l="l" t="t" r="r" b="b"/>
            <a:pathLst>
              <a:path w="1795779" h="3589654">
                <a:moveTo>
                  <a:pt x="122748" y="0"/>
                </a:moveTo>
                <a:lnTo>
                  <a:pt x="1672443" y="0"/>
                </a:lnTo>
                <a:lnTo>
                  <a:pt x="1720222" y="9643"/>
                </a:lnTo>
                <a:lnTo>
                  <a:pt x="1759239" y="35942"/>
                </a:lnTo>
                <a:lnTo>
                  <a:pt x="1785545" y="74948"/>
                </a:lnTo>
                <a:lnTo>
                  <a:pt x="1795191" y="122714"/>
                </a:lnTo>
                <a:lnTo>
                  <a:pt x="1795191" y="3466693"/>
                </a:lnTo>
                <a:lnTo>
                  <a:pt x="1785545" y="3514459"/>
                </a:lnTo>
                <a:lnTo>
                  <a:pt x="1759239" y="3553466"/>
                </a:lnTo>
                <a:lnTo>
                  <a:pt x="1720222" y="3579765"/>
                </a:lnTo>
                <a:lnTo>
                  <a:pt x="1672443" y="3589408"/>
                </a:lnTo>
                <a:lnTo>
                  <a:pt x="122748" y="3589408"/>
                </a:lnTo>
                <a:lnTo>
                  <a:pt x="74968" y="3579765"/>
                </a:lnTo>
                <a:lnTo>
                  <a:pt x="35951" y="3553466"/>
                </a:lnTo>
                <a:lnTo>
                  <a:pt x="9646" y="3514459"/>
                </a:lnTo>
                <a:lnTo>
                  <a:pt x="0" y="3466693"/>
                </a:lnTo>
                <a:lnTo>
                  <a:pt x="0" y="122714"/>
                </a:lnTo>
                <a:lnTo>
                  <a:pt x="9646" y="74948"/>
                </a:lnTo>
                <a:lnTo>
                  <a:pt x="35951" y="35942"/>
                </a:lnTo>
                <a:lnTo>
                  <a:pt x="74968" y="9643"/>
                </a:lnTo>
                <a:lnTo>
                  <a:pt x="122748" y="0"/>
                </a:lnTo>
                <a:close/>
              </a:path>
            </a:pathLst>
          </a:custGeom>
          <a:ln w="15342">
            <a:solidFill>
              <a:srgbClr val="000000"/>
            </a:solidFill>
          </a:ln>
        </p:spPr>
        <p:txBody>
          <a:bodyPr wrap="square" lIns="0" tIns="0" rIns="0" bIns="0"/>
          <a:lstStyle/>
          <a:p>
            <a:endParaRPr/>
          </a:p>
        </p:txBody>
      </p:sp>
      <p:sp>
        <p:nvSpPr>
          <p:cNvPr id="7" name="object 7"/>
          <p:cNvSpPr txBox="1"/>
          <p:nvPr/>
        </p:nvSpPr>
        <p:spPr>
          <a:xfrm>
            <a:off x="4742844" y="3448148"/>
            <a:ext cx="1207770" cy="603250"/>
          </a:xfrm>
          <a:prstGeom prst="rect">
            <a:avLst/>
          </a:prstGeom>
        </p:spPr>
        <p:txBody>
          <a:bodyPr vert="horz" wrap="square" lIns="0" tIns="31115" rIns="0" bIns="0">
            <a:spAutoFit/>
          </a:bodyPr>
          <a:lstStyle/>
          <a:p>
            <a:pPr marL="33020" marR="5080" indent="-20955">
              <a:lnSpc>
                <a:spcPts val="2230"/>
              </a:lnSpc>
              <a:spcBef>
                <a:spcPts val="245"/>
              </a:spcBef>
              <a:defRPr sz="1900">
                <a:latin typeface="Arial MT"/>
                <a:cs typeface="Arial MT"/>
              </a:defRPr>
            </a:pPr>
            <a:r>
              <a:t>La macchina viene data ai dati</a:t>
            </a:r>
            <a:endParaRPr sz="1900">
              <a:latin typeface="Arial MT"/>
              <a:cs typeface="Arial MT"/>
            </a:endParaRPr>
          </a:p>
        </p:txBody>
      </p:sp>
      <p:sp>
        <p:nvSpPr>
          <p:cNvPr id="8" name="object 8"/>
          <p:cNvSpPr txBox="1"/>
          <p:nvPr/>
        </p:nvSpPr>
        <p:spPr>
          <a:xfrm>
            <a:off x="4754383" y="4842434"/>
            <a:ext cx="1184910" cy="886460"/>
          </a:xfrm>
          <a:prstGeom prst="rect">
            <a:avLst/>
          </a:prstGeom>
        </p:spPr>
        <p:txBody>
          <a:bodyPr vert="horz" wrap="square" lIns="0" tIns="31115" rIns="0" bIns="0">
            <a:spAutoFit/>
          </a:bodyPr>
          <a:lstStyle/>
          <a:p>
            <a:pPr marL="12700" marR="5080" algn="ctr">
              <a:lnSpc>
                <a:spcPts val="2230"/>
              </a:lnSpc>
              <a:spcBef>
                <a:spcPts val="245"/>
              </a:spcBef>
              <a:defRPr sz="1900">
                <a:latin typeface="Arial MT"/>
                <a:cs typeface="Arial MT"/>
              </a:defRPr>
            </a:pPr>
            <a:r>
              <a:t>Impara a identificare i modelli</a:t>
            </a:r>
            <a:endParaRPr sz="1900">
              <a:latin typeface="Arial MT"/>
              <a:cs typeface="Arial MT"/>
            </a:endParaRPr>
          </a:p>
        </p:txBody>
      </p:sp>
      <p:sp>
        <p:nvSpPr>
          <p:cNvPr id="9" name="object 9"/>
          <p:cNvSpPr/>
          <p:nvPr/>
        </p:nvSpPr>
        <p:spPr>
          <a:xfrm>
            <a:off x="6942424" y="2948820"/>
            <a:ext cx="2071370" cy="3589654"/>
          </a:xfrm>
          <a:custGeom>
            <a:avLst/>
            <a:gdLst/>
            <a:ahLst/>
            <a:cxnLst/>
            <a:rect l="l" t="t" r="r" b="b"/>
            <a:pathLst>
              <a:path w="2071370" h="3589654">
                <a:moveTo>
                  <a:pt x="122748" y="0"/>
                </a:moveTo>
                <a:lnTo>
                  <a:pt x="1948626" y="0"/>
                </a:lnTo>
                <a:lnTo>
                  <a:pt x="1996405" y="9643"/>
                </a:lnTo>
                <a:lnTo>
                  <a:pt x="2035422" y="35942"/>
                </a:lnTo>
                <a:lnTo>
                  <a:pt x="2061728" y="74948"/>
                </a:lnTo>
                <a:lnTo>
                  <a:pt x="2071374" y="122714"/>
                </a:lnTo>
                <a:lnTo>
                  <a:pt x="2071374" y="3466693"/>
                </a:lnTo>
                <a:lnTo>
                  <a:pt x="2061728" y="3514459"/>
                </a:lnTo>
                <a:lnTo>
                  <a:pt x="2035422" y="3553466"/>
                </a:lnTo>
                <a:lnTo>
                  <a:pt x="1996405" y="3579765"/>
                </a:lnTo>
                <a:lnTo>
                  <a:pt x="1948626" y="3589408"/>
                </a:lnTo>
                <a:lnTo>
                  <a:pt x="122748" y="3589408"/>
                </a:lnTo>
                <a:lnTo>
                  <a:pt x="74968" y="3579765"/>
                </a:lnTo>
                <a:lnTo>
                  <a:pt x="35951" y="3553466"/>
                </a:lnTo>
                <a:lnTo>
                  <a:pt x="9646" y="3514459"/>
                </a:lnTo>
                <a:lnTo>
                  <a:pt x="0" y="3466693"/>
                </a:lnTo>
                <a:lnTo>
                  <a:pt x="0" y="122714"/>
                </a:lnTo>
                <a:lnTo>
                  <a:pt x="9646" y="74948"/>
                </a:lnTo>
                <a:lnTo>
                  <a:pt x="35951" y="35942"/>
                </a:lnTo>
                <a:lnTo>
                  <a:pt x="74968" y="9643"/>
                </a:lnTo>
                <a:lnTo>
                  <a:pt x="122748" y="0"/>
                </a:lnTo>
                <a:close/>
              </a:path>
            </a:pathLst>
          </a:custGeom>
          <a:ln w="15342">
            <a:solidFill>
              <a:srgbClr val="000000"/>
            </a:solidFill>
          </a:ln>
        </p:spPr>
        <p:txBody>
          <a:bodyPr wrap="square" lIns="0" tIns="0" rIns="0" bIns="0"/>
          <a:lstStyle/>
          <a:p>
            <a:endParaRPr/>
          </a:p>
        </p:txBody>
      </p:sp>
      <p:sp>
        <p:nvSpPr>
          <p:cNvPr id="10" name="object 10"/>
          <p:cNvSpPr txBox="1"/>
          <p:nvPr/>
        </p:nvSpPr>
        <p:spPr>
          <a:xfrm>
            <a:off x="7039218" y="3579330"/>
            <a:ext cx="1862455" cy="1169035"/>
          </a:xfrm>
          <a:prstGeom prst="rect">
            <a:avLst/>
          </a:prstGeom>
        </p:spPr>
        <p:txBody>
          <a:bodyPr vert="horz" wrap="square" lIns="0" tIns="31115" rIns="0" bIns="0">
            <a:spAutoFit/>
          </a:bodyPr>
          <a:lstStyle/>
          <a:p>
            <a:pPr marL="12700" marR="5080" algn="ctr">
              <a:lnSpc>
                <a:spcPts val="2230"/>
              </a:lnSpc>
              <a:spcBef>
                <a:spcPts val="245"/>
              </a:spcBef>
              <a:defRPr sz="1900">
                <a:latin typeface="Arial MT"/>
                <a:cs typeface="Arial MT"/>
              </a:defRPr>
            </a:pPr>
            <a:r>
              <a:t>La macchina riceve feedback (ricompense e penali)</a:t>
            </a:r>
            <a:endParaRPr sz="1900">
              <a:latin typeface="Arial MT"/>
              <a:cs typeface="Arial MT"/>
            </a:endParaRPr>
          </a:p>
        </p:txBody>
      </p:sp>
      <p:sp>
        <p:nvSpPr>
          <p:cNvPr id="11" name="object 11"/>
          <p:cNvSpPr txBox="1"/>
          <p:nvPr/>
        </p:nvSpPr>
        <p:spPr>
          <a:xfrm>
            <a:off x="7027925" y="4987360"/>
            <a:ext cx="1885314" cy="886460"/>
          </a:xfrm>
          <a:prstGeom prst="rect">
            <a:avLst/>
          </a:prstGeom>
        </p:spPr>
        <p:txBody>
          <a:bodyPr vert="horz" wrap="square" lIns="0" tIns="31115" rIns="0" bIns="0">
            <a:spAutoFit/>
          </a:bodyPr>
          <a:lstStyle/>
          <a:p>
            <a:pPr marL="12700" marR="5080" algn="ctr">
              <a:lnSpc>
                <a:spcPts val="2230"/>
              </a:lnSpc>
              <a:spcBef>
                <a:spcPts val="245"/>
              </a:spcBef>
              <a:defRPr sz="1900">
                <a:latin typeface="Arial MT"/>
                <a:cs typeface="Arial MT"/>
              </a:defRPr>
            </a:pPr>
            <a:r>
              <a:t>Impara da solo come massimizzare il suo punteggio</a:t>
            </a:r>
            <a:endParaRPr sz="1900">
              <a:latin typeface="Arial MT"/>
              <a:cs typeface="Arial MT"/>
            </a:endParaRPr>
          </a:p>
        </p:txBody>
      </p:sp>
      <p:sp>
        <p:nvSpPr>
          <p:cNvPr id="12" name="object 12"/>
          <p:cNvSpPr txBox="1"/>
          <p:nvPr/>
        </p:nvSpPr>
        <p:spPr>
          <a:xfrm>
            <a:off x="1848402" y="2288455"/>
            <a:ext cx="1987803" cy="603250"/>
          </a:xfrm>
          <a:prstGeom prst="rect">
            <a:avLst/>
          </a:prstGeom>
        </p:spPr>
        <p:txBody>
          <a:bodyPr vert="horz" wrap="square" lIns="0" tIns="31115" rIns="0" bIns="0">
            <a:spAutoFit/>
          </a:bodyPr>
          <a:lstStyle/>
          <a:p>
            <a:pPr marL="151130" marR="5080" indent="-139065">
              <a:lnSpc>
                <a:spcPts val="2230"/>
              </a:lnSpc>
              <a:spcBef>
                <a:spcPts val="245"/>
              </a:spcBef>
              <a:defRPr sz="1900">
                <a:latin typeface="Arial MT"/>
                <a:cs typeface="Arial MT"/>
              </a:defRPr>
            </a:pPr>
            <a:r>
              <a:t>Apprendimento supervisionato</a:t>
            </a:r>
            <a:endParaRPr sz="1900">
              <a:latin typeface="Arial MT"/>
              <a:cs typeface="Arial MT"/>
            </a:endParaRPr>
          </a:p>
        </p:txBody>
      </p:sp>
      <p:sp>
        <p:nvSpPr>
          <p:cNvPr id="13" name="object 13"/>
          <p:cNvSpPr txBox="1"/>
          <p:nvPr/>
        </p:nvSpPr>
        <p:spPr>
          <a:xfrm>
            <a:off x="4230710" y="2293609"/>
            <a:ext cx="2231980" cy="603250"/>
          </a:xfrm>
          <a:prstGeom prst="rect">
            <a:avLst/>
          </a:prstGeom>
        </p:spPr>
        <p:txBody>
          <a:bodyPr vert="horz" wrap="square" lIns="0" tIns="31115" rIns="0" bIns="0">
            <a:spAutoFit/>
          </a:bodyPr>
          <a:lstStyle/>
          <a:p>
            <a:pPr marL="330835" marR="5080" indent="-318770">
              <a:lnSpc>
                <a:spcPts val="2230"/>
              </a:lnSpc>
              <a:spcBef>
                <a:spcPts val="245"/>
              </a:spcBef>
              <a:defRPr sz="1900">
                <a:latin typeface="Arial MT"/>
                <a:cs typeface="Arial MT"/>
              </a:defRPr>
            </a:pPr>
            <a:r>
              <a:t>Apprendimento non supervisionato</a:t>
            </a:r>
            <a:endParaRPr sz="1900">
              <a:latin typeface="Arial MT"/>
              <a:cs typeface="Arial MT"/>
            </a:endParaRPr>
          </a:p>
        </p:txBody>
      </p:sp>
      <p:sp>
        <p:nvSpPr>
          <p:cNvPr id="14" name="object 14"/>
          <p:cNvSpPr txBox="1"/>
          <p:nvPr/>
        </p:nvSpPr>
        <p:spPr>
          <a:xfrm>
            <a:off x="7251700" y="2293609"/>
            <a:ext cx="2776620" cy="603250"/>
          </a:xfrm>
          <a:prstGeom prst="rect">
            <a:avLst/>
          </a:prstGeom>
        </p:spPr>
        <p:txBody>
          <a:bodyPr vert="horz" wrap="square" lIns="0" tIns="31115" rIns="0" bIns="0">
            <a:spAutoFit/>
          </a:bodyPr>
          <a:lstStyle/>
          <a:p>
            <a:pPr marL="376555" marR="5080" indent="-364490">
              <a:lnSpc>
                <a:spcPts val="2230"/>
              </a:lnSpc>
              <a:spcBef>
                <a:spcPts val="245"/>
              </a:spcBef>
              <a:defRPr sz="1900">
                <a:latin typeface="Arial MT"/>
                <a:cs typeface="Arial MT"/>
              </a:defRPr>
            </a:pPr>
            <a:r>
              <a:t>Apprendimento di rinforzo</a:t>
            </a:r>
            <a:endParaRPr sz="1900">
              <a:latin typeface="Arial MT"/>
              <a:cs typeface="Arial M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9130" y="654050"/>
            <a:ext cx="6332570" cy="589280"/>
          </a:xfrm>
          <a:prstGeom prst="rect">
            <a:avLst/>
          </a:prstGeom>
        </p:spPr>
        <p:txBody>
          <a:bodyPr vert="horz" wrap="square" lIns="0" tIns="12065" rIns="0" bIns="0">
            <a:spAutoFit/>
          </a:bodyPr>
          <a:lstStyle/>
          <a:p>
            <a:pPr marL="12700">
              <a:lnSpc>
                <a:spcPct val="100000"/>
              </a:lnSpc>
              <a:spcBef>
                <a:spcPts val="95"/>
              </a:spcBef>
            </a:pPr>
            <a:r>
              <a:t>Apprendimento supervisionato</a:t>
            </a:r>
          </a:p>
        </p:txBody>
      </p:sp>
      <p:sp>
        <p:nvSpPr>
          <p:cNvPr id="3" name="object 3"/>
          <p:cNvSpPr txBox="1"/>
          <p:nvPr/>
        </p:nvSpPr>
        <p:spPr>
          <a:xfrm>
            <a:off x="893730" y="1416050"/>
            <a:ext cx="8801735" cy="4344670"/>
          </a:xfrm>
          <a:prstGeom prst="rect">
            <a:avLst/>
          </a:prstGeom>
        </p:spPr>
        <p:txBody>
          <a:bodyPr vert="horz" wrap="square" lIns="0" tIns="67310" rIns="0" bIns="0">
            <a:spAutoFit/>
          </a:bodyPr>
          <a:lstStyle/>
          <a:p>
            <a:pPr marL="207010" marR="288290" indent="-194945">
              <a:lnSpc>
                <a:spcPct val="77500"/>
              </a:lnSpc>
              <a:spcBef>
                <a:spcPts val="530"/>
              </a:spcBef>
              <a:buFont typeface="Arial MT"/>
              <a:buChar char="•"/>
              <a:tabLst>
                <a:tab pos="207645" algn="l"/>
              </a:tabLst>
              <a:defRPr sz="1600">
                <a:latin typeface="Calibri"/>
                <a:cs typeface="Calibri"/>
              </a:defRPr>
            </a:pPr>
            <a:r>
              <a:rPr i="1"/>
              <a:t>L'apprendimento </a:t>
            </a:r>
            <a:r>
              <a:t>supervisionato è attualmente l'approccio più popolare. In questo caso la macchina impara attraverso "supervisione" o "insegnamento":</a:t>
            </a:r>
            <a:endParaRPr sz="1600">
              <a:latin typeface="Calibri"/>
              <a:cs typeface="Calibri"/>
            </a:endParaRPr>
          </a:p>
          <a:p>
            <a:pPr marL="207010" marR="208279" indent="-194945">
              <a:lnSpc>
                <a:spcPct val="80600"/>
              </a:lnSpc>
              <a:spcBef>
                <a:spcPts val="875"/>
              </a:spcBef>
              <a:buFont typeface="Arial MT"/>
              <a:buChar char="•"/>
              <a:tabLst>
                <a:tab pos="207645" algn="l"/>
              </a:tabLst>
              <a:defRPr sz="1600">
                <a:latin typeface="Calibri"/>
                <a:cs typeface="Calibri"/>
              </a:defRPr>
            </a:pPr>
            <a:r>
              <a:t>viene fornito in anticipo un set di formazione, cioè un ampio insieme di (probabilmente) risposte corrette al compito del sistema.  Più esattamente il sistema è dotato di un insieme di coppie, ciascuna che collega la descrizione di un caso alla risposta corretta per quel caso.</a:t>
            </a:r>
            <a:endParaRPr sz="1600">
              <a:latin typeface="Calibri"/>
              <a:cs typeface="Calibri"/>
            </a:endParaRPr>
          </a:p>
          <a:p>
            <a:pPr marL="207010" indent="-194945">
              <a:lnSpc>
                <a:spcPct val="100000"/>
              </a:lnSpc>
              <a:spcBef>
                <a:spcPts val="480"/>
              </a:spcBef>
              <a:buFont typeface="Arial MT"/>
              <a:buChar char="•"/>
              <a:tabLst>
                <a:tab pos="207645" algn="l"/>
              </a:tabLst>
              <a:defRPr sz="1600">
                <a:latin typeface="Calibri"/>
                <a:cs typeface="Calibri"/>
              </a:defRPr>
            </a:pPr>
            <a:r>
              <a:t>Ecco alcuni esempi:</a:t>
            </a:r>
            <a:endParaRPr sz="1600">
              <a:latin typeface="Calibri"/>
              <a:cs typeface="Calibri"/>
            </a:endParaRPr>
          </a:p>
          <a:p>
            <a:pPr marL="596900" marR="5080" lvl="1" indent="-194945">
              <a:lnSpc>
                <a:spcPct val="76900"/>
              </a:lnSpc>
              <a:spcBef>
                <a:spcPts val="420"/>
              </a:spcBef>
              <a:buFont typeface="Arial MT"/>
              <a:buChar char="•"/>
              <a:tabLst>
                <a:tab pos="596900" algn="l"/>
                <a:tab pos="597535" algn="l"/>
              </a:tabLst>
              <a:defRPr sz="1300">
                <a:latin typeface="Calibri"/>
                <a:cs typeface="Calibri"/>
              </a:defRPr>
            </a:pPr>
            <a:r>
              <a:t>nei sistemi progettati per riconoscere gli oggetti (ad esempio animali) nelle immagini, ogni immagine del set di addestramento è contrassegnata con il nome del tipo di oggetto che contiene (ad esempio, gatto, cane, coniglio, ecc.);</a:t>
            </a:r>
            <a:endParaRPr sz="1300">
              <a:latin typeface="Calibri"/>
              <a:cs typeface="Calibri"/>
            </a:endParaRPr>
          </a:p>
          <a:p>
            <a:pPr marL="596900" marR="565150" lvl="1" indent="-194945">
              <a:lnSpc>
                <a:spcPct val="76900"/>
              </a:lnSpc>
              <a:spcBef>
                <a:spcPts val="505"/>
              </a:spcBef>
              <a:buFont typeface="Arial MT"/>
              <a:buChar char="•"/>
              <a:tabLst>
                <a:tab pos="596900" algn="l"/>
                <a:tab pos="597535" algn="l"/>
              </a:tabLst>
              <a:defRPr sz="1300">
                <a:latin typeface="Calibri"/>
                <a:cs typeface="Calibri"/>
              </a:defRPr>
            </a:pPr>
            <a:r>
              <a:t>nei sistemi di selezione del personale, la descrizione di ciascun candidato precedente (età, esperienza, studi, ecc.) è legata al successo della domanda (o a un indicatore delle prestazioni lavorative per i candidati designati);</a:t>
            </a:r>
            <a:endParaRPr sz="1300">
              <a:latin typeface="Calibri"/>
              <a:cs typeface="Calibri"/>
            </a:endParaRPr>
          </a:p>
          <a:p>
            <a:pPr marL="596900" lvl="1" indent="-195580">
              <a:lnSpc>
                <a:spcPct val="100000"/>
              </a:lnSpc>
              <a:spcBef>
                <a:spcPts val="50"/>
              </a:spcBef>
              <a:buFont typeface="Arial MT"/>
              <a:buChar char="•"/>
              <a:tabLst>
                <a:tab pos="596900" algn="l"/>
                <a:tab pos="597535" algn="l"/>
              </a:tabLst>
              <a:defRPr sz="1300">
                <a:latin typeface="Calibri"/>
                <a:cs typeface="Calibri"/>
              </a:defRPr>
            </a:pPr>
            <a:r>
              <a:t>nei sistemi di supporto alle decisioni cliniche, i sintomi e i test diagnostici di ciascun paziente sono collegati alle patologie del paziente;</a:t>
            </a:r>
            <a:endParaRPr sz="1300">
              <a:latin typeface="Calibri"/>
              <a:cs typeface="Calibri"/>
            </a:endParaRPr>
          </a:p>
          <a:p>
            <a:pPr marL="596900" marR="196215" lvl="1" indent="-194945">
              <a:lnSpc>
                <a:spcPct val="76900"/>
              </a:lnSpc>
              <a:spcBef>
                <a:spcPts val="505"/>
              </a:spcBef>
              <a:buFont typeface="Arial MT"/>
              <a:buChar char="•"/>
              <a:tabLst>
                <a:tab pos="596900" algn="l"/>
                <a:tab pos="597535" algn="l"/>
              </a:tabLst>
              <a:defRPr sz="1300">
                <a:latin typeface="Calibri"/>
                <a:cs typeface="Calibri"/>
              </a:defRPr>
            </a:pPr>
            <a:r>
              <a:t>nei sistemi di raccomandazione, le caratteristiche e il comportamento di ciascun consumatore sono collegati agli oggetti acquistati; nei sistemi di valutazione delle domande di prestito, ogni registrazione di una domanda precedente è legata al fatto che la domanda sia stata accettata o meno</a:t>
            </a:r>
            <a:endParaRPr sz="1300">
              <a:latin typeface="Calibri"/>
              <a:cs typeface="Calibri"/>
            </a:endParaRPr>
          </a:p>
          <a:p>
            <a:pPr marL="207010" marR="630555" indent="-194945">
              <a:lnSpc>
                <a:spcPts val="1580"/>
              </a:lnSpc>
              <a:spcBef>
                <a:spcPts val="780"/>
              </a:spcBef>
              <a:buFont typeface="Arial MT"/>
              <a:buChar char="•"/>
              <a:tabLst>
                <a:tab pos="207645" algn="l"/>
              </a:tabLst>
              <a:defRPr sz="1600">
                <a:latin typeface="Calibri"/>
                <a:cs typeface="Calibri"/>
              </a:defRPr>
            </a:pPr>
            <a:r>
              <a:t>La formazione di un sistema non richiede sempre un insegnante umano incaricato di fornire risposte corrette al sistema. In molti casi, il set di formazione può essere prodotto collaterale delle attività umane</a:t>
            </a:r>
            <a:endParaRPr sz="1600">
              <a:latin typeface="Calibri"/>
              <a:cs typeface="Calibri"/>
            </a:endParaRPr>
          </a:p>
          <a:p>
            <a:pPr marL="207010" marR="53340">
              <a:lnSpc>
                <a:spcPct val="77500"/>
              </a:lnSpc>
              <a:spcBef>
                <a:spcPts val="30"/>
              </a:spcBef>
              <a:defRPr sz="1600">
                <a:latin typeface="Calibri"/>
                <a:cs typeface="Calibri"/>
              </a:defRPr>
            </a:pPr>
            <a:r>
              <a:t>(acquisti, assunzioni, prestiti, tagging, ecc.), come si ottiene registrando le scelte umane relative a tali attività</a:t>
            </a:r>
            <a:endParaRPr sz="1600">
              <a:latin typeface="Calibri"/>
              <a:cs typeface="Calibri"/>
            </a:endParaRPr>
          </a:p>
          <a:p>
            <a:pPr marL="207010" marR="680720" indent="-194945">
              <a:lnSpc>
                <a:spcPct val="80600"/>
              </a:lnSpc>
              <a:spcBef>
                <a:spcPts val="855"/>
              </a:spcBef>
              <a:buFont typeface="Arial MT"/>
              <a:buChar char="•"/>
              <a:tabLst>
                <a:tab pos="253365" algn="l"/>
                <a:tab pos="254000" algn="l"/>
              </a:tabLst>
            </a:pPr>
            <a:r>
              <a:t>	</a:t>
            </a:r>
            <a:r>
              <a:rPr sz="1600">
                <a:latin typeface="Calibri"/>
                <a:cs typeface="Calibri"/>
              </a:rPr>
              <a:t>In alcuni casi il set di allenamento può anche essere raccolto "dal selvaggio" costituito da dati che sono disponibili sul web aperto. (Ad esempio, immagini o volti taggati manualmente, disponibili sui social network)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A4A7C31BC41F84CAD7420467C61AFB7" ma:contentTypeVersion="15" ma:contentTypeDescription="Creare un nuovo documento." ma:contentTypeScope="" ma:versionID="686d4094882f84ec5d3c77a015851692">
  <xsd:schema xmlns:xsd="http://www.w3.org/2001/XMLSchema" xmlns:xs="http://www.w3.org/2001/XMLSchema" xmlns:p="http://schemas.microsoft.com/office/2006/metadata/properties" xmlns:ns2="97c5e815-bb9e-417e-a357-9d725bdad6ad" xmlns:ns3="3ad8ab27-81d5-4733-84af-62e9df1d9f84" targetNamespace="http://schemas.microsoft.com/office/2006/metadata/properties" ma:root="true" ma:fieldsID="489db0da573d4ba4068ed975a897bba8" ns2:_="" ns3:_="">
    <xsd:import namespace="97c5e815-bb9e-417e-a357-9d725bdad6ad"/>
    <xsd:import namespace="3ad8ab27-81d5-4733-84af-62e9df1d9f8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5e815-bb9e-417e-a357-9d725bdad6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Tag immagine" ma:readOnly="false" ma:fieldId="{5cf76f15-5ced-4ddc-b409-7134ff3c332f}" ma:taxonomyMulti="true" ma:sspId="f77b169b-7464-4c14-89c9-ab876efcba0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d8ab27-81d5-4733-84af-62e9df1d9f84" elementFormDefault="qualified">
    <xsd:import namespace="http://schemas.microsoft.com/office/2006/documentManagement/types"/>
    <xsd:import namespace="http://schemas.microsoft.com/office/infopath/2007/PartnerControls"/>
    <xsd:element name="SharedWithUsers" ma:index="17"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Condiviso con dettagli" ma:internalName="SharedWithDetails" ma:readOnly="true">
      <xsd:simpleType>
        <xsd:restriction base="dms:Note">
          <xsd:maxLength value="255"/>
        </xsd:restriction>
      </xsd:simpleType>
    </xsd:element>
    <xsd:element name="TaxCatchAll" ma:index="22" nillable="true" ma:displayName="Taxonomy Catch All Column" ma:hidden="true" ma:list="{30ff5b68-f3c9-42ae-9f4f-c4fbcf79e558}" ma:internalName="TaxCatchAll" ma:showField="CatchAllData" ma:web="3ad8ab27-81d5-4733-84af-62e9df1d9f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ad8ab27-81d5-4733-84af-62e9df1d9f84" xsi:nil="true"/>
    <lcf76f155ced4ddcb4097134ff3c332f xmlns="97c5e815-bb9e-417e-a357-9d725bdad6a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D5F1EC9-337C-4AB8-B567-EFF565F05F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c5e815-bb9e-417e-a357-9d725bdad6ad"/>
    <ds:schemaRef ds:uri="3ad8ab27-81d5-4733-84af-62e9df1d9f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9A61D1-4F76-4014-B043-53D9CE28E3DE}">
  <ds:schemaRefs>
    <ds:schemaRef ds:uri="http://schemas.microsoft.com/sharepoint/v3/contenttype/forms"/>
  </ds:schemaRefs>
</ds:datastoreItem>
</file>

<file path=customXml/itemProps3.xml><?xml version="1.0" encoding="utf-8"?>
<ds:datastoreItem xmlns:ds="http://schemas.openxmlformats.org/officeDocument/2006/customXml" ds:itemID="{019B9B61-A9F2-4A4D-A47D-13F3AF208A21}">
  <ds:schemaRefs>
    <ds:schemaRef ds:uri="http://schemas.microsoft.com/office/2006/metadata/properties"/>
    <ds:schemaRef ds:uri="http://schemas.microsoft.com/office/infopath/2007/PartnerControls"/>
    <ds:schemaRef ds:uri="3ad8ab27-81d5-4733-84af-62e9df1d9f84"/>
    <ds:schemaRef ds:uri="97c5e815-bb9e-417e-a357-9d725bdad6ad"/>
  </ds:schemaRefs>
</ds:datastoreItem>
</file>

<file path=docProps/app.xml><?xml version="1.0" encoding="utf-8"?>
<Properties xmlns="http://schemas.openxmlformats.org/officeDocument/2006/extended-properties" xmlns:vt="http://schemas.openxmlformats.org/officeDocument/2006/docPropsVTypes">
  <Template/>
  <TotalTime>21</TotalTime>
  <Words>7676</Words>
  <Application>Microsoft Macintosh PowerPoint</Application>
  <PresentationFormat>Personalizzato</PresentationFormat>
  <Paragraphs>422</Paragraphs>
  <Slides>67</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67</vt:i4>
      </vt:variant>
    </vt:vector>
  </HeadingPairs>
  <TitlesOfParts>
    <vt:vector size="73" baseType="lpstr">
      <vt:lpstr>Arial MT</vt:lpstr>
      <vt:lpstr>Calibri</vt:lpstr>
      <vt:lpstr>Calibri Light</vt:lpstr>
      <vt:lpstr>Times New Roman</vt:lpstr>
      <vt:lpstr>Wingdings</vt:lpstr>
      <vt:lpstr>Office Theme</vt:lpstr>
      <vt:lpstr>Presentazione standard di PowerPoint</vt:lpstr>
      <vt:lpstr>Internet, AI e Big Data:  promessa e cattura</vt:lpstr>
      <vt:lpstr>Opportunità di IA: prospettiva tecno-ottimistica</vt:lpstr>
      <vt:lpstr>Rischi AI e Big Data</vt:lpstr>
      <vt:lpstr>Rischi AI e Big Data</vt:lpstr>
      <vt:lpstr>Rischi AI e Big Data</vt:lpstr>
      <vt:lpstr>Rischi AI e Big Data</vt:lpstr>
      <vt:lpstr>IA nel processo decisionale: approcci all'apprendimento</vt:lpstr>
      <vt:lpstr>Apprendimento supervisionato</vt:lpstr>
      <vt:lpstr>Esempio di apprendimento supervisionato: domanda di cauzione</vt:lpstr>
      <vt:lpstr>Esempio di apprendimento supervisionato: domanda di cauzione</vt:lpstr>
      <vt:lpstr>Pronostici</vt:lpstr>
      <vt:lpstr>Apprendimento di rinforzo</vt:lpstr>
      <vt:lpstr>Apprendimento non supervisionato</vt:lpstr>
      <vt:lpstr>Intelligenza artificiale, influenza e manipolazione</vt:lpstr>
      <vt:lpstr>Profilazione, influenza e manipolazione</vt:lpstr>
      <vt:lpstr>Attraverso L'INTELLIGENZA ARTIFICIALE &amp; &amp; personal big data </vt:lpstr>
      <vt:lpstr>Profilazione: lo scenario</vt:lpstr>
      <vt:lpstr>Profilazione: lo scenario</vt:lpstr>
      <vt:lpstr>AI e profilazione</vt:lpstr>
      <vt:lpstr>Profilazione: influenza e manipolazione</vt:lpstr>
      <vt:lpstr>Profilazione: influenza e manipolazione</vt:lpstr>
      <vt:lpstr>Profilazione: una nozione</vt:lpstr>
      <vt:lpstr>Profilazione nel GDPR</vt:lpstr>
      <vt:lpstr>I pericoli della profilazione: il caso di Cambridge Analytica</vt:lpstr>
      <vt:lpstr>I pericoli della profilazione: il caso di Cambridge Analytica</vt:lpstr>
      <vt:lpstr>I pericoli della profilazione: il caso di Cambridge Analytica</vt:lpstr>
      <vt:lpstr>I pericoli della profilazione: il caso di Cambridge Analytica</vt:lpstr>
      <vt:lpstr>Verso il capitalismo di sorveglianza o lo Stato di sorveglianza?</vt:lpstr>
      <vt:lpstr>Verso il capitalismo di sorveglianza o lo Stato di sorveglianza?</vt:lpstr>
      <vt:lpstr>Verso il capitalismo di sorveglianza o lo Stato di sorveglianza?</vt:lpstr>
      <vt:lpstr>Il capitalismo industriale</vt:lpstr>
      <vt:lpstr>Il Capitalismo di Sorveglianza</vt:lpstr>
      <vt:lpstr>Capitalismo di sorveglianza</vt:lpstr>
      <vt:lpstr>Capitalismo di sorveglianza</vt:lpstr>
      <vt:lpstr>Stato di sorveglianza</vt:lpstr>
      <vt:lpstr>Stato di sorveglianza</vt:lpstr>
      <vt:lpstr>Stato di sorveglianza: i sistemi di credito sociale cinese</vt:lpstr>
      <vt:lpstr>In alcuni casi e dominio, le applicazioni AI &amp; Big Data — anche quando accurate e imparziali — possono avere costi individuali e sociali che superano i loro vantaggi.</vt:lpstr>
      <vt:lpstr>Il problema generale della selezione sociale e del trattamento differenziale</vt:lpstr>
      <vt:lpstr>Il problema generale della selezione sociale e del trattamento differenziale</vt:lpstr>
      <vt:lpstr>Esempio: utilizzo di tecnologie di machine learning per rilevare o anticipare i problemi di salute</vt:lpstr>
      <vt:lpstr>Esempio: utilizzo di tecnologie di machine learning per rilevare o anticipare i problemi di salute</vt:lpstr>
      <vt:lpstr>Esempio: utilizzo delle previsioni basate sui dati sanitari nei contesti assicurativi e recruting</vt:lpstr>
      <vt:lpstr>Esempio: utilizzo delle previsioni basate sui dati sanitari nei contesti assicurativi e recruting</vt:lpstr>
      <vt:lpstr>Un altro esempio riguarda...</vt:lpstr>
      <vt:lpstr>IA nel processo decisionale riguardante le persone:  equità e discriminazione</vt:lpstr>
      <vt:lpstr>I sistemi di intelligenza artificiale sono meglio degli esseri umani nel valutarci?</vt:lpstr>
      <vt:lpstr>O no?</vt:lpstr>
      <vt:lpstr>Sistemi che riproducono i punti di forza e le debolezze degli esseri umani nel formulare giudizi</vt:lpstr>
      <vt:lpstr>Pregiudizio nell'ambito dell'addestramento</vt:lpstr>
      <vt:lpstr>Sistemi distorti contro i gruppi</vt:lpstr>
      <vt:lpstr>In altri casi, errori e discriminazioni possono riguardare i pregiudizi del sistema di apprendimento automatico incorporati nei predittori.</vt:lpstr>
      <vt:lpstr>Set di dati che NON riflettono la composizione statistica della popolazione</vt:lpstr>
      <vt:lpstr>Presentazione standard di PowerPoint</vt:lpstr>
      <vt:lpstr>È stato osservato che è difficile contestare l'ingiustizia del processo decisionale automatizzato.</vt:lpstr>
      <vt:lpstr>Armi di distruzione matematica</vt:lpstr>
      <vt:lpstr>O no?</vt:lpstr>
      <vt:lpstr>Sfidare l'ingiustizia del processo decisionale automatizzato</vt:lpstr>
      <vt:lpstr>Dovremmo escludere l'uso di processi decisionali automatizzati?</vt:lpstr>
      <vt:lpstr>Umani + Algoritmi?</vt:lpstr>
      <vt:lpstr>Presentazione standard di PowerPoint</vt:lpstr>
      <vt:lpstr>Il GDPR prevede alcuni vincoli:</vt:lpstr>
      <vt:lpstr>Presentazione standard di PowerPoint</vt:lpstr>
      <vt:lpstr>Presentazione standard di PowerPoint</vt:lpstr>
      <vt:lpstr>Tecnologie per l'emancipazione dei cittadini — Claudette</vt:lpstr>
      <vt:lpstr>Tecnologie che potenziano i cittadini — PDA/CDA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AI_GDPR02AIPersonalData_FL_2022</dc:title>
  <dc:creator>Franny</dc:creator>
  <cp:lastModifiedBy>Eleonora Mancini</cp:lastModifiedBy>
  <cp:revision>4</cp:revision>
  <dcterms:created xsi:type="dcterms:W3CDTF">2023-03-27T11:43:00Z</dcterms:created>
  <dcterms:modified xsi:type="dcterms:W3CDTF">2023-04-14T15:05:39Z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2022-05-02T00:00:00Z</vt:filetime>
  </property>
  <property fmtid="{D5CDD505-2E9C-101B-9397-08002B2CF9AE}" pid="3" name="Creator">
    <vt:lpwstr>PowerPoint</vt:lpwstr>
  </property>
  <property fmtid="{D5CDD505-2E9C-101B-9397-08002B2CF9AE}" pid="4" name="LastSaved">
    <vt:filetime>2023-03-27T00:00:00Z</vt:filetime>
  </property>
  <property fmtid="{D5CDD505-2E9C-101B-9397-08002B2CF9AE}" pid="5" name="ContentTypeId">
    <vt:lpwstr>0x0101006A4A7C31BC41F84CAD7420467C61AFB7</vt:lpwstr>
  </property>
</Properties>
</file>