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53"/>
  </p:notesMasterIdLst>
  <p:sldIdLst>
    <p:sldId id="303"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x="10693400" cy="7556500"/>
  <p:notesSz cx="10693400" cy="75565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p:cViewPr varScale="1">
        <p:scale>
          <a:sx n="110" d="100"/>
          <a:sy n="110" d="100"/>
        </p:scale>
        <p:origin x="1688"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C049B45D-5166-8541-8B12-7233CC12E30C}" type="datetimeFigureOut">
              <a:rPr lang="it-IT" smtClean="0"/>
              <a:t>14/04/23</a:t>
            </a:fld>
            <a:endParaRPr lang="it-IT"/>
          </a:p>
        </p:txBody>
      </p:sp>
      <p:sp>
        <p:nvSpPr>
          <p:cNvPr id="4" name="Segnaposto immagine diapositiva 3"/>
          <p:cNvSpPr>
            <a:spLocks noGrp="1" noRot="1" noChangeAspect="1"/>
          </p:cNvSpPr>
          <p:nvPr>
            <p:ph type="sldImg" idx="2"/>
          </p:nvPr>
        </p:nvSpPr>
        <p:spPr>
          <a:xfrm>
            <a:off x="3541713" y="944563"/>
            <a:ext cx="3609975" cy="25511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069975" y="3636963"/>
            <a:ext cx="8553450" cy="297497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7177088"/>
            <a:ext cx="4633913" cy="3794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057900" y="7177088"/>
            <a:ext cx="4632325" cy="379412"/>
          </a:xfrm>
          <a:prstGeom prst="rect">
            <a:avLst/>
          </a:prstGeom>
        </p:spPr>
        <p:txBody>
          <a:bodyPr vert="horz" lIns="91440" tIns="45720" rIns="91440" bIns="45720" rtlCol="0" anchor="b"/>
          <a:lstStyle>
            <a:lvl1pPr algn="r">
              <a:defRPr sz="1200"/>
            </a:lvl1pPr>
          </a:lstStyle>
          <a:p>
            <a:fld id="{DB8C7AC6-E4EA-8643-9CB2-269280F1F78A}" type="slidenum">
              <a:rPr lang="it-IT" smtClean="0"/>
              <a:t>‹N›</a:t>
            </a:fld>
            <a:endParaRPr lang="it-IT"/>
          </a:p>
        </p:txBody>
      </p:sp>
    </p:spTree>
    <p:extLst>
      <p:ext uri="{BB962C8B-B14F-4D97-AF65-F5344CB8AC3E}">
        <p14:creationId xmlns:p14="http://schemas.microsoft.com/office/powerpoint/2010/main" val="1804360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8C7AC6-E4EA-8643-9CB2-269280F1F78A}" type="slidenum">
              <a:rPr lang="it-IT" smtClean="0"/>
              <a:t>37</a:t>
            </a:fld>
            <a:endParaRPr lang="it-IT"/>
          </a:p>
        </p:txBody>
      </p:sp>
    </p:spTree>
    <p:extLst>
      <p:ext uri="{BB962C8B-B14F-4D97-AF65-F5344CB8AC3E}">
        <p14:creationId xmlns:p14="http://schemas.microsoft.com/office/powerpoint/2010/main" val="259959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8C7AC6-E4EA-8643-9CB2-269280F1F78A}" type="slidenum">
              <a:rPr lang="it-IT" smtClean="0"/>
              <a:t>38</a:t>
            </a:fld>
            <a:endParaRPr lang="it-IT"/>
          </a:p>
        </p:txBody>
      </p:sp>
    </p:spTree>
    <p:extLst>
      <p:ext uri="{BB962C8B-B14F-4D97-AF65-F5344CB8AC3E}">
        <p14:creationId xmlns:p14="http://schemas.microsoft.com/office/powerpoint/2010/main" val="385269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0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7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31830" y="1112139"/>
            <a:ext cx="8829738" cy="1110614"/>
          </a:xfrm>
          <a:prstGeom prst="rect">
            <a:avLst/>
          </a:prstGeom>
        </p:spPr>
        <p:txBody>
          <a:bodyPr wrap="square" lIns="0" tIns="0" rIns="0" bIns="0">
            <a:spAutoFit/>
          </a:bodyPr>
          <a:lstStyle>
            <a:lvl1pPr>
              <a:defRPr sz="37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31830" y="2663004"/>
            <a:ext cx="8829040" cy="2284095"/>
          </a:xfrm>
          <a:prstGeom prst="rect">
            <a:avLst/>
          </a:prstGeom>
        </p:spPr>
        <p:txBody>
          <a:bodyPr wrap="square" lIns="0" tIns="0" rIns="0" bIns="0">
            <a:spAutoFit/>
          </a:bodyPr>
          <a:lstStyle>
            <a:lvl1pPr>
              <a:defRPr sz="20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4/14/23</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D641A6C-8B69-596C-CB74-21BA116846D2}"/>
              </a:ext>
            </a:extLst>
          </p:cNvPr>
          <p:cNvPicPr>
            <a:picLocks noChangeAspect="1"/>
          </p:cNvPicPr>
          <p:nvPr/>
        </p:nvPicPr>
        <p:blipFill rotWithShape="1">
          <a:blip r:embed="rId2"/>
          <a:srcRect b="14265"/>
          <a:stretch/>
        </p:blipFill>
        <p:spPr>
          <a:xfrm>
            <a:off x="0" y="-22104"/>
            <a:ext cx="10693400" cy="5095754"/>
          </a:xfrm>
          <a:prstGeom prst="rect">
            <a:avLst/>
          </a:prstGeom>
        </p:spPr>
      </p:pic>
    </p:spTree>
    <p:extLst>
      <p:ext uri="{BB962C8B-B14F-4D97-AF65-F5344CB8AC3E}">
        <p14:creationId xmlns:p14="http://schemas.microsoft.com/office/powerpoint/2010/main" val="284044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515" rIns="0" bIns="0">
            <a:spAutoFit/>
          </a:bodyPr>
          <a:lstStyle/>
          <a:p>
            <a:pPr marL="12700" marR="5080">
              <a:lnSpc>
                <a:spcPts val="4100"/>
              </a:lnSpc>
              <a:spcBef>
                <a:spcPts val="445"/>
              </a:spcBef>
              <a:defRPr sz="3600">
                <a:solidFill>
                  <a:srgbClr val="0070C0"/>
                </a:solidFill>
              </a:defRPr>
            </a:pPr>
            <a:r>
              <a:t>Articolo 4, paragrafo 1, RGPD: Dati personali — pseudonimizzazione</a:t>
            </a:r>
            <a:endParaRPr sz="3600"/>
          </a:p>
        </p:txBody>
      </p:sp>
      <p:sp>
        <p:nvSpPr>
          <p:cNvPr id="3" name="object 3"/>
          <p:cNvSpPr txBox="1"/>
          <p:nvPr/>
        </p:nvSpPr>
        <p:spPr>
          <a:xfrm>
            <a:off x="931830" y="2368378"/>
            <a:ext cx="8736330" cy="3252470"/>
          </a:xfrm>
          <a:prstGeom prst="rect">
            <a:avLst/>
          </a:prstGeom>
        </p:spPr>
        <p:txBody>
          <a:bodyPr vert="horz" wrap="square" lIns="0" tIns="50165" rIns="0" bIns="0">
            <a:spAutoFit/>
          </a:bodyPr>
          <a:lstStyle/>
          <a:p>
            <a:pPr marL="207010" marR="5080" indent="-194945">
              <a:lnSpc>
                <a:spcPct val="89600"/>
              </a:lnSpc>
              <a:spcBef>
                <a:spcPts val="395"/>
              </a:spcBef>
              <a:buFont typeface="Arial MT"/>
              <a:buChar char="•"/>
              <a:tabLst>
                <a:tab pos="207645" algn="l"/>
              </a:tabLst>
              <a:defRPr>
                <a:latin typeface="Calibri"/>
                <a:cs typeface="Calibri"/>
              </a:defRPr>
            </a:pPr>
            <a:r>
              <a:rPr sz="2400" b="1"/>
              <a:t>Pseudonimizzazione: gli elementi di</a:t>
            </a:r>
            <a:r>
              <a:rPr sz="2400"/>
              <a:t>dati che identificano una persona vengono sostituiti con uno pseudonimo, ma </a:t>
            </a:r>
            <a:r>
              <a:rPr sz="2400" b="1"/>
              <a:t>il collegamento tra lo pseudonimo e gli elementi di dati identificativi può essere ripercorso utilizzando informazioni separate </a:t>
            </a:r>
            <a:r>
              <a:rPr sz="1700"/>
              <a:t>(ad esempio, una tabella che collega pseudonimi e nomi reali, o tramite chiave crittografica per decodificare i nomi crittografati)</a:t>
            </a:r>
            <a:endParaRPr sz="1700">
              <a:latin typeface="Calibri"/>
              <a:cs typeface="Calibri"/>
            </a:endParaRPr>
          </a:p>
          <a:p>
            <a:pPr marL="207010" marR="612140" indent="-194945">
              <a:lnSpc>
                <a:spcPts val="2500"/>
              </a:lnSpc>
              <a:spcBef>
                <a:spcPts val="975"/>
              </a:spcBef>
              <a:buFont typeface="Arial MT"/>
              <a:buChar char="•"/>
              <a:tabLst>
                <a:tab pos="207645" algn="l"/>
              </a:tabLst>
              <a:defRPr sz="2400">
                <a:latin typeface="Calibri"/>
                <a:cs typeface="Calibri"/>
              </a:defRPr>
            </a:pPr>
            <a:r>
              <a:t>Il considerando 26 precisa che i </a:t>
            </a:r>
            <a:r>
              <a:rPr b="1"/>
              <a:t>dati pseudonimizzati sono ancora dati personali</a:t>
            </a:r>
            <a:r>
              <a:t>.</a:t>
            </a:r>
            <a:endParaRPr sz="2400">
              <a:latin typeface="Calibri"/>
              <a:cs typeface="Calibri"/>
            </a:endParaRPr>
          </a:p>
          <a:p>
            <a:pPr marL="596900" marR="92710" lvl="1" indent="-194945">
              <a:lnSpc>
                <a:spcPct val="91500"/>
              </a:lnSpc>
              <a:spcBef>
                <a:spcPts val="409"/>
              </a:spcBef>
              <a:buSzPct val="95000"/>
              <a:buFont typeface="Wingdings"/>
              <a:buChar char=""/>
              <a:tabLst>
                <a:tab pos="609600" algn="l"/>
              </a:tabLst>
              <a:defRPr sz="2000" i="1">
                <a:latin typeface="Calibri"/>
                <a:cs typeface="Calibri"/>
              </a:defRPr>
            </a:pPr>
            <a:r>
              <a:t>I dati personali che sono stati oggetto di pseudonimizzazione, che potrebbero essere attribuiti a una persona fisica mediante l'uso di informazioni aggiuntive, dovrebbero essere considerati </a:t>
            </a:r>
            <a:r>
              <a:rPr b="1">
                <a:solidFill>
                  <a:srgbClr val="C00000"/>
                </a:solidFill>
              </a:rPr>
              <a:t>informazioni su una persona fisica identificabile</a:t>
            </a:r>
            <a:r>
              <a:t>.</a:t>
            </a:r>
            <a:endParaRPr sz="20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996315"/>
            <a:ext cx="8594725" cy="1110615"/>
          </a:xfrm>
          <a:prstGeom prst="rect">
            <a:avLst/>
          </a:prstGeom>
        </p:spPr>
        <p:txBody>
          <a:bodyPr vert="horz" wrap="square" lIns="0" tIns="65405" rIns="0" bIns="0">
            <a:spAutoFit/>
          </a:bodyPr>
          <a:lstStyle/>
          <a:p>
            <a:pPr marL="12700" marR="5080">
              <a:lnSpc>
                <a:spcPts val="4100"/>
              </a:lnSpc>
              <a:spcBef>
                <a:spcPts val="515"/>
              </a:spcBef>
            </a:pPr>
            <a:r>
              <a:rPr sz="3600" dirty="0" err="1">
                <a:solidFill>
                  <a:srgbClr val="0070C0"/>
                </a:solidFill>
              </a:rPr>
              <a:t>Articolo</a:t>
            </a:r>
            <a:r>
              <a:rPr sz="3600" dirty="0">
                <a:solidFill>
                  <a:srgbClr val="0070C0"/>
                </a:solidFill>
              </a:rPr>
              <a:t> 4, </a:t>
            </a:r>
            <a:r>
              <a:rPr sz="3600" dirty="0" err="1">
                <a:solidFill>
                  <a:srgbClr val="0070C0"/>
                </a:solidFill>
              </a:rPr>
              <a:t>paragrafo</a:t>
            </a:r>
            <a:r>
              <a:rPr sz="3600" dirty="0">
                <a:solidFill>
                  <a:srgbClr val="0070C0"/>
                </a:solidFill>
              </a:rPr>
              <a:t> 1, RGPD: </a:t>
            </a:r>
            <a:r>
              <a:rPr sz="3600" dirty="0" err="1">
                <a:solidFill>
                  <a:srgbClr val="0070C0"/>
                </a:solidFill>
              </a:rPr>
              <a:t>Dati</a:t>
            </a:r>
            <a:r>
              <a:rPr sz="3600" dirty="0">
                <a:solidFill>
                  <a:srgbClr val="0070C0"/>
                </a:solidFill>
              </a:rPr>
              <a:t> </a:t>
            </a:r>
            <a:r>
              <a:rPr sz="3600" dirty="0" err="1">
                <a:solidFill>
                  <a:srgbClr val="0070C0"/>
                </a:solidFill>
              </a:rPr>
              <a:t>personali</a:t>
            </a:r>
            <a:r>
              <a:rPr sz="3600" dirty="0">
                <a:solidFill>
                  <a:srgbClr val="0070C0"/>
                </a:solidFill>
              </a:rPr>
              <a:t> </a:t>
            </a:r>
            <a:r>
              <a:rPr dirty="0"/>
              <a:t>— </a:t>
            </a:r>
            <a:r>
              <a:rPr dirty="0" err="1"/>
              <a:t>Collegamento</a:t>
            </a:r>
            <a:r>
              <a:rPr dirty="0"/>
              <a:t> </a:t>
            </a:r>
            <a:r>
              <a:rPr dirty="0" err="1"/>
              <a:t>agli</a:t>
            </a:r>
            <a:r>
              <a:rPr dirty="0"/>
              <a:t> </a:t>
            </a:r>
            <a:r>
              <a:rPr dirty="0" err="1"/>
              <a:t>sviluppi</a:t>
            </a:r>
            <a:r>
              <a:rPr dirty="0"/>
              <a:t> </a:t>
            </a:r>
            <a:r>
              <a:rPr dirty="0" err="1"/>
              <a:t>tecnologici</a:t>
            </a:r>
            <a:endParaRPr sz="3700" dirty="0"/>
          </a:p>
        </p:txBody>
      </p:sp>
      <p:sp>
        <p:nvSpPr>
          <p:cNvPr id="3" name="object 3"/>
          <p:cNvSpPr txBox="1"/>
          <p:nvPr/>
        </p:nvSpPr>
        <p:spPr>
          <a:xfrm>
            <a:off x="793967" y="2421203"/>
            <a:ext cx="9191625" cy="360680"/>
          </a:xfrm>
          <a:prstGeom prst="rect">
            <a:avLst/>
          </a:prstGeom>
        </p:spPr>
        <p:txBody>
          <a:bodyPr vert="horz" wrap="square" lIns="0" tIns="12700" rIns="0" bIns="0">
            <a:spAutoFit/>
          </a:bodyPr>
          <a:lstStyle/>
          <a:p>
            <a:pPr marL="207010" indent="-194945">
              <a:lnSpc>
                <a:spcPct val="100000"/>
              </a:lnSpc>
              <a:spcBef>
                <a:spcPts val="100"/>
              </a:spcBef>
              <a:buFont typeface="Arial MT"/>
              <a:buChar char="•"/>
              <a:tabLst>
                <a:tab pos="207645" algn="l"/>
              </a:tabLst>
              <a:defRPr sz="2200">
                <a:latin typeface="Calibri"/>
                <a:cs typeface="Calibri"/>
              </a:defRPr>
            </a:pPr>
            <a:r>
              <a:rPr dirty="0"/>
              <a:t>Il </a:t>
            </a:r>
            <a:r>
              <a:rPr dirty="0" err="1"/>
              <a:t>legame</a:t>
            </a:r>
            <a:r>
              <a:rPr dirty="0"/>
              <a:t> </a:t>
            </a:r>
            <a:r>
              <a:rPr dirty="0" err="1"/>
              <a:t>tra</a:t>
            </a:r>
            <a:r>
              <a:rPr dirty="0"/>
              <a:t> la natura </a:t>
            </a:r>
            <a:r>
              <a:rPr dirty="0" err="1"/>
              <a:t>personale</a:t>
            </a:r>
            <a:r>
              <a:rPr dirty="0"/>
              <a:t> </a:t>
            </a:r>
            <a:r>
              <a:rPr dirty="0" err="1"/>
              <a:t>dell'informazione</a:t>
            </a:r>
            <a:r>
              <a:rPr dirty="0"/>
              <a:t> e la </a:t>
            </a:r>
            <a:r>
              <a:rPr b="1" dirty="0" err="1">
                <a:solidFill>
                  <a:srgbClr val="C00000"/>
                </a:solidFill>
              </a:rPr>
              <a:t>tecnologia</a:t>
            </a:r>
            <a:endParaRPr sz="2200" dirty="0">
              <a:latin typeface="Calibri"/>
              <a:cs typeface="Calibri"/>
            </a:endParaRPr>
          </a:p>
        </p:txBody>
      </p:sp>
      <p:sp>
        <p:nvSpPr>
          <p:cNvPr id="4" name="object 4"/>
          <p:cNvSpPr txBox="1"/>
          <p:nvPr/>
        </p:nvSpPr>
        <p:spPr>
          <a:xfrm>
            <a:off x="988753" y="2649803"/>
            <a:ext cx="9191625" cy="5493299"/>
          </a:xfrm>
          <a:prstGeom prst="rect">
            <a:avLst/>
          </a:prstGeom>
        </p:spPr>
        <p:txBody>
          <a:bodyPr vert="horz" wrap="square" lIns="0" tIns="12700" rIns="0" bIns="0">
            <a:spAutoFit/>
          </a:bodyPr>
          <a:lstStyle/>
          <a:p>
            <a:pPr marL="12700">
              <a:lnSpc>
                <a:spcPct val="100000"/>
              </a:lnSpc>
              <a:spcBef>
                <a:spcPts val="100"/>
              </a:spcBef>
              <a:defRPr sz="2200">
                <a:latin typeface="Calibri"/>
                <a:cs typeface="Calibri"/>
              </a:defRPr>
            </a:pPr>
            <a:r>
              <a:rPr b="1" dirty="0">
                <a:solidFill>
                  <a:srgbClr val="C00000"/>
                </a:solidFill>
              </a:rPr>
              <a:t>lo </a:t>
            </a:r>
            <a:r>
              <a:rPr b="1" dirty="0" err="1">
                <a:solidFill>
                  <a:srgbClr val="C00000"/>
                </a:solidFill>
              </a:rPr>
              <a:t>sviluppo</a:t>
            </a:r>
            <a:r>
              <a:rPr b="1" dirty="0">
                <a:solidFill>
                  <a:srgbClr val="C00000"/>
                </a:solidFill>
              </a:rPr>
              <a:t> </a:t>
            </a:r>
            <a:r>
              <a:rPr dirty="0" err="1"/>
              <a:t>è</a:t>
            </a:r>
            <a:r>
              <a:rPr dirty="0"/>
              <a:t> </a:t>
            </a:r>
            <a:r>
              <a:rPr dirty="0" err="1"/>
              <a:t>menzionato</a:t>
            </a:r>
            <a:r>
              <a:rPr dirty="0"/>
              <a:t> </a:t>
            </a:r>
            <a:r>
              <a:rPr b="1" dirty="0"/>
              <a:t>al </a:t>
            </a:r>
            <a:r>
              <a:rPr b="1" dirty="0" err="1"/>
              <a:t>considerando</a:t>
            </a:r>
            <a:r>
              <a:rPr b="1" dirty="0"/>
              <a:t> (9) del </a:t>
            </a:r>
            <a:r>
              <a:rPr b="1" dirty="0" err="1"/>
              <a:t>regolamento</a:t>
            </a:r>
            <a:r>
              <a:rPr b="1" dirty="0"/>
              <a:t> 2018/1807*:</a:t>
            </a:r>
            <a:endParaRPr lang="it-IT" b="1" dirty="0"/>
          </a:p>
          <a:p>
            <a:pPr marL="207010" indent="-194945">
              <a:lnSpc>
                <a:spcPts val="2050"/>
              </a:lnSpc>
              <a:spcBef>
                <a:spcPts val="100"/>
              </a:spcBef>
              <a:buFont typeface="Arial MT"/>
              <a:buChar char="•"/>
              <a:tabLst>
                <a:tab pos="207645" algn="l"/>
              </a:tabLst>
              <a:defRPr sz="2000">
                <a:latin typeface="Calibri"/>
                <a:cs typeface="Calibri"/>
              </a:defRPr>
            </a:pPr>
            <a:r>
              <a:rPr lang="it-IT" dirty="0"/>
              <a:t>Se gli sviluppi tecnologici consentono di trasformare i dati anonimi in</a:t>
            </a:r>
            <a:endParaRPr lang="it-IT" sz="2400" dirty="0">
              <a:latin typeface="Calibri"/>
              <a:cs typeface="Calibri"/>
            </a:endParaRPr>
          </a:p>
          <a:p>
            <a:pPr marL="207010" marR="5080">
              <a:lnSpc>
                <a:spcPct val="70000"/>
              </a:lnSpc>
              <a:spcBef>
                <a:spcPts val="370"/>
              </a:spcBef>
              <a:defRPr sz="2000">
                <a:latin typeface="Calibri"/>
                <a:cs typeface="Calibri"/>
              </a:defRPr>
            </a:pPr>
            <a:r>
              <a:rPr lang="it-IT" dirty="0"/>
              <a:t>i dati personali, tali dati devono essere trattati come dati personali, e il regolamento (UE) 2016/679 si applica di conseguenza.</a:t>
            </a:r>
            <a:endParaRPr lang="it-IT" sz="2400" dirty="0">
              <a:latin typeface="Calibri"/>
              <a:cs typeface="Calibri"/>
            </a:endParaRPr>
          </a:p>
          <a:p>
            <a:pPr marL="207010" marR="5080">
              <a:lnSpc>
                <a:spcPct val="70000"/>
              </a:lnSpc>
              <a:spcBef>
                <a:spcPts val="370"/>
              </a:spcBef>
              <a:defRPr sz="2000">
                <a:latin typeface="Calibri"/>
                <a:cs typeface="Calibri"/>
              </a:defRPr>
            </a:pPr>
            <a:endParaRPr lang="it-IT" sz="2400" dirty="0">
              <a:latin typeface="Calibri"/>
              <a:cs typeface="Calibri"/>
            </a:endParaRPr>
          </a:p>
          <a:p>
            <a:pPr marL="12700">
              <a:spcBef>
                <a:spcPts val="100"/>
              </a:spcBef>
              <a:defRPr sz="1700">
                <a:latin typeface="Calibri"/>
                <a:cs typeface="Calibri"/>
              </a:defRPr>
            </a:pPr>
            <a:r>
              <a:rPr lang="it-IT" dirty="0"/>
              <a:t>Il concetto </a:t>
            </a:r>
            <a:r>
              <a:rPr lang="it-IT" b="1" dirty="0">
                <a:solidFill>
                  <a:srgbClr val="C00000"/>
                </a:solidFill>
              </a:rPr>
              <a:t>di dati non personali </a:t>
            </a:r>
            <a:r>
              <a:rPr lang="it-IT" dirty="0"/>
              <a:t> </a:t>
            </a:r>
            <a:r>
              <a:rPr lang="it-IT" b="1" dirty="0"/>
              <a:t>non è definito positivamente nell'UE </a:t>
            </a:r>
            <a:r>
              <a:rPr lang="it-IT" dirty="0"/>
              <a:t>Legislazione </a:t>
            </a:r>
            <a:r>
              <a:rPr lang="it-IT" b="1" dirty="0"/>
              <a:t>Esempi di dati non personali</a:t>
            </a:r>
            <a:r>
              <a:rPr lang="it-IT" dirty="0"/>
              <a:t>: set di dati aggregati e anonimi utilizzati per l'analisi dei Big Data, dati sull'agricoltura di precisione che possono aiutare a monitorare e ottimizzare l'uso di pesticidi e acqua, o dati sulle esigenze di manutenzione delle macchine industriali."</a:t>
            </a:r>
            <a:endParaRPr lang="it-IT" sz="4000" dirty="0">
              <a:latin typeface="Calibri"/>
              <a:cs typeface="Calibri"/>
            </a:endParaRPr>
          </a:p>
          <a:p>
            <a:pPr marL="12700">
              <a:lnSpc>
                <a:spcPct val="100000"/>
              </a:lnSpc>
              <a:spcBef>
                <a:spcPts val="100"/>
              </a:spcBef>
              <a:defRPr sz="1700">
                <a:latin typeface="Calibri"/>
                <a:cs typeface="Calibri"/>
              </a:defRPr>
            </a:pPr>
            <a:endParaRPr lang="it-IT" sz="40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lang="it-IT" sz="4000" dirty="0">
              <a:latin typeface="Calibri"/>
              <a:cs typeface="Calibri"/>
            </a:endParaRPr>
          </a:p>
          <a:p>
            <a:pPr marL="12700">
              <a:lnSpc>
                <a:spcPct val="100000"/>
              </a:lnSpc>
              <a:spcBef>
                <a:spcPts val="100"/>
              </a:spcBef>
              <a:defRPr sz="2200" b="1">
                <a:latin typeface="Calibri"/>
                <a:cs typeface="Calibri"/>
              </a:defRPr>
            </a:pPr>
            <a:endParaRPr lang="it-IT" sz="4000" dirty="0">
              <a:latin typeface="Calibri"/>
              <a:cs typeface="Calibri"/>
            </a:endParaRPr>
          </a:p>
          <a:p>
            <a:pPr marL="207010" indent="-194945">
              <a:lnSpc>
                <a:spcPct val="100000"/>
              </a:lnSpc>
              <a:spcBef>
                <a:spcPts val="100"/>
              </a:spcBef>
              <a:buFont typeface="Arial MT"/>
              <a:buChar char="•"/>
              <a:tabLst>
                <a:tab pos="207645" algn="l"/>
              </a:tabLst>
              <a:defRPr sz="2200">
                <a:latin typeface="Calibri"/>
                <a:cs typeface="Calibri"/>
              </a:defRPr>
            </a:pPr>
            <a:endParaRPr lang="it-IT" sz="3200" dirty="0">
              <a:latin typeface="Calibri"/>
              <a:cs typeface="Calibri"/>
            </a:endParaRPr>
          </a:p>
          <a:p>
            <a:pPr marL="207010" marR="5080">
              <a:lnSpc>
                <a:spcPct val="70000"/>
              </a:lnSpc>
              <a:spcBef>
                <a:spcPts val="370"/>
              </a:spcBef>
              <a:defRPr sz="2000">
                <a:latin typeface="Calibri"/>
                <a:cs typeface="Calibri"/>
              </a:defRPr>
            </a:pPr>
            <a:endParaRPr lang="it-IT" dirty="0"/>
          </a:p>
          <a:p>
            <a:pPr marL="12700">
              <a:lnSpc>
                <a:spcPct val="100000"/>
              </a:lnSpc>
              <a:spcBef>
                <a:spcPts val="100"/>
              </a:spcBef>
              <a:defRPr sz="2200">
                <a:latin typeface="Calibri"/>
                <a:cs typeface="Calibri"/>
              </a:defRPr>
            </a:pPr>
            <a:endParaRPr sz="2200" dirty="0">
              <a:latin typeface="Calibri"/>
              <a:cs typeface="Calibri"/>
            </a:endParaRPr>
          </a:p>
        </p:txBody>
      </p:sp>
      <p:sp>
        <p:nvSpPr>
          <p:cNvPr id="11" name="object 11"/>
          <p:cNvSpPr txBox="1"/>
          <p:nvPr/>
        </p:nvSpPr>
        <p:spPr>
          <a:xfrm>
            <a:off x="830479" y="5282152"/>
            <a:ext cx="8952865" cy="360680"/>
          </a:xfrm>
          <a:prstGeom prst="rect">
            <a:avLst/>
          </a:prstGeom>
        </p:spPr>
        <p:txBody>
          <a:bodyPr vert="horz" wrap="square" lIns="0" tIns="12700" rIns="0" bIns="0">
            <a:spAutoFit/>
          </a:bodyPr>
          <a:lstStyle/>
          <a:p>
            <a:pPr marL="12700">
              <a:lnSpc>
                <a:spcPct val="100000"/>
              </a:lnSpc>
              <a:spcBef>
                <a:spcPts val="100"/>
              </a:spcBef>
              <a:defRPr sz="2200" i="1">
                <a:latin typeface="Calibri"/>
                <a:cs typeface="Calibri"/>
              </a:defRPr>
            </a:pPr>
            <a:r>
              <a:rPr dirty="0"/>
              <a:t>*(</a:t>
            </a:r>
            <a:r>
              <a:rPr dirty="0" err="1"/>
              <a:t>Regolamento</a:t>
            </a:r>
            <a:r>
              <a:rPr dirty="0"/>
              <a:t> (UE) 2018/1807 del </a:t>
            </a:r>
            <a:r>
              <a:rPr dirty="0" err="1"/>
              <a:t>Parlamento</a:t>
            </a:r>
            <a:r>
              <a:rPr dirty="0"/>
              <a:t> </a:t>
            </a:r>
            <a:r>
              <a:rPr dirty="0" err="1"/>
              <a:t>europeo</a:t>
            </a:r>
            <a:r>
              <a:rPr dirty="0"/>
              <a:t> e del </a:t>
            </a:r>
            <a:r>
              <a:rPr dirty="0" err="1"/>
              <a:t>Consiglio</a:t>
            </a:r>
            <a:endParaRPr sz="2200" dirty="0">
              <a:latin typeface="Calibri"/>
              <a:cs typeface="Calibri"/>
            </a:endParaRPr>
          </a:p>
        </p:txBody>
      </p:sp>
      <p:sp>
        <p:nvSpPr>
          <p:cNvPr id="12" name="object 12"/>
          <p:cNvSpPr txBox="1"/>
          <p:nvPr/>
        </p:nvSpPr>
        <p:spPr>
          <a:xfrm>
            <a:off x="866992" y="6051772"/>
            <a:ext cx="9118600" cy="360680"/>
          </a:xfrm>
          <a:prstGeom prst="rect">
            <a:avLst/>
          </a:prstGeom>
        </p:spPr>
        <p:txBody>
          <a:bodyPr vert="horz" wrap="square" lIns="0" tIns="12700" rIns="0" bIns="0">
            <a:spAutoFit/>
          </a:bodyPr>
          <a:lstStyle/>
          <a:p>
            <a:pPr marL="12700">
              <a:lnSpc>
                <a:spcPct val="100000"/>
              </a:lnSpc>
              <a:spcBef>
                <a:spcPts val="100"/>
              </a:spcBef>
              <a:defRPr sz="2200" i="1">
                <a:latin typeface="Calibri"/>
                <a:cs typeface="Calibri"/>
              </a:defRPr>
            </a:pPr>
            <a:r>
              <a:rPr dirty="0"/>
              <a:t>14 </a:t>
            </a:r>
            <a:r>
              <a:rPr dirty="0" err="1"/>
              <a:t>novembre</a:t>
            </a:r>
            <a:r>
              <a:rPr dirty="0"/>
              <a:t> 2018 </a:t>
            </a:r>
            <a:r>
              <a:rPr dirty="0" err="1"/>
              <a:t>su</a:t>
            </a:r>
            <a:r>
              <a:rPr dirty="0"/>
              <a:t> un </a:t>
            </a:r>
            <a:r>
              <a:rPr dirty="0" err="1"/>
              <a:t>quadro</a:t>
            </a:r>
            <a:r>
              <a:rPr dirty="0"/>
              <a:t> per la libera </a:t>
            </a:r>
            <a:r>
              <a:rPr dirty="0" err="1"/>
              <a:t>circolazione</a:t>
            </a:r>
            <a:r>
              <a:rPr dirty="0"/>
              <a:t> </a:t>
            </a:r>
            <a:r>
              <a:rPr dirty="0" err="1"/>
              <a:t>dei</a:t>
            </a:r>
            <a:r>
              <a:rPr dirty="0"/>
              <a:t> </a:t>
            </a:r>
            <a:r>
              <a:rPr dirty="0" err="1"/>
              <a:t>dati</a:t>
            </a:r>
            <a:r>
              <a:rPr dirty="0"/>
              <a:t> non </a:t>
            </a:r>
            <a:r>
              <a:rPr dirty="0" err="1"/>
              <a:t>personali</a:t>
            </a:r>
            <a:r>
              <a:rPr dirty="0"/>
              <a:t> </a:t>
            </a:r>
            <a:r>
              <a:rPr dirty="0" err="1"/>
              <a:t>nella</a:t>
            </a:r>
            <a:endParaRPr sz="2200" dirty="0">
              <a:latin typeface="Calibri"/>
              <a:cs typeface="Calibri"/>
            </a:endParaRPr>
          </a:p>
        </p:txBody>
      </p:sp>
      <p:sp>
        <p:nvSpPr>
          <p:cNvPr id="13" name="object 13"/>
          <p:cNvSpPr txBox="1"/>
          <p:nvPr/>
        </p:nvSpPr>
        <p:spPr>
          <a:xfrm>
            <a:off x="890926" y="5642832"/>
            <a:ext cx="1943100" cy="360680"/>
          </a:xfrm>
          <a:prstGeom prst="rect">
            <a:avLst/>
          </a:prstGeom>
        </p:spPr>
        <p:txBody>
          <a:bodyPr vert="horz" wrap="square" lIns="0" tIns="12700" rIns="0" bIns="0">
            <a:spAutoFit/>
          </a:bodyPr>
          <a:lstStyle/>
          <a:p>
            <a:pPr marL="12700">
              <a:lnSpc>
                <a:spcPct val="100000"/>
              </a:lnSpc>
              <a:spcBef>
                <a:spcPts val="100"/>
              </a:spcBef>
              <a:defRPr sz="2200" i="1">
                <a:latin typeface="Calibri"/>
                <a:cs typeface="Calibri"/>
              </a:defRPr>
            </a:pPr>
            <a:r>
              <a:rPr dirty="0" err="1"/>
              <a:t>Unione</a:t>
            </a:r>
            <a:r>
              <a:rPr dirty="0"/>
              <a:t> </a:t>
            </a:r>
            <a:r>
              <a:rPr dirty="0" err="1"/>
              <a:t>Europea</a:t>
            </a:r>
            <a:r>
              <a:rPr dirty="0"/>
              <a:t>)</a:t>
            </a:r>
            <a:endParaRPr sz="22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515" rIns="0" bIns="0">
            <a:spAutoFit/>
          </a:bodyPr>
          <a:lstStyle/>
          <a:p>
            <a:pPr marL="12700" marR="5080">
              <a:lnSpc>
                <a:spcPts val="4100"/>
              </a:lnSpc>
              <a:spcBef>
                <a:spcPts val="445"/>
              </a:spcBef>
              <a:defRPr sz="3600">
                <a:solidFill>
                  <a:srgbClr val="0070C0"/>
                </a:solidFill>
              </a:defRPr>
            </a:pPr>
            <a:r>
              <a:t>Definizione di dati personali AI e GDPR:  Reidentificazione e ulteriori inferenze</a:t>
            </a:r>
            <a:endParaRPr sz="3600"/>
          </a:p>
        </p:txBody>
      </p:sp>
      <p:sp>
        <p:nvSpPr>
          <p:cNvPr id="3" name="object 3"/>
          <p:cNvSpPr txBox="1"/>
          <p:nvPr/>
        </p:nvSpPr>
        <p:spPr>
          <a:xfrm>
            <a:off x="931830" y="2368378"/>
            <a:ext cx="8448040" cy="2232660"/>
          </a:xfrm>
          <a:prstGeom prst="rect">
            <a:avLst/>
          </a:prstGeom>
        </p:spPr>
        <p:txBody>
          <a:bodyPr vert="horz" wrap="square" lIns="0" tIns="50800" rIns="0" bIns="0">
            <a:spAutoFit/>
          </a:bodyPr>
          <a:lstStyle/>
          <a:p>
            <a:pPr marL="12700" marR="102235">
              <a:lnSpc>
                <a:spcPts val="2620"/>
              </a:lnSpc>
              <a:spcBef>
                <a:spcPts val="400"/>
              </a:spcBef>
              <a:defRPr sz="2400">
                <a:latin typeface="Calibri"/>
                <a:cs typeface="Calibri"/>
              </a:defRPr>
            </a:pPr>
            <a:r>
              <a:t>In relazione alla definizione di dati personali GDPR, l'IA solleva in particolare due questioni chiave:</a:t>
            </a:r>
            <a:endParaRPr sz="2400">
              <a:latin typeface="Calibri"/>
              <a:cs typeface="Calibri"/>
            </a:endParaRPr>
          </a:p>
          <a:p>
            <a:pPr marL="450850" indent="-438784">
              <a:lnSpc>
                <a:spcPts val="2735"/>
              </a:lnSpc>
              <a:spcBef>
                <a:spcPts val="480"/>
              </a:spcBef>
              <a:buAutoNum type="arabicParenBoth"/>
              <a:tabLst>
                <a:tab pos="451484" algn="l"/>
              </a:tabLst>
              <a:defRPr sz="2400">
                <a:latin typeface="Calibri"/>
                <a:cs typeface="Calibri"/>
              </a:defRPr>
            </a:pPr>
            <a:r>
              <a:t>la "ri-personalizzazione" dei dati anonimi, vale a dire</a:t>
            </a:r>
            <a:endParaRPr sz="2400">
              <a:latin typeface="Calibri"/>
              <a:cs typeface="Calibri"/>
            </a:endParaRPr>
          </a:p>
          <a:p>
            <a:pPr marL="450850">
              <a:lnSpc>
                <a:spcPts val="2735"/>
              </a:lnSpc>
              <a:defRPr sz="2400">
                <a:latin typeface="Calibri"/>
                <a:cs typeface="Calibri"/>
              </a:defRPr>
            </a:pPr>
            <a:r>
              <a:rPr b="1">
                <a:solidFill>
                  <a:srgbClr val="C00000"/>
                </a:solidFill>
              </a:rPr>
              <a:t>reidentificazione </a:t>
            </a:r>
            <a:r>
              <a:t>delle persone a cui tali dati sono correlati;</a:t>
            </a:r>
            <a:endParaRPr sz="2400">
              <a:latin typeface="Calibri"/>
              <a:cs typeface="Calibri"/>
            </a:endParaRPr>
          </a:p>
          <a:p>
            <a:pPr marL="450850" marR="5715" indent="-438784">
              <a:lnSpc>
                <a:spcPts val="2470"/>
              </a:lnSpc>
              <a:spcBef>
                <a:spcPts val="955"/>
              </a:spcBef>
              <a:buAutoNum type="arabicParenBoth" startAt="2"/>
              <a:tabLst>
                <a:tab pos="451484" algn="l"/>
              </a:tabLst>
              <a:defRPr sz="2400">
                <a:latin typeface="Calibri"/>
                <a:cs typeface="Calibri"/>
              </a:defRPr>
            </a:pPr>
            <a:r>
              <a:t>la </a:t>
            </a:r>
            <a:r>
              <a:rPr b="1">
                <a:solidFill>
                  <a:srgbClr val="C00000"/>
                </a:solidFill>
              </a:rPr>
              <a:t>deduzione </a:t>
            </a:r>
            <a:r>
              <a:t>di ulteriori informazioni personali da dati personali già disponibili.</a:t>
            </a:r>
            <a:endParaRPr sz="24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375076"/>
            <a:ext cx="456727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err="1"/>
              <a:t>Reidentificazione</a:t>
            </a:r>
            <a:endParaRPr sz="3600" dirty="0"/>
          </a:p>
        </p:txBody>
      </p:sp>
      <p:sp>
        <p:nvSpPr>
          <p:cNvPr id="3" name="object 3"/>
          <p:cNvSpPr txBox="1"/>
          <p:nvPr/>
        </p:nvSpPr>
        <p:spPr>
          <a:xfrm>
            <a:off x="931830" y="2018342"/>
            <a:ext cx="8727440" cy="536044"/>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err="1"/>
              <a:t>L'intelligenza</a:t>
            </a:r>
            <a:r>
              <a:rPr dirty="0"/>
              <a:t> </a:t>
            </a:r>
            <a:r>
              <a:rPr dirty="0" err="1"/>
              <a:t>artificiale</a:t>
            </a:r>
            <a:r>
              <a:rPr dirty="0"/>
              <a:t> e </a:t>
            </a:r>
            <a:r>
              <a:rPr dirty="0" err="1"/>
              <a:t>i</a:t>
            </a:r>
            <a:r>
              <a:rPr dirty="0"/>
              <a:t> </a:t>
            </a:r>
            <a:r>
              <a:rPr dirty="0" err="1"/>
              <a:t>metodi</a:t>
            </a:r>
            <a:r>
              <a:rPr dirty="0"/>
              <a:t> per le </a:t>
            </a:r>
            <a:r>
              <a:rPr b="1" dirty="0" err="1"/>
              <a:t>statistiche</a:t>
            </a:r>
            <a:r>
              <a:rPr b="1" dirty="0"/>
              <a:t> </a:t>
            </a:r>
            <a:r>
              <a:rPr b="1" dirty="0" err="1"/>
              <a:t>computazionali</a:t>
            </a:r>
            <a:r>
              <a:rPr dirty="0"/>
              <a:t> </a:t>
            </a:r>
            <a:r>
              <a:rPr dirty="0" err="1"/>
              <a:t>aumentano</a:t>
            </a:r>
            <a:r>
              <a:rPr dirty="0"/>
              <a:t> </a:t>
            </a:r>
            <a:r>
              <a:rPr dirty="0" err="1"/>
              <a:t>l'identifiabilità</a:t>
            </a:r>
            <a:r>
              <a:rPr dirty="0"/>
              <a:t> </a:t>
            </a:r>
            <a:r>
              <a:rPr dirty="0" err="1"/>
              <a:t>dell'apparente</a:t>
            </a:r>
            <a:r>
              <a:rPr dirty="0"/>
              <a:t> </a:t>
            </a:r>
            <a:r>
              <a:rPr dirty="0" err="1"/>
              <a:t>anonim</a:t>
            </a:r>
            <a:r>
              <a:rPr lang="it-IT" dirty="0" err="1"/>
              <a:t>ità</a:t>
            </a:r>
            <a:r>
              <a:rPr lang="it-IT" dirty="0"/>
              <a:t> dei dati</a:t>
            </a:r>
            <a:endParaRPr sz="1700" dirty="0">
              <a:latin typeface="Calibri"/>
              <a:cs typeface="Calibri"/>
            </a:endParaRPr>
          </a:p>
        </p:txBody>
      </p:sp>
      <p:sp>
        <p:nvSpPr>
          <p:cNvPr id="4" name="object 4"/>
          <p:cNvSpPr txBox="1"/>
          <p:nvPr/>
        </p:nvSpPr>
        <p:spPr>
          <a:xfrm>
            <a:off x="931830" y="2533454"/>
            <a:ext cx="8148670" cy="274434"/>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a:t> in </a:t>
            </a:r>
            <a:r>
              <a:rPr dirty="0" err="1"/>
              <a:t>quanto</a:t>
            </a:r>
            <a:r>
              <a:rPr dirty="0"/>
              <a:t> </a:t>
            </a:r>
            <a:r>
              <a:rPr dirty="0" err="1"/>
              <a:t>consentono</a:t>
            </a:r>
            <a:r>
              <a:rPr dirty="0"/>
              <a:t> </a:t>
            </a:r>
            <a:r>
              <a:rPr b="1" dirty="0" err="1"/>
              <a:t>dati</a:t>
            </a:r>
            <a:r>
              <a:rPr b="1" dirty="0"/>
              <a:t> non </a:t>
            </a:r>
            <a:r>
              <a:rPr b="1" dirty="0" err="1"/>
              <a:t>identificati</a:t>
            </a:r>
            <a:r>
              <a:rPr b="1" dirty="0"/>
              <a:t> </a:t>
            </a:r>
            <a:r>
              <a:rPr dirty="0"/>
              <a:t>(</a:t>
            </a:r>
            <a:r>
              <a:rPr dirty="0" err="1"/>
              <a:t>compresi</a:t>
            </a:r>
            <a:r>
              <a:rPr dirty="0"/>
              <a:t> </a:t>
            </a:r>
            <a:r>
              <a:rPr dirty="0" err="1"/>
              <a:t>i</a:t>
            </a:r>
            <a:r>
              <a:rPr dirty="0"/>
              <a:t> </a:t>
            </a:r>
            <a:r>
              <a:rPr dirty="0" err="1"/>
              <a:t>dati</a:t>
            </a:r>
            <a:r>
              <a:rPr dirty="0"/>
              <a:t> </a:t>
            </a:r>
            <a:r>
              <a:rPr dirty="0" err="1"/>
              <a:t>che</a:t>
            </a:r>
            <a:r>
              <a:rPr dirty="0"/>
              <a:t> </a:t>
            </a:r>
            <a:r>
              <a:rPr dirty="0" err="1"/>
              <a:t>sono</a:t>
            </a:r>
            <a:r>
              <a:rPr dirty="0"/>
              <a:t> </a:t>
            </a:r>
            <a:r>
              <a:rPr dirty="0" err="1"/>
              <a:t>stati</a:t>
            </a:r>
            <a:r>
              <a:rPr dirty="0"/>
              <a:t> </a:t>
            </a:r>
            <a:r>
              <a:rPr dirty="0" err="1"/>
              <a:t>resi</a:t>
            </a:r>
            <a:r>
              <a:rPr dirty="0"/>
              <a:t> </a:t>
            </a:r>
            <a:r>
              <a:rPr dirty="0" err="1"/>
              <a:t>anonimi</a:t>
            </a:r>
            <a:r>
              <a:rPr dirty="0"/>
              <a:t> o</a:t>
            </a:r>
            <a:endParaRPr sz="1700" dirty="0">
              <a:latin typeface="Calibri"/>
              <a:cs typeface="Calibri"/>
            </a:endParaRPr>
          </a:p>
        </p:txBody>
      </p:sp>
      <p:sp>
        <p:nvSpPr>
          <p:cNvPr id="5" name="object 5"/>
          <p:cNvSpPr txBox="1"/>
          <p:nvPr/>
        </p:nvSpPr>
        <p:spPr>
          <a:xfrm>
            <a:off x="931830" y="2807777"/>
            <a:ext cx="5562600"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err="1"/>
              <a:t>pseudonimizzato</a:t>
            </a:r>
            <a:r>
              <a:rPr dirty="0"/>
              <a:t>) per </a:t>
            </a:r>
            <a:r>
              <a:rPr dirty="0" err="1"/>
              <a:t>essere</a:t>
            </a:r>
            <a:r>
              <a:rPr dirty="0"/>
              <a:t> </a:t>
            </a:r>
            <a:r>
              <a:rPr b="1" dirty="0" err="1"/>
              <a:t>collegato</a:t>
            </a:r>
            <a:r>
              <a:rPr b="1" dirty="0"/>
              <a:t> alle </a:t>
            </a:r>
            <a:r>
              <a:rPr b="1" dirty="0" err="1"/>
              <a:t>persone</a:t>
            </a:r>
            <a:r>
              <a:rPr b="1" dirty="0"/>
              <a:t> </a:t>
            </a:r>
            <a:r>
              <a:rPr b="1" dirty="0" err="1"/>
              <a:t>interessate</a:t>
            </a:r>
            <a:endParaRPr sz="1700" dirty="0">
              <a:latin typeface="Calibri"/>
              <a:cs typeface="Calibri"/>
            </a:endParaRPr>
          </a:p>
        </p:txBody>
      </p:sp>
      <p:sp>
        <p:nvSpPr>
          <p:cNvPr id="6" name="object 6"/>
          <p:cNvSpPr txBox="1"/>
          <p:nvPr/>
        </p:nvSpPr>
        <p:spPr>
          <a:xfrm>
            <a:off x="941705" y="3599151"/>
            <a:ext cx="8809990" cy="1877060"/>
          </a:xfrm>
          <a:prstGeom prst="rect">
            <a:avLst/>
          </a:prstGeom>
        </p:spPr>
        <p:txBody>
          <a:bodyPr vert="horz" wrap="square" lIns="0" tIns="12700" rIns="0" bIns="0">
            <a:spAutoFit/>
          </a:bodyPr>
          <a:lstStyle/>
          <a:p>
            <a:pPr marL="255904" indent="-243840">
              <a:lnSpc>
                <a:spcPts val="1975"/>
              </a:lnSpc>
              <a:spcBef>
                <a:spcPts val="100"/>
              </a:spcBef>
              <a:buFont typeface="Arial MT"/>
              <a:buChar char="•"/>
              <a:tabLst>
                <a:tab pos="255904" algn="l"/>
                <a:tab pos="256540" algn="l"/>
              </a:tabLst>
              <a:defRPr sz="1700">
                <a:latin typeface="Calibri"/>
                <a:cs typeface="Calibri"/>
              </a:defRPr>
            </a:pPr>
            <a:r>
              <a:rPr b="1"/>
              <a:t>I set di dati apparentemente anonimi sono stati recentemente rilasciati e riidentificati</a:t>
            </a:r>
            <a:r>
              <a:t>.</a:t>
            </a:r>
            <a:endParaRPr sz="1700">
              <a:latin typeface="Calibri"/>
              <a:cs typeface="Calibri"/>
            </a:endParaRPr>
          </a:p>
          <a:p>
            <a:pPr marL="596900" marR="327025" lvl="1" indent="-194945">
              <a:lnSpc>
                <a:spcPct val="77100"/>
              </a:lnSpc>
              <a:spcBef>
                <a:spcPts val="315"/>
              </a:spcBef>
              <a:buFont typeface="Arial MT"/>
              <a:buChar char="•"/>
              <a:tabLst>
                <a:tab pos="596900" algn="l"/>
                <a:tab pos="597535" algn="l"/>
              </a:tabLst>
              <a:defRPr sz="1400">
                <a:latin typeface="Calibri"/>
                <a:cs typeface="Calibri"/>
              </a:defRPr>
            </a:pPr>
            <a:r>
              <a:t>Nel 2016, i giornalisti hanno riidentificato i politici in un set di dati anonimi della storia di navigazione di 3 milioni di cittadini tedeschi, scoprendo le loro informazioni mediche e le loro preferenze sessuali.</a:t>
            </a:r>
            <a:endParaRPr sz="1400">
              <a:latin typeface="Calibri"/>
              <a:cs typeface="Calibri"/>
            </a:endParaRPr>
          </a:p>
          <a:p>
            <a:pPr marL="596900" marR="5080" lvl="1" indent="-194945">
              <a:lnSpc>
                <a:spcPct val="71400"/>
              </a:lnSpc>
              <a:spcBef>
                <a:spcPts val="409"/>
              </a:spcBef>
              <a:buFont typeface="Arial MT"/>
              <a:buChar char="•"/>
              <a:tabLst>
                <a:tab pos="638810" algn="l"/>
                <a:tab pos="639445" algn="l"/>
              </a:tabLst>
            </a:pPr>
            <a:r>
              <a:t>	</a:t>
            </a:r>
            <a:r>
              <a:rPr sz="1400">
                <a:latin typeface="Calibri"/>
                <a:cs typeface="Calibri"/>
              </a:rPr>
              <a:t>Pochi mesi prima, il Dipartimento della Salute australiano ha rilasciato pubblicamente le cartelle cliniche de-identificate per il 10 % della popolazione solo per i ricercatori di riidentificarli 6 settimane dopo.</a:t>
            </a:r>
          </a:p>
          <a:p>
            <a:pPr marL="596900" lvl="1" indent="-195580">
              <a:lnSpc>
                <a:spcPts val="1345"/>
              </a:lnSpc>
              <a:buFont typeface="Arial MT"/>
              <a:buChar char="•"/>
              <a:tabLst>
                <a:tab pos="596900" algn="l"/>
                <a:tab pos="597535" algn="l"/>
              </a:tabLst>
              <a:defRPr sz="1400">
                <a:latin typeface="Calibri"/>
                <a:cs typeface="Calibri"/>
              </a:defRPr>
            </a:pPr>
            <a:r>
              <a:t>Prima di ciò, gli studi avevano dimostrato che i dati di dimissione ospedaliera de-identificati potevano essere riidentificati utilizzando la base</a:t>
            </a:r>
            <a:endParaRPr sz="1400">
              <a:latin typeface="Calibri"/>
              <a:cs typeface="Calibri"/>
            </a:endParaRPr>
          </a:p>
          <a:p>
            <a:pPr marL="596900" marR="89535">
              <a:lnSpc>
                <a:spcPct val="71400"/>
              </a:lnSpc>
              <a:spcBef>
                <a:spcPts val="240"/>
              </a:spcBef>
              <a:defRPr sz="1400">
                <a:latin typeface="Calibri"/>
                <a:cs typeface="Calibri"/>
              </a:defRPr>
            </a:pPr>
            <a:r>
              <a:t>gli attributi demografici e che i codici diagnostici, l'anno di nascita, il sesso e l'etnia potrebbero identificare in modo univoco i pazienti nei dati degli studi genomici.</a:t>
            </a:r>
            <a:endParaRPr sz="1400">
              <a:latin typeface="Calibri"/>
              <a:cs typeface="Calibri"/>
            </a:endParaRPr>
          </a:p>
          <a:p>
            <a:pPr marL="596900" marR="79375" lvl="1" indent="-194945">
              <a:lnSpc>
                <a:spcPct val="71400"/>
              </a:lnSpc>
              <a:spcBef>
                <a:spcPts val="505"/>
              </a:spcBef>
              <a:buFont typeface="Arial MT"/>
              <a:buChar char="•"/>
              <a:tabLst>
                <a:tab pos="638810" algn="l"/>
                <a:tab pos="639445" algn="l"/>
              </a:tabLst>
            </a:pPr>
            <a:r>
              <a:t>	</a:t>
            </a:r>
            <a:r>
              <a:rPr sz="1400">
                <a:latin typeface="Calibri"/>
                <a:cs typeface="Calibri"/>
              </a:rPr>
              <a:t>Infine, i ricercatori sono stati in grado di identificare in modo univoco individui in traiettorie di taxi anonimizzati a NYC27, viaggi in bike sharing a Londra, dati della metropolitana a Riga e set di dati per telefoni cellulari e carte di credito. (Rocher et al 2019).</a:t>
            </a:r>
          </a:p>
        </p:txBody>
      </p:sp>
      <p:sp>
        <p:nvSpPr>
          <p:cNvPr id="7" name="object 7"/>
          <p:cNvSpPr txBox="1"/>
          <p:nvPr/>
        </p:nvSpPr>
        <p:spPr>
          <a:xfrm>
            <a:off x="941705" y="5772375"/>
            <a:ext cx="7742555"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t>La reidentificazione degli interessati si basa solitamente su </a:t>
            </a:r>
            <a:r>
              <a:rPr b="1"/>
              <a:t>correlazioni statistiche tra</a:t>
            </a:r>
            <a:endParaRPr sz="1700">
              <a:latin typeface="Calibri"/>
              <a:cs typeface="Calibri"/>
            </a:endParaRPr>
          </a:p>
        </p:txBody>
      </p:sp>
      <p:sp>
        <p:nvSpPr>
          <p:cNvPr id="8" name="object 8"/>
          <p:cNvSpPr txBox="1"/>
          <p:nvPr/>
        </p:nvSpPr>
        <p:spPr>
          <a:xfrm>
            <a:off x="941705" y="5949159"/>
            <a:ext cx="6286500"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b="1"/>
              <a:t>dati non identificati e dati personali </a:t>
            </a:r>
            <a:r>
              <a:t>che riguardano le stesse persone.</a:t>
            </a:r>
            <a:endParaRPr sz="17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0556" y="1514132"/>
            <a:ext cx="2856865" cy="1045844"/>
          </a:xfrm>
          <a:prstGeom prst="rect">
            <a:avLst/>
          </a:prstGeom>
        </p:spPr>
        <p:txBody>
          <a:bodyPr vert="horz" wrap="square" lIns="0" tIns="40640" rIns="0" bIns="0">
            <a:spAutoFit/>
          </a:bodyPr>
          <a:lstStyle/>
          <a:p>
            <a:pPr marL="12700" marR="5080">
              <a:lnSpc>
                <a:spcPct val="92300"/>
              </a:lnSpc>
              <a:spcBef>
                <a:spcPts val="320"/>
              </a:spcBef>
              <a:defRPr sz="2350"/>
            </a:pPr>
            <a:r>
              <a:t>Il collegamento tra dati identificati e de-identificati</a:t>
            </a:r>
            <a:endParaRPr sz="2350"/>
          </a:p>
        </p:txBody>
      </p:sp>
      <p:sp>
        <p:nvSpPr>
          <p:cNvPr id="3" name="object 3"/>
          <p:cNvSpPr txBox="1"/>
          <p:nvPr/>
        </p:nvSpPr>
        <p:spPr>
          <a:xfrm>
            <a:off x="770557" y="2917501"/>
            <a:ext cx="2856230" cy="3064510"/>
          </a:xfrm>
          <a:prstGeom prst="rect">
            <a:avLst/>
          </a:prstGeom>
        </p:spPr>
        <p:txBody>
          <a:bodyPr vert="horz" wrap="square" lIns="0" tIns="40005" rIns="0" bIns="0">
            <a:spAutoFit/>
          </a:bodyPr>
          <a:lstStyle/>
          <a:p>
            <a:pPr marL="12700" marR="5080" algn="just">
              <a:lnSpc>
                <a:spcPct val="89400"/>
              </a:lnSpc>
              <a:spcBef>
                <a:spcPts val="315"/>
              </a:spcBef>
              <a:defRPr sz="1700">
                <a:latin typeface="Calibri"/>
                <a:cs typeface="Calibri"/>
              </a:defRPr>
            </a:pPr>
            <a:r>
              <a:t>La figura illustra la connessione tra un set di dati identificato e un set di dati de-identificato che ha permesso la riidentificazione della cartella sanitaria del governatore del Massachusetts. Questo risultato è stato ottenuto dalla ricerca di dati de-identificati, come le informazioni sul ricovero ospedaliero, che corrispondevano alla data di nascita del Governatore, al codice ZIP e al sesso.</a:t>
            </a:r>
            <a:endParaRPr sz="1700">
              <a:latin typeface="Calibri"/>
              <a:cs typeface="Calibri"/>
            </a:endParaRPr>
          </a:p>
        </p:txBody>
      </p:sp>
      <p:grpSp>
        <p:nvGrpSpPr>
          <p:cNvPr id="4" name="object 4"/>
          <p:cNvGrpSpPr/>
          <p:nvPr/>
        </p:nvGrpSpPr>
        <p:grpSpPr>
          <a:xfrm>
            <a:off x="4105262" y="850900"/>
            <a:ext cx="6436360" cy="5842000"/>
            <a:chOff x="4105262" y="850900"/>
            <a:chExt cx="6436360" cy="5842000"/>
          </a:xfrm>
        </p:grpSpPr>
        <p:sp>
          <p:nvSpPr>
            <p:cNvPr id="5" name="object 5"/>
            <p:cNvSpPr/>
            <p:nvPr/>
          </p:nvSpPr>
          <p:spPr>
            <a:xfrm>
              <a:off x="4105262" y="850900"/>
              <a:ext cx="6436360" cy="5842000"/>
            </a:xfrm>
            <a:custGeom>
              <a:avLst/>
              <a:gdLst/>
              <a:ahLst/>
              <a:cxnLst/>
              <a:rect l="l" t="t" r="r" b="b"/>
              <a:pathLst>
                <a:path w="6436359" h="5842000">
                  <a:moveTo>
                    <a:pt x="6435737" y="0"/>
                  </a:moveTo>
                  <a:lnTo>
                    <a:pt x="0" y="0"/>
                  </a:lnTo>
                  <a:lnTo>
                    <a:pt x="0" y="5842000"/>
                  </a:lnTo>
                  <a:lnTo>
                    <a:pt x="6435737" y="5842000"/>
                  </a:lnTo>
                  <a:lnTo>
                    <a:pt x="6435737" y="0"/>
                  </a:lnTo>
                  <a:close/>
                </a:path>
              </a:pathLst>
            </a:custGeom>
            <a:solidFill>
              <a:srgbClr val="C8CACA"/>
            </a:solidFill>
          </p:spPr>
          <p:txBody>
            <a:bodyPr wrap="square" lIns="0" tIns="0" rIns="0" bIns="0"/>
            <a:lstStyle/>
            <a:p>
              <a:endParaRPr/>
            </a:p>
          </p:txBody>
        </p:sp>
        <p:pic>
          <p:nvPicPr>
            <p:cNvPr id="6" name="object 6"/>
            <p:cNvPicPr/>
            <p:nvPr/>
          </p:nvPicPr>
          <p:blipFill>
            <a:blip r:embed="rId2" cstate="print"/>
            <a:stretch>
              <a:fillRect/>
            </a:stretch>
          </p:blipFill>
          <p:spPr>
            <a:xfrm>
              <a:off x="4465319" y="1286763"/>
              <a:ext cx="5718048" cy="4998720"/>
            </a:xfrm>
            <a:prstGeom prst="rect">
              <a:avLst/>
            </a:prstGeom>
          </p:spPr>
        </p:pic>
        <p:sp>
          <p:nvSpPr>
            <p:cNvPr id="7" name="object 7"/>
            <p:cNvSpPr/>
            <p:nvPr/>
          </p:nvSpPr>
          <p:spPr>
            <a:xfrm>
              <a:off x="4518209" y="1326048"/>
              <a:ext cx="5610225" cy="4889500"/>
            </a:xfrm>
            <a:custGeom>
              <a:avLst/>
              <a:gdLst/>
              <a:ahLst/>
              <a:cxnLst/>
              <a:rect l="l" t="t" r="r" b="b"/>
              <a:pathLst>
                <a:path w="5610225" h="4889500">
                  <a:moveTo>
                    <a:pt x="5610199" y="0"/>
                  </a:moveTo>
                  <a:lnTo>
                    <a:pt x="0" y="0"/>
                  </a:lnTo>
                  <a:lnTo>
                    <a:pt x="0" y="4888937"/>
                  </a:lnTo>
                  <a:lnTo>
                    <a:pt x="5610199" y="4888937"/>
                  </a:lnTo>
                  <a:lnTo>
                    <a:pt x="5610199" y="0"/>
                  </a:lnTo>
                  <a:close/>
                </a:path>
              </a:pathLst>
            </a:custGeom>
            <a:solidFill>
              <a:srgbClr val="FFFFFF"/>
            </a:solidFill>
          </p:spPr>
          <p:txBody>
            <a:bodyPr wrap="square" lIns="0" tIns="0" rIns="0" bIns="0"/>
            <a:lstStyle/>
            <a:p>
              <a:endParaRPr/>
            </a:p>
          </p:txBody>
        </p:sp>
        <p:sp>
          <p:nvSpPr>
            <p:cNvPr id="8" name="object 8"/>
            <p:cNvSpPr/>
            <p:nvPr/>
          </p:nvSpPr>
          <p:spPr>
            <a:xfrm>
              <a:off x="4518209" y="1326048"/>
              <a:ext cx="5610225" cy="4889500"/>
            </a:xfrm>
            <a:custGeom>
              <a:avLst/>
              <a:gdLst/>
              <a:ahLst/>
              <a:cxnLst/>
              <a:rect l="l" t="t" r="r" b="b"/>
              <a:pathLst>
                <a:path w="5610225" h="4889500">
                  <a:moveTo>
                    <a:pt x="0" y="0"/>
                  </a:moveTo>
                  <a:lnTo>
                    <a:pt x="5610199" y="0"/>
                  </a:lnTo>
                  <a:lnTo>
                    <a:pt x="5610199" y="4888937"/>
                  </a:lnTo>
                  <a:lnTo>
                    <a:pt x="0" y="4888937"/>
                  </a:lnTo>
                  <a:lnTo>
                    <a:pt x="0" y="0"/>
                  </a:lnTo>
                  <a:close/>
                </a:path>
              </a:pathLst>
            </a:custGeom>
            <a:ln w="8114">
              <a:solidFill>
                <a:srgbClr val="C8CACA"/>
              </a:solidFill>
            </a:ln>
          </p:spPr>
          <p:txBody>
            <a:bodyPr wrap="square" lIns="0" tIns="0" rIns="0" bIns="0"/>
            <a:lstStyle/>
            <a:p>
              <a:endParaRPr/>
            </a:p>
          </p:txBody>
        </p:sp>
        <p:pic>
          <p:nvPicPr>
            <p:cNvPr id="9" name="object 9"/>
            <p:cNvPicPr/>
            <p:nvPr/>
          </p:nvPicPr>
          <p:blipFill>
            <a:blip r:embed="rId3" cstate="print"/>
            <a:stretch>
              <a:fillRect/>
            </a:stretch>
          </p:blipFill>
          <p:spPr>
            <a:xfrm>
              <a:off x="4758644" y="2007913"/>
              <a:ext cx="5128971" cy="3525208"/>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0556" y="1514132"/>
            <a:ext cx="2856865" cy="1045844"/>
          </a:xfrm>
          <a:prstGeom prst="rect">
            <a:avLst/>
          </a:prstGeom>
        </p:spPr>
        <p:txBody>
          <a:bodyPr vert="horz" wrap="square" lIns="0" tIns="40640" rIns="0" bIns="0">
            <a:spAutoFit/>
          </a:bodyPr>
          <a:lstStyle/>
          <a:p>
            <a:pPr marL="12700" marR="5080">
              <a:lnSpc>
                <a:spcPct val="92300"/>
              </a:lnSpc>
              <a:spcBef>
                <a:spcPts val="320"/>
              </a:spcBef>
              <a:defRPr sz="2350"/>
            </a:pPr>
            <a:r>
              <a:t>Il collegamento tra dati identificati e de-identificati</a:t>
            </a:r>
            <a:endParaRPr sz="2350"/>
          </a:p>
        </p:txBody>
      </p:sp>
      <p:sp>
        <p:nvSpPr>
          <p:cNvPr id="3" name="object 3"/>
          <p:cNvSpPr txBox="1"/>
          <p:nvPr/>
        </p:nvSpPr>
        <p:spPr>
          <a:xfrm>
            <a:off x="770557" y="2904301"/>
            <a:ext cx="2857500" cy="3134360"/>
          </a:xfrm>
          <a:prstGeom prst="rect">
            <a:avLst/>
          </a:prstGeom>
        </p:spPr>
        <p:txBody>
          <a:bodyPr vert="horz" wrap="square" lIns="0" tIns="45720" rIns="0" bIns="0">
            <a:spAutoFit/>
          </a:bodyPr>
          <a:lstStyle/>
          <a:p>
            <a:pPr marL="12700" marR="5080" algn="just">
              <a:lnSpc>
                <a:spcPct val="88500"/>
              </a:lnSpc>
              <a:spcBef>
                <a:spcPts val="360"/>
              </a:spcBef>
              <a:defRPr sz="1900">
                <a:latin typeface="Calibri"/>
                <a:cs typeface="Calibri"/>
              </a:defRPr>
            </a:pPr>
            <a:r>
              <a:rPr b="1"/>
              <a:t>Il caso del database dei prezzi di Netflix</a:t>
            </a:r>
            <a:r>
              <a:t>, in cui le valutazioni dei film anonimi potrebbero essere ri-identificate collegandole a valutazioni non anonime in IMDb (Internet Movie Database). Infatti, conoscendo solo due recensioni non anonime da parte di un utente IMDb, è stato possibile identificare le recensioni da parte dello stesso utente nel database anonimo.</a:t>
            </a:r>
            <a:endParaRPr sz="1900">
              <a:latin typeface="Calibri"/>
              <a:cs typeface="Calibri"/>
            </a:endParaRPr>
          </a:p>
        </p:txBody>
      </p:sp>
      <p:grpSp>
        <p:nvGrpSpPr>
          <p:cNvPr id="4" name="object 4"/>
          <p:cNvGrpSpPr/>
          <p:nvPr/>
        </p:nvGrpSpPr>
        <p:grpSpPr>
          <a:xfrm>
            <a:off x="4105262" y="850900"/>
            <a:ext cx="6436360" cy="5842000"/>
            <a:chOff x="4105262" y="850900"/>
            <a:chExt cx="6436360" cy="5842000"/>
          </a:xfrm>
        </p:grpSpPr>
        <p:sp>
          <p:nvSpPr>
            <p:cNvPr id="5" name="object 5"/>
            <p:cNvSpPr/>
            <p:nvPr/>
          </p:nvSpPr>
          <p:spPr>
            <a:xfrm>
              <a:off x="4105262" y="850900"/>
              <a:ext cx="6436360" cy="5842000"/>
            </a:xfrm>
            <a:custGeom>
              <a:avLst/>
              <a:gdLst/>
              <a:ahLst/>
              <a:cxnLst/>
              <a:rect l="l" t="t" r="r" b="b"/>
              <a:pathLst>
                <a:path w="6436359" h="5842000">
                  <a:moveTo>
                    <a:pt x="6435737" y="0"/>
                  </a:moveTo>
                  <a:lnTo>
                    <a:pt x="0" y="0"/>
                  </a:lnTo>
                  <a:lnTo>
                    <a:pt x="0" y="5842000"/>
                  </a:lnTo>
                  <a:lnTo>
                    <a:pt x="6435737" y="5842000"/>
                  </a:lnTo>
                  <a:lnTo>
                    <a:pt x="6435737" y="0"/>
                  </a:lnTo>
                  <a:close/>
                </a:path>
              </a:pathLst>
            </a:custGeom>
            <a:solidFill>
              <a:srgbClr val="C8CACA"/>
            </a:solidFill>
          </p:spPr>
          <p:txBody>
            <a:bodyPr wrap="square" lIns="0" tIns="0" rIns="0" bIns="0"/>
            <a:lstStyle/>
            <a:p>
              <a:endParaRPr/>
            </a:p>
          </p:txBody>
        </p:sp>
        <p:pic>
          <p:nvPicPr>
            <p:cNvPr id="6" name="object 6"/>
            <p:cNvPicPr/>
            <p:nvPr/>
          </p:nvPicPr>
          <p:blipFill>
            <a:blip r:embed="rId2" cstate="print"/>
            <a:stretch>
              <a:fillRect/>
            </a:stretch>
          </p:blipFill>
          <p:spPr>
            <a:xfrm>
              <a:off x="4465319" y="1286763"/>
              <a:ext cx="5718048" cy="4998720"/>
            </a:xfrm>
            <a:prstGeom prst="rect">
              <a:avLst/>
            </a:prstGeom>
          </p:spPr>
        </p:pic>
        <p:sp>
          <p:nvSpPr>
            <p:cNvPr id="7" name="object 7"/>
            <p:cNvSpPr/>
            <p:nvPr/>
          </p:nvSpPr>
          <p:spPr>
            <a:xfrm>
              <a:off x="4518209" y="1326048"/>
              <a:ext cx="5610225" cy="4889500"/>
            </a:xfrm>
            <a:custGeom>
              <a:avLst/>
              <a:gdLst/>
              <a:ahLst/>
              <a:cxnLst/>
              <a:rect l="l" t="t" r="r" b="b"/>
              <a:pathLst>
                <a:path w="5610225" h="4889500">
                  <a:moveTo>
                    <a:pt x="5610199" y="0"/>
                  </a:moveTo>
                  <a:lnTo>
                    <a:pt x="0" y="0"/>
                  </a:lnTo>
                  <a:lnTo>
                    <a:pt x="0" y="4888937"/>
                  </a:lnTo>
                  <a:lnTo>
                    <a:pt x="5610199" y="4888937"/>
                  </a:lnTo>
                  <a:lnTo>
                    <a:pt x="5610199" y="0"/>
                  </a:lnTo>
                  <a:close/>
                </a:path>
              </a:pathLst>
            </a:custGeom>
            <a:solidFill>
              <a:srgbClr val="FFFFFF"/>
            </a:solidFill>
          </p:spPr>
          <p:txBody>
            <a:bodyPr wrap="square" lIns="0" tIns="0" rIns="0" bIns="0"/>
            <a:lstStyle/>
            <a:p>
              <a:endParaRPr/>
            </a:p>
          </p:txBody>
        </p:sp>
        <p:sp>
          <p:nvSpPr>
            <p:cNvPr id="8" name="object 8"/>
            <p:cNvSpPr/>
            <p:nvPr/>
          </p:nvSpPr>
          <p:spPr>
            <a:xfrm>
              <a:off x="4518209" y="1326048"/>
              <a:ext cx="5610225" cy="4889500"/>
            </a:xfrm>
            <a:custGeom>
              <a:avLst/>
              <a:gdLst/>
              <a:ahLst/>
              <a:cxnLst/>
              <a:rect l="l" t="t" r="r" b="b"/>
              <a:pathLst>
                <a:path w="5610225" h="4889500">
                  <a:moveTo>
                    <a:pt x="0" y="0"/>
                  </a:moveTo>
                  <a:lnTo>
                    <a:pt x="5610199" y="0"/>
                  </a:lnTo>
                  <a:lnTo>
                    <a:pt x="5610199" y="4888937"/>
                  </a:lnTo>
                  <a:lnTo>
                    <a:pt x="0" y="4888937"/>
                  </a:lnTo>
                  <a:lnTo>
                    <a:pt x="0" y="0"/>
                  </a:lnTo>
                  <a:close/>
                </a:path>
              </a:pathLst>
            </a:custGeom>
            <a:ln w="8114">
              <a:solidFill>
                <a:srgbClr val="C8CACA"/>
              </a:solidFill>
            </a:ln>
          </p:spPr>
          <p:txBody>
            <a:bodyPr wrap="square" lIns="0" tIns="0" rIns="0" bIns="0"/>
            <a:lstStyle/>
            <a:p>
              <a:endParaRPr/>
            </a:p>
          </p:txBody>
        </p:sp>
        <p:pic>
          <p:nvPicPr>
            <p:cNvPr id="9" name="object 9"/>
            <p:cNvPicPr/>
            <p:nvPr/>
          </p:nvPicPr>
          <p:blipFill>
            <a:blip r:embed="rId3" cstate="print"/>
            <a:stretch>
              <a:fillRect/>
            </a:stretch>
          </p:blipFill>
          <p:spPr>
            <a:xfrm>
              <a:off x="4902799" y="2121715"/>
              <a:ext cx="4930997" cy="3268577"/>
            </a:xfrm>
            <a:prstGeom prst="rect">
              <a:avLst/>
            </a:prstGeom>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914828"/>
            <a:ext cx="456727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err="1"/>
              <a:t>Reidentificazione</a:t>
            </a:r>
            <a:endParaRPr sz="3600" dirty="0"/>
          </a:p>
        </p:txBody>
      </p:sp>
      <p:sp>
        <p:nvSpPr>
          <p:cNvPr id="3" name="object 3"/>
          <p:cNvSpPr txBox="1"/>
          <p:nvPr/>
        </p:nvSpPr>
        <p:spPr>
          <a:xfrm>
            <a:off x="931830" y="1628702"/>
            <a:ext cx="8756015" cy="3573779"/>
          </a:xfrm>
          <a:prstGeom prst="rect">
            <a:avLst/>
          </a:prstGeom>
        </p:spPr>
        <p:txBody>
          <a:bodyPr vert="horz" wrap="square" lIns="0" tIns="33655" rIns="0" bIns="0">
            <a:spAutoFit/>
          </a:bodyPr>
          <a:lstStyle/>
          <a:p>
            <a:pPr marL="207010" marR="5080" indent="-194945">
              <a:lnSpc>
                <a:spcPct val="91200"/>
              </a:lnSpc>
              <a:spcBef>
                <a:spcPts val="265"/>
              </a:spcBef>
              <a:buFont typeface="Arial MT"/>
              <a:buChar char="•"/>
              <a:tabLst>
                <a:tab pos="207645" algn="l"/>
              </a:tabLst>
              <a:defRPr sz="1600">
                <a:latin typeface="Calibri"/>
                <a:cs typeface="Calibri"/>
              </a:defRPr>
            </a:pPr>
            <a:r>
              <a:rPr dirty="0" err="1"/>
              <a:t>Reidentificazione</a:t>
            </a:r>
            <a:r>
              <a:rPr dirty="0"/>
              <a:t> come </a:t>
            </a:r>
            <a:r>
              <a:rPr b="1" dirty="0" err="1">
                <a:solidFill>
                  <a:srgbClr val="C00000"/>
                </a:solidFill>
              </a:rPr>
              <a:t>tipo</a:t>
            </a:r>
            <a:r>
              <a:rPr b="1" dirty="0">
                <a:solidFill>
                  <a:srgbClr val="C00000"/>
                </a:solidFill>
              </a:rPr>
              <a:t> </a:t>
            </a:r>
            <a:r>
              <a:rPr b="1" dirty="0" err="1">
                <a:solidFill>
                  <a:srgbClr val="C00000"/>
                </a:solidFill>
              </a:rPr>
              <a:t>specifico</a:t>
            </a:r>
            <a:r>
              <a:rPr b="1" dirty="0">
                <a:solidFill>
                  <a:srgbClr val="C00000"/>
                </a:solidFill>
              </a:rPr>
              <a:t> di </a:t>
            </a:r>
            <a:r>
              <a:rPr b="1" dirty="0" err="1">
                <a:solidFill>
                  <a:srgbClr val="C00000"/>
                </a:solidFill>
              </a:rPr>
              <a:t>deduzione</a:t>
            </a:r>
            <a:r>
              <a:rPr b="1" dirty="0">
                <a:solidFill>
                  <a:srgbClr val="C00000"/>
                </a:solidFill>
              </a:rPr>
              <a:t> </a:t>
            </a:r>
            <a:r>
              <a:rPr dirty="0" err="1"/>
              <a:t>dei</a:t>
            </a:r>
            <a:r>
              <a:rPr dirty="0"/>
              <a:t> </a:t>
            </a:r>
            <a:r>
              <a:rPr dirty="0" err="1"/>
              <a:t>dati</a:t>
            </a:r>
            <a:r>
              <a:rPr dirty="0"/>
              <a:t> </a:t>
            </a:r>
            <a:r>
              <a:rPr dirty="0" err="1"/>
              <a:t>personali</a:t>
            </a:r>
            <a:r>
              <a:rPr dirty="0"/>
              <a:t>. </a:t>
            </a:r>
            <a:r>
              <a:rPr dirty="0" err="1"/>
              <a:t>Affinché</a:t>
            </a:r>
            <a:r>
              <a:rPr dirty="0"/>
              <a:t> un </a:t>
            </a:r>
            <a:r>
              <a:rPr dirty="0" err="1"/>
              <a:t>elemento</a:t>
            </a:r>
            <a:r>
              <a:rPr dirty="0"/>
              <a:t> </a:t>
            </a:r>
            <a:r>
              <a:rPr dirty="0" err="1"/>
              <a:t>sia</a:t>
            </a:r>
            <a:r>
              <a:rPr dirty="0"/>
              <a:t> </a:t>
            </a:r>
            <a:r>
              <a:rPr dirty="0" err="1"/>
              <a:t>collegato</a:t>
            </a:r>
            <a:r>
              <a:rPr dirty="0"/>
              <a:t> a </a:t>
            </a:r>
            <a:r>
              <a:rPr dirty="0" err="1"/>
              <a:t>una</a:t>
            </a:r>
            <a:r>
              <a:rPr dirty="0"/>
              <a:t> persona, non </a:t>
            </a:r>
            <a:r>
              <a:rPr dirty="0" err="1"/>
              <a:t>è</a:t>
            </a:r>
            <a:r>
              <a:rPr dirty="0"/>
              <a:t> </a:t>
            </a:r>
            <a:r>
              <a:rPr b="1" dirty="0" err="1"/>
              <a:t>necessario</a:t>
            </a:r>
            <a:r>
              <a:rPr b="1" dirty="0"/>
              <a:t> </a:t>
            </a:r>
            <a:r>
              <a:rPr b="1" dirty="0" err="1"/>
              <a:t>che</a:t>
            </a:r>
            <a:r>
              <a:rPr b="1" dirty="0"/>
              <a:t> </a:t>
            </a:r>
            <a:r>
              <a:rPr b="1" dirty="0" err="1"/>
              <a:t>l'interessato</a:t>
            </a:r>
            <a:r>
              <a:rPr b="1" dirty="0"/>
              <a:t> </a:t>
            </a:r>
            <a:r>
              <a:rPr b="1" dirty="0" err="1"/>
              <a:t>sia</a:t>
            </a:r>
            <a:r>
              <a:rPr b="1" dirty="0"/>
              <a:t> </a:t>
            </a:r>
            <a:r>
              <a:rPr b="1" dirty="0" err="1"/>
              <a:t>identificato</a:t>
            </a:r>
            <a:r>
              <a:rPr b="1" dirty="0"/>
              <a:t> con assoluta </a:t>
            </a:r>
            <a:r>
              <a:rPr b="1" dirty="0" err="1"/>
              <a:t>certezza</a:t>
            </a:r>
            <a:r>
              <a:rPr b="1" dirty="0">
                <a:solidFill>
                  <a:srgbClr val="C00000"/>
                </a:solidFill>
              </a:rPr>
              <a:t>; un </a:t>
            </a:r>
            <a:r>
              <a:rPr b="1" dirty="0" err="1">
                <a:solidFill>
                  <a:srgbClr val="C00000"/>
                </a:solidFill>
              </a:rPr>
              <a:t>grado</a:t>
            </a:r>
            <a:r>
              <a:rPr b="1" dirty="0">
                <a:solidFill>
                  <a:srgbClr val="C00000"/>
                </a:solidFill>
              </a:rPr>
              <a:t> di </a:t>
            </a:r>
            <a:r>
              <a:rPr b="1" dirty="0" err="1">
                <a:solidFill>
                  <a:srgbClr val="C00000"/>
                </a:solidFill>
              </a:rPr>
              <a:t>probabilità</a:t>
            </a:r>
            <a:r>
              <a:rPr b="1" dirty="0">
                <a:solidFill>
                  <a:srgbClr val="C00000"/>
                </a:solidFill>
              </a:rPr>
              <a:t> </a:t>
            </a:r>
            <a:r>
              <a:rPr b="1" dirty="0" err="1">
                <a:solidFill>
                  <a:srgbClr val="C00000"/>
                </a:solidFill>
              </a:rPr>
              <a:t>può</a:t>
            </a:r>
            <a:r>
              <a:rPr b="1" dirty="0">
                <a:solidFill>
                  <a:srgbClr val="C00000"/>
                </a:solidFill>
              </a:rPr>
              <a:t> </a:t>
            </a:r>
            <a:r>
              <a:rPr b="1" dirty="0" err="1">
                <a:solidFill>
                  <a:srgbClr val="C00000"/>
                </a:solidFill>
              </a:rPr>
              <a:t>essere</a:t>
            </a:r>
            <a:r>
              <a:rPr b="1" dirty="0">
                <a:solidFill>
                  <a:srgbClr val="C00000"/>
                </a:solidFill>
              </a:rPr>
              <a:t> </a:t>
            </a:r>
            <a:r>
              <a:rPr b="1" dirty="0" err="1">
                <a:solidFill>
                  <a:srgbClr val="C00000"/>
                </a:solidFill>
              </a:rPr>
              <a:t>sufficiente</a:t>
            </a:r>
            <a:endParaRPr sz="1600" dirty="0">
              <a:latin typeface="Calibri"/>
              <a:cs typeface="Calibri"/>
            </a:endParaRPr>
          </a:p>
          <a:p>
            <a:pPr>
              <a:lnSpc>
                <a:spcPct val="100000"/>
              </a:lnSpc>
              <a:spcBef>
                <a:spcPts val="55"/>
              </a:spcBef>
              <a:buFont typeface="Arial MT"/>
              <a:buChar char="•"/>
            </a:pPr>
            <a:endParaRPr sz="2650" dirty="0">
              <a:latin typeface="Calibri"/>
              <a:cs typeface="Calibri"/>
            </a:endParaRPr>
          </a:p>
          <a:p>
            <a:pPr marL="207010" indent="-194945">
              <a:lnSpc>
                <a:spcPct val="100000"/>
              </a:lnSpc>
              <a:buFont typeface="Arial MT"/>
              <a:buChar char="•"/>
              <a:tabLst>
                <a:tab pos="207645" algn="l"/>
              </a:tabLst>
              <a:defRPr sz="1600">
                <a:latin typeface="Calibri"/>
                <a:cs typeface="Calibri"/>
              </a:defRPr>
            </a:pPr>
            <a:r>
              <a:rPr dirty="0" err="1"/>
              <a:t>Grazie</a:t>
            </a:r>
            <a:r>
              <a:rPr dirty="0"/>
              <a:t> a AI &amp; Big Data </a:t>
            </a:r>
            <a:r>
              <a:rPr dirty="0" err="1"/>
              <a:t>l'identificazione</a:t>
            </a:r>
            <a:r>
              <a:rPr dirty="0"/>
              <a:t> </a:t>
            </a:r>
            <a:r>
              <a:rPr dirty="0" err="1"/>
              <a:t>degli</a:t>
            </a:r>
            <a:r>
              <a:rPr dirty="0"/>
              <a:t> </a:t>
            </a:r>
            <a:r>
              <a:rPr dirty="0" err="1"/>
              <a:t>interessati</a:t>
            </a:r>
            <a:r>
              <a:rPr dirty="0"/>
              <a:t> </a:t>
            </a:r>
            <a:r>
              <a:rPr dirty="0" err="1"/>
              <a:t>è</a:t>
            </a:r>
            <a:r>
              <a:rPr dirty="0"/>
              <a:t> </a:t>
            </a:r>
            <a:r>
              <a:rPr dirty="0" err="1"/>
              <a:t>notevolmente</a:t>
            </a:r>
            <a:r>
              <a:rPr dirty="0"/>
              <a:t> </a:t>
            </a:r>
            <a:r>
              <a:rPr dirty="0" err="1"/>
              <a:t>aumentata</a:t>
            </a:r>
            <a:r>
              <a:rPr dirty="0"/>
              <a:t>.</a:t>
            </a:r>
            <a:endParaRPr sz="1600" dirty="0">
              <a:latin typeface="Calibri"/>
              <a:cs typeface="Calibri"/>
            </a:endParaRPr>
          </a:p>
          <a:p>
            <a:pPr marL="207010" marR="454659" indent="-194945">
              <a:lnSpc>
                <a:spcPct val="91300"/>
              </a:lnSpc>
              <a:spcBef>
                <a:spcPts val="745"/>
              </a:spcBef>
              <a:buFont typeface="Arial MT"/>
              <a:buChar char="•"/>
              <a:tabLst>
                <a:tab pos="207645" algn="l"/>
              </a:tabLst>
              <a:defRPr sz="1600">
                <a:latin typeface="Calibri"/>
                <a:cs typeface="Calibri"/>
              </a:defRPr>
            </a:pPr>
            <a:r>
              <a:rPr dirty="0"/>
              <a:t>Come </a:t>
            </a:r>
            <a:r>
              <a:rPr dirty="0" err="1"/>
              <a:t>è</a:t>
            </a:r>
            <a:r>
              <a:rPr dirty="0"/>
              <a:t> </a:t>
            </a:r>
            <a:r>
              <a:rPr dirty="0" err="1"/>
              <a:t>stato</a:t>
            </a:r>
            <a:r>
              <a:rPr dirty="0"/>
              <a:t> sostenuto, " </a:t>
            </a:r>
            <a:r>
              <a:rPr b="1" dirty="0"/>
              <a:t>in </a:t>
            </a:r>
            <a:r>
              <a:rPr b="1" dirty="0" err="1"/>
              <a:t>qualsiasi</a:t>
            </a:r>
            <a:r>
              <a:rPr b="1" dirty="0"/>
              <a:t> </a:t>
            </a:r>
            <a:r>
              <a:rPr b="1" dirty="0" err="1"/>
              <a:t>impostazione</a:t>
            </a:r>
            <a:r>
              <a:rPr b="1" dirty="0"/>
              <a:t> ‘</a:t>
            </a:r>
            <a:r>
              <a:rPr b="1" dirty="0" err="1"/>
              <a:t>ragionevole</a:t>
            </a:r>
            <a:r>
              <a:rPr b="1" dirty="0"/>
              <a:t>' </a:t>
            </a:r>
            <a:r>
              <a:rPr b="1" dirty="0" err="1"/>
              <a:t>c'è</a:t>
            </a:r>
            <a:r>
              <a:rPr b="1" dirty="0"/>
              <a:t> </a:t>
            </a:r>
            <a:r>
              <a:rPr b="1" dirty="0" err="1"/>
              <a:t>un'informazione</a:t>
            </a:r>
            <a:r>
              <a:rPr b="1" dirty="0"/>
              <a:t> </a:t>
            </a:r>
            <a:r>
              <a:rPr b="1" dirty="0" err="1"/>
              <a:t>che</a:t>
            </a:r>
            <a:r>
              <a:rPr b="1" dirty="0"/>
              <a:t> </a:t>
            </a:r>
            <a:r>
              <a:rPr b="1" dirty="0" err="1"/>
              <a:t>è</a:t>
            </a:r>
            <a:r>
              <a:rPr b="1" dirty="0"/>
              <a:t> di per </a:t>
            </a:r>
            <a:r>
              <a:rPr b="1" dirty="0" err="1"/>
              <a:t>sé</a:t>
            </a:r>
            <a:r>
              <a:rPr b="1" dirty="0"/>
              <a:t> </a:t>
            </a:r>
            <a:r>
              <a:rPr b="1" dirty="0" err="1"/>
              <a:t>innocente</a:t>
            </a:r>
            <a:r>
              <a:rPr b="1" dirty="0"/>
              <a:t>, ma in </a:t>
            </a:r>
            <a:r>
              <a:rPr b="1" dirty="0" err="1"/>
              <a:t>combinazione</a:t>
            </a:r>
            <a:r>
              <a:rPr b="1" dirty="0"/>
              <a:t> con </a:t>
            </a:r>
            <a:r>
              <a:rPr b="1" dirty="0" err="1"/>
              <a:t>una</a:t>
            </a:r>
            <a:r>
              <a:rPr b="1" dirty="0"/>
              <a:t> </a:t>
            </a:r>
            <a:r>
              <a:rPr b="1" dirty="0" err="1"/>
              <a:t>versione</a:t>
            </a:r>
            <a:r>
              <a:rPr b="1" dirty="0"/>
              <a:t> </a:t>
            </a:r>
            <a:r>
              <a:rPr b="1" dirty="0" err="1"/>
              <a:t>modificata</a:t>
            </a:r>
            <a:r>
              <a:rPr b="1" dirty="0"/>
              <a:t> (noisy) </a:t>
            </a:r>
            <a:r>
              <a:rPr b="1" dirty="0" err="1"/>
              <a:t>dei</a:t>
            </a:r>
            <a:r>
              <a:rPr b="1" dirty="0"/>
              <a:t> </a:t>
            </a:r>
            <a:r>
              <a:rPr b="1" dirty="0" err="1"/>
              <a:t>dati</a:t>
            </a:r>
            <a:r>
              <a:rPr b="1" dirty="0"/>
              <a:t> produce </a:t>
            </a:r>
            <a:r>
              <a:rPr b="1" dirty="0" err="1"/>
              <a:t>una</a:t>
            </a:r>
            <a:r>
              <a:rPr b="1" dirty="0"/>
              <a:t> </a:t>
            </a:r>
            <a:r>
              <a:rPr b="1" dirty="0" err="1"/>
              <a:t>violazione</a:t>
            </a:r>
            <a:r>
              <a:rPr b="1" dirty="0"/>
              <a:t> </a:t>
            </a:r>
            <a:r>
              <a:rPr b="1" dirty="0" err="1"/>
              <a:t>della</a:t>
            </a:r>
            <a:r>
              <a:rPr b="1" dirty="0"/>
              <a:t> privacy".</a:t>
            </a:r>
            <a:endParaRPr sz="1600" dirty="0">
              <a:latin typeface="Calibri"/>
              <a:cs typeface="Calibri"/>
            </a:endParaRPr>
          </a:p>
          <a:p>
            <a:pPr marL="12700">
              <a:lnSpc>
                <a:spcPct val="100000"/>
              </a:lnSpc>
              <a:spcBef>
                <a:spcPts val="670"/>
              </a:spcBef>
              <a:defRPr sz="1600">
                <a:latin typeface="Calibri"/>
                <a:cs typeface="Calibri"/>
              </a:defRPr>
            </a:pPr>
            <a:r>
              <a:rPr dirty="0"/>
              <a:t>Questa </a:t>
            </a:r>
            <a:r>
              <a:rPr dirty="0" err="1"/>
              <a:t>possibilità</a:t>
            </a:r>
            <a:r>
              <a:rPr dirty="0"/>
              <a:t> </a:t>
            </a:r>
            <a:r>
              <a:rPr dirty="0" err="1"/>
              <a:t>può</a:t>
            </a:r>
            <a:r>
              <a:rPr dirty="0"/>
              <a:t> </a:t>
            </a:r>
            <a:r>
              <a:rPr dirty="0" err="1"/>
              <a:t>essere</a:t>
            </a:r>
            <a:r>
              <a:rPr dirty="0"/>
              <a:t> </a:t>
            </a:r>
            <a:r>
              <a:rPr dirty="0" err="1"/>
              <a:t>affrontata</a:t>
            </a:r>
            <a:r>
              <a:rPr dirty="0"/>
              <a:t> in due </a:t>
            </a:r>
            <a:r>
              <a:rPr dirty="0" err="1"/>
              <a:t>modi</a:t>
            </a:r>
            <a:r>
              <a:rPr dirty="0"/>
              <a:t>:</a:t>
            </a:r>
            <a:endParaRPr sz="1600" dirty="0">
              <a:latin typeface="Calibri"/>
              <a:cs typeface="Calibri"/>
            </a:endParaRPr>
          </a:p>
          <a:p>
            <a:pPr marL="401955" marR="797560" indent="-389890">
              <a:lnSpc>
                <a:spcPts val="1680"/>
              </a:lnSpc>
              <a:spcBef>
                <a:spcPts val="950"/>
              </a:spcBef>
              <a:buAutoNum type="arabicPeriod"/>
              <a:tabLst>
                <a:tab pos="401955" algn="l"/>
                <a:tab pos="402590" algn="l"/>
              </a:tabLst>
              <a:defRPr sz="1600">
                <a:latin typeface="Calibri"/>
                <a:cs typeface="Calibri"/>
              </a:defRPr>
            </a:pPr>
            <a:r>
              <a:rPr dirty="0"/>
              <a:t>Il primo </a:t>
            </a:r>
            <a:r>
              <a:rPr dirty="0" err="1"/>
              <a:t>consiste</a:t>
            </a:r>
            <a:r>
              <a:rPr dirty="0"/>
              <a:t> </a:t>
            </a:r>
            <a:r>
              <a:rPr dirty="0" err="1"/>
              <a:t>nel</a:t>
            </a:r>
            <a:r>
              <a:rPr dirty="0"/>
              <a:t> </a:t>
            </a:r>
            <a:r>
              <a:rPr dirty="0" err="1"/>
              <a:t>garantire</a:t>
            </a:r>
            <a:r>
              <a:rPr dirty="0"/>
              <a:t> </a:t>
            </a:r>
            <a:r>
              <a:rPr dirty="0" err="1"/>
              <a:t>che</a:t>
            </a:r>
            <a:r>
              <a:rPr dirty="0"/>
              <a:t> </a:t>
            </a:r>
            <a:r>
              <a:rPr dirty="0" err="1"/>
              <a:t>i</a:t>
            </a:r>
            <a:r>
              <a:rPr dirty="0"/>
              <a:t> </a:t>
            </a:r>
            <a:r>
              <a:rPr dirty="0" err="1"/>
              <a:t>dati</a:t>
            </a:r>
            <a:r>
              <a:rPr dirty="0"/>
              <a:t> </a:t>
            </a:r>
            <a:r>
              <a:rPr dirty="0" err="1"/>
              <a:t>siano</a:t>
            </a:r>
            <a:r>
              <a:rPr dirty="0"/>
              <a:t> </a:t>
            </a:r>
            <a:r>
              <a:rPr dirty="0" err="1"/>
              <a:t>deidentificati</a:t>
            </a:r>
            <a:r>
              <a:rPr dirty="0"/>
              <a:t> in </a:t>
            </a:r>
            <a:r>
              <a:rPr dirty="0" err="1"/>
              <a:t>modi</a:t>
            </a:r>
            <a:r>
              <a:rPr dirty="0"/>
              <a:t> </a:t>
            </a:r>
            <a:r>
              <a:rPr dirty="0" err="1"/>
              <a:t>che</a:t>
            </a:r>
            <a:r>
              <a:rPr dirty="0"/>
              <a:t> </a:t>
            </a:r>
            <a:r>
              <a:rPr b="1" dirty="0" err="1">
                <a:solidFill>
                  <a:srgbClr val="C00000"/>
                </a:solidFill>
              </a:rPr>
              <a:t>rendono</a:t>
            </a:r>
            <a:r>
              <a:rPr b="1" dirty="0">
                <a:solidFill>
                  <a:srgbClr val="C00000"/>
                </a:solidFill>
              </a:rPr>
              <a:t> </a:t>
            </a:r>
            <a:r>
              <a:rPr b="1" dirty="0" err="1">
                <a:solidFill>
                  <a:srgbClr val="C00000"/>
                </a:solidFill>
              </a:rPr>
              <a:t>più</a:t>
            </a:r>
            <a:r>
              <a:rPr b="1" dirty="0">
                <a:solidFill>
                  <a:srgbClr val="C00000"/>
                </a:solidFill>
              </a:rPr>
              <a:t> difficile </a:t>
            </a:r>
            <a:r>
              <a:rPr dirty="0" err="1"/>
              <a:t>reidentificare</a:t>
            </a:r>
            <a:r>
              <a:rPr dirty="0"/>
              <a:t> </a:t>
            </a:r>
            <a:r>
              <a:rPr dirty="0" err="1"/>
              <a:t>l'interessato</a:t>
            </a:r>
            <a:r>
              <a:rPr dirty="0"/>
              <a:t>;</a:t>
            </a:r>
            <a:endParaRPr sz="1600" dirty="0">
              <a:latin typeface="Calibri"/>
              <a:cs typeface="Calibri"/>
            </a:endParaRPr>
          </a:p>
          <a:p>
            <a:pPr marL="450850" marR="83185" indent="-438784">
              <a:lnSpc>
                <a:spcPts val="1800"/>
              </a:lnSpc>
              <a:spcBef>
                <a:spcPts val="840"/>
              </a:spcBef>
              <a:buAutoNum type="arabicPeriod"/>
              <a:tabLst>
                <a:tab pos="450850" algn="l"/>
                <a:tab pos="451484" algn="l"/>
              </a:tabLst>
              <a:defRPr sz="1600">
                <a:latin typeface="Calibri"/>
                <a:cs typeface="Calibri"/>
              </a:defRPr>
            </a:pPr>
            <a:r>
              <a:rPr dirty="0"/>
              <a:t>La </a:t>
            </a:r>
            <a:r>
              <a:rPr dirty="0" err="1"/>
              <a:t>seconda</a:t>
            </a:r>
            <a:r>
              <a:rPr dirty="0"/>
              <a:t> </a:t>
            </a:r>
            <a:r>
              <a:rPr dirty="0" err="1"/>
              <a:t>consiste</a:t>
            </a:r>
            <a:r>
              <a:rPr dirty="0"/>
              <a:t> nell' </a:t>
            </a:r>
            <a:r>
              <a:rPr b="1" dirty="0" err="1">
                <a:solidFill>
                  <a:srgbClr val="C00000"/>
                </a:solidFill>
              </a:rPr>
              <a:t>implementazione</a:t>
            </a:r>
            <a:r>
              <a:rPr b="1" dirty="0">
                <a:solidFill>
                  <a:srgbClr val="C00000"/>
                </a:solidFill>
              </a:rPr>
              <a:t> di </a:t>
            </a:r>
            <a:r>
              <a:rPr b="1" dirty="0" err="1">
                <a:solidFill>
                  <a:srgbClr val="C00000"/>
                </a:solidFill>
              </a:rPr>
              <a:t>processi</a:t>
            </a:r>
            <a:r>
              <a:rPr b="1" dirty="0">
                <a:solidFill>
                  <a:srgbClr val="C00000"/>
                </a:solidFill>
              </a:rPr>
              <a:t> di </a:t>
            </a:r>
            <a:r>
              <a:rPr b="1" dirty="0" err="1">
                <a:solidFill>
                  <a:srgbClr val="C00000"/>
                </a:solidFill>
              </a:rPr>
              <a:t>sicurezza</a:t>
            </a:r>
            <a:r>
              <a:rPr b="1" dirty="0">
                <a:solidFill>
                  <a:srgbClr val="C00000"/>
                </a:solidFill>
              </a:rPr>
              <a:t> e </a:t>
            </a:r>
            <a:r>
              <a:rPr b="1" dirty="0" err="1">
                <a:solidFill>
                  <a:srgbClr val="C00000"/>
                </a:solidFill>
              </a:rPr>
              <a:t>misure</a:t>
            </a:r>
            <a:r>
              <a:rPr b="1" dirty="0">
                <a:solidFill>
                  <a:srgbClr val="C00000"/>
                </a:solidFill>
              </a:rPr>
              <a:t> </a:t>
            </a:r>
            <a:r>
              <a:rPr dirty="0"/>
              <a:t>per il </a:t>
            </a:r>
            <a:r>
              <a:rPr dirty="0" err="1"/>
              <a:t>rilascio</a:t>
            </a:r>
            <a:r>
              <a:rPr dirty="0"/>
              <a:t> </a:t>
            </a:r>
            <a:r>
              <a:rPr dirty="0" err="1"/>
              <a:t>dei</a:t>
            </a:r>
            <a:r>
              <a:rPr dirty="0"/>
              <a:t> </a:t>
            </a:r>
            <a:r>
              <a:rPr dirty="0" err="1"/>
              <a:t>dati</a:t>
            </a:r>
            <a:r>
              <a:rPr dirty="0"/>
              <a:t> </a:t>
            </a:r>
            <a:r>
              <a:rPr dirty="0" err="1"/>
              <a:t>che</a:t>
            </a:r>
            <a:r>
              <a:rPr dirty="0"/>
              <a:t> </a:t>
            </a:r>
            <a:r>
              <a:rPr dirty="0" err="1"/>
              <a:t>contribuiscono</a:t>
            </a:r>
            <a:r>
              <a:rPr dirty="0"/>
              <a:t> a </a:t>
            </a:r>
            <a:r>
              <a:rPr dirty="0" err="1"/>
              <a:t>questo</a:t>
            </a:r>
            <a:r>
              <a:rPr dirty="0"/>
              <a:t> </a:t>
            </a:r>
            <a:r>
              <a:rPr dirty="0" err="1"/>
              <a:t>risultato</a:t>
            </a:r>
            <a:r>
              <a:rPr dirty="0"/>
              <a:t>.</a:t>
            </a:r>
            <a:endParaRPr sz="16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375076"/>
            <a:ext cx="4260215"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Dati personali dedotti</a:t>
            </a:r>
            <a:endParaRPr sz="3600"/>
          </a:p>
        </p:txBody>
      </p:sp>
      <p:sp>
        <p:nvSpPr>
          <p:cNvPr id="3" name="object 3"/>
          <p:cNvSpPr txBox="1"/>
          <p:nvPr/>
        </p:nvSpPr>
        <p:spPr>
          <a:xfrm>
            <a:off x="931830" y="2381579"/>
            <a:ext cx="8798560" cy="3777615"/>
          </a:xfrm>
          <a:prstGeom prst="rect">
            <a:avLst/>
          </a:prstGeom>
        </p:spPr>
        <p:txBody>
          <a:bodyPr vert="horz" wrap="square" lIns="0" tIns="48260" rIns="0" bIns="0">
            <a:spAutoFit/>
          </a:bodyPr>
          <a:lstStyle/>
          <a:p>
            <a:pPr marL="207010" marR="468630" indent="-194945">
              <a:lnSpc>
                <a:spcPts val="2400"/>
              </a:lnSpc>
              <a:spcBef>
                <a:spcPts val="380"/>
              </a:spcBef>
              <a:buFont typeface="Arial MT"/>
              <a:buChar char="•"/>
              <a:tabLst>
                <a:tab pos="207645" algn="l"/>
              </a:tabLst>
              <a:defRPr sz="2200">
                <a:latin typeface="Calibri"/>
                <a:cs typeface="Calibri"/>
              </a:defRPr>
            </a:pPr>
            <a:r>
              <a:t>I sistemi di IA possono </a:t>
            </a:r>
            <a:r>
              <a:rPr b="1">
                <a:solidFill>
                  <a:srgbClr val="C00000"/>
                </a:solidFill>
              </a:rPr>
              <a:t>dedurre nuove informazioni </a:t>
            </a:r>
            <a:r>
              <a:t>sugli interessati, applicando modelli algoritmici ai propri dati personali.</a:t>
            </a:r>
            <a:endParaRPr sz="2200">
              <a:latin typeface="Calibri"/>
              <a:cs typeface="Calibri"/>
            </a:endParaRPr>
          </a:p>
          <a:p>
            <a:pPr marL="207010" marR="5080" indent="-194945">
              <a:lnSpc>
                <a:spcPts val="2380"/>
              </a:lnSpc>
              <a:spcBef>
                <a:spcPts val="830"/>
              </a:spcBef>
              <a:buFont typeface="Arial MT"/>
              <a:buChar char="•"/>
              <a:tabLst>
                <a:tab pos="207645" algn="l"/>
              </a:tabLst>
              <a:defRPr sz="2200">
                <a:latin typeface="Calibri"/>
                <a:cs typeface="Calibri"/>
              </a:defRPr>
            </a:pPr>
            <a:r>
              <a:t>La questione fondamentale è </a:t>
            </a:r>
            <a:r>
              <a:rPr b="1"/>
              <a:t>se le informazioni dedotte debbano essere considerate come nuovi dati personali</a:t>
            </a:r>
            <a:r>
              <a:t>, distinti dai dati da cui sono state dedotte.</a:t>
            </a:r>
            <a:endParaRPr sz="2200">
              <a:latin typeface="Calibri"/>
              <a:cs typeface="Calibri"/>
            </a:endParaRPr>
          </a:p>
          <a:p>
            <a:pPr marL="596900" marR="16510" lvl="1" indent="-194945">
              <a:lnSpc>
                <a:spcPts val="1989"/>
              </a:lnSpc>
              <a:spcBef>
                <a:spcPts val="450"/>
              </a:spcBef>
              <a:buFont typeface="Arial MT"/>
              <a:buChar char="•"/>
              <a:tabLst>
                <a:tab pos="597535" algn="l"/>
              </a:tabLst>
              <a:defRPr sz="1900">
                <a:latin typeface="Calibri"/>
                <a:cs typeface="Calibri"/>
              </a:defRPr>
            </a:pPr>
            <a:r>
              <a:t>Supponiamo, ad esempio, che l'orientamento sessuale di un individuo sia dedotto dalle sue caratteristiche facciali o che il tipo di personalità di un individuo sia dedotto dalla sua attività online. L'orientamento sessuale o la personalità dedotta sono un nuovo elemento di dati personali? Anche quando l'inferenza è solo probabilistica?</a:t>
            </a:r>
            <a:endParaRPr sz="1900">
              <a:latin typeface="Calibri"/>
              <a:cs typeface="Calibri"/>
            </a:endParaRPr>
          </a:p>
          <a:p>
            <a:pPr lvl="1">
              <a:lnSpc>
                <a:spcPct val="100000"/>
              </a:lnSpc>
              <a:spcBef>
                <a:spcPts val="5"/>
              </a:spcBef>
              <a:buFont typeface="Arial MT"/>
              <a:buChar char="•"/>
            </a:pPr>
            <a:endParaRPr sz="2700">
              <a:latin typeface="Calibri"/>
              <a:cs typeface="Calibri"/>
            </a:endParaRPr>
          </a:p>
          <a:p>
            <a:pPr marL="207010" marR="306070" indent="-194945">
              <a:lnSpc>
                <a:spcPts val="2400"/>
              </a:lnSpc>
              <a:buFont typeface="Arial MT"/>
              <a:buChar char="•"/>
              <a:tabLst>
                <a:tab pos="207645" algn="l"/>
              </a:tabLst>
              <a:defRPr sz="2200">
                <a:latin typeface="Calibri"/>
                <a:cs typeface="Calibri"/>
              </a:defRPr>
            </a:pPr>
            <a:r>
              <a:t>Se le informazioni dedotte contano come nuovi dati personali, allora le deduzioni automatizzate causerebbero tutte le conseguenze che il trattamento dei dati personali comporta in base al GDPR.</a:t>
            </a:r>
            <a:endParaRPr sz="22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515" rIns="0" bIns="0">
            <a:spAutoFit/>
          </a:bodyPr>
          <a:lstStyle/>
          <a:p>
            <a:pPr marL="12700" marR="5080">
              <a:lnSpc>
                <a:spcPts val="4100"/>
              </a:lnSpc>
              <a:spcBef>
                <a:spcPts val="445"/>
              </a:spcBef>
              <a:defRPr sz="3600">
                <a:solidFill>
                  <a:srgbClr val="0070C0"/>
                </a:solidFill>
              </a:defRPr>
            </a:pPr>
            <a:r>
              <a:t>Status giuridico delle informazioni automaticamente dedotte</a:t>
            </a:r>
            <a:endParaRPr sz="3600"/>
          </a:p>
        </p:txBody>
      </p:sp>
      <p:sp>
        <p:nvSpPr>
          <p:cNvPr id="3" name="object 3"/>
          <p:cNvSpPr txBox="1"/>
          <p:nvPr/>
        </p:nvSpPr>
        <p:spPr>
          <a:xfrm>
            <a:off x="836661" y="2407476"/>
            <a:ext cx="9190355" cy="4048760"/>
          </a:xfrm>
          <a:prstGeom prst="rect">
            <a:avLst/>
          </a:prstGeom>
        </p:spPr>
        <p:txBody>
          <a:bodyPr vert="horz" wrap="square" lIns="0" tIns="14604" rIns="0" bIns="0">
            <a:spAutoFit/>
          </a:bodyPr>
          <a:lstStyle/>
          <a:p>
            <a:pPr marL="207010" marR="30480" indent="-194945">
              <a:lnSpc>
                <a:spcPct val="99300"/>
              </a:lnSpc>
              <a:spcBef>
                <a:spcPts val="114"/>
              </a:spcBef>
              <a:buFont typeface="Arial MT"/>
              <a:buChar char="•"/>
              <a:tabLst>
                <a:tab pos="207645" algn="l"/>
              </a:tabLst>
              <a:defRPr sz="1900">
                <a:latin typeface="Calibri"/>
                <a:cs typeface="Calibri"/>
              </a:defRPr>
            </a:pPr>
            <a:r>
              <a:t>Alcuni indizi sullo status giuridico delle informazioni automaticamente dedotte possono essere ottenuti considerando lo stato delle informazioni dedotte dagli esseri umani: vi è </a:t>
            </a:r>
            <a:r>
              <a:rPr b="1"/>
              <a:t>incertezza sul fatto che affermazioni riguardanti individui, derivanti da deduzioni umane e ragionamenti, possano essere considerate dati personali.</a:t>
            </a:r>
            <a:endParaRPr sz="1900">
              <a:latin typeface="Calibri"/>
              <a:cs typeface="Calibri"/>
            </a:endParaRPr>
          </a:p>
          <a:p>
            <a:pPr>
              <a:lnSpc>
                <a:spcPct val="100000"/>
              </a:lnSpc>
              <a:spcBef>
                <a:spcPts val="35"/>
              </a:spcBef>
              <a:buFont typeface="Arial MT"/>
              <a:buChar char="•"/>
            </a:pPr>
            <a:endParaRPr sz="3150">
              <a:latin typeface="Calibri"/>
              <a:cs typeface="Calibri"/>
            </a:endParaRPr>
          </a:p>
          <a:p>
            <a:pPr marL="207010" marR="5080" indent="-194945">
              <a:lnSpc>
                <a:spcPct val="98100"/>
              </a:lnSpc>
              <a:buFont typeface="Arial MT"/>
              <a:buChar char="•"/>
              <a:tabLst>
                <a:tab pos="207645" algn="l"/>
              </a:tabLst>
              <a:defRPr sz="1900">
                <a:latin typeface="Calibri"/>
                <a:cs typeface="Calibri"/>
              </a:defRPr>
            </a:pPr>
            <a:r>
              <a:t>Tale questione è stata esaminata dalla </a:t>
            </a:r>
            <a:r>
              <a:rPr b="1"/>
              <a:t>Corte di giustizia </a:t>
            </a:r>
            <a:r>
              <a:t>nelle </a:t>
            </a:r>
            <a:r>
              <a:rPr b="1"/>
              <a:t>cause comuni C-141 e 372/12, </a:t>
            </a:r>
            <a:r>
              <a:t>in cui è stato negato che l'analisi giuridica, da parte del funzionario competente, su </a:t>
            </a:r>
            <a:r>
              <a:rPr b="1"/>
              <a:t>una domanda di permesso di soggiorno </a:t>
            </a:r>
            <a:r>
              <a:t>potrebbe essere considerata dati personali. </a:t>
            </a:r>
            <a:r>
              <a:rPr b="1"/>
              <a:t>Secondo la Corte di giustizia, solo </a:t>
            </a:r>
            <a:r>
              <a:rPr b="1">
                <a:solidFill>
                  <a:srgbClr val="C00000"/>
                </a:solidFill>
              </a:rPr>
              <a:t>i dati sui quali si basava l'analisi </a:t>
            </a:r>
            <a:r>
              <a:t>(i dati relativi </a:t>
            </a:r>
            <a:r>
              <a:rPr b="1"/>
              <a:t> </a:t>
            </a:r>
            <a:r>
              <a:rPr b="1">
                <a:solidFill>
                  <a:srgbClr val="C00000"/>
                </a:solidFill>
              </a:rPr>
              <a:t>alla ricorrente) e la conclusione finale </a:t>
            </a:r>
            <a:r>
              <a:t>dell'analisi (ritenzione del rifiuto della domanda) </a:t>
            </a:r>
            <a:r>
              <a:rPr b="1">
                <a:solidFill>
                  <a:srgbClr val="C00000"/>
                </a:solidFill>
              </a:rPr>
              <a:t>dovevano essere considerati dati personali</a:t>
            </a:r>
            <a:r>
              <a:rPr>
                <a:solidFill>
                  <a:srgbClr val="C00000"/>
                </a:solidFill>
              </a:rPr>
              <a:t>.</a:t>
            </a:r>
            <a:endParaRPr sz="1900">
              <a:latin typeface="Calibri"/>
              <a:cs typeface="Calibri"/>
            </a:endParaRPr>
          </a:p>
          <a:p>
            <a:pPr marL="207010" marR="362585" indent="-194945">
              <a:lnSpc>
                <a:spcPts val="2210"/>
              </a:lnSpc>
              <a:spcBef>
                <a:spcPts val="950"/>
              </a:spcBef>
              <a:buFont typeface="Arial MT"/>
              <a:buChar char="•"/>
              <a:tabLst>
                <a:tab pos="207645" algn="l"/>
              </a:tabLst>
              <a:defRPr sz="1900">
                <a:latin typeface="Calibri"/>
                <a:cs typeface="Calibri"/>
              </a:defRPr>
            </a:pPr>
            <a:r>
              <a:t>Questa qualifica non si applicava alle fasi intermedie (le conclusioni intermedie nella catena delle argomentazioni) che hanno portato alla conclusione finale.</a:t>
            </a:r>
            <a:endParaRPr sz="190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3530" y="1064180"/>
            <a:ext cx="9415145"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Status giuridico delle informazioni automaticamente dedotte</a:t>
            </a:r>
            <a:endParaRPr sz="3600"/>
          </a:p>
        </p:txBody>
      </p:sp>
      <p:sp>
        <p:nvSpPr>
          <p:cNvPr id="3" name="object 3"/>
          <p:cNvSpPr txBox="1"/>
          <p:nvPr/>
        </p:nvSpPr>
        <p:spPr>
          <a:xfrm>
            <a:off x="613092" y="2240625"/>
            <a:ext cx="9467215" cy="4241165"/>
          </a:xfrm>
          <a:prstGeom prst="rect">
            <a:avLst/>
          </a:prstGeom>
        </p:spPr>
        <p:txBody>
          <a:bodyPr vert="horz" wrap="square" lIns="0" tIns="10795" rIns="0" bIns="0">
            <a:spAutoFit/>
          </a:bodyPr>
          <a:lstStyle/>
          <a:p>
            <a:pPr marL="207010" marR="159385" indent="-194945">
              <a:lnSpc>
                <a:spcPct val="111300"/>
              </a:lnSpc>
              <a:spcBef>
                <a:spcPts val="85"/>
              </a:spcBef>
              <a:buFont typeface="Arial MT"/>
              <a:buChar char="•"/>
              <a:tabLst>
                <a:tab pos="207010" algn="l"/>
                <a:tab pos="207645" algn="l"/>
              </a:tabLst>
              <a:defRPr sz="1500">
                <a:latin typeface="Calibri"/>
                <a:cs typeface="Calibri"/>
              </a:defRPr>
            </a:pPr>
            <a:r>
              <a:rPr dirty="0"/>
              <a:t>Nella </a:t>
            </a:r>
            <a:r>
              <a:rPr dirty="0" err="1"/>
              <a:t>successiva</a:t>
            </a:r>
            <a:r>
              <a:rPr dirty="0"/>
              <a:t> </a:t>
            </a:r>
            <a:r>
              <a:rPr dirty="0" err="1"/>
              <a:t>decisione</a:t>
            </a:r>
            <a:r>
              <a:rPr dirty="0"/>
              <a:t> </a:t>
            </a:r>
            <a:r>
              <a:rPr dirty="0" err="1"/>
              <a:t>sulla</a:t>
            </a:r>
            <a:r>
              <a:rPr dirty="0"/>
              <a:t> </a:t>
            </a:r>
            <a:r>
              <a:rPr b="1" dirty="0"/>
              <a:t>causa C-434/16, </a:t>
            </a:r>
            <a:r>
              <a:rPr b="1" dirty="0" err="1"/>
              <a:t>relativa</a:t>
            </a:r>
            <a:r>
              <a:rPr b="1" dirty="0"/>
              <a:t> </a:t>
            </a:r>
            <a:r>
              <a:rPr dirty="0" err="1"/>
              <a:t>alla</a:t>
            </a:r>
            <a:r>
              <a:rPr dirty="0"/>
              <a:t> </a:t>
            </a:r>
            <a:r>
              <a:rPr dirty="0" err="1"/>
              <a:t>richiesta</a:t>
            </a:r>
            <a:r>
              <a:rPr dirty="0"/>
              <a:t> di un </a:t>
            </a:r>
            <a:r>
              <a:rPr dirty="0" err="1"/>
              <a:t>candidato</a:t>
            </a:r>
            <a:r>
              <a:rPr dirty="0"/>
              <a:t> di </a:t>
            </a:r>
            <a:r>
              <a:rPr dirty="0" err="1"/>
              <a:t>esercitare</a:t>
            </a:r>
            <a:r>
              <a:rPr dirty="0"/>
              <a:t> </a:t>
            </a:r>
            <a:r>
              <a:rPr dirty="0" err="1"/>
              <a:t>i</a:t>
            </a:r>
            <a:r>
              <a:rPr dirty="0"/>
              <a:t> </a:t>
            </a:r>
            <a:r>
              <a:rPr dirty="0" err="1"/>
              <a:t>diritti</a:t>
            </a:r>
            <a:r>
              <a:rPr dirty="0"/>
              <a:t> di </a:t>
            </a:r>
            <a:r>
              <a:rPr dirty="0" err="1"/>
              <a:t>protezione</a:t>
            </a:r>
            <a:r>
              <a:rPr dirty="0"/>
              <a:t> </a:t>
            </a:r>
            <a:r>
              <a:rPr dirty="0" err="1"/>
              <a:t>dei</a:t>
            </a:r>
            <a:r>
              <a:rPr dirty="0"/>
              <a:t> </a:t>
            </a:r>
            <a:r>
              <a:rPr dirty="0" err="1"/>
              <a:t>dati</a:t>
            </a:r>
            <a:r>
              <a:rPr dirty="0"/>
              <a:t> </a:t>
            </a:r>
            <a:r>
              <a:rPr dirty="0" err="1"/>
              <a:t>relativi</a:t>
            </a:r>
            <a:r>
              <a:rPr dirty="0"/>
              <a:t> a </a:t>
            </a:r>
            <a:r>
              <a:rPr b="1" dirty="0"/>
              <a:t>uno script di </a:t>
            </a:r>
            <a:r>
              <a:rPr b="1" dirty="0" err="1"/>
              <a:t>esame</a:t>
            </a:r>
            <a:r>
              <a:rPr b="1" dirty="0"/>
              <a:t> e alle </a:t>
            </a:r>
            <a:r>
              <a:rPr b="1" dirty="0" err="1"/>
              <a:t>osservazioni</a:t>
            </a:r>
            <a:r>
              <a:rPr b="1" dirty="0"/>
              <a:t> </a:t>
            </a:r>
            <a:r>
              <a:rPr b="1" dirty="0" err="1"/>
              <a:t>degli</a:t>
            </a:r>
            <a:r>
              <a:rPr b="1" dirty="0"/>
              <a:t> </a:t>
            </a:r>
            <a:r>
              <a:rPr b="1" dirty="0" err="1"/>
              <a:t>esaminatori</a:t>
            </a:r>
            <a:r>
              <a:rPr dirty="0"/>
              <a:t>, </a:t>
            </a:r>
            <a:r>
              <a:rPr b="1" dirty="0"/>
              <a:t>la Corte di </a:t>
            </a:r>
            <a:r>
              <a:rPr b="1" dirty="0" err="1"/>
              <a:t>giustizia</a:t>
            </a:r>
            <a:r>
              <a:rPr b="1" dirty="0"/>
              <a:t> </a:t>
            </a:r>
            <a:r>
              <a:rPr b="1" dirty="0" err="1"/>
              <a:t>si</a:t>
            </a:r>
            <a:r>
              <a:rPr b="1" dirty="0"/>
              <a:t> </a:t>
            </a:r>
            <a:r>
              <a:rPr b="1" dirty="0" err="1"/>
              <a:t>è</a:t>
            </a:r>
            <a:r>
              <a:rPr b="1" dirty="0"/>
              <a:t> </a:t>
            </a:r>
            <a:r>
              <a:rPr b="1" dirty="0" err="1"/>
              <a:t>apparentemente</a:t>
            </a:r>
            <a:r>
              <a:rPr b="1" dirty="0"/>
              <a:t> </a:t>
            </a:r>
            <a:r>
              <a:rPr b="1" dirty="0" err="1"/>
              <a:t>discostata</a:t>
            </a:r>
            <a:r>
              <a:rPr b="1" dirty="0"/>
              <a:t> dal principio </a:t>
            </a:r>
            <a:r>
              <a:rPr b="1" dirty="0" err="1"/>
              <a:t>enunciato</a:t>
            </a:r>
            <a:r>
              <a:rPr b="1" dirty="0"/>
              <a:t> </a:t>
            </a:r>
            <a:r>
              <a:rPr b="1" dirty="0" err="1"/>
              <a:t>nelle</a:t>
            </a:r>
            <a:r>
              <a:rPr b="1" dirty="0"/>
              <a:t> cause </a:t>
            </a:r>
            <a:r>
              <a:rPr b="1" dirty="0" err="1"/>
              <a:t>comuni</a:t>
            </a:r>
            <a:r>
              <a:rPr b="1" dirty="0"/>
              <a:t> C-141 e 372/12,</a:t>
            </a:r>
            <a:r>
              <a:rPr dirty="0"/>
              <a:t> </a:t>
            </a:r>
            <a:r>
              <a:rPr dirty="0" err="1"/>
              <a:t>sostenendo</a:t>
            </a:r>
            <a:r>
              <a:rPr dirty="0"/>
              <a:t> </a:t>
            </a:r>
            <a:r>
              <a:rPr dirty="0" err="1"/>
              <a:t>che</a:t>
            </a:r>
            <a:r>
              <a:rPr dirty="0"/>
              <a:t> </a:t>
            </a:r>
            <a:r>
              <a:rPr dirty="0" err="1"/>
              <a:t>anche</a:t>
            </a:r>
            <a:r>
              <a:rPr dirty="0"/>
              <a:t> le </a:t>
            </a:r>
            <a:r>
              <a:rPr dirty="0" err="1">
                <a:solidFill>
                  <a:srgbClr val="C00000"/>
                </a:solidFill>
              </a:rPr>
              <a:t>osservazioni</a:t>
            </a:r>
            <a:r>
              <a:rPr dirty="0">
                <a:solidFill>
                  <a:srgbClr val="C00000"/>
                </a:solidFill>
              </a:rPr>
              <a:t> </a:t>
            </a:r>
            <a:r>
              <a:rPr dirty="0" err="1">
                <a:solidFill>
                  <a:srgbClr val="C00000"/>
                </a:solidFill>
              </a:rPr>
              <a:t>dell'esaminatore</a:t>
            </a:r>
            <a:r>
              <a:rPr dirty="0">
                <a:solidFill>
                  <a:srgbClr val="C00000"/>
                </a:solidFill>
              </a:rPr>
              <a:t> </a:t>
            </a:r>
            <a:r>
              <a:rPr dirty="0" err="1">
                <a:solidFill>
                  <a:srgbClr val="C00000"/>
                </a:solidFill>
              </a:rPr>
              <a:t>erano</a:t>
            </a:r>
            <a:r>
              <a:rPr dirty="0">
                <a:solidFill>
                  <a:srgbClr val="C00000"/>
                </a:solidFill>
              </a:rPr>
              <a:t> </a:t>
            </a:r>
            <a:r>
              <a:rPr dirty="0" err="1">
                <a:solidFill>
                  <a:srgbClr val="C00000"/>
                </a:solidFill>
              </a:rPr>
              <a:t>dati</a:t>
            </a:r>
            <a:r>
              <a:rPr dirty="0">
                <a:solidFill>
                  <a:srgbClr val="C00000"/>
                </a:solidFill>
              </a:rPr>
              <a:t> </a:t>
            </a:r>
            <a:r>
              <a:rPr dirty="0" err="1">
                <a:solidFill>
                  <a:srgbClr val="C00000"/>
                </a:solidFill>
              </a:rPr>
              <a:t>personali</a:t>
            </a:r>
            <a:r>
              <a:rPr dirty="0">
                <a:solidFill>
                  <a:srgbClr val="C00000"/>
                </a:solidFill>
              </a:rPr>
              <a:t>.</a:t>
            </a:r>
            <a:endParaRPr sz="1500" dirty="0">
              <a:latin typeface="Calibri"/>
              <a:cs typeface="Calibri"/>
            </a:endParaRPr>
          </a:p>
          <a:p>
            <a:pPr marL="207010" marR="64135" indent="-194945">
              <a:lnSpc>
                <a:spcPct val="110700"/>
              </a:lnSpc>
              <a:spcBef>
                <a:spcPts val="915"/>
              </a:spcBef>
              <a:buFont typeface="Arial MT"/>
              <a:buChar char="•"/>
              <a:tabLst>
                <a:tab pos="207010" algn="l"/>
                <a:tab pos="207645" algn="l"/>
              </a:tabLst>
              <a:defRPr sz="1500">
                <a:latin typeface="Calibri"/>
                <a:cs typeface="Calibri"/>
              </a:defRPr>
            </a:pPr>
            <a:r>
              <a:rPr dirty="0" err="1"/>
              <a:t>Tuttavia</a:t>
            </a:r>
            <a:r>
              <a:rPr dirty="0"/>
              <a:t>, </a:t>
            </a:r>
            <a:r>
              <a:rPr b="1" dirty="0"/>
              <a:t>la Corte ha </a:t>
            </a:r>
            <a:r>
              <a:rPr b="1" dirty="0" err="1"/>
              <a:t>dichiarato</a:t>
            </a:r>
            <a:r>
              <a:rPr b="1" dirty="0"/>
              <a:t> </a:t>
            </a:r>
            <a:r>
              <a:rPr b="1" dirty="0" err="1"/>
              <a:t>che</a:t>
            </a:r>
            <a:r>
              <a:rPr b="1" dirty="0"/>
              <a:t> </a:t>
            </a:r>
            <a:r>
              <a:rPr b="1" dirty="0" err="1"/>
              <a:t>i</a:t>
            </a:r>
            <a:r>
              <a:rPr b="1" dirty="0"/>
              <a:t> </a:t>
            </a:r>
            <a:r>
              <a:rPr b="1" dirty="0" err="1"/>
              <a:t>diritti</a:t>
            </a:r>
            <a:r>
              <a:rPr b="1" dirty="0"/>
              <a:t> </a:t>
            </a:r>
            <a:r>
              <a:rPr b="1" dirty="0" err="1"/>
              <a:t>alla</a:t>
            </a:r>
            <a:r>
              <a:rPr b="1" dirty="0"/>
              <a:t> </a:t>
            </a:r>
            <a:r>
              <a:rPr b="1" dirty="0" err="1"/>
              <a:t>protezione</a:t>
            </a:r>
            <a:r>
              <a:rPr b="1" dirty="0"/>
              <a:t> </a:t>
            </a:r>
            <a:r>
              <a:rPr b="1" dirty="0" err="1"/>
              <a:t>dei</a:t>
            </a:r>
            <a:r>
              <a:rPr b="1" dirty="0"/>
              <a:t> </a:t>
            </a:r>
            <a:r>
              <a:rPr b="1" dirty="0" err="1"/>
              <a:t>dati</a:t>
            </a:r>
            <a:r>
              <a:rPr b="1" dirty="0"/>
              <a:t>, e in </a:t>
            </a:r>
            <a:r>
              <a:rPr b="1" dirty="0" err="1"/>
              <a:t>particolare</a:t>
            </a:r>
            <a:r>
              <a:rPr b="1" dirty="0"/>
              <a:t> il </a:t>
            </a:r>
            <a:r>
              <a:rPr b="1" dirty="0" err="1"/>
              <a:t>diritto</a:t>
            </a:r>
            <a:r>
              <a:rPr b="1" dirty="0"/>
              <a:t> di </a:t>
            </a:r>
            <a:r>
              <a:rPr b="1" dirty="0" err="1"/>
              <a:t>rettifica</a:t>
            </a:r>
            <a:r>
              <a:rPr b="1" dirty="0"/>
              <a:t>, </a:t>
            </a:r>
            <a:r>
              <a:rPr b="1" dirty="0" err="1"/>
              <a:t>dovrebbero</a:t>
            </a:r>
            <a:r>
              <a:rPr b="1" dirty="0"/>
              <a:t> </a:t>
            </a:r>
            <a:r>
              <a:rPr b="1" dirty="0" err="1"/>
              <a:t>essere</a:t>
            </a:r>
            <a:r>
              <a:rPr b="1" dirty="0"/>
              <a:t> </a:t>
            </a:r>
            <a:r>
              <a:rPr b="1" dirty="0" err="1"/>
              <a:t>compresi</a:t>
            </a:r>
            <a:r>
              <a:rPr b="1" dirty="0"/>
              <a:t> in </a:t>
            </a:r>
            <a:r>
              <a:rPr b="1" dirty="0" err="1"/>
              <a:t>relazione</a:t>
            </a:r>
            <a:r>
              <a:rPr b="1" dirty="0"/>
              <a:t> </a:t>
            </a:r>
            <a:r>
              <a:rPr b="1" dirty="0" err="1"/>
              <a:t>allo</a:t>
            </a:r>
            <a:r>
              <a:rPr b="1" dirty="0"/>
              <a:t> </a:t>
            </a:r>
            <a:r>
              <a:rPr b="1" dirty="0" err="1"/>
              <a:t>scopo</a:t>
            </a:r>
            <a:r>
              <a:rPr b="1" dirty="0"/>
              <a:t> </a:t>
            </a:r>
            <a:r>
              <a:rPr b="1" dirty="0" err="1"/>
              <a:t>dei</a:t>
            </a:r>
            <a:r>
              <a:rPr b="1" dirty="0"/>
              <a:t> </a:t>
            </a:r>
            <a:r>
              <a:rPr b="1" dirty="0" err="1"/>
              <a:t>dati</a:t>
            </a:r>
            <a:r>
              <a:rPr b="1" dirty="0"/>
              <a:t> in </a:t>
            </a:r>
            <a:r>
              <a:rPr b="1" dirty="0" err="1"/>
              <a:t>questione</a:t>
            </a:r>
            <a:r>
              <a:rPr dirty="0"/>
              <a:t>. </a:t>
            </a:r>
            <a:r>
              <a:rPr dirty="0" err="1"/>
              <a:t>Pertanto</a:t>
            </a:r>
            <a:r>
              <a:rPr dirty="0"/>
              <a:t>, secondo la Corte, il </a:t>
            </a:r>
            <a:r>
              <a:rPr dirty="0" err="1">
                <a:solidFill>
                  <a:srgbClr val="C00000"/>
                </a:solidFill>
              </a:rPr>
              <a:t>diritto</a:t>
            </a:r>
            <a:r>
              <a:rPr dirty="0">
                <a:solidFill>
                  <a:srgbClr val="C00000"/>
                </a:solidFill>
              </a:rPr>
              <a:t> </a:t>
            </a:r>
            <a:r>
              <a:rPr dirty="0" err="1">
                <a:solidFill>
                  <a:srgbClr val="C00000"/>
                </a:solidFill>
              </a:rPr>
              <a:t>alla</a:t>
            </a:r>
            <a:r>
              <a:rPr dirty="0">
                <a:solidFill>
                  <a:srgbClr val="C00000"/>
                </a:solidFill>
              </a:rPr>
              <a:t> </a:t>
            </a:r>
            <a:r>
              <a:rPr dirty="0" err="1">
                <a:solidFill>
                  <a:srgbClr val="C00000"/>
                </a:solidFill>
              </a:rPr>
              <a:t>rettifica</a:t>
            </a:r>
            <a:r>
              <a:rPr dirty="0">
                <a:solidFill>
                  <a:srgbClr val="C00000"/>
                </a:solidFill>
              </a:rPr>
              <a:t> non include il </a:t>
            </a:r>
            <a:r>
              <a:rPr dirty="0" err="1">
                <a:solidFill>
                  <a:srgbClr val="C00000"/>
                </a:solidFill>
              </a:rPr>
              <a:t>diritto</a:t>
            </a:r>
            <a:r>
              <a:rPr dirty="0">
                <a:solidFill>
                  <a:srgbClr val="C00000"/>
                </a:solidFill>
              </a:rPr>
              <a:t> di </a:t>
            </a:r>
            <a:r>
              <a:rPr dirty="0" err="1">
                <a:solidFill>
                  <a:srgbClr val="C00000"/>
                </a:solidFill>
              </a:rPr>
              <a:t>correggere</a:t>
            </a:r>
            <a:r>
              <a:rPr dirty="0">
                <a:solidFill>
                  <a:srgbClr val="C00000"/>
                </a:solidFill>
              </a:rPr>
              <a:t> le </a:t>
            </a:r>
            <a:r>
              <a:rPr dirty="0" err="1">
                <a:solidFill>
                  <a:srgbClr val="C00000"/>
                </a:solidFill>
              </a:rPr>
              <a:t>risposte</a:t>
            </a:r>
            <a:r>
              <a:rPr dirty="0">
                <a:solidFill>
                  <a:srgbClr val="C00000"/>
                </a:solidFill>
              </a:rPr>
              <a:t> di un </a:t>
            </a:r>
            <a:r>
              <a:rPr dirty="0" err="1">
                <a:solidFill>
                  <a:srgbClr val="C00000"/>
                </a:solidFill>
              </a:rPr>
              <a:t>candidato</a:t>
            </a:r>
            <a:r>
              <a:rPr dirty="0">
                <a:solidFill>
                  <a:srgbClr val="C00000"/>
                </a:solidFill>
              </a:rPr>
              <a:t> o le </a:t>
            </a:r>
            <a:r>
              <a:rPr dirty="0" err="1">
                <a:solidFill>
                  <a:srgbClr val="C00000"/>
                </a:solidFill>
              </a:rPr>
              <a:t>osservazioni</a:t>
            </a:r>
            <a:r>
              <a:rPr dirty="0">
                <a:solidFill>
                  <a:srgbClr val="C00000"/>
                </a:solidFill>
              </a:rPr>
              <a:t> </a:t>
            </a:r>
            <a:r>
              <a:rPr dirty="0" err="1">
                <a:solidFill>
                  <a:srgbClr val="C00000"/>
                </a:solidFill>
              </a:rPr>
              <a:t>dell'esaminatore</a:t>
            </a:r>
            <a:r>
              <a:rPr dirty="0">
                <a:solidFill>
                  <a:srgbClr val="C00000"/>
                </a:solidFill>
              </a:rPr>
              <a:t> (a </a:t>
            </a:r>
            <a:r>
              <a:rPr dirty="0" err="1">
                <a:solidFill>
                  <a:srgbClr val="C00000"/>
                </a:solidFill>
              </a:rPr>
              <a:t>meno</a:t>
            </a:r>
            <a:r>
              <a:rPr dirty="0">
                <a:solidFill>
                  <a:srgbClr val="C00000"/>
                </a:solidFill>
              </a:rPr>
              <a:t> </a:t>
            </a:r>
            <a:r>
              <a:rPr dirty="0" err="1">
                <a:solidFill>
                  <a:srgbClr val="C00000"/>
                </a:solidFill>
              </a:rPr>
              <a:t>che</a:t>
            </a:r>
            <a:r>
              <a:rPr dirty="0">
                <a:solidFill>
                  <a:srgbClr val="C00000"/>
                </a:solidFill>
              </a:rPr>
              <a:t> non </a:t>
            </a:r>
            <a:r>
              <a:rPr dirty="0" err="1">
                <a:solidFill>
                  <a:srgbClr val="C00000"/>
                </a:solidFill>
              </a:rPr>
              <a:t>siano</a:t>
            </a:r>
            <a:r>
              <a:rPr dirty="0">
                <a:solidFill>
                  <a:srgbClr val="C00000"/>
                </a:solidFill>
              </a:rPr>
              <a:t> state </a:t>
            </a:r>
            <a:r>
              <a:rPr dirty="0" err="1">
                <a:solidFill>
                  <a:srgbClr val="C00000"/>
                </a:solidFill>
              </a:rPr>
              <a:t>registrate</a:t>
            </a:r>
            <a:r>
              <a:rPr dirty="0">
                <a:solidFill>
                  <a:srgbClr val="C00000"/>
                </a:solidFill>
              </a:rPr>
              <a:t> in modo </a:t>
            </a:r>
            <a:r>
              <a:rPr dirty="0" err="1">
                <a:solidFill>
                  <a:srgbClr val="C00000"/>
                </a:solidFill>
              </a:rPr>
              <a:t>errato</a:t>
            </a:r>
            <a:r>
              <a:rPr dirty="0">
                <a:solidFill>
                  <a:srgbClr val="C00000"/>
                </a:solidFill>
              </a:rPr>
              <a:t>).</a:t>
            </a:r>
            <a:endParaRPr sz="1500" dirty="0">
              <a:latin typeface="Calibri"/>
              <a:cs typeface="Calibri"/>
            </a:endParaRPr>
          </a:p>
          <a:p>
            <a:pPr marL="207010" marR="5080" indent="-194945">
              <a:lnSpc>
                <a:spcPct val="111100"/>
              </a:lnSpc>
              <a:spcBef>
                <a:spcPts val="905"/>
              </a:spcBef>
              <a:buFont typeface="Arial MT"/>
              <a:buChar char="•"/>
              <a:tabLst>
                <a:tab pos="207010" algn="l"/>
                <a:tab pos="207645" algn="l"/>
              </a:tabLst>
              <a:defRPr sz="1500">
                <a:latin typeface="Calibri"/>
                <a:cs typeface="Calibri"/>
              </a:defRPr>
            </a:pPr>
            <a:r>
              <a:rPr dirty="0" err="1"/>
              <a:t>Infatti</a:t>
            </a:r>
            <a:r>
              <a:rPr dirty="0"/>
              <a:t>, secondo la Corte di </a:t>
            </a:r>
            <a:r>
              <a:rPr dirty="0" err="1"/>
              <a:t>giustizia</a:t>
            </a:r>
            <a:r>
              <a:rPr dirty="0"/>
              <a:t> </a:t>
            </a:r>
            <a:r>
              <a:rPr dirty="0" err="1"/>
              <a:t>europea</a:t>
            </a:r>
            <a:r>
              <a:rPr dirty="0"/>
              <a:t>, la </a:t>
            </a:r>
            <a:r>
              <a:rPr dirty="0" err="1"/>
              <a:t>legge</a:t>
            </a:r>
            <a:r>
              <a:rPr dirty="0"/>
              <a:t> </a:t>
            </a:r>
            <a:r>
              <a:rPr dirty="0" err="1"/>
              <a:t>sulla</a:t>
            </a:r>
            <a:r>
              <a:rPr dirty="0"/>
              <a:t> </a:t>
            </a:r>
            <a:r>
              <a:rPr dirty="0" err="1"/>
              <a:t>protezione</a:t>
            </a:r>
            <a:r>
              <a:rPr dirty="0"/>
              <a:t> </a:t>
            </a:r>
            <a:r>
              <a:rPr dirty="0" err="1"/>
              <a:t>dei</a:t>
            </a:r>
            <a:r>
              <a:rPr dirty="0"/>
              <a:t> </a:t>
            </a:r>
            <a:r>
              <a:rPr dirty="0" err="1"/>
              <a:t>dati</a:t>
            </a:r>
            <a:r>
              <a:rPr dirty="0"/>
              <a:t> non </a:t>
            </a:r>
            <a:r>
              <a:rPr dirty="0" err="1"/>
              <a:t>mira</a:t>
            </a:r>
            <a:r>
              <a:rPr dirty="0"/>
              <a:t> a </a:t>
            </a:r>
            <a:r>
              <a:rPr dirty="0" err="1"/>
              <a:t>garantire</a:t>
            </a:r>
            <a:r>
              <a:rPr dirty="0"/>
              <a:t> </a:t>
            </a:r>
            <a:r>
              <a:rPr dirty="0" err="1"/>
              <a:t>l'esattezza</a:t>
            </a:r>
            <a:r>
              <a:rPr dirty="0"/>
              <a:t> </a:t>
            </a:r>
            <a:r>
              <a:rPr dirty="0" err="1"/>
              <a:t>dei</a:t>
            </a:r>
            <a:r>
              <a:rPr dirty="0"/>
              <a:t> </a:t>
            </a:r>
            <a:r>
              <a:rPr dirty="0" err="1"/>
              <a:t>processi</a:t>
            </a:r>
            <a:r>
              <a:rPr dirty="0"/>
              <a:t> </a:t>
            </a:r>
            <a:r>
              <a:rPr dirty="0" err="1"/>
              <a:t>decisionali</a:t>
            </a:r>
            <a:r>
              <a:rPr dirty="0"/>
              <a:t> o </a:t>
            </a:r>
            <a:r>
              <a:rPr dirty="0" err="1"/>
              <a:t>delle</a:t>
            </a:r>
            <a:r>
              <a:rPr dirty="0"/>
              <a:t> </a:t>
            </a:r>
            <a:r>
              <a:rPr dirty="0" err="1"/>
              <a:t>buone</a:t>
            </a:r>
            <a:r>
              <a:rPr dirty="0"/>
              <a:t> </a:t>
            </a:r>
            <a:r>
              <a:rPr dirty="0" err="1"/>
              <a:t>pratiche</a:t>
            </a:r>
            <a:r>
              <a:rPr dirty="0"/>
              <a:t> </a:t>
            </a:r>
            <a:r>
              <a:rPr dirty="0" err="1"/>
              <a:t>amministrative</a:t>
            </a:r>
            <a:r>
              <a:rPr dirty="0"/>
              <a:t>. </a:t>
            </a:r>
            <a:r>
              <a:rPr dirty="0" err="1"/>
              <a:t>Pertanto</a:t>
            </a:r>
            <a:r>
              <a:rPr dirty="0"/>
              <a:t>, un </a:t>
            </a:r>
            <a:r>
              <a:rPr dirty="0" err="1"/>
              <a:t>esaminatore</a:t>
            </a:r>
            <a:r>
              <a:rPr dirty="0"/>
              <a:t> ha il </a:t>
            </a:r>
            <a:r>
              <a:rPr dirty="0" err="1"/>
              <a:t>diritto</a:t>
            </a:r>
            <a:r>
              <a:rPr dirty="0"/>
              <a:t> di </a:t>
            </a:r>
            <a:r>
              <a:rPr dirty="0" err="1"/>
              <a:t>accedere</a:t>
            </a:r>
            <a:r>
              <a:rPr dirty="0"/>
              <a:t> </a:t>
            </a:r>
            <a:r>
              <a:rPr dirty="0" err="1"/>
              <a:t>sia</a:t>
            </a:r>
            <a:r>
              <a:rPr dirty="0"/>
              <a:t> ai </a:t>
            </a:r>
            <a:r>
              <a:rPr dirty="0" err="1"/>
              <a:t>dati</a:t>
            </a:r>
            <a:r>
              <a:rPr dirty="0"/>
              <a:t> </a:t>
            </a:r>
            <a:r>
              <a:rPr dirty="0" err="1"/>
              <a:t>dell'esame</a:t>
            </a:r>
            <a:r>
              <a:rPr dirty="0"/>
              <a:t> (le </a:t>
            </a:r>
            <a:r>
              <a:rPr dirty="0" err="1"/>
              <a:t>risposte</a:t>
            </a:r>
            <a:r>
              <a:rPr dirty="0"/>
              <a:t> </a:t>
            </a:r>
            <a:r>
              <a:rPr dirty="0" err="1"/>
              <a:t>all'esame</a:t>
            </a:r>
            <a:r>
              <a:rPr dirty="0"/>
              <a:t>) </a:t>
            </a:r>
            <a:r>
              <a:rPr dirty="0" err="1"/>
              <a:t>sia</a:t>
            </a:r>
            <a:r>
              <a:rPr dirty="0"/>
              <a:t> al </a:t>
            </a:r>
            <a:r>
              <a:rPr dirty="0" err="1"/>
              <a:t>ragionamento</a:t>
            </a:r>
            <a:r>
              <a:rPr dirty="0"/>
              <a:t> </a:t>
            </a:r>
            <a:r>
              <a:rPr dirty="0" err="1"/>
              <a:t>basato</a:t>
            </a:r>
            <a:r>
              <a:rPr dirty="0"/>
              <a:t> </a:t>
            </a:r>
            <a:r>
              <a:rPr dirty="0" err="1"/>
              <a:t>su</a:t>
            </a:r>
            <a:r>
              <a:rPr dirty="0"/>
              <a:t> </a:t>
            </a:r>
            <a:r>
              <a:rPr dirty="0" err="1"/>
              <a:t>tali</a:t>
            </a:r>
            <a:r>
              <a:rPr dirty="0"/>
              <a:t> </a:t>
            </a:r>
            <a:r>
              <a:rPr dirty="0" err="1"/>
              <a:t>dati</a:t>
            </a:r>
            <a:r>
              <a:rPr dirty="0"/>
              <a:t> (</a:t>
            </a:r>
            <a:r>
              <a:rPr dirty="0" err="1"/>
              <a:t>i</a:t>
            </a:r>
            <a:r>
              <a:rPr dirty="0"/>
              <a:t> </a:t>
            </a:r>
            <a:r>
              <a:rPr dirty="0" err="1"/>
              <a:t>commenti</a:t>
            </a:r>
            <a:r>
              <a:rPr dirty="0"/>
              <a:t>), </a:t>
            </a:r>
            <a:r>
              <a:rPr b="1" dirty="0"/>
              <a:t>ma non ha il </a:t>
            </a:r>
            <a:r>
              <a:rPr b="1" dirty="0" err="1"/>
              <a:t>diritto</a:t>
            </a:r>
            <a:r>
              <a:rPr b="1" dirty="0"/>
              <a:t> di </a:t>
            </a:r>
            <a:r>
              <a:rPr b="1" dirty="0" err="1"/>
              <a:t>correggere</a:t>
            </a:r>
            <a:r>
              <a:rPr b="1" dirty="0"/>
              <a:t> le </a:t>
            </a:r>
            <a:r>
              <a:rPr b="1" dirty="0" err="1"/>
              <a:t>deduzioni</a:t>
            </a:r>
            <a:r>
              <a:rPr b="1" dirty="0"/>
              <a:t> </a:t>
            </a:r>
            <a:r>
              <a:rPr b="1" dirty="0" err="1"/>
              <a:t>degli</a:t>
            </a:r>
            <a:r>
              <a:rPr b="1" dirty="0"/>
              <a:t> </a:t>
            </a:r>
            <a:r>
              <a:rPr b="1" dirty="0" err="1"/>
              <a:t>esaminatori</a:t>
            </a:r>
            <a:r>
              <a:rPr b="1" dirty="0"/>
              <a:t> (il </a:t>
            </a:r>
            <a:r>
              <a:rPr b="1" dirty="0" err="1"/>
              <a:t>ragionamento</a:t>
            </a:r>
            <a:r>
              <a:rPr b="1" dirty="0"/>
              <a:t>) </a:t>
            </a:r>
            <a:r>
              <a:rPr dirty="0"/>
              <a:t>o il </a:t>
            </a:r>
            <a:r>
              <a:rPr dirty="0" err="1"/>
              <a:t>risultato</a:t>
            </a:r>
            <a:r>
              <a:rPr dirty="0"/>
              <a:t> finale.</a:t>
            </a:r>
            <a:endParaRPr sz="1500" dirty="0">
              <a:latin typeface="Calibri"/>
              <a:cs typeface="Calibri"/>
            </a:endParaRPr>
          </a:p>
          <a:p>
            <a:pPr>
              <a:lnSpc>
                <a:spcPct val="100000"/>
              </a:lnSpc>
              <a:spcBef>
                <a:spcPts val="60"/>
              </a:spcBef>
            </a:pPr>
            <a:endParaRPr sz="2250" dirty="0">
              <a:latin typeface="Calibri"/>
              <a:cs typeface="Calibri"/>
            </a:endParaRPr>
          </a:p>
          <a:p>
            <a:pPr marL="12700">
              <a:lnSpc>
                <a:spcPct val="100000"/>
              </a:lnSpc>
              <a:defRPr sz="1500">
                <a:latin typeface="Calibri"/>
                <a:cs typeface="Calibri"/>
              </a:defRPr>
            </a:pPr>
            <a:r>
              <a:rPr b="1" dirty="0"/>
              <a:t>La </a:t>
            </a:r>
            <a:r>
              <a:rPr b="1" dirty="0" err="1"/>
              <a:t>tesi</a:t>
            </a:r>
            <a:r>
              <a:rPr b="1" dirty="0"/>
              <a:t> secondo cui </a:t>
            </a:r>
            <a:r>
              <a:rPr b="1" dirty="0" err="1">
                <a:solidFill>
                  <a:srgbClr val="C00000"/>
                </a:solidFill>
              </a:rPr>
              <a:t>i</a:t>
            </a:r>
            <a:r>
              <a:rPr b="1" dirty="0">
                <a:solidFill>
                  <a:srgbClr val="C00000"/>
                </a:solidFill>
              </a:rPr>
              <a:t> </a:t>
            </a:r>
            <a:r>
              <a:rPr b="1" dirty="0" err="1">
                <a:solidFill>
                  <a:srgbClr val="C00000"/>
                </a:solidFill>
              </a:rPr>
              <a:t>dati</a:t>
            </a:r>
            <a:r>
              <a:rPr b="1" dirty="0">
                <a:solidFill>
                  <a:srgbClr val="C00000"/>
                </a:solidFill>
              </a:rPr>
              <a:t> </a:t>
            </a:r>
            <a:r>
              <a:rPr b="1" dirty="0" err="1">
                <a:solidFill>
                  <a:srgbClr val="C00000"/>
                </a:solidFill>
              </a:rPr>
              <a:t>dedotti</a:t>
            </a:r>
            <a:r>
              <a:rPr b="1" dirty="0">
                <a:solidFill>
                  <a:srgbClr val="C00000"/>
                </a:solidFill>
              </a:rPr>
              <a:t> </a:t>
            </a:r>
            <a:r>
              <a:rPr b="1" dirty="0" err="1">
                <a:solidFill>
                  <a:srgbClr val="C00000"/>
                </a:solidFill>
              </a:rPr>
              <a:t>sono</a:t>
            </a:r>
            <a:r>
              <a:rPr b="1" dirty="0">
                <a:solidFill>
                  <a:srgbClr val="C00000"/>
                </a:solidFill>
              </a:rPr>
              <a:t> </a:t>
            </a:r>
            <a:r>
              <a:rPr b="1" dirty="0" err="1">
                <a:solidFill>
                  <a:srgbClr val="C00000"/>
                </a:solidFill>
              </a:rPr>
              <a:t>dati</a:t>
            </a:r>
            <a:r>
              <a:rPr b="1" dirty="0">
                <a:solidFill>
                  <a:srgbClr val="C00000"/>
                </a:solidFill>
              </a:rPr>
              <a:t> </a:t>
            </a:r>
            <a:r>
              <a:rPr b="1" dirty="0" err="1">
                <a:solidFill>
                  <a:srgbClr val="C00000"/>
                </a:solidFill>
              </a:rPr>
              <a:t>personali</a:t>
            </a:r>
            <a:r>
              <a:rPr b="1" dirty="0">
                <a:solidFill>
                  <a:srgbClr val="C00000"/>
                </a:solidFill>
              </a:rPr>
              <a:t> </a:t>
            </a:r>
            <a:r>
              <a:rPr b="1" dirty="0" err="1"/>
              <a:t>è</a:t>
            </a:r>
            <a:r>
              <a:rPr b="1" dirty="0"/>
              <a:t> </a:t>
            </a:r>
            <a:r>
              <a:rPr b="1" dirty="0" err="1"/>
              <a:t>stata</a:t>
            </a:r>
            <a:r>
              <a:rPr b="1" dirty="0"/>
              <a:t> </a:t>
            </a:r>
            <a:r>
              <a:rPr b="1" dirty="0" err="1"/>
              <a:t>approvata</a:t>
            </a:r>
            <a:r>
              <a:rPr b="1" dirty="0"/>
              <a:t> </a:t>
            </a:r>
            <a:r>
              <a:rPr b="1" dirty="0" err="1"/>
              <a:t>dall</a:t>
            </a:r>
            <a:r>
              <a:rPr b="1" dirty="0"/>
              <a:t>' </a:t>
            </a:r>
            <a:r>
              <a:rPr b="1" dirty="0" err="1">
                <a:solidFill>
                  <a:srgbClr val="C00000"/>
                </a:solidFill>
              </a:rPr>
              <a:t>articolo</a:t>
            </a:r>
            <a:r>
              <a:rPr b="1" dirty="0">
                <a:solidFill>
                  <a:srgbClr val="C00000"/>
                </a:solidFill>
              </a:rPr>
              <a:t> 29 del WP (</a:t>
            </a:r>
            <a:r>
              <a:rPr dirty="0" err="1"/>
              <a:t>parere</a:t>
            </a:r>
            <a:r>
              <a:rPr dirty="0"/>
              <a:t> 4/2007)</a:t>
            </a:r>
            <a:endParaRPr sz="1500" dirty="0">
              <a:latin typeface="Calibri"/>
              <a:cs typeface="Calibri"/>
            </a:endParaRPr>
          </a:p>
          <a:p>
            <a:pPr marL="207010" marR="117475" indent="-194945">
              <a:lnSpc>
                <a:spcPct val="112000"/>
              </a:lnSpc>
              <a:spcBef>
                <a:spcPts val="765"/>
              </a:spcBef>
              <a:buFont typeface="Wingdings"/>
              <a:buChar char=""/>
              <a:tabLst>
                <a:tab pos="207645" algn="l"/>
              </a:tabLst>
              <a:defRPr sz="1500" i="1">
                <a:latin typeface="Calibri"/>
                <a:cs typeface="Calibri"/>
              </a:defRPr>
            </a:pPr>
            <a:r>
              <a:rPr dirty="0"/>
              <a:t>in </a:t>
            </a:r>
            <a:r>
              <a:rPr dirty="0" err="1"/>
              <a:t>caso</a:t>
            </a:r>
            <a:r>
              <a:rPr dirty="0"/>
              <a:t> di </a:t>
            </a:r>
            <a:r>
              <a:rPr dirty="0" err="1"/>
              <a:t>deduzione</a:t>
            </a:r>
            <a:r>
              <a:rPr dirty="0"/>
              <a:t> </a:t>
            </a:r>
            <a:r>
              <a:rPr dirty="0" err="1"/>
              <a:t>automatizzata</a:t>
            </a:r>
            <a:r>
              <a:rPr dirty="0"/>
              <a:t> (</a:t>
            </a:r>
            <a:r>
              <a:rPr dirty="0" err="1"/>
              <a:t>profilazione</a:t>
            </a:r>
            <a:r>
              <a:rPr dirty="0"/>
              <a:t>) </a:t>
            </a:r>
            <a:r>
              <a:rPr dirty="0" err="1"/>
              <a:t>gli</a:t>
            </a:r>
            <a:r>
              <a:rPr dirty="0"/>
              <a:t> </a:t>
            </a:r>
            <a:r>
              <a:rPr dirty="0" err="1"/>
              <a:t>interessati</a:t>
            </a:r>
            <a:r>
              <a:rPr dirty="0"/>
              <a:t> </a:t>
            </a:r>
            <a:r>
              <a:rPr dirty="0" err="1"/>
              <a:t>hanno</a:t>
            </a:r>
            <a:r>
              <a:rPr dirty="0"/>
              <a:t> il </a:t>
            </a:r>
            <a:r>
              <a:rPr dirty="0" err="1"/>
              <a:t>diritto</a:t>
            </a:r>
            <a:r>
              <a:rPr dirty="0"/>
              <a:t> di </a:t>
            </a:r>
            <a:r>
              <a:rPr dirty="0" err="1"/>
              <a:t>accedere</a:t>
            </a:r>
            <a:r>
              <a:rPr dirty="0"/>
              <a:t> </a:t>
            </a:r>
            <a:r>
              <a:rPr dirty="0" err="1"/>
              <a:t>sia</a:t>
            </a:r>
            <a:r>
              <a:rPr dirty="0"/>
              <a:t> ai </a:t>
            </a:r>
            <a:r>
              <a:rPr dirty="0" err="1"/>
              <a:t>dati</a:t>
            </a:r>
            <a:r>
              <a:rPr dirty="0"/>
              <a:t> </a:t>
            </a:r>
            <a:r>
              <a:rPr dirty="0" err="1"/>
              <a:t>inseriti</a:t>
            </a:r>
            <a:r>
              <a:rPr dirty="0"/>
              <a:t> </a:t>
            </a:r>
            <a:r>
              <a:rPr dirty="0" err="1"/>
              <a:t>sia</a:t>
            </a:r>
            <a:r>
              <a:rPr dirty="0"/>
              <a:t> alle </a:t>
            </a:r>
            <a:r>
              <a:rPr dirty="0" err="1"/>
              <a:t>conclusioni</a:t>
            </a:r>
            <a:r>
              <a:rPr dirty="0"/>
              <a:t> (</a:t>
            </a:r>
            <a:r>
              <a:rPr dirty="0" err="1"/>
              <a:t>finali</a:t>
            </a:r>
            <a:r>
              <a:rPr dirty="0"/>
              <a:t> o </a:t>
            </a:r>
            <a:r>
              <a:rPr dirty="0" err="1"/>
              <a:t>intermedie</a:t>
            </a:r>
            <a:r>
              <a:rPr dirty="0"/>
              <a:t>) </a:t>
            </a:r>
            <a:r>
              <a:rPr dirty="0" err="1"/>
              <a:t>dedotte</a:t>
            </a:r>
            <a:r>
              <a:rPr dirty="0"/>
              <a:t> </a:t>
            </a:r>
            <a:r>
              <a:rPr dirty="0" err="1"/>
              <a:t>automaticamente</a:t>
            </a:r>
            <a:r>
              <a:rPr dirty="0"/>
              <a:t> da </a:t>
            </a:r>
            <a:r>
              <a:rPr dirty="0" err="1"/>
              <a:t>tali</a:t>
            </a:r>
            <a:r>
              <a:rPr dirty="0"/>
              <a:t> </a:t>
            </a:r>
            <a:r>
              <a:rPr dirty="0" err="1"/>
              <a:t>dati</a:t>
            </a:r>
            <a:r>
              <a:rPr dirty="0"/>
              <a:t>.</a:t>
            </a:r>
            <a:endParaRPr sz="15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375076"/>
            <a:ext cx="451993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err="1"/>
              <a:t>L'intelligenza</a:t>
            </a:r>
            <a:r>
              <a:rPr dirty="0"/>
              <a:t> </a:t>
            </a:r>
            <a:r>
              <a:rPr dirty="0" err="1"/>
              <a:t>artificiale</a:t>
            </a:r>
            <a:r>
              <a:rPr dirty="0"/>
              <a:t> </a:t>
            </a:r>
            <a:r>
              <a:rPr dirty="0" err="1"/>
              <a:t>nel</a:t>
            </a:r>
            <a:r>
              <a:rPr dirty="0"/>
              <a:t> GDPR — contorno</a:t>
            </a:r>
            <a:endParaRPr sz="3600" dirty="0"/>
          </a:p>
        </p:txBody>
      </p:sp>
      <p:sp>
        <p:nvSpPr>
          <p:cNvPr id="3" name="object 3"/>
          <p:cNvSpPr txBox="1"/>
          <p:nvPr/>
        </p:nvSpPr>
        <p:spPr>
          <a:xfrm>
            <a:off x="931830" y="2301222"/>
            <a:ext cx="5657850" cy="3064510"/>
          </a:xfrm>
          <a:prstGeom prst="rect">
            <a:avLst/>
          </a:prstGeom>
        </p:spPr>
        <p:txBody>
          <a:bodyPr vert="horz" wrap="square" lIns="0" tIns="79375" rIns="0" bIns="0">
            <a:spAutoFit/>
          </a:bodyPr>
          <a:lstStyle/>
          <a:p>
            <a:pPr marL="207010" indent="-194945">
              <a:lnSpc>
                <a:spcPct val="100000"/>
              </a:lnSpc>
              <a:spcBef>
                <a:spcPts val="625"/>
              </a:spcBef>
              <a:buFont typeface="Arial MT"/>
              <a:buChar char="•"/>
              <a:tabLst>
                <a:tab pos="207645" algn="l"/>
              </a:tabLst>
              <a:defRPr sz="2400">
                <a:latin typeface="Calibri"/>
                <a:cs typeface="Calibri"/>
              </a:defRPr>
            </a:pPr>
            <a:r>
              <a:t>L'IA nel quadro concettuale del GDPR</a:t>
            </a:r>
            <a:endParaRPr sz="2400">
              <a:latin typeface="Calibri"/>
              <a:cs typeface="Calibri"/>
            </a:endParaRPr>
          </a:p>
          <a:p>
            <a:pPr marL="207010" indent="-194945">
              <a:lnSpc>
                <a:spcPct val="100000"/>
              </a:lnSpc>
              <a:spcBef>
                <a:spcPts val="530"/>
              </a:spcBef>
              <a:buFont typeface="Arial MT"/>
              <a:buChar char="•"/>
              <a:tabLst>
                <a:tab pos="207645" algn="l"/>
              </a:tabLst>
              <a:defRPr sz="2400">
                <a:latin typeface="Calibri"/>
                <a:cs typeface="Calibri"/>
              </a:defRPr>
            </a:pPr>
            <a:r>
              <a:t>AI e principi di protezione dei dati</a:t>
            </a:r>
            <a:endParaRPr sz="2400">
              <a:latin typeface="Calibri"/>
              <a:cs typeface="Calibri"/>
            </a:endParaRPr>
          </a:p>
          <a:p>
            <a:pPr marL="207010" indent="-194945">
              <a:lnSpc>
                <a:spcPct val="100000"/>
              </a:lnSpc>
              <a:spcBef>
                <a:spcPts val="625"/>
              </a:spcBef>
              <a:buFont typeface="Arial MT"/>
              <a:buChar char="•"/>
              <a:tabLst>
                <a:tab pos="207645" algn="l"/>
              </a:tabLst>
              <a:defRPr sz="2400">
                <a:latin typeface="Calibri"/>
                <a:cs typeface="Calibri"/>
              </a:defRPr>
            </a:pPr>
            <a:r>
              <a:t>AI e basi giuridiche</a:t>
            </a:r>
            <a:endParaRPr sz="2400">
              <a:latin typeface="Calibri"/>
              <a:cs typeface="Calibri"/>
            </a:endParaRPr>
          </a:p>
          <a:p>
            <a:pPr marL="207010" indent="-194945">
              <a:lnSpc>
                <a:spcPct val="100000"/>
              </a:lnSpc>
              <a:spcBef>
                <a:spcPts val="525"/>
              </a:spcBef>
              <a:buFont typeface="Arial MT"/>
              <a:buChar char="•"/>
              <a:tabLst>
                <a:tab pos="207645" algn="l"/>
              </a:tabLst>
              <a:defRPr sz="2400">
                <a:latin typeface="Calibri"/>
                <a:cs typeface="Calibri"/>
              </a:defRPr>
            </a:pPr>
            <a:r>
              <a:t>AI e trasparenza</a:t>
            </a:r>
            <a:endParaRPr sz="2400">
              <a:latin typeface="Calibri"/>
              <a:cs typeface="Calibri"/>
            </a:endParaRPr>
          </a:p>
          <a:p>
            <a:pPr marL="207010" indent="-194945">
              <a:lnSpc>
                <a:spcPct val="100000"/>
              </a:lnSpc>
              <a:spcBef>
                <a:spcPts val="505"/>
              </a:spcBef>
              <a:buFont typeface="Arial MT"/>
              <a:buChar char="•"/>
              <a:tabLst>
                <a:tab pos="207645" algn="l"/>
              </a:tabLst>
              <a:defRPr sz="2400">
                <a:latin typeface="Calibri"/>
                <a:cs typeface="Calibri"/>
              </a:defRPr>
            </a:pPr>
            <a:r>
              <a:t>IA e diritti degli interessati</a:t>
            </a:r>
            <a:endParaRPr sz="2400">
              <a:latin typeface="Calibri"/>
              <a:cs typeface="Calibri"/>
            </a:endParaRPr>
          </a:p>
          <a:p>
            <a:pPr marL="207010" indent="-194945">
              <a:lnSpc>
                <a:spcPct val="100000"/>
              </a:lnSpc>
              <a:spcBef>
                <a:spcPts val="530"/>
              </a:spcBef>
              <a:buFont typeface="Arial MT"/>
              <a:buChar char="•"/>
              <a:tabLst>
                <a:tab pos="207645" algn="l"/>
              </a:tabLst>
              <a:defRPr sz="2400">
                <a:latin typeface="Calibri"/>
                <a:cs typeface="Calibri"/>
              </a:defRPr>
            </a:pPr>
            <a:r>
              <a:t>Processo decisionale automatizzato</a:t>
            </a:r>
            <a:endParaRPr sz="2400">
              <a:latin typeface="Calibri"/>
              <a:cs typeface="Calibri"/>
            </a:endParaRPr>
          </a:p>
          <a:p>
            <a:pPr marL="207010" indent="-194945">
              <a:lnSpc>
                <a:spcPct val="100000"/>
              </a:lnSpc>
              <a:spcBef>
                <a:spcPts val="525"/>
              </a:spcBef>
              <a:buFont typeface="Arial MT"/>
              <a:buChar char="•"/>
              <a:tabLst>
                <a:tab pos="207645" algn="l"/>
              </a:tabLst>
              <a:defRPr sz="2400">
                <a:latin typeface="Calibri"/>
                <a:cs typeface="Calibri"/>
              </a:defRPr>
            </a:pPr>
            <a:r>
              <a:t>AI e privacy by design</a:t>
            </a:r>
            <a:endParaRPr sz="24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7224" y="1210446"/>
            <a:ext cx="2909570" cy="921385"/>
          </a:xfrm>
          <a:prstGeom prst="rect">
            <a:avLst/>
          </a:prstGeom>
        </p:spPr>
        <p:txBody>
          <a:bodyPr vert="horz" wrap="square" lIns="0" tIns="76835" rIns="0" bIns="0">
            <a:spAutoFit/>
          </a:bodyPr>
          <a:lstStyle/>
          <a:p>
            <a:pPr marL="12700" marR="5080">
              <a:lnSpc>
                <a:spcPts val="3290"/>
              </a:lnSpc>
              <a:spcBef>
                <a:spcPts val="605"/>
              </a:spcBef>
              <a:defRPr sz="3100"/>
            </a:pPr>
            <a:r>
              <a:rPr dirty="0" err="1"/>
              <a:t>Articolo</a:t>
            </a:r>
            <a:r>
              <a:rPr dirty="0"/>
              <a:t> 4, </a:t>
            </a:r>
            <a:r>
              <a:rPr dirty="0" err="1"/>
              <a:t>paragrafo</a:t>
            </a:r>
            <a:r>
              <a:rPr dirty="0"/>
              <a:t> 2, RGPD:  </a:t>
            </a:r>
            <a:r>
              <a:rPr dirty="0" err="1"/>
              <a:t>Profilatura</a:t>
            </a:r>
            <a:endParaRPr sz="3100" dirty="0"/>
          </a:p>
        </p:txBody>
      </p:sp>
      <p:sp>
        <p:nvSpPr>
          <p:cNvPr id="3" name="object 3"/>
          <p:cNvSpPr/>
          <p:nvPr/>
        </p:nvSpPr>
        <p:spPr>
          <a:xfrm>
            <a:off x="152400" y="1773867"/>
            <a:ext cx="74930" cy="574040"/>
          </a:xfrm>
          <a:custGeom>
            <a:avLst/>
            <a:gdLst/>
            <a:ahLst/>
            <a:cxnLst/>
            <a:rect l="l" t="t" r="r" b="b"/>
            <a:pathLst>
              <a:path w="74929" h="574039">
                <a:moveTo>
                  <a:pt x="74440" y="0"/>
                </a:moveTo>
                <a:lnTo>
                  <a:pt x="0" y="0"/>
                </a:lnTo>
                <a:lnTo>
                  <a:pt x="0" y="573688"/>
                </a:lnTo>
                <a:lnTo>
                  <a:pt x="74440" y="573688"/>
                </a:lnTo>
                <a:lnTo>
                  <a:pt x="74440" y="0"/>
                </a:lnTo>
                <a:close/>
              </a:path>
            </a:pathLst>
          </a:custGeom>
          <a:solidFill>
            <a:srgbClr val="FFC000"/>
          </a:solidFill>
        </p:spPr>
        <p:txBody>
          <a:bodyPr wrap="square" lIns="0" tIns="0" rIns="0" bIns="0"/>
          <a:lstStyle/>
          <a:p>
            <a:endParaRPr/>
          </a:p>
        </p:txBody>
      </p:sp>
      <p:sp>
        <p:nvSpPr>
          <p:cNvPr id="4" name="object 4"/>
          <p:cNvSpPr/>
          <p:nvPr/>
        </p:nvSpPr>
        <p:spPr>
          <a:xfrm>
            <a:off x="288171" y="1773867"/>
            <a:ext cx="167005" cy="574040"/>
          </a:xfrm>
          <a:custGeom>
            <a:avLst/>
            <a:gdLst/>
            <a:ahLst/>
            <a:cxnLst/>
            <a:rect l="l" t="t" r="r" b="b"/>
            <a:pathLst>
              <a:path w="167004" h="574039">
                <a:moveTo>
                  <a:pt x="166884" y="0"/>
                </a:moveTo>
                <a:lnTo>
                  <a:pt x="0" y="0"/>
                </a:lnTo>
                <a:lnTo>
                  <a:pt x="0" y="573688"/>
                </a:lnTo>
                <a:lnTo>
                  <a:pt x="166884" y="573688"/>
                </a:lnTo>
                <a:lnTo>
                  <a:pt x="166884" y="0"/>
                </a:lnTo>
                <a:close/>
              </a:path>
            </a:pathLst>
          </a:custGeom>
          <a:solidFill>
            <a:srgbClr val="FFC000"/>
          </a:solidFill>
        </p:spPr>
        <p:txBody>
          <a:bodyPr wrap="square" lIns="0" tIns="0" rIns="0" bIns="0"/>
          <a:lstStyle/>
          <a:p>
            <a:endParaRPr/>
          </a:p>
        </p:txBody>
      </p:sp>
      <p:sp>
        <p:nvSpPr>
          <p:cNvPr id="5" name="object 5"/>
          <p:cNvSpPr/>
          <p:nvPr/>
        </p:nvSpPr>
        <p:spPr>
          <a:xfrm>
            <a:off x="719107" y="2631754"/>
            <a:ext cx="3662045" cy="23495"/>
          </a:xfrm>
          <a:custGeom>
            <a:avLst/>
            <a:gdLst/>
            <a:ahLst/>
            <a:cxnLst/>
            <a:rect l="l" t="t" r="r" b="b"/>
            <a:pathLst>
              <a:path w="3662045" h="23494">
                <a:moveTo>
                  <a:pt x="3661981" y="0"/>
                </a:moveTo>
                <a:lnTo>
                  <a:pt x="0" y="0"/>
                </a:lnTo>
                <a:lnTo>
                  <a:pt x="0" y="23367"/>
                </a:lnTo>
                <a:lnTo>
                  <a:pt x="3661981" y="23367"/>
                </a:lnTo>
                <a:lnTo>
                  <a:pt x="3661981" y="0"/>
                </a:lnTo>
                <a:close/>
              </a:path>
            </a:pathLst>
          </a:custGeom>
          <a:solidFill>
            <a:srgbClr val="FFC000"/>
          </a:solidFill>
        </p:spPr>
        <p:txBody>
          <a:bodyPr wrap="square" lIns="0" tIns="0" rIns="0" bIns="0"/>
          <a:lstStyle/>
          <a:p>
            <a:endParaRPr/>
          </a:p>
        </p:txBody>
      </p:sp>
      <p:sp>
        <p:nvSpPr>
          <p:cNvPr id="6" name="object 6"/>
          <p:cNvSpPr txBox="1"/>
          <p:nvPr/>
        </p:nvSpPr>
        <p:spPr>
          <a:xfrm>
            <a:off x="720956" y="2787951"/>
            <a:ext cx="3756025" cy="3055620"/>
          </a:xfrm>
          <a:prstGeom prst="rect">
            <a:avLst/>
          </a:prstGeom>
        </p:spPr>
        <p:txBody>
          <a:bodyPr vert="horz" wrap="square" lIns="0" tIns="27305" rIns="0" bIns="0">
            <a:spAutoFit/>
          </a:bodyPr>
          <a:lstStyle/>
          <a:p>
            <a:pPr marL="12700" marR="5715" algn="just">
              <a:lnSpc>
                <a:spcPct val="92900"/>
              </a:lnSpc>
              <a:spcBef>
                <a:spcPts val="215"/>
              </a:spcBef>
              <a:defRPr sz="1400">
                <a:latin typeface="Calibri"/>
                <a:cs typeface="Calibri"/>
              </a:defRPr>
            </a:pPr>
            <a:r>
              <a:rPr dirty="0"/>
              <a:t>La </a:t>
            </a:r>
            <a:r>
              <a:rPr dirty="0" err="1"/>
              <a:t>definizione</a:t>
            </a:r>
            <a:r>
              <a:rPr dirty="0"/>
              <a:t> di </a:t>
            </a:r>
            <a:r>
              <a:rPr dirty="0" err="1"/>
              <a:t>profilazione</a:t>
            </a:r>
            <a:r>
              <a:rPr dirty="0"/>
              <a:t>, </a:t>
            </a:r>
            <a:r>
              <a:rPr dirty="0" err="1"/>
              <a:t>pur</a:t>
            </a:r>
            <a:r>
              <a:rPr dirty="0"/>
              <a:t> non </a:t>
            </a:r>
            <a:r>
              <a:rPr dirty="0" err="1"/>
              <a:t>facendo</a:t>
            </a:r>
            <a:r>
              <a:rPr dirty="0"/>
              <a:t> </a:t>
            </a:r>
            <a:r>
              <a:rPr dirty="0" err="1"/>
              <a:t>esplicito</a:t>
            </a:r>
            <a:r>
              <a:rPr dirty="0"/>
              <a:t> </a:t>
            </a:r>
            <a:r>
              <a:rPr dirty="0" err="1"/>
              <a:t>riferimento</a:t>
            </a:r>
            <a:r>
              <a:rPr dirty="0"/>
              <a:t> </a:t>
            </a:r>
            <a:r>
              <a:rPr dirty="0" err="1"/>
              <a:t>all'IA</a:t>
            </a:r>
            <a:r>
              <a:rPr dirty="0"/>
              <a:t>, </a:t>
            </a:r>
            <a:r>
              <a:rPr dirty="0" err="1"/>
              <a:t>si</a:t>
            </a:r>
            <a:r>
              <a:rPr dirty="0"/>
              <a:t> </a:t>
            </a:r>
            <a:r>
              <a:rPr dirty="0" err="1"/>
              <a:t>rivolge</a:t>
            </a:r>
            <a:r>
              <a:rPr dirty="0"/>
              <a:t> al </a:t>
            </a:r>
            <a:r>
              <a:rPr dirty="0" err="1"/>
              <a:t>trattamento</a:t>
            </a:r>
            <a:r>
              <a:rPr dirty="0"/>
              <a:t> </a:t>
            </a:r>
            <a:r>
              <a:rPr dirty="0" err="1"/>
              <a:t>che</a:t>
            </a:r>
            <a:r>
              <a:rPr dirty="0"/>
              <a:t> </a:t>
            </a:r>
            <a:r>
              <a:rPr dirty="0" err="1"/>
              <a:t>oggi</a:t>
            </a:r>
            <a:r>
              <a:rPr dirty="0"/>
              <a:t> </a:t>
            </a:r>
            <a:r>
              <a:rPr dirty="0" err="1"/>
              <a:t>è</a:t>
            </a:r>
            <a:r>
              <a:rPr dirty="0"/>
              <a:t> </a:t>
            </a:r>
            <a:r>
              <a:rPr dirty="0" err="1"/>
              <a:t>tipicamente</a:t>
            </a:r>
            <a:r>
              <a:rPr dirty="0"/>
              <a:t> </a:t>
            </a:r>
            <a:r>
              <a:rPr dirty="0" err="1"/>
              <a:t>realizzato</a:t>
            </a:r>
            <a:r>
              <a:rPr dirty="0"/>
              <a:t> </a:t>
            </a:r>
            <a:r>
              <a:rPr dirty="0" err="1"/>
              <a:t>utilizzando</a:t>
            </a:r>
            <a:r>
              <a:rPr dirty="0"/>
              <a:t> </a:t>
            </a:r>
            <a:r>
              <a:rPr dirty="0" err="1"/>
              <a:t>tecnologie</a:t>
            </a:r>
            <a:r>
              <a:rPr dirty="0"/>
              <a:t> di IA. Tale </a:t>
            </a:r>
            <a:r>
              <a:rPr dirty="0" err="1"/>
              <a:t>trattamento</a:t>
            </a:r>
            <a:r>
              <a:rPr dirty="0"/>
              <a:t> </a:t>
            </a:r>
            <a:r>
              <a:rPr dirty="0" err="1"/>
              <a:t>consiste</a:t>
            </a:r>
            <a:r>
              <a:rPr dirty="0"/>
              <a:t> </a:t>
            </a:r>
            <a:r>
              <a:rPr dirty="0" err="1"/>
              <a:t>nell'utilizzare</a:t>
            </a:r>
            <a:r>
              <a:rPr dirty="0"/>
              <a:t> </a:t>
            </a:r>
            <a:r>
              <a:rPr dirty="0" err="1"/>
              <a:t>i</a:t>
            </a:r>
            <a:r>
              <a:rPr dirty="0"/>
              <a:t> </a:t>
            </a:r>
            <a:r>
              <a:rPr dirty="0" err="1"/>
              <a:t>dati</a:t>
            </a:r>
            <a:r>
              <a:rPr dirty="0"/>
              <a:t> </a:t>
            </a:r>
            <a:r>
              <a:rPr dirty="0" err="1"/>
              <a:t>relativi</a:t>
            </a:r>
            <a:r>
              <a:rPr dirty="0"/>
              <a:t> </a:t>
            </a:r>
            <a:r>
              <a:rPr dirty="0" err="1"/>
              <a:t>alla</a:t>
            </a:r>
            <a:r>
              <a:rPr dirty="0"/>
              <a:t> persona per </a:t>
            </a:r>
            <a:r>
              <a:rPr dirty="0" err="1"/>
              <a:t>dedurre</a:t>
            </a:r>
            <a:r>
              <a:rPr dirty="0"/>
              <a:t> </a:t>
            </a:r>
            <a:r>
              <a:rPr dirty="0" err="1"/>
              <a:t>informazioni</a:t>
            </a:r>
            <a:r>
              <a:rPr dirty="0"/>
              <a:t> </a:t>
            </a:r>
            <a:r>
              <a:rPr dirty="0" err="1"/>
              <a:t>su</a:t>
            </a:r>
            <a:r>
              <a:rPr dirty="0"/>
              <a:t> </a:t>
            </a:r>
            <a:r>
              <a:rPr dirty="0" err="1"/>
              <a:t>ulteriori</a:t>
            </a:r>
            <a:r>
              <a:rPr dirty="0"/>
              <a:t> </a:t>
            </a:r>
            <a:r>
              <a:rPr dirty="0" err="1"/>
              <a:t>aspetti</a:t>
            </a:r>
            <a:r>
              <a:rPr dirty="0"/>
              <a:t> di tale persona:</a:t>
            </a:r>
            <a:endParaRPr sz="1400" dirty="0">
              <a:latin typeface="Calibri"/>
              <a:cs typeface="Calibri"/>
            </a:endParaRPr>
          </a:p>
          <a:p>
            <a:pPr marL="401955" marR="5080" algn="just">
              <a:lnSpc>
                <a:spcPct val="92900"/>
              </a:lnSpc>
              <a:spcBef>
                <a:spcPts val="340"/>
              </a:spcBef>
              <a:defRPr sz="1400" i="1">
                <a:latin typeface="Calibri"/>
                <a:cs typeface="Calibri"/>
              </a:defRPr>
            </a:pPr>
            <a:r>
              <a:rPr dirty="0"/>
              <a:t>"</a:t>
            </a:r>
            <a:r>
              <a:rPr b="1" dirty="0" err="1"/>
              <a:t>profilazione</a:t>
            </a:r>
            <a:r>
              <a:rPr b="1" dirty="0"/>
              <a:t>"</a:t>
            </a:r>
            <a:r>
              <a:rPr dirty="0"/>
              <a:t>: </a:t>
            </a:r>
            <a:r>
              <a:rPr dirty="0" err="1"/>
              <a:t>qualsiasi</a:t>
            </a:r>
            <a:r>
              <a:rPr dirty="0"/>
              <a:t> forma di </a:t>
            </a:r>
            <a:r>
              <a:rPr b="1" dirty="0" err="1"/>
              <a:t>trattamento</a:t>
            </a:r>
            <a:r>
              <a:rPr b="1" dirty="0"/>
              <a:t> </a:t>
            </a:r>
            <a:r>
              <a:rPr b="1" dirty="0" err="1"/>
              <a:t>automatizzato</a:t>
            </a:r>
            <a:r>
              <a:rPr b="1" dirty="0"/>
              <a:t> </a:t>
            </a:r>
            <a:r>
              <a:rPr dirty="0"/>
              <a:t>di </a:t>
            </a:r>
            <a:r>
              <a:rPr b="1" dirty="0" err="1"/>
              <a:t>dati</a:t>
            </a:r>
            <a:r>
              <a:rPr b="1" dirty="0"/>
              <a:t> </a:t>
            </a:r>
            <a:r>
              <a:rPr b="1" dirty="0" err="1"/>
              <a:t>personali</a:t>
            </a:r>
            <a:r>
              <a:rPr b="1" dirty="0"/>
              <a:t> </a:t>
            </a:r>
            <a:r>
              <a:rPr dirty="0" err="1"/>
              <a:t>consistente</a:t>
            </a:r>
            <a:r>
              <a:rPr dirty="0"/>
              <a:t> </a:t>
            </a:r>
            <a:r>
              <a:rPr dirty="0" err="1"/>
              <a:t>nell'uso</a:t>
            </a:r>
            <a:r>
              <a:rPr dirty="0"/>
              <a:t> di </a:t>
            </a:r>
            <a:r>
              <a:rPr dirty="0" err="1"/>
              <a:t>dati</a:t>
            </a:r>
            <a:r>
              <a:rPr dirty="0"/>
              <a:t> </a:t>
            </a:r>
            <a:r>
              <a:rPr dirty="0" err="1"/>
              <a:t>personali</a:t>
            </a:r>
            <a:r>
              <a:rPr dirty="0"/>
              <a:t> per </a:t>
            </a:r>
            <a:r>
              <a:rPr dirty="0" err="1"/>
              <a:t>valutare</a:t>
            </a:r>
            <a:r>
              <a:rPr dirty="0"/>
              <a:t> </a:t>
            </a:r>
            <a:r>
              <a:rPr dirty="0" err="1"/>
              <a:t>determinati</a:t>
            </a:r>
            <a:r>
              <a:rPr dirty="0"/>
              <a:t> </a:t>
            </a:r>
            <a:r>
              <a:rPr b="1" dirty="0" err="1"/>
              <a:t>aspetti</a:t>
            </a:r>
            <a:r>
              <a:rPr b="1" dirty="0"/>
              <a:t> </a:t>
            </a:r>
            <a:r>
              <a:rPr b="1" dirty="0" err="1"/>
              <a:t>personali</a:t>
            </a:r>
            <a:r>
              <a:rPr b="1" dirty="0"/>
              <a:t> </a:t>
            </a:r>
            <a:r>
              <a:rPr dirty="0" err="1"/>
              <a:t>relativi</a:t>
            </a:r>
            <a:r>
              <a:rPr dirty="0"/>
              <a:t> a </a:t>
            </a:r>
            <a:r>
              <a:rPr dirty="0" err="1"/>
              <a:t>una</a:t>
            </a:r>
            <a:r>
              <a:rPr dirty="0"/>
              <a:t> persona </a:t>
            </a:r>
            <a:r>
              <a:rPr dirty="0" err="1"/>
              <a:t>fisica</a:t>
            </a:r>
            <a:r>
              <a:rPr dirty="0"/>
              <a:t>, in </a:t>
            </a:r>
            <a:r>
              <a:rPr dirty="0" err="1"/>
              <a:t>particolare</a:t>
            </a:r>
            <a:r>
              <a:rPr dirty="0"/>
              <a:t> per </a:t>
            </a:r>
            <a:r>
              <a:rPr b="1" dirty="0" err="1"/>
              <a:t>analizzare</a:t>
            </a:r>
            <a:r>
              <a:rPr b="1" dirty="0"/>
              <a:t> o </a:t>
            </a:r>
            <a:r>
              <a:rPr b="1" dirty="0" err="1"/>
              <a:t>prevedere</a:t>
            </a:r>
            <a:r>
              <a:rPr b="1" dirty="0"/>
              <a:t> </a:t>
            </a:r>
            <a:r>
              <a:rPr b="1" dirty="0" err="1"/>
              <a:t>aspetti</a:t>
            </a:r>
            <a:r>
              <a:rPr b="1" dirty="0"/>
              <a:t> </a:t>
            </a:r>
            <a:r>
              <a:rPr dirty="0" err="1"/>
              <a:t>riguardanti</a:t>
            </a:r>
            <a:r>
              <a:rPr dirty="0"/>
              <a:t> le </a:t>
            </a:r>
            <a:r>
              <a:rPr b="1" dirty="0" err="1"/>
              <a:t>prestazioni</a:t>
            </a:r>
            <a:r>
              <a:rPr b="1" dirty="0"/>
              <a:t> </a:t>
            </a:r>
            <a:r>
              <a:rPr b="1" dirty="0" err="1"/>
              <a:t>lavorative</a:t>
            </a:r>
            <a:r>
              <a:rPr b="1" dirty="0"/>
              <a:t>, la </a:t>
            </a:r>
            <a:r>
              <a:rPr b="1" dirty="0" err="1"/>
              <a:t>situazione</a:t>
            </a:r>
            <a:r>
              <a:rPr b="1" dirty="0"/>
              <a:t> </a:t>
            </a:r>
            <a:r>
              <a:rPr b="1" dirty="0" err="1"/>
              <a:t>economica</a:t>
            </a:r>
            <a:r>
              <a:rPr b="1" dirty="0"/>
              <a:t>, la salute, le </a:t>
            </a:r>
            <a:r>
              <a:rPr b="1" dirty="0" err="1"/>
              <a:t>preferenze</a:t>
            </a:r>
            <a:r>
              <a:rPr b="1" dirty="0"/>
              <a:t> </a:t>
            </a:r>
            <a:r>
              <a:rPr b="1" dirty="0" err="1"/>
              <a:t>personali</a:t>
            </a:r>
            <a:r>
              <a:rPr b="1" dirty="0"/>
              <a:t>, </a:t>
            </a:r>
            <a:r>
              <a:rPr b="1" dirty="0" err="1"/>
              <a:t>gli</a:t>
            </a:r>
            <a:r>
              <a:rPr b="1" dirty="0"/>
              <a:t> </a:t>
            </a:r>
            <a:r>
              <a:rPr b="1" dirty="0" err="1"/>
              <a:t>interessi</a:t>
            </a:r>
            <a:r>
              <a:rPr b="1" dirty="0"/>
              <a:t>, </a:t>
            </a:r>
            <a:r>
              <a:rPr b="1" dirty="0" err="1"/>
              <a:t>l'affidabilità</a:t>
            </a:r>
            <a:r>
              <a:rPr b="1" dirty="0"/>
              <a:t>, il </a:t>
            </a:r>
            <a:r>
              <a:rPr b="1" dirty="0" err="1"/>
              <a:t>comportamento</a:t>
            </a:r>
            <a:r>
              <a:rPr b="1" dirty="0"/>
              <a:t>, </a:t>
            </a:r>
            <a:r>
              <a:rPr b="1" dirty="0" err="1"/>
              <a:t>l'ubicazione</a:t>
            </a:r>
            <a:r>
              <a:rPr b="1" dirty="0"/>
              <a:t> o </a:t>
            </a:r>
            <a:r>
              <a:rPr b="1" dirty="0" err="1"/>
              <a:t>i</a:t>
            </a:r>
            <a:r>
              <a:rPr b="1" dirty="0"/>
              <a:t> </a:t>
            </a:r>
            <a:r>
              <a:rPr b="1" dirty="0" err="1"/>
              <a:t>movimenti</a:t>
            </a:r>
            <a:r>
              <a:rPr b="1" dirty="0"/>
              <a:t> di tale persona </a:t>
            </a:r>
            <a:r>
              <a:rPr b="1" dirty="0" err="1"/>
              <a:t>fisica</a:t>
            </a:r>
            <a:r>
              <a:rPr dirty="0"/>
              <a:t>.</a:t>
            </a:r>
            <a:endParaRPr sz="1400" dirty="0">
              <a:latin typeface="Calibri"/>
              <a:cs typeface="Calibri"/>
            </a:endParaRPr>
          </a:p>
        </p:txBody>
      </p:sp>
      <p:grpSp>
        <p:nvGrpSpPr>
          <p:cNvPr id="7" name="object 7"/>
          <p:cNvGrpSpPr/>
          <p:nvPr/>
        </p:nvGrpSpPr>
        <p:grpSpPr>
          <a:xfrm>
            <a:off x="4876800" y="850900"/>
            <a:ext cx="5664200" cy="5842000"/>
            <a:chOff x="4876800" y="850900"/>
            <a:chExt cx="5664200" cy="5842000"/>
          </a:xfrm>
        </p:grpSpPr>
        <p:sp>
          <p:nvSpPr>
            <p:cNvPr id="8" name="object 8"/>
            <p:cNvSpPr/>
            <p:nvPr/>
          </p:nvSpPr>
          <p:spPr>
            <a:xfrm>
              <a:off x="9267705" y="850900"/>
              <a:ext cx="1273810" cy="5842000"/>
            </a:xfrm>
            <a:custGeom>
              <a:avLst/>
              <a:gdLst/>
              <a:ahLst/>
              <a:cxnLst/>
              <a:rect l="l" t="t" r="r" b="b"/>
              <a:pathLst>
                <a:path w="1273809" h="5842000">
                  <a:moveTo>
                    <a:pt x="1273293" y="0"/>
                  </a:moveTo>
                  <a:lnTo>
                    <a:pt x="0" y="0"/>
                  </a:lnTo>
                  <a:lnTo>
                    <a:pt x="0" y="5842000"/>
                  </a:lnTo>
                  <a:lnTo>
                    <a:pt x="1273293" y="5842000"/>
                  </a:lnTo>
                  <a:lnTo>
                    <a:pt x="1273293" y="0"/>
                  </a:lnTo>
                  <a:close/>
                </a:path>
              </a:pathLst>
            </a:custGeom>
            <a:solidFill>
              <a:srgbClr val="FFC000"/>
            </a:solidFill>
          </p:spPr>
          <p:txBody>
            <a:bodyPr wrap="square" lIns="0" tIns="0" rIns="0" bIns="0"/>
            <a:lstStyle/>
            <a:p>
              <a:endParaRPr/>
            </a:p>
          </p:txBody>
        </p:sp>
        <p:pic>
          <p:nvPicPr>
            <p:cNvPr id="9" name="object 9"/>
            <p:cNvPicPr/>
            <p:nvPr/>
          </p:nvPicPr>
          <p:blipFill>
            <a:blip r:embed="rId2" cstate="print"/>
            <a:stretch>
              <a:fillRect/>
            </a:stretch>
          </p:blipFill>
          <p:spPr>
            <a:xfrm>
              <a:off x="4876800" y="1277619"/>
              <a:ext cx="5361432" cy="5209032"/>
            </a:xfrm>
            <a:prstGeom prst="rect">
              <a:avLst/>
            </a:prstGeom>
          </p:spPr>
        </p:pic>
        <p:sp>
          <p:nvSpPr>
            <p:cNvPr id="10" name="object 10"/>
            <p:cNvSpPr/>
            <p:nvPr/>
          </p:nvSpPr>
          <p:spPr>
            <a:xfrm>
              <a:off x="4997184" y="1288627"/>
              <a:ext cx="5120640" cy="4970780"/>
            </a:xfrm>
            <a:custGeom>
              <a:avLst/>
              <a:gdLst/>
              <a:ahLst/>
              <a:cxnLst/>
              <a:rect l="l" t="t" r="r" b="b"/>
              <a:pathLst>
                <a:path w="5120640" h="4970780">
                  <a:moveTo>
                    <a:pt x="5120479" y="0"/>
                  </a:moveTo>
                  <a:lnTo>
                    <a:pt x="0" y="0"/>
                  </a:lnTo>
                  <a:lnTo>
                    <a:pt x="0" y="4970194"/>
                  </a:lnTo>
                  <a:lnTo>
                    <a:pt x="5120479" y="4970194"/>
                  </a:lnTo>
                  <a:lnTo>
                    <a:pt x="5120479" y="0"/>
                  </a:lnTo>
                  <a:close/>
                </a:path>
              </a:pathLst>
            </a:custGeom>
            <a:solidFill>
              <a:srgbClr val="FFFFFF"/>
            </a:solidFill>
          </p:spPr>
          <p:txBody>
            <a:bodyPr wrap="square" lIns="0" tIns="0" rIns="0" bIns="0"/>
            <a:lstStyle/>
            <a:p>
              <a:endParaRPr/>
            </a:p>
          </p:txBody>
        </p:sp>
        <p:pic>
          <p:nvPicPr>
            <p:cNvPr id="11" name="object 11"/>
            <p:cNvPicPr/>
            <p:nvPr/>
          </p:nvPicPr>
          <p:blipFill>
            <a:blip r:embed="rId3" cstate="print"/>
            <a:stretch>
              <a:fillRect/>
            </a:stretch>
          </p:blipFill>
          <p:spPr>
            <a:xfrm>
              <a:off x="5245973" y="1531829"/>
              <a:ext cx="4622901" cy="4480140"/>
            </a:xfrm>
            <a:prstGeom prst="rect">
              <a:avLst/>
            </a:prstGeom>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1496" y="1124968"/>
            <a:ext cx="6014720" cy="1673860"/>
          </a:xfrm>
          <a:prstGeom prst="rect">
            <a:avLst/>
          </a:prstGeom>
          <a:solidFill>
            <a:srgbClr val="687C93">
              <a:alpha val="94898"/>
            </a:srgbClr>
          </a:solidFill>
        </p:spPr>
        <p:txBody>
          <a:bodyPr vert="horz" wrap="square" lIns="0" tIns="500380" rIns="0" bIns="0">
            <a:spAutoFit/>
          </a:bodyPr>
          <a:lstStyle/>
          <a:p>
            <a:pPr marL="245110">
              <a:lnSpc>
                <a:spcPct val="100000"/>
              </a:lnSpc>
              <a:spcBef>
                <a:spcPts val="3940"/>
              </a:spcBef>
              <a:defRPr sz="3600">
                <a:solidFill>
                  <a:srgbClr val="FFFFFF"/>
                </a:solidFill>
                <a:latin typeface="Calibri Light"/>
                <a:cs typeface="Calibri Light"/>
              </a:defRPr>
            </a:pPr>
            <a:r>
              <a:t>Articolo 4, paragrafo 2, RGPD: Profilatura</a:t>
            </a:r>
            <a:endParaRPr sz="3600">
              <a:latin typeface="Calibri Light"/>
              <a:cs typeface="Calibri Light"/>
            </a:endParaRPr>
          </a:p>
        </p:txBody>
      </p:sp>
      <p:pic>
        <p:nvPicPr>
          <p:cNvPr id="3" name="object 3"/>
          <p:cNvPicPr/>
          <p:nvPr/>
        </p:nvPicPr>
        <p:blipFill>
          <a:blip r:embed="rId2" cstate="print"/>
          <a:stretch>
            <a:fillRect/>
          </a:stretch>
        </p:blipFill>
        <p:spPr>
          <a:xfrm>
            <a:off x="431497" y="2942113"/>
            <a:ext cx="6014201" cy="3475737"/>
          </a:xfrm>
          <a:prstGeom prst="rect">
            <a:avLst/>
          </a:prstGeom>
        </p:spPr>
      </p:pic>
      <p:sp>
        <p:nvSpPr>
          <p:cNvPr id="4" name="object 4"/>
          <p:cNvSpPr/>
          <p:nvPr/>
        </p:nvSpPr>
        <p:spPr>
          <a:xfrm>
            <a:off x="6591572" y="1124968"/>
            <a:ext cx="3675379" cy="5293995"/>
          </a:xfrm>
          <a:custGeom>
            <a:avLst/>
            <a:gdLst/>
            <a:ahLst/>
            <a:cxnLst/>
            <a:rect l="l" t="t" r="r" b="b"/>
            <a:pathLst>
              <a:path w="3675379" h="5293995">
                <a:moveTo>
                  <a:pt x="3675284" y="0"/>
                </a:moveTo>
                <a:lnTo>
                  <a:pt x="0" y="0"/>
                </a:lnTo>
                <a:lnTo>
                  <a:pt x="0" y="5293861"/>
                </a:lnTo>
                <a:lnTo>
                  <a:pt x="3675284" y="5293861"/>
                </a:lnTo>
                <a:lnTo>
                  <a:pt x="3675284" y="0"/>
                </a:lnTo>
                <a:close/>
              </a:path>
            </a:pathLst>
          </a:custGeom>
          <a:solidFill>
            <a:srgbClr val="595959"/>
          </a:solidFill>
        </p:spPr>
        <p:txBody>
          <a:bodyPr wrap="square" lIns="0" tIns="0" rIns="0" bIns="0"/>
          <a:lstStyle/>
          <a:p>
            <a:endParaRPr/>
          </a:p>
        </p:txBody>
      </p:sp>
      <p:sp>
        <p:nvSpPr>
          <p:cNvPr id="5" name="object 5"/>
          <p:cNvSpPr txBox="1">
            <a:spLocks noGrp="1"/>
          </p:cNvSpPr>
          <p:nvPr>
            <p:ph type="title"/>
          </p:nvPr>
        </p:nvSpPr>
        <p:spPr>
          <a:xfrm>
            <a:off x="6691607" y="1243267"/>
            <a:ext cx="3533140" cy="824230"/>
          </a:xfrm>
          <a:prstGeom prst="rect">
            <a:avLst/>
          </a:prstGeom>
        </p:spPr>
        <p:txBody>
          <a:bodyPr vert="horz" wrap="square" lIns="0" tIns="47625" rIns="0" bIns="0">
            <a:spAutoFit/>
          </a:bodyPr>
          <a:lstStyle/>
          <a:p>
            <a:pPr marR="5080" algn="just">
              <a:lnSpc>
                <a:spcPct val="87900"/>
              </a:lnSpc>
              <a:spcBef>
                <a:spcPts val="375"/>
              </a:spcBef>
              <a:defRPr sz="1900">
                <a:solidFill>
                  <a:srgbClr val="FFFFFF"/>
                </a:solidFill>
                <a:latin typeface="Calibri"/>
                <a:cs typeface="Calibri"/>
              </a:defRPr>
            </a:pPr>
            <a:r>
              <a:rPr dirty="0"/>
              <a:t>Ai sensi dell' </a:t>
            </a:r>
            <a:r>
              <a:rPr b="1" dirty="0" err="1"/>
              <a:t>articolo</a:t>
            </a:r>
            <a:r>
              <a:rPr b="1" dirty="0"/>
              <a:t> 29 del WP, </a:t>
            </a:r>
            <a:r>
              <a:rPr dirty="0"/>
              <a:t>la </a:t>
            </a:r>
            <a:r>
              <a:rPr dirty="0" err="1"/>
              <a:t>profilazione</a:t>
            </a:r>
            <a:r>
              <a:rPr dirty="0"/>
              <a:t> </a:t>
            </a:r>
            <a:r>
              <a:rPr b="1" dirty="0" err="1"/>
              <a:t>mira</a:t>
            </a:r>
            <a:r>
              <a:rPr b="1" dirty="0"/>
              <a:t> a </a:t>
            </a:r>
            <a:r>
              <a:rPr b="1" dirty="0" err="1"/>
              <a:t>classificare</a:t>
            </a:r>
            <a:r>
              <a:rPr b="1" dirty="0"/>
              <a:t> le </a:t>
            </a:r>
            <a:r>
              <a:rPr b="1" dirty="0" err="1"/>
              <a:t>persone</a:t>
            </a:r>
            <a:r>
              <a:rPr b="1" dirty="0"/>
              <a:t> in </a:t>
            </a:r>
            <a:r>
              <a:rPr b="1" dirty="0" err="1"/>
              <a:t>categorie</a:t>
            </a:r>
            <a:r>
              <a:rPr b="1" dirty="0"/>
              <a:t> di </a:t>
            </a:r>
            <a:r>
              <a:rPr b="1" dirty="0" err="1"/>
              <a:t>gruppi</a:t>
            </a:r>
            <a:r>
              <a:rPr b="1" dirty="0"/>
              <a:t> </a:t>
            </a:r>
            <a:r>
              <a:rPr b="1" dirty="0" err="1"/>
              <a:t>che</a:t>
            </a:r>
            <a:r>
              <a:rPr b="1" dirty="0"/>
              <a:t> </a:t>
            </a:r>
            <a:r>
              <a:rPr b="1" dirty="0" err="1"/>
              <a:t>condividono</a:t>
            </a:r>
            <a:endParaRPr sz="1900" dirty="0">
              <a:latin typeface="Calibri"/>
              <a:cs typeface="Calibri"/>
            </a:endParaRPr>
          </a:p>
        </p:txBody>
      </p:sp>
      <p:sp>
        <p:nvSpPr>
          <p:cNvPr id="6" name="object 6"/>
          <p:cNvSpPr txBox="1"/>
          <p:nvPr/>
        </p:nvSpPr>
        <p:spPr>
          <a:xfrm>
            <a:off x="6691290" y="2261172"/>
            <a:ext cx="3533775" cy="2930525"/>
          </a:xfrm>
          <a:prstGeom prst="rect">
            <a:avLst/>
          </a:prstGeom>
        </p:spPr>
        <p:txBody>
          <a:bodyPr vert="horz" wrap="square" lIns="0" tIns="51435" rIns="0" bIns="0">
            <a:spAutoFit/>
          </a:bodyPr>
          <a:lstStyle/>
          <a:p>
            <a:pPr marR="5080" algn="just">
              <a:lnSpc>
                <a:spcPts val="1989"/>
              </a:lnSpc>
              <a:spcBef>
                <a:spcPts val="405"/>
              </a:spcBef>
              <a:defRPr sz="1900">
                <a:solidFill>
                  <a:srgbClr val="FFFFFF"/>
                </a:solidFill>
                <a:latin typeface="Calibri"/>
                <a:cs typeface="Calibri"/>
              </a:defRPr>
            </a:pPr>
            <a:r>
              <a:rPr b="1"/>
              <a:t>le caratteristiche da dedurre (</a:t>
            </a:r>
            <a:r>
              <a:t>parere 216/679):</a:t>
            </a:r>
            <a:endParaRPr sz="1900">
              <a:latin typeface="Calibri"/>
              <a:cs typeface="Calibri"/>
            </a:endParaRPr>
          </a:p>
          <a:p>
            <a:pPr marL="389255" marR="5080" algn="just">
              <a:lnSpc>
                <a:spcPct val="88200"/>
              </a:lnSpc>
              <a:spcBef>
                <a:spcPts val="495"/>
              </a:spcBef>
              <a:defRPr sz="1900">
                <a:solidFill>
                  <a:srgbClr val="FFFFFF"/>
                </a:solidFill>
                <a:latin typeface="Calibri"/>
                <a:cs typeface="Calibri"/>
              </a:defRPr>
            </a:pPr>
            <a:r>
              <a:t>"in generale, profilazione significa </a:t>
            </a:r>
            <a:r>
              <a:rPr b="1" i="1"/>
              <a:t>raccogliere informazioni su un individuo </a:t>
            </a:r>
            <a:r>
              <a:t>(o gruppo di individui) e valutarne le caratteristiche o i modelli di comportamento al fine di inserirli in una determinata categoria o gruppo, in particolare per analizzare e/o fare previsioni su, per</a:t>
            </a:r>
            <a:endParaRPr sz="1900">
              <a:latin typeface="Calibri"/>
              <a:cs typeface="Calibri"/>
            </a:endParaRPr>
          </a:p>
        </p:txBody>
      </p:sp>
      <p:sp>
        <p:nvSpPr>
          <p:cNvPr id="7" name="object 7"/>
          <p:cNvSpPr txBox="1"/>
          <p:nvPr/>
        </p:nvSpPr>
        <p:spPr>
          <a:xfrm>
            <a:off x="7080862" y="5129340"/>
            <a:ext cx="1684020" cy="314960"/>
          </a:xfrm>
          <a:prstGeom prst="rect">
            <a:avLst/>
          </a:prstGeom>
        </p:spPr>
        <p:txBody>
          <a:bodyPr vert="horz" wrap="square" lIns="0" tIns="12700" rIns="0" bIns="0">
            <a:spAutoFit/>
          </a:bodyPr>
          <a:lstStyle/>
          <a:p>
            <a:pPr>
              <a:lnSpc>
                <a:spcPct val="100000"/>
              </a:lnSpc>
              <a:spcBef>
                <a:spcPts val="100"/>
              </a:spcBef>
              <a:tabLst>
                <a:tab pos="1209040" algn="l"/>
              </a:tabLst>
              <a:defRPr sz="1900">
                <a:solidFill>
                  <a:srgbClr val="FFFFFF"/>
                </a:solidFill>
                <a:latin typeface="Calibri"/>
                <a:cs typeface="Calibri"/>
              </a:defRPr>
            </a:pPr>
            <a:r>
              <a:t>ad esempio,	loro</a:t>
            </a:r>
            <a:endParaRPr sz="1900">
              <a:latin typeface="Calibri"/>
              <a:cs typeface="Calibri"/>
            </a:endParaRPr>
          </a:p>
        </p:txBody>
      </p:sp>
      <p:sp>
        <p:nvSpPr>
          <p:cNvPr id="8" name="object 8"/>
          <p:cNvSpPr txBox="1"/>
          <p:nvPr/>
        </p:nvSpPr>
        <p:spPr>
          <a:xfrm>
            <a:off x="8984627" y="5129340"/>
            <a:ext cx="1238250" cy="571500"/>
          </a:xfrm>
          <a:prstGeom prst="rect">
            <a:avLst/>
          </a:prstGeom>
        </p:spPr>
        <p:txBody>
          <a:bodyPr vert="horz" wrap="square" lIns="0" tIns="48260" rIns="0" bIns="0">
            <a:spAutoFit/>
          </a:bodyPr>
          <a:lstStyle/>
          <a:p>
            <a:pPr marR="5080" indent="99060">
              <a:lnSpc>
                <a:spcPts val="2020"/>
              </a:lnSpc>
              <a:spcBef>
                <a:spcPts val="380"/>
              </a:spcBef>
              <a:tabLst>
                <a:tab pos="1016000" algn="l"/>
              </a:tabLst>
              <a:defRPr sz="1900">
                <a:solidFill>
                  <a:srgbClr val="FFFFFF"/>
                </a:solidFill>
                <a:latin typeface="Calibri"/>
                <a:cs typeface="Calibri"/>
              </a:defRPr>
            </a:pPr>
            <a:r>
              <a:t>abilità	 agli interessi	oppure</a:t>
            </a:r>
            <a:endParaRPr sz="1900">
              <a:latin typeface="Calibri"/>
              <a:cs typeface="Calibri"/>
            </a:endParaRPr>
          </a:p>
        </p:txBody>
      </p:sp>
      <p:sp>
        <p:nvSpPr>
          <p:cNvPr id="9" name="object 9"/>
          <p:cNvSpPr txBox="1"/>
          <p:nvPr/>
        </p:nvSpPr>
        <p:spPr>
          <a:xfrm>
            <a:off x="7080862" y="5385372"/>
            <a:ext cx="1735455" cy="568325"/>
          </a:xfrm>
          <a:prstGeom prst="rect">
            <a:avLst/>
          </a:prstGeom>
        </p:spPr>
        <p:txBody>
          <a:bodyPr vert="horz" wrap="square" lIns="0" tIns="51435" rIns="0" bIns="0">
            <a:spAutoFit/>
          </a:bodyPr>
          <a:lstStyle/>
          <a:p>
            <a:pPr marR="5080">
              <a:lnSpc>
                <a:spcPts val="1989"/>
              </a:lnSpc>
              <a:spcBef>
                <a:spcPts val="405"/>
              </a:spcBef>
              <a:tabLst>
                <a:tab pos="974725" algn="l"/>
                <a:tab pos="1270000" algn="l"/>
              </a:tabLst>
              <a:defRPr sz="1900">
                <a:solidFill>
                  <a:srgbClr val="FFFFFF"/>
                </a:solidFill>
                <a:latin typeface="Calibri"/>
                <a:cs typeface="Calibri"/>
              </a:defRPr>
            </a:pPr>
            <a:r>
              <a:t>esibirsi	a	compito, probabile comportamento.</a:t>
            </a:r>
            <a:endParaRPr sz="190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7100" y="774775"/>
            <a:ext cx="292608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a:t>AI e </a:t>
            </a:r>
            <a:r>
              <a:rPr dirty="0" err="1"/>
              <a:t>profilazione</a:t>
            </a:r>
            <a:endParaRPr sz="3600" dirty="0"/>
          </a:p>
        </p:txBody>
      </p:sp>
      <p:sp>
        <p:nvSpPr>
          <p:cNvPr id="3" name="object 3"/>
          <p:cNvSpPr txBox="1"/>
          <p:nvPr/>
        </p:nvSpPr>
        <p:spPr>
          <a:xfrm>
            <a:off x="724870" y="1756652"/>
            <a:ext cx="6536690" cy="4735830"/>
          </a:xfrm>
          <a:prstGeom prst="rect">
            <a:avLst/>
          </a:prstGeom>
        </p:spPr>
        <p:txBody>
          <a:bodyPr vert="horz" wrap="square" lIns="0" tIns="100965" rIns="0" bIns="0">
            <a:spAutoFit/>
          </a:bodyPr>
          <a:lstStyle/>
          <a:p>
            <a:pPr marL="207010" indent="-194945" algn="just">
              <a:lnSpc>
                <a:spcPct val="100000"/>
              </a:lnSpc>
              <a:spcBef>
                <a:spcPts val="795"/>
              </a:spcBef>
              <a:buFont typeface="Arial MT"/>
              <a:buChar char="•"/>
              <a:tabLst>
                <a:tab pos="207645" algn="l"/>
              </a:tabLst>
              <a:defRPr sz="1600" b="1">
                <a:latin typeface="Calibri"/>
                <a:cs typeface="Calibri"/>
              </a:defRPr>
            </a:pPr>
            <a:r>
              <a:t>Ai &amp; Big Data hanno notevolmente aumentato le opportunità di profilazione.</a:t>
            </a:r>
            <a:endParaRPr sz="1600">
              <a:latin typeface="Calibri"/>
              <a:cs typeface="Calibri"/>
            </a:endParaRPr>
          </a:p>
          <a:p>
            <a:pPr marL="207010" marR="6985" indent="-194945" algn="just">
              <a:lnSpc>
                <a:spcPct val="91300"/>
              </a:lnSpc>
              <a:spcBef>
                <a:spcPts val="865"/>
              </a:spcBef>
              <a:buFont typeface="Arial MT"/>
              <a:buChar char="•"/>
              <a:tabLst>
                <a:tab pos="207645" algn="l"/>
              </a:tabLst>
              <a:defRPr sz="1600">
                <a:latin typeface="Calibri"/>
                <a:cs typeface="Calibri"/>
              </a:defRPr>
            </a:pPr>
            <a:r>
              <a:t>Supponiamo che un classificatore sia stato addestrato su una vasta serie di esempi passati, che </a:t>
            </a:r>
            <a:r>
              <a:rPr b="1"/>
              <a:t>collegano alcune caratteristiche </a:t>
            </a:r>
            <a:r>
              <a:t>degli individui (i </a:t>
            </a:r>
            <a:r>
              <a:rPr b="1"/>
              <a:t>predittori</a:t>
            </a:r>
            <a:r>
              <a:t>), ad </a:t>
            </a:r>
            <a:r>
              <a:rPr b="1"/>
              <a:t>un'altra caratteristica </a:t>
            </a:r>
            <a:r>
              <a:t>degli stessi individui (l' </a:t>
            </a:r>
            <a:r>
              <a:rPr b="1"/>
              <a:t>obiettivo</a:t>
            </a:r>
            <a:r>
              <a:t>).</a:t>
            </a:r>
            <a:endParaRPr sz="1600">
              <a:latin typeface="Calibri"/>
              <a:cs typeface="Calibri"/>
            </a:endParaRPr>
          </a:p>
          <a:p>
            <a:pPr marL="207010" marR="8255" indent="-194945" algn="just">
              <a:lnSpc>
                <a:spcPct val="90000"/>
              </a:lnSpc>
              <a:spcBef>
                <a:spcPts val="860"/>
              </a:spcBef>
              <a:buFont typeface="Arial MT"/>
              <a:buChar char="•"/>
              <a:tabLst>
                <a:tab pos="207645" algn="l"/>
              </a:tabLst>
              <a:defRPr sz="1600">
                <a:latin typeface="Calibri"/>
                <a:cs typeface="Calibri"/>
              </a:defRPr>
            </a:pPr>
            <a:r>
              <a:t>Attraverso la formazione, il sistema ha appreso un modello algoritmico che può essere applicato a nuovi casi: </a:t>
            </a:r>
            <a:r>
              <a:rPr b="1">
                <a:solidFill>
                  <a:srgbClr val="C00000"/>
                </a:solidFill>
              </a:rPr>
              <a:t>se al modello vengono dati valori-preditori riguardanti un nuovo individuo, ne deduce un corrispondente valore obiettivo per tale individuo, vale a dire un nuovo elemento di dati che lo riguarda.</a:t>
            </a:r>
            <a:endParaRPr sz="1600">
              <a:latin typeface="Calibri"/>
              <a:cs typeface="Calibri"/>
            </a:endParaRPr>
          </a:p>
          <a:p>
            <a:pPr marL="596900" marR="8255" lvl="1" indent="-194945" algn="just">
              <a:lnSpc>
                <a:spcPts val="1800"/>
              </a:lnSpc>
              <a:spcBef>
                <a:spcPts val="355"/>
              </a:spcBef>
              <a:buFont typeface="Wingdings"/>
              <a:buChar char=""/>
              <a:tabLst>
                <a:tab pos="597535" algn="l"/>
              </a:tabLst>
              <a:defRPr sz="1600">
                <a:latin typeface="Calibri"/>
                <a:cs typeface="Calibri"/>
              </a:defRPr>
            </a:pPr>
            <a:r>
              <a:t>la probabilità di malattie cardiache dei richiedenti l'assicurazione sulla base delle loro cartelle cliniche, delle loro abitudini o condizioni sociali;</a:t>
            </a:r>
            <a:endParaRPr sz="1600">
              <a:latin typeface="Calibri"/>
              <a:cs typeface="Calibri"/>
            </a:endParaRPr>
          </a:p>
          <a:p>
            <a:pPr marL="596900" marR="6985" lvl="1" indent="-194945" algn="just">
              <a:lnSpc>
                <a:spcPts val="1800"/>
              </a:lnSpc>
              <a:spcBef>
                <a:spcPts val="285"/>
              </a:spcBef>
              <a:buFont typeface="Wingdings"/>
              <a:buChar char=""/>
              <a:tabLst>
                <a:tab pos="597535" algn="l"/>
              </a:tabLst>
              <a:defRPr sz="1600">
                <a:latin typeface="Calibri"/>
                <a:cs typeface="Calibri"/>
              </a:defRPr>
            </a:pPr>
            <a:r>
              <a:t>l'affidabilità creditizia dei richiedenti prestiti sulla base della loro storia finanziaria, della loro attività online e della loro condizione sociale;</a:t>
            </a:r>
            <a:endParaRPr sz="1600">
              <a:latin typeface="Calibri"/>
              <a:cs typeface="Calibri"/>
            </a:endParaRPr>
          </a:p>
          <a:p>
            <a:pPr marL="596900" marR="7620" lvl="1" indent="-194945" algn="just">
              <a:lnSpc>
                <a:spcPct val="91200"/>
              </a:lnSpc>
              <a:spcBef>
                <a:spcPts val="325"/>
              </a:spcBef>
              <a:buFont typeface="Wingdings"/>
              <a:buChar char=""/>
              <a:tabLst>
                <a:tab pos="597535" algn="l"/>
              </a:tabLst>
              <a:defRPr sz="1600">
                <a:latin typeface="Calibri"/>
                <a:cs typeface="Calibri"/>
              </a:defRPr>
            </a:pPr>
            <a:r>
              <a:t>la probabilità che le persone condannate possano reagire sulla base della loro storia criminale, del loro carattere (come identificato dal test della personalità) e del background personale.</a:t>
            </a:r>
            <a:endParaRPr sz="1600">
              <a:latin typeface="Calibri"/>
              <a:cs typeface="Calibri"/>
            </a:endParaRPr>
          </a:p>
          <a:p>
            <a:pPr marL="12700" marR="5080" algn="just">
              <a:lnSpc>
                <a:spcPts val="2090"/>
              </a:lnSpc>
              <a:spcBef>
                <a:spcPts val="910"/>
              </a:spcBef>
              <a:defRPr sz="2000">
                <a:latin typeface="Calibri"/>
                <a:cs typeface="Calibri"/>
              </a:defRPr>
            </a:pPr>
            <a:r>
              <a:t>Queste previsioni possono innescare determinazioni automatizzate riguardanti, rispettivamente, il prezzo di un'assicurazione sanitaria, la concessione di un prestito, o il rilascio in libertà vigilata.</a:t>
            </a:r>
            <a:endParaRPr sz="2000">
              <a:latin typeface="Calibri"/>
              <a:cs typeface="Calibri"/>
            </a:endParaRPr>
          </a:p>
        </p:txBody>
      </p:sp>
      <p:pic>
        <p:nvPicPr>
          <p:cNvPr id="4" name="object 4"/>
          <p:cNvPicPr/>
          <p:nvPr/>
        </p:nvPicPr>
        <p:blipFill>
          <a:blip r:embed="rId2" cstate="print"/>
          <a:stretch>
            <a:fillRect/>
          </a:stretch>
        </p:blipFill>
        <p:spPr>
          <a:xfrm>
            <a:off x="7900506" y="3286504"/>
            <a:ext cx="2186673" cy="1750973"/>
          </a:xfrm>
          <a:prstGeom prst="rect">
            <a:avLst/>
          </a:prstGeom>
        </p:spPr>
      </p:pic>
      <p:pic>
        <p:nvPicPr>
          <p:cNvPr id="5" name="object 5"/>
          <p:cNvPicPr/>
          <p:nvPr/>
        </p:nvPicPr>
        <p:blipFill>
          <a:blip r:embed="rId3" cstate="print"/>
          <a:stretch>
            <a:fillRect/>
          </a:stretch>
        </p:blipFill>
        <p:spPr>
          <a:xfrm>
            <a:off x="7402786" y="1758280"/>
            <a:ext cx="2970897" cy="1275992"/>
          </a:xfrm>
          <a:prstGeom prst="rect">
            <a:avLst/>
          </a:prstGeom>
        </p:spPr>
      </p:pic>
      <p:pic>
        <p:nvPicPr>
          <p:cNvPr id="6" name="object 6"/>
          <p:cNvPicPr/>
          <p:nvPr/>
        </p:nvPicPr>
        <p:blipFill>
          <a:blip r:embed="rId4" cstate="print"/>
          <a:stretch>
            <a:fillRect/>
          </a:stretch>
        </p:blipFill>
        <p:spPr>
          <a:xfrm>
            <a:off x="7636149" y="5163915"/>
            <a:ext cx="2756122" cy="141664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0900" y="828230"/>
            <a:ext cx="292608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a:t>AI e </a:t>
            </a:r>
            <a:r>
              <a:rPr dirty="0" err="1"/>
              <a:t>profilazione</a:t>
            </a:r>
            <a:endParaRPr sz="3600" dirty="0"/>
          </a:p>
        </p:txBody>
      </p:sp>
      <p:sp>
        <p:nvSpPr>
          <p:cNvPr id="3" name="object 3"/>
          <p:cNvSpPr txBox="1"/>
          <p:nvPr/>
        </p:nvSpPr>
        <p:spPr>
          <a:xfrm>
            <a:off x="724869" y="1872542"/>
            <a:ext cx="9241790" cy="1056005"/>
          </a:xfrm>
          <a:prstGeom prst="rect">
            <a:avLst/>
          </a:prstGeom>
        </p:spPr>
        <p:txBody>
          <a:bodyPr vert="horz" wrap="square" lIns="0" tIns="9525" rIns="0" bIns="0">
            <a:spAutoFit/>
          </a:bodyPr>
          <a:lstStyle/>
          <a:p>
            <a:pPr marL="12700" marR="5080" algn="just">
              <a:lnSpc>
                <a:spcPct val="101299"/>
              </a:lnSpc>
              <a:spcBef>
                <a:spcPts val="75"/>
              </a:spcBef>
              <a:defRPr sz="1600">
                <a:latin typeface="Calibri"/>
                <a:cs typeface="Calibri"/>
              </a:defRPr>
            </a:pPr>
            <a:r>
              <a:rPr b="1" dirty="0"/>
              <a:t>Una </a:t>
            </a:r>
            <a:r>
              <a:rPr b="1" dirty="0" err="1"/>
              <a:t>correlazione</a:t>
            </a:r>
            <a:r>
              <a:rPr b="1" dirty="0"/>
              <a:t> </a:t>
            </a:r>
            <a:r>
              <a:rPr b="1" dirty="0" err="1"/>
              <a:t>appresa</a:t>
            </a:r>
            <a:r>
              <a:rPr b="1" dirty="0"/>
              <a:t> </a:t>
            </a:r>
            <a:r>
              <a:rPr b="1" dirty="0" err="1"/>
              <a:t>può</a:t>
            </a:r>
            <a:r>
              <a:rPr b="1" dirty="0"/>
              <a:t> </a:t>
            </a:r>
            <a:r>
              <a:rPr b="1" dirty="0" err="1"/>
              <a:t>anche</a:t>
            </a:r>
            <a:r>
              <a:rPr b="1" dirty="0"/>
              <a:t> </a:t>
            </a:r>
            <a:r>
              <a:rPr b="1" dirty="0" err="1"/>
              <a:t>riguardare</a:t>
            </a:r>
            <a:r>
              <a:rPr b="1" dirty="0"/>
              <a:t> la </a:t>
            </a:r>
            <a:r>
              <a:rPr b="1" dirty="0" err="1"/>
              <a:t>propensione</a:t>
            </a:r>
            <a:r>
              <a:rPr b="1" dirty="0"/>
              <a:t> di </a:t>
            </a:r>
            <a:r>
              <a:rPr b="1" dirty="0" err="1"/>
              <a:t>una</a:t>
            </a:r>
            <a:r>
              <a:rPr b="1" dirty="0"/>
              <a:t> persona a </a:t>
            </a:r>
            <a:r>
              <a:rPr b="1" dirty="0" err="1"/>
              <a:t>rispondere</a:t>
            </a:r>
            <a:r>
              <a:rPr b="1" dirty="0"/>
              <a:t> in </a:t>
            </a:r>
            <a:r>
              <a:rPr b="1" dirty="0" err="1"/>
              <a:t>certi</a:t>
            </a:r>
            <a:r>
              <a:rPr b="1" dirty="0"/>
              <a:t> </a:t>
            </a:r>
            <a:r>
              <a:rPr b="1" dirty="0" err="1"/>
              <a:t>modi</a:t>
            </a:r>
            <a:r>
              <a:rPr b="1" dirty="0"/>
              <a:t> a </a:t>
            </a:r>
            <a:r>
              <a:rPr b="1" dirty="0" err="1"/>
              <a:t>determinati</a:t>
            </a:r>
            <a:r>
              <a:rPr b="1" dirty="0"/>
              <a:t> </a:t>
            </a:r>
            <a:r>
              <a:rPr b="1" dirty="0" err="1"/>
              <a:t>stimoli</a:t>
            </a:r>
            <a:r>
              <a:rPr b="1" dirty="0"/>
              <a:t>.  </a:t>
            </a:r>
            <a:r>
              <a:rPr b="1" dirty="0" err="1"/>
              <a:t>Ciò</a:t>
            </a:r>
            <a:r>
              <a:rPr b="1" dirty="0"/>
              <a:t> </a:t>
            </a:r>
            <a:r>
              <a:rPr b="1" dirty="0" err="1"/>
              <a:t>consentirebbe</a:t>
            </a:r>
            <a:r>
              <a:rPr b="1" dirty="0"/>
              <a:t> il passaggio </a:t>
            </a:r>
            <a:r>
              <a:rPr b="1" dirty="0" err="1"/>
              <a:t>dalla</a:t>
            </a:r>
            <a:r>
              <a:rPr b="1" dirty="0"/>
              <a:t> </a:t>
            </a:r>
            <a:r>
              <a:rPr b="1" dirty="0" err="1"/>
              <a:t>previsione</a:t>
            </a:r>
            <a:r>
              <a:rPr b="1" dirty="0"/>
              <a:t> </a:t>
            </a:r>
            <a:r>
              <a:rPr b="1" dirty="0" err="1"/>
              <a:t>alla</a:t>
            </a:r>
            <a:r>
              <a:rPr b="1" dirty="0"/>
              <a:t> </a:t>
            </a:r>
            <a:r>
              <a:rPr b="1" dirty="0" err="1"/>
              <a:t>modifica</a:t>
            </a:r>
            <a:r>
              <a:rPr b="1" dirty="0"/>
              <a:t> del </a:t>
            </a:r>
            <a:r>
              <a:rPr b="1" dirty="0" err="1"/>
              <a:t>comportamento</a:t>
            </a:r>
            <a:r>
              <a:rPr b="1" dirty="0"/>
              <a:t> </a:t>
            </a:r>
            <a:r>
              <a:rPr dirty="0"/>
              <a:t>(</a:t>
            </a:r>
            <a:r>
              <a:rPr dirty="0" err="1"/>
              <a:t>sia</a:t>
            </a:r>
            <a:r>
              <a:rPr dirty="0"/>
              <a:t> </a:t>
            </a:r>
            <a:r>
              <a:rPr dirty="0" err="1"/>
              <a:t>l'influenza</a:t>
            </a:r>
            <a:r>
              <a:rPr dirty="0"/>
              <a:t> </a:t>
            </a:r>
            <a:r>
              <a:rPr dirty="0" err="1"/>
              <a:t>legittima</a:t>
            </a:r>
            <a:r>
              <a:rPr dirty="0"/>
              <a:t> </a:t>
            </a:r>
            <a:r>
              <a:rPr dirty="0" err="1"/>
              <a:t>che</a:t>
            </a:r>
            <a:r>
              <a:rPr dirty="0"/>
              <a:t> la </a:t>
            </a:r>
            <a:r>
              <a:rPr dirty="0" err="1"/>
              <a:t>manipolazione</a:t>
            </a:r>
            <a:r>
              <a:rPr dirty="0"/>
              <a:t> </a:t>
            </a:r>
            <a:r>
              <a:rPr dirty="0" err="1"/>
              <a:t>illegale</a:t>
            </a:r>
            <a:r>
              <a:rPr dirty="0"/>
              <a:t> o non </a:t>
            </a:r>
            <a:r>
              <a:rPr dirty="0" err="1"/>
              <a:t>etica</a:t>
            </a:r>
            <a:r>
              <a:rPr dirty="0"/>
              <a:t>).</a:t>
            </a:r>
            <a:endParaRPr sz="1600" dirty="0">
              <a:latin typeface="Calibri"/>
              <a:cs typeface="Calibri"/>
            </a:endParaRPr>
          </a:p>
          <a:p>
            <a:pPr marL="596900" indent="-195580" algn="just">
              <a:lnSpc>
                <a:spcPct val="100000"/>
              </a:lnSpc>
              <a:spcBef>
                <a:spcPts val="380"/>
              </a:spcBef>
              <a:buFont typeface="Wingdings"/>
              <a:buChar char=""/>
              <a:tabLst>
                <a:tab pos="597535" algn="l"/>
              </a:tabLst>
              <a:defRPr sz="1600">
                <a:latin typeface="Calibri"/>
                <a:cs typeface="Calibri"/>
              </a:defRPr>
            </a:pPr>
            <a:r>
              <a:rPr dirty="0" err="1"/>
              <a:t>Esempi</a:t>
            </a:r>
            <a:r>
              <a:rPr dirty="0"/>
              <a:t>: </a:t>
            </a:r>
            <a:r>
              <a:rPr dirty="0" err="1"/>
              <a:t>attivare</a:t>
            </a:r>
            <a:r>
              <a:rPr dirty="0"/>
              <a:t> il </a:t>
            </a:r>
            <a:r>
              <a:rPr dirty="0" err="1"/>
              <a:t>comportamento</a:t>
            </a:r>
            <a:r>
              <a:rPr dirty="0"/>
              <a:t> di </a:t>
            </a:r>
            <a:r>
              <a:rPr dirty="0" err="1"/>
              <a:t>acquisto</a:t>
            </a:r>
            <a:r>
              <a:rPr dirty="0"/>
              <a:t> </a:t>
            </a:r>
            <a:r>
              <a:rPr dirty="0" err="1"/>
              <a:t>desiderato</a:t>
            </a:r>
            <a:r>
              <a:rPr dirty="0"/>
              <a:t> o il </a:t>
            </a:r>
            <a:r>
              <a:rPr dirty="0" err="1"/>
              <a:t>comportamento</a:t>
            </a:r>
            <a:r>
              <a:rPr dirty="0"/>
              <a:t> di </a:t>
            </a:r>
            <a:r>
              <a:rPr dirty="0" err="1"/>
              <a:t>voto</a:t>
            </a:r>
            <a:r>
              <a:rPr dirty="0"/>
              <a:t> </a:t>
            </a:r>
            <a:r>
              <a:rPr dirty="0" err="1"/>
              <a:t>desiderato</a:t>
            </a:r>
            <a:r>
              <a:rPr dirty="0"/>
              <a:t>.</a:t>
            </a:r>
            <a:endParaRPr sz="1600" dirty="0">
              <a:latin typeface="Calibri"/>
              <a:cs typeface="Calibri"/>
            </a:endParaRPr>
          </a:p>
        </p:txBody>
      </p:sp>
      <p:pic>
        <p:nvPicPr>
          <p:cNvPr id="4" name="object 4"/>
          <p:cNvPicPr/>
          <p:nvPr/>
        </p:nvPicPr>
        <p:blipFill>
          <a:blip r:embed="rId2" cstate="print"/>
          <a:stretch>
            <a:fillRect/>
          </a:stretch>
        </p:blipFill>
        <p:spPr>
          <a:xfrm>
            <a:off x="2622588" y="3148289"/>
            <a:ext cx="5448219" cy="329073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100" y="593900"/>
            <a:ext cx="523367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rPr dirty="0" err="1"/>
              <a:t>Inferenze</a:t>
            </a:r>
            <a:r>
              <a:rPr dirty="0"/>
              <a:t> come </a:t>
            </a:r>
            <a:r>
              <a:rPr dirty="0" err="1"/>
              <a:t>dati</a:t>
            </a:r>
            <a:r>
              <a:rPr dirty="0"/>
              <a:t> </a:t>
            </a:r>
            <a:r>
              <a:rPr dirty="0" err="1"/>
              <a:t>personali</a:t>
            </a:r>
            <a:endParaRPr sz="3600" dirty="0"/>
          </a:p>
        </p:txBody>
      </p:sp>
      <p:sp>
        <p:nvSpPr>
          <p:cNvPr id="3" name="object 3"/>
          <p:cNvSpPr txBox="1"/>
          <p:nvPr/>
        </p:nvSpPr>
        <p:spPr>
          <a:xfrm>
            <a:off x="459540" y="1744459"/>
            <a:ext cx="9768840" cy="4631055"/>
          </a:xfrm>
          <a:prstGeom prst="rect">
            <a:avLst/>
          </a:prstGeom>
        </p:spPr>
        <p:txBody>
          <a:bodyPr vert="horz" wrap="square" lIns="0" tIns="12700" rIns="0" bIns="0">
            <a:spAutoFit/>
          </a:bodyPr>
          <a:lstStyle/>
          <a:p>
            <a:pPr marL="12700" marR="5080">
              <a:lnSpc>
                <a:spcPct val="113799"/>
              </a:lnSpc>
              <a:spcBef>
                <a:spcPts val="100"/>
              </a:spcBef>
              <a:defRPr sz="1600">
                <a:latin typeface="Calibri"/>
                <a:cs typeface="Calibri"/>
              </a:defRPr>
            </a:pPr>
            <a:r>
              <a:rPr dirty="0" err="1"/>
              <a:t>Dobbiamo</a:t>
            </a:r>
            <a:r>
              <a:rPr dirty="0"/>
              <a:t> </a:t>
            </a:r>
            <a:r>
              <a:rPr b="1" dirty="0" err="1"/>
              <a:t>distinguere</a:t>
            </a:r>
            <a:r>
              <a:rPr b="1" dirty="0"/>
              <a:t> le </a:t>
            </a:r>
            <a:r>
              <a:rPr b="1" dirty="0" err="1"/>
              <a:t>correlazioni</a:t>
            </a:r>
            <a:r>
              <a:rPr b="1" dirty="0"/>
              <a:t> </a:t>
            </a:r>
            <a:r>
              <a:rPr b="1" dirty="0" err="1"/>
              <a:t>generali</a:t>
            </a:r>
            <a:r>
              <a:rPr b="1" dirty="0"/>
              <a:t> </a:t>
            </a:r>
            <a:r>
              <a:rPr b="1" dirty="0" err="1"/>
              <a:t>catturate</a:t>
            </a:r>
            <a:r>
              <a:rPr b="1" dirty="0"/>
              <a:t> dal </a:t>
            </a:r>
            <a:r>
              <a:rPr b="1" dirty="0" err="1"/>
              <a:t>modello</a:t>
            </a:r>
            <a:r>
              <a:rPr b="1" dirty="0"/>
              <a:t> </a:t>
            </a:r>
            <a:r>
              <a:rPr b="1" dirty="0" err="1"/>
              <a:t>algoritmico</a:t>
            </a:r>
            <a:r>
              <a:rPr b="1" dirty="0"/>
              <a:t> </a:t>
            </a:r>
            <a:r>
              <a:rPr b="1" dirty="0" err="1"/>
              <a:t>appreso</a:t>
            </a:r>
            <a:r>
              <a:rPr b="1" dirty="0"/>
              <a:t> e </a:t>
            </a:r>
            <a:r>
              <a:rPr b="1" dirty="0" err="1"/>
              <a:t>i</a:t>
            </a:r>
            <a:r>
              <a:rPr b="1" dirty="0"/>
              <a:t> </a:t>
            </a:r>
            <a:r>
              <a:rPr b="1" dirty="0" err="1"/>
              <a:t>risultati</a:t>
            </a:r>
            <a:r>
              <a:rPr b="1" dirty="0"/>
              <a:t> </a:t>
            </a:r>
            <a:r>
              <a:rPr b="1" dirty="0" err="1"/>
              <a:t>dell'applicazione</a:t>
            </a:r>
            <a:r>
              <a:rPr b="1" dirty="0"/>
              <a:t> di </a:t>
            </a:r>
            <a:r>
              <a:rPr b="1" dirty="0" err="1"/>
              <a:t>quel</a:t>
            </a:r>
            <a:r>
              <a:rPr b="1" dirty="0"/>
              <a:t> </a:t>
            </a:r>
            <a:r>
              <a:rPr b="1" dirty="0" err="1"/>
              <a:t>modello</a:t>
            </a:r>
            <a:r>
              <a:rPr b="1" dirty="0"/>
              <a:t> </a:t>
            </a:r>
            <a:r>
              <a:rPr dirty="0" err="1"/>
              <a:t>alla</a:t>
            </a:r>
            <a:r>
              <a:rPr dirty="0"/>
              <a:t> </a:t>
            </a:r>
            <a:r>
              <a:rPr dirty="0" err="1"/>
              <a:t>descrizione</a:t>
            </a:r>
            <a:r>
              <a:rPr dirty="0"/>
              <a:t> di un </a:t>
            </a:r>
            <a:r>
              <a:rPr dirty="0" err="1"/>
              <a:t>particolare</a:t>
            </a:r>
            <a:r>
              <a:rPr dirty="0"/>
              <a:t> </a:t>
            </a:r>
            <a:r>
              <a:rPr dirty="0" err="1"/>
              <a:t>individuo</a:t>
            </a:r>
            <a:r>
              <a:rPr dirty="0"/>
              <a:t>.</a:t>
            </a:r>
            <a:endParaRPr sz="1600" dirty="0">
              <a:latin typeface="Calibri"/>
              <a:cs typeface="Calibri"/>
            </a:endParaRPr>
          </a:p>
          <a:p>
            <a:pPr marL="207010" marR="200660" indent="-194945">
              <a:lnSpc>
                <a:spcPct val="116300"/>
              </a:lnSpc>
              <a:spcBef>
                <a:spcPts val="980"/>
              </a:spcBef>
              <a:buFont typeface="Wingdings"/>
              <a:buChar char=""/>
              <a:tabLst>
                <a:tab pos="207645" algn="l"/>
              </a:tabLst>
              <a:defRPr sz="1600">
                <a:latin typeface="Calibri"/>
                <a:cs typeface="Calibri"/>
              </a:defRPr>
            </a:pPr>
            <a:r>
              <a:rPr i="1" dirty="0"/>
              <a:t>Si </a:t>
            </a:r>
            <a:r>
              <a:rPr i="1" dirty="0" err="1"/>
              <a:t>consideri</a:t>
            </a:r>
            <a:r>
              <a:rPr i="1" dirty="0"/>
              <a:t>, ad </a:t>
            </a:r>
            <a:r>
              <a:rPr i="1" dirty="0" err="1"/>
              <a:t>esempio</a:t>
            </a:r>
            <a:r>
              <a:rPr i="1" dirty="0"/>
              <a:t>, un </a:t>
            </a:r>
            <a:r>
              <a:rPr i="1" dirty="0" err="1"/>
              <a:t>sistema</a:t>
            </a:r>
            <a:r>
              <a:rPr i="1" dirty="0"/>
              <a:t> di </a:t>
            </a:r>
            <a:r>
              <a:rPr i="1" dirty="0" err="1"/>
              <a:t>apprendimento</a:t>
            </a:r>
            <a:r>
              <a:rPr i="1" dirty="0"/>
              <a:t> </a:t>
            </a:r>
            <a:r>
              <a:rPr i="1" dirty="0" err="1"/>
              <a:t>automatico</a:t>
            </a:r>
            <a:r>
              <a:rPr i="1" dirty="0"/>
              <a:t> </a:t>
            </a:r>
            <a:r>
              <a:rPr i="1" dirty="0" err="1"/>
              <a:t>che</a:t>
            </a:r>
            <a:r>
              <a:rPr i="1" dirty="0"/>
              <a:t> ha </a:t>
            </a:r>
            <a:r>
              <a:rPr i="1" dirty="0" err="1"/>
              <a:t>imparato</a:t>
            </a:r>
            <a:r>
              <a:rPr i="1" dirty="0"/>
              <a:t> un </a:t>
            </a:r>
            <a:r>
              <a:rPr i="1" dirty="0" err="1"/>
              <a:t>modello</a:t>
            </a:r>
            <a:r>
              <a:rPr i="1" dirty="0"/>
              <a:t> (ad </a:t>
            </a:r>
            <a:r>
              <a:rPr i="1" dirty="0" err="1"/>
              <a:t>esempio</a:t>
            </a:r>
            <a:r>
              <a:rPr i="1" dirty="0"/>
              <a:t>, </a:t>
            </a:r>
            <a:r>
              <a:rPr i="1" dirty="0" err="1"/>
              <a:t>una</a:t>
            </a:r>
            <a:r>
              <a:rPr i="1" dirty="0"/>
              <a:t> rete </a:t>
            </a:r>
            <a:r>
              <a:rPr i="1" dirty="0" err="1"/>
              <a:t>neurale</a:t>
            </a:r>
            <a:r>
              <a:rPr i="1" dirty="0"/>
              <a:t> o un </a:t>
            </a:r>
            <a:r>
              <a:rPr i="1" dirty="0" err="1"/>
              <a:t>albero</a:t>
            </a:r>
            <a:r>
              <a:rPr i="1" dirty="0"/>
              <a:t> </a:t>
            </a:r>
            <a:r>
              <a:rPr i="1" dirty="0" err="1"/>
              <a:t>decisionale</a:t>
            </a:r>
            <a:r>
              <a:rPr i="1" dirty="0"/>
              <a:t>) da un set di </a:t>
            </a:r>
            <a:r>
              <a:rPr i="1" dirty="0" err="1"/>
              <a:t>formazione</a:t>
            </a:r>
            <a:r>
              <a:rPr i="1" dirty="0"/>
              <a:t> </a:t>
            </a:r>
            <a:r>
              <a:rPr i="1" dirty="0" err="1"/>
              <a:t>costituito</a:t>
            </a:r>
            <a:r>
              <a:rPr i="1" dirty="0"/>
              <a:t> da </a:t>
            </a:r>
            <a:r>
              <a:rPr i="1" dirty="0" err="1"/>
              <a:t>precedenti</a:t>
            </a:r>
            <a:r>
              <a:rPr i="1" dirty="0"/>
              <a:t> </a:t>
            </a:r>
            <a:r>
              <a:rPr b="1" i="1" dirty="0" err="1"/>
              <a:t>domande</a:t>
            </a:r>
            <a:r>
              <a:rPr b="1" i="1" dirty="0"/>
              <a:t> di </a:t>
            </a:r>
            <a:r>
              <a:rPr b="1" i="1" dirty="0" err="1"/>
              <a:t>prestito</a:t>
            </a:r>
            <a:r>
              <a:rPr b="1" i="1" dirty="0"/>
              <a:t> e </a:t>
            </a:r>
            <a:r>
              <a:rPr b="1" i="1" dirty="0" err="1"/>
              <a:t>risultati</a:t>
            </a:r>
            <a:r>
              <a:rPr i="1" dirty="0"/>
              <a:t>. </a:t>
            </a:r>
            <a:r>
              <a:rPr dirty="0"/>
              <a:t>Il set di </a:t>
            </a:r>
            <a:r>
              <a:rPr dirty="0" err="1"/>
              <a:t>formazione</a:t>
            </a:r>
            <a:r>
              <a:rPr dirty="0"/>
              <a:t> del </a:t>
            </a:r>
            <a:r>
              <a:rPr dirty="0" err="1"/>
              <a:t>sistema</a:t>
            </a:r>
            <a:r>
              <a:rPr dirty="0"/>
              <a:t> </a:t>
            </a:r>
            <a:r>
              <a:rPr dirty="0" err="1"/>
              <a:t>è</a:t>
            </a:r>
            <a:r>
              <a:rPr dirty="0"/>
              <a:t> </a:t>
            </a:r>
            <a:r>
              <a:rPr dirty="0" err="1"/>
              <a:t>costituito</a:t>
            </a:r>
            <a:r>
              <a:rPr dirty="0"/>
              <a:t> da </a:t>
            </a:r>
            <a:r>
              <a:rPr dirty="0" err="1"/>
              <a:t>dati</a:t>
            </a:r>
            <a:r>
              <a:rPr dirty="0"/>
              <a:t> </a:t>
            </a:r>
            <a:r>
              <a:rPr dirty="0" err="1"/>
              <a:t>personali</a:t>
            </a:r>
            <a:r>
              <a:rPr dirty="0"/>
              <a:t>: ad </a:t>
            </a:r>
            <a:r>
              <a:rPr dirty="0" err="1"/>
              <a:t>esempio</a:t>
            </a:r>
            <a:r>
              <a:rPr dirty="0"/>
              <a:t>, per </a:t>
            </a:r>
            <a:r>
              <a:rPr dirty="0" err="1"/>
              <a:t>ciascun</a:t>
            </a:r>
            <a:r>
              <a:rPr dirty="0"/>
              <a:t> </a:t>
            </a:r>
            <a:r>
              <a:rPr dirty="0" err="1"/>
              <a:t>mutuatario</a:t>
            </a:r>
            <a:r>
              <a:rPr dirty="0"/>
              <a:t>, il </a:t>
            </a:r>
            <a:r>
              <a:rPr dirty="0" err="1"/>
              <a:t>suo</a:t>
            </a:r>
            <a:r>
              <a:rPr dirty="0"/>
              <a:t> </a:t>
            </a:r>
            <a:r>
              <a:rPr dirty="0" err="1"/>
              <a:t>nome</a:t>
            </a:r>
            <a:r>
              <a:rPr dirty="0"/>
              <a:t>, </a:t>
            </a:r>
            <a:r>
              <a:rPr dirty="0" err="1"/>
              <a:t>i</a:t>
            </a:r>
            <a:r>
              <a:rPr dirty="0"/>
              <a:t> </a:t>
            </a:r>
            <a:r>
              <a:rPr dirty="0" err="1"/>
              <a:t>dati</a:t>
            </a:r>
            <a:r>
              <a:rPr dirty="0"/>
              <a:t> </a:t>
            </a:r>
            <a:r>
              <a:rPr dirty="0" err="1"/>
              <a:t>raccolti</a:t>
            </a:r>
            <a:r>
              <a:rPr dirty="0"/>
              <a:t> </a:t>
            </a:r>
            <a:r>
              <a:rPr dirty="0" err="1"/>
              <a:t>su</a:t>
            </a:r>
            <a:r>
              <a:rPr dirty="0"/>
              <a:t> di </a:t>
            </a:r>
            <a:r>
              <a:rPr dirty="0" err="1"/>
              <a:t>lui</a:t>
            </a:r>
            <a:r>
              <a:rPr dirty="0"/>
              <a:t> — </a:t>
            </a:r>
            <a:r>
              <a:rPr dirty="0" err="1"/>
              <a:t>età</a:t>
            </a:r>
            <a:r>
              <a:rPr dirty="0"/>
              <a:t>, </a:t>
            </a:r>
            <a:r>
              <a:rPr dirty="0" err="1"/>
              <a:t>condizione</a:t>
            </a:r>
            <a:r>
              <a:rPr dirty="0"/>
              <a:t> </a:t>
            </a:r>
            <a:r>
              <a:rPr dirty="0" err="1"/>
              <a:t>economica</a:t>
            </a:r>
            <a:r>
              <a:rPr dirty="0"/>
              <a:t>, </a:t>
            </a:r>
            <a:r>
              <a:rPr dirty="0" err="1"/>
              <a:t>istruzione</a:t>
            </a:r>
            <a:r>
              <a:rPr dirty="0"/>
              <a:t>, </a:t>
            </a:r>
            <a:r>
              <a:rPr dirty="0" err="1"/>
              <a:t>lavoro</a:t>
            </a:r>
            <a:r>
              <a:rPr dirty="0"/>
              <a:t>, </a:t>
            </a:r>
            <a:r>
              <a:rPr dirty="0" err="1"/>
              <a:t>ecc</a:t>
            </a:r>
            <a:r>
              <a:rPr dirty="0"/>
              <a:t>. — e le </a:t>
            </a:r>
            <a:r>
              <a:rPr dirty="0" err="1"/>
              <a:t>informazioni</a:t>
            </a:r>
            <a:r>
              <a:rPr dirty="0"/>
              <a:t> </a:t>
            </a:r>
            <a:r>
              <a:rPr dirty="0" err="1"/>
              <a:t>sull'inadempimento</a:t>
            </a:r>
            <a:r>
              <a:rPr dirty="0"/>
              <a:t> del </a:t>
            </a:r>
            <a:r>
              <a:rPr dirty="0" err="1"/>
              <a:t>prestito</a:t>
            </a:r>
            <a:r>
              <a:rPr dirty="0"/>
              <a:t>.</a:t>
            </a:r>
            <a:endParaRPr sz="1600" dirty="0">
              <a:latin typeface="Calibri"/>
              <a:cs typeface="Calibri"/>
            </a:endParaRPr>
          </a:p>
          <a:p>
            <a:pPr marL="207010" marR="161925" indent="-194945">
              <a:lnSpc>
                <a:spcPct val="118400"/>
              </a:lnSpc>
              <a:spcBef>
                <a:spcPts val="825"/>
              </a:spcBef>
              <a:buFont typeface="Arial MT"/>
              <a:buChar char="•"/>
              <a:tabLst>
                <a:tab pos="207645" algn="l"/>
              </a:tabLst>
              <a:defRPr sz="1600">
                <a:latin typeface="Calibri"/>
                <a:cs typeface="Calibri"/>
              </a:defRPr>
            </a:pPr>
            <a:r>
              <a:rPr dirty="0"/>
              <a:t>Il </a:t>
            </a:r>
            <a:r>
              <a:rPr dirty="0" err="1"/>
              <a:t>modello</a:t>
            </a:r>
            <a:r>
              <a:rPr dirty="0"/>
              <a:t> </a:t>
            </a:r>
            <a:r>
              <a:rPr dirty="0" err="1"/>
              <a:t>algoritmico</a:t>
            </a:r>
            <a:r>
              <a:rPr dirty="0"/>
              <a:t> </a:t>
            </a:r>
            <a:r>
              <a:rPr dirty="0" err="1"/>
              <a:t>appreso</a:t>
            </a:r>
            <a:r>
              <a:rPr dirty="0"/>
              <a:t> non </a:t>
            </a:r>
            <a:r>
              <a:rPr dirty="0" err="1"/>
              <a:t>contiene</a:t>
            </a:r>
            <a:r>
              <a:rPr dirty="0"/>
              <a:t> </a:t>
            </a:r>
            <a:r>
              <a:rPr dirty="0" err="1"/>
              <a:t>più</a:t>
            </a:r>
            <a:r>
              <a:rPr dirty="0"/>
              <a:t> </a:t>
            </a:r>
            <a:r>
              <a:rPr dirty="0" err="1"/>
              <a:t>dati</a:t>
            </a:r>
            <a:r>
              <a:rPr dirty="0"/>
              <a:t> </a:t>
            </a:r>
            <a:r>
              <a:rPr dirty="0" err="1"/>
              <a:t>personali</a:t>
            </a:r>
            <a:r>
              <a:rPr dirty="0"/>
              <a:t>, in </a:t>
            </a:r>
            <a:r>
              <a:rPr dirty="0" err="1"/>
              <a:t>quanto</a:t>
            </a:r>
            <a:r>
              <a:rPr dirty="0"/>
              <a:t> </a:t>
            </a:r>
            <a:r>
              <a:rPr dirty="0" err="1"/>
              <a:t>collega</a:t>
            </a:r>
            <a:r>
              <a:rPr dirty="0"/>
              <a:t> </a:t>
            </a:r>
            <a:r>
              <a:rPr dirty="0" err="1"/>
              <a:t>eventuali</a:t>
            </a:r>
            <a:r>
              <a:rPr dirty="0"/>
              <a:t> </a:t>
            </a:r>
            <a:r>
              <a:rPr dirty="0" err="1"/>
              <a:t>combinazioni</a:t>
            </a:r>
            <a:r>
              <a:rPr dirty="0"/>
              <a:t> di </a:t>
            </a:r>
            <a:r>
              <a:rPr dirty="0" err="1"/>
              <a:t>possibili</a:t>
            </a:r>
            <a:r>
              <a:rPr dirty="0"/>
              <a:t> </a:t>
            </a:r>
            <a:r>
              <a:rPr dirty="0" err="1"/>
              <a:t>valori</a:t>
            </a:r>
            <a:r>
              <a:rPr dirty="0"/>
              <a:t> di input (</a:t>
            </a:r>
            <a:r>
              <a:rPr dirty="0" err="1"/>
              <a:t>predicatori</a:t>
            </a:r>
            <a:r>
              <a:rPr dirty="0"/>
              <a:t>) a </a:t>
            </a:r>
            <a:r>
              <a:rPr dirty="0" err="1"/>
              <a:t>una</a:t>
            </a:r>
            <a:r>
              <a:rPr dirty="0"/>
              <a:t> </a:t>
            </a:r>
            <a:r>
              <a:rPr dirty="0" err="1"/>
              <a:t>corrispondente</a:t>
            </a:r>
            <a:r>
              <a:rPr dirty="0"/>
              <a:t> </a:t>
            </a:r>
            <a:r>
              <a:rPr dirty="0" err="1"/>
              <a:t>probabilità</a:t>
            </a:r>
            <a:r>
              <a:rPr dirty="0"/>
              <a:t> di default (target). </a:t>
            </a:r>
            <a:r>
              <a:rPr b="1" dirty="0"/>
              <a:t>Le </a:t>
            </a:r>
            <a:r>
              <a:rPr b="1" dirty="0" err="1"/>
              <a:t>correlazioni</a:t>
            </a:r>
            <a:r>
              <a:rPr b="1" dirty="0"/>
              <a:t> incorporate </a:t>
            </a:r>
            <a:r>
              <a:rPr b="1" dirty="0" err="1"/>
              <a:t>nel</a:t>
            </a:r>
            <a:r>
              <a:rPr b="1" dirty="0"/>
              <a:t> </a:t>
            </a:r>
            <a:r>
              <a:rPr b="1" dirty="0" err="1"/>
              <a:t>modello</a:t>
            </a:r>
            <a:r>
              <a:rPr b="1" dirty="0"/>
              <a:t> </a:t>
            </a:r>
            <a:r>
              <a:rPr b="1" dirty="0" err="1"/>
              <a:t>algoritmico</a:t>
            </a:r>
            <a:r>
              <a:rPr b="1" dirty="0"/>
              <a:t> non </a:t>
            </a:r>
            <a:r>
              <a:rPr b="1" dirty="0" err="1"/>
              <a:t>sono</a:t>
            </a:r>
            <a:r>
              <a:rPr b="1" dirty="0"/>
              <a:t> </a:t>
            </a:r>
            <a:r>
              <a:rPr b="1" dirty="0" err="1"/>
              <a:t>dati</a:t>
            </a:r>
            <a:r>
              <a:rPr b="1" dirty="0"/>
              <a:t> </a:t>
            </a:r>
            <a:r>
              <a:rPr b="1" dirty="0" err="1"/>
              <a:t>personali</a:t>
            </a:r>
            <a:r>
              <a:rPr b="1" dirty="0"/>
              <a:t>, in </a:t>
            </a:r>
            <a:r>
              <a:rPr b="1" dirty="0" err="1"/>
              <a:t>quanto</a:t>
            </a:r>
            <a:r>
              <a:rPr b="1" dirty="0"/>
              <a:t> </a:t>
            </a:r>
            <a:r>
              <a:rPr b="1" dirty="0" err="1"/>
              <a:t>si</a:t>
            </a:r>
            <a:r>
              <a:rPr b="1" dirty="0"/>
              <a:t> </a:t>
            </a:r>
            <a:r>
              <a:rPr b="1" dirty="0" err="1"/>
              <a:t>applicano</a:t>
            </a:r>
            <a:r>
              <a:rPr b="1" dirty="0"/>
              <a:t> a tutti </a:t>
            </a:r>
            <a:r>
              <a:rPr b="1" dirty="0" err="1"/>
              <a:t>gli</a:t>
            </a:r>
            <a:r>
              <a:rPr b="1" dirty="0"/>
              <a:t> </a:t>
            </a:r>
            <a:r>
              <a:rPr b="1" dirty="0" err="1"/>
              <a:t>individui</a:t>
            </a:r>
            <a:r>
              <a:rPr b="1" dirty="0"/>
              <a:t> </a:t>
            </a:r>
            <a:r>
              <a:rPr b="1" dirty="0" err="1"/>
              <a:t>che</a:t>
            </a:r>
            <a:r>
              <a:rPr b="1" dirty="0"/>
              <a:t> </a:t>
            </a:r>
            <a:r>
              <a:rPr b="1" dirty="0" err="1"/>
              <a:t>condividono</a:t>
            </a:r>
            <a:r>
              <a:rPr b="1" dirty="0"/>
              <a:t> </a:t>
            </a:r>
            <a:r>
              <a:rPr b="1" dirty="0" err="1"/>
              <a:t>caratteristiche</a:t>
            </a:r>
            <a:r>
              <a:rPr b="1" dirty="0"/>
              <a:t> </a:t>
            </a:r>
            <a:r>
              <a:rPr b="1" dirty="0" err="1"/>
              <a:t>simili</a:t>
            </a:r>
            <a:r>
              <a:rPr b="1" dirty="0"/>
              <a:t>. </a:t>
            </a:r>
            <a:r>
              <a:rPr b="1" dirty="0" err="1"/>
              <a:t>Possiamo</a:t>
            </a:r>
            <a:r>
              <a:rPr b="1" dirty="0"/>
              <a:t> </a:t>
            </a:r>
            <a:r>
              <a:rPr b="1" dirty="0" err="1"/>
              <a:t>eventualmente</a:t>
            </a:r>
            <a:r>
              <a:rPr b="1" dirty="0"/>
              <a:t> </a:t>
            </a:r>
            <a:r>
              <a:rPr b="1" dirty="0" err="1"/>
              <a:t>considerarli</a:t>
            </a:r>
            <a:r>
              <a:rPr b="1" dirty="0"/>
              <a:t> come </a:t>
            </a:r>
            <a:r>
              <a:rPr b="1" dirty="0" err="1">
                <a:solidFill>
                  <a:srgbClr val="C00000"/>
                </a:solidFill>
              </a:rPr>
              <a:t>dati</a:t>
            </a:r>
            <a:r>
              <a:rPr b="1" dirty="0">
                <a:solidFill>
                  <a:srgbClr val="C00000"/>
                </a:solidFill>
              </a:rPr>
              <a:t> di </a:t>
            </a:r>
            <a:r>
              <a:rPr b="1" dirty="0" err="1">
                <a:solidFill>
                  <a:srgbClr val="C00000"/>
                </a:solidFill>
              </a:rPr>
              <a:t>gruppo</a:t>
            </a:r>
            <a:r>
              <a:rPr b="1" dirty="0"/>
              <a:t>, </a:t>
            </a:r>
            <a:r>
              <a:rPr b="1" dirty="0" err="1"/>
              <a:t>riguardanti</a:t>
            </a:r>
            <a:r>
              <a:rPr b="1" dirty="0"/>
              <a:t> </a:t>
            </a:r>
            <a:r>
              <a:rPr b="1" dirty="0" err="1"/>
              <a:t>l'insieme</a:t>
            </a:r>
            <a:r>
              <a:rPr b="1" dirty="0"/>
              <a:t> di </a:t>
            </a:r>
            <a:r>
              <a:rPr b="1" dirty="0" err="1"/>
              <a:t>tali</a:t>
            </a:r>
            <a:r>
              <a:rPr b="1" dirty="0"/>
              <a:t> </a:t>
            </a:r>
            <a:r>
              <a:rPr b="1" dirty="0" err="1"/>
              <a:t>individui</a:t>
            </a:r>
            <a:r>
              <a:rPr b="1" dirty="0"/>
              <a:t> </a:t>
            </a:r>
            <a:r>
              <a:rPr dirty="0"/>
              <a:t>(ad </a:t>
            </a:r>
            <a:r>
              <a:rPr dirty="0" err="1"/>
              <a:t>esempio</a:t>
            </a:r>
            <a:r>
              <a:rPr dirty="0"/>
              <a:t>, </a:t>
            </a:r>
            <a:r>
              <a:rPr dirty="0" err="1"/>
              <a:t>coloro</a:t>
            </a:r>
            <a:r>
              <a:rPr dirty="0"/>
              <a:t> a cui </a:t>
            </a:r>
            <a:r>
              <a:rPr dirty="0" err="1"/>
              <a:t>viene</a:t>
            </a:r>
            <a:r>
              <a:rPr dirty="0"/>
              <a:t> </a:t>
            </a:r>
            <a:r>
              <a:rPr dirty="0" err="1"/>
              <a:t>assegnata</a:t>
            </a:r>
            <a:r>
              <a:rPr dirty="0"/>
              <a:t> </a:t>
            </a:r>
            <a:r>
              <a:rPr dirty="0" err="1"/>
              <a:t>una</a:t>
            </a:r>
            <a:r>
              <a:rPr dirty="0"/>
              <a:t> </a:t>
            </a:r>
            <a:r>
              <a:rPr dirty="0" err="1"/>
              <a:t>maggiore</a:t>
            </a:r>
            <a:r>
              <a:rPr dirty="0"/>
              <a:t> </a:t>
            </a:r>
            <a:r>
              <a:rPr dirty="0" err="1"/>
              <a:t>probabilità</a:t>
            </a:r>
            <a:r>
              <a:rPr dirty="0"/>
              <a:t> di default, dal </a:t>
            </a:r>
            <a:r>
              <a:rPr dirty="0" err="1"/>
              <a:t>momento</a:t>
            </a:r>
            <a:r>
              <a:rPr dirty="0"/>
              <a:t> </a:t>
            </a:r>
            <a:r>
              <a:rPr dirty="0" err="1"/>
              <a:t>che</a:t>
            </a:r>
            <a:r>
              <a:rPr dirty="0"/>
              <a:t> </a:t>
            </a:r>
            <a:r>
              <a:rPr dirty="0" err="1"/>
              <a:t>hanno</a:t>
            </a:r>
            <a:r>
              <a:rPr dirty="0"/>
              <a:t> un </a:t>
            </a:r>
            <a:r>
              <a:rPr dirty="0" err="1"/>
              <a:t>reddito</a:t>
            </a:r>
            <a:r>
              <a:rPr dirty="0"/>
              <a:t> basso, </a:t>
            </a:r>
            <a:r>
              <a:rPr dirty="0" err="1"/>
              <a:t>vivono</a:t>
            </a:r>
            <a:r>
              <a:rPr dirty="0"/>
              <a:t> in un </a:t>
            </a:r>
            <a:r>
              <a:rPr dirty="0" err="1"/>
              <a:t>quartiere</a:t>
            </a:r>
            <a:r>
              <a:rPr dirty="0"/>
              <a:t> </a:t>
            </a:r>
            <a:r>
              <a:rPr dirty="0" err="1"/>
              <a:t>povero</a:t>
            </a:r>
            <a:r>
              <a:rPr dirty="0"/>
              <a:t>, </a:t>
            </a:r>
            <a:r>
              <a:rPr dirty="0" err="1"/>
              <a:t>ecc</a:t>
            </a:r>
            <a:r>
              <a:rPr dirty="0"/>
              <a:t>.).</a:t>
            </a:r>
            <a:endParaRPr sz="1600" dirty="0">
              <a:latin typeface="Calibri"/>
              <a:cs typeface="Calibri"/>
            </a:endParaRPr>
          </a:p>
          <a:p>
            <a:pPr marL="207010" marR="40640" indent="-194945">
              <a:lnSpc>
                <a:spcPct val="116199"/>
              </a:lnSpc>
              <a:spcBef>
                <a:spcPts val="865"/>
              </a:spcBef>
              <a:buFont typeface="Arial MT"/>
              <a:buChar char="•"/>
              <a:tabLst>
                <a:tab pos="207645" algn="l"/>
              </a:tabLst>
              <a:defRPr sz="1600">
                <a:latin typeface="Calibri"/>
                <a:cs typeface="Calibri"/>
              </a:defRPr>
            </a:pPr>
            <a:r>
              <a:rPr b="1" dirty="0" err="1"/>
              <a:t>Supponiamo</a:t>
            </a:r>
            <a:r>
              <a:rPr b="1" dirty="0"/>
              <a:t> </a:t>
            </a:r>
            <a:r>
              <a:rPr b="1" dirty="0" err="1"/>
              <a:t>che</a:t>
            </a:r>
            <a:r>
              <a:rPr b="1" dirty="0"/>
              <a:t> il </a:t>
            </a:r>
            <a:r>
              <a:rPr b="1" dirty="0" err="1"/>
              <a:t>modello</a:t>
            </a:r>
            <a:r>
              <a:rPr b="1" dirty="0"/>
              <a:t> </a:t>
            </a:r>
            <a:r>
              <a:rPr b="1" dirty="0" err="1"/>
              <a:t>algoritmico</a:t>
            </a:r>
            <a:r>
              <a:rPr b="1" dirty="0"/>
              <a:t> </a:t>
            </a:r>
            <a:r>
              <a:rPr b="1" dirty="0" err="1"/>
              <a:t>sia</a:t>
            </a:r>
            <a:r>
              <a:rPr b="1" dirty="0"/>
              <a:t> </a:t>
            </a:r>
            <a:r>
              <a:rPr b="1" dirty="0" err="1"/>
              <a:t>quindi</a:t>
            </a:r>
            <a:r>
              <a:rPr b="1" dirty="0"/>
              <a:t> </a:t>
            </a:r>
            <a:r>
              <a:rPr b="1" dirty="0" err="1"/>
              <a:t>applicato</a:t>
            </a:r>
            <a:r>
              <a:rPr b="1" dirty="0"/>
              <a:t> </a:t>
            </a:r>
            <a:r>
              <a:rPr dirty="0"/>
              <a:t>ai </a:t>
            </a:r>
            <a:r>
              <a:rPr dirty="0" err="1"/>
              <a:t>dati</a:t>
            </a:r>
            <a:r>
              <a:rPr dirty="0"/>
              <a:t> di input </a:t>
            </a:r>
            <a:r>
              <a:rPr dirty="0" err="1"/>
              <a:t>consistenti</a:t>
            </a:r>
            <a:r>
              <a:rPr dirty="0"/>
              <a:t> </a:t>
            </a:r>
            <a:r>
              <a:rPr dirty="0" err="1"/>
              <a:t>nella</a:t>
            </a:r>
            <a:r>
              <a:rPr dirty="0"/>
              <a:t> </a:t>
            </a:r>
            <a:r>
              <a:rPr dirty="0" err="1"/>
              <a:t>descrizione</a:t>
            </a:r>
            <a:r>
              <a:rPr dirty="0"/>
              <a:t> di un nuovo </a:t>
            </a:r>
            <a:r>
              <a:rPr dirty="0" err="1"/>
              <a:t>richiedente</a:t>
            </a:r>
            <a:r>
              <a:rPr dirty="0"/>
              <a:t>, al fine di </a:t>
            </a:r>
            <a:r>
              <a:rPr dirty="0" err="1"/>
              <a:t>determinare</a:t>
            </a:r>
            <a:r>
              <a:rPr dirty="0"/>
              <a:t> il </a:t>
            </a:r>
            <a:r>
              <a:rPr dirty="0" err="1"/>
              <a:t>rischio</a:t>
            </a:r>
            <a:r>
              <a:rPr dirty="0"/>
              <a:t> di </a:t>
            </a:r>
            <a:r>
              <a:rPr dirty="0" err="1"/>
              <a:t>inadempimento</a:t>
            </a:r>
            <a:r>
              <a:rPr dirty="0"/>
              <a:t> di tale </a:t>
            </a:r>
            <a:r>
              <a:rPr dirty="0" err="1"/>
              <a:t>richiedente</a:t>
            </a:r>
            <a:r>
              <a:rPr dirty="0"/>
              <a:t>. </a:t>
            </a:r>
            <a:r>
              <a:rPr b="1" dirty="0">
                <a:solidFill>
                  <a:srgbClr val="C00000"/>
                </a:solidFill>
              </a:rPr>
              <a:t>In </a:t>
            </a:r>
            <a:r>
              <a:rPr b="1" dirty="0" err="1">
                <a:solidFill>
                  <a:srgbClr val="C00000"/>
                </a:solidFill>
              </a:rPr>
              <a:t>questo</a:t>
            </a:r>
            <a:r>
              <a:rPr b="1" dirty="0">
                <a:solidFill>
                  <a:srgbClr val="C00000"/>
                </a:solidFill>
              </a:rPr>
              <a:t> </a:t>
            </a:r>
            <a:r>
              <a:rPr b="1" dirty="0" err="1">
                <a:solidFill>
                  <a:srgbClr val="C00000"/>
                </a:solidFill>
              </a:rPr>
              <a:t>caso</a:t>
            </a:r>
            <a:r>
              <a:rPr b="1" dirty="0">
                <a:solidFill>
                  <a:srgbClr val="C00000"/>
                </a:solidFill>
              </a:rPr>
              <a:t>, </a:t>
            </a:r>
            <a:r>
              <a:rPr b="1" dirty="0" err="1">
                <a:solidFill>
                  <a:srgbClr val="C00000"/>
                </a:solidFill>
              </a:rPr>
              <a:t>sia</a:t>
            </a:r>
            <a:r>
              <a:rPr b="1" dirty="0">
                <a:solidFill>
                  <a:srgbClr val="C00000"/>
                </a:solidFill>
              </a:rPr>
              <a:t> la </a:t>
            </a:r>
            <a:r>
              <a:rPr b="1" dirty="0" err="1">
                <a:solidFill>
                  <a:srgbClr val="C00000"/>
                </a:solidFill>
              </a:rPr>
              <a:t>descrizione</a:t>
            </a:r>
            <a:r>
              <a:rPr b="1" dirty="0">
                <a:solidFill>
                  <a:srgbClr val="C00000"/>
                </a:solidFill>
              </a:rPr>
              <a:t> del </a:t>
            </a:r>
            <a:r>
              <a:rPr b="1" dirty="0" err="1">
                <a:solidFill>
                  <a:srgbClr val="C00000"/>
                </a:solidFill>
              </a:rPr>
              <a:t>richiedente</a:t>
            </a:r>
            <a:r>
              <a:rPr b="1" dirty="0">
                <a:solidFill>
                  <a:srgbClr val="C00000"/>
                </a:solidFill>
              </a:rPr>
              <a:t> </a:t>
            </a:r>
            <a:r>
              <a:rPr b="1" dirty="0" err="1">
                <a:solidFill>
                  <a:srgbClr val="C00000"/>
                </a:solidFill>
              </a:rPr>
              <a:t>sia</a:t>
            </a:r>
            <a:r>
              <a:rPr b="1" dirty="0">
                <a:solidFill>
                  <a:srgbClr val="C00000"/>
                </a:solidFill>
              </a:rPr>
              <a:t> il </a:t>
            </a:r>
            <a:r>
              <a:rPr b="1" dirty="0" err="1">
                <a:solidFill>
                  <a:srgbClr val="C00000"/>
                </a:solidFill>
              </a:rPr>
              <a:t>rischio</a:t>
            </a:r>
            <a:r>
              <a:rPr b="1" dirty="0">
                <a:solidFill>
                  <a:srgbClr val="C00000"/>
                </a:solidFill>
              </a:rPr>
              <a:t> di default </a:t>
            </a:r>
            <a:r>
              <a:rPr b="1" dirty="0" err="1">
                <a:solidFill>
                  <a:srgbClr val="C00000"/>
                </a:solidFill>
              </a:rPr>
              <a:t>attribuitogli</a:t>
            </a:r>
            <a:r>
              <a:rPr b="1" dirty="0">
                <a:solidFill>
                  <a:srgbClr val="C00000"/>
                </a:solidFill>
              </a:rPr>
              <a:t> dal </a:t>
            </a:r>
            <a:r>
              <a:rPr b="1" dirty="0" err="1">
                <a:solidFill>
                  <a:srgbClr val="C00000"/>
                </a:solidFill>
              </a:rPr>
              <a:t>modello</a:t>
            </a:r>
            <a:r>
              <a:rPr b="1" dirty="0">
                <a:solidFill>
                  <a:srgbClr val="C00000"/>
                </a:solidFill>
              </a:rPr>
              <a:t> </a:t>
            </a:r>
            <a:r>
              <a:rPr b="1" dirty="0" err="1">
                <a:solidFill>
                  <a:srgbClr val="C00000"/>
                </a:solidFill>
              </a:rPr>
              <a:t>rappresentano</a:t>
            </a:r>
            <a:r>
              <a:rPr b="1" dirty="0">
                <a:solidFill>
                  <a:srgbClr val="C00000"/>
                </a:solidFill>
              </a:rPr>
              <a:t> </a:t>
            </a:r>
            <a:r>
              <a:rPr b="1" dirty="0" err="1">
                <a:solidFill>
                  <a:srgbClr val="C00000"/>
                </a:solidFill>
              </a:rPr>
              <a:t>dati</a:t>
            </a:r>
            <a:r>
              <a:rPr b="1" dirty="0">
                <a:solidFill>
                  <a:srgbClr val="C00000"/>
                </a:solidFill>
              </a:rPr>
              <a:t> </a:t>
            </a:r>
            <a:r>
              <a:rPr b="1" dirty="0" err="1">
                <a:solidFill>
                  <a:srgbClr val="C00000"/>
                </a:solidFill>
              </a:rPr>
              <a:t>personali</a:t>
            </a:r>
            <a:r>
              <a:rPr dirty="0">
                <a:solidFill>
                  <a:srgbClr val="C00000"/>
                </a:solidFill>
              </a:rPr>
              <a:t>, </a:t>
            </a:r>
            <a:r>
              <a:rPr dirty="0"/>
              <a:t>il primo </a:t>
            </a:r>
            <a:r>
              <a:rPr dirty="0" err="1"/>
              <a:t>è</a:t>
            </a:r>
            <a:r>
              <a:rPr dirty="0"/>
              <a:t> </a:t>
            </a:r>
            <a:r>
              <a:rPr dirty="0" err="1"/>
              <a:t>stato</a:t>
            </a:r>
            <a:r>
              <a:rPr dirty="0"/>
              <a:t> </a:t>
            </a:r>
            <a:r>
              <a:rPr dirty="0" err="1"/>
              <a:t>raccolto</a:t>
            </a:r>
            <a:r>
              <a:rPr dirty="0"/>
              <a:t> e il secondo ha </a:t>
            </a:r>
            <a:r>
              <a:rPr dirty="0" err="1"/>
              <a:t>dedotto</a:t>
            </a:r>
            <a:r>
              <a:rPr dirty="0"/>
              <a:t>.</a:t>
            </a:r>
            <a:endParaRPr sz="16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29" y="1064180"/>
            <a:ext cx="570484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Diritti sulle deduzioni: accesso</a:t>
            </a:r>
            <a:endParaRPr sz="3600"/>
          </a:p>
        </p:txBody>
      </p:sp>
      <p:sp>
        <p:nvSpPr>
          <p:cNvPr id="3" name="object 3"/>
          <p:cNvSpPr txBox="1"/>
          <p:nvPr/>
        </p:nvSpPr>
        <p:spPr>
          <a:xfrm>
            <a:off x="505791" y="2162102"/>
            <a:ext cx="4357370" cy="3430270"/>
          </a:xfrm>
          <a:prstGeom prst="rect">
            <a:avLst/>
          </a:prstGeom>
        </p:spPr>
        <p:txBody>
          <a:bodyPr vert="horz" wrap="square" lIns="0" tIns="10160" rIns="0" bIns="0">
            <a:spAutoFit/>
          </a:bodyPr>
          <a:lstStyle/>
          <a:p>
            <a:pPr marL="12700" marR="5080">
              <a:lnSpc>
                <a:spcPct val="101000"/>
              </a:lnSpc>
              <a:spcBef>
                <a:spcPts val="80"/>
              </a:spcBef>
              <a:defRPr sz="1600">
                <a:latin typeface="Calibri"/>
                <a:cs typeface="Calibri"/>
              </a:defRPr>
            </a:pPr>
            <a:r>
              <a:rPr b="1"/>
              <a:t>Poiché i dati dedotti che riguardano persone fisiche sono anche dati personali </a:t>
            </a:r>
            <a:r>
              <a:t>ai sensi del GDPR — almeno quando vengono utilizzati per trarre conclusioni che sono o possono essere adottate — </a:t>
            </a:r>
            <a:r>
              <a:rPr b="1">
                <a:solidFill>
                  <a:srgbClr val="C00000"/>
                </a:solidFill>
              </a:rPr>
              <a:t>in linea di principio dovrebbero applicarsi anche i diritti alla protezione dei dati</a:t>
            </a:r>
            <a:r>
              <a:rPr>
                <a:solidFill>
                  <a:srgbClr val="C00000"/>
                </a:solidFill>
              </a:rPr>
              <a:t>, </a:t>
            </a:r>
            <a:r>
              <a:t>anche se devono essere presi in considerazione rimedi e interessi simultanei.</a:t>
            </a:r>
            <a:endParaRPr sz="1600">
              <a:latin typeface="Calibri"/>
              <a:cs typeface="Calibri"/>
            </a:endParaRPr>
          </a:p>
          <a:p>
            <a:pPr>
              <a:lnSpc>
                <a:spcPct val="100000"/>
              </a:lnSpc>
            </a:pPr>
            <a:endParaRPr sz="1900">
              <a:latin typeface="Calibri"/>
              <a:cs typeface="Calibri"/>
            </a:endParaRPr>
          </a:p>
          <a:p>
            <a:pPr marL="12700" marR="236854">
              <a:lnSpc>
                <a:spcPct val="101000"/>
              </a:lnSpc>
              <a:spcBef>
                <a:spcPts val="1235"/>
              </a:spcBef>
              <a:defRPr sz="1600">
                <a:latin typeface="Calibri"/>
                <a:cs typeface="Calibri"/>
              </a:defRPr>
            </a:pPr>
            <a:r>
              <a:t>A norma del gruppo di lavoro articolo 29, nel caso di deduzioni automatizzate (profilazione) </a:t>
            </a:r>
            <a:r>
              <a:rPr b="1"/>
              <a:t>gli interessati hanno il </a:t>
            </a:r>
            <a:r>
              <a:rPr b="1">
                <a:solidFill>
                  <a:srgbClr val="C00000"/>
                </a:solidFill>
              </a:rPr>
              <a:t>diritto di accedere sia ai </a:t>
            </a:r>
            <a:r>
              <a:t>dati personali utilizzati come </a:t>
            </a:r>
            <a:r>
              <a:rPr b="1"/>
              <a:t>input </a:t>
            </a:r>
            <a:r>
              <a:t>per l'inferenza, sia ai dati personali ottenuti come (finali o intermedi</a:t>
            </a:r>
            <a:r>
              <a:rPr b="1"/>
              <a:t>) risultati desunti</a:t>
            </a:r>
            <a:r>
              <a:t>.</a:t>
            </a:r>
            <a:endParaRPr sz="1600">
              <a:latin typeface="Calibri"/>
              <a:cs typeface="Calibri"/>
            </a:endParaRPr>
          </a:p>
        </p:txBody>
      </p:sp>
      <p:pic>
        <p:nvPicPr>
          <p:cNvPr id="4" name="object 4"/>
          <p:cNvPicPr/>
          <p:nvPr/>
        </p:nvPicPr>
        <p:blipFill>
          <a:blip r:embed="rId2" cstate="print"/>
          <a:stretch>
            <a:fillRect/>
          </a:stretch>
        </p:blipFill>
        <p:spPr>
          <a:xfrm>
            <a:off x="5182091" y="2147001"/>
            <a:ext cx="5229051" cy="363755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29" y="1064180"/>
            <a:ext cx="675259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Diritti sulle deduzioni: rettifica</a:t>
            </a:r>
            <a:endParaRPr sz="3600"/>
          </a:p>
        </p:txBody>
      </p:sp>
      <p:pic>
        <p:nvPicPr>
          <p:cNvPr id="3" name="object 3"/>
          <p:cNvPicPr/>
          <p:nvPr/>
        </p:nvPicPr>
        <p:blipFill>
          <a:blip r:embed="rId2" cstate="print"/>
          <a:stretch>
            <a:fillRect/>
          </a:stretch>
        </p:blipFill>
        <p:spPr>
          <a:xfrm>
            <a:off x="6436604" y="1818680"/>
            <a:ext cx="3547256" cy="2461232"/>
          </a:xfrm>
          <a:prstGeom prst="rect">
            <a:avLst/>
          </a:prstGeom>
        </p:spPr>
      </p:pic>
      <p:sp>
        <p:nvSpPr>
          <p:cNvPr id="4" name="object 4"/>
          <p:cNvSpPr txBox="1"/>
          <p:nvPr/>
        </p:nvSpPr>
        <p:spPr>
          <a:xfrm>
            <a:off x="505792" y="2146862"/>
            <a:ext cx="9411335" cy="4158615"/>
          </a:xfrm>
          <a:prstGeom prst="rect">
            <a:avLst/>
          </a:prstGeom>
        </p:spPr>
        <p:txBody>
          <a:bodyPr vert="horz" wrap="square" lIns="0" tIns="10795" rIns="0" bIns="0">
            <a:spAutoFit/>
          </a:bodyPr>
          <a:lstStyle/>
          <a:p>
            <a:pPr marL="12700" marR="4003675" algn="just">
              <a:lnSpc>
                <a:spcPct val="100600"/>
              </a:lnSpc>
              <a:spcBef>
                <a:spcPts val="85"/>
              </a:spcBef>
              <a:defRPr sz="1600">
                <a:latin typeface="Calibri"/>
                <a:cs typeface="Calibri"/>
              </a:defRPr>
            </a:pPr>
            <a:r>
              <a:rPr b="1"/>
              <a:t>Al contrario, </a:t>
            </a:r>
            <a:r>
              <a:rPr b="1">
                <a:solidFill>
                  <a:srgbClr val="C00000"/>
                </a:solidFill>
              </a:rPr>
              <a:t>il diritto di rettifica si applica solo a un'estensione limitata</a:t>
            </a:r>
            <a:r>
              <a:rPr b="1"/>
              <a:t>. </a:t>
            </a:r>
            <a:r>
              <a:t>Quando i dati sono trattati da un'autorità pubblica, si dovrebbe valutare se esistono già procedure di riesame che prevedono l'accesso e il controllo. In caso di trattamento da parte di titolari del trattamento privati, il diritto di rettifica dei dati dovrebbe essere bilanciato con il rispetto dell'autonomia delle valutazioni e delle decisioni private.</a:t>
            </a:r>
            <a:endParaRPr sz="1600">
              <a:latin typeface="Calibri"/>
              <a:cs typeface="Calibri"/>
            </a:endParaRPr>
          </a:p>
          <a:p>
            <a:pPr>
              <a:lnSpc>
                <a:spcPct val="100000"/>
              </a:lnSpc>
            </a:pPr>
            <a:endParaRPr sz="1900">
              <a:latin typeface="Calibri"/>
              <a:cs typeface="Calibri"/>
            </a:endParaRPr>
          </a:p>
          <a:p>
            <a:pPr>
              <a:lnSpc>
                <a:spcPct val="100000"/>
              </a:lnSpc>
              <a:spcBef>
                <a:spcPts val="20"/>
              </a:spcBef>
            </a:pPr>
            <a:endParaRPr sz="1950">
              <a:latin typeface="Calibri"/>
              <a:cs typeface="Calibri"/>
            </a:endParaRPr>
          </a:p>
          <a:p>
            <a:pPr marL="12700" marR="5080" algn="just">
              <a:lnSpc>
                <a:spcPct val="100400"/>
              </a:lnSpc>
              <a:defRPr sz="1600">
                <a:latin typeface="Calibri"/>
                <a:cs typeface="Calibri"/>
              </a:defRPr>
            </a:pPr>
            <a:r>
              <a:t>Ai sensi dell'articolo 29 gli interessati del gruppo </a:t>
            </a:r>
            <a:r>
              <a:rPr b="1"/>
              <a:t>di lavoro hanno il diritto di rettificare </a:t>
            </a:r>
            <a:r>
              <a:t>le informazioni dedotte non solo quando le informazioni dedotte sono "verificabili" (la sua correttezza può essere determinata oggettivamente), ma anche quando sono il risultato di inferenze non verificabili o probabilistiche (ad esempio, la probabilità di sviluppare malattie cardiache in futuro).</a:t>
            </a:r>
            <a:endParaRPr sz="1600">
              <a:latin typeface="Calibri"/>
              <a:cs typeface="Calibri"/>
            </a:endParaRPr>
          </a:p>
          <a:p>
            <a:pPr marL="12700" marR="5080" algn="just">
              <a:lnSpc>
                <a:spcPts val="1900"/>
              </a:lnSpc>
              <a:spcBef>
                <a:spcPts val="969"/>
              </a:spcBef>
              <a:defRPr sz="1600">
                <a:latin typeface="Calibri"/>
                <a:cs typeface="Calibri"/>
              </a:defRPr>
            </a:pPr>
            <a:r>
              <a:t>In quest'ultimo caso, la rettifica può essere necessaria non solo quando l'inferenza statistica è stata errata, ma anche quando l'interessato fornisce dati aggiuntivi specifici che supportano una conclusione statistica diversa, più specifica. Ciò è legato al fatto che le deduzioni statistiche riguardanti una classe non possono applicarsi alle sottoclassi di essa.</a:t>
            </a:r>
            <a:endParaRPr sz="16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5737" y="697741"/>
            <a:ext cx="9401175" cy="1699895"/>
          </a:xfrm>
          <a:prstGeom prst="rect">
            <a:avLst/>
          </a:prstGeom>
        </p:spPr>
        <p:txBody>
          <a:bodyPr vert="horz" wrap="square" lIns="0" tIns="248285" rIns="0" bIns="0">
            <a:spAutoFit/>
          </a:bodyPr>
          <a:lstStyle/>
          <a:p>
            <a:pPr marL="298450">
              <a:lnSpc>
                <a:spcPct val="100000"/>
              </a:lnSpc>
              <a:spcBef>
                <a:spcPts val="1955"/>
              </a:spcBef>
              <a:defRPr sz="3600">
                <a:solidFill>
                  <a:srgbClr val="0070C0"/>
                </a:solidFill>
              </a:defRPr>
            </a:pPr>
            <a:r>
              <a:t>Un diritto generale alla "ragionevole inferenza"?</a:t>
            </a:r>
            <a:endParaRPr sz="3600"/>
          </a:p>
          <a:p>
            <a:pPr marL="12700" marR="5080" algn="just">
              <a:lnSpc>
                <a:spcPct val="100600"/>
              </a:lnSpc>
              <a:spcBef>
                <a:spcPts val="850"/>
              </a:spcBef>
              <a:defRPr sz="1700">
                <a:latin typeface="Calibri"/>
                <a:cs typeface="Calibri"/>
              </a:defRPr>
            </a:pPr>
            <a:r>
              <a:t>Gli studiosi di diritto hanno sostenuto che agli interessati dovrebbe essere concesso un diritto generale alla "ragionevole inferenza", ossia il diritto che qualsiasi valutazione della decisione che li riguarda sia ottenuta attraverso inferenze automatizzate ragionevoli, nel rispetto di </a:t>
            </a:r>
            <a:r>
              <a:rPr b="1"/>
              <a:t>standard etici ed epistemici.</a:t>
            </a:r>
            <a:endParaRPr sz="1700">
              <a:latin typeface="Calibri"/>
              <a:cs typeface="Calibri"/>
            </a:endParaRPr>
          </a:p>
        </p:txBody>
      </p:sp>
      <p:sp>
        <p:nvSpPr>
          <p:cNvPr id="3" name="object 3"/>
          <p:cNvSpPr txBox="1"/>
          <p:nvPr/>
        </p:nvSpPr>
        <p:spPr>
          <a:xfrm>
            <a:off x="645737" y="2621845"/>
            <a:ext cx="9401175" cy="3381375"/>
          </a:xfrm>
          <a:prstGeom prst="rect">
            <a:avLst/>
          </a:prstGeom>
        </p:spPr>
        <p:txBody>
          <a:bodyPr vert="horz" wrap="square" lIns="0" tIns="10795" rIns="0" bIns="0">
            <a:spAutoFit/>
          </a:bodyPr>
          <a:lstStyle/>
          <a:p>
            <a:pPr marL="12700" marR="5080" algn="just">
              <a:lnSpc>
                <a:spcPct val="100600"/>
              </a:lnSpc>
              <a:spcBef>
                <a:spcPts val="85"/>
              </a:spcBef>
              <a:defRPr sz="1700">
                <a:latin typeface="Calibri"/>
                <a:cs typeface="Calibri"/>
              </a:defRPr>
            </a:pPr>
            <a:r>
              <a:t>L'interessato dovrebbe avere il diritto di contestare le deduzioni (ad esempio i punteggi di credito) effettuate da un sistema di IA e non solo le decisioni basate su tali inferenze (ad esempio, la concessione di prestiti). </a:t>
            </a:r>
            <a:r>
              <a:rPr b="1"/>
              <a:t>È stato sostenuto che, affinché una deduzione sia ragionevole, essa dovrebbe soddisfare i seguenti criteri:</a:t>
            </a:r>
            <a:endParaRPr sz="1700">
              <a:latin typeface="Calibri"/>
              <a:cs typeface="Calibri"/>
            </a:endParaRPr>
          </a:p>
          <a:p>
            <a:pPr>
              <a:lnSpc>
                <a:spcPct val="100000"/>
              </a:lnSpc>
            </a:pPr>
            <a:endParaRPr sz="2000">
              <a:latin typeface="Calibri"/>
              <a:cs typeface="Calibri"/>
            </a:endParaRPr>
          </a:p>
          <a:p>
            <a:pPr marL="401955" marR="5080" indent="-389890" algn="just">
              <a:lnSpc>
                <a:spcPct val="100000"/>
              </a:lnSpc>
              <a:spcBef>
                <a:spcPts val="1614"/>
              </a:spcBef>
              <a:buAutoNum type="alphaLcParenR"/>
              <a:tabLst>
                <a:tab pos="402590" algn="l"/>
              </a:tabLst>
              <a:defRPr sz="1700">
                <a:latin typeface="Calibri"/>
                <a:cs typeface="Calibri"/>
              </a:defRPr>
            </a:pPr>
            <a:r>
              <a:rPr b="1"/>
              <a:t>Accettabilità: </a:t>
            </a:r>
            <a:r>
              <a:t>i dati di input (i predittori) per la deduzione dovrebbero essere giuridicamente accettabili come base per le deduzioni riguardanti le persone (ad esempio, l'esclusione di caratteristiche vietate, come l'orientamento sessuale);</a:t>
            </a:r>
            <a:endParaRPr sz="1700">
              <a:latin typeface="Calibri"/>
              <a:cs typeface="Calibri"/>
            </a:endParaRPr>
          </a:p>
          <a:p>
            <a:pPr marL="401955" marR="5080" indent="-389890" algn="just">
              <a:lnSpc>
                <a:spcPts val="1989"/>
              </a:lnSpc>
              <a:spcBef>
                <a:spcPts val="85"/>
              </a:spcBef>
              <a:buAutoNum type="alphaLcParenR"/>
              <a:tabLst>
                <a:tab pos="402590" algn="l"/>
              </a:tabLst>
              <a:defRPr sz="1700">
                <a:latin typeface="Calibri"/>
                <a:cs typeface="Calibri"/>
              </a:defRPr>
            </a:pPr>
            <a:r>
              <a:rPr b="1"/>
              <a:t>Rilevanza: </a:t>
            </a:r>
            <a:r>
              <a:t>le informazioni dedotte (l'obiettivo) dovrebbero essere pertinenti ai fini della decisione e giuridicamente accettabili a tale riguardo (ad esempio, l'etnia non dovrebbe essere dedotta ai fini della</a:t>
            </a:r>
            <a:endParaRPr sz="1700">
              <a:latin typeface="Calibri"/>
              <a:cs typeface="Calibri"/>
            </a:endParaRPr>
          </a:p>
          <a:p>
            <a:pPr marL="401955" algn="just">
              <a:lnSpc>
                <a:spcPts val="2014"/>
              </a:lnSpc>
              <a:spcBef>
                <a:spcPts val="15"/>
              </a:spcBef>
              <a:defRPr sz="1700">
                <a:latin typeface="Calibri"/>
                <a:cs typeface="Calibri"/>
              </a:defRPr>
            </a:pPr>
            <a:r>
              <a:t>dare un prestito).</a:t>
            </a:r>
            <a:endParaRPr sz="1700">
              <a:latin typeface="Calibri"/>
              <a:cs typeface="Calibri"/>
            </a:endParaRPr>
          </a:p>
          <a:p>
            <a:pPr marL="401955" marR="5715" indent="-389890" algn="just">
              <a:lnSpc>
                <a:spcPts val="1989"/>
              </a:lnSpc>
              <a:spcBef>
                <a:spcPts val="85"/>
              </a:spcBef>
              <a:buAutoNum type="alphaLcParenR" startAt="3"/>
              <a:tabLst>
                <a:tab pos="402590" algn="l"/>
              </a:tabLst>
              <a:defRPr sz="1700">
                <a:latin typeface="Calibri"/>
                <a:cs typeface="Calibri"/>
              </a:defRPr>
            </a:pPr>
            <a:r>
              <a:rPr b="1"/>
              <a:t>Affidabilità: </a:t>
            </a:r>
            <a:r>
              <a:t>sia i dati di input, compreso il set di formazione, sia i metodi per elaborarli dovrebbero essere accurati e statisticamente affidabili</a:t>
            </a:r>
            <a:endParaRPr sz="170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930068"/>
            <a:ext cx="8066405"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Un diritto generale alla "ragionevole inferenza"?</a:t>
            </a:r>
            <a:endParaRPr sz="3600"/>
          </a:p>
        </p:txBody>
      </p:sp>
      <p:sp>
        <p:nvSpPr>
          <p:cNvPr id="3" name="object 3"/>
          <p:cNvSpPr txBox="1"/>
          <p:nvPr/>
        </p:nvSpPr>
        <p:spPr>
          <a:xfrm>
            <a:off x="948388" y="2254250"/>
            <a:ext cx="8505190" cy="2753360"/>
          </a:xfrm>
          <a:prstGeom prst="rect">
            <a:avLst/>
          </a:prstGeom>
        </p:spPr>
        <p:txBody>
          <a:bodyPr vert="horz" wrap="square" lIns="0" tIns="10795" rIns="0" bIns="0">
            <a:spAutoFit/>
          </a:bodyPr>
          <a:lstStyle/>
          <a:p>
            <a:pPr marL="12700" marR="37465">
              <a:lnSpc>
                <a:spcPct val="118400"/>
              </a:lnSpc>
              <a:spcBef>
                <a:spcPts val="85"/>
              </a:spcBef>
              <a:defRPr sz="1900">
                <a:latin typeface="Calibri"/>
                <a:cs typeface="Calibri"/>
              </a:defRPr>
            </a:pPr>
            <a:r>
              <a:rPr b="1" dirty="0"/>
              <a:t>I </a:t>
            </a:r>
            <a:r>
              <a:rPr b="1" dirty="0" err="1"/>
              <a:t>titolari</a:t>
            </a:r>
            <a:r>
              <a:rPr b="1" dirty="0"/>
              <a:t> del </a:t>
            </a:r>
            <a:r>
              <a:rPr b="1" dirty="0" err="1"/>
              <a:t>trattamento</a:t>
            </a:r>
            <a:r>
              <a:rPr b="1" dirty="0"/>
              <a:t>, al </a:t>
            </a:r>
            <a:r>
              <a:rPr b="1" dirty="0" err="1"/>
              <a:t>contrario</a:t>
            </a:r>
            <a:r>
              <a:rPr b="1" dirty="0"/>
              <a:t>, </a:t>
            </a:r>
            <a:r>
              <a:rPr b="1" dirty="0" err="1"/>
              <a:t>dovrebbero</a:t>
            </a:r>
            <a:r>
              <a:rPr b="1" dirty="0"/>
              <a:t> </a:t>
            </a:r>
            <a:r>
              <a:rPr b="1" dirty="0" err="1"/>
              <a:t>essere</a:t>
            </a:r>
            <a:r>
              <a:rPr b="1" dirty="0"/>
              <a:t> </a:t>
            </a:r>
            <a:r>
              <a:rPr b="1" dirty="0" err="1"/>
              <a:t>vietati</a:t>
            </a:r>
            <a:r>
              <a:rPr b="1" dirty="0"/>
              <a:t> di </a:t>
            </a:r>
            <a:r>
              <a:rPr b="1" dirty="0" err="1"/>
              <a:t>basare</a:t>
            </a:r>
            <a:r>
              <a:rPr b="1" dirty="0"/>
              <a:t> la </a:t>
            </a:r>
            <a:r>
              <a:rPr b="1" dirty="0" err="1"/>
              <a:t>loro</a:t>
            </a:r>
            <a:r>
              <a:rPr b="1" dirty="0"/>
              <a:t> </a:t>
            </a:r>
            <a:r>
              <a:rPr b="1" dirty="0" err="1"/>
              <a:t>valutazione</a:t>
            </a:r>
            <a:r>
              <a:rPr b="1" dirty="0"/>
              <a:t> o le </a:t>
            </a:r>
            <a:r>
              <a:rPr b="1" dirty="0" err="1"/>
              <a:t>loro</a:t>
            </a:r>
            <a:r>
              <a:rPr b="1" dirty="0"/>
              <a:t> </a:t>
            </a:r>
            <a:r>
              <a:rPr b="1" dirty="0" err="1"/>
              <a:t>decisioni</a:t>
            </a:r>
            <a:r>
              <a:rPr b="1" dirty="0"/>
              <a:t> </a:t>
            </a:r>
            <a:r>
              <a:rPr b="1" dirty="0" err="1"/>
              <a:t>su</a:t>
            </a:r>
            <a:r>
              <a:rPr b="1" dirty="0"/>
              <a:t> </a:t>
            </a:r>
            <a:r>
              <a:rPr b="1" dirty="0" err="1"/>
              <a:t>deduzioni</a:t>
            </a:r>
            <a:r>
              <a:rPr b="1" dirty="0"/>
              <a:t> </a:t>
            </a:r>
            <a:r>
              <a:rPr b="1" dirty="0" err="1"/>
              <a:t>irragionevoli</a:t>
            </a:r>
            <a:r>
              <a:rPr b="1" dirty="0"/>
              <a:t> e </a:t>
            </a:r>
            <a:r>
              <a:rPr dirty="0" err="1"/>
              <a:t>dovrebbero</a:t>
            </a:r>
            <a:r>
              <a:rPr dirty="0"/>
              <a:t> </a:t>
            </a:r>
            <a:r>
              <a:rPr dirty="0" err="1"/>
              <a:t>anche</a:t>
            </a:r>
            <a:r>
              <a:rPr dirty="0"/>
              <a:t> </a:t>
            </a:r>
            <a:r>
              <a:rPr dirty="0" err="1"/>
              <a:t>avere</a:t>
            </a:r>
            <a:r>
              <a:rPr dirty="0"/>
              <a:t> </a:t>
            </a:r>
            <a:r>
              <a:rPr dirty="0" err="1"/>
              <a:t>l'obbligo</a:t>
            </a:r>
            <a:r>
              <a:rPr dirty="0"/>
              <a:t> di </a:t>
            </a:r>
            <a:r>
              <a:rPr dirty="0" err="1"/>
              <a:t>dimostrare</a:t>
            </a:r>
            <a:r>
              <a:rPr dirty="0"/>
              <a:t> la </a:t>
            </a:r>
            <a:r>
              <a:rPr dirty="0" err="1"/>
              <a:t>ragionevolezza</a:t>
            </a:r>
            <a:r>
              <a:rPr dirty="0"/>
              <a:t> </a:t>
            </a:r>
            <a:r>
              <a:rPr dirty="0" err="1"/>
              <a:t>delle</a:t>
            </a:r>
            <a:r>
              <a:rPr dirty="0"/>
              <a:t> </a:t>
            </a:r>
            <a:r>
              <a:rPr dirty="0" err="1"/>
              <a:t>loro</a:t>
            </a:r>
            <a:r>
              <a:rPr dirty="0"/>
              <a:t> </a:t>
            </a:r>
            <a:r>
              <a:rPr dirty="0" err="1"/>
              <a:t>deduzioni</a:t>
            </a:r>
            <a:r>
              <a:rPr dirty="0"/>
              <a:t>.</a:t>
            </a:r>
            <a:endParaRPr sz="1900" dirty="0">
              <a:latin typeface="Calibri"/>
              <a:cs typeface="Calibri"/>
            </a:endParaRPr>
          </a:p>
          <a:p>
            <a:pPr>
              <a:lnSpc>
                <a:spcPct val="100000"/>
              </a:lnSpc>
              <a:spcBef>
                <a:spcPts val="15"/>
              </a:spcBef>
            </a:pPr>
            <a:endParaRPr sz="2100" dirty="0">
              <a:latin typeface="Calibri"/>
              <a:cs typeface="Calibri"/>
            </a:endParaRPr>
          </a:p>
          <a:p>
            <a:pPr marL="12700" marR="5080">
              <a:lnSpc>
                <a:spcPct val="118600"/>
              </a:lnSpc>
              <a:defRPr sz="1900">
                <a:latin typeface="Calibri"/>
                <a:cs typeface="Calibri"/>
              </a:defRPr>
            </a:pPr>
            <a:r>
              <a:rPr dirty="0" err="1"/>
              <a:t>L'idea</a:t>
            </a:r>
            <a:r>
              <a:rPr dirty="0"/>
              <a:t> </a:t>
            </a:r>
            <a:r>
              <a:rPr dirty="0" err="1"/>
              <a:t>che</a:t>
            </a:r>
            <a:r>
              <a:rPr dirty="0"/>
              <a:t> </a:t>
            </a:r>
            <a:r>
              <a:rPr dirty="0" err="1"/>
              <a:t>l'irragionevole</a:t>
            </a:r>
            <a:r>
              <a:rPr dirty="0"/>
              <a:t> </a:t>
            </a:r>
            <a:r>
              <a:rPr dirty="0" err="1"/>
              <a:t>inferenza</a:t>
            </a:r>
            <a:r>
              <a:rPr dirty="0"/>
              <a:t> </a:t>
            </a:r>
            <a:r>
              <a:rPr dirty="0" err="1"/>
              <a:t>automatizzata</a:t>
            </a:r>
            <a:r>
              <a:rPr dirty="0"/>
              <a:t> </a:t>
            </a:r>
            <a:r>
              <a:rPr dirty="0" err="1"/>
              <a:t>debba</a:t>
            </a:r>
            <a:r>
              <a:rPr dirty="0"/>
              <a:t> </a:t>
            </a:r>
            <a:r>
              <a:rPr dirty="0" err="1"/>
              <a:t>essere</a:t>
            </a:r>
            <a:r>
              <a:rPr dirty="0"/>
              <a:t> </a:t>
            </a:r>
            <a:r>
              <a:rPr dirty="0" err="1"/>
              <a:t>vietata</a:t>
            </a:r>
            <a:r>
              <a:rPr dirty="0"/>
              <a:t> </a:t>
            </a:r>
            <a:r>
              <a:rPr dirty="0" err="1"/>
              <a:t>si</a:t>
            </a:r>
            <a:r>
              <a:rPr dirty="0"/>
              <a:t> </a:t>
            </a:r>
            <a:r>
              <a:rPr dirty="0" err="1"/>
              <a:t>applica</a:t>
            </a:r>
            <a:r>
              <a:rPr dirty="0"/>
              <a:t> solo alle </a:t>
            </a:r>
            <a:r>
              <a:rPr dirty="0" err="1"/>
              <a:t>deduzioni</a:t>
            </a:r>
            <a:r>
              <a:rPr dirty="0"/>
              <a:t> destinate a </a:t>
            </a:r>
            <a:r>
              <a:rPr dirty="0" err="1"/>
              <a:t>condurre</a:t>
            </a:r>
            <a:r>
              <a:rPr dirty="0"/>
              <a:t> a </a:t>
            </a:r>
            <a:r>
              <a:rPr b="1" dirty="0" err="1"/>
              <a:t>valutazioni</a:t>
            </a:r>
            <a:r>
              <a:rPr b="1" dirty="0"/>
              <a:t> e </a:t>
            </a:r>
            <a:r>
              <a:rPr b="1" dirty="0" err="1"/>
              <a:t>decisioni</a:t>
            </a:r>
            <a:r>
              <a:rPr b="1" dirty="0"/>
              <a:t> </a:t>
            </a:r>
            <a:r>
              <a:rPr b="1" dirty="0" err="1"/>
              <a:t>che</a:t>
            </a:r>
            <a:r>
              <a:rPr b="1" dirty="0"/>
              <a:t> </a:t>
            </a:r>
            <a:r>
              <a:rPr b="1" dirty="0" err="1"/>
              <a:t>riguardano</a:t>
            </a:r>
            <a:r>
              <a:rPr b="1" dirty="0"/>
              <a:t> </a:t>
            </a:r>
            <a:r>
              <a:rPr b="1" dirty="0" err="1"/>
              <a:t>l'interessato</a:t>
            </a:r>
            <a:r>
              <a:rPr dirty="0"/>
              <a:t>. Non </a:t>
            </a:r>
            <a:r>
              <a:rPr dirty="0" err="1"/>
              <a:t>dovrebbero</a:t>
            </a:r>
            <a:r>
              <a:rPr dirty="0"/>
              <a:t> </a:t>
            </a:r>
            <a:r>
              <a:rPr dirty="0" err="1"/>
              <a:t>applicarsi</a:t>
            </a:r>
            <a:r>
              <a:rPr dirty="0"/>
              <a:t> alle </a:t>
            </a:r>
            <a:r>
              <a:rPr dirty="0" err="1"/>
              <a:t>indagini</a:t>
            </a:r>
            <a:r>
              <a:rPr dirty="0"/>
              <a:t> </a:t>
            </a:r>
            <a:r>
              <a:rPr dirty="0" err="1"/>
              <a:t>che</a:t>
            </a:r>
            <a:r>
              <a:rPr dirty="0"/>
              <a:t> </a:t>
            </a:r>
            <a:r>
              <a:rPr dirty="0" err="1"/>
              <a:t>sono</a:t>
            </a:r>
            <a:r>
              <a:rPr dirty="0"/>
              <a:t> motivate da </a:t>
            </a:r>
            <a:r>
              <a:rPr dirty="0" err="1"/>
              <a:t>scopi</a:t>
            </a:r>
            <a:r>
              <a:rPr dirty="0"/>
              <a:t> </a:t>
            </a:r>
            <a:r>
              <a:rPr dirty="0" err="1"/>
              <a:t>puramente</a:t>
            </a:r>
            <a:r>
              <a:rPr dirty="0"/>
              <a:t> </a:t>
            </a:r>
            <a:r>
              <a:rPr dirty="0" err="1"/>
              <a:t>cognitivi</a:t>
            </a:r>
            <a:r>
              <a:rPr dirty="0"/>
              <a:t>, come </a:t>
            </a:r>
            <a:r>
              <a:rPr dirty="0" err="1"/>
              <a:t>quelli</a:t>
            </a:r>
            <a:r>
              <a:rPr dirty="0"/>
              <a:t> </a:t>
            </a:r>
            <a:r>
              <a:rPr dirty="0" err="1"/>
              <a:t>relativi</a:t>
            </a:r>
            <a:r>
              <a:rPr dirty="0"/>
              <a:t> </a:t>
            </a:r>
            <a:r>
              <a:rPr dirty="0" err="1"/>
              <a:t>alla</a:t>
            </a:r>
            <a:r>
              <a:rPr dirty="0"/>
              <a:t> </a:t>
            </a:r>
            <a:r>
              <a:rPr dirty="0" err="1"/>
              <a:t>ricerca</a:t>
            </a:r>
            <a:r>
              <a:rPr dirty="0"/>
              <a:t> </a:t>
            </a:r>
            <a:r>
              <a:rPr dirty="0" err="1"/>
              <a:t>scientifica</a:t>
            </a:r>
            <a:r>
              <a:rPr dirty="0"/>
              <a:t>.</a:t>
            </a:r>
            <a:endParaRPr sz="19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5321" y="730250"/>
            <a:ext cx="2913849" cy="589280"/>
          </a:xfrm>
          <a:prstGeom prst="rect">
            <a:avLst/>
          </a:prstGeom>
        </p:spPr>
        <p:txBody>
          <a:bodyPr vert="horz" wrap="square" lIns="0" tIns="12065" rIns="0" bIns="0">
            <a:spAutoFit/>
          </a:bodyPr>
          <a:lstStyle/>
          <a:p>
            <a:pPr marL="12700">
              <a:lnSpc>
                <a:spcPct val="100000"/>
              </a:lnSpc>
              <a:spcBef>
                <a:spcPts val="95"/>
              </a:spcBef>
            </a:pPr>
            <a:r>
              <a:rPr dirty="0" err="1"/>
              <a:t>Consenso</a:t>
            </a:r>
            <a:endParaRPr dirty="0"/>
          </a:p>
        </p:txBody>
      </p:sp>
      <p:sp>
        <p:nvSpPr>
          <p:cNvPr id="3" name="object 3"/>
          <p:cNvSpPr txBox="1"/>
          <p:nvPr/>
        </p:nvSpPr>
        <p:spPr>
          <a:xfrm>
            <a:off x="1885259" y="1444233"/>
            <a:ext cx="7957241" cy="6672338"/>
          </a:xfrm>
          <a:prstGeom prst="rect">
            <a:avLst/>
          </a:prstGeom>
        </p:spPr>
        <p:txBody>
          <a:bodyPr vert="horz" wrap="square" lIns="0" tIns="52069" rIns="0" bIns="0">
            <a:spAutoFit/>
          </a:bodyPr>
          <a:lstStyle/>
          <a:p>
            <a:pPr marL="12700">
              <a:lnSpc>
                <a:spcPct val="100000"/>
              </a:lnSpc>
              <a:spcBef>
                <a:spcPts val="409"/>
              </a:spcBef>
              <a:defRPr sz="1500" b="1">
                <a:latin typeface="Calibri"/>
                <a:cs typeface="Calibri"/>
              </a:defRPr>
            </a:pPr>
            <a:r>
              <a:rPr dirty="0" err="1"/>
              <a:t>Articolo</a:t>
            </a:r>
            <a:r>
              <a:rPr dirty="0"/>
              <a:t> 4(11)</a:t>
            </a:r>
            <a:endParaRPr sz="1500" dirty="0">
              <a:latin typeface="Calibri"/>
              <a:cs typeface="Calibri"/>
            </a:endParaRPr>
          </a:p>
          <a:p>
            <a:pPr marL="12700">
              <a:lnSpc>
                <a:spcPct val="100000"/>
              </a:lnSpc>
              <a:spcBef>
                <a:spcPts val="100"/>
              </a:spcBef>
              <a:defRPr sz="1500">
                <a:latin typeface="Calibri"/>
                <a:cs typeface="Calibri"/>
              </a:defRPr>
            </a:pPr>
            <a:r>
              <a:rPr dirty="0"/>
              <a:t>per "</a:t>
            </a:r>
            <a:r>
              <a:rPr dirty="0" err="1"/>
              <a:t>consenso</a:t>
            </a:r>
            <a:r>
              <a:rPr dirty="0"/>
              <a:t>" </a:t>
            </a:r>
            <a:r>
              <a:rPr dirty="0" err="1"/>
              <a:t>dell'interessato</a:t>
            </a:r>
            <a:r>
              <a:rPr dirty="0"/>
              <a:t> </a:t>
            </a:r>
            <a:r>
              <a:rPr dirty="0" err="1"/>
              <a:t>si</a:t>
            </a:r>
            <a:r>
              <a:rPr dirty="0"/>
              <a:t> </a:t>
            </a:r>
            <a:r>
              <a:rPr dirty="0" err="1"/>
              <a:t>intende</a:t>
            </a:r>
            <a:r>
              <a:rPr dirty="0"/>
              <a:t> </a:t>
            </a:r>
            <a:r>
              <a:rPr dirty="0" err="1"/>
              <a:t>qualsiasi</a:t>
            </a:r>
            <a:r>
              <a:rPr dirty="0"/>
              <a:t> </a:t>
            </a:r>
            <a:r>
              <a:rPr u="sng" dirty="0" err="1">
                <a:uFill>
                  <a:solidFill>
                    <a:srgbClr val="000000"/>
                  </a:solidFill>
                </a:uFill>
              </a:rPr>
              <a:t>indicazione</a:t>
            </a:r>
            <a:r>
              <a:rPr u="sng" dirty="0">
                <a:uFill>
                  <a:solidFill>
                    <a:srgbClr val="000000"/>
                  </a:solidFill>
                </a:uFill>
              </a:rPr>
              <a:t> libera, </a:t>
            </a:r>
            <a:r>
              <a:rPr u="sng" dirty="0" err="1">
                <a:uFill>
                  <a:solidFill>
                    <a:srgbClr val="000000"/>
                  </a:solidFill>
                </a:uFill>
              </a:rPr>
              <a:t>specifica</a:t>
            </a:r>
            <a:r>
              <a:rPr u="sng" dirty="0">
                <a:uFill>
                  <a:solidFill>
                    <a:srgbClr val="000000"/>
                  </a:solidFill>
                </a:uFill>
              </a:rPr>
              <a:t>, </a:t>
            </a:r>
            <a:r>
              <a:rPr u="sng" dirty="0" err="1">
                <a:uFill>
                  <a:solidFill>
                    <a:srgbClr val="000000"/>
                  </a:solidFill>
                </a:uFill>
              </a:rPr>
              <a:t>informata</a:t>
            </a:r>
            <a:r>
              <a:rPr u="sng" dirty="0">
                <a:uFill>
                  <a:solidFill>
                    <a:srgbClr val="000000"/>
                  </a:solidFill>
                </a:uFill>
              </a:rPr>
              <a:t> e  </a:t>
            </a:r>
            <a:r>
              <a:rPr u="sng" dirty="0" err="1">
                <a:uFill>
                  <a:solidFill>
                    <a:srgbClr val="000000"/>
                  </a:solidFill>
                </a:uFill>
              </a:rPr>
              <a:t>inequivocabile</a:t>
            </a:r>
            <a:r>
              <a:rPr u="sng" dirty="0">
                <a:uFill>
                  <a:solidFill>
                    <a:srgbClr val="000000"/>
                  </a:solidFill>
                </a:uFill>
              </a:rPr>
              <a:t> </a:t>
            </a:r>
            <a:r>
              <a:rPr u="sng" dirty="0" err="1">
                <a:uFill>
                  <a:solidFill>
                    <a:srgbClr val="000000"/>
                  </a:solidFill>
                </a:uFill>
              </a:rPr>
              <a:t>dei</a:t>
            </a:r>
            <a:r>
              <a:rPr u="sng" dirty="0">
                <a:uFill>
                  <a:solidFill>
                    <a:srgbClr val="000000"/>
                  </a:solidFill>
                </a:uFill>
              </a:rPr>
              <a:t> </a:t>
            </a:r>
            <a:r>
              <a:rPr u="sng" dirty="0" err="1">
                <a:uFill>
                  <a:solidFill>
                    <a:srgbClr val="000000"/>
                  </a:solidFill>
                </a:uFill>
              </a:rPr>
              <a:t>desideri</a:t>
            </a:r>
            <a:r>
              <a:rPr u="sng" dirty="0">
                <a:uFill>
                  <a:solidFill>
                    <a:srgbClr val="000000"/>
                  </a:solidFill>
                </a:uFill>
              </a:rPr>
              <a:t> </a:t>
            </a:r>
            <a:r>
              <a:rPr u="sng" dirty="0" err="1">
                <a:uFill>
                  <a:solidFill>
                    <a:srgbClr val="000000"/>
                  </a:solidFill>
                </a:uFill>
              </a:rPr>
              <a:t>dell'interessato</a:t>
            </a:r>
            <a:r>
              <a:rPr u="sng" dirty="0">
                <a:uFill>
                  <a:solidFill>
                    <a:srgbClr val="000000"/>
                  </a:solidFill>
                </a:uFill>
              </a:rPr>
              <a:t> con</a:t>
            </a:r>
            <a:r>
              <a:rPr dirty="0"/>
              <a:t> la quale </a:t>
            </a:r>
            <a:r>
              <a:rPr dirty="0" err="1"/>
              <a:t>egli</a:t>
            </a:r>
            <a:r>
              <a:rPr dirty="0"/>
              <a:t> o lei, </a:t>
            </a:r>
            <a:r>
              <a:rPr dirty="0" err="1"/>
              <a:t>mediante</a:t>
            </a:r>
            <a:r>
              <a:rPr dirty="0"/>
              <a:t> </a:t>
            </a:r>
            <a:r>
              <a:rPr dirty="0" err="1"/>
              <a:t>una</a:t>
            </a:r>
            <a:r>
              <a:rPr dirty="0"/>
              <a:t> </a:t>
            </a:r>
            <a:r>
              <a:rPr dirty="0" err="1"/>
              <a:t>dichiarazione</a:t>
            </a:r>
            <a:r>
              <a:rPr lang="it-IT" dirty="0"/>
              <a:t> o con una chiara azione affermativa, significa consenso al trattamento dei dati personal in relazione a lui o a lei;</a:t>
            </a:r>
          </a:p>
          <a:p>
            <a:pPr marL="12700">
              <a:lnSpc>
                <a:spcPct val="100000"/>
              </a:lnSpc>
              <a:spcBef>
                <a:spcPts val="409"/>
              </a:spcBef>
              <a:defRPr sz="1500" b="1">
                <a:latin typeface="Calibri"/>
                <a:cs typeface="Calibri"/>
              </a:defRPr>
            </a:pPr>
            <a:r>
              <a:rPr lang="it-IT" dirty="0"/>
              <a:t>Articolo 7 (Condizioni per il consenso)</a:t>
            </a:r>
            <a:endParaRPr lang="it-IT" sz="1500" dirty="0">
              <a:latin typeface="Calibri"/>
              <a:cs typeface="Calibri"/>
            </a:endParaRPr>
          </a:p>
          <a:p>
            <a:pPr marL="12700" marR="5080">
              <a:lnSpc>
                <a:spcPct val="72000"/>
              </a:lnSpc>
              <a:spcBef>
                <a:spcPts val="815"/>
              </a:spcBef>
              <a:buAutoNum type="arabicPeriod"/>
              <a:tabLst>
                <a:tab pos="294005" algn="l"/>
                <a:tab pos="294640" algn="l"/>
              </a:tabLst>
              <a:defRPr sz="1500">
                <a:latin typeface="Calibri"/>
                <a:cs typeface="Calibri"/>
              </a:defRPr>
            </a:pPr>
            <a:r>
              <a:rPr lang="it-IT" dirty="0"/>
              <a:t>Se il trattamento è basato sul consenso, </a:t>
            </a:r>
            <a:r>
              <a:rPr lang="it-IT" u="sng" dirty="0">
                <a:uFill>
                  <a:solidFill>
                    <a:srgbClr val="000000"/>
                  </a:solidFill>
                </a:uFill>
              </a:rPr>
              <a:t>il responsabile del trattamento è in grado di dimostrare </a:t>
            </a:r>
            <a:r>
              <a:rPr lang="it-IT" dirty="0"/>
              <a:t> che l'interessato ha acconsentito al trattamento dei propri dati personali.</a:t>
            </a:r>
            <a:endParaRPr lang="it-IT" sz="1500" dirty="0">
              <a:latin typeface="Calibri"/>
              <a:cs typeface="Calibri"/>
            </a:endParaRPr>
          </a:p>
          <a:p>
            <a:pPr marL="294005" indent="-281940">
              <a:lnSpc>
                <a:spcPts val="1550"/>
              </a:lnSpc>
              <a:spcBef>
                <a:spcPts val="290"/>
              </a:spcBef>
              <a:buFontTx/>
              <a:buAutoNum type="arabicPeriod"/>
              <a:tabLst>
                <a:tab pos="294005" algn="l"/>
                <a:tab pos="294640" algn="l"/>
              </a:tabLst>
              <a:defRPr sz="1500">
                <a:latin typeface="Calibri"/>
                <a:cs typeface="Calibri"/>
              </a:defRPr>
            </a:pPr>
            <a:r>
              <a:rPr lang="it-IT" dirty="0"/>
              <a:t>Se il consenso dell'interessato è espresso nell'ambito di una dichiarazione scritta che forma accessibile, usando un linguaggio chiaro e chiaro. Qualsiasi parte di tale dichiarazione che costituisce una violazione del presente regolamento non è vincolante.</a:t>
            </a:r>
            <a:endParaRPr lang="it-IT" sz="1500" dirty="0">
              <a:latin typeface="Calibri"/>
              <a:cs typeface="Calibri"/>
            </a:endParaRPr>
          </a:p>
          <a:p>
            <a:pPr marL="294005" indent="-281940">
              <a:lnSpc>
                <a:spcPts val="1550"/>
              </a:lnSpc>
              <a:spcBef>
                <a:spcPts val="290"/>
              </a:spcBef>
              <a:buFontTx/>
              <a:buAutoNum type="arabicPeriod"/>
              <a:tabLst>
                <a:tab pos="294005" algn="l"/>
                <a:tab pos="294640" algn="l"/>
              </a:tabLst>
              <a:defRPr sz="1500">
                <a:latin typeface="Calibri"/>
                <a:cs typeface="Calibri"/>
              </a:defRPr>
            </a:pPr>
            <a:endParaRPr lang="it-IT" sz="1500" dirty="0">
              <a:latin typeface="Calibri"/>
              <a:cs typeface="Calibri"/>
            </a:endParaRPr>
          </a:p>
          <a:p>
            <a:pPr marL="294005" indent="-281940">
              <a:lnSpc>
                <a:spcPts val="1550"/>
              </a:lnSpc>
              <a:spcBef>
                <a:spcPts val="290"/>
              </a:spcBef>
              <a:buAutoNum type="arabicPeriod"/>
              <a:tabLst>
                <a:tab pos="294005" algn="l"/>
                <a:tab pos="294640" algn="l"/>
              </a:tabLst>
              <a:defRPr sz="1500">
                <a:latin typeface="Calibri"/>
                <a:cs typeface="Calibri"/>
              </a:defRPr>
            </a:pPr>
            <a:endParaRPr lang="it-IT" sz="1500" dirty="0">
              <a:latin typeface="Calibri"/>
              <a:cs typeface="Calibri"/>
            </a:endParaRPr>
          </a:p>
          <a:p>
            <a:pPr marL="12700" marR="137795">
              <a:lnSpc>
                <a:spcPct val="72000"/>
              </a:lnSpc>
              <a:spcBef>
                <a:spcPts val="250"/>
              </a:spcBef>
              <a:defRPr sz="1500">
                <a:latin typeface="Calibri"/>
                <a:cs typeface="Calibri"/>
              </a:defRPr>
            </a:pPr>
            <a:r>
              <a:rPr lang="it-IT" u="sng" dirty="0">
                <a:uFill>
                  <a:solidFill>
                    <a:srgbClr val="000000"/>
                  </a:solidFill>
                </a:uFill>
              </a:rPr>
              <a:t>per quanto riguarda anche altre questioni, la richiesta di consenso deve essere presentata in </a:t>
            </a:r>
            <a:r>
              <a:rPr lang="it-IT" u="sng" dirty="0" err="1">
                <a:uFill>
                  <a:solidFill>
                    <a:srgbClr val="000000"/>
                  </a:solidFill>
                </a:uFill>
              </a:rPr>
              <a:t>un</a:t>
            </a:r>
            <a:r>
              <a:rPr lang="it-IT" dirty="0" err="1"/>
              <a:t>modo</a:t>
            </a:r>
            <a:r>
              <a:rPr lang="it-IT" dirty="0"/>
              <a:t> </a:t>
            </a:r>
            <a:r>
              <a:rPr lang="it-IT" u="sng" dirty="0">
                <a:uFill>
                  <a:solidFill>
                    <a:srgbClr val="000000"/>
                  </a:solidFill>
                </a:uFill>
              </a:rPr>
              <a:t>che è chiaramente distinguibile dalle altre questioni</a:t>
            </a:r>
            <a:r>
              <a:rPr lang="it-IT" dirty="0"/>
              <a:t>, in modo intelligibile e facilmente comprensibile.</a:t>
            </a:r>
          </a:p>
          <a:p>
            <a:pPr marL="12700" marR="137795">
              <a:lnSpc>
                <a:spcPct val="72000"/>
              </a:lnSpc>
              <a:spcBef>
                <a:spcPts val="250"/>
              </a:spcBef>
              <a:defRPr sz="1500">
                <a:latin typeface="Calibri"/>
                <a:cs typeface="Calibri"/>
              </a:defRPr>
            </a:pPr>
            <a:endParaRPr lang="it-IT" sz="1500" dirty="0">
              <a:latin typeface="Calibri"/>
              <a:cs typeface="Calibri"/>
            </a:endParaRPr>
          </a:p>
          <a:p>
            <a:pPr marL="12700" marR="5080">
              <a:lnSpc>
                <a:spcPct val="72000"/>
              </a:lnSpc>
              <a:spcBef>
                <a:spcPts val="600"/>
              </a:spcBef>
              <a:defRPr sz="1500">
                <a:latin typeface="Calibri"/>
                <a:cs typeface="Calibri"/>
              </a:defRPr>
            </a:pPr>
            <a:r>
              <a:rPr lang="it-IT" dirty="0"/>
              <a:t>3.	</a:t>
            </a:r>
            <a:r>
              <a:rPr lang="it-IT" u="sng" dirty="0">
                <a:uFill>
                  <a:solidFill>
                    <a:srgbClr val="000000"/>
                  </a:solidFill>
                </a:uFill>
              </a:rPr>
              <a:t>L'interessato ha il diritto di revocare il proprio consenso in qualsiasi momento</a:t>
            </a:r>
            <a:r>
              <a:rPr lang="it-IT" dirty="0"/>
              <a:t>. Il la revoca del consenso non pregiudica la liceità del trattamento basata sul consenso prima del suo ritiro. Prima di dare il consenso, l'interessato ne viene informato.  È facile revocare quanto dare il consenso.</a:t>
            </a:r>
            <a:endParaRPr lang="it-IT" sz="1500" dirty="0">
              <a:latin typeface="Calibri"/>
              <a:cs typeface="Calibri"/>
            </a:endParaRPr>
          </a:p>
          <a:p>
            <a:pPr marL="12700">
              <a:lnSpc>
                <a:spcPts val="1550"/>
              </a:lnSpc>
              <a:spcBef>
                <a:spcPts val="315"/>
              </a:spcBef>
              <a:tabLst>
                <a:tab pos="294005" algn="l"/>
              </a:tabLst>
              <a:defRPr sz="1500">
                <a:latin typeface="Calibri"/>
                <a:cs typeface="Calibri"/>
              </a:defRPr>
            </a:pPr>
            <a:r>
              <a:rPr lang="it-IT" dirty="0"/>
              <a:t>4.	Nel valutare se il consenso è liberamente prestato, si tiene nella massima considerazione</a:t>
            </a:r>
            <a:endParaRPr lang="it-IT" sz="1500" dirty="0">
              <a:latin typeface="Calibri"/>
              <a:cs typeface="Calibri"/>
            </a:endParaRPr>
          </a:p>
          <a:p>
            <a:pPr marL="12700">
              <a:lnSpc>
                <a:spcPts val="1295"/>
              </a:lnSpc>
              <a:defRPr sz="1500">
                <a:latin typeface="Calibri"/>
                <a:cs typeface="Calibri"/>
              </a:defRPr>
            </a:pPr>
            <a:r>
              <a:rPr lang="it-IT" dirty="0"/>
              <a:t>se, tra l'altro, </a:t>
            </a:r>
            <a:r>
              <a:rPr lang="it-IT" u="sng" dirty="0">
                <a:uFill>
                  <a:solidFill>
                    <a:srgbClr val="000000"/>
                  </a:solidFill>
                </a:uFill>
              </a:rPr>
              <a:t>l'esecuzione di un contratto,</a:t>
            </a:r>
            <a:r>
              <a:rPr lang="it-IT" dirty="0"/>
              <a:t> compresa la prestazione di un servizio,</a:t>
            </a:r>
            <a:r>
              <a:rPr lang="it-IT" u="sng" dirty="0">
                <a:uFill>
                  <a:solidFill>
                    <a:srgbClr val="000000"/>
                  </a:solidFill>
                </a:uFill>
              </a:rPr>
              <a:t> sia</a:t>
            </a:r>
            <a:endParaRPr lang="it-IT" sz="1500" dirty="0">
              <a:latin typeface="Calibri"/>
              <a:cs typeface="Calibri"/>
            </a:endParaRPr>
          </a:p>
          <a:p>
            <a:pPr marL="12700" marR="216535">
              <a:lnSpc>
                <a:spcPct val="72000"/>
              </a:lnSpc>
              <a:spcBef>
                <a:spcPts val="250"/>
              </a:spcBef>
              <a:defRPr sz="1500">
                <a:latin typeface="Calibri"/>
                <a:cs typeface="Calibri"/>
              </a:defRPr>
            </a:pPr>
            <a:r>
              <a:rPr lang="it-IT" u="sng" dirty="0">
                <a:uFill>
                  <a:solidFill>
                    <a:srgbClr val="000000"/>
                  </a:solidFill>
                </a:uFill>
              </a:rPr>
              <a:t>subordinatamente al consenso al trattamento dei dati personali che non è necessario</a:t>
            </a:r>
            <a:r>
              <a:rPr lang="it-IT" dirty="0"/>
              <a:t> per l'esecuzione di tale contratto.</a:t>
            </a:r>
            <a:endParaRPr lang="it-IT" sz="1500" dirty="0">
              <a:latin typeface="Calibri"/>
              <a:cs typeface="Calibri"/>
            </a:endParaRPr>
          </a:p>
          <a:p>
            <a:pPr marL="12700">
              <a:lnSpc>
                <a:spcPct val="100000"/>
              </a:lnSpc>
              <a:spcBef>
                <a:spcPts val="100"/>
              </a:spcBef>
              <a:defRPr sz="1500">
                <a:latin typeface="Calibri"/>
                <a:cs typeface="Calibri"/>
              </a:defRPr>
            </a:pPr>
            <a:endParaRPr lang="it-IT" sz="1500" dirty="0">
              <a:latin typeface="Calibri"/>
              <a:cs typeface="Calibri"/>
            </a:endParaRPr>
          </a:p>
          <a:p>
            <a:pPr marL="12700">
              <a:lnSpc>
                <a:spcPct val="100000"/>
              </a:lnSpc>
              <a:spcBef>
                <a:spcPts val="380"/>
              </a:spcBef>
              <a:tabLst>
                <a:tab pos="293370" algn="l"/>
              </a:tabLst>
              <a:defRPr sz="1500">
                <a:latin typeface="Calibri"/>
                <a:cs typeface="Calibri"/>
              </a:defRPr>
            </a:pPr>
            <a:endParaRPr lang="it-IT" sz="1500" dirty="0">
              <a:latin typeface="Calibri"/>
              <a:cs typeface="Calibri"/>
            </a:endParaRPr>
          </a:p>
          <a:p>
            <a:pPr marL="12700" marR="137795">
              <a:lnSpc>
                <a:spcPct val="72000"/>
              </a:lnSpc>
              <a:spcBef>
                <a:spcPts val="250"/>
              </a:spcBef>
              <a:defRPr sz="1500">
                <a:latin typeface="Calibri"/>
                <a:cs typeface="Calibri"/>
              </a:defRPr>
            </a:pPr>
            <a:endParaRPr lang="it-IT" sz="1500" dirty="0">
              <a:latin typeface="Calibri"/>
              <a:cs typeface="Calibri"/>
            </a:endParaRPr>
          </a:p>
          <a:p>
            <a:pPr marL="12700">
              <a:lnSpc>
                <a:spcPct val="100000"/>
              </a:lnSpc>
              <a:spcBef>
                <a:spcPts val="100"/>
              </a:spcBef>
              <a:defRPr sz="1500">
                <a:latin typeface="Calibri"/>
                <a:cs typeface="Calibri"/>
              </a:defRPr>
            </a:pPr>
            <a:endParaRPr lang="it-IT" sz="1500" dirty="0">
              <a:latin typeface="Calibri"/>
              <a:cs typeface="Calibri"/>
            </a:endParaRPr>
          </a:p>
          <a:p>
            <a:pPr marL="12700">
              <a:lnSpc>
                <a:spcPct val="100000"/>
              </a:lnSpc>
              <a:spcBef>
                <a:spcPts val="100"/>
              </a:spcBef>
              <a:defRPr sz="1500">
                <a:latin typeface="Calibri"/>
                <a:cs typeface="Calibri"/>
              </a:defRPr>
            </a:pPr>
            <a:r>
              <a:rPr lang="it-IT" dirty="0"/>
              <a:t>i</a:t>
            </a:r>
            <a:endParaRPr lang="it-IT" sz="1500" dirty="0">
              <a:latin typeface="Calibri"/>
              <a:cs typeface="Calibri"/>
            </a:endParaRPr>
          </a:p>
          <a:p>
            <a:pPr marL="12700" marR="5080">
              <a:lnSpc>
                <a:spcPct val="72000"/>
              </a:lnSpc>
              <a:spcBef>
                <a:spcPts val="815"/>
              </a:spcBef>
              <a:defRPr sz="1500">
                <a:latin typeface="Calibri"/>
                <a:cs typeface="Calibri"/>
              </a:defRPr>
            </a:pPr>
            <a:endParaRPr sz="15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375076"/>
            <a:ext cx="8468360" cy="578485"/>
          </a:xfrm>
          <a:prstGeom prst="rect">
            <a:avLst/>
          </a:prstGeom>
        </p:spPr>
        <p:txBody>
          <a:bodyPr vert="horz" wrap="square" lIns="0" tIns="15875" rIns="0" bIns="0">
            <a:spAutoFit/>
          </a:bodyPr>
          <a:lstStyle/>
          <a:p>
            <a:pPr marL="12700">
              <a:lnSpc>
                <a:spcPct val="100000"/>
              </a:lnSpc>
              <a:spcBef>
                <a:spcPts val="125"/>
              </a:spcBef>
              <a:defRPr sz="3600">
                <a:solidFill>
                  <a:srgbClr val="0070C0"/>
                </a:solidFill>
              </a:defRPr>
            </a:pPr>
            <a:r>
              <a:t>L'IA nel quadro concettuale del GDPR</a:t>
            </a:r>
            <a:endParaRPr sz="3600"/>
          </a:p>
        </p:txBody>
      </p:sp>
      <p:sp>
        <p:nvSpPr>
          <p:cNvPr id="3" name="object 3"/>
          <p:cNvSpPr txBox="1"/>
          <p:nvPr/>
        </p:nvSpPr>
        <p:spPr>
          <a:xfrm>
            <a:off x="931830" y="2368378"/>
            <a:ext cx="8785225" cy="3543300"/>
          </a:xfrm>
          <a:prstGeom prst="rect">
            <a:avLst/>
          </a:prstGeom>
        </p:spPr>
        <p:txBody>
          <a:bodyPr vert="horz" wrap="square" lIns="0" tIns="52069" rIns="0" bIns="0">
            <a:spAutoFit/>
          </a:bodyPr>
          <a:lstStyle/>
          <a:p>
            <a:pPr marL="207010" marR="263525" indent="-194945">
              <a:lnSpc>
                <a:spcPct val="89200"/>
              </a:lnSpc>
              <a:spcBef>
                <a:spcPts val="409"/>
              </a:spcBef>
              <a:buFont typeface="Arial MT"/>
              <a:buChar char="•"/>
              <a:tabLst>
                <a:tab pos="207645" algn="l"/>
              </a:tabLst>
              <a:defRPr sz="2400">
                <a:latin typeface="Calibri"/>
                <a:cs typeface="Calibri"/>
              </a:defRPr>
            </a:pPr>
            <a:r>
              <a:t>A differenza della direttiva sulla protezione dei dati del 1995, il </a:t>
            </a:r>
            <a:r>
              <a:rPr b="1"/>
              <a:t>GDPR contiene </a:t>
            </a:r>
            <a:r>
              <a:t>alcuni termini che si riferiscono a </a:t>
            </a:r>
            <a:r>
              <a:rPr b="1"/>
              <a:t>Internet </a:t>
            </a:r>
            <a:r>
              <a:t>(Internet, social network, sito web, link, ecc.), ma </a:t>
            </a:r>
            <a:r>
              <a:rPr b="1"/>
              <a:t>non contiene il termine "Intelligenza artificiale</a:t>
            </a:r>
            <a:r>
              <a:t>", né termini che esprimono concetti correlati.</a:t>
            </a:r>
            <a:endParaRPr sz="2400">
              <a:latin typeface="Calibri"/>
              <a:cs typeface="Calibri"/>
            </a:endParaRPr>
          </a:p>
          <a:p>
            <a:pPr marL="207010" marR="5080" indent="-194945">
              <a:lnSpc>
                <a:spcPct val="89400"/>
              </a:lnSpc>
              <a:spcBef>
                <a:spcPts val="830"/>
              </a:spcBef>
              <a:buFont typeface="Arial MT"/>
              <a:buChar char="•"/>
              <a:tabLst>
                <a:tab pos="207645" algn="l"/>
              </a:tabLst>
              <a:defRPr sz="2400">
                <a:latin typeface="Calibri"/>
                <a:cs typeface="Calibri"/>
              </a:defRPr>
            </a:pPr>
            <a:r>
              <a:t>Il GDPR è incentrato sulle </a:t>
            </a:r>
            <a:r>
              <a:rPr b="1"/>
              <a:t>sfide emergenti per Internet </a:t>
            </a:r>
            <a:r>
              <a:t>— che non sono state prese in considerazione nella direttiva sulla protezione dei dati del 1995, ma erano ben presenti nel momento in cui è stato redatto il GDPR — piuttosto che su nuove questioni relative all'IA, che hanno acquisito importanza sociale solo negli ultimi anni.</a:t>
            </a:r>
            <a:endParaRPr sz="2400">
              <a:latin typeface="Calibri"/>
              <a:cs typeface="Calibri"/>
            </a:endParaRPr>
          </a:p>
          <a:p>
            <a:pPr marL="207010" indent="-194945">
              <a:lnSpc>
                <a:spcPct val="100000"/>
              </a:lnSpc>
              <a:spcBef>
                <a:spcPts val="530"/>
              </a:spcBef>
              <a:buFont typeface="Arial MT"/>
              <a:buChar char="•"/>
              <a:tabLst>
                <a:tab pos="207645" algn="l"/>
              </a:tabLst>
              <a:defRPr sz="2400" b="1">
                <a:latin typeface="Calibri"/>
                <a:cs typeface="Calibri"/>
              </a:defRPr>
            </a:pPr>
            <a:r>
              <a:t>Tuttavia, molte disposizioni sull'IA sono rilevanti per il GDPR</a:t>
            </a:r>
            <a:endParaRPr sz="240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0208" y="1188802"/>
            <a:ext cx="6636384" cy="720725"/>
          </a:xfrm>
          <a:prstGeom prst="rect">
            <a:avLst/>
          </a:prstGeom>
        </p:spPr>
        <p:txBody>
          <a:bodyPr vert="horz" wrap="square" lIns="0" tIns="53975" rIns="0" bIns="0">
            <a:spAutoFit/>
          </a:bodyPr>
          <a:lstStyle/>
          <a:p>
            <a:pPr marL="12700" marR="5080">
              <a:lnSpc>
                <a:spcPts val="2590"/>
              </a:lnSpc>
              <a:spcBef>
                <a:spcPts val="425"/>
              </a:spcBef>
              <a:defRPr sz="2400"/>
            </a:pPr>
            <a:r>
              <a:t>Informazioni da fornire all'interessato (art. 13-14, considerando 42 GDPR, art29WP Linee guida sul consenso)</a:t>
            </a:r>
            <a:endParaRPr sz="2400"/>
          </a:p>
        </p:txBody>
      </p:sp>
      <p:sp>
        <p:nvSpPr>
          <p:cNvPr id="3" name="object 3"/>
          <p:cNvSpPr txBox="1"/>
          <p:nvPr/>
        </p:nvSpPr>
        <p:spPr>
          <a:xfrm>
            <a:off x="2051851" y="2116887"/>
            <a:ext cx="6385560" cy="254000"/>
          </a:xfrm>
          <a:prstGeom prst="rect">
            <a:avLst/>
          </a:prstGeom>
        </p:spPr>
        <p:txBody>
          <a:bodyPr vert="horz" wrap="square" lIns="0" tIns="12700" rIns="0" bIns="0">
            <a:spAutoFit/>
          </a:bodyPr>
          <a:lstStyle/>
          <a:p>
            <a:pPr marL="207010" indent="-194945">
              <a:lnSpc>
                <a:spcPct val="100000"/>
              </a:lnSpc>
              <a:spcBef>
                <a:spcPts val="100"/>
              </a:spcBef>
              <a:buFont typeface="Arial MT"/>
              <a:buChar char="•"/>
              <a:tabLst>
                <a:tab pos="207010" algn="l"/>
                <a:tab pos="207645" algn="l"/>
              </a:tabLst>
              <a:defRPr sz="1500">
                <a:latin typeface="Calibri"/>
                <a:cs typeface="Calibri"/>
              </a:defRPr>
            </a:pPr>
            <a:r>
              <a:rPr b="1"/>
              <a:t>Identità del titolare del trattamento </a:t>
            </a:r>
            <a:r>
              <a:t>e (se del caso) rappresentante del titolare del trattamento, +</a:t>
            </a:r>
            <a:endParaRPr sz="1500">
              <a:latin typeface="Calibri"/>
              <a:cs typeface="Calibri"/>
            </a:endParaRPr>
          </a:p>
        </p:txBody>
      </p:sp>
      <p:sp>
        <p:nvSpPr>
          <p:cNvPr id="4" name="object 4"/>
          <p:cNvSpPr txBox="1"/>
          <p:nvPr/>
        </p:nvSpPr>
        <p:spPr>
          <a:xfrm>
            <a:off x="2028356" y="2507519"/>
            <a:ext cx="6432550" cy="3506470"/>
          </a:xfrm>
          <a:prstGeom prst="rect">
            <a:avLst/>
          </a:prstGeom>
        </p:spPr>
        <p:txBody>
          <a:bodyPr vert="horz" wrap="square" lIns="0" tIns="64135" rIns="0" bIns="0">
            <a:spAutoFit/>
          </a:bodyPr>
          <a:lstStyle/>
          <a:p>
            <a:pPr marL="207010">
              <a:lnSpc>
                <a:spcPct val="100000"/>
              </a:lnSpc>
              <a:spcBef>
                <a:spcPts val="505"/>
              </a:spcBef>
              <a:defRPr sz="1500">
                <a:latin typeface="Calibri"/>
                <a:cs typeface="Calibri"/>
              </a:defRPr>
            </a:pPr>
            <a:r>
              <a:rPr dirty="0" err="1"/>
              <a:t>i</a:t>
            </a:r>
            <a:r>
              <a:rPr dirty="0"/>
              <a:t> </a:t>
            </a:r>
            <a:r>
              <a:rPr dirty="0" err="1"/>
              <a:t>loro</a:t>
            </a:r>
            <a:r>
              <a:rPr dirty="0"/>
              <a:t> </a:t>
            </a:r>
            <a:r>
              <a:rPr dirty="0" err="1"/>
              <a:t>dati</a:t>
            </a:r>
            <a:r>
              <a:rPr dirty="0"/>
              <a:t> di </a:t>
            </a:r>
            <a:r>
              <a:rPr dirty="0" err="1"/>
              <a:t>contatto</a:t>
            </a:r>
            <a:endParaRPr sz="1500" dirty="0">
              <a:latin typeface="Calibri"/>
              <a:cs typeface="Calibri"/>
            </a:endParaRPr>
          </a:p>
          <a:p>
            <a:pPr marL="207010" indent="-194945">
              <a:lnSpc>
                <a:spcPct val="100000"/>
              </a:lnSpc>
              <a:spcBef>
                <a:spcPts val="409"/>
              </a:spcBef>
              <a:buFont typeface="Arial MT"/>
              <a:buChar char="•"/>
              <a:tabLst>
                <a:tab pos="207010" algn="l"/>
                <a:tab pos="207645" algn="l"/>
              </a:tabLst>
              <a:defRPr sz="1500">
                <a:latin typeface="Calibri"/>
                <a:cs typeface="Calibri"/>
              </a:defRPr>
            </a:pPr>
            <a:r>
              <a:rPr b="1" dirty="0" err="1"/>
              <a:t>Dati</a:t>
            </a:r>
            <a:r>
              <a:rPr b="1" dirty="0"/>
              <a:t> di </a:t>
            </a:r>
            <a:r>
              <a:rPr b="1" dirty="0" err="1"/>
              <a:t>contatto</a:t>
            </a:r>
            <a:r>
              <a:rPr b="1" dirty="0"/>
              <a:t> </a:t>
            </a:r>
            <a:r>
              <a:rPr dirty="0"/>
              <a:t>del </a:t>
            </a:r>
            <a:r>
              <a:rPr b="1" dirty="0" err="1"/>
              <a:t>responsabile</a:t>
            </a:r>
            <a:r>
              <a:rPr b="1" dirty="0"/>
              <a:t> </a:t>
            </a:r>
            <a:r>
              <a:rPr b="1" dirty="0" err="1"/>
              <a:t>della</a:t>
            </a:r>
            <a:r>
              <a:rPr b="1" dirty="0"/>
              <a:t> </a:t>
            </a:r>
            <a:r>
              <a:rPr b="1" dirty="0" err="1"/>
              <a:t>protezione</a:t>
            </a:r>
            <a:r>
              <a:rPr b="1" dirty="0"/>
              <a:t> </a:t>
            </a:r>
            <a:r>
              <a:rPr b="1" dirty="0" err="1"/>
              <a:t>dei</a:t>
            </a:r>
            <a:r>
              <a:rPr b="1" dirty="0"/>
              <a:t> </a:t>
            </a:r>
            <a:r>
              <a:rPr b="1" dirty="0" err="1"/>
              <a:t>dati</a:t>
            </a:r>
            <a:endParaRPr sz="1500" dirty="0">
              <a:latin typeface="Calibri"/>
              <a:cs typeface="Calibri"/>
            </a:endParaRPr>
          </a:p>
          <a:p>
            <a:pPr marL="207010" indent="-194945">
              <a:lnSpc>
                <a:spcPct val="100000"/>
              </a:lnSpc>
              <a:spcBef>
                <a:spcPts val="310"/>
              </a:spcBef>
              <a:buFont typeface="Arial MT"/>
              <a:buChar char="•"/>
              <a:tabLst>
                <a:tab pos="207010" algn="l"/>
                <a:tab pos="207645" algn="l"/>
              </a:tabLst>
              <a:defRPr sz="1500">
                <a:latin typeface="Calibri"/>
                <a:cs typeface="Calibri"/>
              </a:defRPr>
            </a:pPr>
            <a:r>
              <a:rPr b="1" dirty="0" err="1"/>
              <a:t>Finalità</a:t>
            </a:r>
            <a:r>
              <a:rPr b="1" dirty="0"/>
              <a:t> </a:t>
            </a:r>
            <a:r>
              <a:rPr dirty="0"/>
              <a:t>del </a:t>
            </a:r>
            <a:r>
              <a:rPr dirty="0" err="1"/>
              <a:t>trattamento</a:t>
            </a:r>
            <a:r>
              <a:rPr dirty="0"/>
              <a:t> cui </a:t>
            </a:r>
            <a:r>
              <a:rPr dirty="0" err="1"/>
              <a:t>sono</a:t>
            </a:r>
            <a:r>
              <a:rPr dirty="0"/>
              <a:t> </a:t>
            </a:r>
            <a:r>
              <a:rPr dirty="0" err="1"/>
              <a:t>destinati</a:t>
            </a:r>
            <a:r>
              <a:rPr dirty="0"/>
              <a:t> </a:t>
            </a:r>
            <a:r>
              <a:rPr dirty="0" err="1"/>
              <a:t>i</a:t>
            </a:r>
            <a:r>
              <a:rPr dirty="0"/>
              <a:t> </a:t>
            </a:r>
            <a:r>
              <a:rPr dirty="0" err="1"/>
              <a:t>dati</a:t>
            </a:r>
            <a:r>
              <a:rPr dirty="0"/>
              <a:t> </a:t>
            </a:r>
            <a:r>
              <a:rPr dirty="0" err="1"/>
              <a:t>personali</a:t>
            </a:r>
            <a:endParaRPr sz="1500" dirty="0">
              <a:latin typeface="Calibri"/>
              <a:cs typeface="Calibri"/>
            </a:endParaRPr>
          </a:p>
          <a:p>
            <a:pPr marL="207010" indent="-194945">
              <a:lnSpc>
                <a:spcPct val="100000"/>
              </a:lnSpc>
              <a:spcBef>
                <a:spcPts val="290"/>
              </a:spcBef>
              <a:buFont typeface="Arial MT"/>
              <a:buChar char="•"/>
              <a:tabLst>
                <a:tab pos="207010" algn="l"/>
                <a:tab pos="207645" algn="l"/>
              </a:tabLst>
              <a:defRPr sz="1500">
                <a:latin typeface="Calibri"/>
                <a:cs typeface="Calibri"/>
              </a:defRPr>
            </a:pPr>
            <a:r>
              <a:rPr b="1" dirty="0"/>
              <a:t>Base </a:t>
            </a:r>
            <a:r>
              <a:rPr b="1" dirty="0" err="1"/>
              <a:t>giuridica</a:t>
            </a:r>
            <a:r>
              <a:rPr b="1" dirty="0"/>
              <a:t> </a:t>
            </a:r>
            <a:r>
              <a:rPr dirty="0"/>
              <a:t>per il </a:t>
            </a:r>
            <a:r>
              <a:rPr dirty="0" err="1"/>
              <a:t>trattamento</a:t>
            </a:r>
            <a:endParaRPr sz="1500" dirty="0">
              <a:latin typeface="Calibri"/>
              <a:cs typeface="Calibri"/>
            </a:endParaRPr>
          </a:p>
          <a:p>
            <a:pPr marL="207010" indent="-194945">
              <a:lnSpc>
                <a:spcPct val="100000"/>
              </a:lnSpc>
              <a:spcBef>
                <a:spcPts val="409"/>
              </a:spcBef>
              <a:buFont typeface="Arial MT"/>
              <a:buChar char="•"/>
              <a:tabLst>
                <a:tab pos="207010" algn="l"/>
                <a:tab pos="207645" algn="l"/>
              </a:tabLst>
              <a:defRPr sz="1500" b="1">
                <a:latin typeface="Calibri"/>
                <a:cs typeface="Calibri"/>
              </a:defRPr>
            </a:pPr>
            <a:r>
              <a:rPr dirty="0" err="1"/>
              <a:t>Categorie</a:t>
            </a:r>
            <a:r>
              <a:rPr dirty="0"/>
              <a:t> di </a:t>
            </a:r>
            <a:r>
              <a:rPr dirty="0" err="1"/>
              <a:t>dati</a:t>
            </a:r>
            <a:r>
              <a:rPr dirty="0"/>
              <a:t> </a:t>
            </a:r>
            <a:r>
              <a:rPr dirty="0" err="1"/>
              <a:t>personali</a:t>
            </a:r>
            <a:r>
              <a:rPr dirty="0"/>
              <a:t> </a:t>
            </a:r>
            <a:r>
              <a:rPr dirty="0" err="1"/>
              <a:t>interessati</a:t>
            </a:r>
            <a:endParaRPr sz="1500" dirty="0">
              <a:latin typeface="Calibri"/>
              <a:cs typeface="Calibri"/>
            </a:endParaRPr>
          </a:p>
          <a:p>
            <a:pPr marL="207010" indent="-194945">
              <a:lnSpc>
                <a:spcPct val="100000"/>
              </a:lnSpc>
              <a:spcBef>
                <a:spcPts val="285"/>
              </a:spcBef>
              <a:buFont typeface="Arial MT"/>
              <a:buChar char="•"/>
              <a:tabLst>
                <a:tab pos="207010" algn="l"/>
                <a:tab pos="207645" algn="l"/>
              </a:tabLst>
              <a:defRPr sz="1500">
                <a:latin typeface="Calibri"/>
                <a:cs typeface="Calibri"/>
              </a:defRPr>
            </a:pPr>
            <a:r>
              <a:rPr b="1" dirty="0" err="1"/>
              <a:t>Destinatari</a:t>
            </a:r>
            <a:r>
              <a:rPr b="1" dirty="0"/>
              <a:t> o </a:t>
            </a:r>
            <a:r>
              <a:rPr b="1" dirty="0" err="1"/>
              <a:t>categorie</a:t>
            </a:r>
            <a:r>
              <a:rPr b="1" dirty="0"/>
              <a:t> di </a:t>
            </a:r>
            <a:r>
              <a:rPr b="1" dirty="0" err="1"/>
              <a:t>destinatari</a:t>
            </a:r>
            <a:r>
              <a:rPr b="1" dirty="0"/>
              <a:t> </a:t>
            </a:r>
            <a:r>
              <a:rPr dirty="0" err="1"/>
              <a:t>dei</a:t>
            </a:r>
            <a:r>
              <a:rPr dirty="0"/>
              <a:t> </a:t>
            </a:r>
            <a:r>
              <a:rPr dirty="0" err="1"/>
              <a:t>dati</a:t>
            </a:r>
            <a:r>
              <a:rPr dirty="0"/>
              <a:t> </a:t>
            </a:r>
            <a:r>
              <a:rPr dirty="0" err="1"/>
              <a:t>personali</a:t>
            </a:r>
            <a:endParaRPr sz="1500" dirty="0">
              <a:latin typeface="Calibri"/>
              <a:cs typeface="Calibri"/>
            </a:endParaRPr>
          </a:p>
          <a:p>
            <a:pPr marL="207010" marR="49530" indent="-194945">
              <a:lnSpc>
                <a:spcPct val="72000"/>
              </a:lnSpc>
              <a:spcBef>
                <a:spcPts val="815"/>
              </a:spcBef>
              <a:buFont typeface="Arial MT"/>
              <a:buChar char="•"/>
              <a:tabLst>
                <a:tab pos="207010" algn="l"/>
                <a:tab pos="207645" algn="l"/>
              </a:tabLst>
              <a:defRPr sz="1500">
                <a:latin typeface="Calibri"/>
                <a:cs typeface="Calibri"/>
              </a:defRPr>
            </a:pPr>
            <a:r>
              <a:rPr b="1" dirty="0" err="1"/>
              <a:t>Periodo</a:t>
            </a:r>
            <a:r>
              <a:rPr b="1" dirty="0"/>
              <a:t> </a:t>
            </a:r>
            <a:r>
              <a:rPr dirty="0"/>
              <a:t>per il quale </a:t>
            </a:r>
            <a:r>
              <a:rPr dirty="0" err="1"/>
              <a:t>i</a:t>
            </a:r>
            <a:r>
              <a:rPr dirty="0"/>
              <a:t> </a:t>
            </a:r>
            <a:r>
              <a:rPr dirty="0" err="1"/>
              <a:t>dati</a:t>
            </a:r>
            <a:r>
              <a:rPr dirty="0"/>
              <a:t> </a:t>
            </a:r>
            <a:r>
              <a:rPr dirty="0" err="1"/>
              <a:t>personali</a:t>
            </a:r>
            <a:r>
              <a:rPr dirty="0"/>
              <a:t> </a:t>
            </a:r>
            <a:r>
              <a:rPr dirty="0" err="1"/>
              <a:t>saranno</a:t>
            </a:r>
            <a:r>
              <a:rPr dirty="0"/>
              <a:t> </a:t>
            </a:r>
            <a:r>
              <a:rPr dirty="0" err="1"/>
              <a:t>conservati</a:t>
            </a:r>
            <a:r>
              <a:rPr dirty="0"/>
              <a:t> o, se </a:t>
            </a:r>
            <a:r>
              <a:rPr dirty="0" err="1"/>
              <a:t>ciò</a:t>
            </a:r>
            <a:r>
              <a:rPr dirty="0"/>
              <a:t> non </a:t>
            </a:r>
            <a:r>
              <a:rPr dirty="0" err="1"/>
              <a:t>è</a:t>
            </a:r>
            <a:r>
              <a:rPr dirty="0"/>
              <a:t> </a:t>
            </a:r>
            <a:r>
              <a:rPr dirty="0" err="1"/>
              <a:t>possibile</a:t>
            </a:r>
            <a:r>
              <a:rPr dirty="0"/>
              <a:t>, </a:t>
            </a:r>
            <a:r>
              <a:rPr dirty="0" err="1"/>
              <a:t>i</a:t>
            </a:r>
            <a:r>
              <a:rPr dirty="0"/>
              <a:t> </a:t>
            </a:r>
            <a:r>
              <a:rPr dirty="0" err="1"/>
              <a:t>criteri</a:t>
            </a:r>
            <a:r>
              <a:rPr dirty="0"/>
              <a:t> </a:t>
            </a:r>
            <a:r>
              <a:rPr dirty="0" err="1"/>
              <a:t>utilizzati</a:t>
            </a:r>
            <a:r>
              <a:rPr dirty="0"/>
              <a:t> per </a:t>
            </a:r>
            <a:r>
              <a:rPr dirty="0" err="1"/>
              <a:t>determinare</a:t>
            </a:r>
            <a:r>
              <a:rPr dirty="0"/>
              <a:t> tale </a:t>
            </a:r>
            <a:r>
              <a:rPr dirty="0" err="1"/>
              <a:t>periodo</a:t>
            </a:r>
            <a:endParaRPr sz="1500" dirty="0">
              <a:latin typeface="Calibri"/>
              <a:cs typeface="Calibri"/>
            </a:endParaRPr>
          </a:p>
          <a:p>
            <a:pPr marL="207010" indent="-194945">
              <a:lnSpc>
                <a:spcPts val="1550"/>
              </a:lnSpc>
              <a:spcBef>
                <a:spcPts val="290"/>
              </a:spcBef>
              <a:buFont typeface="Arial MT"/>
              <a:buChar char="•"/>
              <a:tabLst>
                <a:tab pos="207010" algn="l"/>
                <a:tab pos="207645" algn="l"/>
              </a:tabLst>
              <a:defRPr sz="1500">
                <a:latin typeface="Calibri"/>
                <a:cs typeface="Calibri"/>
              </a:defRPr>
            </a:pPr>
            <a:r>
              <a:rPr dirty="0" err="1"/>
              <a:t>Esistenza</a:t>
            </a:r>
            <a:r>
              <a:rPr dirty="0"/>
              <a:t> del </a:t>
            </a:r>
            <a:r>
              <a:rPr dirty="0" err="1"/>
              <a:t>diritto</a:t>
            </a:r>
            <a:r>
              <a:rPr dirty="0"/>
              <a:t> di </a:t>
            </a:r>
            <a:r>
              <a:rPr dirty="0" err="1"/>
              <a:t>chiedere</a:t>
            </a:r>
            <a:r>
              <a:rPr dirty="0"/>
              <a:t> al </a:t>
            </a:r>
            <a:r>
              <a:rPr dirty="0" err="1"/>
              <a:t>titolare</a:t>
            </a:r>
            <a:r>
              <a:rPr dirty="0"/>
              <a:t> del </a:t>
            </a:r>
            <a:r>
              <a:rPr dirty="0" err="1"/>
              <a:t>trattamento</a:t>
            </a:r>
            <a:r>
              <a:rPr dirty="0"/>
              <a:t> l' </a:t>
            </a:r>
            <a:r>
              <a:rPr b="1" dirty="0"/>
              <a:t>accesso e la </a:t>
            </a:r>
            <a:r>
              <a:rPr b="1" dirty="0" err="1"/>
              <a:t>rettifica</a:t>
            </a:r>
            <a:endParaRPr sz="1500" dirty="0">
              <a:latin typeface="Calibri"/>
              <a:cs typeface="Calibri"/>
            </a:endParaRPr>
          </a:p>
          <a:p>
            <a:pPr marL="207010" marR="280035">
              <a:lnSpc>
                <a:spcPct val="72000"/>
              </a:lnSpc>
              <a:spcBef>
                <a:spcPts val="250"/>
              </a:spcBef>
              <a:defRPr sz="1500">
                <a:latin typeface="Calibri"/>
                <a:cs typeface="Calibri"/>
              </a:defRPr>
            </a:pPr>
            <a:r>
              <a:rPr dirty="0"/>
              <a:t>o la </a:t>
            </a:r>
            <a:r>
              <a:rPr b="1" dirty="0" err="1"/>
              <a:t>cancellazione</a:t>
            </a:r>
            <a:r>
              <a:rPr b="1" dirty="0"/>
              <a:t> </a:t>
            </a:r>
            <a:r>
              <a:rPr dirty="0" err="1"/>
              <a:t>dei</a:t>
            </a:r>
            <a:r>
              <a:rPr dirty="0"/>
              <a:t> </a:t>
            </a:r>
            <a:r>
              <a:rPr dirty="0" err="1"/>
              <a:t>dati</a:t>
            </a:r>
            <a:r>
              <a:rPr dirty="0"/>
              <a:t> </a:t>
            </a:r>
            <a:r>
              <a:rPr dirty="0" err="1"/>
              <a:t>personali</a:t>
            </a:r>
            <a:r>
              <a:rPr dirty="0"/>
              <a:t> o la </a:t>
            </a:r>
            <a:r>
              <a:rPr dirty="0" err="1"/>
              <a:t>limitazione</a:t>
            </a:r>
            <a:r>
              <a:rPr dirty="0"/>
              <a:t> del </a:t>
            </a:r>
            <a:r>
              <a:rPr dirty="0" err="1"/>
              <a:t>trattamento</a:t>
            </a:r>
            <a:r>
              <a:rPr dirty="0"/>
              <a:t> </a:t>
            </a:r>
            <a:r>
              <a:rPr dirty="0" err="1"/>
              <a:t>che</a:t>
            </a:r>
            <a:r>
              <a:rPr dirty="0"/>
              <a:t> </a:t>
            </a:r>
            <a:r>
              <a:rPr dirty="0" err="1"/>
              <a:t>riguardano</a:t>
            </a:r>
            <a:r>
              <a:rPr dirty="0"/>
              <a:t> </a:t>
            </a:r>
            <a:r>
              <a:rPr dirty="0" err="1"/>
              <a:t>l'interessato</a:t>
            </a:r>
            <a:r>
              <a:rPr dirty="0"/>
              <a:t> e di </a:t>
            </a:r>
            <a:r>
              <a:rPr dirty="0" err="1"/>
              <a:t>opporsi</a:t>
            </a:r>
            <a:r>
              <a:rPr dirty="0"/>
              <a:t> al </a:t>
            </a:r>
            <a:r>
              <a:rPr dirty="0" err="1"/>
              <a:t>trattamento</a:t>
            </a:r>
            <a:r>
              <a:rPr dirty="0"/>
              <a:t>, </a:t>
            </a:r>
            <a:r>
              <a:rPr dirty="0" err="1"/>
              <a:t>nonché</a:t>
            </a:r>
            <a:r>
              <a:rPr dirty="0"/>
              <a:t> </a:t>
            </a:r>
            <a:r>
              <a:rPr b="1" dirty="0"/>
              <a:t>il </a:t>
            </a:r>
            <a:r>
              <a:rPr b="1" dirty="0" err="1"/>
              <a:t>diritto</a:t>
            </a:r>
            <a:r>
              <a:rPr b="1" dirty="0"/>
              <a:t> </a:t>
            </a:r>
            <a:r>
              <a:rPr b="1" dirty="0" err="1"/>
              <a:t>alla</a:t>
            </a:r>
            <a:r>
              <a:rPr b="1" dirty="0"/>
              <a:t> </a:t>
            </a:r>
            <a:r>
              <a:rPr b="1" dirty="0" err="1"/>
              <a:t>portabilità</a:t>
            </a:r>
            <a:r>
              <a:rPr b="1" dirty="0"/>
              <a:t> </a:t>
            </a:r>
            <a:r>
              <a:rPr b="1" dirty="0" err="1"/>
              <a:t>dei</a:t>
            </a:r>
            <a:r>
              <a:rPr b="1" dirty="0"/>
              <a:t> </a:t>
            </a:r>
            <a:r>
              <a:rPr b="1" dirty="0" err="1"/>
              <a:t>dati</a:t>
            </a:r>
            <a:endParaRPr sz="1500" dirty="0">
              <a:latin typeface="Calibri"/>
              <a:cs typeface="Calibri"/>
            </a:endParaRPr>
          </a:p>
          <a:p>
            <a:pPr marL="207010" indent="-194945">
              <a:lnSpc>
                <a:spcPct val="100000"/>
              </a:lnSpc>
              <a:spcBef>
                <a:spcPts val="315"/>
              </a:spcBef>
              <a:buFont typeface="Arial MT"/>
              <a:buChar char="•"/>
              <a:tabLst>
                <a:tab pos="207010" algn="l"/>
                <a:tab pos="207645" algn="l"/>
              </a:tabLst>
              <a:defRPr sz="1500">
                <a:latin typeface="Calibri"/>
                <a:cs typeface="Calibri"/>
              </a:defRPr>
            </a:pPr>
            <a:r>
              <a:rPr b="1" dirty="0" err="1"/>
              <a:t>Diritto</a:t>
            </a:r>
            <a:r>
              <a:rPr b="1" dirty="0"/>
              <a:t> di </a:t>
            </a:r>
            <a:r>
              <a:rPr b="1" dirty="0" err="1"/>
              <a:t>proporre</a:t>
            </a:r>
            <a:r>
              <a:rPr b="1" dirty="0"/>
              <a:t> </a:t>
            </a:r>
            <a:r>
              <a:rPr b="1" dirty="0" err="1"/>
              <a:t>reclamo</a:t>
            </a:r>
            <a:r>
              <a:rPr b="1" dirty="0"/>
              <a:t> a </a:t>
            </a:r>
            <a:r>
              <a:rPr dirty="0" err="1"/>
              <a:t>un'autorità</a:t>
            </a:r>
            <a:r>
              <a:rPr dirty="0"/>
              <a:t> di </a:t>
            </a:r>
            <a:r>
              <a:rPr dirty="0" err="1"/>
              <a:t>controllo</a:t>
            </a:r>
            <a:endParaRPr sz="1500" dirty="0">
              <a:latin typeface="Calibri"/>
              <a:cs typeface="Calibri"/>
            </a:endParaRPr>
          </a:p>
          <a:p>
            <a:pPr marL="207010" indent="-194945">
              <a:lnSpc>
                <a:spcPct val="100000"/>
              </a:lnSpc>
              <a:spcBef>
                <a:spcPts val="285"/>
              </a:spcBef>
              <a:buFont typeface="Arial MT"/>
              <a:buChar char="•"/>
              <a:tabLst>
                <a:tab pos="207010" algn="l"/>
                <a:tab pos="207645" algn="l"/>
              </a:tabLst>
              <a:defRPr sz="1500">
                <a:latin typeface="Calibri"/>
                <a:cs typeface="Calibri"/>
              </a:defRPr>
            </a:pPr>
            <a:r>
              <a:rPr b="1" dirty="0"/>
              <a:t>Fonte </a:t>
            </a:r>
            <a:r>
              <a:rPr dirty="0"/>
              <a:t>da cui </a:t>
            </a:r>
            <a:r>
              <a:rPr dirty="0" err="1"/>
              <a:t>provengono</a:t>
            </a:r>
            <a:r>
              <a:rPr dirty="0"/>
              <a:t> </a:t>
            </a:r>
            <a:r>
              <a:rPr dirty="0" err="1"/>
              <a:t>i</a:t>
            </a:r>
            <a:r>
              <a:rPr dirty="0"/>
              <a:t> </a:t>
            </a:r>
            <a:r>
              <a:rPr dirty="0" err="1"/>
              <a:t>dati</a:t>
            </a:r>
            <a:r>
              <a:rPr dirty="0"/>
              <a:t> </a:t>
            </a:r>
            <a:r>
              <a:rPr dirty="0" err="1"/>
              <a:t>personali</a:t>
            </a:r>
            <a:endParaRPr sz="1500" dirty="0">
              <a:latin typeface="Calibri"/>
              <a:cs typeface="Calibri"/>
            </a:endParaRPr>
          </a:p>
          <a:p>
            <a:pPr marL="207010" indent="-194945">
              <a:lnSpc>
                <a:spcPct val="100000"/>
              </a:lnSpc>
              <a:spcBef>
                <a:spcPts val="409"/>
              </a:spcBef>
              <a:buFont typeface="Arial MT"/>
              <a:buChar char="•"/>
              <a:tabLst>
                <a:tab pos="207010" algn="l"/>
                <a:tab pos="207645" algn="l"/>
              </a:tabLst>
              <a:defRPr sz="1500">
                <a:latin typeface="Calibri"/>
                <a:cs typeface="Calibri"/>
              </a:defRPr>
            </a:pPr>
            <a:r>
              <a:rPr b="1" dirty="0" err="1"/>
              <a:t>Esistenza</a:t>
            </a:r>
            <a:r>
              <a:rPr b="1" dirty="0"/>
              <a:t> di un </a:t>
            </a:r>
            <a:r>
              <a:rPr b="1" dirty="0" err="1"/>
              <a:t>processo</a:t>
            </a:r>
            <a:r>
              <a:rPr b="1" dirty="0"/>
              <a:t> </a:t>
            </a:r>
            <a:r>
              <a:rPr b="1" dirty="0" err="1"/>
              <a:t>decisionale</a:t>
            </a:r>
            <a:r>
              <a:rPr b="1" dirty="0"/>
              <a:t> </a:t>
            </a:r>
            <a:r>
              <a:rPr b="1" dirty="0" err="1"/>
              <a:t>automatizzato</a:t>
            </a:r>
            <a:r>
              <a:rPr dirty="0"/>
              <a:t>, </a:t>
            </a:r>
            <a:r>
              <a:rPr dirty="0" err="1"/>
              <a:t>compresa</a:t>
            </a:r>
            <a:r>
              <a:rPr dirty="0"/>
              <a:t> </a:t>
            </a:r>
            <a:r>
              <a:rPr b="1" dirty="0"/>
              <a:t>la </a:t>
            </a:r>
            <a:r>
              <a:rPr b="1" dirty="0" err="1"/>
              <a:t>profilazione</a:t>
            </a:r>
            <a:endParaRPr sz="15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7262" y="1342716"/>
            <a:ext cx="3087370" cy="930910"/>
          </a:xfrm>
          <a:prstGeom prst="rect">
            <a:avLst/>
          </a:prstGeom>
        </p:spPr>
        <p:txBody>
          <a:bodyPr vert="horz" wrap="square" lIns="0" tIns="12700" rIns="0" bIns="0">
            <a:spAutoFit/>
          </a:bodyPr>
          <a:lstStyle/>
          <a:p>
            <a:pPr marL="12700">
              <a:lnSpc>
                <a:spcPts val="2410"/>
              </a:lnSpc>
              <a:spcBef>
                <a:spcPts val="100"/>
              </a:spcBef>
              <a:defRPr sz="2100"/>
            </a:pPr>
            <a:r>
              <a:t>Articolo 17</a:t>
            </a:r>
            <a:endParaRPr sz="2100"/>
          </a:p>
          <a:p>
            <a:pPr marL="12700" marR="5080">
              <a:lnSpc>
                <a:spcPts val="2300"/>
              </a:lnSpc>
              <a:spcBef>
                <a:spcPts val="150"/>
              </a:spcBef>
              <a:defRPr sz="2100"/>
            </a:pPr>
            <a:r>
              <a:t>Diritto alla cancellazione ("diritto all'oblio") (1/2)</a:t>
            </a:r>
            <a:endParaRPr sz="2100"/>
          </a:p>
        </p:txBody>
      </p:sp>
      <p:sp>
        <p:nvSpPr>
          <p:cNvPr id="3" name="object 3"/>
          <p:cNvSpPr/>
          <p:nvPr/>
        </p:nvSpPr>
        <p:spPr>
          <a:xfrm>
            <a:off x="677737" y="2507677"/>
            <a:ext cx="3428365" cy="23495"/>
          </a:xfrm>
          <a:custGeom>
            <a:avLst/>
            <a:gdLst/>
            <a:ahLst/>
            <a:cxnLst/>
            <a:rect l="l" t="t" r="r" b="b"/>
            <a:pathLst>
              <a:path w="3428365" h="23494">
                <a:moveTo>
                  <a:pt x="3428238" y="0"/>
                </a:moveTo>
                <a:lnTo>
                  <a:pt x="0" y="0"/>
                </a:lnTo>
                <a:lnTo>
                  <a:pt x="0" y="23367"/>
                </a:lnTo>
                <a:lnTo>
                  <a:pt x="3428238" y="23367"/>
                </a:lnTo>
                <a:lnTo>
                  <a:pt x="3428238" y="0"/>
                </a:lnTo>
                <a:close/>
              </a:path>
            </a:pathLst>
          </a:custGeom>
          <a:solidFill>
            <a:srgbClr val="FFC000"/>
          </a:solidFill>
        </p:spPr>
        <p:txBody>
          <a:bodyPr wrap="square" lIns="0" tIns="0" rIns="0" bIns="0"/>
          <a:lstStyle/>
          <a:p>
            <a:endParaRPr/>
          </a:p>
        </p:txBody>
      </p:sp>
      <p:sp>
        <p:nvSpPr>
          <p:cNvPr id="4" name="object 4"/>
          <p:cNvSpPr txBox="1"/>
          <p:nvPr/>
        </p:nvSpPr>
        <p:spPr>
          <a:xfrm>
            <a:off x="767264" y="2680746"/>
            <a:ext cx="3517265" cy="2741295"/>
          </a:xfrm>
          <a:prstGeom prst="rect">
            <a:avLst/>
          </a:prstGeom>
        </p:spPr>
        <p:txBody>
          <a:bodyPr vert="horz" wrap="square" lIns="0" tIns="34925" rIns="0" bIns="0">
            <a:spAutoFit/>
          </a:bodyPr>
          <a:lstStyle/>
          <a:p>
            <a:pPr marL="12700" marR="24765">
              <a:lnSpc>
                <a:spcPct val="83700"/>
              </a:lnSpc>
              <a:spcBef>
                <a:spcPts val="275"/>
              </a:spcBef>
              <a:buAutoNum type="arabicPeriod"/>
              <a:tabLst>
                <a:tab pos="168910" algn="l"/>
              </a:tabLst>
              <a:defRPr sz="900">
                <a:latin typeface="Calibri"/>
                <a:cs typeface="Calibri"/>
              </a:defRPr>
            </a:pPr>
            <a:r>
              <a:t>L'interessato ha il </a:t>
            </a:r>
            <a:r>
              <a:rPr b="1"/>
              <a:t>diritto di ottenere </a:t>
            </a:r>
            <a:r>
              <a:t>dal responsabile del trattamento la </a:t>
            </a:r>
            <a:r>
              <a:rPr b="1"/>
              <a:t>cancellazione </a:t>
            </a:r>
            <a:r>
              <a:t>dei dati personali che lo riguardano </a:t>
            </a:r>
            <a:r>
              <a:rPr b="1"/>
              <a:t>senza ingiustificato ritardo </a:t>
            </a:r>
            <a:r>
              <a:t>e il responsabile del trattamento ha l'obbligo di cancellare i dati personali senza ingiustificato ritardo qualora si applichi uno dei seguenti motivi:</a:t>
            </a:r>
            <a:endParaRPr sz="900">
              <a:latin typeface="Calibri"/>
              <a:cs typeface="Calibri"/>
            </a:endParaRPr>
          </a:p>
          <a:p>
            <a:pPr marL="596900" marR="43815" lvl="1" indent="-194945">
              <a:lnSpc>
                <a:spcPts val="890"/>
              </a:lnSpc>
              <a:spcBef>
                <a:spcPts val="500"/>
              </a:spcBef>
              <a:buFont typeface="Wingdings"/>
              <a:buChar char=""/>
              <a:tabLst>
                <a:tab pos="597535" algn="l"/>
              </a:tabLst>
              <a:defRPr sz="900" b="1">
                <a:latin typeface="Calibri"/>
                <a:cs typeface="Calibri"/>
              </a:defRPr>
            </a:pPr>
            <a:r>
              <a:t>(a) i dati personali non sono più necessari in relazione alle finalità per le quali sono stati raccolti o altrimenti trattati;</a:t>
            </a:r>
            <a:endParaRPr sz="900">
              <a:latin typeface="Calibri"/>
              <a:cs typeface="Calibri"/>
            </a:endParaRPr>
          </a:p>
          <a:p>
            <a:pPr marL="596900" marR="5080" lvl="1" indent="-194945">
              <a:lnSpc>
                <a:spcPct val="87800"/>
              </a:lnSpc>
              <a:spcBef>
                <a:spcPts val="370"/>
              </a:spcBef>
              <a:buFont typeface="Wingdings"/>
              <a:buChar char=""/>
              <a:tabLst>
                <a:tab pos="597535" algn="l"/>
              </a:tabLst>
              <a:defRPr sz="900">
                <a:latin typeface="Calibri"/>
                <a:cs typeface="Calibri"/>
              </a:defRPr>
            </a:pPr>
            <a:r>
              <a:t>B) l'interessato </a:t>
            </a:r>
            <a:r>
              <a:rPr b="1"/>
              <a:t>revoca il consenso </a:t>
            </a:r>
            <a:r>
              <a:t>su cui si basa il trattamento a norma dell'articolo 6, paragrafo 1, lettera a), o dell'articolo 9, paragrafo 2, lettera a), e se </a:t>
            </a:r>
            <a:r>
              <a:rPr b="1"/>
              <a:t>non vi sono altri motivi giuridici per il trattamento</a:t>
            </a:r>
            <a:r>
              <a:t>;</a:t>
            </a:r>
            <a:endParaRPr sz="900">
              <a:latin typeface="Calibri"/>
              <a:cs typeface="Calibri"/>
            </a:endParaRPr>
          </a:p>
          <a:p>
            <a:pPr marL="596900" marR="22225" lvl="1" indent="-194945">
              <a:lnSpc>
                <a:spcPct val="83000"/>
              </a:lnSpc>
              <a:spcBef>
                <a:spcPts val="400"/>
              </a:spcBef>
              <a:buFont typeface="Wingdings"/>
              <a:buChar char=""/>
              <a:tabLst>
                <a:tab pos="597535" algn="l"/>
              </a:tabLst>
              <a:defRPr sz="900">
                <a:latin typeface="Calibri"/>
                <a:cs typeface="Calibri"/>
              </a:defRPr>
            </a:pPr>
            <a:r>
              <a:t>c) l'interessato si </a:t>
            </a:r>
            <a:r>
              <a:rPr b="1"/>
              <a:t>oppone al trattamento ai </a:t>
            </a:r>
            <a:r>
              <a:t>sensi dell'articolo 21, paragrafo 1, e </a:t>
            </a:r>
            <a:r>
              <a:rPr b="1"/>
              <a:t>non sussistono motivi legittimi imperativi </a:t>
            </a:r>
            <a:r>
              <a:t>per procedere al trattamento o l'interessato si oppone al trattamento ai sensi dell'articolo 21, paragrafo 2;</a:t>
            </a:r>
            <a:endParaRPr sz="900">
              <a:latin typeface="Calibri"/>
              <a:cs typeface="Calibri"/>
            </a:endParaRPr>
          </a:p>
          <a:p>
            <a:pPr marL="596900" lvl="1" indent="-195580">
              <a:lnSpc>
                <a:spcPct val="100000"/>
              </a:lnSpc>
              <a:spcBef>
                <a:spcPts val="335"/>
              </a:spcBef>
              <a:buFont typeface="Wingdings"/>
              <a:buChar char=""/>
              <a:tabLst>
                <a:tab pos="597535" algn="l"/>
              </a:tabLst>
              <a:defRPr sz="900">
                <a:latin typeface="Calibri"/>
                <a:cs typeface="Calibri"/>
              </a:defRPr>
            </a:pPr>
            <a:r>
              <a:t>(d) i dati personali sono stati </a:t>
            </a:r>
            <a:r>
              <a:rPr b="1"/>
              <a:t>trattati illecitamente</a:t>
            </a:r>
            <a:r>
              <a:t>;</a:t>
            </a:r>
            <a:endParaRPr sz="900">
              <a:latin typeface="Calibri"/>
              <a:cs typeface="Calibri"/>
            </a:endParaRPr>
          </a:p>
          <a:p>
            <a:pPr marL="596900" marR="189865" lvl="1" indent="-194945">
              <a:lnSpc>
                <a:spcPct val="83300"/>
              </a:lnSpc>
              <a:spcBef>
                <a:spcPts val="400"/>
              </a:spcBef>
              <a:buFont typeface="Wingdings"/>
              <a:buChar char=""/>
              <a:tabLst>
                <a:tab pos="597535" algn="l"/>
              </a:tabLst>
              <a:defRPr sz="900">
                <a:latin typeface="Calibri"/>
                <a:cs typeface="Calibri"/>
              </a:defRPr>
            </a:pPr>
            <a:r>
              <a:t>(e) i dati personali devono essere cancellati per l' </a:t>
            </a:r>
            <a:r>
              <a:rPr b="1"/>
              <a:t>adempimento di un obbligo legale previsto </a:t>
            </a:r>
            <a:r>
              <a:t>dal diritto dell'Unione o dello Stato membro cui è soggetto il responsabile del trattamento;</a:t>
            </a:r>
            <a:endParaRPr sz="900">
              <a:latin typeface="Calibri"/>
              <a:cs typeface="Calibri"/>
            </a:endParaRPr>
          </a:p>
          <a:p>
            <a:pPr marL="596900" marR="111760" lvl="1" indent="-194945">
              <a:lnSpc>
                <a:spcPts val="910"/>
              </a:lnSpc>
              <a:spcBef>
                <a:spcPts val="480"/>
              </a:spcBef>
              <a:buFont typeface="Wingdings"/>
              <a:buChar char=""/>
              <a:tabLst>
                <a:tab pos="597535" algn="l"/>
              </a:tabLst>
              <a:defRPr sz="900">
                <a:latin typeface="Calibri"/>
                <a:cs typeface="Calibri"/>
              </a:defRPr>
            </a:pPr>
            <a:r>
              <a:t>F) i dati personali sono stati raccolti in relazione all'offerta di servizi della società dell'informazione di cui all'articolo 8, paragrafo 1.</a:t>
            </a:r>
            <a:endParaRPr sz="900">
              <a:latin typeface="Calibri"/>
              <a:cs typeface="Calibri"/>
            </a:endParaRPr>
          </a:p>
          <a:p>
            <a:pPr marL="596900" lvl="1" indent="-195580">
              <a:lnSpc>
                <a:spcPct val="100000"/>
              </a:lnSpc>
              <a:spcBef>
                <a:spcPts val="219"/>
              </a:spcBef>
              <a:buFont typeface="Wingdings"/>
              <a:buChar char=""/>
              <a:tabLst>
                <a:tab pos="597535" algn="l"/>
              </a:tabLst>
              <a:defRPr sz="900">
                <a:latin typeface="Calibri"/>
                <a:cs typeface="Calibri"/>
              </a:defRPr>
            </a:pPr>
            <a:r>
              <a:t>[...]</a:t>
            </a:r>
            <a:endParaRPr sz="900">
              <a:latin typeface="Calibri"/>
              <a:cs typeface="Calibri"/>
            </a:endParaRPr>
          </a:p>
        </p:txBody>
      </p:sp>
      <p:sp>
        <p:nvSpPr>
          <p:cNvPr id="5" name="object 5"/>
          <p:cNvSpPr/>
          <p:nvPr/>
        </p:nvSpPr>
        <p:spPr>
          <a:xfrm>
            <a:off x="209853" y="5757642"/>
            <a:ext cx="131445" cy="631190"/>
          </a:xfrm>
          <a:custGeom>
            <a:avLst/>
            <a:gdLst/>
            <a:ahLst/>
            <a:cxnLst/>
            <a:rect l="l" t="t" r="r" b="b"/>
            <a:pathLst>
              <a:path w="131445" h="631189">
                <a:moveTo>
                  <a:pt x="131326" y="0"/>
                </a:moveTo>
                <a:lnTo>
                  <a:pt x="0" y="0"/>
                </a:lnTo>
                <a:lnTo>
                  <a:pt x="0" y="630936"/>
                </a:lnTo>
                <a:lnTo>
                  <a:pt x="131326" y="630936"/>
                </a:lnTo>
                <a:lnTo>
                  <a:pt x="131326" y="0"/>
                </a:lnTo>
                <a:close/>
              </a:path>
            </a:pathLst>
          </a:custGeom>
          <a:solidFill>
            <a:srgbClr val="FFC000"/>
          </a:solidFill>
        </p:spPr>
        <p:txBody>
          <a:bodyPr wrap="square" lIns="0" tIns="0" rIns="0" bIns="0"/>
          <a:lstStyle/>
          <a:p>
            <a:endParaRPr/>
          </a:p>
        </p:txBody>
      </p:sp>
      <p:grpSp>
        <p:nvGrpSpPr>
          <p:cNvPr id="6" name="object 6"/>
          <p:cNvGrpSpPr/>
          <p:nvPr/>
        </p:nvGrpSpPr>
        <p:grpSpPr>
          <a:xfrm>
            <a:off x="457880" y="1140459"/>
            <a:ext cx="10083165" cy="5279390"/>
            <a:chOff x="457880" y="1140459"/>
            <a:chExt cx="10083165" cy="5279390"/>
          </a:xfrm>
        </p:grpSpPr>
        <p:sp>
          <p:nvSpPr>
            <p:cNvPr id="7" name="object 7"/>
            <p:cNvSpPr/>
            <p:nvPr/>
          </p:nvSpPr>
          <p:spPr>
            <a:xfrm>
              <a:off x="457880" y="5758941"/>
              <a:ext cx="10083165" cy="631190"/>
            </a:xfrm>
            <a:custGeom>
              <a:avLst/>
              <a:gdLst/>
              <a:ahLst/>
              <a:cxnLst/>
              <a:rect l="l" t="t" r="r" b="b"/>
              <a:pathLst>
                <a:path w="10083165" h="631189">
                  <a:moveTo>
                    <a:pt x="10083119" y="0"/>
                  </a:moveTo>
                  <a:lnTo>
                    <a:pt x="0" y="0"/>
                  </a:lnTo>
                  <a:lnTo>
                    <a:pt x="0" y="630935"/>
                  </a:lnTo>
                  <a:lnTo>
                    <a:pt x="10083119" y="630935"/>
                  </a:lnTo>
                  <a:lnTo>
                    <a:pt x="10083119" y="0"/>
                  </a:lnTo>
                  <a:close/>
                </a:path>
              </a:pathLst>
            </a:custGeom>
            <a:solidFill>
              <a:srgbClr val="FFC000"/>
            </a:solidFill>
          </p:spPr>
          <p:txBody>
            <a:bodyPr wrap="square" lIns="0" tIns="0" rIns="0" bIns="0"/>
            <a:lstStyle/>
            <a:p>
              <a:endParaRPr/>
            </a:p>
          </p:txBody>
        </p:sp>
        <p:pic>
          <p:nvPicPr>
            <p:cNvPr id="8" name="object 8"/>
            <p:cNvPicPr/>
            <p:nvPr/>
          </p:nvPicPr>
          <p:blipFill>
            <a:blip r:embed="rId2" cstate="print"/>
            <a:stretch>
              <a:fillRect/>
            </a:stretch>
          </p:blipFill>
          <p:spPr>
            <a:xfrm>
              <a:off x="4885944" y="1140459"/>
              <a:ext cx="5510784" cy="5279136"/>
            </a:xfrm>
            <a:prstGeom prst="rect">
              <a:avLst/>
            </a:prstGeom>
          </p:spPr>
        </p:pic>
        <p:sp>
          <p:nvSpPr>
            <p:cNvPr id="9" name="object 9"/>
            <p:cNvSpPr/>
            <p:nvPr/>
          </p:nvSpPr>
          <p:spPr>
            <a:xfrm>
              <a:off x="5006542" y="1153273"/>
              <a:ext cx="5270500" cy="5039360"/>
            </a:xfrm>
            <a:custGeom>
              <a:avLst/>
              <a:gdLst/>
              <a:ahLst/>
              <a:cxnLst/>
              <a:rect l="l" t="t" r="r" b="b"/>
              <a:pathLst>
                <a:path w="5270500" h="5039360">
                  <a:moveTo>
                    <a:pt x="5270112" y="0"/>
                  </a:moveTo>
                  <a:lnTo>
                    <a:pt x="0" y="0"/>
                  </a:lnTo>
                  <a:lnTo>
                    <a:pt x="0" y="5038883"/>
                  </a:lnTo>
                  <a:lnTo>
                    <a:pt x="5270112" y="5038883"/>
                  </a:lnTo>
                  <a:lnTo>
                    <a:pt x="5270112" y="0"/>
                  </a:lnTo>
                  <a:close/>
                </a:path>
              </a:pathLst>
            </a:custGeom>
            <a:solidFill>
              <a:srgbClr val="FFFFFF"/>
            </a:solidFill>
          </p:spPr>
          <p:txBody>
            <a:bodyPr wrap="square" lIns="0" tIns="0" rIns="0" bIns="0"/>
            <a:lstStyle/>
            <a:p>
              <a:endParaRPr/>
            </a:p>
          </p:txBody>
        </p:sp>
        <p:pic>
          <p:nvPicPr>
            <p:cNvPr id="10" name="object 10"/>
            <p:cNvPicPr/>
            <p:nvPr/>
          </p:nvPicPr>
          <p:blipFill>
            <a:blip r:embed="rId3" cstate="print"/>
            <a:stretch>
              <a:fillRect/>
            </a:stretch>
          </p:blipFill>
          <p:spPr>
            <a:xfrm>
              <a:off x="5254450" y="2330328"/>
              <a:ext cx="4795540" cy="2684772"/>
            </a:xfrm>
            <a:prstGeom prst="rect">
              <a:avLst/>
            </a:prstGeom>
          </p:spPr>
        </p:pic>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806450"/>
            <a:ext cx="9444070" cy="1110615"/>
          </a:xfrm>
          <a:prstGeom prst="rect">
            <a:avLst/>
          </a:prstGeom>
        </p:spPr>
        <p:txBody>
          <a:bodyPr vert="horz" wrap="square" lIns="0" tIns="12065" rIns="0" bIns="0">
            <a:spAutoFit/>
          </a:bodyPr>
          <a:lstStyle/>
          <a:p>
            <a:pPr marL="12700">
              <a:lnSpc>
                <a:spcPts val="4270"/>
              </a:lnSpc>
              <a:spcBef>
                <a:spcPts val="95"/>
              </a:spcBef>
            </a:pPr>
            <a:r>
              <a:rPr dirty="0" err="1"/>
              <a:t>Articolo</a:t>
            </a:r>
            <a:r>
              <a:rPr dirty="0"/>
              <a:t> 17</a:t>
            </a:r>
          </a:p>
          <a:p>
            <a:pPr marL="12700">
              <a:lnSpc>
                <a:spcPts val="4270"/>
              </a:lnSpc>
            </a:pPr>
            <a:r>
              <a:rPr dirty="0" err="1"/>
              <a:t>Diritto</a:t>
            </a:r>
            <a:r>
              <a:rPr dirty="0"/>
              <a:t> </a:t>
            </a:r>
            <a:r>
              <a:rPr dirty="0" err="1"/>
              <a:t>alla</a:t>
            </a:r>
            <a:r>
              <a:rPr dirty="0"/>
              <a:t> </a:t>
            </a:r>
            <a:r>
              <a:rPr dirty="0" err="1"/>
              <a:t>cancellazione</a:t>
            </a:r>
            <a:r>
              <a:rPr dirty="0"/>
              <a:t> ("</a:t>
            </a:r>
            <a:r>
              <a:rPr dirty="0" err="1"/>
              <a:t>diritto</a:t>
            </a:r>
            <a:r>
              <a:rPr dirty="0"/>
              <a:t> </a:t>
            </a:r>
            <a:r>
              <a:rPr dirty="0" err="1"/>
              <a:t>all'oblio</a:t>
            </a:r>
            <a:r>
              <a:rPr dirty="0"/>
              <a:t>") (2/2)</a:t>
            </a:r>
          </a:p>
        </p:txBody>
      </p:sp>
      <p:sp>
        <p:nvSpPr>
          <p:cNvPr id="3" name="object 3"/>
          <p:cNvSpPr txBox="1"/>
          <p:nvPr/>
        </p:nvSpPr>
        <p:spPr>
          <a:xfrm>
            <a:off x="1108066" y="2262302"/>
            <a:ext cx="8478520" cy="254000"/>
          </a:xfrm>
          <a:prstGeom prst="rect">
            <a:avLst/>
          </a:prstGeom>
        </p:spPr>
        <p:txBody>
          <a:bodyPr vert="horz" wrap="square" lIns="0" tIns="12700" rIns="0" bIns="0">
            <a:spAutoFit/>
          </a:bodyPr>
          <a:lstStyle/>
          <a:p>
            <a:pPr marL="12700">
              <a:lnSpc>
                <a:spcPct val="100000"/>
              </a:lnSpc>
              <a:spcBef>
                <a:spcPts val="100"/>
              </a:spcBef>
              <a:tabLst>
                <a:tab pos="362585" algn="l"/>
              </a:tabLst>
              <a:defRPr sz="1500">
                <a:latin typeface="Calibri"/>
                <a:cs typeface="Calibri"/>
              </a:defRPr>
            </a:pPr>
            <a:r>
              <a:t>2.	Se il responsabile del trattamento ha reso pubblici i dati personali ed è obbligato ai sensi del paragrafo 1 a</a:t>
            </a:r>
            <a:endParaRPr sz="1500">
              <a:latin typeface="Calibri"/>
              <a:cs typeface="Calibri"/>
            </a:endParaRPr>
          </a:p>
        </p:txBody>
      </p:sp>
      <p:sp>
        <p:nvSpPr>
          <p:cNvPr id="4" name="object 4"/>
          <p:cNvSpPr txBox="1"/>
          <p:nvPr/>
        </p:nvSpPr>
        <p:spPr>
          <a:xfrm>
            <a:off x="1231900" y="2516302"/>
            <a:ext cx="8482330" cy="748030"/>
          </a:xfrm>
          <a:prstGeom prst="rect">
            <a:avLst/>
          </a:prstGeom>
        </p:spPr>
        <p:txBody>
          <a:bodyPr vert="horz" wrap="square" lIns="0" tIns="12700" rIns="0" bIns="0">
            <a:spAutoFit/>
          </a:bodyPr>
          <a:lstStyle/>
          <a:p>
            <a:pPr marL="12700">
              <a:lnSpc>
                <a:spcPts val="1550"/>
              </a:lnSpc>
              <a:spcBef>
                <a:spcPts val="100"/>
              </a:spcBef>
              <a:defRPr sz="1500">
                <a:latin typeface="Calibri"/>
                <a:cs typeface="Calibri"/>
              </a:defRPr>
            </a:pPr>
            <a:r>
              <a:rPr dirty="0" err="1"/>
              <a:t>cancellare</a:t>
            </a:r>
            <a:r>
              <a:rPr dirty="0"/>
              <a:t> </a:t>
            </a:r>
            <a:r>
              <a:rPr dirty="0" err="1"/>
              <a:t>i</a:t>
            </a:r>
            <a:r>
              <a:rPr dirty="0"/>
              <a:t> </a:t>
            </a:r>
            <a:r>
              <a:rPr dirty="0" err="1"/>
              <a:t>dati</a:t>
            </a:r>
            <a:r>
              <a:rPr dirty="0"/>
              <a:t> </a:t>
            </a:r>
            <a:r>
              <a:rPr dirty="0" err="1"/>
              <a:t>personali</a:t>
            </a:r>
            <a:r>
              <a:rPr dirty="0"/>
              <a:t>, il </a:t>
            </a:r>
            <a:r>
              <a:rPr dirty="0" err="1"/>
              <a:t>titolare</a:t>
            </a:r>
            <a:r>
              <a:rPr dirty="0"/>
              <a:t> del </a:t>
            </a:r>
            <a:r>
              <a:rPr dirty="0" err="1"/>
              <a:t>trattamento</a:t>
            </a:r>
            <a:r>
              <a:rPr dirty="0"/>
              <a:t>, </a:t>
            </a:r>
            <a:r>
              <a:rPr dirty="0" err="1"/>
              <a:t>tenendo</a:t>
            </a:r>
            <a:r>
              <a:rPr dirty="0"/>
              <a:t> </a:t>
            </a:r>
            <a:r>
              <a:rPr dirty="0" err="1"/>
              <a:t>conto</a:t>
            </a:r>
            <a:r>
              <a:rPr dirty="0"/>
              <a:t> </a:t>
            </a:r>
            <a:r>
              <a:rPr dirty="0" err="1"/>
              <a:t>della</a:t>
            </a:r>
            <a:r>
              <a:rPr dirty="0"/>
              <a:t> </a:t>
            </a:r>
            <a:r>
              <a:rPr dirty="0" err="1"/>
              <a:t>tecnologia</a:t>
            </a:r>
            <a:r>
              <a:rPr dirty="0"/>
              <a:t> </a:t>
            </a:r>
            <a:r>
              <a:rPr dirty="0" err="1"/>
              <a:t>disponibile</a:t>
            </a:r>
            <a:r>
              <a:rPr dirty="0"/>
              <a:t> e del </a:t>
            </a:r>
            <a:r>
              <a:rPr dirty="0" err="1"/>
              <a:t>costo</a:t>
            </a:r>
            <a:r>
              <a:rPr dirty="0"/>
              <a:t> di</a:t>
            </a:r>
            <a:endParaRPr sz="1500" dirty="0">
              <a:latin typeface="Calibri"/>
              <a:cs typeface="Calibri"/>
            </a:endParaRPr>
          </a:p>
          <a:p>
            <a:pPr marL="12700">
              <a:lnSpc>
                <a:spcPts val="1295"/>
              </a:lnSpc>
              <a:defRPr sz="1500">
                <a:latin typeface="Calibri"/>
                <a:cs typeface="Calibri"/>
              </a:defRPr>
            </a:pPr>
            <a:r>
              <a:rPr dirty="0" err="1"/>
              <a:t>L'attuazione</a:t>
            </a:r>
            <a:r>
              <a:rPr dirty="0"/>
              <a:t> </a:t>
            </a:r>
            <a:r>
              <a:rPr dirty="0" err="1"/>
              <a:t>adotta</a:t>
            </a:r>
            <a:r>
              <a:rPr dirty="0"/>
              <a:t> </a:t>
            </a:r>
            <a:r>
              <a:rPr dirty="0" err="1"/>
              <a:t>misure</a:t>
            </a:r>
            <a:r>
              <a:rPr dirty="0"/>
              <a:t> </a:t>
            </a:r>
            <a:r>
              <a:rPr dirty="0" err="1"/>
              <a:t>ragionevoli</a:t>
            </a:r>
            <a:r>
              <a:rPr dirty="0"/>
              <a:t>, </a:t>
            </a:r>
            <a:r>
              <a:rPr dirty="0" err="1"/>
              <a:t>comprese</a:t>
            </a:r>
            <a:r>
              <a:rPr dirty="0"/>
              <a:t> </a:t>
            </a:r>
            <a:r>
              <a:rPr dirty="0" err="1"/>
              <a:t>misure</a:t>
            </a:r>
            <a:r>
              <a:rPr dirty="0"/>
              <a:t> </a:t>
            </a:r>
            <a:r>
              <a:rPr dirty="0" err="1"/>
              <a:t>tecniche</a:t>
            </a:r>
            <a:r>
              <a:rPr dirty="0"/>
              <a:t>, per </a:t>
            </a:r>
            <a:r>
              <a:rPr dirty="0" err="1"/>
              <a:t>informare</a:t>
            </a:r>
            <a:r>
              <a:rPr dirty="0"/>
              <a:t> </a:t>
            </a:r>
            <a:r>
              <a:rPr dirty="0" err="1"/>
              <a:t>i</a:t>
            </a:r>
            <a:r>
              <a:rPr dirty="0"/>
              <a:t> </a:t>
            </a:r>
            <a:r>
              <a:rPr dirty="0" err="1"/>
              <a:t>responsabili</a:t>
            </a:r>
            <a:r>
              <a:rPr dirty="0"/>
              <a:t> del </a:t>
            </a:r>
            <a:r>
              <a:rPr dirty="0" err="1"/>
              <a:t>trattamento</a:t>
            </a:r>
            <a:r>
              <a:rPr dirty="0"/>
              <a:t> </a:t>
            </a:r>
            <a:r>
              <a:rPr dirty="0" err="1"/>
              <a:t>che</a:t>
            </a:r>
            <a:r>
              <a:rPr dirty="0"/>
              <a:t> </a:t>
            </a:r>
            <a:r>
              <a:rPr dirty="0" err="1"/>
              <a:t>sono</a:t>
            </a:r>
            <a:endParaRPr sz="1500" dirty="0">
              <a:latin typeface="Calibri"/>
              <a:cs typeface="Calibri"/>
            </a:endParaRPr>
          </a:p>
          <a:p>
            <a:pPr marL="12700" marR="7620">
              <a:lnSpc>
                <a:spcPct val="72000"/>
              </a:lnSpc>
              <a:spcBef>
                <a:spcPts val="250"/>
              </a:spcBef>
              <a:defRPr sz="1500">
                <a:latin typeface="Calibri"/>
                <a:cs typeface="Calibri"/>
              </a:defRPr>
            </a:pPr>
            <a:r>
              <a:rPr dirty="0" err="1"/>
              <a:t>trattamento</a:t>
            </a:r>
            <a:r>
              <a:rPr dirty="0"/>
              <a:t> </a:t>
            </a:r>
            <a:r>
              <a:rPr dirty="0" err="1"/>
              <a:t>dei</a:t>
            </a:r>
            <a:r>
              <a:rPr dirty="0"/>
              <a:t> </a:t>
            </a:r>
            <a:r>
              <a:rPr dirty="0" err="1"/>
              <a:t>dati</a:t>
            </a:r>
            <a:r>
              <a:rPr dirty="0"/>
              <a:t> </a:t>
            </a:r>
            <a:r>
              <a:rPr dirty="0" err="1"/>
              <a:t>personali</a:t>
            </a:r>
            <a:r>
              <a:rPr dirty="0"/>
              <a:t> </a:t>
            </a:r>
            <a:r>
              <a:rPr dirty="0" err="1"/>
              <a:t>che</a:t>
            </a:r>
            <a:r>
              <a:rPr dirty="0"/>
              <a:t> </a:t>
            </a:r>
            <a:r>
              <a:rPr dirty="0" err="1"/>
              <a:t>l'interessato</a:t>
            </a:r>
            <a:r>
              <a:rPr dirty="0"/>
              <a:t> ha </a:t>
            </a:r>
            <a:r>
              <a:rPr dirty="0" err="1"/>
              <a:t>richiesto</a:t>
            </a:r>
            <a:r>
              <a:rPr dirty="0"/>
              <a:t> la </a:t>
            </a:r>
            <a:r>
              <a:rPr dirty="0" err="1"/>
              <a:t>cancellazione</a:t>
            </a:r>
            <a:r>
              <a:rPr dirty="0"/>
              <a:t> da </a:t>
            </a:r>
            <a:r>
              <a:rPr dirty="0" err="1"/>
              <a:t>parte</a:t>
            </a:r>
            <a:r>
              <a:rPr dirty="0"/>
              <a:t> di </a:t>
            </a:r>
            <a:r>
              <a:rPr dirty="0" err="1"/>
              <a:t>tali</a:t>
            </a:r>
            <a:r>
              <a:rPr dirty="0"/>
              <a:t> </a:t>
            </a:r>
            <a:r>
              <a:rPr dirty="0" err="1"/>
              <a:t>responsabili</a:t>
            </a:r>
            <a:r>
              <a:rPr dirty="0"/>
              <a:t> del </a:t>
            </a:r>
            <a:r>
              <a:rPr dirty="0" err="1"/>
              <a:t>trattamento</a:t>
            </a:r>
            <a:r>
              <a:rPr dirty="0"/>
              <a:t> di </a:t>
            </a:r>
            <a:r>
              <a:rPr dirty="0" err="1"/>
              <a:t>qualsiasi</a:t>
            </a:r>
            <a:r>
              <a:rPr dirty="0"/>
              <a:t> link o </a:t>
            </a:r>
            <a:r>
              <a:rPr dirty="0" err="1"/>
              <a:t>copia</a:t>
            </a:r>
            <a:r>
              <a:rPr dirty="0"/>
              <a:t> o </a:t>
            </a:r>
            <a:r>
              <a:rPr dirty="0" err="1"/>
              <a:t>riproduzione</a:t>
            </a:r>
            <a:r>
              <a:rPr dirty="0"/>
              <a:t> di </a:t>
            </a:r>
            <a:r>
              <a:rPr dirty="0" err="1"/>
              <a:t>tali</a:t>
            </a:r>
            <a:r>
              <a:rPr dirty="0"/>
              <a:t> </a:t>
            </a:r>
            <a:r>
              <a:rPr dirty="0" err="1"/>
              <a:t>dati</a:t>
            </a:r>
            <a:r>
              <a:rPr dirty="0"/>
              <a:t> </a:t>
            </a:r>
            <a:r>
              <a:rPr dirty="0" err="1"/>
              <a:t>personali</a:t>
            </a:r>
            <a:r>
              <a:rPr dirty="0"/>
              <a:t>.</a:t>
            </a:r>
            <a:endParaRPr sz="1500" dirty="0">
              <a:latin typeface="Calibri"/>
              <a:cs typeface="Calibri"/>
            </a:endParaRPr>
          </a:p>
        </p:txBody>
      </p:sp>
      <p:sp>
        <p:nvSpPr>
          <p:cNvPr id="5" name="object 5"/>
          <p:cNvSpPr txBox="1"/>
          <p:nvPr/>
        </p:nvSpPr>
        <p:spPr>
          <a:xfrm>
            <a:off x="1108066" y="3441878"/>
            <a:ext cx="8429625" cy="2692400"/>
          </a:xfrm>
          <a:prstGeom prst="rect">
            <a:avLst/>
          </a:prstGeom>
        </p:spPr>
        <p:txBody>
          <a:bodyPr vert="horz" wrap="square" lIns="0" tIns="12700" rIns="0" bIns="0">
            <a:spAutoFit/>
          </a:bodyPr>
          <a:lstStyle/>
          <a:p>
            <a:pPr marL="12700">
              <a:lnSpc>
                <a:spcPct val="100000"/>
              </a:lnSpc>
              <a:spcBef>
                <a:spcPts val="100"/>
              </a:spcBef>
              <a:tabLst>
                <a:tab pos="293370" algn="l"/>
              </a:tabLst>
              <a:defRPr sz="1500">
                <a:latin typeface="Calibri"/>
                <a:cs typeface="Calibri"/>
              </a:defRPr>
            </a:pPr>
            <a:r>
              <a:rPr dirty="0"/>
              <a:t>3.	</a:t>
            </a:r>
            <a:r>
              <a:rPr b="1" dirty="0"/>
              <a:t>I </a:t>
            </a:r>
            <a:r>
              <a:rPr b="1" dirty="0" err="1"/>
              <a:t>paragrafi</a:t>
            </a:r>
            <a:r>
              <a:rPr b="1" dirty="0"/>
              <a:t> 1 e 2 non </a:t>
            </a:r>
            <a:r>
              <a:rPr b="1" dirty="0" err="1"/>
              <a:t>si</a:t>
            </a:r>
            <a:r>
              <a:rPr b="1" dirty="0"/>
              <a:t> </a:t>
            </a:r>
            <a:r>
              <a:rPr b="1" dirty="0" err="1"/>
              <a:t>applicano</a:t>
            </a:r>
            <a:r>
              <a:rPr b="1" dirty="0"/>
              <a:t> </a:t>
            </a:r>
            <a:r>
              <a:rPr b="1" dirty="0" err="1"/>
              <a:t>nella</a:t>
            </a:r>
            <a:r>
              <a:rPr b="1" dirty="0"/>
              <a:t> </a:t>
            </a:r>
            <a:r>
              <a:rPr b="1" dirty="0" err="1"/>
              <a:t>misura</a:t>
            </a:r>
            <a:r>
              <a:rPr b="1" dirty="0"/>
              <a:t> in cui il </a:t>
            </a:r>
            <a:r>
              <a:rPr b="1" dirty="0" err="1"/>
              <a:t>trattamento</a:t>
            </a:r>
            <a:r>
              <a:rPr b="1" dirty="0"/>
              <a:t> </a:t>
            </a:r>
            <a:r>
              <a:rPr b="1" dirty="0" err="1"/>
              <a:t>è</a:t>
            </a:r>
            <a:r>
              <a:rPr b="1" dirty="0"/>
              <a:t> </a:t>
            </a:r>
            <a:r>
              <a:rPr b="1" dirty="0" err="1"/>
              <a:t>necessario</a:t>
            </a:r>
            <a:r>
              <a:rPr b="1" dirty="0"/>
              <a:t>:</a:t>
            </a:r>
            <a:endParaRPr sz="1500" dirty="0">
              <a:latin typeface="Calibri"/>
              <a:cs typeface="Calibri"/>
            </a:endParaRPr>
          </a:p>
          <a:p>
            <a:pPr>
              <a:lnSpc>
                <a:spcPct val="100000"/>
              </a:lnSpc>
              <a:spcBef>
                <a:spcPts val="50"/>
              </a:spcBef>
            </a:pPr>
            <a:endParaRPr sz="2000" dirty="0">
              <a:latin typeface="Calibri"/>
              <a:cs typeface="Calibri"/>
            </a:endParaRPr>
          </a:p>
          <a:p>
            <a:pPr marL="319405" indent="-307340">
              <a:lnSpc>
                <a:spcPct val="100000"/>
              </a:lnSpc>
              <a:spcBef>
                <a:spcPts val="5"/>
              </a:spcBef>
              <a:buAutoNum type="alphaLcParenBoth"/>
              <a:tabLst>
                <a:tab pos="320040" algn="l"/>
              </a:tabLst>
              <a:defRPr sz="1500" b="1">
                <a:latin typeface="Calibri"/>
                <a:cs typeface="Calibri"/>
              </a:defRPr>
            </a:pPr>
            <a:r>
              <a:rPr dirty="0"/>
              <a:t>per </a:t>
            </a:r>
            <a:r>
              <a:rPr dirty="0" err="1"/>
              <a:t>l'esercizio</a:t>
            </a:r>
            <a:r>
              <a:rPr dirty="0"/>
              <a:t> del </a:t>
            </a:r>
            <a:r>
              <a:rPr dirty="0" err="1"/>
              <a:t>diritto</a:t>
            </a:r>
            <a:r>
              <a:rPr dirty="0"/>
              <a:t> </a:t>
            </a:r>
            <a:r>
              <a:rPr dirty="0" err="1"/>
              <a:t>alla</a:t>
            </a:r>
            <a:r>
              <a:rPr dirty="0"/>
              <a:t> </a:t>
            </a:r>
            <a:r>
              <a:rPr dirty="0" err="1"/>
              <a:t>libertà</a:t>
            </a:r>
            <a:r>
              <a:rPr dirty="0"/>
              <a:t> di </a:t>
            </a:r>
            <a:r>
              <a:rPr dirty="0" err="1"/>
              <a:t>espressione</a:t>
            </a:r>
            <a:r>
              <a:rPr dirty="0"/>
              <a:t> e di </a:t>
            </a:r>
            <a:r>
              <a:rPr dirty="0" err="1"/>
              <a:t>informazione</a:t>
            </a:r>
            <a:r>
              <a:rPr dirty="0"/>
              <a:t>;</a:t>
            </a:r>
            <a:endParaRPr sz="1500" dirty="0">
              <a:latin typeface="Calibri"/>
              <a:cs typeface="Calibri"/>
            </a:endParaRPr>
          </a:p>
          <a:p>
            <a:pPr marL="278765" indent="-266700">
              <a:lnSpc>
                <a:spcPts val="1550"/>
              </a:lnSpc>
              <a:spcBef>
                <a:spcPts val="310"/>
              </a:spcBef>
              <a:buFont typeface="Calibri"/>
              <a:buAutoNum type="alphaLcParenBoth"/>
              <a:tabLst>
                <a:tab pos="279400" algn="l"/>
              </a:tabLst>
              <a:defRPr sz="1500">
                <a:latin typeface="Calibri"/>
                <a:cs typeface="Calibri"/>
              </a:defRPr>
            </a:pPr>
            <a:r>
              <a:rPr b="1" dirty="0"/>
              <a:t>per </a:t>
            </a:r>
            <a:r>
              <a:rPr b="1" dirty="0" err="1"/>
              <a:t>l'adempimento</a:t>
            </a:r>
            <a:r>
              <a:rPr b="1" dirty="0"/>
              <a:t> di un </a:t>
            </a:r>
            <a:r>
              <a:rPr b="1" dirty="0" err="1"/>
              <a:t>obbligo</a:t>
            </a:r>
            <a:r>
              <a:rPr b="1" dirty="0"/>
              <a:t> </a:t>
            </a:r>
            <a:r>
              <a:rPr b="1" dirty="0" err="1"/>
              <a:t>giuridico</a:t>
            </a:r>
            <a:r>
              <a:rPr b="1" dirty="0"/>
              <a:t> </a:t>
            </a:r>
            <a:r>
              <a:rPr dirty="0" err="1"/>
              <a:t>che</a:t>
            </a:r>
            <a:r>
              <a:rPr dirty="0"/>
              <a:t> </a:t>
            </a:r>
            <a:r>
              <a:rPr dirty="0" err="1"/>
              <a:t>richiede</a:t>
            </a:r>
            <a:r>
              <a:rPr dirty="0"/>
              <a:t> il </a:t>
            </a:r>
            <a:r>
              <a:rPr dirty="0" err="1"/>
              <a:t>trattamento</a:t>
            </a:r>
            <a:r>
              <a:rPr dirty="0"/>
              <a:t> da </a:t>
            </a:r>
            <a:r>
              <a:rPr dirty="0" err="1"/>
              <a:t>parte</a:t>
            </a:r>
            <a:r>
              <a:rPr dirty="0"/>
              <a:t> del </a:t>
            </a:r>
            <a:r>
              <a:rPr dirty="0" err="1"/>
              <a:t>diritto</a:t>
            </a:r>
            <a:r>
              <a:rPr dirty="0"/>
              <a:t> </a:t>
            </a:r>
            <a:r>
              <a:rPr dirty="0" err="1"/>
              <a:t>dell'Unione</a:t>
            </a:r>
            <a:r>
              <a:rPr dirty="0"/>
              <a:t> o </a:t>
            </a:r>
            <a:r>
              <a:rPr dirty="0" err="1"/>
              <a:t>degli</a:t>
            </a:r>
            <a:r>
              <a:rPr dirty="0"/>
              <a:t> </a:t>
            </a:r>
            <a:r>
              <a:rPr dirty="0" err="1"/>
              <a:t>Stati</a:t>
            </a:r>
            <a:r>
              <a:rPr dirty="0"/>
              <a:t> </a:t>
            </a:r>
            <a:r>
              <a:rPr dirty="0" err="1"/>
              <a:t>membri</a:t>
            </a:r>
            <a:endParaRPr sz="1500" dirty="0">
              <a:latin typeface="Calibri"/>
              <a:cs typeface="Calibri"/>
            </a:endParaRPr>
          </a:p>
          <a:p>
            <a:pPr marL="12700" marR="127635">
              <a:lnSpc>
                <a:spcPct val="72000"/>
              </a:lnSpc>
              <a:spcBef>
                <a:spcPts val="250"/>
              </a:spcBef>
              <a:defRPr sz="1500">
                <a:latin typeface="Calibri"/>
                <a:cs typeface="Calibri"/>
              </a:defRPr>
            </a:pPr>
            <a:r>
              <a:rPr dirty="0" err="1"/>
              <a:t>che</a:t>
            </a:r>
            <a:r>
              <a:rPr dirty="0"/>
              <a:t> il </a:t>
            </a:r>
            <a:r>
              <a:rPr dirty="0" err="1"/>
              <a:t>responsabile</a:t>
            </a:r>
            <a:r>
              <a:rPr dirty="0"/>
              <a:t> del </a:t>
            </a:r>
            <a:r>
              <a:rPr dirty="0" err="1"/>
              <a:t>trattamento</a:t>
            </a:r>
            <a:r>
              <a:rPr dirty="0"/>
              <a:t> </a:t>
            </a:r>
            <a:r>
              <a:rPr dirty="0" err="1"/>
              <a:t>è</a:t>
            </a:r>
            <a:r>
              <a:rPr dirty="0"/>
              <a:t> </a:t>
            </a:r>
            <a:r>
              <a:rPr dirty="0" err="1"/>
              <a:t>soggetto</a:t>
            </a:r>
            <a:r>
              <a:rPr dirty="0"/>
              <a:t> o per </a:t>
            </a:r>
            <a:r>
              <a:rPr dirty="0" err="1"/>
              <a:t>l'esecuzione</a:t>
            </a:r>
            <a:r>
              <a:rPr dirty="0"/>
              <a:t> di un </a:t>
            </a:r>
            <a:r>
              <a:rPr dirty="0" err="1"/>
              <a:t>compito</a:t>
            </a:r>
            <a:r>
              <a:rPr dirty="0"/>
              <a:t> </a:t>
            </a:r>
            <a:r>
              <a:rPr dirty="0" err="1"/>
              <a:t>svolto</a:t>
            </a:r>
            <a:r>
              <a:rPr dirty="0"/>
              <a:t> nell' </a:t>
            </a:r>
            <a:r>
              <a:rPr b="1" dirty="0"/>
              <a:t>interesse </a:t>
            </a:r>
            <a:r>
              <a:rPr b="1" dirty="0" err="1"/>
              <a:t>pubblico</a:t>
            </a:r>
            <a:r>
              <a:rPr b="1" dirty="0"/>
              <a:t> o nell' </a:t>
            </a:r>
            <a:r>
              <a:rPr dirty="0" err="1"/>
              <a:t>esercizio</a:t>
            </a:r>
            <a:r>
              <a:rPr dirty="0"/>
              <a:t> di </a:t>
            </a:r>
            <a:r>
              <a:rPr dirty="0" err="1"/>
              <a:t>pubblici</a:t>
            </a:r>
            <a:r>
              <a:rPr dirty="0"/>
              <a:t> </a:t>
            </a:r>
            <a:r>
              <a:rPr dirty="0" err="1"/>
              <a:t>poteri</a:t>
            </a:r>
            <a:r>
              <a:rPr dirty="0"/>
              <a:t> di cui </a:t>
            </a:r>
            <a:r>
              <a:rPr dirty="0" err="1"/>
              <a:t>è</a:t>
            </a:r>
            <a:r>
              <a:rPr dirty="0"/>
              <a:t> </a:t>
            </a:r>
            <a:r>
              <a:rPr dirty="0" err="1"/>
              <a:t>investito</a:t>
            </a:r>
            <a:r>
              <a:rPr dirty="0"/>
              <a:t> il </a:t>
            </a:r>
            <a:r>
              <a:rPr dirty="0" err="1"/>
              <a:t>responsabile</a:t>
            </a:r>
            <a:r>
              <a:rPr dirty="0"/>
              <a:t> del </a:t>
            </a:r>
            <a:r>
              <a:rPr dirty="0" err="1"/>
              <a:t>trattamento</a:t>
            </a:r>
            <a:r>
              <a:rPr dirty="0"/>
              <a:t>;</a:t>
            </a:r>
            <a:endParaRPr sz="1500" dirty="0">
              <a:latin typeface="Calibri"/>
              <a:cs typeface="Calibri"/>
            </a:endParaRPr>
          </a:p>
          <a:p>
            <a:pPr marL="12700" marR="5080">
              <a:lnSpc>
                <a:spcPct val="72000"/>
              </a:lnSpc>
              <a:spcBef>
                <a:spcPts val="820"/>
              </a:spcBef>
              <a:buAutoNum type="alphaLcParenBoth" startAt="3"/>
              <a:tabLst>
                <a:tab pos="259079" algn="l"/>
              </a:tabLst>
              <a:defRPr sz="1500">
                <a:latin typeface="Calibri"/>
                <a:cs typeface="Calibri"/>
              </a:defRPr>
            </a:pPr>
            <a:r>
              <a:rPr dirty="0"/>
              <a:t>per </a:t>
            </a:r>
            <a:r>
              <a:rPr dirty="0" err="1"/>
              <a:t>motivi</a:t>
            </a:r>
            <a:r>
              <a:rPr dirty="0"/>
              <a:t> di </a:t>
            </a:r>
            <a:r>
              <a:rPr b="1" dirty="0"/>
              <a:t>interesse </a:t>
            </a:r>
            <a:r>
              <a:rPr b="1" dirty="0" err="1"/>
              <a:t>pubblico</a:t>
            </a:r>
            <a:r>
              <a:rPr b="1" dirty="0"/>
              <a:t> </a:t>
            </a:r>
            <a:r>
              <a:rPr b="1" dirty="0" err="1"/>
              <a:t>nel</a:t>
            </a:r>
            <a:r>
              <a:rPr b="1" dirty="0"/>
              <a:t> </a:t>
            </a:r>
            <a:r>
              <a:rPr b="1" dirty="0" err="1"/>
              <a:t>settore</a:t>
            </a:r>
            <a:r>
              <a:rPr b="1" dirty="0"/>
              <a:t> </a:t>
            </a:r>
            <a:r>
              <a:rPr b="1" dirty="0" err="1"/>
              <a:t>della</a:t>
            </a:r>
            <a:r>
              <a:rPr b="1" dirty="0"/>
              <a:t> </a:t>
            </a:r>
            <a:r>
              <a:rPr b="1" dirty="0" err="1"/>
              <a:t>sanità</a:t>
            </a:r>
            <a:r>
              <a:rPr b="1" dirty="0"/>
              <a:t> </a:t>
            </a:r>
            <a:r>
              <a:rPr b="1" dirty="0" err="1"/>
              <a:t>pubblica</a:t>
            </a:r>
            <a:r>
              <a:rPr b="1" dirty="0"/>
              <a:t> </a:t>
            </a:r>
            <a:r>
              <a:rPr dirty="0" err="1"/>
              <a:t>conformemente</a:t>
            </a:r>
            <a:r>
              <a:rPr dirty="0"/>
              <a:t> </a:t>
            </a:r>
            <a:r>
              <a:rPr dirty="0" err="1"/>
              <a:t>all'articolo</a:t>
            </a:r>
            <a:r>
              <a:rPr dirty="0"/>
              <a:t> 9, </a:t>
            </a:r>
            <a:r>
              <a:rPr dirty="0" err="1"/>
              <a:t>paragrafo</a:t>
            </a:r>
            <a:r>
              <a:rPr dirty="0"/>
              <a:t> 2, </a:t>
            </a:r>
            <a:r>
              <a:rPr dirty="0" err="1"/>
              <a:t>lettere</a:t>
            </a:r>
            <a:r>
              <a:rPr dirty="0"/>
              <a:t> h) e </a:t>
            </a:r>
            <a:r>
              <a:rPr dirty="0" err="1"/>
              <a:t>i</a:t>
            </a:r>
            <a:r>
              <a:rPr dirty="0"/>
              <a:t>), </a:t>
            </a:r>
            <a:r>
              <a:rPr dirty="0" err="1"/>
              <a:t>nonché</a:t>
            </a:r>
            <a:r>
              <a:rPr dirty="0"/>
              <a:t> </a:t>
            </a:r>
            <a:r>
              <a:rPr dirty="0" err="1"/>
              <a:t>all'articolo</a:t>
            </a:r>
            <a:r>
              <a:rPr dirty="0"/>
              <a:t> 9, </a:t>
            </a:r>
            <a:r>
              <a:rPr dirty="0" err="1"/>
              <a:t>paragrafo</a:t>
            </a:r>
            <a:r>
              <a:rPr dirty="0"/>
              <a:t> 3;</a:t>
            </a:r>
            <a:endParaRPr sz="1500" dirty="0">
              <a:latin typeface="Calibri"/>
              <a:cs typeface="Calibri"/>
            </a:endParaRPr>
          </a:p>
          <a:p>
            <a:pPr marL="278765" indent="-266700">
              <a:lnSpc>
                <a:spcPts val="1550"/>
              </a:lnSpc>
              <a:spcBef>
                <a:spcPts val="285"/>
              </a:spcBef>
              <a:buAutoNum type="alphaLcParenBoth" startAt="3"/>
              <a:tabLst>
                <a:tab pos="279400" algn="l"/>
              </a:tabLst>
              <a:defRPr sz="1500">
                <a:latin typeface="Calibri"/>
                <a:cs typeface="Calibri"/>
              </a:defRPr>
            </a:pPr>
            <a:r>
              <a:rPr dirty="0"/>
              <a:t>a </a:t>
            </a:r>
            <a:r>
              <a:rPr dirty="0" err="1"/>
              <a:t>fini</a:t>
            </a:r>
            <a:r>
              <a:rPr dirty="0"/>
              <a:t> di </a:t>
            </a:r>
            <a:r>
              <a:rPr dirty="0" err="1"/>
              <a:t>archiviazione</a:t>
            </a:r>
            <a:r>
              <a:rPr b="1" dirty="0" err="1"/>
              <a:t>i</a:t>
            </a:r>
            <a:r>
              <a:rPr b="1" dirty="0"/>
              <a:t>) di interesse </a:t>
            </a:r>
            <a:r>
              <a:rPr b="1" dirty="0" err="1"/>
              <a:t>pubblico</a:t>
            </a:r>
            <a:r>
              <a:rPr b="1" dirty="0"/>
              <a:t>, di </a:t>
            </a:r>
            <a:r>
              <a:rPr b="1" dirty="0" err="1"/>
              <a:t>ricerca</a:t>
            </a:r>
            <a:r>
              <a:rPr b="1" dirty="0"/>
              <a:t> </a:t>
            </a:r>
            <a:r>
              <a:rPr b="1" dirty="0" err="1"/>
              <a:t>scientifica</a:t>
            </a:r>
            <a:r>
              <a:rPr b="1" dirty="0"/>
              <a:t> o </a:t>
            </a:r>
            <a:r>
              <a:rPr b="1" dirty="0" err="1"/>
              <a:t>storica</a:t>
            </a:r>
            <a:r>
              <a:rPr b="1" dirty="0"/>
              <a:t> o </a:t>
            </a:r>
            <a:r>
              <a:rPr b="1" dirty="0" err="1"/>
              <a:t>statistica</a:t>
            </a:r>
            <a:endParaRPr sz="1500" dirty="0">
              <a:latin typeface="Calibri"/>
              <a:cs typeface="Calibri"/>
            </a:endParaRPr>
          </a:p>
          <a:p>
            <a:pPr marL="12700" marR="16510">
              <a:lnSpc>
                <a:spcPct val="72000"/>
              </a:lnSpc>
              <a:spcBef>
                <a:spcPts val="254"/>
              </a:spcBef>
              <a:defRPr sz="1500">
                <a:latin typeface="Calibri"/>
                <a:cs typeface="Calibri"/>
              </a:defRPr>
            </a:pPr>
            <a:r>
              <a:rPr b="1" dirty="0" err="1"/>
              <a:t>finalità</a:t>
            </a:r>
            <a:r>
              <a:rPr b="1" dirty="0"/>
              <a:t> ai </a:t>
            </a:r>
            <a:r>
              <a:rPr dirty="0"/>
              <a:t>sensi </a:t>
            </a:r>
            <a:r>
              <a:rPr dirty="0" err="1"/>
              <a:t>dell'articolo</a:t>
            </a:r>
            <a:r>
              <a:rPr dirty="0"/>
              <a:t> 89, </a:t>
            </a:r>
            <a:r>
              <a:rPr dirty="0" err="1"/>
              <a:t>paragrafo</a:t>
            </a:r>
            <a:r>
              <a:rPr dirty="0"/>
              <a:t> 1, </a:t>
            </a:r>
            <a:r>
              <a:rPr dirty="0" err="1"/>
              <a:t>nella</a:t>
            </a:r>
            <a:r>
              <a:rPr dirty="0"/>
              <a:t> </a:t>
            </a:r>
            <a:r>
              <a:rPr dirty="0" err="1"/>
              <a:t>misura</a:t>
            </a:r>
            <a:r>
              <a:rPr dirty="0"/>
              <a:t> in cui il </a:t>
            </a:r>
            <a:r>
              <a:rPr dirty="0" err="1"/>
              <a:t>diritto</a:t>
            </a:r>
            <a:r>
              <a:rPr dirty="0"/>
              <a:t> di cui al </a:t>
            </a:r>
            <a:r>
              <a:rPr dirty="0" err="1"/>
              <a:t>paragrafo</a:t>
            </a:r>
            <a:r>
              <a:rPr dirty="0"/>
              <a:t> 1 </a:t>
            </a:r>
            <a:r>
              <a:rPr dirty="0" err="1"/>
              <a:t>rischia</a:t>
            </a:r>
            <a:r>
              <a:rPr dirty="0"/>
              <a:t> di </a:t>
            </a:r>
            <a:r>
              <a:rPr dirty="0" err="1"/>
              <a:t>rendere</a:t>
            </a:r>
            <a:r>
              <a:rPr dirty="0"/>
              <a:t> </a:t>
            </a:r>
            <a:r>
              <a:rPr dirty="0" err="1"/>
              <a:t>impossibile</a:t>
            </a:r>
            <a:r>
              <a:rPr dirty="0"/>
              <a:t> o </a:t>
            </a:r>
            <a:r>
              <a:rPr dirty="0" err="1"/>
              <a:t>compromettere</a:t>
            </a:r>
            <a:r>
              <a:rPr dirty="0"/>
              <a:t> </a:t>
            </a:r>
            <a:r>
              <a:rPr dirty="0" err="1"/>
              <a:t>gravemente</a:t>
            </a:r>
            <a:r>
              <a:rPr dirty="0"/>
              <a:t> il </a:t>
            </a:r>
            <a:r>
              <a:rPr dirty="0" err="1"/>
              <a:t>conseguimento</a:t>
            </a:r>
            <a:r>
              <a:rPr dirty="0"/>
              <a:t> </a:t>
            </a:r>
            <a:r>
              <a:rPr dirty="0" err="1"/>
              <a:t>degli</a:t>
            </a:r>
            <a:r>
              <a:rPr dirty="0"/>
              <a:t> </a:t>
            </a:r>
            <a:r>
              <a:rPr dirty="0" err="1"/>
              <a:t>obiettivi</a:t>
            </a:r>
            <a:r>
              <a:rPr dirty="0"/>
              <a:t> di tale </a:t>
            </a:r>
            <a:r>
              <a:rPr dirty="0" err="1"/>
              <a:t>trattamento</a:t>
            </a:r>
            <a:r>
              <a:rPr dirty="0"/>
              <a:t>; </a:t>
            </a:r>
            <a:r>
              <a:rPr dirty="0" err="1"/>
              <a:t>oppure</a:t>
            </a:r>
            <a:endParaRPr sz="1500" dirty="0">
              <a:latin typeface="Calibri"/>
              <a:cs typeface="Calibri"/>
            </a:endParaRPr>
          </a:p>
          <a:p>
            <a:pPr marL="273050" indent="-260985">
              <a:lnSpc>
                <a:spcPct val="100000"/>
              </a:lnSpc>
              <a:spcBef>
                <a:spcPts val="310"/>
              </a:spcBef>
              <a:buAutoNum type="alphaLcParenBoth" startAt="5"/>
              <a:tabLst>
                <a:tab pos="273685" algn="l"/>
              </a:tabLst>
              <a:defRPr sz="1500">
                <a:latin typeface="Calibri"/>
                <a:cs typeface="Calibri"/>
              </a:defRPr>
            </a:pPr>
            <a:r>
              <a:rPr dirty="0"/>
              <a:t>per </a:t>
            </a:r>
            <a:r>
              <a:rPr dirty="0" err="1"/>
              <a:t>l'accertamento</a:t>
            </a:r>
            <a:r>
              <a:rPr dirty="0"/>
              <a:t>, </a:t>
            </a:r>
            <a:r>
              <a:rPr dirty="0" err="1"/>
              <a:t>l'esercizio</a:t>
            </a:r>
            <a:r>
              <a:rPr dirty="0"/>
              <a:t> o la </a:t>
            </a:r>
            <a:r>
              <a:rPr dirty="0" err="1"/>
              <a:t>difesa</a:t>
            </a:r>
            <a:r>
              <a:rPr dirty="0"/>
              <a:t> di un </a:t>
            </a:r>
            <a:r>
              <a:rPr b="1" dirty="0" err="1"/>
              <a:t>diritto</a:t>
            </a:r>
            <a:r>
              <a:rPr b="1" dirty="0"/>
              <a:t> in </a:t>
            </a:r>
            <a:r>
              <a:rPr b="1" dirty="0" err="1"/>
              <a:t>sede</a:t>
            </a:r>
            <a:r>
              <a:rPr b="1" dirty="0"/>
              <a:t> </a:t>
            </a:r>
            <a:r>
              <a:rPr b="1" dirty="0" err="1"/>
              <a:t>giudiziaria</a:t>
            </a:r>
            <a:r>
              <a:rPr b="1" dirty="0"/>
              <a:t>.</a:t>
            </a:r>
            <a:endParaRPr sz="1500"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3880" y="1378303"/>
            <a:ext cx="8796220" cy="861060"/>
          </a:xfrm>
          <a:prstGeom prst="rect">
            <a:avLst/>
          </a:prstGeom>
        </p:spPr>
        <p:txBody>
          <a:bodyPr vert="horz" wrap="square" lIns="0" tIns="12700" rIns="0" bIns="0">
            <a:spAutoFit/>
          </a:bodyPr>
          <a:lstStyle/>
          <a:p>
            <a:pPr marL="12700">
              <a:lnSpc>
                <a:spcPts val="3290"/>
              </a:lnSpc>
              <a:spcBef>
                <a:spcPts val="100"/>
              </a:spcBef>
              <a:defRPr sz="2900"/>
            </a:pPr>
            <a:r>
              <a:rPr dirty="0" err="1"/>
              <a:t>Articolo</a:t>
            </a:r>
            <a:r>
              <a:rPr dirty="0"/>
              <a:t> 9</a:t>
            </a:r>
            <a:endParaRPr sz="2900" dirty="0"/>
          </a:p>
          <a:p>
            <a:pPr marL="12700">
              <a:lnSpc>
                <a:spcPts val="3290"/>
              </a:lnSpc>
              <a:defRPr sz="2900"/>
            </a:pPr>
            <a:r>
              <a:rPr dirty="0" err="1"/>
              <a:t>Trattamento</a:t>
            </a:r>
            <a:r>
              <a:rPr dirty="0"/>
              <a:t> di </a:t>
            </a:r>
            <a:r>
              <a:rPr dirty="0" err="1"/>
              <a:t>categorie</a:t>
            </a:r>
            <a:r>
              <a:rPr dirty="0"/>
              <a:t> </a:t>
            </a:r>
            <a:r>
              <a:rPr dirty="0" err="1"/>
              <a:t>particolari</a:t>
            </a:r>
            <a:r>
              <a:rPr dirty="0"/>
              <a:t> di </a:t>
            </a:r>
            <a:r>
              <a:rPr dirty="0" err="1"/>
              <a:t>dati</a:t>
            </a:r>
            <a:r>
              <a:rPr dirty="0"/>
              <a:t> </a:t>
            </a:r>
            <a:r>
              <a:rPr dirty="0" err="1"/>
              <a:t>personali</a:t>
            </a:r>
            <a:r>
              <a:rPr dirty="0"/>
              <a:t> (1/2)</a:t>
            </a:r>
            <a:endParaRPr sz="2900" dirty="0"/>
          </a:p>
        </p:txBody>
      </p:sp>
      <p:grpSp>
        <p:nvGrpSpPr>
          <p:cNvPr id="3" name="object 3"/>
          <p:cNvGrpSpPr/>
          <p:nvPr/>
        </p:nvGrpSpPr>
        <p:grpSpPr>
          <a:xfrm>
            <a:off x="152398" y="2553619"/>
            <a:ext cx="9820910" cy="4039870"/>
            <a:chOff x="152398" y="2553619"/>
            <a:chExt cx="9820910" cy="4039870"/>
          </a:xfrm>
        </p:grpSpPr>
        <p:sp>
          <p:nvSpPr>
            <p:cNvPr id="4" name="object 4"/>
            <p:cNvSpPr/>
            <p:nvPr/>
          </p:nvSpPr>
          <p:spPr>
            <a:xfrm>
              <a:off x="152398" y="2553619"/>
              <a:ext cx="9760585" cy="666115"/>
            </a:xfrm>
            <a:custGeom>
              <a:avLst/>
              <a:gdLst/>
              <a:ahLst/>
              <a:cxnLst/>
              <a:rect l="l" t="t" r="r" b="b"/>
              <a:pathLst>
                <a:path w="9760585" h="666114">
                  <a:moveTo>
                    <a:pt x="9760269" y="0"/>
                  </a:moveTo>
                  <a:lnTo>
                    <a:pt x="0" y="0"/>
                  </a:lnTo>
                  <a:lnTo>
                    <a:pt x="0" y="665891"/>
                  </a:lnTo>
                  <a:lnTo>
                    <a:pt x="9760269" y="665891"/>
                  </a:lnTo>
                  <a:lnTo>
                    <a:pt x="9760269" y="0"/>
                  </a:lnTo>
                  <a:close/>
                </a:path>
              </a:pathLst>
            </a:custGeom>
            <a:solidFill>
              <a:srgbClr val="FFC000"/>
            </a:solidFill>
          </p:spPr>
          <p:txBody>
            <a:bodyPr wrap="square" lIns="0" tIns="0" rIns="0" bIns="0"/>
            <a:lstStyle/>
            <a:p>
              <a:endParaRPr/>
            </a:p>
          </p:txBody>
        </p:sp>
        <p:pic>
          <p:nvPicPr>
            <p:cNvPr id="5" name="object 5"/>
            <p:cNvPicPr/>
            <p:nvPr/>
          </p:nvPicPr>
          <p:blipFill>
            <a:blip r:embed="rId2" cstate="print"/>
            <a:stretch>
              <a:fillRect/>
            </a:stretch>
          </p:blipFill>
          <p:spPr>
            <a:xfrm>
              <a:off x="152399" y="2716275"/>
              <a:ext cx="9820656" cy="3877055"/>
            </a:xfrm>
            <a:prstGeom prst="rect">
              <a:avLst/>
            </a:prstGeom>
          </p:spPr>
        </p:pic>
        <p:sp>
          <p:nvSpPr>
            <p:cNvPr id="6" name="object 6"/>
            <p:cNvSpPr/>
            <p:nvPr/>
          </p:nvSpPr>
          <p:spPr>
            <a:xfrm>
              <a:off x="152399" y="2727596"/>
              <a:ext cx="9699625" cy="3636010"/>
            </a:xfrm>
            <a:custGeom>
              <a:avLst/>
              <a:gdLst/>
              <a:ahLst/>
              <a:cxnLst/>
              <a:rect l="l" t="t" r="r" b="b"/>
              <a:pathLst>
                <a:path w="9699625" h="3636010">
                  <a:moveTo>
                    <a:pt x="9699572" y="0"/>
                  </a:moveTo>
                  <a:lnTo>
                    <a:pt x="0" y="0"/>
                  </a:lnTo>
                  <a:lnTo>
                    <a:pt x="0" y="3635696"/>
                  </a:lnTo>
                  <a:lnTo>
                    <a:pt x="9699572" y="3635696"/>
                  </a:lnTo>
                  <a:lnTo>
                    <a:pt x="9699572" y="0"/>
                  </a:lnTo>
                  <a:close/>
                </a:path>
              </a:pathLst>
            </a:custGeom>
            <a:solidFill>
              <a:srgbClr val="FFFFFF"/>
            </a:solidFill>
          </p:spPr>
          <p:txBody>
            <a:bodyPr wrap="square" lIns="0" tIns="0" rIns="0" bIns="0"/>
            <a:lstStyle/>
            <a:p>
              <a:endParaRPr/>
            </a:p>
          </p:txBody>
        </p:sp>
      </p:grpSp>
      <p:sp>
        <p:nvSpPr>
          <p:cNvPr id="7" name="object 7"/>
          <p:cNvSpPr txBox="1"/>
          <p:nvPr/>
        </p:nvSpPr>
        <p:spPr>
          <a:xfrm>
            <a:off x="893879" y="3450901"/>
            <a:ext cx="3729354" cy="2610485"/>
          </a:xfrm>
          <a:prstGeom prst="rect">
            <a:avLst/>
          </a:prstGeom>
        </p:spPr>
        <p:txBody>
          <a:bodyPr vert="horz" wrap="square" lIns="0" tIns="38735" rIns="0" bIns="0">
            <a:spAutoFit/>
          </a:bodyPr>
          <a:lstStyle/>
          <a:p>
            <a:pPr marL="207010" marR="5080" indent="-194945" algn="just">
              <a:lnSpc>
                <a:spcPct val="89800"/>
              </a:lnSpc>
              <a:spcBef>
                <a:spcPts val="305"/>
              </a:spcBef>
              <a:buFont typeface="Arial MT"/>
              <a:buChar char="•"/>
              <a:tabLst>
                <a:tab pos="207645" algn="l"/>
                <a:tab pos="911225" algn="l"/>
              </a:tabLst>
              <a:defRPr sz="1700">
                <a:latin typeface="Calibri"/>
                <a:cs typeface="Calibri"/>
              </a:defRPr>
            </a:pPr>
            <a:r>
              <a:t>1.	È </a:t>
            </a:r>
            <a:r>
              <a:rPr b="1"/>
              <a:t>vietato</a:t>
            </a:r>
            <a:r>
              <a:t> il trattamento di dati personali che rivelano l'origine razziale o etnica, le opinioni politiche, le convinzioni religiose o filosofiche o l'appartenenza sindacale, nonché il trattamento di dati genetici, dati biometrici ai fini dell'identificazione univoca di una persona fisica, dati relativi alla salute o alla vita sessuale o all'orientamento sessuale di una persona fisica.</a:t>
            </a:r>
            <a:endParaRPr sz="1700">
              <a:latin typeface="Calibri"/>
              <a:cs typeface="Calibri"/>
            </a:endParaRPr>
          </a:p>
        </p:txBody>
      </p:sp>
      <p:grpSp>
        <p:nvGrpSpPr>
          <p:cNvPr id="8" name="object 8"/>
          <p:cNvGrpSpPr/>
          <p:nvPr/>
        </p:nvGrpSpPr>
        <p:grpSpPr>
          <a:xfrm>
            <a:off x="5189518" y="2553213"/>
            <a:ext cx="4928235" cy="3340100"/>
            <a:chOff x="5189518" y="2553213"/>
            <a:chExt cx="4928235" cy="3340100"/>
          </a:xfrm>
        </p:grpSpPr>
        <p:pic>
          <p:nvPicPr>
            <p:cNvPr id="9" name="object 9"/>
            <p:cNvPicPr/>
            <p:nvPr/>
          </p:nvPicPr>
          <p:blipFill>
            <a:blip r:embed="rId3" cstate="print"/>
            <a:stretch>
              <a:fillRect/>
            </a:stretch>
          </p:blipFill>
          <p:spPr>
            <a:xfrm>
              <a:off x="5189518" y="3205508"/>
              <a:ext cx="4388464" cy="2687204"/>
            </a:xfrm>
            <a:prstGeom prst="rect">
              <a:avLst/>
            </a:prstGeom>
          </p:spPr>
        </p:pic>
        <p:sp>
          <p:nvSpPr>
            <p:cNvPr id="10" name="object 10"/>
            <p:cNvSpPr/>
            <p:nvPr/>
          </p:nvSpPr>
          <p:spPr>
            <a:xfrm>
              <a:off x="9987741" y="2553213"/>
              <a:ext cx="130175" cy="666115"/>
            </a:xfrm>
            <a:custGeom>
              <a:avLst/>
              <a:gdLst/>
              <a:ahLst/>
              <a:cxnLst/>
              <a:rect l="l" t="t" r="r" b="b"/>
              <a:pathLst>
                <a:path w="130175" h="666114">
                  <a:moveTo>
                    <a:pt x="129842" y="0"/>
                  </a:moveTo>
                  <a:lnTo>
                    <a:pt x="0" y="0"/>
                  </a:lnTo>
                  <a:lnTo>
                    <a:pt x="0" y="665892"/>
                  </a:lnTo>
                  <a:lnTo>
                    <a:pt x="129842" y="665892"/>
                  </a:lnTo>
                  <a:lnTo>
                    <a:pt x="129842" y="0"/>
                  </a:lnTo>
                  <a:close/>
                </a:path>
              </a:pathLst>
            </a:custGeom>
            <a:solidFill>
              <a:srgbClr val="FFC000"/>
            </a:solidFill>
          </p:spPr>
          <p:txBody>
            <a:bodyPr wrap="square" lIns="0" tIns="0" rIns="0" bIns="0"/>
            <a:lstStyle/>
            <a:p>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7701" y="983073"/>
            <a:ext cx="8569599" cy="805815"/>
          </a:xfrm>
          <a:prstGeom prst="rect">
            <a:avLst/>
          </a:prstGeom>
        </p:spPr>
        <p:txBody>
          <a:bodyPr vert="horz" wrap="square" lIns="0" tIns="12700" rIns="0" bIns="0">
            <a:spAutoFit/>
          </a:bodyPr>
          <a:lstStyle/>
          <a:p>
            <a:pPr marL="12700">
              <a:lnSpc>
                <a:spcPts val="3070"/>
              </a:lnSpc>
              <a:spcBef>
                <a:spcPts val="100"/>
              </a:spcBef>
              <a:defRPr sz="2700"/>
            </a:pPr>
            <a:r>
              <a:rPr dirty="0" err="1"/>
              <a:t>Articolo</a:t>
            </a:r>
            <a:r>
              <a:rPr dirty="0"/>
              <a:t> 9</a:t>
            </a:r>
            <a:endParaRPr sz="2700" dirty="0"/>
          </a:p>
          <a:p>
            <a:pPr marL="12700">
              <a:lnSpc>
                <a:spcPts val="3070"/>
              </a:lnSpc>
              <a:defRPr sz="2700"/>
            </a:pPr>
            <a:r>
              <a:rPr dirty="0" err="1"/>
              <a:t>Trattamento</a:t>
            </a:r>
            <a:r>
              <a:rPr dirty="0"/>
              <a:t> di </a:t>
            </a:r>
            <a:r>
              <a:rPr dirty="0" err="1"/>
              <a:t>categorie</a:t>
            </a:r>
            <a:r>
              <a:rPr dirty="0"/>
              <a:t> </a:t>
            </a:r>
            <a:r>
              <a:rPr dirty="0" err="1"/>
              <a:t>particolari</a:t>
            </a:r>
            <a:r>
              <a:rPr dirty="0"/>
              <a:t> di </a:t>
            </a:r>
            <a:r>
              <a:rPr dirty="0" err="1"/>
              <a:t>dati</a:t>
            </a:r>
            <a:r>
              <a:rPr dirty="0"/>
              <a:t> </a:t>
            </a:r>
            <a:r>
              <a:rPr dirty="0" err="1"/>
              <a:t>personali</a:t>
            </a:r>
            <a:r>
              <a:rPr dirty="0"/>
              <a:t> (2/2)</a:t>
            </a:r>
            <a:endParaRPr sz="2700" dirty="0"/>
          </a:p>
        </p:txBody>
      </p:sp>
      <p:sp>
        <p:nvSpPr>
          <p:cNvPr id="3" name="object 3"/>
          <p:cNvSpPr txBox="1"/>
          <p:nvPr/>
        </p:nvSpPr>
        <p:spPr>
          <a:xfrm>
            <a:off x="1728060" y="2059421"/>
            <a:ext cx="7186930" cy="4338320"/>
          </a:xfrm>
          <a:prstGeom prst="rect">
            <a:avLst/>
          </a:prstGeom>
        </p:spPr>
        <p:txBody>
          <a:bodyPr vert="horz" wrap="square" lIns="0" tIns="64135" rIns="0" bIns="0">
            <a:spAutoFit/>
          </a:bodyPr>
          <a:lstStyle/>
          <a:p>
            <a:pPr marL="12700">
              <a:lnSpc>
                <a:spcPct val="100000"/>
              </a:lnSpc>
              <a:spcBef>
                <a:spcPts val="505"/>
              </a:spcBef>
              <a:defRPr sz="1400">
                <a:latin typeface="Calibri"/>
                <a:cs typeface="Calibri"/>
              </a:defRPr>
            </a:pPr>
            <a:r>
              <a:t>2. Il paragrafo 1 non si applica se si applica uno dei seguenti elementi:</a:t>
            </a:r>
            <a:endParaRPr sz="1400">
              <a:latin typeface="Calibri"/>
              <a:cs typeface="Calibri"/>
            </a:endParaRPr>
          </a:p>
          <a:p>
            <a:pPr marL="12700" marR="347345">
              <a:lnSpc>
                <a:spcPct val="77100"/>
              </a:lnSpc>
              <a:spcBef>
                <a:spcPts val="795"/>
              </a:spcBef>
              <a:buAutoNum type="alphaLcParenBoth"/>
              <a:tabLst>
                <a:tab pos="240029" algn="l"/>
              </a:tabLst>
              <a:defRPr sz="1400">
                <a:latin typeface="Calibri"/>
                <a:cs typeface="Calibri"/>
              </a:defRPr>
            </a:pPr>
            <a:r>
              <a:t>L'interessato ha prestato </a:t>
            </a:r>
            <a:r>
              <a:rPr b="1"/>
              <a:t>esplicito consenso </a:t>
            </a:r>
            <a:r>
              <a:t>al trattamento di tali dati personali per una o più finalità specificate...</a:t>
            </a:r>
            <a:endParaRPr sz="1400">
              <a:latin typeface="Calibri"/>
              <a:cs typeface="Calibri"/>
            </a:endParaRPr>
          </a:p>
          <a:p>
            <a:pPr marL="247650" indent="-235585">
              <a:lnSpc>
                <a:spcPts val="1490"/>
              </a:lnSpc>
              <a:spcBef>
                <a:spcPts val="525"/>
              </a:spcBef>
              <a:buAutoNum type="alphaLcParenBoth"/>
              <a:tabLst>
                <a:tab pos="248285" algn="l"/>
              </a:tabLst>
              <a:defRPr sz="1400">
                <a:latin typeface="Calibri"/>
                <a:cs typeface="Calibri"/>
              </a:defRPr>
            </a:pPr>
            <a:r>
              <a:t>il trattamento è necessario per l'espletamento degli obblighi e per l'esercizio di specifiche</a:t>
            </a:r>
            <a:endParaRPr sz="1400">
              <a:latin typeface="Calibri"/>
              <a:cs typeface="Calibri"/>
            </a:endParaRPr>
          </a:p>
          <a:p>
            <a:pPr marL="12700" marR="5080">
              <a:lnSpc>
                <a:spcPct val="77100"/>
              </a:lnSpc>
              <a:spcBef>
                <a:spcPts val="195"/>
              </a:spcBef>
              <a:defRPr sz="1400">
                <a:latin typeface="Calibri"/>
                <a:cs typeface="Calibri"/>
              </a:defRPr>
            </a:pPr>
            <a:r>
              <a:t>diritti del titolare del trattamento o dell'interessato in materia di diritto dell' </a:t>
            </a:r>
            <a:r>
              <a:rPr b="1"/>
              <a:t>occupazione </a:t>
            </a:r>
            <a:r>
              <a:t>e della </a:t>
            </a:r>
            <a:r>
              <a:rPr b="1"/>
              <a:t>sicurezza sociale </a:t>
            </a:r>
            <a:r>
              <a:t> </a:t>
            </a:r>
            <a:r>
              <a:rPr b="1"/>
              <a:t>e della protezione sociale</a:t>
            </a:r>
            <a:r>
              <a:t>...</a:t>
            </a:r>
            <a:endParaRPr sz="1400">
              <a:latin typeface="Calibri"/>
              <a:cs typeface="Calibri"/>
            </a:endParaRPr>
          </a:p>
          <a:p>
            <a:pPr marL="12700" marR="381000">
              <a:lnSpc>
                <a:spcPct val="77100"/>
              </a:lnSpc>
              <a:spcBef>
                <a:spcPts val="815"/>
              </a:spcBef>
              <a:buAutoNum type="alphaLcParenBoth" startAt="3"/>
              <a:tabLst>
                <a:tab pos="230504" algn="l"/>
              </a:tabLst>
              <a:defRPr sz="1400">
                <a:latin typeface="Calibri"/>
                <a:cs typeface="Calibri"/>
              </a:defRPr>
            </a:pPr>
            <a:r>
              <a:t>il trattamento è necessario </a:t>
            </a:r>
            <a:r>
              <a:rPr b="1"/>
              <a:t>per proteggere gli interessi vitali dell'interessato </a:t>
            </a:r>
            <a:r>
              <a:t>o di un'altra persona fisica quando l'interessato è fisicamente o legalmente incapace di prestare il consenso.</a:t>
            </a:r>
            <a:endParaRPr sz="1400">
              <a:latin typeface="Calibri"/>
              <a:cs typeface="Calibri"/>
            </a:endParaRPr>
          </a:p>
          <a:p>
            <a:pPr marL="247650" indent="-235585">
              <a:lnSpc>
                <a:spcPts val="1490"/>
              </a:lnSpc>
              <a:spcBef>
                <a:spcPts val="530"/>
              </a:spcBef>
              <a:buAutoNum type="alphaLcParenBoth" startAt="3"/>
              <a:tabLst>
                <a:tab pos="248285" algn="l"/>
              </a:tabLst>
              <a:defRPr sz="1400">
                <a:latin typeface="Calibri"/>
                <a:cs typeface="Calibri"/>
              </a:defRPr>
            </a:pPr>
            <a:r>
              <a:t>il trattamento è effettuato nel corso delle sue </a:t>
            </a:r>
            <a:r>
              <a:rPr b="1"/>
              <a:t>legittime attività </a:t>
            </a:r>
            <a:r>
              <a:t>con adeguate garanzie da parte di:</a:t>
            </a:r>
            <a:endParaRPr sz="1400">
              <a:latin typeface="Calibri"/>
              <a:cs typeface="Calibri"/>
            </a:endParaRPr>
          </a:p>
          <a:p>
            <a:pPr marL="12700" marR="319405">
              <a:lnSpc>
                <a:spcPct val="77100"/>
              </a:lnSpc>
              <a:spcBef>
                <a:spcPts val="190"/>
              </a:spcBef>
              <a:defRPr sz="1400">
                <a:latin typeface="Calibri"/>
                <a:cs typeface="Calibri"/>
              </a:defRPr>
            </a:pPr>
            <a:r>
              <a:t>Fondazione, associazione o qualsiasi altro organismo senza scopo di lucro a scopo politico, filosofico, religioso o sindacale e a condizione che il trattamento riguardi esclusivamente i soci...</a:t>
            </a:r>
            <a:endParaRPr sz="1400">
              <a:latin typeface="Calibri"/>
              <a:cs typeface="Calibri"/>
            </a:endParaRPr>
          </a:p>
          <a:p>
            <a:pPr marL="243204" indent="-231140">
              <a:lnSpc>
                <a:spcPct val="100000"/>
              </a:lnSpc>
              <a:spcBef>
                <a:spcPts val="409"/>
              </a:spcBef>
              <a:buAutoNum type="alphaLcParenBoth" startAt="5"/>
              <a:tabLst>
                <a:tab pos="243840" algn="l"/>
              </a:tabLst>
              <a:defRPr sz="1400">
                <a:latin typeface="Calibri"/>
                <a:cs typeface="Calibri"/>
              </a:defRPr>
            </a:pPr>
            <a:r>
              <a:t>il trattamento riguarda dati personali </a:t>
            </a:r>
            <a:r>
              <a:rPr b="1"/>
              <a:t>manifestamente resi pubblici dall'interessato</a:t>
            </a:r>
            <a:r>
              <a:t>;</a:t>
            </a:r>
            <a:endParaRPr sz="1400">
              <a:latin typeface="Calibri"/>
              <a:cs typeface="Calibri"/>
            </a:endParaRPr>
          </a:p>
          <a:p>
            <a:pPr marL="12700" marR="312420">
              <a:lnSpc>
                <a:spcPct val="77100"/>
              </a:lnSpc>
              <a:spcBef>
                <a:spcPts val="915"/>
              </a:spcBef>
              <a:buAutoNum type="alphaLcParenBoth" startAt="5"/>
              <a:tabLst>
                <a:tab pos="212725" algn="l"/>
              </a:tabLst>
              <a:defRPr sz="1400">
                <a:latin typeface="Calibri"/>
                <a:cs typeface="Calibri"/>
              </a:defRPr>
            </a:pPr>
            <a:r>
              <a:t>il trattamento è necessario per </a:t>
            </a:r>
            <a:r>
              <a:rPr b="1"/>
              <a:t>l'accertamento, l'esercizio o la difesa di un diritto in sede giudiziaria o </a:t>
            </a:r>
            <a:r>
              <a:t>ogniqualvolta gli organi giurisdizionali agiscono in qualità giudiziaria;</a:t>
            </a:r>
            <a:endParaRPr sz="1400">
              <a:latin typeface="Calibri"/>
              <a:cs typeface="Calibri"/>
            </a:endParaRPr>
          </a:p>
          <a:p>
            <a:pPr marL="238760" indent="-226695">
              <a:lnSpc>
                <a:spcPct val="100000"/>
              </a:lnSpc>
              <a:spcBef>
                <a:spcPts val="430"/>
              </a:spcBef>
              <a:buAutoNum type="alphaLcParenBoth" startAt="5"/>
              <a:tabLst>
                <a:tab pos="239395" algn="l"/>
              </a:tabLst>
              <a:defRPr sz="1400">
                <a:latin typeface="Calibri"/>
                <a:cs typeface="Calibri"/>
              </a:defRPr>
            </a:pPr>
            <a:r>
              <a:t>il trattamento è necessario per motivi </a:t>
            </a:r>
            <a:r>
              <a:rPr b="1"/>
              <a:t>di sostanziale</a:t>
            </a:r>
            <a:r>
              <a:t>interes...</a:t>
            </a:r>
            <a:endParaRPr sz="1400">
              <a:latin typeface="Calibri"/>
              <a:cs typeface="Calibri"/>
            </a:endParaRPr>
          </a:p>
          <a:p>
            <a:pPr marL="247650" indent="-235585">
              <a:lnSpc>
                <a:spcPct val="100000"/>
              </a:lnSpc>
              <a:spcBef>
                <a:spcPts val="505"/>
              </a:spcBef>
              <a:buAutoNum type="alphaLcParenBoth" startAt="5"/>
              <a:tabLst>
                <a:tab pos="248285" algn="l"/>
              </a:tabLst>
              <a:defRPr sz="1400">
                <a:latin typeface="Calibri"/>
                <a:cs typeface="Calibri"/>
              </a:defRPr>
            </a:pPr>
            <a:r>
              <a:t>il trattamento è necessario ai fini della </a:t>
            </a:r>
            <a:r>
              <a:rPr b="1"/>
              <a:t>medicina preventiva o del lavoro</a:t>
            </a:r>
            <a:r>
              <a:t>...</a:t>
            </a:r>
            <a:endParaRPr sz="1400">
              <a:latin typeface="Calibri"/>
              <a:cs typeface="Calibri"/>
            </a:endParaRPr>
          </a:p>
          <a:p>
            <a:pPr marL="196215" indent="-184150">
              <a:lnSpc>
                <a:spcPct val="100000"/>
              </a:lnSpc>
              <a:spcBef>
                <a:spcPts val="430"/>
              </a:spcBef>
              <a:buAutoNum type="alphaLcParenBoth" startAt="5"/>
              <a:tabLst>
                <a:tab pos="196850" algn="l"/>
              </a:tabLst>
              <a:defRPr sz="1400">
                <a:latin typeface="Calibri"/>
                <a:cs typeface="Calibri"/>
              </a:defRPr>
            </a:pPr>
            <a:r>
              <a:t>il trattamento è necessario per motivi di </a:t>
            </a:r>
            <a:r>
              <a:rPr b="1"/>
              <a:t>interesse pubblico nel settore della sanità pubblica</a:t>
            </a:r>
            <a:r>
              <a:t>...</a:t>
            </a:r>
            <a:endParaRPr sz="1400">
              <a:latin typeface="Calibri"/>
              <a:cs typeface="Calibri"/>
            </a:endParaRPr>
          </a:p>
          <a:p>
            <a:pPr marL="12700" marR="584835">
              <a:lnSpc>
                <a:spcPct val="77100"/>
              </a:lnSpc>
              <a:spcBef>
                <a:spcPts val="890"/>
              </a:spcBef>
              <a:buAutoNum type="alphaLcParenBoth" startAt="5"/>
              <a:tabLst>
                <a:tab pos="205104" algn="l"/>
              </a:tabLst>
              <a:defRPr sz="1400">
                <a:latin typeface="Calibri"/>
                <a:cs typeface="Calibri"/>
              </a:defRPr>
            </a:pPr>
            <a:r>
              <a:t>il trattamento è necessario a </a:t>
            </a:r>
            <a:r>
              <a:rPr b="1"/>
              <a:t>fini di archiviazione nel pubblico interesse</a:t>
            </a:r>
            <a:r>
              <a:t>, a </a:t>
            </a:r>
            <a:r>
              <a:rPr b="1"/>
              <a:t>fini di ricerca scientifica o storica o a fini statistici</a:t>
            </a:r>
            <a:r>
              <a:t>...</a:t>
            </a:r>
            <a:endParaRPr sz="140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5904" y="787516"/>
            <a:ext cx="6783705" cy="1470025"/>
          </a:xfrm>
          <a:prstGeom prst="rect">
            <a:avLst/>
          </a:prstGeom>
        </p:spPr>
        <p:txBody>
          <a:bodyPr vert="horz" wrap="square" lIns="0" tIns="12700" rIns="0" bIns="0">
            <a:spAutoFit/>
          </a:bodyPr>
          <a:lstStyle/>
          <a:p>
            <a:pPr marL="12700">
              <a:lnSpc>
                <a:spcPts val="3840"/>
              </a:lnSpc>
              <a:spcBef>
                <a:spcPts val="100"/>
              </a:spcBef>
              <a:defRPr sz="3400"/>
            </a:pPr>
            <a:r>
              <a:t>Articolo 22</a:t>
            </a:r>
            <a:endParaRPr sz="3400"/>
          </a:p>
          <a:p>
            <a:pPr marL="12700" marR="5080">
              <a:lnSpc>
                <a:spcPts val="3700"/>
              </a:lnSpc>
              <a:spcBef>
                <a:spcPts val="200"/>
              </a:spcBef>
              <a:defRPr sz="3400"/>
            </a:pPr>
            <a:r>
              <a:t>Processo decisionale individuale automatizzato, compresa la profilazione</a:t>
            </a:r>
            <a:endParaRPr sz="3400"/>
          </a:p>
        </p:txBody>
      </p:sp>
      <p:sp>
        <p:nvSpPr>
          <p:cNvPr id="3" name="object 3"/>
          <p:cNvSpPr txBox="1">
            <a:spLocks noGrp="1"/>
          </p:cNvSpPr>
          <p:nvPr>
            <p:ph type="body" idx="1"/>
          </p:nvPr>
        </p:nvSpPr>
        <p:spPr>
          <a:xfrm>
            <a:off x="931830" y="2663004"/>
            <a:ext cx="8829040" cy="4451988"/>
          </a:xfrm>
          <a:prstGeom prst="rect">
            <a:avLst/>
          </a:prstGeom>
        </p:spPr>
        <p:txBody>
          <a:bodyPr vert="horz" wrap="square" lIns="0" tIns="96520" rIns="0" bIns="0">
            <a:spAutoFit/>
          </a:bodyPr>
          <a:lstStyle/>
          <a:p>
            <a:pPr marL="12700" marR="5080" algn="just">
              <a:lnSpc>
                <a:spcPct val="72500"/>
              </a:lnSpc>
              <a:spcBef>
                <a:spcPts val="760"/>
              </a:spcBef>
              <a:buAutoNum type="arabicPeriod"/>
              <a:tabLst>
                <a:tab pos="502920" algn="l"/>
              </a:tabLst>
            </a:pPr>
            <a:r>
              <a:rPr b="0" dirty="0" err="1"/>
              <a:t>L'interessato</a:t>
            </a:r>
            <a:r>
              <a:rPr b="0" dirty="0"/>
              <a:t> ha il </a:t>
            </a:r>
            <a:r>
              <a:rPr b="0" dirty="0" err="1"/>
              <a:t>diritto</a:t>
            </a:r>
            <a:r>
              <a:rPr b="0" dirty="0"/>
              <a:t> </a:t>
            </a:r>
            <a:r>
              <a:rPr dirty="0"/>
              <a:t>di non </a:t>
            </a:r>
            <a:r>
              <a:rPr dirty="0" err="1"/>
              <a:t>essere</a:t>
            </a:r>
            <a:r>
              <a:rPr dirty="0"/>
              <a:t> </a:t>
            </a:r>
            <a:r>
              <a:rPr dirty="0" err="1"/>
              <a:t>sottoposto</a:t>
            </a:r>
            <a:r>
              <a:rPr dirty="0"/>
              <a:t> </a:t>
            </a:r>
            <a:r>
              <a:rPr b="0" dirty="0"/>
              <a:t>a </a:t>
            </a:r>
            <a:r>
              <a:rPr b="0" dirty="0" err="1"/>
              <a:t>una</a:t>
            </a:r>
            <a:r>
              <a:rPr b="0" dirty="0"/>
              <a:t> </a:t>
            </a:r>
            <a:r>
              <a:rPr b="0" dirty="0" err="1"/>
              <a:t>decisione</a:t>
            </a:r>
            <a:r>
              <a:rPr b="0" dirty="0"/>
              <a:t> </a:t>
            </a:r>
            <a:r>
              <a:rPr b="0" dirty="0" err="1"/>
              <a:t>basata</a:t>
            </a:r>
            <a:r>
              <a:rPr b="0" dirty="0"/>
              <a:t> </a:t>
            </a:r>
            <a:r>
              <a:rPr b="0" dirty="0" err="1"/>
              <a:t>unicamente</a:t>
            </a:r>
            <a:r>
              <a:rPr b="0" dirty="0"/>
              <a:t> </a:t>
            </a:r>
            <a:r>
              <a:rPr b="0" dirty="0" err="1"/>
              <a:t>su</a:t>
            </a:r>
            <a:r>
              <a:rPr b="0" dirty="0"/>
              <a:t> un </a:t>
            </a:r>
            <a:r>
              <a:rPr dirty="0" err="1"/>
              <a:t>trattamento</a:t>
            </a:r>
            <a:r>
              <a:rPr dirty="0"/>
              <a:t> </a:t>
            </a:r>
            <a:r>
              <a:rPr dirty="0" err="1"/>
              <a:t>automatizzato</a:t>
            </a:r>
            <a:r>
              <a:rPr b="0" dirty="0"/>
              <a:t>, </a:t>
            </a:r>
            <a:r>
              <a:rPr dirty="0" err="1">
                <a:solidFill>
                  <a:srgbClr val="C00000"/>
                </a:solidFill>
              </a:rPr>
              <a:t>compresa</a:t>
            </a:r>
            <a:r>
              <a:rPr dirty="0">
                <a:solidFill>
                  <a:srgbClr val="C00000"/>
                </a:solidFill>
              </a:rPr>
              <a:t> la </a:t>
            </a:r>
            <a:r>
              <a:rPr dirty="0" err="1">
                <a:solidFill>
                  <a:srgbClr val="C00000"/>
                </a:solidFill>
              </a:rPr>
              <a:t>profilazione</a:t>
            </a:r>
            <a:r>
              <a:rPr dirty="0" err="1"/>
              <a:t>,</a:t>
            </a:r>
            <a:r>
              <a:rPr b="0" dirty="0" err="1"/>
              <a:t>che</a:t>
            </a:r>
            <a:r>
              <a:rPr b="0" dirty="0"/>
              <a:t> </a:t>
            </a:r>
            <a:r>
              <a:rPr b="0" dirty="0" err="1"/>
              <a:t>produca</a:t>
            </a:r>
            <a:r>
              <a:rPr b="0" dirty="0"/>
              <a:t> </a:t>
            </a:r>
            <a:r>
              <a:rPr b="0" dirty="0" err="1"/>
              <a:t>effetti</a:t>
            </a:r>
            <a:r>
              <a:rPr b="0" dirty="0"/>
              <a:t> </a:t>
            </a:r>
            <a:r>
              <a:rPr b="0" dirty="0" err="1"/>
              <a:t>giuridici</a:t>
            </a:r>
            <a:r>
              <a:rPr b="0" dirty="0"/>
              <a:t> </a:t>
            </a:r>
            <a:r>
              <a:rPr b="0" dirty="0" err="1"/>
              <a:t>che</a:t>
            </a:r>
            <a:r>
              <a:rPr b="0" dirty="0"/>
              <a:t> </a:t>
            </a:r>
            <a:r>
              <a:rPr dirty="0"/>
              <a:t>lo </a:t>
            </a:r>
            <a:r>
              <a:rPr dirty="0" err="1"/>
              <a:t>riguardano</a:t>
            </a:r>
            <a:r>
              <a:rPr dirty="0"/>
              <a:t> o </a:t>
            </a:r>
            <a:r>
              <a:rPr dirty="0" err="1"/>
              <a:t>che</a:t>
            </a:r>
            <a:r>
              <a:rPr dirty="0"/>
              <a:t> </a:t>
            </a:r>
            <a:r>
              <a:rPr dirty="0" err="1"/>
              <a:t>incida</a:t>
            </a:r>
            <a:r>
              <a:rPr dirty="0"/>
              <a:t> in modo </a:t>
            </a:r>
            <a:r>
              <a:rPr dirty="0" err="1"/>
              <a:t>analogo</a:t>
            </a:r>
            <a:r>
              <a:rPr dirty="0"/>
              <a:t> in modo </a:t>
            </a:r>
            <a:r>
              <a:rPr dirty="0" err="1"/>
              <a:t>significativo</a:t>
            </a:r>
            <a:r>
              <a:rPr dirty="0"/>
              <a:t> </a:t>
            </a:r>
            <a:r>
              <a:rPr dirty="0" err="1"/>
              <a:t>sulla</a:t>
            </a:r>
            <a:r>
              <a:rPr dirty="0"/>
              <a:t> </a:t>
            </a:r>
            <a:r>
              <a:rPr b="0" dirty="0"/>
              <a:t>persona </a:t>
            </a:r>
            <a:r>
              <a:rPr b="0" dirty="0" err="1"/>
              <a:t>interessata</a:t>
            </a:r>
            <a:r>
              <a:rPr b="0" dirty="0"/>
              <a:t>.</a:t>
            </a:r>
          </a:p>
          <a:p>
            <a:pPr>
              <a:lnSpc>
                <a:spcPct val="100000"/>
              </a:lnSpc>
              <a:spcBef>
                <a:spcPts val="25"/>
              </a:spcBef>
              <a:buFont typeface="Calibri"/>
              <a:buAutoNum type="arabicPeriod"/>
            </a:pPr>
            <a:endParaRPr sz="2200" dirty="0">
              <a:latin typeface="Calibri"/>
              <a:cs typeface="Calibri"/>
            </a:endParaRPr>
          </a:p>
          <a:p>
            <a:pPr marL="382905" indent="-370840">
              <a:lnSpc>
                <a:spcPct val="100000"/>
              </a:lnSpc>
              <a:buAutoNum type="arabicPeriod"/>
              <a:tabLst>
                <a:tab pos="382905" algn="l"/>
                <a:tab pos="383540" algn="l"/>
              </a:tabLst>
              <a:defRPr b="0"/>
            </a:pPr>
            <a:r>
              <a:rPr dirty="0"/>
              <a:t>Il </a:t>
            </a:r>
            <a:r>
              <a:rPr dirty="0" err="1"/>
              <a:t>paragrafo</a:t>
            </a:r>
            <a:r>
              <a:rPr dirty="0"/>
              <a:t> 1 non </a:t>
            </a:r>
            <a:r>
              <a:rPr dirty="0" err="1"/>
              <a:t>si</a:t>
            </a:r>
            <a:r>
              <a:rPr dirty="0"/>
              <a:t> </a:t>
            </a:r>
            <a:r>
              <a:rPr dirty="0" err="1"/>
              <a:t>applica</a:t>
            </a:r>
            <a:r>
              <a:rPr dirty="0"/>
              <a:t> se la </a:t>
            </a:r>
            <a:r>
              <a:rPr dirty="0" err="1"/>
              <a:t>decisione</a:t>
            </a:r>
            <a:r>
              <a:rPr dirty="0"/>
              <a:t>:</a:t>
            </a:r>
          </a:p>
          <a:p>
            <a:pPr marL="12700" marR="303530">
              <a:lnSpc>
                <a:spcPct val="71000"/>
              </a:lnSpc>
              <a:spcBef>
                <a:spcPts val="790"/>
              </a:spcBef>
              <a:buAutoNum type="alphaLcParenBoth"/>
              <a:tabLst>
                <a:tab pos="352425" algn="l"/>
              </a:tabLst>
              <a:defRPr b="0"/>
            </a:pPr>
            <a:r>
              <a:rPr dirty="0" err="1"/>
              <a:t>è</a:t>
            </a:r>
            <a:r>
              <a:rPr dirty="0"/>
              <a:t> </a:t>
            </a:r>
            <a:r>
              <a:rPr dirty="0" err="1"/>
              <a:t>necessario</a:t>
            </a:r>
            <a:r>
              <a:rPr dirty="0"/>
              <a:t> per </a:t>
            </a:r>
            <a:r>
              <a:rPr dirty="0" err="1"/>
              <a:t>stipulare</a:t>
            </a:r>
            <a:r>
              <a:rPr dirty="0"/>
              <a:t> o </a:t>
            </a:r>
            <a:r>
              <a:rPr dirty="0" err="1"/>
              <a:t>eseguire</a:t>
            </a:r>
            <a:r>
              <a:rPr dirty="0"/>
              <a:t> un </a:t>
            </a:r>
            <a:r>
              <a:rPr dirty="0" err="1"/>
              <a:t>contratto</a:t>
            </a:r>
            <a:r>
              <a:rPr dirty="0"/>
              <a:t> </a:t>
            </a:r>
            <a:r>
              <a:rPr dirty="0" err="1"/>
              <a:t>tra</a:t>
            </a:r>
            <a:r>
              <a:rPr dirty="0"/>
              <a:t> </a:t>
            </a:r>
            <a:r>
              <a:rPr dirty="0" err="1"/>
              <a:t>l'interessato</a:t>
            </a:r>
            <a:r>
              <a:rPr dirty="0"/>
              <a:t> e un </a:t>
            </a:r>
            <a:r>
              <a:rPr dirty="0" err="1"/>
              <a:t>responsabile</a:t>
            </a:r>
            <a:r>
              <a:rPr dirty="0"/>
              <a:t> del </a:t>
            </a:r>
            <a:r>
              <a:rPr dirty="0" err="1"/>
              <a:t>trattamento</a:t>
            </a:r>
            <a:r>
              <a:rPr dirty="0"/>
              <a:t>;</a:t>
            </a:r>
          </a:p>
          <a:p>
            <a:pPr marL="12700">
              <a:lnSpc>
                <a:spcPct val="100000"/>
              </a:lnSpc>
              <a:spcBef>
                <a:spcPts val="100"/>
              </a:spcBef>
              <a:defRPr sz="2000">
                <a:latin typeface="Calibri"/>
                <a:cs typeface="Calibri"/>
              </a:defRPr>
            </a:pPr>
            <a:r>
              <a:rPr lang="it-IT" b="0" dirty="0"/>
              <a:t>(b) </a:t>
            </a:r>
            <a:r>
              <a:rPr b="0" dirty="0" err="1"/>
              <a:t>è</a:t>
            </a:r>
            <a:r>
              <a:rPr b="0" dirty="0"/>
              <a:t> </a:t>
            </a:r>
            <a:r>
              <a:rPr dirty="0" err="1"/>
              <a:t>autorizzato</a:t>
            </a:r>
            <a:r>
              <a:rPr dirty="0"/>
              <a:t> dal </a:t>
            </a:r>
            <a:r>
              <a:rPr dirty="0" err="1"/>
              <a:t>diritto</a:t>
            </a:r>
            <a:r>
              <a:rPr dirty="0"/>
              <a:t> </a:t>
            </a:r>
            <a:r>
              <a:rPr dirty="0" err="1"/>
              <a:t>dell'Unione</a:t>
            </a:r>
            <a:r>
              <a:rPr dirty="0"/>
              <a:t> o </a:t>
            </a:r>
            <a:r>
              <a:rPr dirty="0" err="1"/>
              <a:t>dello</a:t>
            </a:r>
            <a:r>
              <a:rPr dirty="0"/>
              <a:t> </a:t>
            </a:r>
            <a:r>
              <a:rPr dirty="0" err="1"/>
              <a:t>Stato</a:t>
            </a:r>
            <a:r>
              <a:rPr dirty="0"/>
              <a:t> </a:t>
            </a:r>
            <a:r>
              <a:rPr dirty="0" err="1"/>
              <a:t>membro</a:t>
            </a:r>
            <a:r>
              <a:rPr dirty="0"/>
              <a:t> cui </a:t>
            </a:r>
            <a:r>
              <a:rPr dirty="0" err="1"/>
              <a:t>è</a:t>
            </a:r>
            <a:r>
              <a:rPr dirty="0"/>
              <a:t> </a:t>
            </a:r>
            <a:r>
              <a:rPr dirty="0" err="1"/>
              <a:t>soggetto</a:t>
            </a:r>
            <a:r>
              <a:rPr dirty="0"/>
              <a:t> il </a:t>
            </a:r>
            <a:r>
              <a:rPr dirty="0" err="1"/>
              <a:t>responsabile</a:t>
            </a:r>
            <a:r>
              <a:rPr dirty="0"/>
              <a:t> </a:t>
            </a:r>
            <a:r>
              <a:rPr b="0" dirty="0"/>
              <a:t>del </a:t>
            </a:r>
            <a:r>
              <a:rPr b="0" dirty="0" err="1"/>
              <a:t>trattamento</a:t>
            </a:r>
            <a:r>
              <a:rPr lang="it-IT" b="0" dirty="0"/>
              <a:t> e che stabilisce altresì misure adeguate per salvaguardare i diritti dell'interessato</a:t>
            </a:r>
          </a:p>
          <a:p>
            <a:pPr marL="12700">
              <a:lnSpc>
                <a:spcPct val="100000"/>
              </a:lnSpc>
              <a:spcBef>
                <a:spcPts val="290"/>
              </a:spcBef>
              <a:defRPr sz="2000">
                <a:latin typeface="Calibri"/>
                <a:cs typeface="Calibri"/>
              </a:defRPr>
            </a:pPr>
            <a:r>
              <a:rPr lang="it-IT" b="0" dirty="0"/>
              <a:t>libertà e interessi legittimi; oppure</a:t>
            </a:r>
            <a:endParaRPr lang="it-IT" sz="2000" b="0" dirty="0">
              <a:latin typeface="Calibri"/>
              <a:cs typeface="Calibri"/>
            </a:endParaRPr>
          </a:p>
          <a:p>
            <a:pPr marL="12700">
              <a:lnSpc>
                <a:spcPct val="100000"/>
              </a:lnSpc>
              <a:spcBef>
                <a:spcPts val="195"/>
              </a:spcBef>
              <a:defRPr sz="2000">
                <a:latin typeface="Calibri"/>
                <a:cs typeface="Calibri"/>
              </a:defRPr>
            </a:pPr>
            <a:r>
              <a:rPr lang="it-IT" b="0" dirty="0"/>
              <a:t>(c) si basa sul consenso esplicito dell'interessato.</a:t>
            </a:r>
            <a:endParaRPr lang="it-IT" sz="2000" b="0" dirty="0">
              <a:latin typeface="Calibri"/>
              <a:cs typeface="Calibri"/>
            </a:endParaRPr>
          </a:p>
          <a:p>
            <a:pPr marL="12700">
              <a:lnSpc>
                <a:spcPct val="100000"/>
              </a:lnSpc>
              <a:spcBef>
                <a:spcPts val="100"/>
              </a:spcBef>
              <a:defRPr sz="2000">
                <a:latin typeface="Calibri"/>
                <a:cs typeface="Calibri"/>
              </a:defRPr>
            </a:pPr>
            <a:endParaRPr lang="it-IT" sz="2000" dirty="0">
              <a:latin typeface="Calibri"/>
              <a:cs typeface="Calibri"/>
            </a:endParaRPr>
          </a:p>
          <a:p>
            <a:pPr marL="363855" indent="-351790">
              <a:lnSpc>
                <a:spcPct val="100000"/>
              </a:lnSpc>
              <a:spcBef>
                <a:spcPts val="195"/>
              </a:spcBef>
              <a:buAutoNum type="alphaLcParenBoth"/>
              <a:tabLst>
                <a:tab pos="364490" algn="l"/>
              </a:tabLst>
              <a:defRPr b="0"/>
            </a:pPr>
            <a:endParaRPr dirty="0"/>
          </a:p>
        </p:txBody>
      </p:sp>
      <p:sp>
        <p:nvSpPr>
          <p:cNvPr id="4" name="object 4"/>
          <p:cNvSpPr txBox="1"/>
          <p:nvPr/>
        </p:nvSpPr>
        <p:spPr>
          <a:xfrm>
            <a:off x="1176330" y="5352562"/>
            <a:ext cx="8594725" cy="320601"/>
          </a:xfrm>
          <a:prstGeom prst="rect">
            <a:avLst/>
          </a:prstGeom>
        </p:spPr>
        <p:txBody>
          <a:bodyPr vert="horz" wrap="square" lIns="0" tIns="12700" rIns="0" bIns="0">
            <a:spAutoFit/>
          </a:bodyPr>
          <a:lstStyle/>
          <a:p>
            <a:pPr marL="12700">
              <a:lnSpc>
                <a:spcPct val="100000"/>
              </a:lnSpc>
              <a:spcBef>
                <a:spcPts val="100"/>
              </a:spcBef>
              <a:defRPr sz="2000">
                <a:latin typeface="Calibri"/>
                <a:cs typeface="Calibri"/>
              </a:defRPr>
            </a:pPr>
            <a:endParaRPr sz="2000" dirty="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5405" rIns="0" bIns="0">
            <a:spAutoFit/>
          </a:bodyPr>
          <a:lstStyle/>
          <a:p>
            <a:pPr marL="12700" marR="5080">
              <a:lnSpc>
                <a:spcPts val="4100"/>
              </a:lnSpc>
              <a:spcBef>
                <a:spcPts val="515"/>
              </a:spcBef>
            </a:pPr>
            <a:r>
              <a:t>Articolo 22, paragrafo 1, del RGPD: Il divieto di decisioni automatizzate</a:t>
            </a:r>
          </a:p>
        </p:txBody>
      </p:sp>
      <p:sp>
        <p:nvSpPr>
          <p:cNvPr id="3" name="object 3"/>
          <p:cNvSpPr txBox="1"/>
          <p:nvPr/>
        </p:nvSpPr>
        <p:spPr>
          <a:xfrm>
            <a:off x="512906" y="2393245"/>
            <a:ext cx="9631680" cy="4170679"/>
          </a:xfrm>
          <a:prstGeom prst="rect">
            <a:avLst/>
          </a:prstGeom>
        </p:spPr>
        <p:txBody>
          <a:bodyPr vert="horz" wrap="square" lIns="0" tIns="45719" rIns="0" bIns="0">
            <a:spAutoFit/>
          </a:bodyPr>
          <a:lstStyle/>
          <a:p>
            <a:pPr marL="207010" marR="394970" indent="-194945">
              <a:lnSpc>
                <a:spcPts val="1800"/>
              </a:lnSpc>
              <a:spcBef>
                <a:spcPts val="359"/>
              </a:spcBef>
              <a:buFont typeface="Arial MT"/>
              <a:buChar char="•"/>
              <a:tabLst>
                <a:tab pos="207645" algn="l"/>
              </a:tabLst>
              <a:defRPr sz="1700">
                <a:latin typeface="Calibri"/>
                <a:cs typeface="Calibri"/>
              </a:defRPr>
            </a:pPr>
            <a:r>
              <a:t>L'articolo 22, primo comma, prevede il diritto generale di non essere sottoposto a decisioni completamente automatizzate che incidono in modo significativo sull'interessato:</a:t>
            </a:r>
            <a:endParaRPr sz="1700">
              <a:latin typeface="Calibri"/>
              <a:cs typeface="Calibri"/>
            </a:endParaRPr>
          </a:p>
          <a:p>
            <a:pPr marL="401955" marR="923290">
              <a:lnSpc>
                <a:spcPts val="1800"/>
              </a:lnSpc>
              <a:spcBef>
                <a:spcPts val="500"/>
              </a:spcBef>
              <a:defRPr sz="1700">
                <a:latin typeface="Calibri"/>
                <a:cs typeface="Calibri"/>
              </a:defRPr>
            </a:pPr>
            <a:r>
              <a:t>L'interessato ha il diritto di non essere sottoposto a una decisione basata unicamente su un trattamento automatizzato, compresa la profilazione, che produca effetti giuridici che lo riguardano o che incida in modo analogo significativamente sulla persona stessa.</a:t>
            </a:r>
            <a:endParaRPr sz="1700">
              <a:latin typeface="Calibri"/>
              <a:cs typeface="Calibri"/>
            </a:endParaRPr>
          </a:p>
          <a:p>
            <a:pPr marL="207010" indent="-194945">
              <a:lnSpc>
                <a:spcPct val="100000"/>
              </a:lnSpc>
              <a:spcBef>
                <a:spcPts val="655"/>
              </a:spcBef>
              <a:buFont typeface="Arial MT"/>
              <a:buChar char="•"/>
              <a:tabLst>
                <a:tab pos="207645" algn="l"/>
              </a:tabLst>
              <a:defRPr sz="1700">
                <a:latin typeface="Calibri"/>
                <a:cs typeface="Calibri"/>
              </a:defRPr>
            </a:pPr>
            <a:r>
              <a:t>Ai sensi del gruppo di lavoro articolo 29:</a:t>
            </a:r>
            <a:endParaRPr sz="1700">
              <a:latin typeface="Calibri"/>
              <a:cs typeface="Calibri"/>
            </a:endParaRPr>
          </a:p>
          <a:p>
            <a:pPr marL="401955" marR="5080">
              <a:lnSpc>
                <a:spcPts val="1780"/>
              </a:lnSpc>
              <a:spcBef>
                <a:spcPts val="540"/>
              </a:spcBef>
              <a:defRPr sz="1700">
                <a:latin typeface="Calibri"/>
                <a:cs typeface="Calibri"/>
              </a:defRPr>
            </a:pPr>
            <a:r>
              <a:t>di norma, vi è un </a:t>
            </a:r>
            <a:r>
              <a:rPr b="1"/>
              <a:t>divieto generale </a:t>
            </a:r>
            <a:r>
              <a:t>di prendere decisioni individuali completamente automatizzate, compresa la profilazione che ha un effetto giuridico o altrettanto significativo.</a:t>
            </a:r>
            <a:endParaRPr sz="1700">
              <a:latin typeface="Calibri"/>
              <a:cs typeface="Calibri"/>
            </a:endParaRPr>
          </a:p>
          <a:p>
            <a:pPr>
              <a:lnSpc>
                <a:spcPct val="100000"/>
              </a:lnSpc>
              <a:spcBef>
                <a:spcPts val="5"/>
              </a:spcBef>
            </a:pPr>
            <a:endParaRPr sz="2650">
              <a:latin typeface="Calibri"/>
              <a:cs typeface="Calibri"/>
            </a:endParaRPr>
          </a:p>
          <a:p>
            <a:pPr marL="207010" indent="-194945">
              <a:lnSpc>
                <a:spcPct val="100000"/>
              </a:lnSpc>
              <a:spcBef>
                <a:spcPts val="5"/>
              </a:spcBef>
              <a:buFont typeface="Arial MT"/>
              <a:buChar char="•"/>
              <a:tabLst>
                <a:tab pos="207645" algn="l"/>
              </a:tabLst>
              <a:defRPr sz="1700">
                <a:latin typeface="Calibri"/>
                <a:cs typeface="Calibri"/>
              </a:defRPr>
            </a:pPr>
            <a:r>
              <a:t>Per l'applicazione del divieto di cui all'articolo 22, paragrafo 1, sono necessarie quattro condizioni:</a:t>
            </a:r>
            <a:endParaRPr sz="1700">
              <a:latin typeface="Calibri"/>
              <a:cs typeface="Calibri"/>
            </a:endParaRPr>
          </a:p>
          <a:p>
            <a:pPr marL="450850" indent="-438784">
              <a:lnSpc>
                <a:spcPct val="100000"/>
              </a:lnSpc>
              <a:spcBef>
                <a:spcPts val="670"/>
              </a:spcBef>
              <a:buAutoNum type="arabicParenBoth"/>
              <a:tabLst>
                <a:tab pos="450850" algn="l"/>
                <a:tab pos="451484" algn="l"/>
              </a:tabLst>
              <a:defRPr sz="1700">
                <a:latin typeface="Calibri"/>
                <a:cs typeface="Calibri"/>
              </a:defRPr>
            </a:pPr>
            <a:r>
              <a:t>una decisione deve essere presa</a:t>
            </a:r>
            <a:endParaRPr sz="1700">
              <a:latin typeface="Calibri"/>
              <a:cs typeface="Calibri"/>
            </a:endParaRPr>
          </a:p>
          <a:p>
            <a:pPr marL="450850" indent="-438784">
              <a:lnSpc>
                <a:spcPct val="100000"/>
              </a:lnSpc>
              <a:spcBef>
                <a:spcPts val="650"/>
              </a:spcBef>
              <a:buAutoNum type="arabicParenBoth"/>
              <a:tabLst>
                <a:tab pos="450850" algn="l"/>
                <a:tab pos="451484" algn="l"/>
              </a:tabLst>
              <a:defRPr sz="1700">
                <a:latin typeface="Calibri"/>
                <a:cs typeface="Calibri"/>
              </a:defRPr>
            </a:pPr>
            <a:r>
              <a:t>deve essere basata esclusivamente sull'elaborazione automatizzata</a:t>
            </a:r>
            <a:endParaRPr sz="1700">
              <a:latin typeface="Calibri"/>
              <a:cs typeface="Calibri"/>
            </a:endParaRPr>
          </a:p>
          <a:p>
            <a:pPr marL="450850" indent="-438784">
              <a:lnSpc>
                <a:spcPct val="100000"/>
              </a:lnSpc>
              <a:spcBef>
                <a:spcPts val="670"/>
              </a:spcBef>
              <a:buAutoNum type="arabicParenBoth"/>
              <a:tabLst>
                <a:tab pos="450850" algn="l"/>
                <a:tab pos="451484" algn="l"/>
              </a:tabLst>
              <a:defRPr sz="1700">
                <a:latin typeface="Calibri"/>
                <a:cs typeface="Calibri"/>
              </a:defRPr>
            </a:pPr>
            <a:r>
              <a:t>deve includere la profilazione</a:t>
            </a:r>
            <a:endParaRPr sz="1700">
              <a:latin typeface="Calibri"/>
              <a:cs typeface="Calibri"/>
            </a:endParaRPr>
          </a:p>
          <a:p>
            <a:pPr marL="450850" indent="-438784">
              <a:lnSpc>
                <a:spcPct val="100000"/>
              </a:lnSpc>
              <a:spcBef>
                <a:spcPts val="650"/>
              </a:spcBef>
              <a:buAutoNum type="arabicParenBoth"/>
              <a:tabLst>
                <a:tab pos="450850" algn="l"/>
                <a:tab pos="451484" algn="l"/>
              </a:tabLst>
              <a:defRPr sz="1700">
                <a:latin typeface="Calibri"/>
                <a:cs typeface="Calibri"/>
              </a:defRPr>
            </a:pPr>
            <a:r>
              <a:t>deve avere effetti legali o comunque significativi.</a:t>
            </a:r>
            <a:endParaRPr sz="170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0160" y="273050"/>
            <a:ext cx="8829738" cy="1110614"/>
          </a:xfrm>
          <a:prstGeom prst="rect">
            <a:avLst/>
          </a:prstGeom>
        </p:spPr>
        <p:txBody>
          <a:bodyPr vert="horz" wrap="square" lIns="0" tIns="65405" rIns="0" bIns="0">
            <a:spAutoFit/>
          </a:bodyPr>
          <a:lstStyle/>
          <a:p>
            <a:pPr marL="12700" marR="5080">
              <a:lnSpc>
                <a:spcPts val="4100"/>
              </a:lnSpc>
              <a:spcBef>
                <a:spcPts val="515"/>
              </a:spcBef>
            </a:pPr>
            <a:r>
              <a:rPr dirty="0" err="1"/>
              <a:t>Articolo</a:t>
            </a:r>
            <a:r>
              <a:rPr dirty="0"/>
              <a:t> 22, </a:t>
            </a:r>
            <a:r>
              <a:rPr dirty="0" err="1"/>
              <a:t>paragrafo</a:t>
            </a:r>
            <a:r>
              <a:rPr dirty="0"/>
              <a:t> 1, del RGPD: </a:t>
            </a:r>
            <a:r>
              <a:rPr dirty="0" err="1"/>
              <a:t>condizioni</a:t>
            </a:r>
            <a:r>
              <a:rPr dirty="0"/>
              <a:t> per il </a:t>
            </a:r>
            <a:r>
              <a:rPr dirty="0" err="1"/>
              <a:t>divieto</a:t>
            </a:r>
            <a:r>
              <a:rPr dirty="0"/>
              <a:t> di </a:t>
            </a:r>
            <a:r>
              <a:rPr dirty="0" err="1"/>
              <a:t>decisioni</a:t>
            </a:r>
            <a:r>
              <a:rPr dirty="0"/>
              <a:t> </a:t>
            </a:r>
            <a:r>
              <a:rPr dirty="0" err="1"/>
              <a:t>automatizzate</a:t>
            </a:r>
            <a:endParaRPr dirty="0"/>
          </a:p>
        </p:txBody>
      </p:sp>
      <p:sp>
        <p:nvSpPr>
          <p:cNvPr id="3" name="object 3"/>
          <p:cNvSpPr txBox="1"/>
          <p:nvPr/>
        </p:nvSpPr>
        <p:spPr>
          <a:xfrm>
            <a:off x="968803" y="1568450"/>
            <a:ext cx="8761095" cy="5257593"/>
          </a:xfrm>
          <a:prstGeom prst="rect">
            <a:avLst/>
          </a:prstGeom>
        </p:spPr>
        <p:txBody>
          <a:bodyPr vert="horz" wrap="square" lIns="0" tIns="73660" rIns="0" bIns="0">
            <a:spAutoFit/>
          </a:bodyPr>
          <a:lstStyle/>
          <a:p>
            <a:pPr marL="450850" marR="207010" indent="-438784">
              <a:lnSpc>
                <a:spcPct val="78900"/>
              </a:lnSpc>
              <a:spcBef>
                <a:spcPts val="580"/>
              </a:spcBef>
              <a:buAutoNum type="arabicParenBoth"/>
              <a:tabLst>
                <a:tab pos="450850" algn="l"/>
                <a:tab pos="451484" algn="l"/>
              </a:tabLst>
              <a:defRPr sz="1900">
                <a:latin typeface="Calibri"/>
                <a:cs typeface="Calibri"/>
              </a:defRPr>
            </a:pPr>
            <a:r>
              <a:rPr b="1" dirty="0" err="1"/>
              <a:t>una</a:t>
            </a:r>
            <a:r>
              <a:rPr b="1" dirty="0"/>
              <a:t> </a:t>
            </a:r>
            <a:r>
              <a:rPr b="1" dirty="0" err="1"/>
              <a:t>decisione</a:t>
            </a:r>
            <a:r>
              <a:rPr b="1" dirty="0"/>
              <a:t> </a:t>
            </a:r>
            <a:r>
              <a:rPr b="1" dirty="0" err="1"/>
              <a:t>deve</a:t>
            </a:r>
            <a:r>
              <a:rPr b="1" dirty="0"/>
              <a:t> </a:t>
            </a:r>
            <a:r>
              <a:rPr b="1" dirty="0" err="1"/>
              <a:t>essere</a:t>
            </a:r>
            <a:r>
              <a:rPr b="1" dirty="0"/>
              <a:t> presa: </a:t>
            </a:r>
            <a:r>
              <a:rPr dirty="0" err="1"/>
              <a:t>richiede</a:t>
            </a:r>
            <a:r>
              <a:rPr dirty="0"/>
              <a:t> </a:t>
            </a:r>
            <a:r>
              <a:rPr dirty="0" err="1"/>
              <a:t>che</a:t>
            </a:r>
            <a:r>
              <a:rPr dirty="0"/>
              <a:t> </a:t>
            </a:r>
            <a:r>
              <a:rPr dirty="0" err="1"/>
              <a:t>una</a:t>
            </a:r>
            <a:r>
              <a:rPr dirty="0"/>
              <a:t> </a:t>
            </a:r>
            <a:r>
              <a:rPr dirty="0" err="1"/>
              <a:t>posizione</a:t>
            </a:r>
            <a:r>
              <a:rPr dirty="0"/>
              <a:t> </a:t>
            </a:r>
            <a:r>
              <a:rPr dirty="0" err="1"/>
              <a:t>sia</a:t>
            </a:r>
            <a:r>
              <a:rPr dirty="0"/>
              <a:t> presa </a:t>
            </a:r>
            <a:r>
              <a:rPr dirty="0" err="1"/>
              <a:t>nei</a:t>
            </a:r>
            <a:r>
              <a:rPr dirty="0"/>
              <a:t> </a:t>
            </a:r>
            <a:r>
              <a:rPr dirty="0" err="1"/>
              <a:t>confronti</a:t>
            </a:r>
            <a:r>
              <a:rPr dirty="0"/>
              <a:t> di </a:t>
            </a:r>
            <a:r>
              <a:rPr dirty="0" err="1"/>
              <a:t>una</a:t>
            </a:r>
            <a:r>
              <a:rPr dirty="0"/>
              <a:t> persona, e </a:t>
            </a:r>
            <a:r>
              <a:rPr dirty="0" err="1"/>
              <a:t>che</a:t>
            </a:r>
            <a:r>
              <a:rPr dirty="0"/>
              <a:t> </a:t>
            </a:r>
            <a:r>
              <a:rPr dirty="0" err="1"/>
              <a:t>questa</a:t>
            </a:r>
            <a:r>
              <a:rPr dirty="0"/>
              <a:t> </a:t>
            </a:r>
            <a:r>
              <a:rPr dirty="0" err="1"/>
              <a:t>posizione</a:t>
            </a:r>
            <a:r>
              <a:rPr dirty="0"/>
              <a:t> </a:t>
            </a:r>
            <a:r>
              <a:rPr dirty="0" err="1"/>
              <a:t>sia</a:t>
            </a:r>
            <a:r>
              <a:rPr dirty="0"/>
              <a:t> </a:t>
            </a:r>
            <a:r>
              <a:rPr dirty="0" err="1"/>
              <a:t>probabilmente</a:t>
            </a:r>
            <a:r>
              <a:rPr dirty="0"/>
              <a:t> </a:t>
            </a:r>
            <a:r>
              <a:rPr dirty="0" err="1"/>
              <a:t>attuata</a:t>
            </a:r>
            <a:r>
              <a:rPr dirty="0"/>
              <a:t> (come </a:t>
            </a:r>
            <a:r>
              <a:rPr dirty="0" err="1"/>
              <a:t>quando</a:t>
            </a:r>
            <a:r>
              <a:rPr dirty="0"/>
              <a:t> </a:t>
            </a:r>
            <a:r>
              <a:rPr dirty="0" err="1"/>
              <a:t>si</a:t>
            </a:r>
            <a:r>
              <a:rPr dirty="0"/>
              <a:t> </a:t>
            </a:r>
            <a:r>
              <a:rPr dirty="0" err="1"/>
              <a:t>assegna</a:t>
            </a:r>
            <a:r>
              <a:rPr dirty="0"/>
              <a:t> un </a:t>
            </a:r>
            <a:r>
              <a:rPr dirty="0" err="1"/>
              <a:t>punteggio</a:t>
            </a:r>
            <a:r>
              <a:rPr dirty="0"/>
              <a:t> di </a:t>
            </a:r>
            <a:r>
              <a:rPr dirty="0" err="1"/>
              <a:t>credito</a:t>
            </a:r>
            <a:r>
              <a:rPr dirty="0"/>
              <a:t>).</a:t>
            </a:r>
            <a:endParaRPr dirty="0">
              <a:latin typeface="Calibri"/>
              <a:cs typeface="Calibri"/>
            </a:endParaRPr>
          </a:p>
          <a:p>
            <a:pPr marL="450850" indent="-438784">
              <a:lnSpc>
                <a:spcPts val="2039"/>
              </a:lnSpc>
              <a:spcBef>
                <a:spcPts val="430"/>
              </a:spcBef>
              <a:buAutoNum type="arabicParenBoth"/>
              <a:tabLst>
                <a:tab pos="450850" algn="l"/>
                <a:tab pos="451484" algn="l"/>
              </a:tabLst>
              <a:defRPr sz="1900">
                <a:latin typeface="Calibri"/>
                <a:cs typeface="Calibri"/>
              </a:defRPr>
            </a:pPr>
            <a:r>
              <a:rPr b="1" dirty="0" err="1"/>
              <a:t>deve</a:t>
            </a:r>
            <a:r>
              <a:rPr b="1" dirty="0"/>
              <a:t> </a:t>
            </a:r>
            <a:r>
              <a:rPr b="1" dirty="0" err="1"/>
              <a:t>essere</a:t>
            </a:r>
            <a:r>
              <a:rPr b="1" dirty="0"/>
              <a:t> </a:t>
            </a:r>
            <a:r>
              <a:rPr b="1" dirty="0" err="1"/>
              <a:t>basata</a:t>
            </a:r>
            <a:r>
              <a:rPr b="1" dirty="0"/>
              <a:t> </a:t>
            </a:r>
            <a:r>
              <a:rPr b="1" dirty="0" err="1"/>
              <a:t>esclusivamente</a:t>
            </a:r>
            <a:r>
              <a:rPr b="1" dirty="0"/>
              <a:t> </a:t>
            </a:r>
            <a:r>
              <a:rPr b="1" dirty="0" err="1"/>
              <a:t>su</a:t>
            </a:r>
            <a:r>
              <a:rPr b="1" dirty="0"/>
              <a:t> un </a:t>
            </a:r>
            <a:r>
              <a:rPr b="1" dirty="0" err="1"/>
              <a:t>trattamento</a:t>
            </a:r>
            <a:r>
              <a:rPr b="1" dirty="0"/>
              <a:t> </a:t>
            </a:r>
            <a:r>
              <a:rPr b="1" dirty="0" err="1"/>
              <a:t>automatizzato</a:t>
            </a:r>
            <a:r>
              <a:rPr b="1" dirty="0"/>
              <a:t>: </a:t>
            </a:r>
            <a:r>
              <a:rPr dirty="0" err="1"/>
              <a:t>richiede</a:t>
            </a:r>
            <a:r>
              <a:rPr dirty="0"/>
              <a:t> </a:t>
            </a:r>
            <a:r>
              <a:rPr dirty="0" err="1"/>
              <a:t>che</a:t>
            </a:r>
            <a:r>
              <a:rPr dirty="0"/>
              <a:t> </a:t>
            </a:r>
            <a:r>
              <a:rPr dirty="0" err="1"/>
              <a:t>gli</a:t>
            </a:r>
            <a:r>
              <a:rPr dirty="0"/>
              <a:t> </a:t>
            </a:r>
            <a:r>
              <a:rPr dirty="0" err="1"/>
              <a:t>esseri</a:t>
            </a:r>
            <a:r>
              <a:rPr dirty="0"/>
              <a:t> </a:t>
            </a:r>
            <a:r>
              <a:rPr dirty="0" err="1"/>
              <a:t>umani</a:t>
            </a:r>
            <a:r>
              <a:rPr dirty="0"/>
              <a:t> non</a:t>
            </a:r>
            <a:endParaRPr dirty="0">
              <a:latin typeface="Calibri"/>
              <a:cs typeface="Calibri"/>
            </a:endParaRPr>
          </a:p>
          <a:p>
            <a:pPr marL="450850" marR="5080">
              <a:lnSpc>
                <a:spcPct val="76800"/>
              </a:lnSpc>
              <a:spcBef>
                <a:spcPts val="290"/>
              </a:spcBef>
              <a:defRPr sz="1900">
                <a:latin typeface="Calibri"/>
                <a:cs typeface="Calibri"/>
              </a:defRPr>
            </a:pPr>
            <a:r>
              <a:rPr dirty="0" err="1"/>
              <a:t>esercitare</a:t>
            </a:r>
            <a:r>
              <a:rPr dirty="0"/>
              <a:t> </a:t>
            </a:r>
            <a:r>
              <a:rPr dirty="0" err="1"/>
              <a:t>qualsiasi</a:t>
            </a:r>
            <a:r>
              <a:rPr dirty="0"/>
              <a:t> </a:t>
            </a:r>
            <a:r>
              <a:rPr dirty="0" err="1"/>
              <a:t>reale</a:t>
            </a:r>
            <a:r>
              <a:rPr dirty="0"/>
              <a:t> influenza </a:t>
            </a:r>
            <a:r>
              <a:rPr dirty="0" err="1"/>
              <a:t>sul</a:t>
            </a:r>
            <a:r>
              <a:rPr dirty="0"/>
              <a:t> </a:t>
            </a:r>
            <a:r>
              <a:rPr dirty="0" err="1"/>
              <a:t>risultato</a:t>
            </a:r>
            <a:r>
              <a:rPr dirty="0"/>
              <a:t> di un </a:t>
            </a:r>
            <a:r>
              <a:rPr dirty="0" err="1"/>
              <a:t>processo</a:t>
            </a:r>
            <a:r>
              <a:rPr dirty="0"/>
              <a:t> </a:t>
            </a:r>
            <a:r>
              <a:rPr dirty="0" err="1"/>
              <a:t>decisionale</a:t>
            </a:r>
            <a:r>
              <a:rPr dirty="0"/>
              <a:t>, </a:t>
            </a:r>
            <a:r>
              <a:rPr dirty="0" err="1"/>
              <a:t>anche</a:t>
            </a:r>
            <a:r>
              <a:rPr dirty="0"/>
              <a:t> se la </a:t>
            </a:r>
            <a:r>
              <a:rPr dirty="0" err="1"/>
              <a:t>decisione</a:t>
            </a:r>
            <a:r>
              <a:rPr dirty="0"/>
              <a:t> finale </a:t>
            </a:r>
            <a:r>
              <a:rPr dirty="0" err="1"/>
              <a:t>è</a:t>
            </a:r>
            <a:r>
              <a:rPr dirty="0"/>
              <a:t> </a:t>
            </a:r>
            <a:r>
              <a:rPr dirty="0" err="1"/>
              <a:t>formalmente</a:t>
            </a:r>
            <a:r>
              <a:rPr dirty="0"/>
              <a:t> </a:t>
            </a:r>
            <a:r>
              <a:rPr dirty="0" err="1"/>
              <a:t>attribuita</a:t>
            </a:r>
            <a:r>
              <a:rPr dirty="0"/>
              <a:t> a </a:t>
            </a:r>
            <a:r>
              <a:rPr dirty="0" err="1"/>
              <a:t>una</a:t>
            </a:r>
            <a:r>
              <a:rPr dirty="0"/>
              <a:t> persona. Questa </a:t>
            </a:r>
            <a:r>
              <a:rPr dirty="0" err="1"/>
              <a:t>condizione</a:t>
            </a:r>
            <a:r>
              <a:rPr dirty="0"/>
              <a:t> non </a:t>
            </a:r>
            <a:r>
              <a:rPr dirty="0" err="1"/>
              <a:t>è</a:t>
            </a:r>
            <a:r>
              <a:rPr dirty="0"/>
              <a:t> </a:t>
            </a:r>
            <a:r>
              <a:rPr dirty="0" err="1"/>
              <a:t>soddisfatta</a:t>
            </a:r>
            <a:r>
              <a:rPr dirty="0"/>
              <a:t> </a:t>
            </a:r>
            <a:r>
              <a:rPr dirty="0" err="1"/>
              <a:t>quando</a:t>
            </a:r>
            <a:r>
              <a:rPr dirty="0"/>
              <a:t> il </a:t>
            </a:r>
            <a:r>
              <a:rPr dirty="0" err="1"/>
              <a:t>sistema</a:t>
            </a:r>
            <a:r>
              <a:rPr dirty="0"/>
              <a:t> </a:t>
            </a:r>
            <a:r>
              <a:rPr dirty="0" err="1"/>
              <a:t>viene</a:t>
            </a:r>
            <a:r>
              <a:rPr dirty="0"/>
              <a:t> </a:t>
            </a:r>
            <a:r>
              <a:rPr dirty="0" err="1"/>
              <a:t>utilizzato</a:t>
            </a:r>
            <a:r>
              <a:rPr dirty="0"/>
              <a:t> solo come </a:t>
            </a:r>
            <a:r>
              <a:rPr dirty="0" err="1"/>
              <a:t>strumento</a:t>
            </a:r>
            <a:r>
              <a:rPr dirty="0"/>
              <a:t> di </a:t>
            </a:r>
            <a:r>
              <a:rPr dirty="0" err="1"/>
              <a:t>supporto</a:t>
            </a:r>
            <a:r>
              <a:rPr dirty="0"/>
              <a:t> </a:t>
            </a:r>
            <a:r>
              <a:rPr dirty="0" err="1"/>
              <a:t>decisionale</a:t>
            </a:r>
            <a:r>
              <a:rPr dirty="0"/>
              <a:t> per </a:t>
            </a:r>
            <a:r>
              <a:rPr dirty="0" err="1"/>
              <a:t>gli</a:t>
            </a:r>
            <a:r>
              <a:rPr dirty="0"/>
              <a:t> </a:t>
            </a:r>
            <a:r>
              <a:rPr dirty="0" err="1"/>
              <a:t>esseri</a:t>
            </a:r>
            <a:r>
              <a:rPr dirty="0"/>
              <a:t> </a:t>
            </a:r>
            <a:r>
              <a:rPr dirty="0" err="1"/>
              <a:t>umani</a:t>
            </a:r>
            <a:endParaRPr dirty="0">
              <a:latin typeface="Calibri"/>
              <a:cs typeface="Calibri"/>
            </a:endParaRPr>
          </a:p>
          <a:p>
            <a:pPr marL="450850" marR="407034" indent="-438784">
              <a:lnSpc>
                <a:spcPct val="78900"/>
              </a:lnSpc>
              <a:spcBef>
                <a:spcPts val="890"/>
              </a:spcBef>
              <a:buAutoNum type="arabicParenBoth" startAt="3"/>
              <a:tabLst>
                <a:tab pos="450850" algn="l"/>
                <a:tab pos="451484" algn="l"/>
              </a:tabLst>
              <a:defRPr sz="1900">
                <a:latin typeface="Calibri"/>
                <a:cs typeface="Calibri"/>
              </a:defRPr>
            </a:pPr>
            <a:r>
              <a:rPr b="1" dirty="0" err="1"/>
              <a:t>deve</a:t>
            </a:r>
            <a:r>
              <a:rPr b="1" dirty="0"/>
              <a:t> </a:t>
            </a:r>
            <a:r>
              <a:rPr b="1" dirty="0" err="1"/>
              <a:t>includere</a:t>
            </a:r>
            <a:r>
              <a:rPr b="1" dirty="0"/>
              <a:t> la </a:t>
            </a:r>
            <a:r>
              <a:rPr b="1" dirty="0" err="1"/>
              <a:t>profilazione</a:t>
            </a:r>
            <a:r>
              <a:rPr b="1" dirty="0"/>
              <a:t>: </a:t>
            </a:r>
            <a:r>
              <a:rPr dirty="0" err="1"/>
              <a:t>richiede</a:t>
            </a:r>
            <a:r>
              <a:rPr dirty="0"/>
              <a:t> </a:t>
            </a:r>
            <a:r>
              <a:rPr dirty="0" err="1"/>
              <a:t>che</a:t>
            </a:r>
            <a:r>
              <a:rPr dirty="0"/>
              <a:t> il </a:t>
            </a:r>
            <a:r>
              <a:rPr dirty="0" err="1"/>
              <a:t>trattamento</a:t>
            </a:r>
            <a:r>
              <a:rPr dirty="0"/>
              <a:t> </a:t>
            </a:r>
            <a:r>
              <a:rPr dirty="0" err="1"/>
              <a:t>automatizzato</a:t>
            </a:r>
            <a:r>
              <a:rPr dirty="0"/>
              <a:t> </a:t>
            </a:r>
            <a:r>
              <a:rPr dirty="0" err="1"/>
              <a:t>che</a:t>
            </a:r>
            <a:r>
              <a:rPr dirty="0"/>
              <a:t> </a:t>
            </a:r>
            <a:r>
              <a:rPr dirty="0" err="1"/>
              <a:t>determina</a:t>
            </a:r>
            <a:r>
              <a:rPr dirty="0"/>
              <a:t> la </a:t>
            </a:r>
            <a:r>
              <a:rPr dirty="0" err="1"/>
              <a:t>decisione</a:t>
            </a:r>
            <a:r>
              <a:rPr dirty="0"/>
              <a:t> </a:t>
            </a:r>
            <a:r>
              <a:rPr dirty="0" err="1"/>
              <a:t>includa</a:t>
            </a:r>
            <a:r>
              <a:rPr dirty="0"/>
              <a:t> la </a:t>
            </a:r>
            <a:r>
              <a:rPr dirty="0" err="1"/>
              <a:t>profilazione</a:t>
            </a:r>
            <a:r>
              <a:rPr dirty="0"/>
              <a:t>. (</a:t>
            </a:r>
            <a:r>
              <a:rPr dirty="0" err="1"/>
              <a:t>Può</a:t>
            </a:r>
            <a:r>
              <a:rPr dirty="0"/>
              <a:t> </a:t>
            </a:r>
            <a:r>
              <a:rPr dirty="0" err="1"/>
              <a:t>essere</a:t>
            </a:r>
            <a:r>
              <a:rPr dirty="0"/>
              <a:t> </a:t>
            </a:r>
            <a:r>
              <a:rPr dirty="0" err="1"/>
              <a:t>suggerita</a:t>
            </a:r>
            <a:r>
              <a:rPr dirty="0"/>
              <a:t> </a:t>
            </a:r>
            <a:r>
              <a:rPr dirty="0" err="1"/>
              <a:t>una</a:t>
            </a:r>
            <a:r>
              <a:rPr dirty="0"/>
              <a:t> </a:t>
            </a:r>
            <a:r>
              <a:rPr dirty="0" err="1"/>
              <a:t>diversa</a:t>
            </a:r>
            <a:r>
              <a:rPr dirty="0"/>
              <a:t> </a:t>
            </a:r>
            <a:r>
              <a:rPr dirty="0" err="1"/>
              <a:t>interpretazione</a:t>
            </a:r>
            <a:r>
              <a:rPr dirty="0"/>
              <a:t> </a:t>
            </a:r>
            <a:r>
              <a:rPr dirty="0" err="1"/>
              <a:t>della</a:t>
            </a:r>
            <a:r>
              <a:rPr dirty="0"/>
              <a:t> </a:t>
            </a:r>
            <a:r>
              <a:rPr dirty="0" err="1"/>
              <a:t>condizione</a:t>
            </a:r>
            <a:r>
              <a:rPr dirty="0"/>
              <a:t>, ma il </a:t>
            </a:r>
            <a:r>
              <a:rPr dirty="0" err="1"/>
              <a:t>considerando</a:t>
            </a:r>
            <a:r>
              <a:rPr dirty="0"/>
              <a:t> 71 </a:t>
            </a:r>
            <a:r>
              <a:rPr dirty="0" err="1"/>
              <a:t>sembra</a:t>
            </a:r>
            <a:r>
              <a:rPr dirty="0"/>
              <a:t> </a:t>
            </a:r>
            <a:r>
              <a:rPr dirty="0" err="1"/>
              <a:t>confermare</a:t>
            </a:r>
            <a:r>
              <a:rPr dirty="0"/>
              <a:t> la prima </a:t>
            </a:r>
            <a:r>
              <a:rPr dirty="0" err="1"/>
              <a:t>interpretazione</a:t>
            </a:r>
            <a:r>
              <a:rPr dirty="0"/>
              <a:t>)</a:t>
            </a:r>
            <a:endParaRPr dirty="0">
              <a:latin typeface="Calibri"/>
              <a:cs typeface="Calibri"/>
            </a:endParaRPr>
          </a:p>
          <a:p>
            <a:pPr marL="450850" marR="321310" indent="-438784" algn="just">
              <a:lnSpc>
                <a:spcPct val="78900"/>
              </a:lnSpc>
              <a:spcBef>
                <a:spcPts val="790"/>
              </a:spcBef>
              <a:buAutoNum type="arabicParenBoth" startAt="3"/>
              <a:tabLst>
                <a:tab pos="451484" algn="l"/>
              </a:tabLst>
              <a:defRPr sz="1900">
                <a:latin typeface="Calibri"/>
                <a:cs typeface="Calibri"/>
              </a:defRPr>
            </a:pPr>
            <a:r>
              <a:rPr b="1" dirty="0" err="1"/>
              <a:t>deve</a:t>
            </a:r>
            <a:r>
              <a:rPr b="1" dirty="0"/>
              <a:t> </a:t>
            </a:r>
            <a:r>
              <a:rPr b="1" dirty="0" err="1"/>
              <a:t>avere</a:t>
            </a:r>
            <a:r>
              <a:rPr b="1" dirty="0"/>
              <a:t> </a:t>
            </a:r>
            <a:r>
              <a:rPr b="1" dirty="0" err="1"/>
              <a:t>effetti</a:t>
            </a:r>
            <a:r>
              <a:rPr b="1" dirty="0"/>
              <a:t> </a:t>
            </a:r>
            <a:r>
              <a:rPr b="1" dirty="0" err="1"/>
              <a:t>legali</a:t>
            </a:r>
            <a:r>
              <a:rPr b="1" dirty="0"/>
              <a:t> o </a:t>
            </a:r>
            <a:r>
              <a:rPr b="1" dirty="0" err="1"/>
              <a:t>comunque</a:t>
            </a:r>
            <a:r>
              <a:rPr b="1" dirty="0"/>
              <a:t> </a:t>
            </a:r>
            <a:r>
              <a:rPr b="1" dirty="0" err="1"/>
              <a:t>significativi</a:t>
            </a:r>
            <a:r>
              <a:rPr b="1" dirty="0"/>
              <a:t>: </a:t>
            </a:r>
            <a:r>
              <a:rPr dirty="0"/>
              <a:t>Il </a:t>
            </a:r>
            <a:r>
              <a:rPr dirty="0" err="1"/>
              <a:t>considerando</a:t>
            </a:r>
            <a:r>
              <a:rPr dirty="0"/>
              <a:t> 71 </a:t>
            </a:r>
            <a:r>
              <a:rPr dirty="0" err="1"/>
              <a:t>menziona</a:t>
            </a:r>
            <a:r>
              <a:rPr dirty="0"/>
              <a:t> </a:t>
            </a:r>
            <a:r>
              <a:rPr dirty="0" err="1"/>
              <a:t>i</a:t>
            </a:r>
            <a:r>
              <a:rPr dirty="0"/>
              <a:t> </a:t>
            </a:r>
            <a:r>
              <a:rPr dirty="0" err="1"/>
              <a:t>seguenti</a:t>
            </a:r>
            <a:r>
              <a:rPr dirty="0"/>
              <a:t> </a:t>
            </a:r>
            <a:r>
              <a:rPr dirty="0" err="1"/>
              <a:t>esempi</a:t>
            </a:r>
            <a:r>
              <a:rPr dirty="0"/>
              <a:t> di </a:t>
            </a:r>
            <a:r>
              <a:rPr dirty="0" err="1"/>
              <a:t>decisione</a:t>
            </a:r>
            <a:r>
              <a:rPr dirty="0"/>
              <a:t> </a:t>
            </a:r>
            <a:r>
              <a:rPr dirty="0" err="1"/>
              <a:t>che</a:t>
            </a:r>
            <a:r>
              <a:rPr dirty="0"/>
              <a:t> </a:t>
            </a:r>
            <a:r>
              <a:rPr dirty="0" err="1"/>
              <a:t>hanno</a:t>
            </a:r>
            <a:r>
              <a:rPr dirty="0"/>
              <a:t> </a:t>
            </a:r>
            <a:r>
              <a:rPr dirty="0" err="1"/>
              <a:t>effetti</a:t>
            </a:r>
            <a:r>
              <a:rPr dirty="0"/>
              <a:t> </a:t>
            </a:r>
            <a:r>
              <a:rPr dirty="0" err="1"/>
              <a:t>significativi</a:t>
            </a:r>
            <a:r>
              <a:rPr dirty="0"/>
              <a:t>: il "</a:t>
            </a:r>
            <a:r>
              <a:rPr dirty="0" err="1"/>
              <a:t>rifiuto</a:t>
            </a:r>
            <a:r>
              <a:rPr dirty="0"/>
              <a:t> </a:t>
            </a:r>
            <a:r>
              <a:rPr dirty="0" err="1"/>
              <a:t>automatico</a:t>
            </a:r>
            <a:r>
              <a:rPr dirty="0"/>
              <a:t> di </a:t>
            </a:r>
            <a:r>
              <a:rPr dirty="0" err="1"/>
              <a:t>una</a:t>
            </a:r>
            <a:r>
              <a:rPr dirty="0"/>
              <a:t> </a:t>
            </a:r>
            <a:r>
              <a:rPr dirty="0" err="1"/>
              <a:t>domanda</a:t>
            </a:r>
            <a:r>
              <a:rPr dirty="0"/>
              <a:t> di </a:t>
            </a:r>
            <a:r>
              <a:rPr dirty="0" err="1"/>
              <a:t>credito</a:t>
            </a:r>
            <a:r>
              <a:rPr dirty="0"/>
              <a:t> online o di </a:t>
            </a:r>
            <a:r>
              <a:rPr dirty="0" err="1"/>
              <a:t>pratiche</a:t>
            </a:r>
            <a:r>
              <a:rPr dirty="0"/>
              <a:t> di </a:t>
            </a:r>
            <a:r>
              <a:rPr dirty="0" err="1"/>
              <a:t>reclutamento</a:t>
            </a:r>
            <a:r>
              <a:rPr dirty="0"/>
              <a:t> </a:t>
            </a:r>
            <a:r>
              <a:rPr dirty="0" err="1"/>
              <a:t>elettronico</a:t>
            </a:r>
            <a:r>
              <a:rPr dirty="0"/>
              <a:t>". Si </a:t>
            </a:r>
            <a:r>
              <a:rPr dirty="0" err="1"/>
              <a:t>è</a:t>
            </a:r>
            <a:r>
              <a:rPr dirty="0"/>
              <a:t> sostenuto </a:t>
            </a:r>
            <a:r>
              <a:rPr dirty="0" err="1"/>
              <a:t>che</a:t>
            </a:r>
            <a:r>
              <a:rPr dirty="0"/>
              <a:t> </a:t>
            </a:r>
            <a:r>
              <a:rPr dirty="0" err="1"/>
              <a:t>tali</a:t>
            </a:r>
            <a:r>
              <a:rPr dirty="0"/>
              <a:t> </a:t>
            </a:r>
            <a:r>
              <a:rPr dirty="0" err="1"/>
              <a:t>effetti</a:t>
            </a:r>
            <a:endParaRPr dirty="0">
              <a:latin typeface="Calibri"/>
              <a:cs typeface="Calibri"/>
            </a:endParaRPr>
          </a:p>
          <a:p>
            <a:pPr marL="450850" marR="144780">
              <a:lnSpc>
                <a:spcPct val="76800"/>
              </a:lnSpc>
              <a:spcBef>
                <a:spcPts val="50"/>
              </a:spcBef>
              <a:defRPr sz="1900">
                <a:latin typeface="Calibri"/>
                <a:cs typeface="Calibri"/>
              </a:defRPr>
            </a:pPr>
            <a:r>
              <a:rPr dirty="0"/>
              <a:t>non </a:t>
            </a:r>
            <a:r>
              <a:rPr dirty="0" err="1"/>
              <a:t>possono</a:t>
            </a:r>
            <a:r>
              <a:rPr dirty="0"/>
              <a:t> </a:t>
            </a:r>
            <a:r>
              <a:rPr dirty="0" err="1"/>
              <a:t>essere</a:t>
            </a:r>
            <a:r>
              <a:rPr dirty="0"/>
              <a:t> </a:t>
            </a:r>
            <a:r>
              <a:rPr dirty="0" err="1"/>
              <a:t>semplicemente</a:t>
            </a:r>
            <a:r>
              <a:rPr dirty="0"/>
              <a:t> </a:t>
            </a:r>
            <a:r>
              <a:rPr dirty="0" err="1"/>
              <a:t>emotivi</a:t>
            </a:r>
            <a:r>
              <a:rPr dirty="0"/>
              <a:t>, e </a:t>
            </a:r>
            <a:r>
              <a:rPr dirty="0" err="1"/>
              <a:t>che</a:t>
            </a:r>
            <a:r>
              <a:rPr dirty="0"/>
              <a:t> di </a:t>
            </a:r>
            <a:r>
              <a:rPr dirty="0" err="1"/>
              <a:t>solito</a:t>
            </a:r>
            <a:r>
              <a:rPr dirty="0"/>
              <a:t> non </a:t>
            </a:r>
            <a:r>
              <a:rPr dirty="0" err="1"/>
              <a:t>sono</a:t>
            </a:r>
            <a:r>
              <a:rPr dirty="0"/>
              <a:t> </a:t>
            </a:r>
            <a:r>
              <a:rPr dirty="0" err="1"/>
              <a:t>causati</a:t>
            </a:r>
            <a:r>
              <a:rPr dirty="0"/>
              <a:t> da </a:t>
            </a:r>
            <a:r>
              <a:rPr dirty="0" err="1"/>
              <a:t>pubblicità</a:t>
            </a:r>
            <a:r>
              <a:rPr dirty="0"/>
              <a:t> </a:t>
            </a:r>
            <a:r>
              <a:rPr dirty="0" err="1"/>
              <a:t>mirata</a:t>
            </a:r>
            <a:r>
              <a:rPr dirty="0"/>
              <a:t>, a </a:t>
            </a:r>
            <a:r>
              <a:rPr dirty="0" err="1"/>
              <a:t>meno</a:t>
            </a:r>
            <a:r>
              <a:rPr dirty="0"/>
              <a:t> </a:t>
            </a:r>
            <a:r>
              <a:rPr dirty="0" err="1"/>
              <a:t>che</a:t>
            </a:r>
            <a:r>
              <a:rPr dirty="0"/>
              <a:t> "la </a:t>
            </a:r>
            <a:r>
              <a:rPr dirty="0" err="1"/>
              <a:t>pubblicità</a:t>
            </a:r>
            <a:r>
              <a:rPr dirty="0"/>
              <a:t> non </a:t>
            </a:r>
            <a:r>
              <a:rPr dirty="0" err="1"/>
              <a:t>comporti</a:t>
            </a:r>
            <a:r>
              <a:rPr dirty="0"/>
              <a:t> </a:t>
            </a:r>
            <a:r>
              <a:rPr dirty="0" err="1"/>
              <a:t>una</a:t>
            </a:r>
            <a:r>
              <a:rPr dirty="0"/>
              <a:t> </a:t>
            </a:r>
            <a:r>
              <a:rPr dirty="0" err="1"/>
              <a:t>discriminazione</a:t>
            </a:r>
            <a:r>
              <a:rPr dirty="0"/>
              <a:t> </a:t>
            </a:r>
            <a:r>
              <a:rPr dirty="0" err="1"/>
              <a:t>palesemente</a:t>
            </a:r>
            <a:r>
              <a:rPr dirty="0"/>
              <a:t> </a:t>
            </a:r>
            <a:r>
              <a:rPr dirty="0" err="1"/>
              <a:t>ingiusta</a:t>
            </a:r>
            <a:r>
              <a:rPr dirty="0"/>
              <a:t> sotto forma di web-lining e la </a:t>
            </a:r>
            <a:r>
              <a:rPr dirty="0" err="1"/>
              <a:t>discriminazione</a:t>
            </a:r>
            <a:r>
              <a:rPr dirty="0"/>
              <a:t> </a:t>
            </a:r>
            <a:r>
              <a:rPr dirty="0" err="1"/>
              <a:t>abbia</a:t>
            </a:r>
            <a:r>
              <a:rPr dirty="0"/>
              <a:t> </a:t>
            </a:r>
            <a:r>
              <a:rPr dirty="0" err="1"/>
              <a:t>conseguenze</a:t>
            </a:r>
            <a:r>
              <a:rPr dirty="0"/>
              <a:t> </a:t>
            </a:r>
            <a:r>
              <a:rPr dirty="0" err="1"/>
              <a:t>economiche</a:t>
            </a:r>
            <a:r>
              <a:rPr dirty="0"/>
              <a:t> non </a:t>
            </a:r>
            <a:r>
              <a:rPr dirty="0" err="1"/>
              <a:t>banali</a:t>
            </a:r>
            <a:r>
              <a:rPr dirty="0"/>
              <a:t>".</a:t>
            </a:r>
            <a:endParaRPr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5405" rIns="0" bIns="0">
            <a:spAutoFit/>
          </a:bodyPr>
          <a:lstStyle/>
          <a:p>
            <a:pPr marL="12700" marR="5080">
              <a:lnSpc>
                <a:spcPts val="4100"/>
              </a:lnSpc>
              <a:spcBef>
                <a:spcPts val="515"/>
              </a:spcBef>
            </a:pPr>
            <a:r>
              <a:t>Articolo 21, paragrafi 1 e 2: Opposizione alla profilazione e al marketing diretto</a:t>
            </a:r>
          </a:p>
        </p:txBody>
      </p:sp>
      <p:sp>
        <p:nvSpPr>
          <p:cNvPr id="3" name="object 3"/>
          <p:cNvSpPr txBox="1"/>
          <p:nvPr/>
        </p:nvSpPr>
        <p:spPr>
          <a:xfrm>
            <a:off x="258730" y="2330450"/>
            <a:ext cx="10434670" cy="6837769"/>
          </a:xfrm>
          <a:prstGeom prst="rect">
            <a:avLst/>
          </a:prstGeom>
        </p:spPr>
        <p:txBody>
          <a:bodyPr vert="horz" wrap="square" lIns="0" tIns="12700" rIns="0" bIns="0">
            <a:spAutoFit/>
          </a:bodyPr>
          <a:lstStyle/>
          <a:p>
            <a:pPr marL="207010" indent="-194945">
              <a:lnSpc>
                <a:spcPts val="2190"/>
              </a:lnSpc>
              <a:spcBef>
                <a:spcPts val="100"/>
              </a:spcBef>
              <a:buFont typeface="Arial MT"/>
              <a:buChar char="•"/>
              <a:tabLst>
                <a:tab pos="207645" algn="l"/>
              </a:tabLst>
              <a:defRPr sz="1900">
                <a:latin typeface="Calibri"/>
                <a:cs typeface="Calibri"/>
              </a:defRPr>
            </a:pPr>
            <a:r>
              <a:rPr dirty="0" err="1"/>
              <a:t>L'articolo</a:t>
            </a:r>
            <a:r>
              <a:rPr dirty="0"/>
              <a:t> 21, </a:t>
            </a:r>
            <a:r>
              <a:rPr dirty="0" err="1"/>
              <a:t>paragrafo</a:t>
            </a:r>
            <a:r>
              <a:rPr dirty="0"/>
              <a:t> 1, </a:t>
            </a:r>
            <a:r>
              <a:rPr dirty="0" err="1"/>
              <a:t>precisa</a:t>
            </a:r>
            <a:r>
              <a:rPr dirty="0"/>
              <a:t> </a:t>
            </a:r>
            <a:r>
              <a:rPr dirty="0" err="1"/>
              <a:t>che</a:t>
            </a:r>
            <a:r>
              <a:rPr dirty="0"/>
              <a:t> il </a:t>
            </a:r>
            <a:r>
              <a:rPr dirty="0" err="1"/>
              <a:t>diritto</a:t>
            </a:r>
            <a:r>
              <a:rPr dirty="0"/>
              <a:t> di </a:t>
            </a:r>
            <a:r>
              <a:rPr dirty="0" err="1"/>
              <a:t>opposizione</a:t>
            </a:r>
            <a:r>
              <a:rPr dirty="0"/>
              <a:t> </a:t>
            </a:r>
            <a:r>
              <a:rPr dirty="0" err="1"/>
              <a:t>si</a:t>
            </a:r>
            <a:r>
              <a:rPr dirty="0"/>
              <a:t> </a:t>
            </a:r>
            <a:r>
              <a:rPr dirty="0" err="1"/>
              <a:t>applica</a:t>
            </a:r>
            <a:r>
              <a:rPr dirty="0"/>
              <a:t> </a:t>
            </a:r>
            <a:r>
              <a:rPr dirty="0" err="1"/>
              <a:t>anche</a:t>
            </a:r>
            <a:r>
              <a:rPr dirty="0"/>
              <a:t> </a:t>
            </a:r>
            <a:r>
              <a:rPr dirty="0" err="1"/>
              <a:t>alla</a:t>
            </a:r>
            <a:r>
              <a:rPr dirty="0"/>
              <a:t> </a:t>
            </a:r>
            <a:r>
              <a:rPr dirty="0" err="1"/>
              <a:t>profilazione</a:t>
            </a:r>
            <a:r>
              <a:rPr dirty="0"/>
              <a:t>:</a:t>
            </a:r>
            <a:endParaRPr sz="1900" dirty="0">
              <a:latin typeface="Calibri"/>
              <a:cs typeface="Calibri"/>
            </a:endParaRPr>
          </a:p>
          <a:p>
            <a:pPr marL="207010" indent="-194945">
              <a:spcBef>
                <a:spcPts val="100"/>
              </a:spcBef>
              <a:buFont typeface="Arial MT"/>
              <a:buChar char="•"/>
              <a:tabLst>
                <a:tab pos="207645" algn="l"/>
              </a:tabLst>
              <a:defRPr sz="1900">
                <a:latin typeface="Calibri"/>
                <a:cs typeface="Calibri"/>
              </a:defRPr>
            </a:pPr>
            <a:r>
              <a:rPr dirty="0" err="1"/>
              <a:t>L'interessato</a:t>
            </a:r>
            <a:r>
              <a:rPr dirty="0"/>
              <a:t> ha il </a:t>
            </a:r>
            <a:r>
              <a:rPr dirty="0" err="1"/>
              <a:t>diritto</a:t>
            </a:r>
            <a:r>
              <a:rPr dirty="0"/>
              <a:t> di </a:t>
            </a:r>
            <a:r>
              <a:rPr dirty="0" err="1"/>
              <a:t>opporsi</a:t>
            </a:r>
            <a:r>
              <a:rPr dirty="0"/>
              <a:t>, per </a:t>
            </a:r>
            <a:r>
              <a:rPr dirty="0" err="1"/>
              <a:t>motivi</a:t>
            </a:r>
            <a:r>
              <a:rPr dirty="0"/>
              <a:t> </a:t>
            </a:r>
            <a:r>
              <a:rPr dirty="0" err="1"/>
              <a:t>che</a:t>
            </a:r>
            <a:r>
              <a:rPr dirty="0"/>
              <a:t> lo </a:t>
            </a:r>
            <a:r>
              <a:rPr dirty="0" err="1"/>
              <a:t>riguardano</a:t>
            </a:r>
            <a:r>
              <a:rPr lang="it-IT" dirty="0"/>
              <a:t> situazione, in qualsiasi momento al trattamento dei dati personali che lo riguardano che si basa su articolo 6, paragrafo 1, lettera e) o </a:t>
            </a:r>
            <a:r>
              <a:rPr lang="it-IT" dirty="0" err="1"/>
              <a:t>f</a:t>
            </a:r>
            <a:r>
              <a:rPr lang="it-IT" dirty="0"/>
              <a:t>), compresa la profilazione basata su tali disposizioni. La profilazione nel contesto della commercializzazione diretta è trattata all'articolo 21, paragrafo 2, che riconosce il diritto incondizionato di opporsi:</a:t>
            </a:r>
          </a:p>
          <a:p>
            <a:pPr marL="207010" indent="-194945">
              <a:spcBef>
                <a:spcPts val="100"/>
              </a:spcBef>
              <a:buFont typeface="Arial MT"/>
              <a:buChar char="•"/>
              <a:tabLst>
                <a:tab pos="207645" algn="l"/>
              </a:tabLst>
              <a:defRPr sz="1600">
                <a:latin typeface="Calibri"/>
                <a:cs typeface="Calibri"/>
              </a:defRPr>
            </a:pPr>
            <a:r>
              <a:rPr lang="it-IT" dirty="0"/>
              <a:t>Se i dati personali sono trattati per finalità di marketing diretto, l'interessato ha diritto di opporsi in qualsiasi momento al trattamento dei dati personali che lo riguardano per tale marketing, che include la profilazione nella misura in cui è correlata a tale marketing diretto.</a:t>
            </a:r>
          </a:p>
          <a:p>
            <a:pPr marL="12700">
              <a:spcBef>
                <a:spcPts val="100"/>
              </a:spcBef>
              <a:defRPr sz="1900">
                <a:latin typeface="Calibri"/>
                <a:cs typeface="Calibri"/>
              </a:defRPr>
            </a:pPr>
            <a:r>
              <a:rPr lang="it-IT" dirty="0"/>
              <a:t>Ciò significa che l'interessato non ha bisogno di invocare motivi specifici quando opporsi al trattamento per finalità di marketing diretto e che tali finalità non possono essere "impedimento di motivi legittimi per procedere al trattamento che prevalgono sugli interessi, sui diritti e libertà dell'interessato".</a:t>
            </a:r>
          </a:p>
          <a:p>
            <a:pPr marL="12700">
              <a:spcBef>
                <a:spcPts val="100"/>
              </a:spcBef>
              <a:defRPr sz="1900">
                <a:latin typeface="Calibri"/>
                <a:cs typeface="Calibri"/>
              </a:defRPr>
            </a:pPr>
            <a:endParaRPr lang="it-IT" sz="1050" dirty="0">
              <a:latin typeface="Calibri"/>
              <a:cs typeface="Calibri"/>
            </a:endParaRPr>
          </a:p>
          <a:p>
            <a:pPr marL="207010" indent="-194945">
              <a:spcBef>
                <a:spcPts val="100"/>
              </a:spcBef>
              <a:buFont typeface="Arial MT"/>
              <a:buChar char="•"/>
              <a:tabLst>
                <a:tab pos="207645" algn="l"/>
              </a:tabLst>
              <a:defRPr sz="1900">
                <a:latin typeface="Calibri"/>
                <a:cs typeface="Calibri"/>
              </a:defRPr>
            </a:pPr>
            <a:r>
              <a:rPr lang="it-IT" dirty="0"/>
              <a:t>Data l'importanza della profilazione per finalità di marketing, il diritto incondizionato di soggetti. I controllori dovrebbero essere tenuti a fornire modi semplici, intuitivi e standardizzati</a:t>
            </a:r>
          </a:p>
          <a:p>
            <a:pPr marL="12700">
              <a:spcBef>
                <a:spcPts val="100"/>
              </a:spcBef>
              <a:defRPr sz="1900">
                <a:latin typeface="Calibri"/>
                <a:cs typeface="Calibri"/>
              </a:defRPr>
            </a:pPr>
            <a:r>
              <a:rPr lang="it-IT" dirty="0"/>
              <a:t>L'opposizione a tale trattamento è particolarmente significativa per facilitare l'esercizio di tale diritto.</a:t>
            </a:r>
            <a:endParaRPr lang="it-IT" sz="1050" dirty="0">
              <a:latin typeface="Calibri"/>
              <a:cs typeface="Calibri"/>
            </a:endParaRPr>
          </a:p>
          <a:p>
            <a:pPr marL="12700">
              <a:lnSpc>
                <a:spcPct val="100000"/>
              </a:lnSpc>
              <a:spcBef>
                <a:spcPts val="100"/>
              </a:spcBef>
              <a:defRPr sz="1900">
                <a:latin typeface="Calibri"/>
                <a:cs typeface="Calibri"/>
              </a:defRPr>
            </a:pPr>
            <a:r>
              <a:rPr lang="it-IT" dirty="0"/>
              <a:t> </a:t>
            </a:r>
            <a:endParaRPr lang="it-IT" sz="1050" dirty="0">
              <a:latin typeface="Calibri"/>
              <a:cs typeface="Calibri"/>
            </a:endParaRPr>
          </a:p>
          <a:p>
            <a:pPr marL="12700">
              <a:lnSpc>
                <a:spcPct val="100000"/>
              </a:lnSpc>
              <a:spcBef>
                <a:spcPts val="100"/>
              </a:spcBef>
              <a:defRPr sz="1900">
                <a:latin typeface="Calibri"/>
                <a:cs typeface="Calibri"/>
              </a:defRPr>
            </a:pPr>
            <a:endParaRPr lang="it-IT" sz="1050" dirty="0">
              <a:latin typeface="Calibri"/>
              <a:cs typeface="Calibri"/>
            </a:endParaRPr>
          </a:p>
          <a:p>
            <a:pPr marL="12700">
              <a:lnSpc>
                <a:spcPct val="100000"/>
              </a:lnSpc>
              <a:spcBef>
                <a:spcPts val="100"/>
              </a:spcBef>
              <a:defRPr sz="1900">
                <a:latin typeface="Calibri"/>
                <a:cs typeface="Calibri"/>
              </a:defRPr>
            </a:pPr>
            <a:endParaRPr lang="it-IT" sz="1050" dirty="0">
              <a:latin typeface="Calibri"/>
              <a:cs typeface="Calibri"/>
            </a:endParaRPr>
          </a:p>
          <a:p>
            <a:pPr marL="207010" indent="-194945">
              <a:lnSpc>
                <a:spcPct val="100000"/>
              </a:lnSpc>
              <a:spcBef>
                <a:spcPts val="100"/>
              </a:spcBef>
              <a:buFont typeface="Arial MT"/>
              <a:buChar char="•"/>
              <a:tabLst>
                <a:tab pos="207645" algn="l"/>
              </a:tabLst>
              <a:defRPr sz="1900">
                <a:latin typeface="Calibri"/>
                <a:cs typeface="Calibri"/>
              </a:defRPr>
            </a:pPr>
            <a:endParaRPr lang="it-IT" sz="1050" dirty="0">
              <a:latin typeface="Calibri"/>
              <a:cs typeface="Calibri"/>
            </a:endParaRPr>
          </a:p>
          <a:p>
            <a:pPr marL="12065">
              <a:spcBef>
                <a:spcPts val="100"/>
              </a:spcBef>
              <a:tabLst>
                <a:tab pos="207645" algn="l"/>
              </a:tabLst>
              <a:defRPr sz="1600">
                <a:latin typeface="Calibri"/>
                <a:cs typeface="Calibri"/>
              </a:defRPr>
            </a:pPr>
            <a:endParaRPr lang="it-IT" sz="1050" dirty="0">
              <a:latin typeface="Calibri"/>
              <a:cs typeface="Calibri"/>
            </a:endParaRPr>
          </a:p>
          <a:p>
            <a:pPr marL="207010" indent="-194945">
              <a:lnSpc>
                <a:spcPct val="100000"/>
              </a:lnSpc>
              <a:spcBef>
                <a:spcPts val="100"/>
              </a:spcBef>
              <a:buFont typeface="Arial MT"/>
              <a:buChar char="•"/>
              <a:tabLst>
                <a:tab pos="207645" algn="l"/>
              </a:tabLst>
              <a:defRPr sz="1600">
                <a:latin typeface="Calibri"/>
                <a:cs typeface="Calibri"/>
              </a:defRPr>
            </a:pPr>
            <a:endParaRPr lang="it-IT" sz="1050" dirty="0">
              <a:latin typeface="Calibri"/>
              <a:cs typeface="Calibri"/>
            </a:endParaRPr>
          </a:p>
          <a:p>
            <a:pPr marL="12065">
              <a:spcBef>
                <a:spcPts val="100"/>
              </a:spcBef>
              <a:tabLst>
                <a:tab pos="207645" algn="l"/>
              </a:tabLst>
              <a:defRPr sz="1900">
                <a:latin typeface="Calibri"/>
                <a:cs typeface="Calibri"/>
              </a:defRPr>
            </a:pPr>
            <a:endParaRPr lang="it-IT" sz="1200" dirty="0">
              <a:latin typeface="Calibri"/>
              <a:cs typeface="Calibri"/>
            </a:endParaRPr>
          </a:p>
          <a:p>
            <a:pPr marL="207010" indent="-194945">
              <a:lnSpc>
                <a:spcPct val="100000"/>
              </a:lnSpc>
              <a:spcBef>
                <a:spcPts val="100"/>
              </a:spcBef>
              <a:buFont typeface="Arial MT"/>
              <a:buChar char="•"/>
              <a:tabLst>
                <a:tab pos="207645" algn="l"/>
              </a:tabLst>
              <a:defRPr sz="1900">
                <a:latin typeface="Calibri"/>
                <a:cs typeface="Calibri"/>
              </a:defRPr>
            </a:pPr>
            <a:endParaRPr lang="it-IT" sz="1200" dirty="0">
              <a:latin typeface="Calibri"/>
              <a:cs typeface="Calibri"/>
            </a:endParaRPr>
          </a:p>
          <a:p>
            <a:pPr marL="12700">
              <a:lnSpc>
                <a:spcPct val="100000"/>
              </a:lnSpc>
              <a:spcBef>
                <a:spcPts val="100"/>
              </a:spcBef>
              <a:defRPr sz="1600">
                <a:latin typeface="Calibri"/>
                <a:cs typeface="Calibri"/>
              </a:defRPr>
            </a:pPr>
            <a:endParaRPr lang="it-IT" sz="1050" dirty="0">
              <a:latin typeface="Calibri"/>
              <a:cs typeface="Calibri"/>
            </a:endParaRPr>
          </a:p>
          <a:p>
            <a:pPr marL="12700">
              <a:lnSpc>
                <a:spcPct val="100000"/>
              </a:lnSpc>
              <a:spcBef>
                <a:spcPts val="100"/>
              </a:spcBef>
              <a:defRPr sz="1600">
                <a:latin typeface="Calibri"/>
                <a:cs typeface="Calibri"/>
              </a:defRPr>
            </a:pPr>
            <a:endParaRPr lang="it-IT" sz="1200" dirty="0">
              <a:latin typeface="Calibri"/>
              <a:cs typeface="Calibri"/>
            </a:endParaRPr>
          </a:p>
          <a:p>
            <a:pPr marL="596900" lvl="1" indent="-195580">
              <a:lnSpc>
                <a:spcPts val="1830"/>
              </a:lnSpc>
              <a:buFont typeface="Arial MT"/>
              <a:buChar char="•"/>
              <a:tabLst>
                <a:tab pos="597535" algn="l"/>
              </a:tabLst>
              <a:defRPr sz="1600">
                <a:latin typeface="Calibri"/>
                <a:cs typeface="Calibri"/>
              </a:defRPr>
            </a:pPr>
            <a:endParaRPr sz="1600" dirty="0">
              <a:latin typeface="Calibri"/>
              <a:cs typeface="Calibri"/>
            </a:endParaRPr>
          </a:p>
        </p:txBody>
      </p:sp>
      <p:sp>
        <p:nvSpPr>
          <p:cNvPr id="14" name="object 14"/>
          <p:cNvSpPr txBox="1"/>
          <p:nvPr/>
        </p:nvSpPr>
        <p:spPr>
          <a:xfrm>
            <a:off x="944643" y="6190207"/>
            <a:ext cx="8307705" cy="610424"/>
          </a:xfrm>
          <a:prstGeom prst="rect">
            <a:avLst/>
          </a:prstGeom>
        </p:spPr>
        <p:txBody>
          <a:bodyPr vert="horz" wrap="square" lIns="0" tIns="12700" rIns="0" bIns="0">
            <a:spAutoFit/>
          </a:bodyPr>
          <a:lstStyle/>
          <a:p>
            <a:pPr marL="207010" indent="-194945">
              <a:spcBef>
                <a:spcPts val="100"/>
              </a:spcBef>
              <a:buFont typeface="Arial MT"/>
              <a:buChar char="•"/>
              <a:tabLst>
                <a:tab pos="207645" algn="l"/>
              </a:tabLst>
              <a:defRPr sz="1900">
                <a:latin typeface="Calibri"/>
                <a:cs typeface="Calibri"/>
              </a:defRPr>
            </a:pPr>
            <a:endParaRPr lang="it-IT" sz="1900" dirty="0">
              <a:latin typeface="Calibri"/>
              <a:cs typeface="Calibri"/>
            </a:endParaRPr>
          </a:p>
          <a:p>
            <a:pPr marL="207010" indent="-194945">
              <a:lnSpc>
                <a:spcPct val="100000"/>
              </a:lnSpc>
              <a:spcBef>
                <a:spcPts val="100"/>
              </a:spcBef>
              <a:buFont typeface="Arial MT"/>
              <a:buChar char="•"/>
              <a:tabLst>
                <a:tab pos="207645" algn="l"/>
              </a:tabLst>
              <a:defRPr sz="1900">
                <a:latin typeface="Calibri"/>
                <a:cs typeface="Calibri"/>
              </a:defRPr>
            </a:pPr>
            <a:endParaRPr sz="1900" dirty="0">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075563"/>
            <a:ext cx="8279130" cy="589280"/>
          </a:xfrm>
          <a:prstGeom prst="rect">
            <a:avLst/>
          </a:prstGeom>
        </p:spPr>
        <p:txBody>
          <a:bodyPr vert="horz" wrap="square" lIns="0" tIns="12065" rIns="0" bIns="0">
            <a:spAutoFit/>
          </a:bodyPr>
          <a:lstStyle/>
          <a:p>
            <a:pPr marL="12700">
              <a:lnSpc>
                <a:spcPct val="100000"/>
              </a:lnSpc>
              <a:spcBef>
                <a:spcPts val="95"/>
              </a:spcBef>
            </a:pPr>
            <a:r>
              <a:t>Informazioni sul processo decisionale automatizzato</a:t>
            </a:r>
          </a:p>
        </p:txBody>
      </p:sp>
      <p:sp>
        <p:nvSpPr>
          <p:cNvPr id="3" name="object 3"/>
          <p:cNvSpPr txBox="1"/>
          <p:nvPr/>
        </p:nvSpPr>
        <p:spPr>
          <a:xfrm>
            <a:off x="931830" y="2343993"/>
            <a:ext cx="8582660" cy="3427095"/>
          </a:xfrm>
          <a:prstGeom prst="rect">
            <a:avLst/>
          </a:prstGeom>
        </p:spPr>
        <p:txBody>
          <a:bodyPr vert="horz" wrap="square" lIns="0" tIns="83820" rIns="0" bIns="0">
            <a:spAutoFit/>
          </a:bodyPr>
          <a:lstStyle/>
          <a:p>
            <a:pPr marL="12700" marR="250190">
              <a:lnSpc>
                <a:spcPts val="2300"/>
              </a:lnSpc>
              <a:spcBef>
                <a:spcPts val="660"/>
              </a:spcBef>
              <a:defRPr sz="2400">
                <a:latin typeface="Calibri"/>
                <a:cs typeface="Calibri"/>
              </a:defRPr>
            </a:pPr>
            <a:r>
              <a:t>L'articolo 13, paragrafo 2, lettera f), e l'articolo 14, paragrafo 2, lettera g), del GDPR riguardano un aspetto chiave delle applicazioni di IA, vale a dire il processo decisionale automatizzato. Il titolare del trattamento ha l'obbligo di fornire:</a:t>
            </a:r>
            <a:endParaRPr sz="2400">
              <a:latin typeface="Calibri"/>
              <a:cs typeface="Calibri"/>
            </a:endParaRPr>
          </a:p>
          <a:p>
            <a:pPr>
              <a:lnSpc>
                <a:spcPct val="100000"/>
              </a:lnSpc>
              <a:spcBef>
                <a:spcPts val="50"/>
              </a:spcBef>
            </a:pPr>
            <a:endParaRPr sz="3150">
              <a:latin typeface="Calibri"/>
              <a:cs typeface="Calibri"/>
            </a:endParaRPr>
          </a:p>
          <a:p>
            <a:pPr marL="12700" marR="100330" algn="just">
              <a:lnSpc>
                <a:spcPts val="2300"/>
              </a:lnSpc>
              <a:spcBef>
                <a:spcPts val="5"/>
              </a:spcBef>
              <a:buAutoNum type="alphaLcParenBoth"/>
              <a:tabLst>
                <a:tab pos="791845" algn="l"/>
              </a:tabLst>
              <a:defRPr sz="2400">
                <a:latin typeface="Calibri"/>
                <a:cs typeface="Calibri"/>
              </a:defRPr>
            </a:pPr>
            <a:r>
              <a:t>informazioni sull'</a:t>
            </a:r>
            <a:r>
              <a:rPr b="1"/>
              <a:t>"esistenza di un processo decisionale automatizzato</a:t>
            </a:r>
            <a:r>
              <a:t>, compresa la profilazione, di cui all'articolo 22, paragrafo 1" e</a:t>
            </a:r>
            <a:endParaRPr sz="2400">
              <a:latin typeface="Calibri"/>
              <a:cs typeface="Calibri"/>
            </a:endParaRPr>
          </a:p>
          <a:p>
            <a:pPr>
              <a:lnSpc>
                <a:spcPct val="100000"/>
              </a:lnSpc>
              <a:spcBef>
                <a:spcPts val="45"/>
              </a:spcBef>
              <a:buFont typeface="Calibri"/>
              <a:buAutoNum type="alphaLcParenBoth"/>
            </a:pPr>
            <a:endParaRPr sz="3150">
              <a:latin typeface="Calibri"/>
              <a:cs typeface="Calibri"/>
            </a:endParaRPr>
          </a:p>
          <a:p>
            <a:pPr marL="12700" marR="5080" algn="just">
              <a:lnSpc>
                <a:spcPts val="2300"/>
              </a:lnSpc>
              <a:spcBef>
                <a:spcPts val="5"/>
              </a:spcBef>
              <a:buAutoNum type="alphaLcParenBoth"/>
              <a:tabLst>
                <a:tab pos="861060" algn="l"/>
              </a:tabLst>
              <a:defRPr sz="2400">
                <a:latin typeface="Calibri"/>
                <a:cs typeface="Calibri"/>
              </a:defRPr>
            </a:pPr>
            <a:r>
              <a:t>"almeno in tali casi informazioni significative </a:t>
            </a:r>
            <a:r>
              <a:rPr b="1"/>
              <a:t>sulla logica in questione</a:t>
            </a:r>
            <a:r>
              <a:t>, nonché l'importanza e le </a:t>
            </a:r>
            <a:r>
              <a:rPr b="1"/>
              <a:t>conseguenze </a:t>
            </a:r>
            <a:r>
              <a:t>previste di tale trattamento per l'interessato."</a:t>
            </a:r>
            <a:endParaRPr sz="24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112139"/>
            <a:ext cx="7643376" cy="1103630"/>
          </a:xfrm>
          <a:prstGeom prst="rect">
            <a:avLst/>
          </a:prstGeom>
        </p:spPr>
        <p:txBody>
          <a:bodyPr vert="horz" wrap="square" lIns="0" tIns="12065" rIns="0" bIns="0">
            <a:spAutoFit/>
          </a:bodyPr>
          <a:lstStyle/>
          <a:p>
            <a:pPr marL="12700">
              <a:lnSpc>
                <a:spcPts val="4300"/>
              </a:lnSpc>
              <a:spcBef>
                <a:spcPts val="95"/>
              </a:spcBef>
              <a:defRPr i="1">
                <a:solidFill>
                  <a:srgbClr val="0070C0"/>
                </a:solidFill>
                <a:latin typeface="Calibri Light"/>
                <a:cs typeface="Calibri Light"/>
              </a:defRPr>
            </a:pPr>
            <a:r>
              <a:rPr dirty="0" err="1"/>
              <a:t>Articolo</a:t>
            </a:r>
            <a:r>
              <a:rPr dirty="0"/>
              <a:t> 3</a:t>
            </a:r>
          </a:p>
          <a:p>
            <a:pPr marL="12700">
              <a:lnSpc>
                <a:spcPts val="4180"/>
              </a:lnSpc>
              <a:defRPr sz="3600">
                <a:solidFill>
                  <a:srgbClr val="0070C0"/>
                </a:solidFill>
              </a:defRPr>
            </a:pPr>
            <a:r>
              <a:rPr dirty="0" err="1"/>
              <a:t>Ambito</a:t>
            </a:r>
            <a:r>
              <a:rPr dirty="0"/>
              <a:t> di </a:t>
            </a:r>
            <a:r>
              <a:rPr dirty="0" err="1"/>
              <a:t>applicazione</a:t>
            </a:r>
            <a:r>
              <a:rPr dirty="0"/>
              <a:t> </a:t>
            </a:r>
            <a:r>
              <a:rPr dirty="0" err="1"/>
              <a:t>territoriale</a:t>
            </a:r>
            <a:endParaRPr sz="3600" dirty="0"/>
          </a:p>
        </p:txBody>
      </p:sp>
      <p:sp>
        <p:nvSpPr>
          <p:cNvPr id="3" name="object 3"/>
          <p:cNvSpPr txBox="1"/>
          <p:nvPr/>
        </p:nvSpPr>
        <p:spPr>
          <a:xfrm>
            <a:off x="1821698" y="2307776"/>
            <a:ext cx="7409649" cy="1792798"/>
          </a:xfrm>
          <a:prstGeom prst="rect">
            <a:avLst/>
          </a:prstGeom>
        </p:spPr>
        <p:txBody>
          <a:bodyPr vert="horz" wrap="square" lIns="0" tIns="12700" rIns="0" bIns="0">
            <a:spAutoFit/>
          </a:bodyPr>
          <a:lstStyle/>
          <a:p>
            <a:pPr marL="12700">
              <a:spcBef>
                <a:spcPts val="100"/>
              </a:spcBef>
              <a:defRPr sz="1900">
                <a:latin typeface="Calibri"/>
                <a:cs typeface="Calibri"/>
              </a:defRPr>
            </a:pPr>
            <a:r>
              <a:rPr dirty="0"/>
              <a:t>1.	Il </a:t>
            </a:r>
            <a:r>
              <a:rPr dirty="0" err="1"/>
              <a:t>presente</a:t>
            </a:r>
            <a:r>
              <a:rPr dirty="0"/>
              <a:t> </a:t>
            </a:r>
            <a:r>
              <a:rPr dirty="0" err="1"/>
              <a:t>regolamento</a:t>
            </a:r>
            <a:r>
              <a:rPr dirty="0"/>
              <a:t> </a:t>
            </a:r>
            <a:r>
              <a:rPr dirty="0" err="1"/>
              <a:t>si</a:t>
            </a:r>
            <a:r>
              <a:rPr dirty="0"/>
              <a:t> </a:t>
            </a:r>
            <a:r>
              <a:rPr dirty="0" err="1"/>
              <a:t>applica</a:t>
            </a:r>
            <a:r>
              <a:rPr dirty="0"/>
              <a:t> al </a:t>
            </a:r>
            <a:r>
              <a:rPr dirty="0" err="1"/>
              <a:t>trattamento</a:t>
            </a:r>
            <a:r>
              <a:rPr dirty="0"/>
              <a:t> </a:t>
            </a:r>
            <a:r>
              <a:rPr dirty="0" err="1"/>
              <a:t>dei</a:t>
            </a:r>
            <a:r>
              <a:rPr dirty="0"/>
              <a:t> </a:t>
            </a:r>
            <a:r>
              <a:rPr dirty="0" err="1"/>
              <a:t>dati</a:t>
            </a:r>
            <a:r>
              <a:rPr dirty="0"/>
              <a:t> </a:t>
            </a:r>
            <a:r>
              <a:rPr dirty="0" err="1"/>
              <a:t>personali</a:t>
            </a:r>
            <a:r>
              <a:rPr lang="it-IT" dirty="0"/>
              <a:t> contesto delle attività di uno stabilimento di un titolare del trattamento o di un trasformatore nell'Unione, indipendentemente dal fatto che il trattamento avvenga</a:t>
            </a:r>
            <a:endParaRPr lang="it-IT" sz="1900" dirty="0">
              <a:latin typeface="Calibri"/>
              <a:cs typeface="Calibri"/>
            </a:endParaRPr>
          </a:p>
          <a:p>
            <a:pPr marL="12700">
              <a:lnSpc>
                <a:spcPct val="100000"/>
              </a:lnSpc>
              <a:spcBef>
                <a:spcPts val="100"/>
              </a:spcBef>
              <a:defRPr sz="1900">
                <a:latin typeface="Calibri"/>
                <a:cs typeface="Calibri"/>
              </a:defRPr>
            </a:pPr>
            <a:endParaRPr lang="it-IT" sz="1900" dirty="0">
              <a:latin typeface="Calibri"/>
              <a:cs typeface="Calibri"/>
            </a:endParaRPr>
          </a:p>
          <a:p>
            <a:pPr marL="12700">
              <a:lnSpc>
                <a:spcPct val="100000"/>
              </a:lnSpc>
              <a:spcBef>
                <a:spcPts val="100"/>
              </a:spcBef>
              <a:tabLst>
                <a:tab pos="354330" algn="l"/>
              </a:tabLst>
              <a:defRPr sz="1900">
                <a:latin typeface="Calibri"/>
                <a:cs typeface="Calibri"/>
              </a:defRPr>
            </a:pPr>
            <a:endParaRPr sz="1900" dirty="0">
              <a:latin typeface="Calibri"/>
              <a:cs typeface="Calibri"/>
            </a:endParaRPr>
          </a:p>
        </p:txBody>
      </p:sp>
      <p:sp>
        <p:nvSpPr>
          <p:cNvPr id="7" name="object 7"/>
          <p:cNvSpPr txBox="1"/>
          <p:nvPr/>
        </p:nvSpPr>
        <p:spPr>
          <a:xfrm>
            <a:off x="1765300" y="3549154"/>
            <a:ext cx="7866849" cy="1792798"/>
          </a:xfrm>
          <a:prstGeom prst="rect">
            <a:avLst/>
          </a:prstGeom>
        </p:spPr>
        <p:txBody>
          <a:bodyPr vert="horz" wrap="square" lIns="0" tIns="12700" rIns="0" bIns="0">
            <a:spAutoFit/>
          </a:bodyPr>
          <a:lstStyle/>
          <a:p>
            <a:pPr marL="12700">
              <a:spcBef>
                <a:spcPts val="100"/>
              </a:spcBef>
              <a:defRPr sz="1900">
                <a:latin typeface="Calibri"/>
                <a:cs typeface="Calibri"/>
              </a:defRPr>
            </a:pPr>
            <a:r>
              <a:rPr dirty="0"/>
              <a:t>2.	Il </a:t>
            </a:r>
            <a:r>
              <a:rPr dirty="0" err="1"/>
              <a:t>presente</a:t>
            </a:r>
            <a:r>
              <a:rPr dirty="0"/>
              <a:t> </a:t>
            </a:r>
            <a:r>
              <a:rPr dirty="0" err="1"/>
              <a:t>regolamento</a:t>
            </a:r>
            <a:r>
              <a:rPr dirty="0"/>
              <a:t> </a:t>
            </a:r>
            <a:r>
              <a:rPr dirty="0" err="1"/>
              <a:t>si</a:t>
            </a:r>
            <a:r>
              <a:rPr dirty="0"/>
              <a:t> </a:t>
            </a:r>
            <a:r>
              <a:rPr dirty="0" err="1"/>
              <a:t>applica</a:t>
            </a:r>
            <a:r>
              <a:rPr dirty="0"/>
              <a:t> al </a:t>
            </a:r>
            <a:r>
              <a:rPr dirty="0" err="1"/>
              <a:t>trattamento</a:t>
            </a:r>
            <a:r>
              <a:rPr dirty="0"/>
              <a:t> </a:t>
            </a:r>
            <a:r>
              <a:rPr dirty="0" err="1"/>
              <a:t>dei</a:t>
            </a:r>
            <a:r>
              <a:rPr dirty="0"/>
              <a:t> </a:t>
            </a:r>
            <a:r>
              <a:rPr dirty="0" err="1"/>
              <a:t>dati</a:t>
            </a:r>
            <a:r>
              <a:rPr dirty="0"/>
              <a:t> </a:t>
            </a:r>
            <a:r>
              <a:rPr dirty="0" err="1"/>
              <a:t>personali</a:t>
            </a:r>
            <a:r>
              <a:rPr dirty="0"/>
              <a:t> di</a:t>
            </a:r>
            <a:r>
              <a:rPr lang="it-IT" dirty="0"/>
              <a:t> gli interessati che si trovano nell'Unione da un responsabile del trattamento o da un responsabile del trattamento non stabilito nell'Unione, in cui le attività di trattamento sono connesse per: </a:t>
            </a:r>
            <a:endParaRPr lang="it-IT" sz="1900" dirty="0">
              <a:latin typeface="Calibri"/>
              <a:cs typeface="Calibri"/>
            </a:endParaRPr>
          </a:p>
          <a:p>
            <a:pPr marL="12700">
              <a:lnSpc>
                <a:spcPct val="100000"/>
              </a:lnSpc>
              <a:spcBef>
                <a:spcPts val="100"/>
              </a:spcBef>
              <a:defRPr sz="1900">
                <a:latin typeface="Calibri"/>
                <a:cs typeface="Calibri"/>
              </a:defRPr>
            </a:pPr>
            <a:endParaRPr lang="it-IT" sz="1900" dirty="0">
              <a:latin typeface="Calibri"/>
              <a:cs typeface="Calibri"/>
            </a:endParaRPr>
          </a:p>
          <a:p>
            <a:pPr marL="12700">
              <a:lnSpc>
                <a:spcPct val="100000"/>
              </a:lnSpc>
              <a:spcBef>
                <a:spcPts val="100"/>
              </a:spcBef>
              <a:tabLst>
                <a:tab pos="354330" algn="l"/>
              </a:tabLst>
              <a:defRPr sz="1900">
                <a:latin typeface="Calibri"/>
                <a:cs typeface="Calibri"/>
              </a:defRPr>
            </a:pPr>
            <a:endParaRPr sz="1900" dirty="0">
              <a:latin typeface="Calibri"/>
              <a:cs typeface="Calibri"/>
            </a:endParaRPr>
          </a:p>
        </p:txBody>
      </p:sp>
      <p:sp>
        <p:nvSpPr>
          <p:cNvPr id="11" name="object 11"/>
          <p:cNvSpPr txBox="1"/>
          <p:nvPr/>
        </p:nvSpPr>
        <p:spPr>
          <a:xfrm>
            <a:off x="2427723" y="4767266"/>
            <a:ext cx="5982970" cy="314960"/>
          </a:xfrm>
          <a:prstGeom prst="rect">
            <a:avLst/>
          </a:prstGeom>
        </p:spPr>
        <p:txBody>
          <a:bodyPr vert="horz" wrap="square" lIns="0" tIns="12700" rIns="0" bIns="0">
            <a:spAutoFit/>
          </a:bodyPr>
          <a:lstStyle/>
          <a:p>
            <a:pPr marL="12700">
              <a:lnSpc>
                <a:spcPct val="100000"/>
              </a:lnSpc>
              <a:spcBef>
                <a:spcPts val="100"/>
              </a:spcBef>
              <a:defRPr sz="1900">
                <a:latin typeface="Calibri"/>
                <a:cs typeface="Calibri"/>
              </a:defRPr>
            </a:pPr>
            <a:r>
              <a:rPr dirty="0"/>
              <a:t>a) </a:t>
            </a:r>
            <a:r>
              <a:rPr dirty="0" err="1"/>
              <a:t>l'offerta</a:t>
            </a:r>
            <a:r>
              <a:rPr dirty="0"/>
              <a:t> di </a:t>
            </a:r>
            <a:r>
              <a:rPr dirty="0" err="1"/>
              <a:t>beni</a:t>
            </a:r>
            <a:r>
              <a:rPr dirty="0"/>
              <a:t> o </a:t>
            </a:r>
            <a:r>
              <a:rPr dirty="0" err="1"/>
              <a:t>servizi</a:t>
            </a:r>
            <a:r>
              <a:rPr dirty="0"/>
              <a:t>, </a:t>
            </a:r>
            <a:r>
              <a:rPr dirty="0" err="1"/>
              <a:t>indipendentemente</a:t>
            </a:r>
            <a:r>
              <a:rPr dirty="0"/>
              <a:t> dal </a:t>
            </a:r>
            <a:r>
              <a:rPr dirty="0" err="1"/>
              <a:t>fatto</a:t>
            </a:r>
            <a:r>
              <a:rPr dirty="0"/>
              <a:t> </a:t>
            </a:r>
            <a:r>
              <a:rPr dirty="0" err="1"/>
              <a:t>che</a:t>
            </a:r>
            <a:endParaRPr sz="1900" dirty="0">
              <a:latin typeface="Calibri"/>
              <a:cs typeface="Calibri"/>
            </a:endParaRPr>
          </a:p>
        </p:txBody>
      </p:sp>
      <p:sp>
        <p:nvSpPr>
          <p:cNvPr id="12" name="object 12"/>
          <p:cNvSpPr txBox="1"/>
          <p:nvPr/>
        </p:nvSpPr>
        <p:spPr>
          <a:xfrm>
            <a:off x="2427723" y="4956243"/>
            <a:ext cx="6197600" cy="314960"/>
          </a:xfrm>
          <a:prstGeom prst="rect">
            <a:avLst/>
          </a:prstGeom>
        </p:spPr>
        <p:txBody>
          <a:bodyPr vert="horz" wrap="square" lIns="0" tIns="12700" rIns="0" bIns="0">
            <a:spAutoFit/>
          </a:bodyPr>
          <a:lstStyle/>
          <a:p>
            <a:pPr marL="12700">
              <a:lnSpc>
                <a:spcPct val="100000"/>
              </a:lnSpc>
              <a:spcBef>
                <a:spcPts val="100"/>
              </a:spcBef>
              <a:defRPr sz="1900">
                <a:latin typeface="Calibri"/>
                <a:cs typeface="Calibri"/>
              </a:defRPr>
            </a:pPr>
            <a:r>
              <a:rPr dirty="0"/>
              <a:t>il </a:t>
            </a:r>
            <a:r>
              <a:rPr dirty="0" err="1"/>
              <a:t>pagamento</a:t>
            </a:r>
            <a:r>
              <a:rPr dirty="0"/>
              <a:t> </a:t>
            </a:r>
            <a:r>
              <a:rPr dirty="0" err="1"/>
              <a:t>dell'interessato</a:t>
            </a:r>
            <a:r>
              <a:rPr dirty="0"/>
              <a:t> </a:t>
            </a:r>
            <a:r>
              <a:rPr dirty="0" err="1"/>
              <a:t>è</a:t>
            </a:r>
            <a:r>
              <a:rPr dirty="0"/>
              <a:t> </a:t>
            </a:r>
            <a:r>
              <a:rPr dirty="0" err="1"/>
              <a:t>richiesto</a:t>
            </a:r>
            <a:r>
              <a:rPr dirty="0"/>
              <a:t>, a </a:t>
            </a:r>
            <a:r>
              <a:rPr dirty="0" err="1"/>
              <a:t>tali</a:t>
            </a:r>
            <a:r>
              <a:rPr dirty="0"/>
              <a:t> </a:t>
            </a:r>
            <a:r>
              <a:rPr dirty="0" err="1"/>
              <a:t>interessati</a:t>
            </a:r>
            <a:r>
              <a:rPr dirty="0"/>
              <a:t> in</a:t>
            </a:r>
            <a:endParaRPr sz="1900" dirty="0">
              <a:latin typeface="Calibri"/>
              <a:cs typeface="Calibri"/>
            </a:endParaRPr>
          </a:p>
        </p:txBody>
      </p:sp>
      <p:sp>
        <p:nvSpPr>
          <p:cNvPr id="13" name="object 13"/>
          <p:cNvSpPr txBox="1"/>
          <p:nvPr/>
        </p:nvSpPr>
        <p:spPr>
          <a:xfrm>
            <a:off x="2052438" y="5312726"/>
            <a:ext cx="6358255" cy="1076960"/>
          </a:xfrm>
          <a:prstGeom prst="rect">
            <a:avLst/>
          </a:prstGeom>
        </p:spPr>
        <p:txBody>
          <a:bodyPr vert="horz" wrap="square" lIns="0" tIns="12700" rIns="0" bIns="0">
            <a:spAutoFit/>
          </a:bodyPr>
          <a:lstStyle/>
          <a:p>
            <a:pPr marL="401955">
              <a:lnSpc>
                <a:spcPts val="2135"/>
              </a:lnSpc>
              <a:spcBef>
                <a:spcPts val="100"/>
              </a:spcBef>
              <a:defRPr sz="1900">
                <a:latin typeface="Calibri"/>
                <a:cs typeface="Calibri"/>
              </a:defRPr>
            </a:pPr>
            <a:r>
              <a:rPr dirty="0" err="1"/>
              <a:t>l'Unione</a:t>
            </a:r>
            <a:r>
              <a:rPr dirty="0"/>
              <a:t>; </a:t>
            </a:r>
            <a:r>
              <a:rPr dirty="0" err="1"/>
              <a:t>oppure</a:t>
            </a:r>
            <a:endParaRPr sz="1900" dirty="0">
              <a:latin typeface="Calibri"/>
              <a:cs typeface="Calibri"/>
            </a:endParaRPr>
          </a:p>
          <a:p>
            <a:pPr marL="401955" marR="5080">
              <a:lnSpc>
                <a:spcPct val="70500"/>
              </a:lnSpc>
              <a:spcBef>
                <a:spcPts val="525"/>
              </a:spcBef>
              <a:defRPr sz="1900">
                <a:latin typeface="Calibri"/>
                <a:cs typeface="Calibri"/>
              </a:defRPr>
            </a:pPr>
            <a:r>
              <a:rPr dirty="0"/>
              <a:t>B) il </a:t>
            </a:r>
            <a:r>
              <a:rPr dirty="0" err="1"/>
              <a:t>monitoraggio</a:t>
            </a:r>
            <a:r>
              <a:rPr dirty="0"/>
              <a:t> del </a:t>
            </a:r>
            <a:r>
              <a:rPr dirty="0" err="1"/>
              <a:t>loro</a:t>
            </a:r>
            <a:r>
              <a:rPr dirty="0"/>
              <a:t> </a:t>
            </a:r>
            <a:r>
              <a:rPr dirty="0" err="1"/>
              <a:t>comportamento</a:t>
            </a:r>
            <a:r>
              <a:rPr dirty="0"/>
              <a:t> </a:t>
            </a:r>
            <a:r>
              <a:rPr dirty="0" err="1"/>
              <a:t>nella</a:t>
            </a:r>
            <a:r>
              <a:rPr dirty="0"/>
              <a:t> </a:t>
            </a:r>
            <a:r>
              <a:rPr dirty="0" err="1"/>
              <a:t>misura</a:t>
            </a:r>
            <a:r>
              <a:rPr dirty="0"/>
              <a:t> in cui il </a:t>
            </a:r>
            <a:r>
              <a:rPr dirty="0" err="1"/>
              <a:t>loro</a:t>
            </a:r>
            <a:r>
              <a:rPr dirty="0"/>
              <a:t> </a:t>
            </a:r>
            <a:r>
              <a:rPr dirty="0" err="1"/>
              <a:t>comportamento</a:t>
            </a:r>
            <a:r>
              <a:rPr dirty="0"/>
              <a:t> ha </a:t>
            </a:r>
            <a:r>
              <a:rPr dirty="0" err="1"/>
              <a:t>luogo</a:t>
            </a:r>
            <a:r>
              <a:rPr dirty="0"/>
              <a:t> </a:t>
            </a:r>
            <a:r>
              <a:rPr dirty="0" err="1"/>
              <a:t>all'interno</a:t>
            </a:r>
            <a:r>
              <a:rPr dirty="0"/>
              <a:t> </a:t>
            </a:r>
            <a:r>
              <a:rPr dirty="0" err="1"/>
              <a:t>dell'Unione</a:t>
            </a:r>
            <a:r>
              <a:rPr dirty="0"/>
              <a:t>.</a:t>
            </a:r>
            <a:endParaRPr sz="1900" dirty="0">
              <a:latin typeface="Calibri"/>
              <a:cs typeface="Calibri"/>
            </a:endParaRPr>
          </a:p>
          <a:p>
            <a:pPr marL="12700">
              <a:lnSpc>
                <a:spcPct val="100000"/>
              </a:lnSpc>
              <a:spcBef>
                <a:spcPts val="120"/>
              </a:spcBef>
              <a:defRPr sz="1900">
                <a:latin typeface="Calibri"/>
                <a:cs typeface="Calibri"/>
              </a:defRPr>
            </a:pPr>
            <a:r>
              <a:rPr dirty="0"/>
              <a:t>[...]</a:t>
            </a:r>
            <a:endParaRPr sz="1900" dirty="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1551" y="1060323"/>
            <a:ext cx="8279130" cy="589280"/>
          </a:xfrm>
          <a:prstGeom prst="rect">
            <a:avLst/>
          </a:prstGeom>
        </p:spPr>
        <p:txBody>
          <a:bodyPr vert="horz" wrap="square" lIns="0" tIns="12065" rIns="0" bIns="0">
            <a:spAutoFit/>
          </a:bodyPr>
          <a:lstStyle/>
          <a:p>
            <a:pPr marL="12700">
              <a:lnSpc>
                <a:spcPct val="100000"/>
              </a:lnSpc>
              <a:spcBef>
                <a:spcPts val="95"/>
              </a:spcBef>
            </a:pPr>
            <a:r>
              <a:rPr dirty="0" err="1"/>
              <a:t>Informazioni</a:t>
            </a:r>
            <a:r>
              <a:rPr dirty="0"/>
              <a:t> </a:t>
            </a:r>
            <a:r>
              <a:rPr dirty="0" err="1"/>
              <a:t>sul</a:t>
            </a:r>
            <a:r>
              <a:rPr dirty="0"/>
              <a:t> </a:t>
            </a:r>
            <a:r>
              <a:rPr dirty="0" err="1"/>
              <a:t>processo</a:t>
            </a:r>
            <a:r>
              <a:rPr dirty="0"/>
              <a:t> </a:t>
            </a:r>
            <a:r>
              <a:rPr dirty="0" err="1"/>
              <a:t>decisionale</a:t>
            </a:r>
            <a:r>
              <a:rPr dirty="0"/>
              <a:t> </a:t>
            </a:r>
            <a:r>
              <a:rPr dirty="0" err="1"/>
              <a:t>automatizzato</a:t>
            </a:r>
            <a:endParaRPr dirty="0"/>
          </a:p>
        </p:txBody>
      </p:sp>
      <p:sp>
        <p:nvSpPr>
          <p:cNvPr id="3" name="object 3"/>
          <p:cNvSpPr txBox="1"/>
          <p:nvPr/>
        </p:nvSpPr>
        <p:spPr>
          <a:xfrm>
            <a:off x="638175" y="2330450"/>
            <a:ext cx="9417050" cy="284480"/>
          </a:xfrm>
          <a:prstGeom prst="rect">
            <a:avLst/>
          </a:prstGeom>
        </p:spPr>
        <p:txBody>
          <a:bodyPr vert="horz" wrap="square" lIns="0" tIns="12700" rIns="0" bIns="0">
            <a:spAutoFit/>
          </a:bodyPr>
          <a:lstStyle/>
          <a:p>
            <a:pPr marL="207010" indent="-194945">
              <a:lnSpc>
                <a:spcPct val="100000"/>
              </a:lnSpc>
              <a:spcBef>
                <a:spcPts val="100"/>
              </a:spcBef>
              <a:buFont typeface="Arial MT"/>
              <a:buChar char="•"/>
              <a:tabLst>
                <a:tab pos="207645" algn="l"/>
              </a:tabLst>
              <a:defRPr sz="1700">
                <a:latin typeface="Calibri"/>
                <a:cs typeface="Calibri"/>
              </a:defRPr>
            </a:pPr>
            <a:r>
              <a:rPr b="1">
                <a:solidFill>
                  <a:srgbClr val="C00000"/>
                </a:solidFill>
              </a:rPr>
              <a:t>Gli informatici </a:t>
            </a:r>
            <a:r>
              <a:t>si sono concentrati sulla possibilità tecnologica di fornire modelli comprensibili di</a:t>
            </a:r>
            <a:endParaRPr sz="1700">
              <a:latin typeface="Calibri"/>
              <a:cs typeface="Calibri"/>
            </a:endParaRPr>
          </a:p>
        </p:txBody>
      </p:sp>
      <p:sp>
        <p:nvSpPr>
          <p:cNvPr id="4" name="object 4"/>
          <p:cNvSpPr txBox="1"/>
          <p:nvPr/>
        </p:nvSpPr>
        <p:spPr>
          <a:xfrm>
            <a:off x="832961" y="2507235"/>
            <a:ext cx="8912860" cy="1346522"/>
          </a:xfrm>
          <a:prstGeom prst="rect">
            <a:avLst/>
          </a:prstGeom>
        </p:spPr>
        <p:txBody>
          <a:bodyPr vert="horz" wrap="square" lIns="0" tIns="12700" rIns="0" bIns="0">
            <a:spAutoFit/>
          </a:bodyPr>
          <a:lstStyle/>
          <a:p>
            <a:pPr marL="12700">
              <a:spcBef>
                <a:spcPts val="100"/>
              </a:spcBef>
              <a:defRPr sz="1700">
                <a:latin typeface="Calibri"/>
                <a:cs typeface="Calibri"/>
              </a:defRPr>
            </a:pPr>
            <a:r>
              <a:rPr dirty="0" err="1"/>
              <a:t>sistemi</a:t>
            </a:r>
            <a:r>
              <a:rPr dirty="0"/>
              <a:t> di IA </a:t>
            </a:r>
            <a:r>
              <a:rPr dirty="0" err="1"/>
              <a:t>opachi</a:t>
            </a:r>
            <a:r>
              <a:rPr dirty="0"/>
              <a:t> (e, in </a:t>
            </a:r>
            <a:r>
              <a:rPr dirty="0" err="1"/>
              <a:t>particolare</a:t>
            </a:r>
            <a:r>
              <a:rPr dirty="0"/>
              <a:t>, di </a:t>
            </a:r>
            <a:r>
              <a:rPr dirty="0" err="1"/>
              <a:t>reti</a:t>
            </a:r>
            <a:r>
              <a:rPr dirty="0"/>
              <a:t> </a:t>
            </a:r>
            <a:r>
              <a:rPr dirty="0" err="1"/>
              <a:t>neurali</a:t>
            </a:r>
            <a:r>
              <a:rPr dirty="0"/>
              <a:t> profonde), </a:t>
            </a:r>
            <a:r>
              <a:rPr dirty="0" err="1"/>
              <a:t>cioè</a:t>
            </a:r>
            <a:r>
              <a:rPr dirty="0"/>
              <a:t> </a:t>
            </a:r>
            <a:r>
              <a:rPr dirty="0" err="1"/>
              <a:t>modello</a:t>
            </a:r>
            <a:r>
              <a:rPr dirty="0"/>
              <a:t> del </a:t>
            </a:r>
            <a:r>
              <a:rPr dirty="0" err="1"/>
              <a:t>funzionamento</a:t>
            </a:r>
            <a:r>
              <a:rPr dirty="0"/>
              <a:t> di </a:t>
            </a:r>
            <a:r>
              <a:rPr dirty="0" err="1"/>
              <a:t>tali</a:t>
            </a:r>
            <a:r>
              <a:rPr dirty="0"/>
              <a:t> </a:t>
            </a:r>
            <a:r>
              <a:rPr dirty="0" err="1"/>
              <a:t>sistemi</a:t>
            </a:r>
            <a:r>
              <a:rPr lang="it-IT" dirty="0"/>
              <a:t>  che possono essere padroneggiati da esperti umani. Ad esempio, i seguenti tipi di spiegazioni sono il nucleo della ricerca attuale sull'IA spiegabile:</a:t>
            </a:r>
            <a:endParaRPr lang="it-IT" sz="1700" dirty="0">
              <a:latin typeface="Calibri"/>
              <a:cs typeface="Calibri"/>
            </a:endParaRPr>
          </a:p>
          <a:p>
            <a:pPr marL="12700">
              <a:lnSpc>
                <a:spcPct val="100000"/>
              </a:lnSpc>
              <a:spcBef>
                <a:spcPts val="100"/>
              </a:spcBef>
              <a:defRPr sz="1700">
                <a:latin typeface="Calibri"/>
                <a:cs typeface="Calibri"/>
              </a:defRPr>
            </a:pPr>
            <a:r>
              <a:rPr lang="it-IT" dirty="0"/>
              <a:t> </a:t>
            </a:r>
            <a:endParaRPr lang="it-IT" sz="1700" dirty="0">
              <a:latin typeface="Calibri"/>
              <a:cs typeface="Calibri"/>
            </a:endParaRPr>
          </a:p>
          <a:p>
            <a:pPr marL="12700">
              <a:lnSpc>
                <a:spcPct val="100000"/>
              </a:lnSpc>
              <a:spcBef>
                <a:spcPts val="100"/>
              </a:spcBef>
              <a:defRPr sz="1700">
                <a:latin typeface="Calibri"/>
                <a:cs typeface="Calibri"/>
              </a:defRPr>
            </a:pPr>
            <a:endParaRPr sz="1700" dirty="0">
              <a:latin typeface="Calibri"/>
              <a:cs typeface="Calibri"/>
            </a:endParaRPr>
          </a:p>
        </p:txBody>
      </p:sp>
      <p:sp>
        <p:nvSpPr>
          <p:cNvPr id="7" name="object 7"/>
          <p:cNvSpPr txBox="1"/>
          <p:nvPr/>
        </p:nvSpPr>
        <p:spPr>
          <a:xfrm>
            <a:off x="1027748" y="3407908"/>
            <a:ext cx="9142095" cy="2461260"/>
          </a:xfrm>
          <a:prstGeom prst="rect">
            <a:avLst/>
          </a:prstGeom>
        </p:spPr>
        <p:txBody>
          <a:bodyPr vert="horz" wrap="square" lIns="0" tIns="73660" rIns="0" bIns="0">
            <a:spAutoFit/>
          </a:bodyPr>
          <a:lstStyle/>
          <a:p>
            <a:pPr marL="207010" marR="5080" indent="-194945">
              <a:lnSpc>
                <a:spcPct val="71400"/>
              </a:lnSpc>
              <a:spcBef>
                <a:spcPts val="580"/>
              </a:spcBef>
              <a:buFont typeface="Arial MT"/>
              <a:buChar char="•"/>
              <a:tabLst>
                <a:tab pos="207010" algn="l"/>
                <a:tab pos="207645" algn="l"/>
              </a:tabLst>
              <a:defRPr sz="1400">
                <a:latin typeface="Calibri"/>
                <a:cs typeface="Calibri"/>
              </a:defRPr>
            </a:pPr>
            <a:r>
              <a:rPr b="1"/>
              <a:t>Spiegazione del modello</a:t>
            </a:r>
            <a:r>
              <a:t>, cioè la spiegazione globale di un sistema di IA opaco attraverso un modello interpretabile e trasparente che cattura pienamente la logica del sistema opaco.</a:t>
            </a:r>
            <a:endParaRPr sz="1400">
              <a:latin typeface="Calibri"/>
              <a:cs typeface="Calibri"/>
            </a:endParaRPr>
          </a:p>
          <a:p>
            <a:pPr marL="12700" marR="182245">
              <a:lnSpc>
                <a:spcPct val="71400"/>
              </a:lnSpc>
              <a:spcBef>
                <a:spcPts val="405"/>
              </a:spcBef>
              <a:defRPr sz="1400">
                <a:latin typeface="Calibri"/>
                <a:cs typeface="Calibri"/>
              </a:defRPr>
            </a:pPr>
            <a:r>
              <a:t>Ciò si otterrebbe ad esempio, se fosse stato fornito un albero decisionale o un insieme di regole, la cui attivazione riproduce esattamente (o quasi) il funzionamento di una rete neurale.</a:t>
            </a:r>
            <a:endParaRPr sz="1400">
              <a:latin typeface="Calibri"/>
              <a:cs typeface="Calibri"/>
            </a:endParaRPr>
          </a:p>
          <a:p>
            <a:pPr>
              <a:lnSpc>
                <a:spcPct val="100000"/>
              </a:lnSpc>
              <a:spcBef>
                <a:spcPts val="15"/>
              </a:spcBef>
            </a:pPr>
            <a:endParaRPr sz="1700">
              <a:latin typeface="Calibri"/>
              <a:cs typeface="Calibri"/>
            </a:endParaRPr>
          </a:p>
          <a:p>
            <a:pPr marL="207010" marR="500380" indent="-194945">
              <a:lnSpc>
                <a:spcPct val="71400"/>
              </a:lnSpc>
              <a:buFont typeface="Arial MT"/>
              <a:buChar char="•"/>
              <a:tabLst>
                <a:tab pos="207010" algn="l"/>
                <a:tab pos="207645" algn="l"/>
              </a:tabLst>
              <a:defRPr sz="1400">
                <a:latin typeface="Calibri"/>
                <a:cs typeface="Calibri"/>
              </a:defRPr>
            </a:pPr>
            <a:r>
              <a:rPr b="1"/>
              <a:t>Ispezione</a:t>
            </a:r>
            <a:r>
              <a:t> del modello, cioè una rappresentazione che consente di comprendere alcune proprietà specifiche di un modello opaco o delle sue previsioni.</a:t>
            </a:r>
            <a:endParaRPr sz="1400">
              <a:latin typeface="Calibri"/>
              <a:cs typeface="Calibri"/>
            </a:endParaRPr>
          </a:p>
          <a:p>
            <a:pPr marL="12700" marR="12700">
              <a:lnSpc>
                <a:spcPct val="71400"/>
              </a:lnSpc>
              <a:spcBef>
                <a:spcPts val="505"/>
              </a:spcBef>
              <a:defRPr sz="1400">
                <a:latin typeface="Calibri"/>
                <a:cs typeface="Calibri"/>
              </a:defRPr>
            </a:pPr>
            <a:r>
              <a:t>Può riguardare i modelli di attivazione nelle reti neurali del sistema o la sensibilità del sistema ai cambiamenti dei suoi fattori di input (ad esempio, come un cambiamento delle entrate o dell'età del richiedente fa la differenza nella concessione di una domanda di prestito).</a:t>
            </a:r>
            <a:endParaRPr sz="1400">
              <a:latin typeface="Calibri"/>
              <a:cs typeface="Calibri"/>
            </a:endParaRPr>
          </a:p>
          <a:p>
            <a:pPr marL="207010" indent="-194945">
              <a:lnSpc>
                <a:spcPct val="100000"/>
              </a:lnSpc>
              <a:spcBef>
                <a:spcPts val="1510"/>
              </a:spcBef>
              <a:buFont typeface="Arial MT"/>
              <a:buChar char="•"/>
              <a:tabLst>
                <a:tab pos="207010" algn="l"/>
                <a:tab pos="207645" algn="l"/>
              </a:tabLst>
              <a:defRPr sz="1400">
                <a:latin typeface="Calibri"/>
                <a:cs typeface="Calibri"/>
              </a:defRPr>
            </a:pPr>
            <a:r>
              <a:rPr b="1"/>
              <a:t>Spiegazione del</a:t>
            </a:r>
            <a:r>
              <a:t> risultato, ossia un resoconto dell'esito di un'IA opaca in un determinato caso.</a:t>
            </a:r>
            <a:endParaRPr sz="1400">
              <a:latin typeface="Calibri"/>
              <a:cs typeface="Calibri"/>
            </a:endParaRPr>
          </a:p>
          <a:p>
            <a:pPr marL="12700" marR="127635">
              <a:lnSpc>
                <a:spcPct val="71400"/>
              </a:lnSpc>
              <a:spcBef>
                <a:spcPts val="505"/>
              </a:spcBef>
              <a:defRPr sz="1400">
                <a:latin typeface="Calibri"/>
                <a:cs typeface="Calibri"/>
              </a:defRPr>
            </a:pPr>
            <a:r>
              <a:t>Ad esempio, una decisione speciale riguardante un individuo può essere spiegata elencando le scelte che portano a tali conclusioni in un albero decisionale (ad esempio, il prestito è stato negato a causa del reddito del richiedente è sceso al di sotto di una determinata soglia)</a:t>
            </a:r>
            <a:endParaRPr sz="1400">
              <a:latin typeface="Calibri"/>
              <a:cs typeface="Calibri"/>
            </a:endParaRPr>
          </a:p>
        </p:txBody>
      </p:sp>
      <p:sp>
        <p:nvSpPr>
          <p:cNvPr id="8" name="object 8"/>
          <p:cNvSpPr txBox="1"/>
          <p:nvPr/>
        </p:nvSpPr>
        <p:spPr>
          <a:xfrm>
            <a:off x="638175" y="6164834"/>
            <a:ext cx="8382000" cy="284480"/>
          </a:xfrm>
          <a:prstGeom prst="rect">
            <a:avLst/>
          </a:prstGeom>
        </p:spPr>
        <p:txBody>
          <a:bodyPr vert="horz" wrap="square" lIns="0" tIns="12700" rIns="0" bIns="0">
            <a:spAutoFit/>
          </a:bodyPr>
          <a:lstStyle/>
          <a:p>
            <a:pPr marL="207010" indent="-194945">
              <a:lnSpc>
                <a:spcPct val="100000"/>
              </a:lnSpc>
              <a:spcBef>
                <a:spcPts val="100"/>
              </a:spcBef>
              <a:buFont typeface="Arial MT"/>
              <a:buChar char="•"/>
              <a:tabLst>
                <a:tab pos="207645" algn="l"/>
              </a:tabLst>
              <a:defRPr sz="1700">
                <a:latin typeface="Calibri"/>
                <a:cs typeface="Calibri"/>
              </a:defRPr>
            </a:pPr>
            <a:r>
              <a:t>Le tecniche esplicative e i modelli sviluppati nell'ambito dell'informatica sono destinati a</a:t>
            </a:r>
            <a:endParaRPr sz="1700">
              <a:latin typeface="Calibri"/>
              <a:cs typeface="Calibri"/>
            </a:endParaRPr>
          </a:p>
        </p:txBody>
      </p:sp>
      <p:sp>
        <p:nvSpPr>
          <p:cNvPr id="9" name="object 9"/>
          <p:cNvSpPr txBox="1"/>
          <p:nvPr/>
        </p:nvSpPr>
        <p:spPr>
          <a:xfrm>
            <a:off x="832961" y="6341619"/>
            <a:ext cx="6939915"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t>esperti tecnologici e assumono un ampio accesso al sistema che viene spiegato.</a:t>
            </a:r>
            <a:endParaRPr sz="1700">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7333" y="534975"/>
            <a:ext cx="8279130" cy="589280"/>
          </a:xfrm>
          <a:prstGeom prst="rect">
            <a:avLst/>
          </a:prstGeom>
        </p:spPr>
        <p:txBody>
          <a:bodyPr vert="horz" wrap="square" lIns="0" tIns="12065" rIns="0" bIns="0">
            <a:spAutoFit/>
          </a:bodyPr>
          <a:lstStyle/>
          <a:p>
            <a:pPr marL="12700">
              <a:lnSpc>
                <a:spcPct val="100000"/>
              </a:lnSpc>
              <a:spcBef>
                <a:spcPts val="95"/>
              </a:spcBef>
            </a:pPr>
            <a:r>
              <a:rPr dirty="0" err="1"/>
              <a:t>Informazioni</a:t>
            </a:r>
            <a:r>
              <a:rPr dirty="0"/>
              <a:t> </a:t>
            </a:r>
            <a:r>
              <a:rPr dirty="0" err="1"/>
              <a:t>sul</a:t>
            </a:r>
            <a:r>
              <a:rPr dirty="0"/>
              <a:t> </a:t>
            </a:r>
            <a:r>
              <a:rPr dirty="0" err="1"/>
              <a:t>processo</a:t>
            </a:r>
            <a:r>
              <a:rPr dirty="0"/>
              <a:t> </a:t>
            </a:r>
            <a:r>
              <a:rPr dirty="0" err="1"/>
              <a:t>decisionale</a:t>
            </a:r>
            <a:r>
              <a:rPr dirty="0"/>
              <a:t> </a:t>
            </a:r>
            <a:r>
              <a:rPr dirty="0" err="1"/>
              <a:t>automatizzato</a:t>
            </a:r>
            <a:endParaRPr dirty="0"/>
          </a:p>
        </p:txBody>
      </p:sp>
      <p:sp>
        <p:nvSpPr>
          <p:cNvPr id="3" name="object 3"/>
          <p:cNvSpPr txBox="1"/>
          <p:nvPr/>
        </p:nvSpPr>
        <p:spPr>
          <a:xfrm>
            <a:off x="931830" y="2122983"/>
            <a:ext cx="8818880" cy="254000"/>
          </a:xfrm>
          <a:prstGeom prst="rect">
            <a:avLst/>
          </a:prstGeom>
        </p:spPr>
        <p:txBody>
          <a:bodyPr vert="horz" wrap="square" lIns="0" tIns="12700" rIns="0" bIns="0">
            <a:spAutoFit/>
          </a:bodyPr>
          <a:lstStyle/>
          <a:p>
            <a:pPr marL="12700">
              <a:lnSpc>
                <a:spcPct val="100000"/>
              </a:lnSpc>
              <a:spcBef>
                <a:spcPts val="100"/>
              </a:spcBef>
              <a:defRPr sz="1500">
                <a:latin typeface="Calibri"/>
                <a:cs typeface="Calibri"/>
              </a:defRPr>
            </a:pPr>
            <a:r>
              <a:rPr b="1">
                <a:solidFill>
                  <a:srgbClr val="C00000"/>
                </a:solidFill>
              </a:rPr>
              <a:t>Gli scienziati sociali </a:t>
            </a:r>
            <a:r>
              <a:t>si sono concentrati sull'obiettivo di rendere le spiegazioni accessibili ai laici,</a:t>
            </a:r>
            <a:endParaRPr sz="1500">
              <a:latin typeface="Calibri"/>
              <a:cs typeface="Calibri"/>
            </a:endParaRPr>
          </a:p>
        </p:txBody>
      </p:sp>
      <p:sp>
        <p:nvSpPr>
          <p:cNvPr id="4" name="object 4"/>
          <p:cNvSpPr txBox="1"/>
          <p:nvPr/>
        </p:nvSpPr>
        <p:spPr>
          <a:xfrm>
            <a:off x="931830" y="2275383"/>
            <a:ext cx="8228330" cy="421640"/>
          </a:xfrm>
          <a:prstGeom prst="rect">
            <a:avLst/>
          </a:prstGeom>
        </p:spPr>
        <p:txBody>
          <a:bodyPr vert="horz" wrap="square" lIns="0" tIns="73660" rIns="0" bIns="0">
            <a:spAutoFit/>
          </a:bodyPr>
          <a:lstStyle/>
          <a:p>
            <a:pPr marL="12700" marR="5080">
              <a:lnSpc>
                <a:spcPct val="73300"/>
              </a:lnSpc>
              <a:spcBef>
                <a:spcPts val="580"/>
              </a:spcBef>
              <a:defRPr sz="1500">
                <a:latin typeface="Calibri"/>
                <a:cs typeface="Calibri"/>
              </a:defRPr>
            </a:pPr>
            <a:r>
              <a:t>le dimensioni comunicative e dialettiche delle spiegazioni. Ad esempio, è stato sostenuto che sono necessari i seguenti approcci (Miller 2019, Mittelstadt e Wachter 2019).</a:t>
            </a:r>
            <a:endParaRPr sz="1500">
              <a:latin typeface="Calibri"/>
              <a:cs typeface="Calibri"/>
            </a:endParaRPr>
          </a:p>
        </p:txBody>
      </p:sp>
      <p:sp>
        <p:nvSpPr>
          <p:cNvPr id="5" name="object 5"/>
          <p:cNvSpPr txBox="1"/>
          <p:nvPr/>
        </p:nvSpPr>
        <p:spPr>
          <a:xfrm>
            <a:off x="909709" y="2731572"/>
            <a:ext cx="8811260" cy="2594043"/>
          </a:xfrm>
          <a:prstGeom prst="rect">
            <a:avLst/>
          </a:prstGeom>
        </p:spPr>
        <p:txBody>
          <a:bodyPr vert="horz" wrap="square" lIns="0" tIns="76200" rIns="0" bIns="0">
            <a:spAutoFit/>
          </a:bodyPr>
          <a:lstStyle/>
          <a:p>
            <a:pPr marL="207010" marR="391160" indent="-194945">
              <a:lnSpc>
                <a:spcPct val="72000"/>
              </a:lnSpc>
              <a:spcBef>
                <a:spcPts val="600"/>
              </a:spcBef>
              <a:buFont typeface="Arial MT"/>
              <a:buChar char="•"/>
              <a:tabLst>
                <a:tab pos="207010" algn="l"/>
                <a:tab pos="207645" algn="l"/>
              </a:tabLst>
              <a:defRPr sz="1500">
                <a:latin typeface="Calibri"/>
                <a:cs typeface="Calibri"/>
              </a:defRPr>
            </a:pPr>
            <a:r>
              <a:rPr b="1" dirty="0" err="1"/>
              <a:t>Spiegazione</a:t>
            </a:r>
            <a:r>
              <a:rPr b="1" dirty="0"/>
              <a:t> </a:t>
            </a:r>
            <a:r>
              <a:rPr b="1" dirty="0" err="1"/>
              <a:t>contrastante</a:t>
            </a:r>
            <a:r>
              <a:rPr dirty="0"/>
              <a:t>: </a:t>
            </a:r>
            <a:r>
              <a:rPr dirty="0" err="1"/>
              <a:t>specificare</a:t>
            </a:r>
            <a:r>
              <a:rPr dirty="0"/>
              <a:t> </a:t>
            </a:r>
            <a:r>
              <a:rPr dirty="0" err="1"/>
              <a:t>quali</a:t>
            </a:r>
            <a:r>
              <a:rPr dirty="0"/>
              <a:t> </a:t>
            </a:r>
            <a:r>
              <a:rPr dirty="0" err="1"/>
              <a:t>valori</a:t>
            </a:r>
            <a:r>
              <a:rPr dirty="0"/>
              <a:t> di input </a:t>
            </a:r>
            <a:r>
              <a:rPr dirty="0" err="1"/>
              <a:t>hanno</a:t>
            </a:r>
            <a:r>
              <a:rPr dirty="0"/>
              <a:t> </a:t>
            </a:r>
            <a:r>
              <a:rPr dirty="0" err="1"/>
              <a:t>fatto</a:t>
            </a:r>
            <a:r>
              <a:rPr dirty="0"/>
              <a:t> la </a:t>
            </a:r>
            <a:r>
              <a:rPr dirty="0" err="1"/>
              <a:t>differenza</a:t>
            </a:r>
            <a:r>
              <a:rPr dirty="0"/>
              <a:t>, </a:t>
            </a:r>
            <a:r>
              <a:rPr dirty="0" err="1"/>
              <a:t>determinando</a:t>
            </a:r>
            <a:r>
              <a:rPr dirty="0"/>
              <a:t> </a:t>
            </a:r>
            <a:r>
              <a:rPr dirty="0" err="1"/>
              <a:t>l'adozione</a:t>
            </a:r>
            <a:r>
              <a:rPr dirty="0"/>
              <a:t> di </a:t>
            </a:r>
            <a:r>
              <a:rPr dirty="0" err="1"/>
              <a:t>una</a:t>
            </a:r>
            <a:r>
              <a:rPr dirty="0"/>
              <a:t> </a:t>
            </a:r>
            <a:r>
              <a:rPr dirty="0" err="1"/>
              <a:t>determinata</a:t>
            </a:r>
            <a:r>
              <a:rPr dirty="0"/>
              <a:t> </a:t>
            </a:r>
            <a:r>
              <a:rPr dirty="0" err="1"/>
              <a:t>decisione</a:t>
            </a:r>
            <a:r>
              <a:rPr dirty="0"/>
              <a:t> (ad </a:t>
            </a:r>
            <a:r>
              <a:rPr dirty="0" err="1"/>
              <a:t>esempio</a:t>
            </a:r>
            <a:r>
              <a:rPr dirty="0"/>
              <a:t>, </a:t>
            </a:r>
            <a:r>
              <a:rPr dirty="0" err="1"/>
              <a:t>rifiutare</a:t>
            </a:r>
            <a:r>
              <a:rPr dirty="0"/>
              <a:t> un </a:t>
            </a:r>
            <a:r>
              <a:rPr dirty="0" err="1"/>
              <a:t>prestito</a:t>
            </a:r>
            <a:r>
              <a:rPr dirty="0"/>
              <a:t>) </a:t>
            </a:r>
            <a:r>
              <a:rPr dirty="0" err="1"/>
              <a:t>piuttosto</a:t>
            </a:r>
            <a:r>
              <a:rPr dirty="0"/>
              <a:t> </a:t>
            </a:r>
            <a:r>
              <a:rPr dirty="0" err="1"/>
              <a:t>che</a:t>
            </a:r>
            <a:r>
              <a:rPr dirty="0"/>
              <a:t> </a:t>
            </a:r>
            <a:r>
              <a:rPr dirty="0" err="1"/>
              <a:t>possibili</a:t>
            </a:r>
            <a:r>
              <a:rPr dirty="0"/>
              <a:t> alternative (</a:t>
            </a:r>
            <a:r>
              <a:rPr dirty="0" err="1"/>
              <a:t>concessione</a:t>
            </a:r>
            <a:r>
              <a:rPr dirty="0"/>
              <a:t> del </a:t>
            </a:r>
            <a:r>
              <a:rPr dirty="0" err="1"/>
              <a:t>prestito</a:t>
            </a:r>
            <a:r>
              <a:rPr dirty="0"/>
              <a:t>);</a:t>
            </a:r>
            <a:endParaRPr sz="1500" dirty="0">
              <a:latin typeface="Calibri"/>
              <a:cs typeface="Calibri"/>
            </a:endParaRPr>
          </a:p>
          <a:p>
            <a:pPr>
              <a:lnSpc>
                <a:spcPct val="100000"/>
              </a:lnSpc>
              <a:spcBef>
                <a:spcPts val="20"/>
              </a:spcBef>
              <a:buFont typeface="Arial MT"/>
              <a:buChar char="•"/>
            </a:pPr>
            <a:endParaRPr sz="1950" dirty="0">
              <a:latin typeface="Calibri"/>
              <a:cs typeface="Calibri"/>
            </a:endParaRPr>
          </a:p>
          <a:p>
            <a:pPr marL="207010" indent="-194945">
              <a:lnSpc>
                <a:spcPct val="100000"/>
              </a:lnSpc>
              <a:buFont typeface="Arial MT"/>
              <a:buChar char="•"/>
              <a:tabLst>
                <a:tab pos="207010" algn="l"/>
                <a:tab pos="207645" algn="l"/>
              </a:tabLst>
              <a:defRPr sz="1500">
                <a:latin typeface="Calibri"/>
                <a:cs typeface="Calibri"/>
              </a:defRPr>
            </a:pPr>
            <a:r>
              <a:rPr b="1" dirty="0" err="1"/>
              <a:t>Spiegazione</a:t>
            </a:r>
            <a:r>
              <a:rPr b="1" dirty="0"/>
              <a:t> </a:t>
            </a:r>
            <a:r>
              <a:rPr b="1" dirty="0" err="1"/>
              <a:t>selettiva</a:t>
            </a:r>
            <a:r>
              <a:rPr dirty="0"/>
              <a:t>: </a:t>
            </a:r>
            <a:r>
              <a:rPr dirty="0" err="1"/>
              <a:t>concentrarsi</a:t>
            </a:r>
            <a:r>
              <a:rPr dirty="0"/>
              <a:t> sui </a:t>
            </a:r>
            <a:r>
              <a:rPr dirty="0" err="1"/>
              <a:t>fattori</a:t>
            </a:r>
            <a:r>
              <a:rPr dirty="0"/>
              <a:t> </a:t>
            </a:r>
            <a:r>
              <a:rPr dirty="0" err="1"/>
              <a:t>più</a:t>
            </a:r>
            <a:r>
              <a:rPr dirty="0"/>
              <a:t> </a:t>
            </a:r>
            <a:r>
              <a:rPr dirty="0" err="1"/>
              <a:t>rilevanti</a:t>
            </a:r>
            <a:r>
              <a:rPr dirty="0"/>
              <a:t> secondo il </a:t>
            </a:r>
            <a:r>
              <a:rPr dirty="0" err="1"/>
              <a:t>giudizio</a:t>
            </a:r>
            <a:r>
              <a:rPr dirty="0"/>
              <a:t> </a:t>
            </a:r>
            <a:r>
              <a:rPr dirty="0" err="1"/>
              <a:t>umano</a:t>
            </a:r>
            <a:r>
              <a:rPr dirty="0"/>
              <a:t>;</a:t>
            </a:r>
            <a:endParaRPr sz="1500" dirty="0">
              <a:latin typeface="Calibri"/>
              <a:cs typeface="Calibri"/>
            </a:endParaRPr>
          </a:p>
          <a:p>
            <a:pPr>
              <a:lnSpc>
                <a:spcPct val="100000"/>
              </a:lnSpc>
              <a:spcBef>
                <a:spcPts val="55"/>
              </a:spcBef>
              <a:buFont typeface="Arial MT"/>
              <a:buChar char="•"/>
            </a:pPr>
            <a:endParaRPr sz="2000" dirty="0">
              <a:latin typeface="Calibri"/>
              <a:cs typeface="Calibri"/>
            </a:endParaRPr>
          </a:p>
          <a:p>
            <a:pPr marL="207010" indent="-194945">
              <a:buFont typeface="Arial MT"/>
              <a:buChar char="•"/>
              <a:tabLst>
                <a:tab pos="207010" algn="l"/>
                <a:tab pos="207645" algn="l"/>
              </a:tabLst>
              <a:defRPr sz="1500">
                <a:latin typeface="Calibri"/>
                <a:cs typeface="Calibri"/>
              </a:defRPr>
            </a:pPr>
            <a:r>
              <a:rPr b="1" dirty="0" err="1"/>
              <a:t>Spiegazione</a:t>
            </a:r>
            <a:r>
              <a:rPr b="1" dirty="0"/>
              <a:t> </a:t>
            </a:r>
            <a:r>
              <a:rPr b="1" dirty="0" err="1"/>
              <a:t>causale</a:t>
            </a:r>
            <a:r>
              <a:rPr dirty="0"/>
              <a:t>: </a:t>
            </a:r>
            <a:r>
              <a:rPr dirty="0" err="1"/>
              <a:t>concentrarsi</a:t>
            </a:r>
            <a:r>
              <a:rPr dirty="0"/>
              <a:t> </a:t>
            </a:r>
            <a:r>
              <a:rPr dirty="0" err="1"/>
              <a:t>sulle</a:t>
            </a:r>
            <a:r>
              <a:rPr dirty="0"/>
              <a:t> cause, </a:t>
            </a:r>
            <a:r>
              <a:rPr dirty="0" err="1"/>
              <a:t>piuttosto</a:t>
            </a:r>
            <a:r>
              <a:rPr dirty="0"/>
              <a:t> </a:t>
            </a:r>
            <a:r>
              <a:rPr dirty="0" err="1"/>
              <a:t>che</a:t>
            </a:r>
            <a:r>
              <a:rPr dirty="0"/>
              <a:t> </a:t>
            </a:r>
            <a:r>
              <a:rPr dirty="0" err="1"/>
              <a:t>sulle</a:t>
            </a:r>
            <a:r>
              <a:rPr dirty="0"/>
              <a:t> </a:t>
            </a:r>
            <a:r>
              <a:rPr dirty="0" err="1"/>
              <a:t>correlazioni</a:t>
            </a:r>
            <a:r>
              <a:rPr dirty="0"/>
              <a:t> </a:t>
            </a:r>
            <a:r>
              <a:rPr dirty="0" err="1"/>
              <a:t>meramente</a:t>
            </a:r>
            <a:r>
              <a:rPr dirty="0"/>
              <a:t> </a:t>
            </a:r>
            <a:r>
              <a:rPr dirty="0" err="1"/>
              <a:t>statistiche</a:t>
            </a:r>
            <a:r>
              <a:rPr dirty="0"/>
              <a:t> (ad </a:t>
            </a:r>
            <a:r>
              <a:rPr dirty="0" err="1"/>
              <a:t>esempio</a:t>
            </a:r>
            <a:r>
              <a:rPr dirty="0"/>
              <a:t>, il </a:t>
            </a:r>
            <a:r>
              <a:rPr dirty="0" err="1"/>
              <a:t>rifiuto</a:t>
            </a:r>
            <a:r>
              <a:rPr dirty="0"/>
              <a:t> di un </a:t>
            </a:r>
            <a:r>
              <a:rPr dirty="0" err="1"/>
              <a:t>prestito</a:t>
            </a:r>
            <a:r>
              <a:rPr dirty="0"/>
              <a:t>)</a:t>
            </a:r>
            <a:r>
              <a:rPr lang="it-IT" dirty="0"/>
              <a:t> può essere spiegato in modo causale dalla situazione finanziaria della ricorrente, non dal tipo di attività su Facebook (che è comune per i mutuatari inaffidabili);</a:t>
            </a:r>
            <a:endParaRPr lang="it-IT" sz="1500" dirty="0">
              <a:latin typeface="Calibri"/>
              <a:cs typeface="Calibri"/>
            </a:endParaRPr>
          </a:p>
          <a:p>
            <a:pPr marL="207010" indent="-194945">
              <a:buFont typeface="Arial MT"/>
              <a:buChar char="•"/>
              <a:tabLst>
                <a:tab pos="207010" algn="l"/>
                <a:tab pos="207645" algn="l"/>
              </a:tabLst>
              <a:defRPr sz="1500">
                <a:latin typeface="Calibri"/>
                <a:cs typeface="Calibri"/>
              </a:defRPr>
            </a:pPr>
            <a:endParaRPr lang="it-IT" sz="1500" dirty="0">
              <a:latin typeface="Calibri"/>
              <a:cs typeface="Calibri"/>
            </a:endParaRPr>
          </a:p>
          <a:p>
            <a:pPr marL="207010" indent="-194945">
              <a:lnSpc>
                <a:spcPct val="100000"/>
              </a:lnSpc>
              <a:buFont typeface="Arial MT"/>
              <a:buChar char="•"/>
              <a:tabLst>
                <a:tab pos="207010" algn="l"/>
                <a:tab pos="207645" algn="l"/>
              </a:tabLst>
              <a:defRPr sz="1500">
                <a:latin typeface="Calibri"/>
                <a:cs typeface="Calibri"/>
              </a:defRPr>
            </a:pPr>
            <a:endParaRPr sz="1500" dirty="0">
              <a:latin typeface="Calibri"/>
              <a:cs typeface="Calibri"/>
            </a:endParaRPr>
          </a:p>
        </p:txBody>
      </p:sp>
      <p:sp>
        <p:nvSpPr>
          <p:cNvPr id="8" name="object 8"/>
          <p:cNvSpPr txBox="1"/>
          <p:nvPr/>
        </p:nvSpPr>
        <p:spPr>
          <a:xfrm>
            <a:off x="931830" y="5094783"/>
            <a:ext cx="8803640" cy="1116965"/>
          </a:xfrm>
          <a:prstGeom prst="rect">
            <a:avLst/>
          </a:prstGeom>
        </p:spPr>
        <p:txBody>
          <a:bodyPr vert="horz" wrap="square" lIns="0" tIns="76200" rIns="0" bIns="0">
            <a:spAutoFit/>
          </a:bodyPr>
          <a:lstStyle/>
          <a:p>
            <a:pPr marL="207010" marR="360045" indent="-194945">
              <a:lnSpc>
                <a:spcPct val="72000"/>
              </a:lnSpc>
              <a:spcBef>
                <a:spcPts val="600"/>
              </a:spcBef>
              <a:buFont typeface="Arial MT"/>
              <a:buChar char="•"/>
              <a:tabLst>
                <a:tab pos="207010" algn="l"/>
                <a:tab pos="207645" algn="l"/>
              </a:tabLst>
              <a:defRPr sz="1500">
                <a:latin typeface="Calibri"/>
                <a:cs typeface="Calibri"/>
              </a:defRPr>
            </a:pPr>
            <a:r>
              <a:rPr b="1" dirty="0" err="1"/>
              <a:t>Spiegazione</a:t>
            </a:r>
            <a:r>
              <a:rPr b="1" dirty="0"/>
              <a:t> </a:t>
            </a:r>
            <a:r>
              <a:rPr b="1" dirty="0" err="1"/>
              <a:t>sociale</a:t>
            </a:r>
            <a:r>
              <a:rPr dirty="0"/>
              <a:t>: </a:t>
            </a:r>
            <a:r>
              <a:rPr dirty="0" err="1"/>
              <a:t>adottare</a:t>
            </a:r>
            <a:r>
              <a:rPr dirty="0"/>
              <a:t> un </a:t>
            </a:r>
            <a:r>
              <a:rPr dirty="0" err="1"/>
              <a:t>approccio</a:t>
            </a:r>
            <a:r>
              <a:rPr dirty="0"/>
              <a:t> </a:t>
            </a:r>
            <a:r>
              <a:rPr dirty="0" err="1"/>
              <a:t>interattivo</a:t>
            </a:r>
            <a:r>
              <a:rPr dirty="0"/>
              <a:t> e </a:t>
            </a:r>
            <a:r>
              <a:rPr dirty="0" err="1"/>
              <a:t>conversazionale</a:t>
            </a:r>
            <a:r>
              <a:rPr dirty="0"/>
              <a:t> in cui le </a:t>
            </a:r>
            <a:r>
              <a:rPr dirty="0" err="1"/>
              <a:t>informazioni</a:t>
            </a:r>
            <a:r>
              <a:rPr dirty="0"/>
              <a:t> </a:t>
            </a:r>
            <a:r>
              <a:rPr dirty="0" err="1"/>
              <a:t>siano</a:t>
            </a:r>
            <a:r>
              <a:rPr dirty="0"/>
              <a:t> </a:t>
            </a:r>
            <a:r>
              <a:rPr dirty="0" err="1"/>
              <a:t>personalizzate</a:t>
            </a:r>
            <a:r>
              <a:rPr dirty="0"/>
              <a:t> in base alle </a:t>
            </a:r>
            <a:r>
              <a:rPr dirty="0" err="1"/>
              <a:t>convinzioni</a:t>
            </a:r>
            <a:r>
              <a:rPr dirty="0"/>
              <a:t> e alle </a:t>
            </a:r>
            <a:r>
              <a:rPr dirty="0" err="1"/>
              <a:t>capacità</a:t>
            </a:r>
            <a:r>
              <a:rPr dirty="0"/>
              <a:t> di </a:t>
            </a:r>
            <a:r>
              <a:rPr dirty="0" err="1"/>
              <a:t>comprensione</a:t>
            </a:r>
            <a:r>
              <a:rPr dirty="0"/>
              <a:t> del </a:t>
            </a:r>
            <a:r>
              <a:rPr dirty="0" err="1"/>
              <a:t>destinatario</a:t>
            </a:r>
            <a:r>
              <a:rPr dirty="0"/>
              <a:t>.</a:t>
            </a:r>
            <a:endParaRPr sz="1500" dirty="0">
              <a:latin typeface="Calibri"/>
              <a:cs typeface="Calibri"/>
            </a:endParaRPr>
          </a:p>
          <a:p>
            <a:pPr>
              <a:lnSpc>
                <a:spcPct val="100000"/>
              </a:lnSpc>
              <a:spcBef>
                <a:spcPts val="25"/>
              </a:spcBef>
            </a:pPr>
            <a:endParaRPr sz="2400" dirty="0">
              <a:latin typeface="Calibri"/>
              <a:cs typeface="Calibri"/>
            </a:endParaRPr>
          </a:p>
          <a:p>
            <a:pPr marL="12700" marR="5080">
              <a:lnSpc>
                <a:spcPct val="70700"/>
              </a:lnSpc>
              <a:defRPr sz="1500">
                <a:latin typeface="Calibri"/>
                <a:cs typeface="Calibri"/>
              </a:defRPr>
            </a:pPr>
            <a:r>
              <a:rPr dirty="0" err="1"/>
              <a:t>Sebbene</a:t>
            </a:r>
            <a:r>
              <a:rPr dirty="0"/>
              <a:t> </a:t>
            </a:r>
            <a:r>
              <a:rPr dirty="0" err="1"/>
              <a:t>questi</a:t>
            </a:r>
            <a:r>
              <a:rPr dirty="0"/>
              <a:t> </a:t>
            </a:r>
            <a:r>
              <a:rPr dirty="0" err="1"/>
              <a:t>suggerimenti</a:t>
            </a:r>
            <a:r>
              <a:rPr dirty="0"/>
              <a:t> </a:t>
            </a:r>
            <a:r>
              <a:rPr dirty="0" err="1"/>
              <a:t>siano</a:t>
            </a:r>
            <a:r>
              <a:rPr dirty="0"/>
              <a:t> </a:t>
            </a:r>
            <a:r>
              <a:rPr dirty="0" err="1"/>
              <a:t>utili</a:t>
            </a:r>
            <a:r>
              <a:rPr dirty="0"/>
              <a:t> per la </a:t>
            </a:r>
            <a:r>
              <a:rPr dirty="0" err="1"/>
              <a:t>spiegazione</a:t>
            </a:r>
            <a:r>
              <a:rPr dirty="0"/>
              <a:t> ex post di </a:t>
            </a:r>
            <a:r>
              <a:rPr dirty="0" err="1"/>
              <a:t>decisioni</a:t>
            </a:r>
            <a:r>
              <a:rPr dirty="0"/>
              <a:t> </a:t>
            </a:r>
            <a:r>
              <a:rPr dirty="0" err="1"/>
              <a:t>specifiche</a:t>
            </a:r>
            <a:r>
              <a:rPr dirty="0"/>
              <a:t> da </a:t>
            </a:r>
            <a:r>
              <a:rPr dirty="0" err="1"/>
              <a:t>parte</a:t>
            </a:r>
            <a:r>
              <a:rPr dirty="0"/>
              <a:t> di un </a:t>
            </a:r>
            <a:r>
              <a:rPr dirty="0" err="1"/>
              <a:t>sistema</a:t>
            </a:r>
            <a:r>
              <a:rPr dirty="0"/>
              <a:t>, non </a:t>
            </a:r>
            <a:r>
              <a:rPr dirty="0" err="1"/>
              <a:t>possono</a:t>
            </a:r>
            <a:r>
              <a:rPr dirty="0"/>
              <a:t> </a:t>
            </a:r>
            <a:r>
              <a:rPr dirty="0" err="1"/>
              <a:t>essere</a:t>
            </a:r>
            <a:r>
              <a:rPr dirty="0"/>
              <a:t> </a:t>
            </a:r>
            <a:r>
              <a:rPr dirty="0" err="1"/>
              <a:t>facilmente</a:t>
            </a:r>
            <a:r>
              <a:rPr dirty="0"/>
              <a:t> </a:t>
            </a:r>
            <a:r>
              <a:rPr dirty="0" err="1"/>
              <a:t>applicati</a:t>
            </a:r>
            <a:r>
              <a:rPr dirty="0"/>
              <a:t> ex ante, al </a:t>
            </a:r>
            <a:r>
              <a:rPr dirty="0" err="1"/>
              <a:t>momento</a:t>
            </a:r>
            <a:r>
              <a:rPr dirty="0"/>
              <a:t> </a:t>
            </a:r>
            <a:r>
              <a:rPr dirty="0" err="1"/>
              <a:t>della</a:t>
            </a:r>
            <a:r>
              <a:rPr dirty="0"/>
              <a:t> </a:t>
            </a:r>
            <a:r>
              <a:rPr dirty="0" err="1"/>
              <a:t>raccolta</a:t>
            </a:r>
            <a:r>
              <a:rPr dirty="0"/>
              <a:t> </a:t>
            </a:r>
            <a:r>
              <a:rPr dirty="0" err="1"/>
              <a:t>dei</a:t>
            </a:r>
            <a:r>
              <a:rPr dirty="0"/>
              <a:t> </a:t>
            </a:r>
            <a:r>
              <a:rPr dirty="0" err="1"/>
              <a:t>dati</a:t>
            </a:r>
            <a:r>
              <a:rPr dirty="0"/>
              <a:t> (o del repurposing).</a:t>
            </a:r>
            <a:endParaRPr sz="1500" dirty="0">
              <a:latin typeface="Calibri"/>
              <a:cs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4884" y="1119619"/>
            <a:ext cx="8279130" cy="589280"/>
          </a:xfrm>
          <a:prstGeom prst="rect">
            <a:avLst/>
          </a:prstGeom>
        </p:spPr>
        <p:txBody>
          <a:bodyPr vert="horz" wrap="square" lIns="0" tIns="12065" rIns="0" bIns="0">
            <a:spAutoFit/>
          </a:bodyPr>
          <a:lstStyle/>
          <a:p>
            <a:pPr marL="12700">
              <a:lnSpc>
                <a:spcPct val="100000"/>
              </a:lnSpc>
              <a:spcBef>
                <a:spcPts val="95"/>
              </a:spcBef>
            </a:pPr>
            <a:r>
              <a:rPr dirty="0" err="1"/>
              <a:t>Informazioni</a:t>
            </a:r>
            <a:r>
              <a:rPr dirty="0"/>
              <a:t> </a:t>
            </a:r>
            <a:r>
              <a:rPr dirty="0" err="1"/>
              <a:t>sul</a:t>
            </a:r>
            <a:r>
              <a:rPr dirty="0"/>
              <a:t> </a:t>
            </a:r>
            <a:r>
              <a:rPr dirty="0" err="1"/>
              <a:t>processo</a:t>
            </a:r>
            <a:r>
              <a:rPr dirty="0"/>
              <a:t> </a:t>
            </a:r>
            <a:r>
              <a:rPr dirty="0" err="1"/>
              <a:t>decisionale</a:t>
            </a:r>
            <a:r>
              <a:rPr dirty="0"/>
              <a:t> </a:t>
            </a:r>
            <a:r>
              <a:rPr dirty="0" err="1"/>
              <a:t>automatizzato</a:t>
            </a:r>
            <a:endParaRPr dirty="0"/>
          </a:p>
        </p:txBody>
      </p:sp>
      <p:sp>
        <p:nvSpPr>
          <p:cNvPr id="3" name="object 3"/>
          <p:cNvSpPr txBox="1"/>
          <p:nvPr/>
        </p:nvSpPr>
        <p:spPr>
          <a:xfrm>
            <a:off x="931830" y="2342964"/>
            <a:ext cx="8604250" cy="3467100"/>
          </a:xfrm>
          <a:prstGeom prst="rect">
            <a:avLst/>
          </a:prstGeom>
        </p:spPr>
        <p:txBody>
          <a:bodyPr vert="horz" wrap="square" lIns="0" tIns="12700" rIns="0" bIns="0">
            <a:spAutoFit/>
          </a:bodyPr>
          <a:lstStyle/>
          <a:p>
            <a:pPr marL="207010" indent="-194945">
              <a:lnSpc>
                <a:spcPct val="100000"/>
              </a:lnSpc>
              <a:spcBef>
                <a:spcPts val="100"/>
              </a:spcBef>
              <a:buFont typeface="Arial MT"/>
              <a:buChar char="•"/>
              <a:tabLst>
                <a:tab pos="207645" algn="l"/>
              </a:tabLst>
              <a:defRPr sz="2000">
                <a:latin typeface="Calibri"/>
                <a:cs typeface="Calibri"/>
              </a:defRPr>
            </a:pPr>
            <a:r>
              <a:t>Ex ante, l'utente dovrebbe ricevere idealmente le seguenti informazioni:</a:t>
            </a:r>
            <a:endParaRPr sz="2000">
              <a:latin typeface="Calibri"/>
              <a:cs typeface="Calibri"/>
            </a:endParaRPr>
          </a:p>
          <a:p>
            <a:pPr>
              <a:lnSpc>
                <a:spcPct val="100000"/>
              </a:lnSpc>
              <a:spcBef>
                <a:spcPts val="25"/>
              </a:spcBef>
              <a:buFont typeface="Arial MT"/>
              <a:buChar char="•"/>
            </a:pPr>
            <a:endParaRPr sz="2200">
              <a:latin typeface="Calibri"/>
              <a:cs typeface="Calibri"/>
            </a:endParaRPr>
          </a:p>
          <a:p>
            <a:pPr marL="207010" indent="-194945">
              <a:lnSpc>
                <a:spcPts val="2050"/>
              </a:lnSpc>
              <a:buFont typeface="Arial MT"/>
              <a:buChar char="•"/>
              <a:tabLst>
                <a:tab pos="207645" algn="l"/>
              </a:tabLst>
              <a:defRPr sz="2000">
                <a:latin typeface="Calibri"/>
                <a:cs typeface="Calibri"/>
              </a:defRPr>
            </a:pPr>
            <a:r>
              <a:t>I </a:t>
            </a:r>
            <a:r>
              <a:rPr b="1"/>
              <a:t>dati di input </a:t>
            </a:r>
            <a:r>
              <a:t>che il sistema prende in considerazione (ad esempio, per un prestito)</a:t>
            </a:r>
            <a:endParaRPr sz="2000">
              <a:latin typeface="Calibri"/>
              <a:cs typeface="Calibri"/>
            </a:endParaRPr>
          </a:p>
          <a:p>
            <a:pPr marL="207010">
              <a:lnSpc>
                <a:spcPts val="1689"/>
              </a:lnSpc>
              <a:defRPr sz="2000">
                <a:latin typeface="Calibri"/>
                <a:cs typeface="Calibri"/>
              </a:defRPr>
            </a:pPr>
            <a:r>
              <a:t>domanda, reddito, genere, attività, lavoro, ecc.) e </a:t>
            </a:r>
            <a:r>
              <a:rPr b="1"/>
              <a:t>se</a:t>
            </a:r>
            <a:endParaRPr sz="2000">
              <a:latin typeface="Calibri"/>
              <a:cs typeface="Calibri"/>
            </a:endParaRPr>
          </a:p>
          <a:p>
            <a:pPr marL="207010" marR="38100">
              <a:lnSpc>
                <a:spcPct val="71000"/>
              </a:lnSpc>
              <a:spcBef>
                <a:spcPts val="335"/>
              </a:spcBef>
              <a:defRPr sz="2000">
                <a:latin typeface="Calibri"/>
                <a:cs typeface="Calibri"/>
              </a:defRPr>
            </a:pPr>
            <a:r>
              <a:rPr b="1"/>
              <a:t>diverse voci di dati favoriscono o piuttosto sfavoreranno l'esito </a:t>
            </a:r>
            <a:r>
              <a:t>auspicato dal richiedente;</a:t>
            </a:r>
            <a:endParaRPr sz="2000">
              <a:latin typeface="Calibri"/>
              <a:cs typeface="Calibri"/>
            </a:endParaRPr>
          </a:p>
          <a:p>
            <a:pPr marL="207010" indent="-194945">
              <a:lnSpc>
                <a:spcPts val="2039"/>
              </a:lnSpc>
              <a:spcBef>
                <a:spcPts val="215"/>
              </a:spcBef>
              <a:buFont typeface="Arial MT"/>
              <a:buChar char="•"/>
              <a:tabLst>
                <a:tab pos="207645" algn="l"/>
              </a:tabLst>
              <a:defRPr sz="2000">
                <a:latin typeface="Calibri"/>
                <a:cs typeface="Calibri"/>
              </a:defRPr>
            </a:pPr>
            <a:r>
              <a:rPr b="1"/>
              <a:t>I valori </a:t>
            </a:r>
            <a:r>
              <a:t>di destinazione che il sistema è destinato a calcolare (ad esempio, un livello di</a:t>
            </a:r>
            <a:endParaRPr sz="2000">
              <a:latin typeface="Calibri"/>
              <a:cs typeface="Calibri"/>
            </a:endParaRPr>
          </a:p>
          <a:p>
            <a:pPr marL="207010" marR="11430">
              <a:lnSpc>
                <a:spcPct val="71000"/>
              </a:lnSpc>
              <a:spcBef>
                <a:spcPts val="335"/>
              </a:spcBef>
              <a:defRPr sz="2000">
                <a:latin typeface="Calibri"/>
                <a:cs typeface="Calibri"/>
              </a:defRPr>
            </a:pPr>
            <a:r>
              <a:t>merito creditizio, ed eventualmente la soglia da raggiungere per l'approvazione del prestito);</a:t>
            </a:r>
            <a:endParaRPr sz="2000">
              <a:latin typeface="Calibri"/>
              <a:cs typeface="Calibri"/>
            </a:endParaRPr>
          </a:p>
          <a:p>
            <a:pPr marL="207010" marR="139700" indent="-194945">
              <a:lnSpc>
                <a:spcPct val="71000"/>
              </a:lnSpc>
              <a:spcBef>
                <a:spcPts val="795"/>
              </a:spcBef>
              <a:buFont typeface="Arial MT"/>
              <a:buChar char="•"/>
              <a:tabLst>
                <a:tab pos="207645" algn="l"/>
              </a:tabLst>
              <a:defRPr sz="2000">
                <a:latin typeface="Calibri"/>
                <a:cs typeface="Calibri"/>
              </a:defRPr>
            </a:pPr>
            <a:r>
              <a:rPr b="1"/>
              <a:t>La conseguenza prevista della valutazione/decisione automatizzata </a:t>
            </a:r>
            <a:r>
              <a:t>(ad esempio, l'approvazione o il rifiuto della domanda di prestito).</a:t>
            </a:r>
            <a:endParaRPr sz="2000">
              <a:latin typeface="Calibri"/>
              <a:cs typeface="Calibri"/>
            </a:endParaRPr>
          </a:p>
          <a:p>
            <a:pPr marL="207010" marR="5080" indent="-194945">
              <a:lnSpc>
                <a:spcPct val="70000"/>
              </a:lnSpc>
              <a:spcBef>
                <a:spcPts val="935"/>
              </a:spcBef>
              <a:buFont typeface="Arial MT"/>
              <a:buChar char="•"/>
              <a:tabLst>
                <a:tab pos="207645" algn="l"/>
              </a:tabLst>
              <a:defRPr sz="2000">
                <a:latin typeface="Calibri"/>
                <a:cs typeface="Calibri"/>
              </a:defRPr>
            </a:pPr>
            <a:r>
              <a:t>Può anche essere utile specificare quali sono </a:t>
            </a:r>
            <a:r>
              <a:rPr b="1"/>
              <a:t>le finalità generali </a:t>
            </a:r>
            <a:r>
              <a:t>che il sistema mira a raggiungere</a:t>
            </a:r>
            <a:endParaRPr sz="2000">
              <a:latin typeface="Calibri"/>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8500" y="501650"/>
            <a:ext cx="4363085" cy="589280"/>
          </a:xfrm>
          <a:prstGeom prst="rect">
            <a:avLst/>
          </a:prstGeom>
        </p:spPr>
        <p:txBody>
          <a:bodyPr vert="horz" wrap="square" lIns="0" tIns="12065" rIns="0" bIns="0">
            <a:spAutoFit/>
          </a:bodyPr>
          <a:lstStyle/>
          <a:p>
            <a:pPr marL="12700">
              <a:lnSpc>
                <a:spcPct val="100000"/>
              </a:lnSpc>
              <a:spcBef>
                <a:spcPts val="95"/>
              </a:spcBef>
            </a:pPr>
            <a:r>
              <a:rPr dirty="0"/>
              <a:t>Un </a:t>
            </a:r>
            <a:r>
              <a:rPr dirty="0" err="1"/>
              <a:t>diritto</a:t>
            </a:r>
            <a:r>
              <a:rPr dirty="0"/>
              <a:t> </a:t>
            </a:r>
            <a:r>
              <a:rPr dirty="0" err="1"/>
              <a:t>alla</a:t>
            </a:r>
            <a:r>
              <a:rPr dirty="0"/>
              <a:t> </a:t>
            </a:r>
            <a:r>
              <a:rPr dirty="0" err="1"/>
              <a:t>spiegazione</a:t>
            </a:r>
            <a:r>
              <a:rPr dirty="0"/>
              <a:t>?</a:t>
            </a:r>
          </a:p>
        </p:txBody>
      </p:sp>
      <p:sp>
        <p:nvSpPr>
          <p:cNvPr id="3" name="object 3"/>
          <p:cNvSpPr txBox="1"/>
          <p:nvPr/>
        </p:nvSpPr>
        <p:spPr>
          <a:xfrm>
            <a:off x="576945" y="1824783"/>
            <a:ext cx="9351645" cy="4795520"/>
          </a:xfrm>
          <a:prstGeom prst="rect">
            <a:avLst/>
          </a:prstGeom>
        </p:spPr>
        <p:txBody>
          <a:bodyPr vert="horz" wrap="square" lIns="0" tIns="38735" rIns="0" bIns="0">
            <a:spAutoFit/>
          </a:bodyPr>
          <a:lstStyle/>
          <a:p>
            <a:pPr marL="12700" marR="343535">
              <a:lnSpc>
                <a:spcPts val="1490"/>
              </a:lnSpc>
              <a:spcBef>
                <a:spcPts val="305"/>
              </a:spcBef>
              <a:defRPr sz="1400">
                <a:latin typeface="Calibri"/>
                <a:cs typeface="Calibri"/>
              </a:defRPr>
            </a:pPr>
            <a:r>
              <a:t>Ai sensi del considerando 71, le garanzie da fornire agli interessati in caso di decisioni automatizzate comprendono tutti i seguenti elementi:</a:t>
            </a:r>
            <a:endParaRPr sz="1400">
              <a:latin typeface="Calibri"/>
              <a:cs typeface="Calibri"/>
            </a:endParaRPr>
          </a:p>
          <a:p>
            <a:pPr marL="207010" indent="-194945">
              <a:lnSpc>
                <a:spcPct val="100000"/>
              </a:lnSpc>
              <a:spcBef>
                <a:spcPts val="700"/>
              </a:spcBef>
              <a:buFont typeface="Arial MT"/>
              <a:buChar char="•"/>
              <a:tabLst>
                <a:tab pos="207010" algn="l"/>
                <a:tab pos="207645" algn="l"/>
              </a:tabLst>
              <a:defRPr sz="1400">
                <a:latin typeface="Calibri"/>
                <a:cs typeface="Calibri"/>
              </a:defRPr>
            </a:pPr>
            <a:r>
              <a:t>informazioni specifiche</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ottenere l'intervento umano,</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esprimere il proprio punto di vista,</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ottenere una spiegazione della decisione presa dopo tale valutazione</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contestare la decisione.</a:t>
            </a:r>
            <a:endParaRPr sz="1400">
              <a:latin typeface="Calibri"/>
              <a:cs typeface="Calibri"/>
            </a:endParaRPr>
          </a:p>
          <a:p>
            <a:pPr>
              <a:lnSpc>
                <a:spcPct val="100000"/>
              </a:lnSpc>
              <a:buFont typeface="Arial MT"/>
              <a:buChar char="•"/>
            </a:pPr>
            <a:endParaRPr sz="1700">
              <a:latin typeface="Calibri"/>
              <a:cs typeface="Calibri"/>
            </a:endParaRPr>
          </a:p>
          <a:p>
            <a:pPr marL="12700">
              <a:lnSpc>
                <a:spcPct val="100000"/>
              </a:lnSpc>
              <a:spcBef>
                <a:spcPts val="1045"/>
              </a:spcBef>
              <a:defRPr sz="1400">
                <a:latin typeface="Calibri"/>
                <a:cs typeface="Calibri"/>
              </a:defRPr>
            </a:pPr>
            <a:r>
              <a:t>Ai sensi dell'articolo 22, le garanzie adeguate da fornire comprendono "almeno"</a:t>
            </a:r>
            <a:endParaRPr sz="1400">
              <a:latin typeface="Calibri"/>
              <a:cs typeface="Calibri"/>
            </a:endParaRPr>
          </a:p>
          <a:p>
            <a:pPr marL="207010" indent="-194945">
              <a:lnSpc>
                <a:spcPct val="100000"/>
              </a:lnSpc>
              <a:spcBef>
                <a:spcPts val="815"/>
              </a:spcBef>
              <a:buFont typeface="Arial MT"/>
              <a:buChar char="•"/>
              <a:tabLst>
                <a:tab pos="207010" algn="l"/>
                <a:tab pos="207645" algn="l"/>
              </a:tabLst>
              <a:defRPr sz="1400">
                <a:latin typeface="Calibri"/>
                <a:cs typeface="Calibri"/>
              </a:defRPr>
            </a:pPr>
            <a:r>
              <a:t>il diritto di ottenere l'intervento umano,</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esprimere il proprio punto di vista,</a:t>
            </a:r>
            <a:endParaRPr sz="1400">
              <a:latin typeface="Calibri"/>
              <a:cs typeface="Calibri"/>
            </a:endParaRPr>
          </a:p>
          <a:p>
            <a:pPr marL="207010" indent="-194945">
              <a:lnSpc>
                <a:spcPct val="100000"/>
              </a:lnSpc>
              <a:spcBef>
                <a:spcPts val="720"/>
              </a:spcBef>
              <a:buFont typeface="Arial MT"/>
              <a:buChar char="•"/>
              <a:tabLst>
                <a:tab pos="207010" algn="l"/>
                <a:tab pos="207645" algn="l"/>
              </a:tabLst>
              <a:defRPr sz="1400">
                <a:latin typeface="Calibri"/>
                <a:cs typeface="Calibri"/>
              </a:defRPr>
            </a:pPr>
            <a:r>
              <a:t>il diritto di contestare la decisione.</a:t>
            </a:r>
            <a:endParaRPr sz="1400">
              <a:latin typeface="Calibri"/>
              <a:cs typeface="Calibri"/>
            </a:endParaRPr>
          </a:p>
          <a:p>
            <a:pPr>
              <a:lnSpc>
                <a:spcPct val="100000"/>
              </a:lnSpc>
            </a:pPr>
            <a:endParaRPr sz="1700">
              <a:latin typeface="Calibri"/>
              <a:cs typeface="Calibri"/>
            </a:endParaRPr>
          </a:p>
          <a:p>
            <a:pPr marL="12700" marR="5080">
              <a:lnSpc>
                <a:spcPts val="1490"/>
              </a:lnSpc>
              <a:spcBef>
                <a:spcPts val="1255"/>
              </a:spcBef>
              <a:defRPr sz="1400">
                <a:latin typeface="Calibri"/>
                <a:cs typeface="Calibri"/>
              </a:defRPr>
            </a:pPr>
            <a:r>
              <a:t>Pertanto, nell'articolo 22 mancano due elementi relativi al considerando 71: la fornitura di "informazioni specifiche" e il diritto </a:t>
            </a:r>
            <a:r>
              <a:rPr i="1"/>
              <a:t>di ottenere una spiegazione della decisione presa dopo tale valutazione"</a:t>
            </a:r>
            <a:r>
              <a:t>.</a:t>
            </a:r>
            <a:endParaRPr sz="1400">
              <a:latin typeface="Calibri"/>
              <a:cs typeface="Calibri"/>
            </a:endParaRPr>
          </a:p>
          <a:p>
            <a:pPr marL="12700" marR="806450">
              <a:lnSpc>
                <a:spcPts val="1610"/>
              </a:lnSpc>
              <a:spcBef>
                <a:spcPts val="810"/>
              </a:spcBef>
              <a:defRPr sz="1400" b="1">
                <a:latin typeface="Calibri"/>
                <a:cs typeface="Calibri"/>
              </a:defRPr>
            </a:pPr>
            <a:r>
              <a:t>La seconda omissione solleva in particolare la questione se i titolari del trattamento siano realmente tenuti per legge a fornire una spiegazione individualizzata</a:t>
            </a:r>
            <a:endParaRPr sz="1400">
              <a:latin typeface="Calibri"/>
              <a:cs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7181" y="654050"/>
            <a:ext cx="8970645" cy="543560"/>
          </a:xfrm>
          <a:prstGeom prst="rect">
            <a:avLst/>
          </a:prstGeom>
        </p:spPr>
        <p:txBody>
          <a:bodyPr vert="horz" wrap="square" lIns="0" tIns="12700" rIns="0" bIns="0">
            <a:spAutoFit/>
          </a:bodyPr>
          <a:lstStyle/>
          <a:p>
            <a:pPr marL="12700">
              <a:lnSpc>
                <a:spcPct val="100000"/>
              </a:lnSpc>
              <a:spcBef>
                <a:spcPts val="100"/>
              </a:spcBef>
              <a:defRPr sz="3400"/>
            </a:pPr>
            <a:r>
              <a:rPr dirty="0"/>
              <a:t>Un </a:t>
            </a:r>
            <a:r>
              <a:rPr dirty="0" err="1"/>
              <a:t>diritto</a:t>
            </a:r>
            <a:r>
              <a:rPr dirty="0"/>
              <a:t> </a:t>
            </a:r>
            <a:r>
              <a:rPr dirty="0" err="1"/>
              <a:t>alla</a:t>
            </a:r>
            <a:r>
              <a:rPr dirty="0"/>
              <a:t> </a:t>
            </a:r>
            <a:r>
              <a:rPr dirty="0" err="1"/>
              <a:t>spiegazione</a:t>
            </a:r>
            <a:r>
              <a:rPr dirty="0"/>
              <a:t>? Due </a:t>
            </a:r>
            <a:r>
              <a:rPr dirty="0" err="1"/>
              <a:t>possibili</a:t>
            </a:r>
            <a:r>
              <a:rPr dirty="0"/>
              <a:t> </a:t>
            </a:r>
            <a:r>
              <a:rPr dirty="0" err="1"/>
              <a:t>interpretazioni</a:t>
            </a:r>
            <a:endParaRPr sz="3400" dirty="0"/>
          </a:p>
        </p:txBody>
      </p:sp>
      <p:sp>
        <p:nvSpPr>
          <p:cNvPr id="3" name="object 3"/>
          <p:cNvSpPr txBox="1"/>
          <p:nvPr/>
        </p:nvSpPr>
        <p:spPr>
          <a:xfrm>
            <a:off x="931830" y="2054918"/>
            <a:ext cx="8487410" cy="1784350"/>
          </a:xfrm>
          <a:prstGeom prst="rect">
            <a:avLst/>
          </a:prstGeom>
        </p:spPr>
        <p:txBody>
          <a:bodyPr vert="horz" wrap="square" lIns="0" tIns="40005" rIns="0" bIns="0">
            <a:spAutoFit/>
          </a:bodyPr>
          <a:lstStyle/>
          <a:p>
            <a:pPr marL="207010" marR="5080" indent="-194945">
              <a:lnSpc>
                <a:spcPct val="89400"/>
              </a:lnSpc>
              <a:spcBef>
                <a:spcPts val="315"/>
              </a:spcBef>
              <a:buFont typeface="Arial MT"/>
              <a:buChar char="•"/>
              <a:tabLst>
                <a:tab pos="207645" algn="l"/>
              </a:tabLst>
              <a:defRPr sz="1700">
                <a:latin typeface="Calibri"/>
                <a:cs typeface="Calibri"/>
              </a:defRPr>
            </a:pPr>
            <a:r>
              <a:rPr b="1"/>
              <a:t>Secondo la prima interpretazione, </a:t>
            </a:r>
            <a:r>
              <a:t>il legislatore europeo, includendo solo la richiesta di spiegazione specifica nei considerando e omettendola dagli articoli del GDPR, ha inteso trasmettere un doppio messaggio: </a:t>
            </a:r>
            <a:r>
              <a:rPr b="1"/>
              <a:t>escludere un obbligo legale applicabile di fornire spiegazioni individuali</a:t>
            </a:r>
            <a:r>
              <a:t>, raccomandando al contempo che i responsabili del trattamento forniscano tali spiegazioni quando opportuno, secondo le loro determinazioni discrezionali.</a:t>
            </a:r>
            <a:endParaRPr sz="1700">
              <a:latin typeface="Calibri"/>
              <a:cs typeface="Calibri"/>
            </a:endParaRPr>
          </a:p>
          <a:p>
            <a:pPr marL="207010" marR="372745" indent="-194945">
              <a:lnSpc>
                <a:spcPts val="1800"/>
              </a:lnSpc>
              <a:spcBef>
                <a:spcPts val="930"/>
              </a:spcBef>
              <a:buFont typeface="Arial MT"/>
              <a:buChar char="•"/>
              <a:tabLst>
                <a:tab pos="207645" algn="l"/>
              </a:tabLst>
              <a:defRPr sz="1700" b="1">
                <a:latin typeface="Calibri"/>
                <a:cs typeface="Calibri"/>
              </a:defRPr>
            </a:pPr>
            <a:r>
              <a:t>A seguito di tale interpretazione, fornire una spiegazione individualizzata sarebbe solo una buona pratica e non un requisito giuridicamente applicabile.</a:t>
            </a:r>
            <a:endParaRPr sz="1700">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5405" rIns="0" bIns="0">
            <a:spAutoFit/>
          </a:bodyPr>
          <a:lstStyle/>
          <a:p>
            <a:pPr marL="12700" marR="5080">
              <a:lnSpc>
                <a:spcPts val="4100"/>
              </a:lnSpc>
              <a:spcBef>
                <a:spcPts val="515"/>
              </a:spcBef>
            </a:pPr>
            <a:r>
              <a:t>Un diritto alla spiegazione? Due possibili interpretazioni</a:t>
            </a:r>
          </a:p>
        </p:txBody>
      </p:sp>
      <p:sp>
        <p:nvSpPr>
          <p:cNvPr id="3" name="object 3"/>
          <p:cNvSpPr txBox="1"/>
          <p:nvPr/>
        </p:nvSpPr>
        <p:spPr>
          <a:xfrm>
            <a:off x="740601" y="2356669"/>
            <a:ext cx="8317230" cy="7756098"/>
          </a:xfrm>
          <a:prstGeom prst="rect">
            <a:avLst/>
          </a:prstGeom>
        </p:spPr>
        <p:txBody>
          <a:bodyPr vert="horz" wrap="square" lIns="0" tIns="12700" rIns="0" bIns="0">
            <a:spAutoFit/>
          </a:bodyPr>
          <a:lstStyle/>
          <a:p>
            <a:pPr marL="12700" marR="5080">
              <a:lnSpc>
                <a:spcPct val="72900"/>
              </a:lnSpc>
              <a:spcBef>
                <a:spcPts val="650"/>
              </a:spcBef>
              <a:defRPr sz="1700">
                <a:latin typeface="Calibri"/>
                <a:cs typeface="Calibri"/>
              </a:defRPr>
            </a:pPr>
            <a:r>
              <a:rPr b="1" dirty="0"/>
              <a:t>Secondo la </a:t>
            </a:r>
            <a:r>
              <a:rPr b="1" dirty="0" err="1"/>
              <a:t>seconda</a:t>
            </a:r>
            <a:r>
              <a:rPr b="1" dirty="0"/>
              <a:t> </a:t>
            </a:r>
            <a:r>
              <a:rPr b="1" dirty="0" err="1"/>
              <a:t>interpretazione</a:t>
            </a:r>
            <a:r>
              <a:rPr dirty="0"/>
              <a:t>, il </a:t>
            </a:r>
            <a:r>
              <a:rPr dirty="0" err="1"/>
              <a:t>legislatore</a:t>
            </a:r>
            <a:r>
              <a:rPr dirty="0"/>
              <a:t> </a:t>
            </a:r>
            <a:r>
              <a:rPr dirty="0" err="1"/>
              <a:t>europeo</a:t>
            </a:r>
            <a:r>
              <a:rPr dirty="0"/>
              <a:t> </a:t>
            </a:r>
            <a:r>
              <a:rPr dirty="0" err="1"/>
              <a:t>intendeva</a:t>
            </a:r>
            <a:r>
              <a:rPr dirty="0"/>
              <a:t>, </a:t>
            </a:r>
            <a:r>
              <a:rPr b="1" dirty="0"/>
              <a:t>al </a:t>
            </a:r>
            <a:r>
              <a:rPr b="1" dirty="0" err="1"/>
              <a:t>contrario</a:t>
            </a:r>
            <a:r>
              <a:rPr b="1" dirty="0"/>
              <a:t>,</a:t>
            </a:r>
            <a:r>
              <a:rPr lang="it-IT" b="1" dirty="0"/>
              <a:t> </a:t>
            </a:r>
            <a:r>
              <a:rPr lang="it-IT" dirty="0"/>
              <a:t>controllori gravanti. </a:t>
            </a:r>
            <a:r>
              <a:rPr lang="it-IT" b="1" dirty="0"/>
              <a:t>stabilire un obbligo legale esecutivo di fornire spiegazioni individuali, </a:t>
            </a:r>
            <a:r>
              <a:rPr lang="it-IT" dirty="0"/>
              <a:t>anche se senza indebitamente Tale interpretazione è accennata dal qualificatore "almeno", che precede il riferimento ad un "diritto di ottenere l'intervento umano da parte del titolare del trattamento, di esprimere il proprio punto di vista e per contestare la decisione." Il qualificatore sembra suggerire che alcuni fornitori siano legalmente tenuti ad adottare ulteriori salvaguardie, eventualmente comprese spiegazioni individualizzate, come indicato nel considerando 71. </a:t>
            </a:r>
          </a:p>
          <a:p>
            <a:pPr marL="12700">
              <a:lnSpc>
                <a:spcPct val="100000"/>
              </a:lnSpc>
              <a:spcBef>
                <a:spcPts val="100"/>
              </a:spcBef>
              <a:defRPr sz="1700">
                <a:latin typeface="Calibri"/>
                <a:cs typeface="Calibri"/>
              </a:defRPr>
            </a:pPr>
            <a:r>
              <a:rPr lang="it-IT" b="1" dirty="0"/>
              <a:t>Su questo secondo approccio, una spiegazione sarebbe giuridicamente necessaria, </a:t>
            </a:r>
            <a:r>
              <a:rPr lang="it-IT" dirty="0"/>
              <a:t>ogni volta che è praticamente </a:t>
            </a:r>
            <a:r>
              <a:rPr lang="it-IT" u="sng" dirty="0">
                <a:uFill>
                  <a:solidFill>
                    <a:srgbClr val="000000"/>
                  </a:solidFill>
                </a:uFill>
              </a:rPr>
              <a:t>possibile</a:t>
            </a:r>
            <a:r>
              <a:rPr lang="it-IT" dirty="0"/>
              <a:t>, cioè, ogni volta che è compatibile con le tecnologie, i costi e le pratiche commerciali.</a:t>
            </a:r>
            <a:endParaRPr lang="it-IT" sz="1700" dirty="0">
              <a:latin typeface="Calibri"/>
              <a:cs typeface="Calibri"/>
            </a:endParaRPr>
          </a:p>
          <a:p>
            <a:pPr marL="12700">
              <a:spcBef>
                <a:spcPts val="100"/>
              </a:spcBef>
              <a:defRPr sz="1700">
                <a:latin typeface="Calibri"/>
                <a:cs typeface="Calibri"/>
              </a:defRPr>
            </a:pPr>
            <a:r>
              <a:rPr lang="it-IT" dirty="0"/>
              <a:t>Tuttavia, </a:t>
            </a:r>
            <a:r>
              <a:rPr lang="it-IT" b="1" dirty="0"/>
              <a:t>dovremmo essere avvertiti contro l'eccessiva enfasi sul diritto a spiegazioni individualizzate come </a:t>
            </a:r>
            <a:r>
              <a:rPr lang="it-IT" dirty="0"/>
              <a:t>un rimedio generale ai pregiudizi, malfunzionamenti e applicazioni inappropriate di AI &amp; Big Data </a:t>
            </a:r>
            <a:r>
              <a:rPr lang="it-IT" b="1" dirty="0"/>
              <a:t>tecnologie</a:t>
            </a:r>
            <a:r>
              <a:rPr lang="it-IT" dirty="0"/>
              <a:t>: il diritto a una spiegazione è suscettibile di rimanere sottoutilizzato dagli interessati, dato che che potrebbero non avere una sufficiente comprensione delle tecnologie e degli standard normativi applicabili. Inoltre, anche quando una spiegazione provoca potenziali difetti, l'interessato potrebbe non essere in grado di ottenere una decisione nuova e più soddisfacente.</a:t>
            </a: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b="1">
                <a:latin typeface="Calibri"/>
                <a:cs typeface="Calibri"/>
              </a:defRPr>
            </a:pPr>
            <a:endParaRPr lang="it-IT" sz="17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dirty="0"/>
          </a:p>
          <a:p>
            <a:pPr marL="207010" indent="-194945">
              <a:lnSpc>
                <a:spcPct val="100000"/>
              </a:lnSpc>
              <a:spcBef>
                <a:spcPts val="100"/>
              </a:spcBef>
              <a:buFont typeface="Arial MT"/>
              <a:buChar char="•"/>
              <a:tabLst>
                <a:tab pos="207645" algn="l"/>
              </a:tabLst>
              <a:defRPr sz="1700">
                <a:latin typeface="Calibri"/>
                <a:cs typeface="Calibri"/>
              </a:defRPr>
            </a:pPr>
            <a:endParaRPr lang="it-IT" sz="1700" dirty="0">
              <a:latin typeface="Calibri"/>
              <a:cs typeface="Calibri"/>
            </a:endParaRPr>
          </a:p>
          <a:p>
            <a:pPr marL="12700" marR="5080">
              <a:lnSpc>
                <a:spcPct val="72900"/>
              </a:lnSpc>
              <a:spcBef>
                <a:spcPts val="65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sz="1700" dirty="0">
              <a:latin typeface="Calibri"/>
              <a:cs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7100" y="349250"/>
            <a:ext cx="9291670" cy="1666482"/>
          </a:xfrm>
          <a:prstGeom prst="rect">
            <a:avLst/>
          </a:prstGeom>
        </p:spPr>
        <p:txBody>
          <a:bodyPr vert="horz" wrap="square" lIns="0" tIns="12065" rIns="0" bIns="0">
            <a:spAutoFit/>
          </a:bodyPr>
          <a:lstStyle/>
          <a:p>
            <a:pPr marL="12700">
              <a:lnSpc>
                <a:spcPts val="4270"/>
              </a:lnSpc>
              <a:spcBef>
                <a:spcPts val="95"/>
              </a:spcBef>
              <a:defRPr i="1">
                <a:latin typeface="Calibri Light"/>
                <a:cs typeface="Calibri Light"/>
              </a:defRPr>
            </a:pPr>
            <a:r>
              <a:rPr dirty="0" err="1"/>
              <a:t>Articolo</a:t>
            </a:r>
            <a:r>
              <a:rPr dirty="0"/>
              <a:t> 25</a:t>
            </a:r>
          </a:p>
          <a:p>
            <a:pPr marL="12700">
              <a:lnSpc>
                <a:spcPts val="4270"/>
              </a:lnSpc>
            </a:pPr>
            <a:r>
              <a:rPr dirty="0" err="1"/>
              <a:t>Protezione</a:t>
            </a:r>
            <a:r>
              <a:rPr dirty="0"/>
              <a:t> </a:t>
            </a:r>
            <a:r>
              <a:rPr dirty="0" err="1"/>
              <a:t>dei</a:t>
            </a:r>
            <a:r>
              <a:rPr dirty="0"/>
              <a:t> </a:t>
            </a:r>
            <a:r>
              <a:rPr dirty="0" err="1"/>
              <a:t>dati</a:t>
            </a:r>
            <a:r>
              <a:rPr dirty="0"/>
              <a:t> fin </a:t>
            </a:r>
            <a:r>
              <a:rPr dirty="0" err="1"/>
              <a:t>dalla</a:t>
            </a:r>
            <a:r>
              <a:rPr dirty="0"/>
              <a:t> </a:t>
            </a:r>
            <a:r>
              <a:rPr dirty="0" err="1"/>
              <a:t>progettazione</a:t>
            </a:r>
            <a:r>
              <a:rPr dirty="0"/>
              <a:t> e per </a:t>
            </a:r>
            <a:r>
              <a:rPr dirty="0" err="1"/>
              <a:t>impostazione</a:t>
            </a:r>
            <a:r>
              <a:rPr dirty="0"/>
              <a:t> </a:t>
            </a:r>
            <a:r>
              <a:rPr dirty="0" err="1"/>
              <a:t>predefinita</a:t>
            </a:r>
            <a:endParaRPr dirty="0"/>
          </a:p>
        </p:txBody>
      </p:sp>
      <p:sp>
        <p:nvSpPr>
          <p:cNvPr id="3" name="object 3"/>
          <p:cNvSpPr txBox="1"/>
          <p:nvPr/>
        </p:nvSpPr>
        <p:spPr>
          <a:xfrm>
            <a:off x="1782739" y="2418823"/>
            <a:ext cx="6951980" cy="284480"/>
          </a:xfrm>
          <a:prstGeom prst="rect">
            <a:avLst/>
          </a:prstGeom>
        </p:spPr>
        <p:txBody>
          <a:bodyPr vert="horz" wrap="square" lIns="0" tIns="12700" rIns="0" bIns="0">
            <a:spAutoFit/>
          </a:bodyPr>
          <a:lstStyle/>
          <a:p>
            <a:pPr marL="12700">
              <a:lnSpc>
                <a:spcPct val="100000"/>
              </a:lnSpc>
              <a:spcBef>
                <a:spcPts val="100"/>
              </a:spcBef>
              <a:tabLst>
                <a:tab pos="321945" algn="l"/>
              </a:tabLst>
              <a:defRPr sz="1700">
                <a:latin typeface="Calibri"/>
                <a:cs typeface="Calibri"/>
              </a:defRPr>
            </a:pPr>
            <a:r>
              <a:t>1.	Tenendo conto dello stato dell'arte, dei costi di attuazione e della</a:t>
            </a:r>
            <a:endParaRPr sz="1700">
              <a:latin typeface="Calibri"/>
              <a:cs typeface="Calibri"/>
            </a:endParaRPr>
          </a:p>
        </p:txBody>
      </p:sp>
      <p:sp>
        <p:nvSpPr>
          <p:cNvPr id="4" name="object 4"/>
          <p:cNvSpPr txBox="1"/>
          <p:nvPr/>
        </p:nvSpPr>
        <p:spPr>
          <a:xfrm>
            <a:off x="1782739" y="2595608"/>
            <a:ext cx="7017384"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t>natura, portata, contesto e finalità del trattamento, nonché i rischi di variare</a:t>
            </a:r>
            <a:endParaRPr sz="1700">
              <a:latin typeface="Calibri"/>
              <a:cs typeface="Calibri"/>
            </a:endParaRPr>
          </a:p>
        </p:txBody>
      </p:sp>
      <p:sp>
        <p:nvSpPr>
          <p:cNvPr id="5" name="object 5"/>
          <p:cNvSpPr txBox="1"/>
          <p:nvPr/>
        </p:nvSpPr>
        <p:spPr>
          <a:xfrm>
            <a:off x="1782739" y="2772392"/>
            <a:ext cx="6948170"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t>probabilità e gravità dei diritti e delle libertà delle persone fisiche poste dalla</a:t>
            </a:r>
            <a:endParaRPr sz="1700">
              <a:latin typeface="Calibri"/>
              <a:cs typeface="Calibri"/>
            </a:endParaRPr>
          </a:p>
        </p:txBody>
      </p:sp>
      <p:sp>
        <p:nvSpPr>
          <p:cNvPr id="6" name="object 6"/>
          <p:cNvSpPr txBox="1"/>
          <p:nvPr/>
        </p:nvSpPr>
        <p:spPr>
          <a:xfrm>
            <a:off x="1756053" y="3021126"/>
            <a:ext cx="6752590"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err="1"/>
              <a:t>trattamento</a:t>
            </a:r>
            <a:r>
              <a:rPr dirty="0"/>
              <a:t>, </a:t>
            </a:r>
            <a:r>
              <a:rPr b="1" dirty="0"/>
              <a:t>il </a:t>
            </a:r>
            <a:r>
              <a:rPr b="1" dirty="0" err="1"/>
              <a:t>titolare</a:t>
            </a:r>
            <a:r>
              <a:rPr b="1" dirty="0"/>
              <a:t> del </a:t>
            </a:r>
            <a:r>
              <a:rPr b="1" dirty="0" err="1"/>
              <a:t>trattamento</a:t>
            </a:r>
            <a:r>
              <a:rPr b="1" dirty="0"/>
              <a:t> </a:t>
            </a:r>
            <a:r>
              <a:rPr b="1" dirty="0" err="1"/>
              <a:t>deve</a:t>
            </a:r>
            <a:r>
              <a:rPr lang="it-IT" b="1" dirty="0"/>
              <a:t> conoscere</a:t>
            </a:r>
            <a:endParaRPr sz="1700" dirty="0">
              <a:latin typeface="Calibri"/>
              <a:cs typeface="Calibri"/>
            </a:endParaRPr>
          </a:p>
        </p:txBody>
      </p:sp>
      <p:sp>
        <p:nvSpPr>
          <p:cNvPr id="8" name="object 8"/>
          <p:cNvSpPr txBox="1"/>
          <p:nvPr/>
        </p:nvSpPr>
        <p:spPr>
          <a:xfrm>
            <a:off x="1782739" y="3283179"/>
            <a:ext cx="7087870" cy="6451638"/>
          </a:xfrm>
          <a:prstGeom prst="rect">
            <a:avLst/>
          </a:prstGeom>
        </p:spPr>
        <p:txBody>
          <a:bodyPr vert="horz" wrap="square" lIns="0" tIns="12700" rIns="0" bIns="0">
            <a:spAutoFit/>
          </a:bodyPr>
          <a:lstStyle/>
          <a:p>
            <a:pPr marL="12700">
              <a:lnSpc>
                <a:spcPct val="100000"/>
              </a:lnSpc>
              <a:spcBef>
                <a:spcPts val="265"/>
              </a:spcBef>
              <a:defRPr sz="1700">
                <a:latin typeface="Calibri"/>
                <a:cs typeface="Calibri"/>
              </a:defRPr>
            </a:pPr>
            <a:r>
              <a:rPr lang="it-IT" dirty="0"/>
              <a:t>misure per garantire che, per impostazione predefinita, solo i dati personali necessari </a:t>
            </a:r>
            <a:r>
              <a:rPr lang="it-IT" b="1" dirty="0"/>
              <a:t>per ciascuna finalità specifica del trattamento sono trattati. </a:t>
            </a:r>
            <a:r>
              <a:rPr dirty="0" err="1"/>
              <a:t>misure</a:t>
            </a:r>
            <a:r>
              <a:rPr dirty="0"/>
              <a:t> </a:t>
            </a:r>
            <a:r>
              <a:rPr dirty="0" err="1"/>
              <a:t>tecniche</a:t>
            </a:r>
            <a:r>
              <a:rPr dirty="0"/>
              <a:t> e </a:t>
            </a:r>
            <a:r>
              <a:rPr dirty="0" err="1"/>
              <a:t>organizzative</a:t>
            </a:r>
            <a:r>
              <a:rPr dirty="0"/>
              <a:t> </a:t>
            </a:r>
            <a:r>
              <a:rPr dirty="0" err="1"/>
              <a:t>adeguate</a:t>
            </a:r>
            <a:r>
              <a:rPr dirty="0"/>
              <a:t>, </a:t>
            </a:r>
            <a:r>
              <a:rPr dirty="0" err="1"/>
              <a:t>quali</a:t>
            </a:r>
            <a:r>
              <a:rPr dirty="0"/>
              <a:t> la </a:t>
            </a:r>
            <a:r>
              <a:rPr dirty="0" err="1"/>
              <a:t>pseudonimizzazione</a:t>
            </a:r>
            <a:r>
              <a:rPr dirty="0"/>
              <a:t>,</a:t>
            </a:r>
            <a:r>
              <a:rPr lang="it-IT" dirty="0"/>
              <a:t> mezzi per il trattamento e al momento del trattamento stesso</a:t>
            </a:r>
            <a:r>
              <a:rPr lang="it-IT" b="1" dirty="0"/>
              <a:t>, implementare metodi </a:t>
            </a:r>
            <a:r>
              <a:rPr lang="it-IT" dirty="0"/>
              <a:t>che sono progettati per attuare principi di protezione dei dati, come i dati </a:t>
            </a:r>
            <a:r>
              <a:rPr lang="it-IT" b="1" dirty="0"/>
              <a:t>minimizzazione</a:t>
            </a:r>
            <a:r>
              <a:rPr lang="it-IT" dirty="0"/>
              <a:t>, in modo efficace e per integrare le garanzie necessarie nel trattamento al fine di soddisfare i requisiti del presente regolamento e proteggere i diritti degli interessati.</a:t>
            </a:r>
            <a:endParaRPr lang="it-IT" sz="1700" dirty="0">
              <a:latin typeface="Calibri"/>
              <a:cs typeface="Calibri"/>
            </a:endParaRPr>
          </a:p>
          <a:p>
            <a:pPr marL="12700">
              <a:spcBef>
                <a:spcPts val="100"/>
              </a:spcBef>
              <a:defRPr sz="1700">
                <a:latin typeface="Calibri"/>
                <a:cs typeface="Calibri"/>
              </a:defRPr>
            </a:pPr>
            <a:r>
              <a:rPr lang="it-IT" dirty="0"/>
              <a:t>2.	</a:t>
            </a:r>
            <a:r>
              <a:rPr lang="it-IT" b="1" dirty="0"/>
              <a:t>Il responsabile del trattamento attua un'adeguata tecnica e organizzativa. </a:t>
            </a:r>
            <a:r>
              <a:rPr lang="it-IT" dirty="0"/>
              <a:t>Tale obbligo si applica alla quantità di dati personali raccolti, all'entità del loro trattamento, il periodo di conservazione e la loro accessibilità. In particolare, tali misure garantisce che i dati personali di default non siano resi accessibili senza l'intervento individuale a un numero indefinito di persone fisiche.  [...]</a:t>
            </a: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b="1">
                <a:latin typeface="Calibri"/>
                <a:cs typeface="Calibri"/>
              </a:defRPr>
            </a:pPr>
            <a:endParaRPr lang="it-IT" sz="1700" dirty="0">
              <a:latin typeface="Calibri"/>
              <a:cs typeface="Calibri"/>
            </a:endParaRPr>
          </a:p>
          <a:p>
            <a:pPr marL="12700">
              <a:lnSpc>
                <a:spcPct val="100000"/>
              </a:lnSpc>
              <a:spcBef>
                <a:spcPts val="170"/>
              </a:spcBef>
              <a:tabLst>
                <a:tab pos="321945" algn="l"/>
              </a:tabLst>
              <a:defRPr sz="1700">
                <a:latin typeface="Calibri"/>
                <a:cs typeface="Calibri"/>
              </a:defRPr>
            </a:pPr>
            <a:endParaRPr lang="it-IT" sz="1700" dirty="0">
              <a:latin typeface="Calibri"/>
              <a:cs typeface="Calibri"/>
            </a:endParaRPr>
          </a:p>
          <a:p>
            <a:pPr marL="12700" marR="5080">
              <a:lnSpc>
                <a:spcPct val="72900"/>
              </a:lnSpc>
              <a:spcBef>
                <a:spcPts val="650"/>
              </a:spcBef>
              <a:defRPr sz="1700">
                <a:latin typeface="Calibri"/>
                <a:cs typeface="Calibri"/>
              </a:defRPr>
            </a:pPr>
            <a:endParaRPr lang="it-IT" sz="1700" dirty="0">
              <a:latin typeface="Calibri"/>
              <a:cs typeface="Calibri"/>
            </a:endParaRPr>
          </a:p>
          <a:p>
            <a:pPr marL="12700">
              <a:lnSpc>
                <a:spcPct val="100000"/>
              </a:lnSpc>
              <a:spcBef>
                <a:spcPts val="100"/>
              </a:spcBef>
              <a:defRPr sz="1700" b="1">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b="1">
                <a:latin typeface="Calibri"/>
                <a:cs typeface="Calibri"/>
              </a:defRPr>
            </a:pPr>
            <a:endParaRPr sz="1700" dirty="0">
              <a:latin typeface="Calibri"/>
              <a:cs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4068" y="572383"/>
            <a:ext cx="6596568" cy="1110615"/>
          </a:xfrm>
          <a:prstGeom prst="rect">
            <a:avLst/>
          </a:prstGeom>
        </p:spPr>
        <p:txBody>
          <a:bodyPr vert="horz" wrap="square" lIns="0" tIns="12065" rIns="0" bIns="0">
            <a:spAutoFit/>
          </a:bodyPr>
          <a:lstStyle/>
          <a:p>
            <a:pPr marL="12700">
              <a:lnSpc>
                <a:spcPts val="4270"/>
              </a:lnSpc>
              <a:spcBef>
                <a:spcPts val="95"/>
              </a:spcBef>
            </a:pPr>
            <a:r>
              <a:rPr dirty="0" err="1"/>
              <a:t>Articolo</a:t>
            </a:r>
            <a:r>
              <a:rPr dirty="0"/>
              <a:t> 32</a:t>
            </a:r>
          </a:p>
          <a:p>
            <a:pPr marL="12700">
              <a:lnSpc>
                <a:spcPts val="4270"/>
              </a:lnSpc>
            </a:pPr>
            <a:r>
              <a:rPr dirty="0" err="1"/>
              <a:t>Sicurezza</a:t>
            </a:r>
            <a:r>
              <a:rPr dirty="0"/>
              <a:t> del </a:t>
            </a:r>
            <a:r>
              <a:rPr dirty="0" err="1"/>
              <a:t>trattamento</a:t>
            </a:r>
            <a:endParaRPr dirty="0"/>
          </a:p>
        </p:txBody>
      </p:sp>
      <p:sp>
        <p:nvSpPr>
          <p:cNvPr id="3" name="object 3"/>
          <p:cNvSpPr txBox="1"/>
          <p:nvPr/>
        </p:nvSpPr>
        <p:spPr>
          <a:xfrm>
            <a:off x="2051851" y="2536501"/>
            <a:ext cx="6314440" cy="284480"/>
          </a:xfrm>
          <a:prstGeom prst="rect">
            <a:avLst/>
          </a:prstGeom>
        </p:spPr>
        <p:txBody>
          <a:bodyPr vert="horz" wrap="square" lIns="0" tIns="12700" rIns="0" bIns="0">
            <a:spAutoFit/>
          </a:bodyPr>
          <a:lstStyle/>
          <a:p>
            <a:pPr marL="12700">
              <a:lnSpc>
                <a:spcPct val="100000"/>
              </a:lnSpc>
              <a:spcBef>
                <a:spcPts val="100"/>
              </a:spcBef>
              <a:tabLst>
                <a:tab pos="321945" algn="l"/>
              </a:tabLst>
              <a:defRPr sz="1700">
                <a:latin typeface="Calibri"/>
                <a:cs typeface="Calibri"/>
              </a:defRPr>
            </a:pPr>
            <a:r>
              <a:t>1.	Tenendo conto dello stato dell'arte, i costi di attuazione</a:t>
            </a:r>
            <a:endParaRPr sz="1700">
              <a:latin typeface="Calibri"/>
              <a:cs typeface="Calibri"/>
            </a:endParaRPr>
          </a:p>
        </p:txBody>
      </p:sp>
      <p:sp>
        <p:nvSpPr>
          <p:cNvPr id="4" name="object 4"/>
          <p:cNvSpPr txBox="1"/>
          <p:nvPr/>
        </p:nvSpPr>
        <p:spPr>
          <a:xfrm>
            <a:off x="2051851" y="2713286"/>
            <a:ext cx="6386195" cy="28448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a:t>e la natura, </a:t>
            </a:r>
            <a:r>
              <a:rPr dirty="0" err="1"/>
              <a:t>l'ambito</a:t>
            </a:r>
            <a:r>
              <a:rPr dirty="0"/>
              <a:t>, il </a:t>
            </a:r>
            <a:r>
              <a:rPr dirty="0" err="1"/>
              <a:t>contesto</a:t>
            </a:r>
            <a:r>
              <a:rPr dirty="0"/>
              <a:t> e le </a:t>
            </a:r>
            <a:r>
              <a:rPr dirty="0" err="1"/>
              <a:t>finalità</a:t>
            </a:r>
            <a:r>
              <a:rPr dirty="0"/>
              <a:t> del </a:t>
            </a:r>
            <a:r>
              <a:rPr dirty="0" err="1"/>
              <a:t>trattamento</a:t>
            </a:r>
            <a:r>
              <a:rPr dirty="0"/>
              <a:t>, </a:t>
            </a:r>
            <a:r>
              <a:rPr dirty="0" err="1"/>
              <a:t>nonché</a:t>
            </a:r>
            <a:r>
              <a:rPr dirty="0"/>
              <a:t> la</a:t>
            </a:r>
            <a:endParaRPr sz="1700" dirty="0">
              <a:latin typeface="Calibri"/>
              <a:cs typeface="Calibri"/>
            </a:endParaRPr>
          </a:p>
        </p:txBody>
      </p:sp>
      <p:sp>
        <p:nvSpPr>
          <p:cNvPr id="5" name="object 5"/>
          <p:cNvSpPr txBox="1"/>
          <p:nvPr/>
        </p:nvSpPr>
        <p:spPr>
          <a:xfrm>
            <a:off x="2051851" y="2997766"/>
            <a:ext cx="5962015" cy="6758260"/>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r>
              <a:rPr dirty="0" err="1"/>
              <a:t>rischio</a:t>
            </a:r>
            <a:r>
              <a:rPr dirty="0"/>
              <a:t> di </a:t>
            </a:r>
            <a:r>
              <a:rPr dirty="0" err="1"/>
              <a:t>probabilità</a:t>
            </a:r>
            <a:r>
              <a:rPr dirty="0"/>
              <a:t> e </a:t>
            </a:r>
            <a:r>
              <a:rPr dirty="0" err="1"/>
              <a:t>gravità</a:t>
            </a:r>
            <a:r>
              <a:rPr dirty="0"/>
              <a:t> </a:t>
            </a:r>
            <a:r>
              <a:rPr dirty="0" err="1"/>
              <a:t>variabili</a:t>
            </a:r>
            <a:r>
              <a:rPr dirty="0"/>
              <a:t> per </a:t>
            </a:r>
            <a:r>
              <a:rPr dirty="0" err="1"/>
              <a:t>i</a:t>
            </a:r>
            <a:r>
              <a:rPr dirty="0"/>
              <a:t> </a:t>
            </a:r>
            <a:r>
              <a:rPr dirty="0" err="1"/>
              <a:t>diritti</a:t>
            </a:r>
            <a:r>
              <a:rPr dirty="0"/>
              <a:t> e le </a:t>
            </a:r>
            <a:r>
              <a:rPr dirty="0" err="1"/>
              <a:t>libertà</a:t>
            </a:r>
            <a:r>
              <a:rPr lang="it-IT" dirty="0"/>
              <a:t> le persone fisiche, il responsabile del trattamento e l'incaricato del trattamento attuano misure tecniche e organizzative adeguate per garantire un livello di sicurezza adeguata al rischio, compresi, tra l'altro, se del caso:</a:t>
            </a:r>
          </a:p>
          <a:p>
            <a:pPr marL="12700">
              <a:lnSpc>
                <a:spcPct val="100000"/>
              </a:lnSpc>
              <a:spcBef>
                <a:spcPts val="100"/>
              </a:spcBef>
              <a:defRPr sz="1700">
                <a:latin typeface="Calibri"/>
                <a:cs typeface="Calibri"/>
              </a:defRPr>
            </a:pPr>
            <a:r>
              <a:rPr lang="it-IT" dirty="0"/>
              <a:t>a) la </a:t>
            </a:r>
            <a:r>
              <a:rPr lang="it-IT" dirty="0" err="1"/>
              <a:t>pseudonimizzazione</a:t>
            </a:r>
            <a:r>
              <a:rPr lang="it-IT" dirty="0"/>
              <a:t> e la crittografia dei dati personali;</a:t>
            </a:r>
          </a:p>
          <a:p>
            <a:pPr marL="12700">
              <a:lnSpc>
                <a:spcPct val="100000"/>
              </a:lnSpc>
              <a:spcBef>
                <a:spcPts val="100"/>
              </a:spcBef>
              <a:defRPr sz="1700">
                <a:latin typeface="Calibri"/>
                <a:cs typeface="Calibri"/>
              </a:defRPr>
            </a:pPr>
            <a:r>
              <a:rPr lang="it-IT" dirty="0"/>
              <a:t>B) la capacità di garantire la riservatezza, l'integrità e la disponibilità continua e resilienza dei sistemi e dei servizi di trattamento;</a:t>
            </a:r>
          </a:p>
          <a:p>
            <a:pPr marL="12700">
              <a:lnSpc>
                <a:spcPct val="100000"/>
              </a:lnSpc>
              <a:spcBef>
                <a:spcPts val="100"/>
              </a:spcBef>
              <a:defRPr sz="1700">
                <a:latin typeface="Calibri"/>
                <a:cs typeface="Calibri"/>
              </a:defRPr>
            </a:pPr>
            <a:r>
              <a:rPr lang="it-IT" dirty="0"/>
              <a:t>tempestività in caso di incidente fisico o tecnico;</a:t>
            </a:r>
          </a:p>
          <a:p>
            <a:pPr marL="12700">
              <a:spcBef>
                <a:spcPts val="100"/>
              </a:spcBef>
              <a:defRPr sz="1700">
                <a:latin typeface="Calibri"/>
                <a:cs typeface="Calibri"/>
              </a:defRPr>
            </a:pPr>
            <a:r>
              <a:rPr lang="it-IT" dirty="0"/>
              <a:t>(c) la possibilità di ripristinare la disponibilità e l'accesso ai dati personali in un </a:t>
            </a:r>
          </a:p>
          <a:p>
            <a:pPr marL="12700">
              <a:spcBef>
                <a:spcPts val="100"/>
              </a:spcBef>
              <a:defRPr sz="1700">
                <a:latin typeface="Calibri"/>
                <a:cs typeface="Calibri"/>
              </a:defRPr>
            </a:pPr>
            <a:r>
              <a:rPr lang="it-IT" dirty="0"/>
              <a:t>(d) un processo per testare, valutare e valutare regolarmente efficacia delle misure tecniche e organizzative per garantire la sicurezza del trattamento.  [...]</a:t>
            </a: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sz="1700" dirty="0">
              <a:latin typeface="Calibri"/>
              <a:cs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60500" y="273050"/>
            <a:ext cx="8153400" cy="918844"/>
          </a:xfrm>
          <a:prstGeom prst="rect">
            <a:avLst/>
          </a:prstGeom>
        </p:spPr>
        <p:txBody>
          <a:bodyPr vert="horz" wrap="square" lIns="0" tIns="12700" rIns="0" bIns="0">
            <a:spAutoFit/>
          </a:bodyPr>
          <a:lstStyle/>
          <a:p>
            <a:pPr marL="12700">
              <a:lnSpc>
                <a:spcPts val="3515"/>
              </a:lnSpc>
              <a:spcBef>
                <a:spcPts val="100"/>
              </a:spcBef>
              <a:defRPr sz="3100"/>
            </a:pPr>
            <a:r>
              <a:rPr dirty="0" err="1"/>
              <a:t>Comitato</a:t>
            </a:r>
            <a:r>
              <a:rPr dirty="0"/>
              <a:t> </a:t>
            </a:r>
            <a:r>
              <a:rPr dirty="0" err="1"/>
              <a:t>europeo</a:t>
            </a:r>
            <a:r>
              <a:rPr dirty="0"/>
              <a:t> per la </a:t>
            </a:r>
            <a:r>
              <a:rPr dirty="0" err="1"/>
              <a:t>protezione</a:t>
            </a:r>
            <a:r>
              <a:rPr dirty="0"/>
              <a:t> </a:t>
            </a:r>
            <a:r>
              <a:rPr dirty="0" err="1"/>
              <a:t>dei</a:t>
            </a:r>
            <a:r>
              <a:rPr dirty="0"/>
              <a:t> </a:t>
            </a:r>
            <a:r>
              <a:rPr dirty="0" err="1"/>
              <a:t>dati</a:t>
            </a:r>
            <a:endParaRPr sz="3100" dirty="0"/>
          </a:p>
          <a:p>
            <a:pPr marL="12700">
              <a:lnSpc>
                <a:spcPts val="3515"/>
              </a:lnSpc>
              <a:defRPr sz="3100"/>
            </a:pPr>
            <a:r>
              <a:rPr dirty="0"/>
              <a:t>e </a:t>
            </a:r>
            <a:r>
              <a:rPr dirty="0" err="1"/>
              <a:t>garante</a:t>
            </a:r>
            <a:r>
              <a:rPr dirty="0"/>
              <a:t> </a:t>
            </a:r>
            <a:r>
              <a:rPr dirty="0" err="1"/>
              <a:t>europeo</a:t>
            </a:r>
            <a:r>
              <a:rPr dirty="0"/>
              <a:t> </a:t>
            </a:r>
            <a:r>
              <a:rPr dirty="0" err="1"/>
              <a:t>della</a:t>
            </a:r>
            <a:r>
              <a:rPr dirty="0"/>
              <a:t> </a:t>
            </a:r>
            <a:r>
              <a:rPr dirty="0" err="1"/>
              <a:t>protezione</a:t>
            </a:r>
            <a:r>
              <a:rPr dirty="0"/>
              <a:t> </a:t>
            </a:r>
            <a:r>
              <a:rPr dirty="0" err="1"/>
              <a:t>dei</a:t>
            </a:r>
            <a:r>
              <a:rPr dirty="0"/>
              <a:t> </a:t>
            </a:r>
            <a:r>
              <a:rPr dirty="0" err="1"/>
              <a:t>dati</a:t>
            </a:r>
            <a:endParaRPr sz="3100" dirty="0"/>
          </a:p>
        </p:txBody>
      </p:sp>
      <p:sp>
        <p:nvSpPr>
          <p:cNvPr id="3" name="object 3"/>
          <p:cNvSpPr txBox="1"/>
          <p:nvPr/>
        </p:nvSpPr>
        <p:spPr>
          <a:xfrm>
            <a:off x="1775905" y="1990384"/>
            <a:ext cx="7066280" cy="4603750"/>
          </a:xfrm>
          <a:prstGeom prst="rect">
            <a:avLst/>
          </a:prstGeom>
        </p:spPr>
        <p:txBody>
          <a:bodyPr vert="horz" wrap="square" lIns="0" tIns="12700" rIns="0" bIns="0">
            <a:spAutoFit/>
          </a:bodyPr>
          <a:lstStyle/>
          <a:p>
            <a:pPr marL="12700">
              <a:lnSpc>
                <a:spcPts val="1320"/>
              </a:lnSpc>
              <a:spcBef>
                <a:spcPts val="100"/>
              </a:spcBef>
              <a:defRPr sz="1200" b="1">
                <a:latin typeface="Calibri"/>
                <a:cs typeface="Calibri"/>
              </a:defRPr>
            </a:pPr>
            <a:r>
              <a:t>Articolo 68</a:t>
            </a:r>
            <a:endParaRPr sz="1200">
              <a:latin typeface="Calibri"/>
              <a:cs typeface="Calibri"/>
            </a:endParaRPr>
          </a:p>
          <a:p>
            <a:pPr marL="12700">
              <a:lnSpc>
                <a:spcPts val="1260"/>
              </a:lnSpc>
              <a:defRPr sz="1200" b="1">
                <a:latin typeface="Calibri"/>
                <a:cs typeface="Calibri"/>
              </a:defRPr>
            </a:pPr>
            <a:r>
              <a:t>Comitato europeo per la protezione dei dati</a:t>
            </a:r>
            <a:endParaRPr sz="1200">
              <a:latin typeface="Calibri"/>
              <a:cs typeface="Calibri"/>
            </a:endParaRPr>
          </a:p>
          <a:p>
            <a:pPr marL="12700" marR="107314">
              <a:lnSpc>
                <a:spcPts val="1300"/>
              </a:lnSpc>
              <a:spcBef>
                <a:spcPts val="100"/>
              </a:spcBef>
              <a:buAutoNum type="arabicPeriod"/>
              <a:tabLst>
                <a:tab pos="229870" algn="l"/>
              </a:tabLst>
              <a:defRPr sz="1200">
                <a:latin typeface="Calibri"/>
                <a:cs typeface="Calibri"/>
              </a:defRPr>
            </a:pPr>
            <a:r>
              <a:t>Il comitato europeo per la protezione dei dati ("comitato") è istituito come organismo dell'Unione e ha personalità giuridica.</a:t>
            </a:r>
            <a:endParaRPr sz="1200">
              <a:latin typeface="Calibri"/>
              <a:cs typeface="Calibri"/>
            </a:endParaRPr>
          </a:p>
          <a:p>
            <a:pPr marL="229235" indent="-217170">
              <a:lnSpc>
                <a:spcPts val="1200"/>
              </a:lnSpc>
              <a:buAutoNum type="arabicPeriod"/>
              <a:tabLst>
                <a:tab pos="229870" algn="l"/>
              </a:tabLst>
              <a:defRPr sz="1200">
                <a:latin typeface="Calibri"/>
                <a:cs typeface="Calibri"/>
              </a:defRPr>
            </a:pPr>
            <a:r>
              <a:t>Il comitato è rappresentato dal suo presidente.</a:t>
            </a:r>
            <a:endParaRPr sz="1200">
              <a:latin typeface="Calibri"/>
              <a:cs typeface="Calibri"/>
            </a:endParaRPr>
          </a:p>
          <a:p>
            <a:pPr marL="12700" marR="427355">
              <a:lnSpc>
                <a:spcPts val="1300"/>
              </a:lnSpc>
              <a:spcBef>
                <a:spcPts val="85"/>
              </a:spcBef>
              <a:buAutoNum type="arabicPeriod"/>
              <a:tabLst>
                <a:tab pos="229870" algn="l"/>
              </a:tabLst>
              <a:defRPr sz="1200">
                <a:latin typeface="Calibri"/>
                <a:cs typeface="Calibri"/>
              </a:defRPr>
            </a:pPr>
            <a:r>
              <a:t>Il comitato è composto dal capo di un'autorità di controllo di ciascuno Stato membro e dal garante europeo della protezione dei dati, o dai rispettivi rappresentanti.</a:t>
            </a:r>
            <a:endParaRPr sz="1200">
              <a:latin typeface="Calibri"/>
              <a:cs typeface="Calibri"/>
            </a:endParaRPr>
          </a:p>
          <a:p>
            <a:pPr marL="229235" indent="-217170">
              <a:lnSpc>
                <a:spcPts val="1105"/>
              </a:lnSpc>
              <a:buAutoNum type="arabicPeriod"/>
              <a:tabLst>
                <a:tab pos="229870" algn="l"/>
              </a:tabLst>
              <a:defRPr sz="1200">
                <a:latin typeface="Calibri"/>
                <a:cs typeface="Calibri"/>
              </a:defRPr>
            </a:pPr>
            <a:r>
              <a:t>Se in uno Stato membro più di un'autorità di controllo è responsabile del controllo dell'applicazione di</a:t>
            </a:r>
            <a:endParaRPr sz="1200">
              <a:latin typeface="Calibri"/>
              <a:cs typeface="Calibri"/>
            </a:endParaRPr>
          </a:p>
          <a:p>
            <a:pPr marL="12700" marR="431165">
              <a:lnSpc>
                <a:spcPts val="1300"/>
              </a:lnSpc>
              <a:spcBef>
                <a:spcPts val="90"/>
              </a:spcBef>
              <a:defRPr sz="1200">
                <a:latin typeface="Calibri"/>
                <a:cs typeface="Calibri"/>
              </a:defRPr>
            </a:pPr>
            <a:r>
              <a:t>le disposizioni di cui al presente regolamento, un rappresentante congiunto è nominato conformemente alla legislazione di tale Stato membro.</a:t>
            </a:r>
            <a:endParaRPr sz="1200">
              <a:latin typeface="Calibri"/>
              <a:cs typeface="Calibri"/>
            </a:endParaRPr>
          </a:p>
          <a:p>
            <a:pPr marL="12700" marR="161925">
              <a:lnSpc>
                <a:spcPct val="86700"/>
              </a:lnSpc>
              <a:spcBef>
                <a:spcPts val="45"/>
              </a:spcBef>
              <a:buAutoNum type="arabicPeriod" startAt="5"/>
              <a:tabLst>
                <a:tab pos="229870" algn="l"/>
              </a:tabLst>
              <a:defRPr sz="1200">
                <a:latin typeface="Calibri"/>
                <a:cs typeface="Calibri"/>
              </a:defRPr>
            </a:pPr>
            <a:r>
              <a:t>La Commissione ha il diritto di partecipare alle attività e alle riunioni del consiglio di amministrazione senza diritto di voto. La Commissione designa un rappresentante. Il presidente del consiglio comunica alla Commissione le attività del comitato.</a:t>
            </a:r>
            <a:endParaRPr sz="1200">
              <a:latin typeface="Calibri"/>
              <a:cs typeface="Calibri"/>
            </a:endParaRPr>
          </a:p>
          <a:p>
            <a:pPr marL="12700">
              <a:lnSpc>
                <a:spcPts val="1295"/>
              </a:lnSpc>
              <a:defRPr sz="1200">
                <a:latin typeface="Calibri"/>
                <a:cs typeface="Calibri"/>
              </a:defRPr>
            </a:pPr>
            <a:r>
              <a:t>[...]</a:t>
            </a:r>
            <a:endParaRPr sz="1200">
              <a:latin typeface="Calibri"/>
              <a:cs typeface="Calibri"/>
            </a:endParaRPr>
          </a:p>
          <a:p>
            <a:pPr marL="12700">
              <a:lnSpc>
                <a:spcPts val="1370"/>
              </a:lnSpc>
              <a:spcBef>
                <a:spcPts val="1155"/>
              </a:spcBef>
              <a:defRPr sz="1200" b="1">
                <a:latin typeface="Calibri"/>
                <a:cs typeface="Calibri"/>
              </a:defRPr>
            </a:pPr>
            <a:r>
              <a:t>Articolo 70</a:t>
            </a:r>
            <a:endParaRPr sz="1200">
              <a:latin typeface="Calibri"/>
              <a:cs typeface="Calibri"/>
            </a:endParaRPr>
          </a:p>
          <a:p>
            <a:pPr marL="12700">
              <a:lnSpc>
                <a:spcPts val="1250"/>
              </a:lnSpc>
              <a:defRPr sz="1200" b="1">
                <a:latin typeface="Calibri"/>
                <a:cs typeface="Calibri"/>
              </a:defRPr>
            </a:pPr>
            <a:r>
              <a:t>Compiti del consiglio di amministrazione</a:t>
            </a:r>
            <a:endParaRPr sz="1200">
              <a:latin typeface="Calibri"/>
              <a:cs typeface="Calibri"/>
            </a:endParaRPr>
          </a:p>
          <a:p>
            <a:pPr marL="12700" marR="215265">
              <a:lnSpc>
                <a:spcPts val="1300"/>
              </a:lnSpc>
              <a:spcBef>
                <a:spcPts val="40"/>
              </a:spcBef>
              <a:defRPr sz="1200">
                <a:latin typeface="Calibri"/>
                <a:cs typeface="Calibri"/>
              </a:defRPr>
            </a:pPr>
            <a:r>
              <a:t>1. Il Comitato garantisce l'applicazione coerente del presente regolamento. A tal fine, il Comitato, di propria iniziativa o, se del caso, su richiesta della Commissione, in particolare:</a:t>
            </a:r>
            <a:endParaRPr sz="1200">
              <a:latin typeface="Calibri"/>
              <a:cs typeface="Calibri"/>
            </a:endParaRPr>
          </a:p>
          <a:p>
            <a:pPr marL="12700" marR="254635">
              <a:lnSpc>
                <a:spcPts val="1300"/>
              </a:lnSpc>
              <a:spcBef>
                <a:spcPts val="15"/>
              </a:spcBef>
              <a:buAutoNum type="alphaLcParenBoth"/>
              <a:tabLst>
                <a:tab pos="212090" algn="l"/>
              </a:tabLst>
              <a:defRPr sz="1200">
                <a:latin typeface="Calibri"/>
                <a:cs typeface="Calibri"/>
              </a:defRPr>
            </a:pPr>
            <a:r>
              <a:t>controlla e garantisce la corretta applicazione del presente regolamento nei casi di cui agli articoli 64 e 65, fatti salvi i compiti delle autorità nazionali di vigilanza;</a:t>
            </a:r>
            <a:endParaRPr sz="1200">
              <a:latin typeface="Calibri"/>
              <a:cs typeface="Calibri"/>
            </a:endParaRPr>
          </a:p>
          <a:p>
            <a:pPr marL="217804" indent="-205740">
              <a:lnSpc>
                <a:spcPts val="1200"/>
              </a:lnSpc>
              <a:buAutoNum type="alphaLcParenBoth"/>
              <a:tabLst>
                <a:tab pos="218440" algn="l"/>
              </a:tabLst>
              <a:defRPr sz="1200">
                <a:latin typeface="Calibri"/>
                <a:cs typeface="Calibri"/>
              </a:defRPr>
            </a:pPr>
            <a:r>
              <a:t>consigliare la Commissione su qualsiasi questione relativa alla protezione dei dati personali nell'Unione, anche in merito a qualsiasi questione relativa alla protezione dei dati personali nell'Unione.</a:t>
            </a:r>
            <a:endParaRPr sz="1200">
              <a:latin typeface="Calibri"/>
              <a:cs typeface="Calibri"/>
            </a:endParaRPr>
          </a:p>
          <a:p>
            <a:pPr marL="12700" marR="4518025">
              <a:lnSpc>
                <a:spcPts val="1200"/>
              </a:lnSpc>
              <a:spcBef>
                <a:spcPts val="170"/>
              </a:spcBef>
              <a:defRPr sz="1200">
                <a:latin typeface="Calibri"/>
                <a:cs typeface="Calibri"/>
              </a:defRPr>
            </a:pPr>
            <a:r>
              <a:t>proposta di modifica del presente regolamento;  [...]</a:t>
            </a:r>
            <a:endParaRPr sz="1200">
              <a:latin typeface="Calibri"/>
              <a:cs typeface="Calibri"/>
            </a:endParaRPr>
          </a:p>
          <a:p>
            <a:pPr marL="12700" marR="5080">
              <a:lnSpc>
                <a:spcPts val="1300"/>
              </a:lnSpc>
              <a:spcBef>
                <a:spcPts val="15"/>
              </a:spcBef>
              <a:defRPr sz="1200">
                <a:latin typeface="Calibri"/>
                <a:cs typeface="Calibri"/>
              </a:defRPr>
            </a:pPr>
            <a:r>
              <a:t>e) esaminare, di propria iniziativa, su richiesta di uno dei suoi membri o su richiesta della Commissione, qualsiasi questione riguardante l'applicazione del presente regolamento e formulare orientamenti, raccomandazioni e migliori pratiche al fine di</a:t>
            </a:r>
            <a:endParaRPr sz="1200">
              <a:latin typeface="Calibri"/>
              <a:cs typeface="Calibri"/>
            </a:endParaRPr>
          </a:p>
          <a:p>
            <a:pPr marL="12700" marR="3863340">
              <a:lnSpc>
                <a:spcPts val="1300"/>
              </a:lnSpc>
              <a:spcBef>
                <a:spcPts val="15"/>
              </a:spcBef>
              <a:defRPr sz="1200">
                <a:latin typeface="Calibri"/>
                <a:cs typeface="Calibri"/>
              </a:defRPr>
            </a:pPr>
            <a:r>
              <a:t>incoraggiare l'applicazione coerente del presente regolamento;  [...]</a:t>
            </a:r>
            <a:endParaRPr sz="12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112139"/>
            <a:ext cx="2085975" cy="1103630"/>
          </a:xfrm>
          <a:prstGeom prst="rect">
            <a:avLst/>
          </a:prstGeom>
        </p:spPr>
        <p:txBody>
          <a:bodyPr vert="horz" wrap="square" lIns="0" tIns="12065" rIns="0" bIns="0">
            <a:spAutoFit/>
          </a:bodyPr>
          <a:lstStyle/>
          <a:p>
            <a:pPr marL="12700">
              <a:lnSpc>
                <a:spcPts val="4300"/>
              </a:lnSpc>
              <a:spcBef>
                <a:spcPts val="95"/>
              </a:spcBef>
              <a:defRPr i="1">
                <a:solidFill>
                  <a:srgbClr val="0070C0"/>
                </a:solidFill>
                <a:latin typeface="Calibri Light"/>
                <a:cs typeface="Calibri Light"/>
              </a:defRPr>
            </a:pPr>
            <a:r>
              <a:t>Articolo 4</a:t>
            </a:r>
          </a:p>
          <a:p>
            <a:pPr marL="12700">
              <a:lnSpc>
                <a:spcPts val="4180"/>
              </a:lnSpc>
              <a:defRPr sz="3600">
                <a:solidFill>
                  <a:srgbClr val="0070C0"/>
                </a:solidFill>
              </a:defRPr>
            </a:pPr>
            <a:r>
              <a:t>Definizioni</a:t>
            </a:r>
            <a:endParaRPr sz="3600"/>
          </a:p>
        </p:txBody>
      </p:sp>
      <p:sp>
        <p:nvSpPr>
          <p:cNvPr id="3" name="object 3"/>
          <p:cNvSpPr txBox="1"/>
          <p:nvPr/>
        </p:nvSpPr>
        <p:spPr>
          <a:xfrm>
            <a:off x="1407567" y="2336858"/>
            <a:ext cx="8019249" cy="6592702"/>
          </a:xfrm>
          <a:prstGeom prst="rect">
            <a:avLst/>
          </a:prstGeom>
        </p:spPr>
        <p:txBody>
          <a:bodyPr vert="horz" wrap="square" lIns="0" tIns="12700" rIns="0" bIns="0">
            <a:spAutoFit/>
          </a:bodyPr>
          <a:lstStyle/>
          <a:p>
            <a:pPr marL="207010">
              <a:lnSpc>
                <a:spcPct val="100000"/>
              </a:lnSpc>
              <a:spcBef>
                <a:spcPts val="365"/>
              </a:spcBef>
              <a:defRPr sz="1700">
                <a:latin typeface="Calibri"/>
                <a:cs typeface="Calibri"/>
              </a:defRPr>
            </a:pPr>
            <a:r>
              <a:rPr b="1" dirty="0"/>
              <a:t>1) "</a:t>
            </a:r>
            <a:r>
              <a:rPr b="1" dirty="0" err="1"/>
              <a:t>dati</a:t>
            </a:r>
            <a:r>
              <a:rPr b="1" dirty="0"/>
              <a:t> </a:t>
            </a:r>
            <a:r>
              <a:rPr b="1" dirty="0" err="1"/>
              <a:t>personali</a:t>
            </a:r>
            <a:r>
              <a:rPr b="1" dirty="0"/>
              <a:t>"</a:t>
            </a:r>
            <a:r>
              <a:rPr dirty="0"/>
              <a:t>: </a:t>
            </a:r>
            <a:r>
              <a:rPr dirty="0" err="1"/>
              <a:t>qualsiasi</a:t>
            </a:r>
            <a:r>
              <a:rPr dirty="0"/>
              <a:t> </a:t>
            </a:r>
            <a:r>
              <a:rPr dirty="0" err="1"/>
              <a:t>informazione</a:t>
            </a:r>
            <a:r>
              <a:rPr dirty="0"/>
              <a:t> </a:t>
            </a:r>
            <a:r>
              <a:rPr dirty="0" err="1"/>
              <a:t>relativa</a:t>
            </a:r>
            <a:r>
              <a:rPr dirty="0"/>
              <a:t> a </a:t>
            </a:r>
            <a:r>
              <a:rPr dirty="0" err="1"/>
              <a:t>una</a:t>
            </a:r>
            <a:r>
              <a:rPr dirty="0"/>
              <a:t> persona </a:t>
            </a:r>
            <a:r>
              <a:rPr dirty="0" err="1"/>
              <a:t>identificata</a:t>
            </a:r>
            <a:r>
              <a:rPr dirty="0"/>
              <a:t> o</a:t>
            </a:r>
            <a:r>
              <a:rPr lang="it-IT" dirty="0"/>
              <a:t> persona fisica identificabile </a:t>
            </a:r>
            <a:r>
              <a:rPr lang="it-IT" b="1" dirty="0"/>
              <a:t>("interessato")</a:t>
            </a:r>
            <a:r>
              <a:rPr lang="it-IT" dirty="0"/>
              <a:t>; un naturale identificabile persona è una persona che può essere identificata, direttamente o indirettamente, in particolare con riferimento a un identificatore come un nome, un numero di identificazione, dati relativi all'ubicazione, un identificatore online o uno o più fattori specifici fisico, fisiologico, genetico, mentale, economico, culturale o sociale l'identità di tale persona fisica;</a:t>
            </a:r>
            <a:endParaRPr lang="it-IT" sz="1700" dirty="0">
              <a:latin typeface="Calibri"/>
              <a:cs typeface="Calibri"/>
            </a:endParaRPr>
          </a:p>
          <a:p>
            <a:pPr marL="207010" indent="-194945">
              <a:lnSpc>
                <a:spcPct val="100000"/>
              </a:lnSpc>
              <a:spcBef>
                <a:spcPts val="260"/>
              </a:spcBef>
              <a:buFont typeface="Arial MT"/>
              <a:buChar char="•"/>
              <a:tabLst>
                <a:tab pos="207645" algn="l"/>
              </a:tabLst>
              <a:defRPr sz="1700">
                <a:latin typeface="Calibri"/>
                <a:cs typeface="Calibri"/>
              </a:defRPr>
            </a:pPr>
            <a:r>
              <a:rPr lang="it-IT" dirty="0"/>
              <a:t>(</a:t>
            </a:r>
            <a:r>
              <a:rPr lang="it-IT" b="1" dirty="0"/>
              <a:t>Interessato</a:t>
            </a:r>
            <a:r>
              <a:rPr lang="it-IT" dirty="0"/>
              <a:t>: la persona fisica a cui si riferiscono le informazioni)</a:t>
            </a:r>
          </a:p>
          <a:p>
            <a:pPr marL="207010">
              <a:spcBef>
                <a:spcPts val="265"/>
              </a:spcBef>
              <a:defRPr sz="1700">
                <a:latin typeface="Calibri"/>
                <a:cs typeface="Calibri"/>
              </a:defRPr>
            </a:pPr>
            <a:r>
              <a:rPr lang="it-IT" b="1" dirty="0"/>
              <a:t>2) "trattamento"</a:t>
            </a:r>
            <a:r>
              <a:rPr lang="it-IT" dirty="0"/>
              <a:t>: qualsiasi operazione o insieme di operazioni </a:t>
            </a:r>
          </a:p>
          <a:p>
            <a:pPr marL="207010">
              <a:spcBef>
                <a:spcPts val="265"/>
              </a:spcBef>
              <a:defRPr sz="1700">
                <a:latin typeface="Calibri"/>
                <a:cs typeface="Calibri"/>
              </a:defRPr>
            </a:pPr>
            <a:r>
              <a:rPr lang="it-IT" dirty="0"/>
              <a:t>effettuato su dati personali o su insiemi di dati personali, anche se non</a:t>
            </a:r>
            <a:r>
              <a:rPr lang="it-IT" sz="1700" dirty="0">
                <a:latin typeface="Calibri"/>
                <a:cs typeface="Calibri"/>
              </a:rPr>
              <a:t> </a:t>
            </a:r>
            <a:r>
              <a:rPr lang="it-IT" dirty="0"/>
              <a:t>con mezzi automatizzati,...</a:t>
            </a:r>
            <a:endParaRPr lang="it-IT" sz="1700" dirty="0">
              <a:latin typeface="Calibri"/>
              <a:cs typeface="Calibri"/>
            </a:endParaRPr>
          </a:p>
          <a:p>
            <a:pPr marL="12700">
              <a:spcBef>
                <a:spcPts val="100"/>
              </a:spcBef>
              <a:defRPr sz="1700">
                <a:latin typeface="Calibri"/>
                <a:cs typeface="Calibri"/>
              </a:defRPr>
            </a:pPr>
            <a:r>
              <a:rPr lang="it-IT" b="1" dirty="0"/>
              <a:t>    (7) "responsabile del trattamento"</a:t>
            </a:r>
            <a:r>
              <a:rPr lang="it-IT" dirty="0"/>
              <a:t>: la persona fisica o giuridica, l'autorità pubblica, Agenzia o altro organismo che, da solo o congiuntamente ad altri, determina le </a:t>
            </a:r>
            <a:r>
              <a:rPr lang="it-IT" b="1" dirty="0"/>
              <a:t>finalità e i mezzi </a:t>
            </a:r>
            <a:r>
              <a:rPr lang="it-IT" dirty="0"/>
              <a:t>del trattamento dei dati personali...</a:t>
            </a:r>
          </a:p>
          <a:p>
            <a:pPr marL="12700">
              <a:spcBef>
                <a:spcPts val="100"/>
              </a:spcBef>
              <a:defRPr sz="1700">
                <a:latin typeface="Calibri"/>
                <a:cs typeface="Calibri"/>
              </a:defRPr>
            </a:pPr>
            <a:r>
              <a:rPr lang="it-IT" b="1" dirty="0"/>
              <a:t>  (8) "responsabile del trattamento"</a:t>
            </a:r>
            <a:r>
              <a:rPr lang="it-IT" dirty="0"/>
              <a:t>: una persona fisica o giuridica, un'autorità pubblica, un organismo o altro organismo che </a:t>
            </a:r>
            <a:r>
              <a:rPr lang="it-IT" b="1" dirty="0"/>
              <a:t>tratta </a:t>
            </a:r>
            <a:r>
              <a:rPr lang="it-IT" dirty="0"/>
              <a:t>dati personali </a:t>
            </a:r>
            <a:r>
              <a:rPr lang="it-IT" b="1" dirty="0"/>
              <a:t>per conto di </a:t>
            </a:r>
            <a:r>
              <a:rPr lang="it-IT" dirty="0"/>
              <a:t>controllore;</a:t>
            </a:r>
            <a:endParaRPr lang="it-IT" sz="1700" dirty="0">
              <a:latin typeface="Calibri"/>
              <a:cs typeface="Calibri"/>
            </a:endParaRPr>
          </a:p>
          <a:p>
            <a:pPr marL="12700">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207010" indent="-194945">
              <a:lnSpc>
                <a:spcPct val="100000"/>
              </a:lnSpc>
              <a:spcBef>
                <a:spcPts val="170"/>
              </a:spcBef>
              <a:buFont typeface="Arial MT"/>
              <a:buChar char="•"/>
              <a:tabLst>
                <a:tab pos="207645" algn="l"/>
              </a:tabLst>
              <a:defRPr sz="1700">
                <a:latin typeface="Calibri"/>
                <a:cs typeface="Calibri"/>
              </a:defRPr>
            </a:pPr>
            <a:endParaRPr lang="it-IT" sz="1700" dirty="0">
              <a:latin typeface="Calibri"/>
              <a:cs typeface="Calibri"/>
            </a:endParaRPr>
          </a:p>
          <a:p>
            <a:pPr marL="207010" indent="-194945">
              <a:lnSpc>
                <a:spcPct val="100000"/>
              </a:lnSpc>
              <a:spcBef>
                <a:spcPts val="260"/>
              </a:spcBef>
              <a:buFont typeface="Arial MT"/>
              <a:buChar char="•"/>
              <a:tabLst>
                <a:tab pos="207645" algn="l"/>
              </a:tabLst>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marR="5080">
              <a:lnSpc>
                <a:spcPct val="72900"/>
              </a:lnSpc>
              <a:spcBef>
                <a:spcPts val="65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12700">
              <a:lnSpc>
                <a:spcPct val="100000"/>
              </a:lnSpc>
              <a:spcBef>
                <a:spcPts val="100"/>
              </a:spcBef>
              <a:defRPr sz="1700">
                <a:latin typeface="Calibri"/>
                <a:cs typeface="Calibri"/>
              </a:defRPr>
            </a:pPr>
            <a:endParaRPr lang="it-IT" sz="17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sz="1700" dirty="0">
              <a:latin typeface="Calibri"/>
              <a:cs typeface="Calibri"/>
            </a:endParaRPr>
          </a:p>
        </p:txBody>
      </p:sp>
      <p:sp>
        <p:nvSpPr>
          <p:cNvPr id="14" name="object 14"/>
          <p:cNvSpPr txBox="1"/>
          <p:nvPr/>
        </p:nvSpPr>
        <p:spPr>
          <a:xfrm>
            <a:off x="2143767" y="5816575"/>
            <a:ext cx="6522084" cy="548868"/>
          </a:xfrm>
          <a:prstGeom prst="rect">
            <a:avLst/>
          </a:prstGeom>
        </p:spPr>
        <p:txBody>
          <a:bodyPr vert="horz" wrap="square" lIns="0" tIns="12700" rIns="0" bIns="0">
            <a:spAutoFit/>
          </a:bodyPr>
          <a:lstStyle/>
          <a:p>
            <a:pPr marL="12700">
              <a:lnSpc>
                <a:spcPct val="100000"/>
              </a:lnSpc>
              <a:spcBef>
                <a:spcPts val="100"/>
              </a:spcBef>
              <a:defRPr sz="1700">
                <a:latin typeface="Calibri"/>
                <a:cs typeface="Calibri"/>
              </a:defRPr>
            </a:pPr>
            <a:endParaRPr lang="it-IT" sz="1700" dirty="0">
              <a:latin typeface="Calibri"/>
              <a:cs typeface="Calibri"/>
            </a:endParaRPr>
          </a:p>
          <a:p>
            <a:pPr marL="207010" indent="-194945">
              <a:lnSpc>
                <a:spcPct val="100000"/>
              </a:lnSpc>
              <a:spcBef>
                <a:spcPts val="100"/>
              </a:spcBef>
              <a:buFont typeface="Arial MT"/>
              <a:buChar char="•"/>
              <a:tabLst>
                <a:tab pos="207645" algn="l"/>
              </a:tabLst>
              <a:defRPr sz="1700">
                <a:latin typeface="Calibri"/>
                <a:cs typeface="Calibri"/>
              </a:defRPr>
            </a:pPr>
            <a:endParaRPr sz="1700" dirty="0">
              <a:latin typeface="Calibri"/>
              <a:cs typeface="Calibri"/>
            </a:endParaRPr>
          </a:p>
        </p:txBody>
      </p:sp>
      <p:sp>
        <p:nvSpPr>
          <p:cNvPr id="16" name="object 16"/>
          <p:cNvSpPr txBox="1"/>
          <p:nvPr/>
        </p:nvSpPr>
        <p:spPr>
          <a:xfrm>
            <a:off x="2246637" y="5962453"/>
            <a:ext cx="962660" cy="284480"/>
          </a:xfrm>
          <a:prstGeom prst="rect">
            <a:avLst/>
          </a:prstGeom>
        </p:spPr>
        <p:txBody>
          <a:bodyPr vert="horz" wrap="square" lIns="0" tIns="12700" rIns="0" bIns="0">
            <a:spAutoFit/>
          </a:bodyPr>
          <a:lstStyle/>
          <a:p>
            <a:pPr marL="12700">
              <a:lnSpc>
                <a:spcPct val="100000"/>
              </a:lnSpc>
              <a:spcBef>
                <a:spcPts val="100"/>
              </a:spcBef>
              <a:defRPr sz="1700" b="1">
                <a:latin typeface="Calibri"/>
                <a:cs typeface="Calibri"/>
              </a:defRPr>
            </a:pPr>
            <a:endParaRPr sz="17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36758" y="1435098"/>
            <a:ext cx="4610100" cy="4673600"/>
          </a:xfrm>
          <a:custGeom>
            <a:avLst/>
            <a:gdLst/>
            <a:ahLst/>
            <a:cxnLst/>
            <a:rect l="l" t="t" r="r" b="b"/>
            <a:pathLst>
              <a:path w="4610100" h="4673600">
                <a:moveTo>
                  <a:pt x="4609941" y="0"/>
                </a:moveTo>
                <a:lnTo>
                  <a:pt x="0" y="0"/>
                </a:lnTo>
                <a:lnTo>
                  <a:pt x="0" y="4673600"/>
                </a:lnTo>
                <a:lnTo>
                  <a:pt x="4609941" y="4673600"/>
                </a:lnTo>
                <a:lnTo>
                  <a:pt x="4609941" y="0"/>
                </a:lnTo>
                <a:close/>
              </a:path>
            </a:pathLst>
          </a:custGeom>
          <a:solidFill>
            <a:srgbClr val="FBE5D6"/>
          </a:solidFill>
        </p:spPr>
        <p:txBody>
          <a:bodyPr wrap="square" lIns="0" tIns="0" rIns="0" bIns="0"/>
          <a:lstStyle/>
          <a:p>
            <a:endParaRPr/>
          </a:p>
        </p:txBody>
      </p:sp>
      <p:sp>
        <p:nvSpPr>
          <p:cNvPr id="3" name="object 3"/>
          <p:cNvSpPr txBox="1">
            <a:spLocks noGrp="1"/>
          </p:cNvSpPr>
          <p:nvPr>
            <p:ph type="title"/>
          </p:nvPr>
        </p:nvSpPr>
        <p:spPr>
          <a:xfrm>
            <a:off x="1608929" y="2933792"/>
            <a:ext cx="2863850" cy="1547495"/>
          </a:xfrm>
          <a:prstGeom prst="rect">
            <a:avLst/>
          </a:prstGeom>
        </p:spPr>
        <p:txBody>
          <a:bodyPr vert="horz" wrap="square" lIns="0" tIns="12700" rIns="0" bIns="0">
            <a:spAutoFit/>
          </a:bodyPr>
          <a:lstStyle/>
          <a:p>
            <a:pPr algn="ctr">
              <a:lnSpc>
                <a:spcPts val="3080"/>
              </a:lnSpc>
              <a:spcBef>
                <a:spcPts val="100"/>
              </a:spcBef>
              <a:defRPr sz="2700" i="1">
                <a:solidFill>
                  <a:srgbClr val="595959"/>
                </a:solidFill>
                <a:latin typeface="Calibri Light"/>
                <a:cs typeface="Calibri Light"/>
              </a:defRPr>
            </a:pPr>
            <a:r>
              <a:t>Articolo 5</a:t>
            </a:r>
            <a:endParaRPr sz="2700">
              <a:latin typeface="Calibri Light"/>
              <a:cs typeface="Calibri Light"/>
            </a:endParaRPr>
          </a:p>
          <a:p>
            <a:pPr marL="12065" marR="5080" algn="ctr">
              <a:lnSpc>
                <a:spcPct val="92500"/>
              </a:lnSpc>
              <a:spcBef>
                <a:spcPts val="75"/>
              </a:spcBef>
              <a:defRPr sz="2650">
                <a:solidFill>
                  <a:srgbClr val="595959"/>
                </a:solidFill>
              </a:defRPr>
            </a:pPr>
            <a:r>
              <a:t>Principi relativi al trattamento dei dati personali</a:t>
            </a:r>
            <a:endParaRPr sz="2650"/>
          </a:p>
        </p:txBody>
      </p:sp>
      <p:sp>
        <p:nvSpPr>
          <p:cNvPr id="4" name="object 4"/>
          <p:cNvSpPr/>
          <p:nvPr/>
        </p:nvSpPr>
        <p:spPr>
          <a:xfrm>
            <a:off x="5346700" y="1435098"/>
            <a:ext cx="4610100" cy="4673600"/>
          </a:xfrm>
          <a:custGeom>
            <a:avLst/>
            <a:gdLst/>
            <a:ahLst/>
            <a:cxnLst/>
            <a:rect l="l" t="t" r="r" b="b"/>
            <a:pathLst>
              <a:path w="4610100" h="4673600">
                <a:moveTo>
                  <a:pt x="4609941" y="0"/>
                </a:moveTo>
                <a:lnTo>
                  <a:pt x="0" y="0"/>
                </a:lnTo>
                <a:lnTo>
                  <a:pt x="0" y="4673601"/>
                </a:lnTo>
                <a:lnTo>
                  <a:pt x="4609941" y="4673601"/>
                </a:lnTo>
                <a:lnTo>
                  <a:pt x="4609941" y="0"/>
                </a:lnTo>
                <a:close/>
              </a:path>
            </a:pathLst>
          </a:custGeom>
          <a:solidFill>
            <a:srgbClr val="FBE5D6">
              <a:alpha val="54899"/>
            </a:srgbClr>
          </a:solidFill>
        </p:spPr>
        <p:txBody>
          <a:bodyPr wrap="square" lIns="0" tIns="0" rIns="0" bIns="0"/>
          <a:lstStyle/>
          <a:p>
            <a:endParaRPr/>
          </a:p>
        </p:txBody>
      </p:sp>
      <p:sp>
        <p:nvSpPr>
          <p:cNvPr id="5" name="object 5"/>
          <p:cNvSpPr txBox="1"/>
          <p:nvPr/>
        </p:nvSpPr>
        <p:spPr>
          <a:xfrm>
            <a:off x="5965769" y="2463350"/>
            <a:ext cx="2655570" cy="2558415"/>
          </a:xfrm>
          <a:prstGeom prst="rect">
            <a:avLst/>
          </a:prstGeom>
        </p:spPr>
        <p:txBody>
          <a:bodyPr vert="horz" wrap="square" lIns="0" tIns="45719" rIns="0" bIns="0">
            <a:spAutoFit/>
          </a:bodyPr>
          <a:lstStyle/>
          <a:p>
            <a:pPr marL="207010" marR="301625" indent="-194945">
              <a:lnSpc>
                <a:spcPts val="1800"/>
              </a:lnSpc>
              <a:spcBef>
                <a:spcPts val="359"/>
              </a:spcBef>
              <a:buFont typeface="Wingdings"/>
              <a:buChar char=""/>
              <a:tabLst>
                <a:tab pos="207645" algn="l"/>
              </a:tabLst>
              <a:defRPr sz="1700">
                <a:solidFill>
                  <a:srgbClr val="595959"/>
                </a:solidFill>
                <a:latin typeface="Calibri"/>
                <a:cs typeface="Calibri"/>
              </a:defRPr>
            </a:pPr>
            <a:r>
              <a:t>Liceità, correttezza e trasparenza</a:t>
            </a:r>
            <a:endParaRPr sz="1700">
              <a:latin typeface="Calibri"/>
              <a:cs typeface="Calibri"/>
            </a:endParaRPr>
          </a:p>
          <a:p>
            <a:pPr marL="207010" indent="-194945">
              <a:lnSpc>
                <a:spcPct val="100000"/>
              </a:lnSpc>
              <a:spcBef>
                <a:spcPts val="625"/>
              </a:spcBef>
              <a:buFont typeface="Wingdings"/>
              <a:buChar char=""/>
              <a:tabLst>
                <a:tab pos="207645" algn="l"/>
              </a:tabLst>
              <a:defRPr sz="1700">
                <a:solidFill>
                  <a:srgbClr val="595959"/>
                </a:solidFill>
                <a:latin typeface="Calibri"/>
                <a:cs typeface="Calibri"/>
              </a:defRPr>
            </a:pPr>
            <a:r>
              <a:t>Limitazione dello scopo</a:t>
            </a:r>
            <a:endParaRPr sz="1700">
              <a:latin typeface="Calibri"/>
              <a:cs typeface="Calibri"/>
            </a:endParaRPr>
          </a:p>
          <a:p>
            <a:pPr marL="207010" indent="-194945">
              <a:lnSpc>
                <a:spcPct val="100000"/>
              </a:lnSpc>
              <a:spcBef>
                <a:spcPts val="675"/>
              </a:spcBef>
              <a:buFont typeface="Wingdings"/>
              <a:buChar char=""/>
              <a:tabLst>
                <a:tab pos="207645" algn="l"/>
              </a:tabLst>
              <a:defRPr sz="1700">
                <a:solidFill>
                  <a:srgbClr val="595959"/>
                </a:solidFill>
                <a:latin typeface="Calibri"/>
                <a:cs typeface="Calibri"/>
              </a:defRPr>
            </a:pPr>
            <a:r>
              <a:t>Minimizzazione dei dati</a:t>
            </a:r>
            <a:endParaRPr sz="1700">
              <a:latin typeface="Calibri"/>
              <a:cs typeface="Calibri"/>
            </a:endParaRPr>
          </a:p>
          <a:p>
            <a:pPr marL="255904" indent="-243840">
              <a:lnSpc>
                <a:spcPct val="100000"/>
              </a:lnSpc>
              <a:spcBef>
                <a:spcPts val="550"/>
              </a:spcBef>
              <a:buFont typeface="Wingdings"/>
              <a:buChar char=""/>
              <a:tabLst>
                <a:tab pos="256540" algn="l"/>
              </a:tabLst>
              <a:defRPr sz="1700">
                <a:solidFill>
                  <a:srgbClr val="595959"/>
                </a:solidFill>
                <a:latin typeface="Calibri"/>
                <a:cs typeface="Calibri"/>
              </a:defRPr>
            </a:pPr>
            <a:r>
              <a:t>Accuratezza dei dati</a:t>
            </a:r>
            <a:endParaRPr sz="1700">
              <a:latin typeface="Calibri"/>
              <a:cs typeface="Calibri"/>
            </a:endParaRPr>
          </a:p>
          <a:p>
            <a:pPr marL="207010" indent="-194945">
              <a:lnSpc>
                <a:spcPct val="100000"/>
              </a:lnSpc>
              <a:spcBef>
                <a:spcPts val="670"/>
              </a:spcBef>
              <a:buFont typeface="Wingdings"/>
              <a:buChar char=""/>
              <a:tabLst>
                <a:tab pos="207645" algn="l"/>
              </a:tabLst>
              <a:defRPr sz="1700">
                <a:solidFill>
                  <a:srgbClr val="595959"/>
                </a:solidFill>
                <a:latin typeface="Calibri"/>
                <a:cs typeface="Calibri"/>
              </a:defRPr>
            </a:pPr>
            <a:r>
              <a:t>Limitazione di stoccaggio</a:t>
            </a:r>
            <a:endParaRPr sz="1700">
              <a:latin typeface="Calibri"/>
              <a:cs typeface="Calibri"/>
            </a:endParaRPr>
          </a:p>
          <a:p>
            <a:pPr marL="207010" indent="-194945">
              <a:lnSpc>
                <a:spcPct val="100000"/>
              </a:lnSpc>
              <a:spcBef>
                <a:spcPts val="650"/>
              </a:spcBef>
              <a:buFont typeface="Wingdings"/>
              <a:buChar char=""/>
              <a:tabLst>
                <a:tab pos="207645" algn="l"/>
              </a:tabLst>
              <a:defRPr sz="1700">
                <a:solidFill>
                  <a:srgbClr val="595959"/>
                </a:solidFill>
                <a:latin typeface="Calibri"/>
                <a:cs typeface="Calibri"/>
              </a:defRPr>
            </a:pPr>
            <a:r>
              <a:t>Integrità e riservatezza</a:t>
            </a:r>
            <a:endParaRPr sz="1700">
              <a:latin typeface="Calibri"/>
              <a:cs typeface="Calibri"/>
            </a:endParaRPr>
          </a:p>
          <a:p>
            <a:pPr marL="207010" indent="-194945">
              <a:lnSpc>
                <a:spcPct val="100000"/>
              </a:lnSpc>
              <a:spcBef>
                <a:spcPts val="670"/>
              </a:spcBef>
              <a:buFont typeface="Wingdings"/>
              <a:buChar char=""/>
              <a:tabLst>
                <a:tab pos="207645" algn="l"/>
              </a:tabLst>
              <a:defRPr sz="1700">
                <a:solidFill>
                  <a:srgbClr val="595959"/>
                </a:solidFill>
                <a:latin typeface="Calibri"/>
                <a:cs typeface="Calibri"/>
              </a:defRPr>
            </a:pPr>
            <a:r>
              <a:t>Principio di responsabilità</a:t>
            </a:r>
            <a:endParaRPr sz="17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112139"/>
            <a:ext cx="4768215" cy="1103630"/>
          </a:xfrm>
          <a:prstGeom prst="rect">
            <a:avLst/>
          </a:prstGeom>
        </p:spPr>
        <p:txBody>
          <a:bodyPr vert="horz" wrap="square" lIns="0" tIns="12065" rIns="0" bIns="0">
            <a:spAutoFit/>
          </a:bodyPr>
          <a:lstStyle/>
          <a:p>
            <a:pPr marL="12700">
              <a:lnSpc>
                <a:spcPts val="4300"/>
              </a:lnSpc>
              <a:spcBef>
                <a:spcPts val="95"/>
              </a:spcBef>
              <a:defRPr i="1">
                <a:solidFill>
                  <a:srgbClr val="0070C0"/>
                </a:solidFill>
                <a:latin typeface="Calibri Light"/>
                <a:cs typeface="Calibri Light"/>
              </a:defRPr>
            </a:pPr>
            <a:r>
              <a:t>Articolo 6</a:t>
            </a:r>
          </a:p>
          <a:p>
            <a:pPr marL="12700">
              <a:lnSpc>
                <a:spcPts val="4180"/>
              </a:lnSpc>
              <a:defRPr sz="3600">
                <a:solidFill>
                  <a:srgbClr val="0070C0"/>
                </a:solidFill>
              </a:defRPr>
            </a:pPr>
            <a:r>
              <a:t>Liceità del trattamento</a:t>
            </a:r>
            <a:endParaRPr sz="3600"/>
          </a:p>
        </p:txBody>
      </p:sp>
      <p:sp>
        <p:nvSpPr>
          <p:cNvPr id="3" name="object 3"/>
          <p:cNvSpPr txBox="1"/>
          <p:nvPr/>
        </p:nvSpPr>
        <p:spPr>
          <a:xfrm>
            <a:off x="1885257" y="2369871"/>
            <a:ext cx="6891020" cy="254000"/>
          </a:xfrm>
          <a:prstGeom prst="rect">
            <a:avLst/>
          </a:prstGeom>
        </p:spPr>
        <p:txBody>
          <a:bodyPr vert="horz" wrap="square" lIns="0" tIns="12700" rIns="0" bIns="0">
            <a:spAutoFit/>
          </a:bodyPr>
          <a:lstStyle/>
          <a:p>
            <a:pPr marL="12700">
              <a:lnSpc>
                <a:spcPct val="100000"/>
              </a:lnSpc>
              <a:spcBef>
                <a:spcPts val="100"/>
              </a:spcBef>
              <a:tabLst>
                <a:tab pos="294005" algn="l"/>
              </a:tabLst>
              <a:defRPr sz="1500">
                <a:latin typeface="Calibri"/>
                <a:cs typeface="Calibri"/>
              </a:defRPr>
            </a:pPr>
            <a:r>
              <a:t>1.	Il trattamento è lecito solo se e nella misura in cui almeno uno dei seguenti</a:t>
            </a:r>
            <a:endParaRPr sz="1500">
              <a:latin typeface="Calibri"/>
              <a:cs typeface="Calibri"/>
            </a:endParaRPr>
          </a:p>
        </p:txBody>
      </p:sp>
      <p:sp>
        <p:nvSpPr>
          <p:cNvPr id="4" name="object 4"/>
          <p:cNvSpPr/>
          <p:nvPr/>
        </p:nvSpPr>
        <p:spPr>
          <a:xfrm>
            <a:off x="4895157" y="3028616"/>
            <a:ext cx="38100" cy="12700"/>
          </a:xfrm>
          <a:custGeom>
            <a:avLst/>
            <a:gdLst/>
            <a:ahLst/>
            <a:cxnLst/>
            <a:rect l="l" t="t" r="r" b="b"/>
            <a:pathLst>
              <a:path w="38100" h="12700">
                <a:moveTo>
                  <a:pt x="38100" y="0"/>
                </a:moveTo>
                <a:lnTo>
                  <a:pt x="0" y="0"/>
                </a:lnTo>
                <a:lnTo>
                  <a:pt x="0" y="12696"/>
                </a:lnTo>
                <a:lnTo>
                  <a:pt x="38100" y="12696"/>
                </a:lnTo>
                <a:lnTo>
                  <a:pt x="38100" y="0"/>
                </a:lnTo>
                <a:close/>
              </a:path>
            </a:pathLst>
          </a:custGeom>
          <a:solidFill>
            <a:srgbClr val="000000"/>
          </a:solidFill>
        </p:spPr>
        <p:txBody>
          <a:bodyPr wrap="square" lIns="0" tIns="0" rIns="0" bIns="0"/>
          <a:lstStyle/>
          <a:p>
            <a:endParaRPr/>
          </a:p>
        </p:txBody>
      </p:sp>
      <p:sp>
        <p:nvSpPr>
          <p:cNvPr id="5" name="object 5"/>
          <p:cNvSpPr txBox="1"/>
          <p:nvPr/>
        </p:nvSpPr>
        <p:spPr>
          <a:xfrm>
            <a:off x="1885257" y="2470392"/>
            <a:ext cx="6918325" cy="1016000"/>
          </a:xfrm>
          <a:prstGeom prst="rect">
            <a:avLst/>
          </a:prstGeom>
        </p:spPr>
        <p:txBody>
          <a:bodyPr vert="horz" wrap="square" lIns="0" tIns="64135" rIns="0" bIns="0">
            <a:spAutoFit/>
          </a:bodyPr>
          <a:lstStyle/>
          <a:p>
            <a:pPr marL="12700">
              <a:lnSpc>
                <a:spcPct val="100000"/>
              </a:lnSpc>
              <a:spcBef>
                <a:spcPts val="505"/>
              </a:spcBef>
              <a:defRPr sz="1500">
                <a:latin typeface="Calibri"/>
                <a:cs typeface="Calibri"/>
              </a:defRPr>
            </a:pPr>
            <a:r>
              <a:t>si applica:</a:t>
            </a:r>
            <a:endParaRPr sz="1500">
              <a:latin typeface="Calibri"/>
              <a:cs typeface="Calibri"/>
            </a:endParaRPr>
          </a:p>
          <a:p>
            <a:pPr marL="12700" marR="87630">
              <a:lnSpc>
                <a:spcPct val="72000"/>
              </a:lnSpc>
              <a:spcBef>
                <a:spcPts val="915"/>
              </a:spcBef>
              <a:buAutoNum type="alphaLcParenBoth"/>
              <a:tabLst>
                <a:tab pos="269875" algn="l"/>
              </a:tabLst>
              <a:defRPr sz="1500">
                <a:latin typeface="Calibri"/>
                <a:cs typeface="Calibri"/>
              </a:defRPr>
            </a:pPr>
            <a:r>
              <a:t>l'interessato </a:t>
            </a:r>
            <a:r>
              <a:rPr b="1" u="sng">
                <a:uFill>
                  <a:solidFill>
                    <a:srgbClr val="000000"/>
                  </a:solidFill>
                </a:uFill>
              </a:rPr>
              <a:t>ha prestato</a:t>
            </a:r>
            <a:r>
              <a:rPr b="1">
                <a:solidFill>
                  <a:srgbClr val="C00000"/>
                </a:solidFill>
              </a:rPr>
              <a:t> </a:t>
            </a:r>
            <a:r>
              <a:rPr b="1" u="sng">
                <a:solidFill>
                  <a:srgbClr val="C00000"/>
                </a:solidFill>
                <a:uFill>
                  <a:solidFill>
                    <a:srgbClr val="C00000"/>
                  </a:solidFill>
                </a:uFill>
              </a:rPr>
              <a:t>il consenso</a:t>
            </a:r>
            <a:r>
              <a:rPr b="1">
                <a:solidFill>
                  <a:srgbClr val="C00000"/>
                </a:solidFill>
              </a:rPr>
              <a:t> </a:t>
            </a:r>
            <a:r>
              <a:t>al trattamento dei propri dati personali per una o più finalità specifiche;</a:t>
            </a:r>
            <a:endParaRPr sz="1500">
              <a:latin typeface="Calibri"/>
              <a:cs typeface="Calibri"/>
            </a:endParaRPr>
          </a:p>
          <a:p>
            <a:pPr marL="278765" indent="-266700">
              <a:lnSpc>
                <a:spcPct val="100000"/>
              </a:lnSpc>
              <a:spcBef>
                <a:spcPts val="285"/>
              </a:spcBef>
              <a:buAutoNum type="alphaLcParenBoth"/>
              <a:tabLst>
                <a:tab pos="279400" algn="l"/>
              </a:tabLst>
              <a:defRPr sz="1500">
                <a:latin typeface="Calibri"/>
                <a:cs typeface="Calibri"/>
              </a:defRPr>
            </a:pPr>
            <a:r>
              <a:t>il trattamento è </a:t>
            </a:r>
            <a:r>
              <a:rPr b="1">
                <a:solidFill>
                  <a:srgbClr val="C00000"/>
                </a:solidFill>
              </a:rPr>
              <a:t>necessario per l'esecuzione di un contratto </a:t>
            </a:r>
            <a:r>
              <a:t>al quale l'interessato</a:t>
            </a:r>
            <a:endParaRPr sz="1500">
              <a:latin typeface="Calibri"/>
              <a:cs typeface="Calibri"/>
            </a:endParaRPr>
          </a:p>
        </p:txBody>
      </p:sp>
      <p:sp>
        <p:nvSpPr>
          <p:cNvPr id="6" name="object 6"/>
          <p:cNvSpPr txBox="1"/>
          <p:nvPr/>
        </p:nvSpPr>
        <p:spPr>
          <a:xfrm>
            <a:off x="1885257" y="3397047"/>
            <a:ext cx="6932930" cy="254000"/>
          </a:xfrm>
          <a:prstGeom prst="rect">
            <a:avLst/>
          </a:prstGeom>
        </p:spPr>
        <p:txBody>
          <a:bodyPr vert="horz" wrap="square" lIns="0" tIns="12700" rIns="0" bIns="0">
            <a:spAutoFit/>
          </a:bodyPr>
          <a:lstStyle/>
          <a:p>
            <a:pPr marL="12700">
              <a:lnSpc>
                <a:spcPct val="100000"/>
              </a:lnSpc>
              <a:spcBef>
                <a:spcPts val="100"/>
              </a:spcBef>
              <a:defRPr sz="1500">
                <a:latin typeface="Calibri"/>
                <a:cs typeface="Calibri"/>
              </a:defRPr>
            </a:pPr>
            <a:r>
              <a:t>è parte o al fine di adottare misure su richiesta dell'interessato prima di entrare in</a:t>
            </a:r>
            <a:endParaRPr sz="1500">
              <a:latin typeface="Calibri"/>
              <a:cs typeface="Calibri"/>
            </a:endParaRPr>
          </a:p>
        </p:txBody>
      </p:sp>
      <p:sp>
        <p:nvSpPr>
          <p:cNvPr id="7" name="object 7"/>
          <p:cNvSpPr txBox="1"/>
          <p:nvPr/>
        </p:nvSpPr>
        <p:spPr>
          <a:xfrm>
            <a:off x="1885257" y="3497569"/>
            <a:ext cx="6855459" cy="2046605"/>
          </a:xfrm>
          <a:prstGeom prst="rect">
            <a:avLst/>
          </a:prstGeom>
        </p:spPr>
        <p:txBody>
          <a:bodyPr vert="horz" wrap="square" lIns="0" tIns="64135" rIns="0" bIns="0">
            <a:spAutoFit/>
          </a:bodyPr>
          <a:lstStyle/>
          <a:p>
            <a:pPr marL="12700">
              <a:lnSpc>
                <a:spcPct val="100000"/>
              </a:lnSpc>
              <a:spcBef>
                <a:spcPts val="505"/>
              </a:spcBef>
              <a:defRPr sz="1500">
                <a:latin typeface="Calibri"/>
                <a:cs typeface="Calibri"/>
              </a:defRPr>
            </a:pPr>
            <a:r>
              <a:rPr dirty="0"/>
              <a:t>un </a:t>
            </a:r>
            <a:r>
              <a:rPr dirty="0" err="1"/>
              <a:t>contratto</a:t>
            </a:r>
            <a:r>
              <a:rPr dirty="0"/>
              <a:t>;</a:t>
            </a:r>
            <a:endParaRPr sz="1500" dirty="0">
              <a:latin typeface="Calibri"/>
              <a:cs typeface="Calibri"/>
            </a:endParaRPr>
          </a:p>
          <a:p>
            <a:pPr marL="12700" marR="645160">
              <a:lnSpc>
                <a:spcPct val="72000"/>
              </a:lnSpc>
              <a:spcBef>
                <a:spcPts val="915"/>
              </a:spcBef>
              <a:buAutoNum type="alphaLcParenBoth" startAt="3"/>
              <a:tabLst>
                <a:tab pos="259079" algn="l"/>
              </a:tabLst>
              <a:defRPr sz="1500">
                <a:latin typeface="Calibri"/>
                <a:cs typeface="Calibri"/>
              </a:defRPr>
            </a:pPr>
            <a:r>
              <a:rPr dirty="0"/>
              <a:t>il </a:t>
            </a:r>
            <a:r>
              <a:rPr dirty="0" err="1"/>
              <a:t>trattamento</a:t>
            </a:r>
            <a:r>
              <a:rPr dirty="0"/>
              <a:t> </a:t>
            </a:r>
            <a:r>
              <a:rPr dirty="0" err="1"/>
              <a:t>è</a:t>
            </a:r>
            <a:r>
              <a:rPr dirty="0"/>
              <a:t> </a:t>
            </a:r>
            <a:r>
              <a:rPr b="1" dirty="0" err="1">
                <a:solidFill>
                  <a:srgbClr val="C00000"/>
                </a:solidFill>
              </a:rPr>
              <a:t>necessario</a:t>
            </a:r>
            <a:r>
              <a:rPr b="1" dirty="0">
                <a:solidFill>
                  <a:srgbClr val="C00000"/>
                </a:solidFill>
              </a:rPr>
              <a:t> per </a:t>
            </a:r>
            <a:r>
              <a:rPr b="1" dirty="0" err="1">
                <a:solidFill>
                  <a:srgbClr val="C00000"/>
                </a:solidFill>
              </a:rPr>
              <a:t>l'adempimento</a:t>
            </a:r>
            <a:r>
              <a:rPr b="1" dirty="0">
                <a:solidFill>
                  <a:srgbClr val="C00000"/>
                </a:solidFill>
              </a:rPr>
              <a:t> di un </a:t>
            </a:r>
            <a:r>
              <a:rPr b="1" dirty="0" err="1">
                <a:solidFill>
                  <a:srgbClr val="C00000"/>
                </a:solidFill>
              </a:rPr>
              <a:t>obbligo</a:t>
            </a:r>
            <a:r>
              <a:rPr b="1" dirty="0">
                <a:solidFill>
                  <a:srgbClr val="C00000"/>
                </a:solidFill>
              </a:rPr>
              <a:t> </a:t>
            </a:r>
            <a:r>
              <a:rPr b="1" dirty="0" err="1">
                <a:solidFill>
                  <a:srgbClr val="C00000"/>
                </a:solidFill>
              </a:rPr>
              <a:t>legale</a:t>
            </a:r>
            <a:r>
              <a:rPr b="1" dirty="0">
                <a:solidFill>
                  <a:srgbClr val="C00000"/>
                </a:solidFill>
              </a:rPr>
              <a:t> </a:t>
            </a:r>
            <a:r>
              <a:rPr dirty="0"/>
              <a:t>al quale </a:t>
            </a:r>
            <a:r>
              <a:rPr dirty="0" err="1"/>
              <a:t>è</a:t>
            </a:r>
            <a:r>
              <a:rPr dirty="0"/>
              <a:t> </a:t>
            </a:r>
            <a:r>
              <a:rPr dirty="0" err="1"/>
              <a:t>soggetto</a:t>
            </a:r>
            <a:r>
              <a:rPr dirty="0"/>
              <a:t> il </a:t>
            </a:r>
            <a:r>
              <a:rPr dirty="0" err="1"/>
              <a:t>titolare</a:t>
            </a:r>
            <a:r>
              <a:rPr dirty="0"/>
              <a:t> del </a:t>
            </a:r>
            <a:r>
              <a:rPr dirty="0" err="1"/>
              <a:t>trattamento</a:t>
            </a:r>
            <a:r>
              <a:rPr dirty="0"/>
              <a:t>;</a:t>
            </a:r>
            <a:endParaRPr sz="1500" dirty="0">
              <a:latin typeface="Calibri"/>
              <a:cs typeface="Calibri"/>
            </a:endParaRPr>
          </a:p>
          <a:p>
            <a:pPr marL="12700" marR="5080">
              <a:lnSpc>
                <a:spcPct val="72000"/>
              </a:lnSpc>
              <a:spcBef>
                <a:spcPts val="815"/>
              </a:spcBef>
              <a:buAutoNum type="alphaLcParenBoth" startAt="3"/>
              <a:tabLst>
                <a:tab pos="279400" algn="l"/>
              </a:tabLst>
              <a:defRPr sz="1500">
                <a:latin typeface="Calibri"/>
                <a:cs typeface="Calibri"/>
              </a:defRPr>
            </a:pPr>
            <a:r>
              <a:rPr dirty="0"/>
              <a:t>il </a:t>
            </a:r>
            <a:r>
              <a:rPr dirty="0" err="1"/>
              <a:t>trattamento</a:t>
            </a:r>
            <a:r>
              <a:rPr dirty="0"/>
              <a:t> </a:t>
            </a:r>
            <a:r>
              <a:rPr dirty="0" err="1"/>
              <a:t>è</a:t>
            </a:r>
            <a:r>
              <a:rPr dirty="0"/>
              <a:t> </a:t>
            </a:r>
            <a:r>
              <a:rPr b="1" dirty="0" err="1">
                <a:solidFill>
                  <a:srgbClr val="C00000"/>
                </a:solidFill>
              </a:rPr>
              <a:t>necessario</a:t>
            </a:r>
            <a:r>
              <a:rPr b="1" dirty="0">
                <a:solidFill>
                  <a:srgbClr val="C00000"/>
                </a:solidFill>
              </a:rPr>
              <a:t> per </a:t>
            </a:r>
            <a:r>
              <a:rPr b="1" dirty="0" err="1">
                <a:solidFill>
                  <a:srgbClr val="C00000"/>
                </a:solidFill>
              </a:rPr>
              <a:t>tutelare</a:t>
            </a:r>
            <a:r>
              <a:rPr b="1" dirty="0">
                <a:solidFill>
                  <a:srgbClr val="C00000"/>
                </a:solidFill>
              </a:rPr>
              <a:t> </a:t>
            </a:r>
            <a:r>
              <a:rPr b="1" dirty="0" err="1">
                <a:solidFill>
                  <a:srgbClr val="C00000"/>
                </a:solidFill>
              </a:rPr>
              <a:t>gli</a:t>
            </a:r>
            <a:r>
              <a:rPr b="1" dirty="0">
                <a:solidFill>
                  <a:srgbClr val="C00000"/>
                </a:solidFill>
              </a:rPr>
              <a:t> </a:t>
            </a:r>
            <a:r>
              <a:rPr b="1" dirty="0" err="1">
                <a:solidFill>
                  <a:srgbClr val="C00000"/>
                </a:solidFill>
              </a:rPr>
              <a:t>interessi</a:t>
            </a:r>
            <a:r>
              <a:rPr b="1" dirty="0">
                <a:solidFill>
                  <a:srgbClr val="C00000"/>
                </a:solidFill>
              </a:rPr>
              <a:t> </a:t>
            </a:r>
            <a:r>
              <a:rPr b="1" dirty="0" err="1">
                <a:solidFill>
                  <a:srgbClr val="C00000"/>
                </a:solidFill>
              </a:rPr>
              <a:t>vitali</a:t>
            </a:r>
            <a:r>
              <a:rPr b="1" dirty="0">
                <a:solidFill>
                  <a:srgbClr val="C00000"/>
                </a:solidFill>
              </a:rPr>
              <a:t> </a:t>
            </a:r>
            <a:r>
              <a:rPr dirty="0" err="1"/>
              <a:t>dell'interessato</a:t>
            </a:r>
            <a:r>
              <a:rPr dirty="0"/>
              <a:t> o di </a:t>
            </a:r>
            <a:r>
              <a:rPr dirty="0" err="1"/>
              <a:t>un'altra</a:t>
            </a:r>
            <a:r>
              <a:rPr dirty="0"/>
              <a:t> persona </a:t>
            </a:r>
            <a:r>
              <a:rPr dirty="0" err="1"/>
              <a:t>fisica</a:t>
            </a:r>
            <a:r>
              <a:rPr dirty="0"/>
              <a:t>;</a:t>
            </a:r>
            <a:endParaRPr sz="1500" dirty="0">
              <a:latin typeface="Calibri"/>
              <a:cs typeface="Calibri"/>
            </a:endParaRPr>
          </a:p>
          <a:p>
            <a:pPr marL="12700" marR="358140">
              <a:lnSpc>
                <a:spcPct val="72000"/>
              </a:lnSpc>
              <a:spcBef>
                <a:spcPts val="790"/>
              </a:spcBef>
              <a:buAutoNum type="alphaLcParenBoth" startAt="3"/>
              <a:tabLst>
                <a:tab pos="273685" algn="l"/>
              </a:tabLst>
              <a:defRPr sz="1500">
                <a:latin typeface="Calibri"/>
                <a:cs typeface="Calibri"/>
              </a:defRPr>
            </a:pPr>
            <a:r>
              <a:rPr b="1" dirty="0">
                <a:solidFill>
                  <a:srgbClr val="C00000"/>
                </a:solidFill>
              </a:rPr>
              <a:t>il </a:t>
            </a:r>
            <a:r>
              <a:rPr b="1" dirty="0" err="1">
                <a:solidFill>
                  <a:srgbClr val="C00000"/>
                </a:solidFill>
              </a:rPr>
              <a:t>trattamento</a:t>
            </a:r>
            <a:r>
              <a:rPr b="1" dirty="0">
                <a:solidFill>
                  <a:srgbClr val="C00000"/>
                </a:solidFill>
              </a:rPr>
              <a:t> </a:t>
            </a:r>
            <a:r>
              <a:rPr b="1" dirty="0" err="1">
                <a:solidFill>
                  <a:srgbClr val="C00000"/>
                </a:solidFill>
              </a:rPr>
              <a:t>è</a:t>
            </a:r>
            <a:r>
              <a:rPr b="1" dirty="0">
                <a:solidFill>
                  <a:srgbClr val="C00000"/>
                </a:solidFill>
              </a:rPr>
              <a:t> </a:t>
            </a:r>
            <a:r>
              <a:rPr b="1" dirty="0" err="1">
                <a:solidFill>
                  <a:srgbClr val="C00000"/>
                </a:solidFill>
              </a:rPr>
              <a:t>necessario</a:t>
            </a:r>
            <a:r>
              <a:rPr b="1" dirty="0">
                <a:solidFill>
                  <a:srgbClr val="C00000"/>
                </a:solidFill>
              </a:rPr>
              <a:t> per </a:t>
            </a:r>
            <a:r>
              <a:rPr b="1" dirty="0" err="1">
                <a:solidFill>
                  <a:srgbClr val="C00000"/>
                </a:solidFill>
              </a:rPr>
              <a:t>l'esecuzione</a:t>
            </a:r>
            <a:r>
              <a:rPr b="1" dirty="0">
                <a:solidFill>
                  <a:srgbClr val="C00000"/>
                </a:solidFill>
              </a:rPr>
              <a:t> di un </a:t>
            </a:r>
            <a:r>
              <a:rPr b="1" dirty="0" err="1">
                <a:solidFill>
                  <a:srgbClr val="C00000"/>
                </a:solidFill>
              </a:rPr>
              <a:t>compito</a:t>
            </a:r>
            <a:r>
              <a:rPr b="1" dirty="0">
                <a:solidFill>
                  <a:srgbClr val="C00000"/>
                </a:solidFill>
              </a:rPr>
              <a:t> </a:t>
            </a:r>
            <a:r>
              <a:rPr b="1" dirty="0" err="1">
                <a:solidFill>
                  <a:srgbClr val="C00000"/>
                </a:solidFill>
              </a:rPr>
              <a:t>svolto</a:t>
            </a:r>
            <a:r>
              <a:rPr b="1" dirty="0">
                <a:solidFill>
                  <a:srgbClr val="C00000"/>
                </a:solidFill>
              </a:rPr>
              <a:t> </a:t>
            </a:r>
            <a:r>
              <a:rPr b="1" dirty="0" err="1">
                <a:solidFill>
                  <a:srgbClr val="C00000"/>
                </a:solidFill>
              </a:rPr>
              <a:t>nell'interesse</a:t>
            </a:r>
            <a:r>
              <a:rPr b="1" dirty="0">
                <a:solidFill>
                  <a:srgbClr val="C00000"/>
                </a:solidFill>
              </a:rPr>
              <a:t> </a:t>
            </a:r>
            <a:r>
              <a:rPr b="1" dirty="0" err="1">
                <a:solidFill>
                  <a:srgbClr val="C00000"/>
                </a:solidFill>
              </a:rPr>
              <a:t>pubblico</a:t>
            </a:r>
            <a:r>
              <a:rPr b="1" dirty="0">
                <a:solidFill>
                  <a:srgbClr val="C00000"/>
                </a:solidFill>
              </a:rPr>
              <a:t> o nell' </a:t>
            </a:r>
            <a:r>
              <a:rPr dirty="0" err="1"/>
              <a:t>esercizio</a:t>
            </a:r>
            <a:r>
              <a:rPr dirty="0"/>
              <a:t> di </a:t>
            </a:r>
            <a:r>
              <a:rPr dirty="0" err="1"/>
              <a:t>pubblici</a:t>
            </a:r>
            <a:r>
              <a:rPr dirty="0"/>
              <a:t> </a:t>
            </a:r>
            <a:r>
              <a:rPr dirty="0" err="1"/>
              <a:t>poteri</a:t>
            </a:r>
            <a:r>
              <a:rPr dirty="0"/>
              <a:t> di cui </a:t>
            </a:r>
            <a:r>
              <a:rPr dirty="0" err="1"/>
              <a:t>è</a:t>
            </a:r>
            <a:r>
              <a:rPr dirty="0"/>
              <a:t> </a:t>
            </a:r>
            <a:r>
              <a:rPr dirty="0" err="1"/>
              <a:t>investito</a:t>
            </a:r>
            <a:r>
              <a:rPr dirty="0"/>
              <a:t> il </a:t>
            </a:r>
            <a:r>
              <a:rPr dirty="0" err="1"/>
              <a:t>responsabile</a:t>
            </a:r>
            <a:r>
              <a:rPr dirty="0"/>
              <a:t> del </a:t>
            </a:r>
            <a:r>
              <a:rPr dirty="0" err="1"/>
              <a:t>trattamento</a:t>
            </a:r>
            <a:r>
              <a:rPr dirty="0"/>
              <a:t>;</a:t>
            </a:r>
            <a:endParaRPr sz="1500" dirty="0">
              <a:latin typeface="Calibri"/>
              <a:cs typeface="Calibri"/>
            </a:endParaRPr>
          </a:p>
          <a:p>
            <a:pPr marL="12700" marR="12700">
              <a:lnSpc>
                <a:spcPct val="72000"/>
              </a:lnSpc>
              <a:spcBef>
                <a:spcPts val="820"/>
              </a:spcBef>
              <a:buAutoNum type="alphaLcParenBoth" startAt="3"/>
              <a:tabLst>
                <a:tab pos="238760" algn="l"/>
              </a:tabLst>
              <a:defRPr sz="1500">
                <a:latin typeface="Calibri"/>
                <a:cs typeface="Calibri"/>
              </a:defRPr>
            </a:pPr>
            <a:r>
              <a:rPr dirty="0"/>
              <a:t>il </a:t>
            </a:r>
            <a:r>
              <a:rPr dirty="0" err="1"/>
              <a:t>trattamento</a:t>
            </a:r>
            <a:r>
              <a:rPr dirty="0"/>
              <a:t> </a:t>
            </a:r>
            <a:r>
              <a:rPr dirty="0" err="1"/>
              <a:t>è</a:t>
            </a:r>
            <a:r>
              <a:rPr dirty="0"/>
              <a:t> </a:t>
            </a:r>
            <a:r>
              <a:rPr b="1" dirty="0" err="1">
                <a:solidFill>
                  <a:srgbClr val="C00000"/>
                </a:solidFill>
              </a:rPr>
              <a:t>necessario</a:t>
            </a:r>
            <a:r>
              <a:rPr b="1" dirty="0">
                <a:solidFill>
                  <a:srgbClr val="C00000"/>
                </a:solidFill>
              </a:rPr>
              <a:t> ai </a:t>
            </a:r>
            <a:r>
              <a:rPr b="1" dirty="0" err="1">
                <a:solidFill>
                  <a:srgbClr val="C00000"/>
                </a:solidFill>
              </a:rPr>
              <a:t>fini</a:t>
            </a:r>
            <a:r>
              <a:rPr b="1" dirty="0">
                <a:solidFill>
                  <a:srgbClr val="C00000"/>
                </a:solidFill>
              </a:rPr>
              <a:t> </a:t>
            </a:r>
            <a:r>
              <a:rPr b="1" dirty="0" err="1">
                <a:solidFill>
                  <a:srgbClr val="C00000"/>
                </a:solidFill>
              </a:rPr>
              <a:t>degli</a:t>
            </a:r>
            <a:r>
              <a:rPr b="1" dirty="0">
                <a:solidFill>
                  <a:srgbClr val="C00000"/>
                </a:solidFill>
              </a:rPr>
              <a:t> </a:t>
            </a:r>
            <a:r>
              <a:rPr b="1" dirty="0" err="1">
                <a:solidFill>
                  <a:srgbClr val="C00000"/>
                </a:solidFill>
              </a:rPr>
              <a:t>interessi</a:t>
            </a:r>
            <a:r>
              <a:rPr b="1" dirty="0">
                <a:solidFill>
                  <a:srgbClr val="C00000"/>
                </a:solidFill>
              </a:rPr>
              <a:t> </a:t>
            </a:r>
            <a:r>
              <a:rPr b="1" dirty="0" err="1">
                <a:solidFill>
                  <a:srgbClr val="C00000"/>
                </a:solidFill>
              </a:rPr>
              <a:t>legittimi</a:t>
            </a:r>
            <a:r>
              <a:rPr b="1" dirty="0">
                <a:solidFill>
                  <a:srgbClr val="C00000"/>
                </a:solidFill>
              </a:rPr>
              <a:t> </a:t>
            </a:r>
            <a:r>
              <a:rPr b="1" dirty="0" err="1">
                <a:solidFill>
                  <a:srgbClr val="C00000"/>
                </a:solidFill>
              </a:rPr>
              <a:t>perseguiti</a:t>
            </a:r>
            <a:r>
              <a:rPr b="1" dirty="0">
                <a:solidFill>
                  <a:srgbClr val="C00000"/>
                </a:solidFill>
              </a:rPr>
              <a:t> dal </a:t>
            </a:r>
            <a:r>
              <a:rPr b="1" dirty="0" err="1">
                <a:solidFill>
                  <a:srgbClr val="C00000"/>
                </a:solidFill>
              </a:rPr>
              <a:t>titolare</a:t>
            </a:r>
            <a:r>
              <a:rPr b="1" dirty="0">
                <a:solidFill>
                  <a:srgbClr val="C00000"/>
                </a:solidFill>
              </a:rPr>
              <a:t> del </a:t>
            </a:r>
            <a:r>
              <a:rPr b="1" dirty="0" err="1">
                <a:solidFill>
                  <a:srgbClr val="C00000"/>
                </a:solidFill>
              </a:rPr>
              <a:t>trattamento</a:t>
            </a:r>
            <a:r>
              <a:rPr b="1" dirty="0">
                <a:solidFill>
                  <a:srgbClr val="C00000"/>
                </a:solidFill>
              </a:rPr>
              <a:t> o da un </a:t>
            </a:r>
            <a:r>
              <a:rPr b="1" dirty="0" err="1">
                <a:solidFill>
                  <a:srgbClr val="C00000"/>
                </a:solidFill>
              </a:rPr>
              <a:t>terzo</a:t>
            </a:r>
            <a:r>
              <a:rPr b="1" dirty="0">
                <a:solidFill>
                  <a:srgbClr val="C00000"/>
                </a:solidFill>
              </a:rPr>
              <a:t>, salvo </a:t>
            </a:r>
            <a:r>
              <a:rPr b="1" dirty="0" err="1">
                <a:solidFill>
                  <a:srgbClr val="C00000"/>
                </a:solidFill>
              </a:rPr>
              <a:t>nel</a:t>
            </a:r>
            <a:r>
              <a:rPr dirty="0"/>
              <a:t> </a:t>
            </a:r>
            <a:r>
              <a:rPr dirty="0" err="1"/>
              <a:t>caso</a:t>
            </a:r>
            <a:r>
              <a:rPr dirty="0"/>
              <a:t> in cui </a:t>
            </a:r>
            <a:r>
              <a:rPr dirty="0" err="1"/>
              <a:t>tali</a:t>
            </a:r>
            <a:r>
              <a:rPr dirty="0"/>
              <a:t> </a:t>
            </a:r>
            <a:r>
              <a:rPr dirty="0" err="1"/>
              <a:t>interessi</a:t>
            </a:r>
            <a:r>
              <a:rPr dirty="0"/>
              <a:t> </a:t>
            </a:r>
            <a:r>
              <a:rPr dirty="0" err="1"/>
              <a:t>siano</a:t>
            </a:r>
            <a:r>
              <a:rPr dirty="0"/>
              <a:t> </a:t>
            </a:r>
            <a:r>
              <a:rPr dirty="0" err="1"/>
              <a:t>prevalsi</a:t>
            </a:r>
            <a:r>
              <a:rPr dirty="0"/>
              <a:t> dal </a:t>
            </a:r>
            <a:r>
              <a:rPr dirty="0" err="1"/>
              <a:t>titolare</a:t>
            </a:r>
            <a:r>
              <a:rPr dirty="0"/>
              <a:t> del </a:t>
            </a:r>
            <a:r>
              <a:rPr dirty="0" err="1"/>
              <a:t>trattamento</a:t>
            </a:r>
            <a:r>
              <a:rPr dirty="0"/>
              <a:t> o da un </a:t>
            </a:r>
            <a:r>
              <a:rPr dirty="0" err="1"/>
              <a:t>terzo</a:t>
            </a:r>
            <a:r>
              <a:rPr dirty="0"/>
              <a:t>.</a:t>
            </a:r>
            <a:endParaRPr sz="1500" dirty="0">
              <a:latin typeface="Calibri"/>
              <a:cs typeface="Calibri"/>
            </a:endParaRPr>
          </a:p>
        </p:txBody>
      </p:sp>
      <p:sp>
        <p:nvSpPr>
          <p:cNvPr id="9" name="object 9"/>
          <p:cNvSpPr txBox="1"/>
          <p:nvPr/>
        </p:nvSpPr>
        <p:spPr>
          <a:xfrm>
            <a:off x="1906905" y="5861560"/>
            <a:ext cx="5878195" cy="857222"/>
          </a:xfrm>
          <a:prstGeom prst="rect">
            <a:avLst/>
          </a:prstGeom>
        </p:spPr>
        <p:txBody>
          <a:bodyPr vert="horz" wrap="square" lIns="0" tIns="12700" rIns="0" bIns="0">
            <a:spAutoFit/>
          </a:bodyPr>
          <a:lstStyle/>
          <a:p>
            <a:pPr marL="12700" marR="5080">
              <a:lnSpc>
                <a:spcPct val="122700"/>
              </a:lnSpc>
              <a:spcBef>
                <a:spcPts val="100"/>
              </a:spcBef>
              <a:defRPr sz="1500">
                <a:latin typeface="Calibri"/>
                <a:cs typeface="Calibri"/>
              </a:defRPr>
            </a:pPr>
            <a:r>
              <a:rPr lang="it-IT" dirty="0"/>
              <a:t> interessi o diritti e libertà fondamentali dell'interessato che richiedono</a:t>
            </a:r>
            <a:endParaRPr lang="it-IT" sz="1500" dirty="0">
              <a:latin typeface="Calibri"/>
              <a:cs typeface="Calibri"/>
            </a:endParaRPr>
          </a:p>
          <a:p>
            <a:pPr marL="12700" marR="5080">
              <a:lnSpc>
                <a:spcPct val="122700"/>
              </a:lnSpc>
              <a:spcBef>
                <a:spcPts val="100"/>
              </a:spcBef>
              <a:defRPr sz="1500">
                <a:latin typeface="Calibri"/>
                <a:cs typeface="Calibri"/>
              </a:defRPr>
            </a:pPr>
            <a:r>
              <a:rPr lang="it-IT" dirty="0"/>
              <a:t>protezione dei dati personali, in particolare quando l'interessato è un minore.  2. [...]</a:t>
            </a:r>
            <a:endParaRPr lang="it-IT" sz="15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6515" rIns="0" bIns="0">
            <a:spAutoFit/>
          </a:bodyPr>
          <a:lstStyle/>
          <a:p>
            <a:pPr marL="12700" marR="5080">
              <a:lnSpc>
                <a:spcPts val="4100"/>
              </a:lnSpc>
              <a:spcBef>
                <a:spcPts val="445"/>
              </a:spcBef>
              <a:defRPr sz="3600">
                <a:solidFill>
                  <a:srgbClr val="0070C0"/>
                </a:solidFill>
              </a:defRPr>
            </a:pPr>
            <a:r>
              <a:t>Articolo 4, paragrafo 1, RGPD: Dati personali — identificazione</a:t>
            </a:r>
            <a:endParaRPr sz="3600"/>
          </a:p>
        </p:txBody>
      </p:sp>
      <p:sp>
        <p:nvSpPr>
          <p:cNvPr id="3" name="object 3"/>
          <p:cNvSpPr txBox="1"/>
          <p:nvPr/>
        </p:nvSpPr>
        <p:spPr>
          <a:xfrm>
            <a:off x="907877" y="2303942"/>
            <a:ext cx="8821057" cy="5138458"/>
          </a:xfrm>
          <a:prstGeom prst="rect">
            <a:avLst/>
          </a:prstGeom>
        </p:spPr>
        <p:txBody>
          <a:bodyPr vert="horz" wrap="square" lIns="0" tIns="12700" rIns="0" bIns="0">
            <a:spAutoFit/>
          </a:bodyPr>
          <a:lstStyle/>
          <a:p>
            <a:pPr marL="12700">
              <a:lnSpc>
                <a:spcPct val="100000"/>
              </a:lnSpc>
              <a:spcBef>
                <a:spcPts val="100"/>
              </a:spcBef>
              <a:defRPr sz="2100">
                <a:latin typeface="Calibri"/>
                <a:cs typeface="Calibri"/>
              </a:defRPr>
            </a:pPr>
            <a:r>
              <a:rPr dirty="0"/>
              <a:t>Ecco come </a:t>
            </a:r>
            <a:r>
              <a:rPr dirty="0" err="1"/>
              <a:t>i</a:t>
            </a:r>
            <a:r>
              <a:rPr dirty="0"/>
              <a:t> </a:t>
            </a:r>
            <a:r>
              <a:rPr b="1" dirty="0" err="1"/>
              <a:t>dati</a:t>
            </a:r>
            <a:r>
              <a:rPr b="1" dirty="0"/>
              <a:t> </a:t>
            </a:r>
            <a:r>
              <a:rPr b="1" dirty="0" err="1"/>
              <a:t>personali</a:t>
            </a:r>
            <a:r>
              <a:rPr b="1" dirty="0"/>
              <a:t> </a:t>
            </a:r>
            <a:r>
              <a:rPr dirty="0" err="1"/>
              <a:t>sono</a:t>
            </a:r>
            <a:r>
              <a:rPr dirty="0"/>
              <a:t> </a:t>
            </a:r>
            <a:r>
              <a:rPr dirty="0" err="1"/>
              <a:t>definiti</a:t>
            </a:r>
            <a:r>
              <a:rPr dirty="0"/>
              <a:t> nell' </a:t>
            </a:r>
            <a:r>
              <a:rPr b="1" dirty="0" err="1"/>
              <a:t>articolo</a:t>
            </a:r>
            <a:r>
              <a:rPr b="1" dirty="0"/>
              <a:t> 4, </a:t>
            </a:r>
            <a:r>
              <a:rPr b="1" dirty="0" err="1"/>
              <a:t>paragrafo</a:t>
            </a:r>
            <a:r>
              <a:rPr b="1" dirty="0"/>
              <a:t> 1, GDPR:</a:t>
            </a:r>
            <a:endParaRPr sz="2100" dirty="0">
              <a:latin typeface="Calibri"/>
              <a:cs typeface="Calibri"/>
            </a:endParaRPr>
          </a:p>
          <a:p>
            <a:pPr>
              <a:lnSpc>
                <a:spcPct val="100000"/>
              </a:lnSpc>
              <a:spcBef>
                <a:spcPts val="20"/>
              </a:spcBef>
            </a:pPr>
            <a:endParaRPr sz="1850" dirty="0">
              <a:latin typeface="Calibri"/>
              <a:cs typeface="Calibri"/>
            </a:endParaRPr>
          </a:p>
          <a:p>
            <a:pPr marL="12700">
              <a:lnSpc>
                <a:spcPts val="2160"/>
              </a:lnSpc>
              <a:spcBef>
                <a:spcPts val="100"/>
              </a:spcBef>
              <a:defRPr sz="2100" i="1">
                <a:latin typeface="Calibri"/>
                <a:cs typeface="Calibri"/>
              </a:defRPr>
            </a:pPr>
            <a:r>
              <a:rPr dirty="0"/>
              <a:t>"</a:t>
            </a:r>
            <a:r>
              <a:rPr i="1" dirty="0" err="1"/>
              <a:t>dati</a:t>
            </a:r>
            <a:r>
              <a:rPr i="1" dirty="0"/>
              <a:t> </a:t>
            </a:r>
            <a:r>
              <a:rPr i="1" dirty="0" err="1"/>
              <a:t>personali</a:t>
            </a:r>
            <a:r>
              <a:rPr i="1" dirty="0"/>
              <a:t>": </a:t>
            </a:r>
            <a:r>
              <a:rPr i="1" dirty="0" err="1"/>
              <a:t>qualsiasi</a:t>
            </a:r>
            <a:r>
              <a:rPr i="1" dirty="0"/>
              <a:t> </a:t>
            </a:r>
            <a:r>
              <a:rPr i="1" dirty="0" err="1"/>
              <a:t>informazione</a:t>
            </a:r>
            <a:r>
              <a:rPr i="1" dirty="0"/>
              <a:t> </a:t>
            </a:r>
            <a:r>
              <a:rPr i="1" dirty="0" err="1"/>
              <a:t>relativa</a:t>
            </a:r>
            <a:r>
              <a:rPr i="1" dirty="0"/>
              <a:t> a </a:t>
            </a:r>
            <a:r>
              <a:rPr i="1" dirty="0" err="1"/>
              <a:t>una</a:t>
            </a:r>
            <a:r>
              <a:rPr i="1" dirty="0"/>
              <a:t> persona </a:t>
            </a:r>
            <a:r>
              <a:rPr i="1" dirty="0" err="1"/>
              <a:t>identificata</a:t>
            </a:r>
            <a:r>
              <a:rPr i="1" dirty="0"/>
              <a:t> o</a:t>
            </a:r>
            <a:r>
              <a:rPr lang="it-IT" i="1" dirty="0"/>
              <a:t> </a:t>
            </a:r>
            <a:r>
              <a:rPr lang="it-IT" dirty="0"/>
              <a:t>persona fisica identificabile </a:t>
            </a:r>
            <a:r>
              <a:rPr lang="it-IT" b="1" dirty="0">
                <a:solidFill>
                  <a:srgbClr val="C00000"/>
                </a:solidFill>
              </a:rPr>
              <a:t>("interessato")</a:t>
            </a:r>
            <a:r>
              <a:rPr lang="it-IT" dirty="0"/>
              <a:t>; una </a:t>
            </a:r>
            <a:r>
              <a:rPr lang="it-IT" b="1" dirty="0">
                <a:solidFill>
                  <a:srgbClr val="C00000"/>
                </a:solidFill>
              </a:rPr>
              <a:t>persona fisica identificabile </a:t>
            </a:r>
            <a:r>
              <a:rPr lang="it-IT" dirty="0"/>
              <a:t>è colui che può essere identificato, </a:t>
            </a:r>
            <a:r>
              <a:rPr lang="it-IT" b="1" dirty="0">
                <a:solidFill>
                  <a:srgbClr val="C00000"/>
                </a:solidFill>
              </a:rPr>
              <a:t>direttamente o indirettamente</a:t>
            </a:r>
            <a:r>
              <a:rPr lang="it-IT" dirty="0"/>
              <a:t>, in particolare da riferimento a un </a:t>
            </a:r>
            <a:r>
              <a:rPr lang="it-IT" dirty="0">
                <a:solidFill>
                  <a:srgbClr val="FF0000"/>
                </a:solidFill>
              </a:rPr>
              <a:t>identificatore </a:t>
            </a:r>
            <a:r>
              <a:rPr lang="it-IT" u="sng" dirty="0">
                <a:uFill>
                  <a:solidFill>
                    <a:srgbClr val="000000"/>
                  </a:solidFill>
                </a:uFill>
              </a:rPr>
              <a:t>come un nome, un numero di identificazione</a:t>
            </a:r>
            <a:r>
              <a:rPr lang="it-IT" dirty="0"/>
              <a:t>,</a:t>
            </a:r>
            <a:endParaRPr lang="it-IT" sz="2100" dirty="0">
              <a:latin typeface="Calibri"/>
              <a:cs typeface="Calibri"/>
            </a:endParaRPr>
          </a:p>
          <a:p>
            <a:pPr marL="207010">
              <a:lnSpc>
                <a:spcPct val="100000"/>
              </a:lnSpc>
              <a:spcBef>
                <a:spcPts val="385"/>
              </a:spcBef>
              <a:defRPr sz="2100" u="sng">
                <a:uFill>
                  <a:solidFill>
                    <a:srgbClr val="000000"/>
                  </a:solidFill>
                </a:uFill>
                <a:latin typeface="Calibri"/>
                <a:cs typeface="Calibri"/>
              </a:defRPr>
            </a:pPr>
            <a:r>
              <a:rPr lang="it-IT" u="sng" dirty="0">
                <a:uFill>
                  <a:solidFill>
                    <a:srgbClr val="000000"/>
                  </a:solidFill>
                </a:uFill>
              </a:rPr>
              <a:t>dati relativi all'ubicazione, un identificatore online o a uno o più fattori specifici della </a:t>
            </a:r>
            <a:r>
              <a:rPr lang="it-IT" dirty="0"/>
              <a:t> </a:t>
            </a:r>
            <a:r>
              <a:rPr lang="it-IT" u="sng" dirty="0">
                <a:uFill>
                  <a:solidFill>
                    <a:srgbClr val="000000"/>
                  </a:solidFill>
                </a:uFill>
              </a:rPr>
              <a:t>fisica, fisiologica, genetica, mentale, economica, culturale o socia</a:t>
            </a:r>
            <a:r>
              <a:rPr lang="it-IT" dirty="0"/>
              <a:t>l </a:t>
            </a:r>
            <a:r>
              <a:rPr lang="it-IT" i="1" dirty="0"/>
              <a:t>l'identità di tale persona fisica</a:t>
            </a:r>
            <a:r>
              <a:rPr lang="it-IT" dirty="0"/>
              <a:t>;</a:t>
            </a:r>
            <a:endParaRPr lang="it-IT" sz="2100" dirty="0">
              <a:latin typeface="Calibri"/>
              <a:cs typeface="Calibri"/>
            </a:endParaRPr>
          </a:p>
          <a:p>
            <a:pPr marL="207010" indent="-194945">
              <a:lnSpc>
                <a:spcPct val="100000"/>
              </a:lnSpc>
              <a:spcBef>
                <a:spcPts val="290"/>
              </a:spcBef>
              <a:buFont typeface="Arial MT"/>
              <a:buChar char="•"/>
              <a:tabLst>
                <a:tab pos="207645" algn="l"/>
              </a:tabLst>
              <a:defRPr sz="2100">
                <a:latin typeface="Calibri"/>
                <a:cs typeface="Calibri"/>
              </a:defRPr>
            </a:pPr>
            <a:r>
              <a:rPr lang="it-IT" dirty="0"/>
              <a:t>E i fenomeni naturali?</a:t>
            </a:r>
            <a:endParaRPr lang="it-IT" sz="2100" dirty="0">
              <a:latin typeface="Calibri"/>
              <a:cs typeface="Calibri"/>
            </a:endParaRPr>
          </a:p>
          <a:p>
            <a:pPr marL="207010" marR="5080" indent="-194945">
              <a:lnSpc>
                <a:spcPts val="2500"/>
              </a:lnSpc>
              <a:spcBef>
                <a:spcPts val="580"/>
              </a:spcBef>
              <a:buFont typeface="Arial MT"/>
              <a:buChar char="•"/>
              <a:tabLst>
                <a:tab pos="207645" algn="l"/>
              </a:tabLst>
              <a:defRPr sz="2100">
                <a:latin typeface="Calibri"/>
                <a:cs typeface="Calibri"/>
              </a:defRPr>
            </a:pPr>
            <a:r>
              <a:rPr lang="it-IT" dirty="0"/>
              <a:t>Che dire delle informazioni mediche generali sulla fisiologia umana o sulle patologie?</a:t>
            </a:r>
            <a:endParaRPr lang="it-IT" sz="2100" dirty="0">
              <a:latin typeface="Calibri"/>
              <a:cs typeface="Calibri"/>
            </a:endParaRPr>
          </a:p>
          <a:p>
            <a:pPr marL="12700" marR="5080">
              <a:lnSpc>
                <a:spcPct val="71400"/>
              </a:lnSpc>
              <a:spcBef>
                <a:spcPts val="360"/>
              </a:spcBef>
              <a:defRPr sz="2100" i="1">
                <a:latin typeface="Calibri"/>
                <a:cs typeface="Calibri"/>
              </a:defRPr>
            </a:pPr>
            <a:endParaRPr lang="it-IT" sz="2100" dirty="0">
              <a:latin typeface="Calibri"/>
              <a:cs typeface="Calibri"/>
            </a:endParaRPr>
          </a:p>
          <a:p>
            <a:pPr marL="12700">
              <a:spcBef>
                <a:spcPts val="100"/>
              </a:spcBef>
              <a:defRPr sz="2100" i="1">
                <a:latin typeface="Calibri"/>
                <a:cs typeface="Calibri"/>
              </a:defRPr>
            </a:pPr>
            <a:endParaRPr lang="it-IT" sz="2100" dirty="0">
              <a:latin typeface="Calibri"/>
              <a:cs typeface="Calibri"/>
            </a:endParaRPr>
          </a:p>
          <a:p>
            <a:pPr marL="12700">
              <a:lnSpc>
                <a:spcPct val="100000"/>
              </a:lnSpc>
              <a:spcBef>
                <a:spcPts val="100"/>
              </a:spcBef>
              <a:defRPr sz="2100" i="1">
                <a:latin typeface="Calibri"/>
                <a:cs typeface="Calibri"/>
              </a:defRPr>
            </a:pPr>
            <a:endParaRPr lang="it-IT" sz="2100" dirty="0">
              <a:latin typeface="Calibri"/>
              <a:cs typeface="Calibri"/>
            </a:endParaRPr>
          </a:p>
          <a:p>
            <a:pPr marL="617220" indent="-215900">
              <a:lnSpc>
                <a:spcPct val="100000"/>
              </a:lnSpc>
              <a:buSzPct val="95238"/>
              <a:buFont typeface="Wingdings"/>
              <a:buChar char=""/>
              <a:tabLst>
                <a:tab pos="617855" algn="l"/>
              </a:tabLst>
              <a:defRPr sz="2100">
                <a:latin typeface="Calibri"/>
                <a:cs typeface="Calibri"/>
              </a:defRPr>
            </a:pPr>
            <a:endParaRPr sz="21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1830" y="1021508"/>
            <a:ext cx="6405245" cy="1099820"/>
          </a:xfrm>
          <a:prstGeom prst="rect">
            <a:avLst/>
          </a:prstGeom>
        </p:spPr>
        <p:txBody>
          <a:bodyPr vert="horz" wrap="square" lIns="0" tIns="56515" rIns="0" bIns="0">
            <a:spAutoFit/>
          </a:bodyPr>
          <a:lstStyle/>
          <a:p>
            <a:pPr marL="12700" marR="5080">
              <a:lnSpc>
                <a:spcPts val="4100"/>
              </a:lnSpc>
              <a:spcBef>
                <a:spcPts val="445"/>
              </a:spcBef>
              <a:defRPr sz="3600">
                <a:solidFill>
                  <a:srgbClr val="0070C0"/>
                </a:solidFill>
              </a:defRPr>
            </a:pPr>
            <a:r>
              <a:t>Articolo 4, paragrafo 1, RGPD: Dati personali — Identificabilità</a:t>
            </a:r>
            <a:endParaRPr sz="3600"/>
          </a:p>
        </p:txBody>
      </p:sp>
      <p:sp>
        <p:nvSpPr>
          <p:cNvPr id="3" name="object 3"/>
          <p:cNvSpPr txBox="1"/>
          <p:nvPr/>
        </p:nvSpPr>
        <p:spPr>
          <a:xfrm>
            <a:off x="931830" y="2274303"/>
            <a:ext cx="8829040" cy="4225925"/>
          </a:xfrm>
          <a:prstGeom prst="rect">
            <a:avLst/>
          </a:prstGeom>
        </p:spPr>
        <p:txBody>
          <a:bodyPr vert="horz" wrap="square" lIns="0" tIns="18415" rIns="0" bIns="0">
            <a:spAutoFit/>
          </a:bodyPr>
          <a:lstStyle/>
          <a:p>
            <a:pPr marL="207010" marR="48895" indent="-194945">
              <a:lnSpc>
                <a:spcPct val="120000"/>
              </a:lnSpc>
              <a:spcBef>
                <a:spcPts val="145"/>
              </a:spcBef>
              <a:buFont typeface="Arial MT"/>
              <a:buChar char="•"/>
              <a:tabLst>
                <a:tab pos="207645" algn="l"/>
              </a:tabLst>
              <a:defRPr sz="1700">
                <a:latin typeface="Calibri"/>
                <a:cs typeface="Calibri"/>
              </a:defRPr>
            </a:pPr>
            <a:r>
              <a:rPr b="1"/>
              <a:t>Il considerando 26 riguarda l' </a:t>
            </a:r>
            <a:r>
              <a:t> </a:t>
            </a:r>
            <a:r>
              <a:rPr b="1">
                <a:solidFill>
                  <a:srgbClr val="C00000"/>
                </a:solidFill>
              </a:rPr>
              <a:t>identifiabilità</a:t>
            </a:r>
            <a:r>
              <a:t>, vale a dire le condizioni alle </a:t>
            </a:r>
            <a:r>
              <a:rPr b="1"/>
              <a:t>quali un dato che non è esplicitamente collegato ad una persona è ancora considerato come dati personali, poiché esiste la possibilità di identificare l'interessato</a:t>
            </a:r>
            <a:r>
              <a:t>.</a:t>
            </a:r>
            <a:endParaRPr sz="1700">
              <a:latin typeface="Calibri"/>
              <a:cs typeface="Calibri"/>
            </a:endParaRPr>
          </a:p>
          <a:p>
            <a:pPr marL="207010" marR="172085" indent="-194945">
              <a:lnSpc>
                <a:spcPct val="120000"/>
              </a:lnSpc>
              <a:spcBef>
                <a:spcPts val="840"/>
              </a:spcBef>
              <a:buFont typeface="Arial MT"/>
              <a:buChar char="•"/>
              <a:tabLst>
                <a:tab pos="207645" algn="l"/>
              </a:tabLst>
              <a:defRPr sz="1700">
                <a:latin typeface="Calibri"/>
                <a:cs typeface="Calibri"/>
              </a:defRPr>
            </a:pPr>
            <a:r>
              <a:t>L'identificazione dipende dalla disponibilità di </a:t>
            </a:r>
            <a:r>
              <a:rPr b="1"/>
              <a:t>"mezzi ragionevolmente suscettibili di essere utilizzati" per una</a:t>
            </a:r>
            <a:r>
              <a:t> riidentificazione positiva, che a sua volta dipende dallo </a:t>
            </a:r>
            <a:r>
              <a:rPr u="sng">
                <a:uFill>
                  <a:solidFill>
                    <a:srgbClr val="000000"/>
                  </a:solidFill>
                </a:uFill>
              </a:rPr>
              <a:t>stato tecnologico e sociotecnico dell' </a:t>
            </a:r>
            <a:r>
              <a:t> </a:t>
            </a:r>
            <a:r>
              <a:rPr u="sng">
                <a:uFill>
                  <a:solidFill>
                    <a:srgbClr val="000000"/>
                  </a:solidFill>
                </a:uFill>
              </a:rPr>
              <a:t>arte:</a:t>
            </a:r>
            <a:endParaRPr sz="1700">
              <a:latin typeface="Calibri"/>
              <a:cs typeface="Calibri"/>
            </a:endParaRPr>
          </a:p>
          <a:p>
            <a:pPr marL="596900" marR="5080" lvl="1" indent="-194945" algn="just">
              <a:lnSpc>
                <a:spcPct val="120000"/>
              </a:lnSpc>
              <a:spcBef>
                <a:spcPts val="360"/>
              </a:spcBef>
              <a:buFont typeface="Wingdings"/>
              <a:buChar char=""/>
              <a:tabLst>
                <a:tab pos="597535" algn="l"/>
              </a:tabLst>
              <a:defRPr sz="1700" i="1">
                <a:latin typeface="Calibri"/>
                <a:cs typeface="Calibri"/>
              </a:defRPr>
            </a:pPr>
            <a:r>
              <a:t>Per determinare se una persona fisica è identificabile, si dovrebbe tenere conto di </a:t>
            </a:r>
            <a:r>
              <a:rPr b="1"/>
              <a:t>tutti i mezzi ragionevolmente suscettibili di essere utilizzati</a:t>
            </a:r>
            <a:r>
              <a:t>, come l'individuazione da parte del responsabile del trattamento o di un'altra persona </a:t>
            </a:r>
            <a:r>
              <a:rPr b="1"/>
              <a:t>per identificare la persona fisica direttamente o indirettamente</a:t>
            </a:r>
            <a:r>
              <a:t>. Per verificare se i mezzi siano ragionevolmente suscettibili di essere utilizzati per identificare la persona fisica, occorre tenere conto di tutti i </a:t>
            </a:r>
            <a:r>
              <a:rPr b="1"/>
              <a:t>fattori oggettivi</a:t>
            </a:r>
            <a:r>
              <a:t>, </a:t>
            </a:r>
            <a:r>
              <a:rPr b="1"/>
              <a:t>quali i costi e il tempo necessario per l'identificazione</a:t>
            </a:r>
            <a:r>
              <a:t>, tenendo conto della tecnologia disponibile al momento della trasformazione e degli sviluppi tecnologici.</a:t>
            </a:r>
            <a:endParaRPr sz="17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A4A7C31BC41F84CAD7420467C61AFB7" ma:contentTypeVersion="15" ma:contentTypeDescription="Creare un nuovo documento." ma:contentTypeScope="" ma:versionID="686d4094882f84ec5d3c77a015851692">
  <xsd:schema xmlns:xsd="http://www.w3.org/2001/XMLSchema" xmlns:xs="http://www.w3.org/2001/XMLSchema" xmlns:p="http://schemas.microsoft.com/office/2006/metadata/properties" xmlns:ns2="97c5e815-bb9e-417e-a357-9d725bdad6ad" xmlns:ns3="3ad8ab27-81d5-4733-84af-62e9df1d9f84" targetNamespace="http://schemas.microsoft.com/office/2006/metadata/properties" ma:root="true" ma:fieldsID="489db0da573d4ba4068ed975a897bba8" ns2:_="" ns3:_="">
    <xsd:import namespace="97c5e815-bb9e-417e-a357-9d725bdad6ad"/>
    <xsd:import namespace="3ad8ab27-81d5-4733-84af-62e9df1d9f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5e815-bb9e-417e-a357-9d725bdad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Tag immagine" ma:readOnly="false" ma:fieldId="{5cf76f15-5ced-4ddc-b409-7134ff3c332f}" ma:taxonomyMulti="true" ma:sspId="f77b169b-7464-4c14-89c9-ab876efcba0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d8ab27-81d5-4733-84af-62e9df1d9f84"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2" nillable="true" ma:displayName="Taxonomy Catch All Column" ma:hidden="true" ma:list="{30ff5b68-f3c9-42ae-9f4f-c4fbcf79e558}" ma:internalName="TaxCatchAll" ma:showField="CatchAllData" ma:web="3ad8ab27-81d5-4733-84af-62e9df1d9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ad8ab27-81d5-4733-84af-62e9df1d9f84" xsi:nil="true"/>
    <lcf76f155ced4ddcb4097134ff3c332f xmlns="97c5e815-bb9e-417e-a357-9d725bdad6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797481E-644B-4939-94AC-53CF090408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5e815-bb9e-417e-a357-9d725bdad6ad"/>
    <ds:schemaRef ds:uri="3ad8ab27-81d5-4733-84af-62e9df1d9f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6B332B-B2C4-42EB-8095-1514EC3562C2}">
  <ds:schemaRefs>
    <ds:schemaRef ds:uri="http://schemas.microsoft.com/sharepoint/v3/contenttype/forms"/>
  </ds:schemaRefs>
</ds:datastoreItem>
</file>

<file path=customXml/itemProps3.xml><?xml version="1.0" encoding="utf-8"?>
<ds:datastoreItem xmlns:ds="http://schemas.openxmlformats.org/officeDocument/2006/customXml" ds:itemID="{763856AB-3C5C-420D-AD97-EA43F6F1E651}">
  <ds:schemaRefs>
    <ds:schemaRef ds:uri="http://schemas.microsoft.com/office/2006/metadata/properties"/>
    <ds:schemaRef ds:uri="http://schemas.microsoft.com/office/infopath/2007/PartnerControls"/>
    <ds:schemaRef ds:uri="3ad8ab27-81d5-4733-84af-62e9df1d9f84"/>
    <ds:schemaRef ds:uri="97c5e815-bb9e-417e-a357-9d725bdad6ad"/>
  </ds:schemaRefs>
</ds:datastoreItem>
</file>

<file path=docProps/app.xml><?xml version="1.0" encoding="utf-8"?>
<Properties xmlns="http://schemas.openxmlformats.org/officeDocument/2006/extended-properties" xmlns:vt="http://schemas.openxmlformats.org/officeDocument/2006/docPropsVTypes">
  <Template/>
  <TotalTime>71</TotalTime>
  <Words>7806</Words>
  <Application>Microsoft Macintosh PowerPoint</Application>
  <PresentationFormat>Personalizzato</PresentationFormat>
  <Paragraphs>434</Paragraphs>
  <Slides>48</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48</vt:i4>
      </vt:variant>
    </vt:vector>
  </HeadingPairs>
  <TitlesOfParts>
    <vt:vector size="53" baseType="lpstr">
      <vt:lpstr>Arial MT</vt:lpstr>
      <vt:lpstr>Calibri</vt:lpstr>
      <vt:lpstr>Calibri Light</vt:lpstr>
      <vt:lpstr>Wingdings</vt:lpstr>
      <vt:lpstr>Office Theme</vt:lpstr>
      <vt:lpstr>Presentazione standard di PowerPoint</vt:lpstr>
      <vt:lpstr>L'intelligenza artificiale nel GDPR — contorno</vt:lpstr>
      <vt:lpstr>L'IA nel quadro concettuale del GDPR</vt:lpstr>
      <vt:lpstr>Articolo 3 Ambito di applicazione territoriale</vt:lpstr>
      <vt:lpstr>Articolo 4 Definizioni</vt:lpstr>
      <vt:lpstr>Articolo 5 Principi relativi al trattamento dei dati personali</vt:lpstr>
      <vt:lpstr>Articolo 6 Liceità del trattamento</vt:lpstr>
      <vt:lpstr>Articolo 4, paragrafo 1, RGPD: Dati personali — identificazione</vt:lpstr>
      <vt:lpstr>Articolo 4, paragrafo 1, RGPD: Dati personali — Identificabilità</vt:lpstr>
      <vt:lpstr>Articolo 4, paragrafo 1, RGPD: Dati personali — pseudonimizzazione</vt:lpstr>
      <vt:lpstr>Articolo 4, paragrafo 1, RGPD: Dati personali — Collegamento agli sviluppi tecnologici</vt:lpstr>
      <vt:lpstr>Definizione di dati personali AI e GDPR:  Reidentificazione e ulteriori inferenze</vt:lpstr>
      <vt:lpstr>Reidentificazione</vt:lpstr>
      <vt:lpstr>Il collegamento tra dati identificati e de-identificati</vt:lpstr>
      <vt:lpstr>Il collegamento tra dati identificati e de-identificati</vt:lpstr>
      <vt:lpstr>Reidentificazione</vt:lpstr>
      <vt:lpstr>Dati personali dedotti</vt:lpstr>
      <vt:lpstr>Status giuridico delle informazioni automaticamente dedotte</vt:lpstr>
      <vt:lpstr>Status giuridico delle informazioni automaticamente dedotte</vt:lpstr>
      <vt:lpstr>Articolo 4, paragrafo 2, RGPD:  Profilatura</vt:lpstr>
      <vt:lpstr>Ai sensi dell' articolo 29 del WP, la profilazione mira a classificare le persone in categorie di gruppi che condividono</vt:lpstr>
      <vt:lpstr>AI e profilazione</vt:lpstr>
      <vt:lpstr>AI e profilazione</vt:lpstr>
      <vt:lpstr>Inferenze come dati personali</vt:lpstr>
      <vt:lpstr>Diritti sulle deduzioni: accesso</vt:lpstr>
      <vt:lpstr>Diritti sulle deduzioni: rettifica</vt:lpstr>
      <vt:lpstr>Un diritto generale alla "ragionevole inferenza"? Gli studiosi di diritto hanno sostenuto che agli interessati dovrebbe essere concesso un diritto generale alla "ragionevole inferenza", ossia il diritto che qualsiasi valutazione della decisione che li riguarda sia ottenuta attraverso inferenze automatizzate ragionevoli, nel rispetto di standard etici ed epistemici.</vt:lpstr>
      <vt:lpstr>Un diritto generale alla "ragionevole inferenza"?</vt:lpstr>
      <vt:lpstr>Consenso</vt:lpstr>
      <vt:lpstr>Informazioni da fornire all'interessato (art. 13-14, considerando 42 GDPR, art29WP Linee guida sul consenso)</vt:lpstr>
      <vt:lpstr>Articolo 17 Diritto alla cancellazione ("diritto all'oblio") (1/2)</vt:lpstr>
      <vt:lpstr>Articolo 17 Diritto alla cancellazione ("diritto all'oblio") (2/2)</vt:lpstr>
      <vt:lpstr>Articolo 9 Trattamento di categorie particolari di dati personali (1/2)</vt:lpstr>
      <vt:lpstr>Articolo 9 Trattamento di categorie particolari di dati personali (2/2)</vt:lpstr>
      <vt:lpstr>Articolo 22 Processo decisionale individuale automatizzato, compresa la profilazione</vt:lpstr>
      <vt:lpstr>Articolo 22, paragrafo 1, del RGPD: Il divieto di decisioni automatizzate</vt:lpstr>
      <vt:lpstr>Articolo 22, paragrafo 1, del RGPD: condizioni per il divieto di decisioni automatizzate</vt:lpstr>
      <vt:lpstr>Articolo 21, paragrafi 1 e 2: Opposizione alla profilazione e al marketing diretto</vt:lpstr>
      <vt:lpstr>Informazioni sul processo decisionale automatizzato</vt:lpstr>
      <vt:lpstr>Informazioni sul processo decisionale automatizzato</vt:lpstr>
      <vt:lpstr>Informazioni sul processo decisionale automatizzato</vt:lpstr>
      <vt:lpstr>Informazioni sul processo decisionale automatizzato</vt:lpstr>
      <vt:lpstr>Un diritto alla spiegazione?</vt:lpstr>
      <vt:lpstr>Un diritto alla spiegazione? Due possibili interpretazioni</vt:lpstr>
      <vt:lpstr>Un diritto alla spiegazione? Due possibili interpretazioni</vt:lpstr>
      <vt:lpstr>Articolo 25 Protezione dei dati fin dalla progettazione e per impostazione predefinita</vt:lpstr>
      <vt:lpstr>Articolo 32 Sicurezza del trattamento</vt:lpstr>
      <vt:lpstr>Comitato europeo per la protezione dei dati e garante europeo della protezione dei dati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AI_GDPR03InGDPR_FL_short2022</dc:title>
  <dc:creator>Franny</dc:creator>
  <cp:lastModifiedBy>Eleonora Mancini</cp:lastModifiedBy>
  <cp:revision>6</cp:revision>
  <dcterms:created xsi:type="dcterms:W3CDTF">2023-03-27T11:43:19Z</dcterms:created>
  <dcterms:modified xsi:type="dcterms:W3CDTF">2023-04-14T15:50:27Z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2022-05-16T00:00:00Z</vt:filetime>
  </property>
  <property fmtid="{D5CDD505-2E9C-101B-9397-08002B2CF9AE}" pid="3" name="Creator">
    <vt:lpwstr>PowerPoint</vt:lpwstr>
  </property>
  <property fmtid="{D5CDD505-2E9C-101B-9397-08002B2CF9AE}" pid="4" name="LastSaved">
    <vt:filetime>2023-03-27T00:00:00Z</vt:filetime>
  </property>
  <property fmtid="{D5CDD505-2E9C-101B-9397-08002B2CF9AE}" pid="5" name="ContentTypeId">
    <vt:lpwstr>0x0101006A4A7C31BC41F84CAD7420467C61AFB7</vt:lpwstr>
  </property>
</Properties>
</file>