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6.xml" ContentType="application/vnd.openxmlformats-officedocument.presentationml.comments+xml"/>
  <Override PartName="/ppt/notesSlides/notesSlide18.xml" ContentType="application/vnd.openxmlformats-officedocument.presentationml.notesSlide+xml"/>
  <Override PartName="/ppt/comments/comment7.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8.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435" r:id="rId5"/>
    <p:sldId id="469" r:id="rId6"/>
    <p:sldId id="344" r:id="rId7"/>
    <p:sldId id="370" r:id="rId8"/>
    <p:sldId id="396" r:id="rId9"/>
    <p:sldId id="447" r:id="rId10"/>
    <p:sldId id="348" r:id="rId11"/>
    <p:sldId id="423" r:id="rId12"/>
    <p:sldId id="424" r:id="rId13"/>
    <p:sldId id="431" r:id="rId14"/>
    <p:sldId id="379" r:id="rId15"/>
    <p:sldId id="412" r:id="rId16"/>
    <p:sldId id="413" r:id="rId17"/>
    <p:sldId id="425" r:id="rId18"/>
    <p:sldId id="449" r:id="rId19"/>
    <p:sldId id="381" r:id="rId20"/>
    <p:sldId id="384" r:id="rId21"/>
    <p:sldId id="385" r:id="rId22"/>
    <p:sldId id="386" r:id="rId23"/>
    <p:sldId id="402" r:id="rId24"/>
    <p:sldId id="397" r:id="rId25"/>
    <p:sldId id="420" r:id="rId26"/>
    <p:sldId id="421" r:id="rId27"/>
    <p:sldId id="422" r:id="rId28"/>
    <p:sldId id="407" r:id="rId29"/>
    <p:sldId id="403" r:id="rId30"/>
    <p:sldId id="411" r:id="rId31"/>
    <p:sldId id="419" r:id="rId32"/>
    <p:sldId id="354" r:id="rId33"/>
    <p:sldId id="450" r:id="rId34"/>
    <p:sldId id="451" r:id="rId35"/>
    <p:sldId id="452" r:id="rId36"/>
    <p:sldId id="453" r:id="rId37"/>
    <p:sldId id="274" r:id="rId38"/>
    <p:sldId id="387" r:id="rId39"/>
    <p:sldId id="365" r:id="rId40"/>
    <p:sldId id="433" r:id="rId41"/>
    <p:sldId id="357" r:id="rId42"/>
    <p:sldId id="366" r:id="rId43"/>
    <p:sldId id="367" r:id="rId44"/>
    <p:sldId id="415" r:id="rId45"/>
    <p:sldId id="416" r:id="rId46"/>
    <p:sldId id="368" r:id="rId47"/>
    <p:sldId id="369" r:id="rId48"/>
    <p:sldId id="374" r:id="rId49"/>
    <p:sldId id="390" r:id="rId50"/>
    <p:sldId id="360" r:id="rId51"/>
    <p:sldId id="391" r:id="rId52"/>
    <p:sldId id="392" r:id="rId53"/>
    <p:sldId id="393" r:id="rId54"/>
    <p:sldId id="440" r:id="rId55"/>
    <p:sldId id="454" r:id="rId56"/>
    <p:sldId id="363" r:id="rId57"/>
    <p:sldId id="371" r:id="rId58"/>
    <p:sldId id="372" r:id="rId59"/>
    <p:sldId id="445" r:id="rId60"/>
    <p:sldId id="443" r:id="rId61"/>
    <p:sldId id="444" r:id="rId62"/>
    <p:sldId id="480" r:id="rId63"/>
    <p:sldId id="481" r:id="rId64"/>
    <p:sldId id="429" r:id="rId65"/>
    <p:sldId id="382" r:id="rId66"/>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lagioia@gmail.com" initials="f" lastIdx="10" clrIdx="0">
    <p:extLst>
      <p:ext uri="{19B8F6BF-5375-455C-9EA6-DF929625EA0E}">
        <p15:presenceInfo xmlns:p15="http://schemas.microsoft.com/office/powerpoint/2012/main" userId="9ba4e9775c04c42f" providerId="Windows Live"/>
      </p:ext>
    </p:extLst>
  </p:cmAuthor>
  <p:cmAuthor id="2" name="Francesca Lagioia" initials="F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A6AC"/>
    <a:srgbClr val="D3FBE4"/>
    <a:srgbClr val="4270C1"/>
    <a:srgbClr val="E97C30"/>
    <a:srgbClr val="ED7D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922" autoAdjust="0"/>
    <p:restoredTop sz="96197"/>
  </p:normalViewPr>
  <p:slideViewPr>
    <p:cSldViewPr snapToGrid="0">
      <p:cViewPr varScale="1">
        <p:scale>
          <a:sx n="104" d="100"/>
          <a:sy n="104" d="100"/>
        </p:scale>
        <p:origin x="216" y="648"/>
      </p:cViewPr>
      <p:guideLst/>
    </p:cSldViewPr>
  </p:slideViewPr>
  <p:notesTextViewPr>
    <p:cViewPr>
      <p:scale>
        <a:sx n="1" d="1"/>
        <a:sy n="1" d="1"/>
      </p:scale>
      <p:origin x="0" y="0"/>
    </p:cViewPr>
  </p:notesTextViewPr>
  <p:sorterViewPr>
    <p:cViewPr>
      <p:scale>
        <a:sx n="100" d="100"/>
        <a:sy n="100" d="100"/>
      </p:scale>
      <p:origin x="0" y="-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15T08:58:37.607" idx="1">
    <p:pos x="10" y="10"/>
    <p:text>modifica tabella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26T12:22:54.505" idx="1">
    <p:pos x="10" y="10"/>
    <p:text/>
    <p:extLst>
      <p:ext uri="{C676402C-5697-4E1C-873F-D02D1690AC5C}">
        <p15:threadingInfo xmlns:p15="http://schemas.microsoft.com/office/powerpoint/2012/main" timeZoneBias="-60"/>
      </p:ext>
    </p:extLst>
  </p:cm>
  <p:cm authorId="1" dt="2019-01-26T12:22:55.265" idx="2">
    <p:pos x="146" y="146"/>
    <p:text>Quali organi giurisdizionali avranno la competenza a risolvere le controversie nell'ambito del contratto?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1-26T12:22:54.505" idx="1">
    <p:pos x="10" y="10"/>
    <p:text/>
    <p:extLst>
      <p:ext uri="{C676402C-5697-4E1C-873F-D02D1690AC5C}">
        <p15:threadingInfo xmlns:p15="http://schemas.microsoft.com/office/powerpoint/2012/main" timeZoneBias="-60"/>
      </p:ext>
    </p:extLst>
  </p:cm>
  <p:cm authorId="1" dt="2019-01-26T12:22:55.265" idx="2">
    <p:pos x="146" y="146"/>
    <p:text>Quali organi giurisdizionali avranno la competenza a risolvere le controversie nell'ambito del contratto?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1-26T12:22:54.505" idx="7">
    <p:pos x="10" y="10"/>
    <p:text/>
    <p:extLst>
      <p:ext uri="{C676402C-5697-4E1C-873F-D02D1690AC5C}">
        <p15:threadingInfo xmlns:p15="http://schemas.microsoft.com/office/powerpoint/2012/main" timeZoneBias="-60"/>
      </p:ext>
    </p:extLst>
  </p:cm>
  <p:cm authorId="1" dt="2019-01-26T12:22:55.265" idx="8">
    <p:pos x="146" y="146"/>
    <p:text>Quali organi giurisdizionali avranno la competenza a risolvere le controversie nell'ambito del contratto? 
</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1-26T12:22:54.505" idx="1">
    <p:pos x="10" y="10"/>
    <p:text/>
    <p:extLst>
      <p:ext uri="{C676402C-5697-4E1C-873F-D02D1690AC5C}">
        <p15:threadingInfo xmlns:p15="http://schemas.microsoft.com/office/powerpoint/2012/main" timeZoneBias="-60"/>
      </p:ext>
    </p:extLst>
  </p:cm>
  <p:cm authorId="1" dt="2019-01-26T12:22:55.265" idx="2">
    <p:pos x="146" y="146"/>
    <p:text>Quali organi giurisdizionali avranno la competenza a risolvere le controversie nell'ambito del contratto? 
</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1-26T12:22:54.505" idx="3">
    <p:pos x="10" y="10"/>
    <p:text/>
    <p:extLst>
      <p:ext uri="{C676402C-5697-4E1C-873F-D02D1690AC5C}">
        <p15:threadingInfo xmlns:p15="http://schemas.microsoft.com/office/powerpoint/2012/main" timeZoneBias="-60"/>
      </p:ext>
    </p:extLst>
  </p:cm>
  <p:cm authorId="1" dt="2019-01-26T12:22:55.265" idx="4">
    <p:pos x="146" y="146"/>
    <p:text>Quali organi giurisdizionali avranno la competenza a risolvere le controversie nell'ambito del contratto? 
</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1-26T12:22:54.505" idx="5">
    <p:pos x="10" y="10"/>
    <p:text/>
    <p:extLst>
      <p:ext uri="{C676402C-5697-4E1C-873F-D02D1690AC5C}">
        <p15:threadingInfo xmlns:p15="http://schemas.microsoft.com/office/powerpoint/2012/main" timeZoneBias="-60"/>
      </p:ext>
    </p:extLst>
  </p:cm>
  <p:cm authorId="1" dt="2019-01-26T12:22:55.265" idx="6">
    <p:pos x="146" y="146"/>
    <p:text>Quali organi giurisdizionali avranno la competenza a risolvere le controversie nell'ambito del contratto? 
</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1-26T12:22:54.505" idx="9">
    <p:pos x="10" y="10"/>
    <p:text/>
    <p:extLst>
      <p:ext uri="{C676402C-5697-4E1C-873F-D02D1690AC5C}">
        <p15:threadingInfo xmlns:p15="http://schemas.microsoft.com/office/powerpoint/2012/main" timeZoneBias="-60"/>
      </p:ext>
    </p:extLst>
  </p:cm>
  <p:cm authorId="1" dt="2019-01-26T12:22:55.265" idx="10">
    <p:pos x="146" y="146"/>
    <p:text>Quali organi giurisdizionali avranno la competenza a risolvere le controversie nell'ambito del contratto?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041788DB-1260-4093-8418-EE059D7AEAFF}" type="datetimeFigureOut">
              <a:rPr lang="it-IT" smtClean="0"/>
              <a:t>14/04/23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Fare clic per modificare stili del testo dello schema</a:t>
            </a:r>
          </a:p>
          <a:p>
            <a:pPr lvl="1"/>
            <a:r>
              <a:t>Secondo livello</a:t>
            </a:r>
          </a:p>
          <a:p>
            <a:pPr lvl="2"/>
            <a:r>
              <a:t>Terzo livello</a:t>
            </a:r>
          </a:p>
          <a:p>
            <a:pPr lvl="3"/>
            <a:r>
              <a:t>Quarto livello</a:t>
            </a:r>
          </a:p>
          <a:p>
            <a:pPr lvl="4"/>
            <a:r>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878D9D56-CED8-4867-9BC7-9359CC3F39AF}" type="slidenum">
              <a:rPr lang="it-IT" smtClean="0"/>
              <a:t>‹N›</a:t>
            </a:fld>
            <a:endParaRPr lang="it-IT"/>
          </a:p>
        </p:txBody>
      </p:sp>
    </p:spTree>
    <p:extLst>
      <p:ext uri="{BB962C8B-B14F-4D97-AF65-F5344CB8AC3E}">
        <p14:creationId xmlns:p14="http://schemas.microsoft.com/office/powerpoint/2010/main" val="299364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1</a:t>
            </a:fld>
            <a:endParaRPr lang="it-IT"/>
          </a:p>
        </p:txBody>
      </p:sp>
    </p:spTree>
    <p:extLst>
      <p:ext uri="{BB962C8B-B14F-4D97-AF65-F5344CB8AC3E}">
        <p14:creationId xmlns:p14="http://schemas.microsoft.com/office/powerpoint/2010/main" val="370570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10</a:t>
            </a:fld>
            <a:endParaRPr lang="it-IT"/>
          </a:p>
        </p:txBody>
      </p:sp>
    </p:spTree>
    <p:extLst>
      <p:ext uri="{BB962C8B-B14F-4D97-AF65-F5344CB8AC3E}">
        <p14:creationId xmlns:p14="http://schemas.microsoft.com/office/powerpoint/2010/main" val="340642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0"/>
          </a:p>
        </p:txBody>
      </p:sp>
      <p:sp>
        <p:nvSpPr>
          <p:cNvPr id="4" name="Segnaposto numero diapositiva 3"/>
          <p:cNvSpPr>
            <a:spLocks noGrp="1"/>
          </p:cNvSpPr>
          <p:nvPr>
            <p:ph type="sldNum" sz="quarter" idx="5"/>
          </p:nvPr>
        </p:nvSpPr>
        <p:spPr/>
        <p:txBody>
          <a:bodyPr/>
          <a:lstStyle/>
          <a:p>
            <a:fld id="{CE689997-6FDE-D640-A7F1-59BA310B25F6}" type="slidenum">
              <a:rPr lang="en-US" smtClean="0"/>
              <a:t>11</a:t>
            </a:fld>
            <a:endParaRPr lang="en-US"/>
          </a:p>
        </p:txBody>
      </p:sp>
    </p:spTree>
    <p:extLst>
      <p:ext uri="{BB962C8B-B14F-4D97-AF65-F5344CB8AC3E}">
        <p14:creationId xmlns:p14="http://schemas.microsoft.com/office/powerpoint/2010/main" val="346408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sz="1200" b="1"/>
          </a:p>
        </p:txBody>
      </p:sp>
      <p:sp>
        <p:nvSpPr>
          <p:cNvPr id="4" name="Segnaposto numero diapositiva 3"/>
          <p:cNvSpPr>
            <a:spLocks noGrp="1"/>
          </p:cNvSpPr>
          <p:nvPr>
            <p:ph type="sldNum" sz="quarter" idx="5"/>
          </p:nvPr>
        </p:nvSpPr>
        <p:spPr/>
        <p:txBody>
          <a:bodyPr/>
          <a:lstStyle/>
          <a:p>
            <a:fld id="{CE689997-6FDE-D640-A7F1-59BA310B25F6}" type="slidenum">
              <a:rPr lang="en-US" smtClean="0"/>
              <a:t>12</a:t>
            </a:fld>
            <a:endParaRPr lang="en-US"/>
          </a:p>
        </p:txBody>
      </p:sp>
    </p:spTree>
    <p:extLst>
      <p:ext uri="{BB962C8B-B14F-4D97-AF65-F5344CB8AC3E}">
        <p14:creationId xmlns:p14="http://schemas.microsoft.com/office/powerpoint/2010/main" val="206153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1"/>
          </a:p>
        </p:txBody>
      </p:sp>
      <p:sp>
        <p:nvSpPr>
          <p:cNvPr id="4" name="Segnaposto numero diapositiva 3"/>
          <p:cNvSpPr>
            <a:spLocks noGrp="1"/>
          </p:cNvSpPr>
          <p:nvPr>
            <p:ph type="sldNum" sz="quarter" idx="5"/>
          </p:nvPr>
        </p:nvSpPr>
        <p:spPr/>
        <p:txBody>
          <a:bodyPr/>
          <a:lstStyle/>
          <a:p>
            <a:fld id="{CE689997-6FDE-D640-A7F1-59BA310B25F6}" type="slidenum">
              <a:rPr lang="en-US" smtClean="0"/>
              <a:t>13</a:t>
            </a:fld>
            <a:endParaRPr lang="en-US"/>
          </a:p>
        </p:txBody>
      </p:sp>
    </p:spTree>
    <p:extLst>
      <p:ext uri="{BB962C8B-B14F-4D97-AF65-F5344CB8AC3E}">
        <p14:creationId xmlns:p14="http://schemas.microsoft.com/office/powerpoint/2010/main" val="357176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0"/>
          </a:p>
        </p:txBody>
      </p:sp>
      <p:sp>
        <p:nvSpPr>
          <p:cNvPr id="4" name="Segnaposto numero diapositiva 3"/>
          <p:cNvSpPr>
            <a:spLocks noGrp="1"/>
          </p:cNvSpPr>
          <p:nvPr>
            <p:ph type="sldNum" sz="quarter" idx="5"/>
          </p:nvPr>
        </p:nvSpPr>
        <p:spPr/>
        <p:txBody>
          <a:bodyPr/>
          <a:lstStyle/>
          <a:p>
            <a:fld id="{CE689997-6FDE-D640-A7F1-59BA310B25F6}" type="slidenum">
              <a:rPr lang="en-US" smtClean="0"/>
              <a:t>14</a:t>
            </a:fld>
            <a:endParaRPr lang="en-US"/>
          </a:p>
        </p:txBody>
      </p:sp>
    </p:spTree>
    <p:extLst>
      <p:ext uri="{BB962C8B-B14F-4D97-AF65-F5344CB8AC3E}">
        <p14:creationId xmlns:p14="http://schemas.microsoft.com/office/powerpoint/2010/main" val="518643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0"/>
          </a:p>
        </p:txBody>
      </p:sp>
      <p:sp>
        <p:nvSpPr>
          <p:cNvPr id="4" name="Segnaposto numero diapositiva 3"/>
          <p:cNvSpPr>
            <a:spLocks noGrp="1"/>
          </p:cNvSpPr>
          <p:nvPr>
            <p:ph type="sldNum" sz="quarter" idx="5"/>
          </p:nvPr>
        </p:nvSpPr>
        <p:spPr/>
        <p:txBody>
          <a:bodyPr/>
          <a:lstStyle/>
          <a:p>
            <a:fld id="{CE689997-6FDE-D640-A7F1-59BA310B25F6}" type="slidenum">
              <a:rPr lang="en-US" smtClean="0"/>
              <a:t>15</a:t>
            </a:fld>
            <a:endParaRPr lang="en-US"/>
          </a:p>
        </p:txBody>
      </p:sp>
    </p:spTree>
    <p:extLst>
      <p:ext uri="{BB962C8B-B14F-4D97-AF65-F5344CB8AC3E}">
        <p14:creationId xmlns:p14="http://schemas.microsoft.com/office/powerpoint/2010/main" val="1880783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1"/>
          </a:p>
        </p:txBody>
      </p:sp>
      <p:sp>
        <p:nvSpPr>
          <p:cNvPr id="4" name="Segnaposto numero diapositiva 3"/>
          <p:cNvSpPr>
            <a:spLocks noGrp="1"/>
          </p:cNvSpPr>
          <p:nvPr>
            <p:ph type="sldNum" sz="quarter" idx="5"/>
          </p:nvPr>
        </p:nvSpPr>
        <p:spPr/>
        <p:txBody>
          <a:bodyPr/>
          <a:lstStyle/>
          <a:p>
            <a:fld id="{CE689997-6FDE-D640-A7F1-59BA310B25F6}" type="slidenum">
              <a:rPr lang="en-US" smtClean="0"/>
              <a:t>16</a:t>
            </a:fld>
            <a:endParaRPr lang="en-US"/>
          </a:p>
        </p:txBody>
      </p:sp>
    </p:spTree>
    <p:extLst>
      <p:ext uri="{BB962C8B-B14F-4D97-AF65-F5344CB8AC3E}">
        <p14:creationId xmlns:p14="http://schemas.microsoft.com/office/powerpoint/2010/main" val="4000124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1"/>
          </a:p>
        </p:txBody>
      </p:sp>
      <p:sp>
        <p:nvSpPr>
          <p:cNvPr id="4" name="Segnaposto numero diapositiva 3"/>
          <p:cNvSpPr>
            <a:spLocks noGrp="1"/>
          </p:cNvSpPr>
          <p:nvPr>
            <p:ph type="sldNum" sz="quarter" idx="5"/>
          </p:nvPr>
        </p:nvSpPr>
        <p:spPr/>
        <p:txBody>
          <a:bodyPr/>
          <a:lstStyle/>
          <a:p>
            <a:fld id="{CE689997-6FDE-D640-A7F1-59BA310B25F6}" type="slidenum">
              <a:rPr lang="en-US" smtClean="0"/>
              <a:t>17</a:t>
            </a:fld>
            <a:endParaRPr lang="en-US"/>
          </a:p>
        </p:txBody>
      </p:sp>
    </p:spTree>
    <p:extLst>
      <p:ext uri="{BB962C8B-B14F-4D97-AF65-F5344CB8AC3E}">
        <p14:creationId xmlns:p14="http://schemas.microsoft.com/office/powerpoint/2010/main" val="3194206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1"/>
          </a:p>
        </p:txBody>
      </p:sp>
      <p:sp>
        <p:nvSpPr>
          <p:cNvPr id="4" name="Segnaposto numero diapositiva 3"/>
          <p:cNvSpPr>
            <a:spLocks noGrp="1"/>
          </p:cNvSpPr>
          <p:nvPr>
            <p:ph type="sldNum" sz="quarter" idx="5"/>
          </p:nvPr>
        </p:nvSpPr>
        <p:spPr/>
        <p:txBody>
          <a:bodyPr/>
          <a:lstStyle/>
          <a:p>
            <a:fld id="{CE689997-6FDE-D640-A7F1-59BA310B25F6}" type="slidenum">
              <a:rPr lang="en-US" smtClean="0"/>
              <a:t>18</a:t>
            </a:fld>
            <a:endParaRPr lang="en-US"/>
          </a:p>
        </p:txBody>
      </p:sp>
    </p:spTree>
    <p:extLst>
      <p:ext uri="{BB962C8B-B14F-4D97-AF65-F5344CB8AC3E}">
        <p14:creationId xmlns:p14="http://schemas.microsoft.com/office/powerpoint/2010/main" val="392421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19</a:t>
            </a:fld>
            <a:endParaRPr lang="en-GB"/>
          </a:p>
        </p:txBody>
      </p:sp>
    </p:spTree>
    <p:extLst>
      <p:ext uri="{BB962C8B-B14F-4D97-AF65-F5344CB8AC3E}">
        <p14:creationId xmlns:p14="http://schemas.microsoft.com/office/powerpoint/2010/main" val="218267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2</a:t>
            </a:fld>
            <a:endParaRPr lang="it-IT"/>
          </a:p>
        </p:txBody>
      </p:sp>
    </p:spTree>
    <p:extLst>
      <p:ext uri="{BB962C8B-B14F-4D97-AF65-F5344CB8AC3E}">
        <p14:creationId xmlns:p14="http://schemas.microsoft.com/office/powerpoint/2010/main" val="206670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20</a:t>
            </a:fld>
            <a:endParaRPr lang="it-IT"/>
          </a:p>
        </p:txBody>
      </p:sp>
    </p:spTree>
    <p:extLst>
      <p:ext uri="{BB962C8B-B14F-4D97-AF65-F5344CB8AC3E}">
        <p14:creationId xmlns:p14="http://schemas.microsoft.com/office/powerpoint/2010/main" val="57797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21</a:t>
            </a:fld>
            <a:endParaRPr lang="en-GB"/>
          </a:p>
        </p:txBody>
      </p:sp>
    </p:spTree>
    <p:extLst>
      <p:ext uri="{BB962C8B-B14F-4D97-AF65-F5344CB8AC3E}">
        <p14:creationId xmlns:p14="http://schemas.microsoft.com/office/powerpoint/2010/main" val="3620510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22</a:t>
            </a:fld>
            <a:endParaRPr lang="en-GB"/>
          </a:p>
        </p:txBody>
      </p:sp>
    </p:spTree>
    <p:extLst>
      <p:ext uri="{BB962C8B-B14F-4D97-AF65-F5344CB8AC3E}">
        <p14:creationId xmlns:p14="http://schemas.microsoft.com/office/powerpoint/2010/main" val="216701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23</a:t>
            </a:fld>
            <a:endParaRPr lang="en-GB"/>
          </a:p>
        </p:txBody>
      </p:sp>
    </p:spTree>
    <p:extLst>
      <p:ext uri="{BB962C8B-B14F-4D97-AF65-F5344CB8AC3E}">
        <p14:creationId xmlns:p14="http://schemas.microsoft.com/office/powerpoint/2010/main" val="3282648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sz="1200" kern="120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24</a:t>
            </a:fld>
            <a:endParaRPr lang="en-GB"/>
          </a:p>
        </p:txBody>
      </p:sp>
    </p:spTree>
    <p:extLst>
      <p:ext uri="{BB962C8B-B14F-4D97-AF65-F5344CB8AC3E}">
        <p14:creationId xmlns:p14="http://schemas.microsoft.com/office/powerpoint/2010/main" val="3130292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25</a:t>
            </a:fld>
            <a:endParaRPr lang="en-GB"/>
          </a:p>
        </p:txBody>
      </p:sp>
    </p:spTree>
    <p:extLst>
      <p:ext uri="{BB962C8B-B14F-4D97-AF65-F5344CB8AC3E}">
        <p14:creationId xmlns:p14="http://schemas.microsoft.com/office/powerpoint/2010/main" val="271644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26</a:t>
            </a:fld>
            <a:endParaRPr lang="en-GB"/>
          </a:p>
        </p:txBody>
      </p:sp>
    </p:spTree>
    <p:extLst>
      <p:ext uri="{BB962C8B-B14F-4D97-AF65-F5344CB8AC3E}">
        <p14:creationId xmlns:p14="http://schemas.microsoft.com/office/powerpoint/2010/main" val="3337146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a:effectLst/>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27</a:t>
            </a:fld>
            <a:endParaRPr lang="it-IT"/>
          </a:p>
        </p:txBody>
      </p:sp>
    </p:spTree>
    <p:extLst>
      <p:ext uri="{BB962C8B-B14F-4D97-AF65-F5344CB8AC3E}">
        <p14:creationId xmlns:p14="http://schemas.microsoft.com/office/powerpoint/2010/main" val="273148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28</a:t>
            </a:fld>
            <a:endParaRPr lang="it-IT"/>
          </a:p>
        </p:txBody>
      </p:sp>
    </p:spTree>
    <p:extLst>
      <p:ext uri="{BB962C8B-B14F-4D97-AF65-F5344CB8AC3E}">
        <p14:creationId xmlns:p14="http://schemas.microsoft.com/office/powerpoint/2010/main" val="636765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29</a:t>
            </a:fld>
            <a:endParaRPr lang="en-US"/>
          </a:p>
        </p:txBody>
      </p:sp>
    </p:spTree>
    <p:extLst>
      <p:ext uri="{BB962C8B-B14F-4D97-AF65-F5344CB8AC3E}">
        <p14:creationId xmlns:p14="http://schemas.microsoft.com/office/powerpoint/2010/main" val="390734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3</a:t>
            </a:fld>
            <a:endParaRPr lang="en-GB"/>
          </a:p>
        </p:txBody>
      </p:sp>
    </p:spTree>
    <p:extLst>
      <p:ext uri="{BB962C8B-B14F-4D97-AF65-F5344CB8AC3E}">
        <p14:creationId xmlns:p14="http://schemas.microsoft.com/office/powerpoint/2010/main" val="4181054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554990" rtl="0" eaLnBrk="1" fontAlgn="auto" latinLnBrk="0" hangingPunct="1">
              <a:lnSpc>
                <a:spcPct val="100000"/>
              </a:lnSpc>
              <a:spcBef>
                <a:spcPts val="4300"/>
              </a:spcBef>
              <a:spcAft>
                <a:spcPts val="0"/>
              </a:spcAft>
              <a:buClrTx/>
              <a:buSzTx/>
              <a:buFontTx/>
              <a:buNone/>
              <a:tabLst/>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30</a:t>
            </a:fld>
            <a:endParaRPr lang="en-US"/>
          </a:p>
        </p:txBody>
      </p:sp>
    </p:spTree>
    <p:extLst>
      <p:ext uri="{BB962C8B-B14F-4D97-AF65-F5344CB8AC3E}">
        <p14:creationId xmlns:p14="http://schemas.microsoft.com/office/powerpoint/2010/main" val="50241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554990" rtl="0" eaLnBrk="1" fontAlgn="auto" latinLnBrk="0" hangingPunct="1">
              <a:lnSpc>
                <a:spcPct val="100000"/>
              </a:lnSpc>
              <a:spcBef>
                <a:spcPts val="4300"/>
              </a:spcBef>
              <a:spcAft>
                <a:spcPts val="0"/>
              </a:spcAft>
              <a:buClrTx/>
              <a:buSzTx/>
              <a:buFontTx/>
              <a:buNone/>
              <a:tabLst/>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31</a:t>
            </a:fld>
            <a:endParaRPr lang="en-US"/>
          </a:p>
        </p:txBody>
      </p:sp>
    </p:spTree>
    <p:extLst>
      <p:ext uri="{BB962C8B-B14F-4D97-AF65-F5344CB8AC3E}">
        <p14:creationId xmlns:p14="http://schemas.microsoft.com/office/powerpoint/2010/main" val="3980292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sz="1200" kern="120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32</a:t>
            </a:fld>
            <a:endParaRPr lang="it-IT"/>
          </a:p>
        </p:txBody>
      </p:sp>
    </p:spTree>
    <p:extLst>
      <p:ext uri="{BB962C8B-B14F-4D97-AF65-F5344CB8AC3E}">
        <p14:creationId xmlns:p14="http://schemas.microsoft.com/office/powerpoint/2010/main" val="3961190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33</a:t>
            </a:fld>
            <a:endParaRPr lang="it-IT"/>
          </a:p>
        </p:txBody>
      </p:sp>
    </p:spTree>
    <p:extLst>
      <p:ext uri="{BB962C8B-B14F-4D97-AF65-F5344CB8AC3E}">
        <p14:creationId xmlns:p14="http://schemas.microsoft.com/office/powerpoint/2010/main" val="4266761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a:p>
        </p:txBody>
      </p:sp>
      <p:sp>
        <p:nvSpPr>
          <p:cNvPr id="4" name="Segnaposto numero diapositiva 3"/>
          <p:cNvSpPr>
            <a:spLocks noGrp="1"/>
          </p:cNvSpPr>
          <p:nvPr>
            <p:ph type="sldNum" sz="quarter" idx="10"/>
          </p:nvPr>
        </p:nvSpPr>
        <p:spPr/>
        <p:txBody>
          <a:bodyPr/>
          <a:lstStyle/>
          <a:p>
            <a:fld id="{878D9D56-CED8-4867-9BC7-9359CC3F39AF}" type="slidenum">
              <a:rPr lang="it-IT" smtClean="0"/>
              <a:t>34</a:t>
            </a:fld>
            <a:endParaRPr lang="it-IT"/>
          </a:p>
        </p:txBody>
      </p:sp>
    </p:spTree>
    <p:extLst>
      <p:ext uri="{BB962C8B-B14F-4D97-AF65-F5344CB8AC3E}">
        <p14:creationId xmlns:p14="http://schemas.microsoft.com/office/powerpoint/2010/main" val="1068402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35</a:t>
            </a:fld>
            <a:endParaRPr lang="it-IT"/>
          </a:p>
        </p:txBody>
      </p:sp>
    </p:spTree>
    <p:extLst>
      <p:ext uri="{BB962C8B-B14F-4D97-AF65-F5344CB8AC3E}">
        <p14:creationId xmlns:p14="http://schemas.microsoft.com/office/powerpoint/2010/main" val="3921560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36</a:t>
            </a:fld>
            <a:endParaRPr lang="en-US"/>
          </a:p>
        </p:txBody>
      </p:sp>
    </p:spTree>
    <p:extLst>
      <p:ext uri="{BB962C8B-B14F-4D97-AF65-F5344CB8AC3E}">
        <p14:creationId xmlns:p14="http://schemas.microsoft.com/office/powerpoint/2010/main" val="1186810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0"/>
          </a:p>
        </p:txBody>
      </p:sp>
      <p:sp>
        <p:nvSpPr>
          <p:cNvPr id="4" name="Segnaposto numero diapositiva 3"/>
          <p:cNvSpPr>
            <a:spLocks noGrp="1"/>
          </p:cNvSpPr>
          <p:nvPr>
            <p:ph type="sldNum" sz="quarter" idx="5"/>
          </p:nvPr>
        </p:nvSpPr>
        <p:spPr/>
        <p:txBody>
          <a:bodyPr/>
          <a:lstStyle/>
          <a:p>
            <a:fld id="{CE689997-6FDE-D640-A7F1-59BA310B25F6}" type="slidenum">
              <a:rPr lang="en-US" smtClean="0"/>
              <a:t>37</a:t>
            </a:fld>
            <a:endParaRPr lang="en-US"/>
          </a:p>
        </p:txBody>
      </p:sp>
    </p:spTree>
    <p:extLst>
      <p:ext uri="{BB962C8B-B14F-4D97-AF65-F5344CB8AC3E}">
        <p14:creationId xmlns:p14="http://schemas.microsoft.com/office/powerpoint/2010/main" val="1295273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38</a:t>
            </a:fld>
            <a:endParaRPr lang="en-US"/>
          </a:p>
        </p:txBody>
      </p:sp>
    </p:spTree>
    <p:extLst>
      <p:ext uri="{BB962C8B-B14F-4D97-AF65-F5344CB8AC3E}">
        <p14:creationId xmlns:p14="http://schemas.microsoft.com/office/powerpoint/2010/main" val="216116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39</a:t>
            </a:fld>
            <a:endParaRPr lang="en-US"/>
          </a:p>
        </p:txBody>
      </p:sp>
    </p:spTree>
    <p:extLst>
      <p:ext uri="{BB962C8B-B14F-4D97-AF65-F5344CB8AC3E}">
        <p14:creationId xmlns:p14="http://schemas.microsoft.com/office/powerpoint/2010/main" val="14487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b="1"/>
          </a:p>
        </p:txBody>
      </p:sp>
      <p:sp>
        <p:nvSpPr>
          <p:cNvPr id="4" name="Segnaposto numero diapositiva 3"/>
          <p:cNvSpPr>
            <a:spLocks noGrp="1"/>
          </p:cNvSpPr>
          <p:nvPr>
            <p:ph type="sldNum" sz="quarter" idx="5"/>
          </p:nvPr>
        </p:nvSpPr>
        <p:spPr/>
        <p:txBody>
          <a:bodyPr/>
          <a:lstStyle/>
          <a:p>
            <a:fld id="{1D725BE1-0FDC-4E5E-A141-6036D6B006EB}" type="slidenum">
              <a:rPr lang="en-GB" smtClean="0"/>
              <a:t>4</a:t>
            </a:fld>
            <a:endParaRPr lang="en-GB"/>
          </a:p>
        </p:txBody>
      </p:sp>
    </p:spTree>
    <p:extLst>
      <p:ext uri="{BB962C8B-B14F-4D97-AF65-F5344CB8AC3E}">
        <p14:creationId xmlns:p14="http://schemas.microsoft.com/office/powerpoint/2010/main" val="3297024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40</a:t>
            </a:fld>
            <a:endParaRPr lang="en-US"/>
          </a:p>
        </p:txBody>
      </p:sp>
    </p:spTree>
    <p:extLst>
      <p:ext uri="{BB962C8B-B14F-4D97-AF65-F5344CB8AC3E}">
        <p14:creationId xmlns:p14="http://schemas.microsoft.com/office/powerpoint/2010/main" val="3416805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41</a:t>
            </a:fld>
            <a:endParaRPr lang="en-US"/>
          </a:p>
        </p:txBody>
      </p:sp>
    </p:spTree>
    <p:extLst>
      <p:ext uri="{BB962C8B-B14F-4D97-AF65-F5344CB8AC3E}">
        <p14:creationId xmlns:p14="http://schemas.microsoft.com/office/powerpoint/2010/main" val="4156052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42</a:t>
            </a:fld>
            <a:endParaRPr lang="en-US"/>
          </a:p>
        </p:txBody>
      </p:sp>
    </p:spTree>
    <p:extLst>
      <p:ext uri="{BB962C8B-B14F-4D97-AF65-F5344CB8AC3E}">
        <p14:creationId xmlns:p14="http://schemas.microsoft.com/office/powerpoint/2010/main" val="611854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43</a:t>
            </a:fld>
            <a:endParaRPr lang="en-US"/>
          </a:p>
        </p:txBody>
      </p:sp>
    </p:spTree>
    <p:extLst>
      <p:ext uri="{BB962C8B-B14F-4D97-AF65-F5344CB8AC3E}">
        <p14:creationId xmlns:p14="http://schemas.microsoft.com/office/powerpoint/2010/main" val="1413776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1"/>
          </a:p>
        </p:txBody>
      </p:sp>
      <p:sp>
        <p:nvSpPr>
          <p:cNvPr id="4" name="Segnaposto numero diapositiva 3"/>
          <p:cNvSpPr>
            <a:spLocks noGrp="1"/>
          </p:cNvSpPr>
          <p:nvPr>
            <p:ph type="sldNum" sz="quarter" idx="5"/>
          </p:nvPr>
        </p:nvSpPr>
        <p:spPr/>
        <p:txBody>
          <a:bodyPr/>
          <a:lstStyle/>
          <a:p>
            <a:fld id="{CE689997-6FDE-D640-A7F1-59BA310B25F6}" type="slidenum">
              <a:rPr lang="en-US" smtClean="0"/>
              <a:t>44</a:t>
            </a:fld>
            <a:endParaRPr lang="en-US"/>
          </a:p>
        </p:txBody>
      </p:sp>
    </p:spTree>
    <p:extLst>
      <p:ext uri="{BB962C8B-B14F-4D97-AF65-F5344CB8AC3E}">
        <p14:creationId xmlns:p14="http://schemas.microsoft.com/office/powerpoint/2010/main" val="1686825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1"/>
          </a:p>
        </p:txBody>
      </p:sp>
      <p:sp>
        <p:nvSpPr>
          <p:cNvPr id="4" name="Segnaposto numero diapositiva 3"/>
          <p:cNvSpPr>
            <a:spLocks noGrp="1"/>
          </p:cNvSpPr>
          <p:nvPr>
            <p:ph type="sldNum" sz="quarter" idx="5"/>
          </p:nvPr>
        </p:nvSpPr>
        <p:spPr/>
        <p:txBody>
          <a:bodyPr/>
          <a:lstStyle/>
          <a:p>
            <a:fld id="{CE689997-6FDE-D640-A7F1-59BA310B25F6}" type="slidenum">
              <a:rPr lang="en-US" smtClean="0"/>
              <a:t>45</a:t>
            </a:fld>
            <a:endParaRPr lang="en-US"/>
          </a:p>
        </p:txBody>
      </p:sp>
    </p:spTree>
    <p:extLst>
      <p:ext uri="{BB962C8B-B14F-4D97-AF65-F5344CB8AC3E}">
        <p14:creationId xmlns:p14="http://schemas.microsoft.com/office/powerpoint/2010/main" val="3444222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sz="1200" b="1"/>
          </a:p>
        </p:txBody>
      </p:sp>
      <p:sp>
        <p:nvSpPr>
          <p:cNvPr id="4" name="Segnaposto numero diapositiva 3"/>
          <p:cNvSpPr>
            <a:spLocks noGrp="1"/>
          </p:cNvSpPr>
          <p:nvPr>
            <p:ph type="sldNum" sz="quarter" idx="5"/>
          </p:nvPr>
        </p:nvSpPr>
        <p:spPr/>
        <p:txBody>
          <a:bodyPr/>
          <a:lstStyle/>
          <a:p>
            <a:fld id="{CE689997-6FDE-D640-A7F1-59BA310B25F6}" type="slidenum">
              <a:rPr lang="en-US" smtClean="0"/>
              <a:t>46</a:t>
            </a:fld>
            <a:endParaRPr lang="en-US"/>
          </a:p>
        </p:txBody>
      </p:sp>
    </p:spTree>
    <p:extLst>
      <p:ext uri="{BB962C8B-B14F-4D97-AF65-F5344CB8AC3E}">
        <p14:creationId xmlns:p14="http://schemas.microsoft.com/office/powerpoint/2010/main" val="393025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47</a:t>
            </a:fld>
            <a:endParaRPr lang="en-US"/>
          </a:p>
        </p:txBody>
      </p:sp>
    </p:spTree>
    <p:extLst>
      <p:ext uri="{BB962C8B-B14F-4D97-AF65-F5344CB8AC3E}">
        <p14:creationId xmlns:p14="http://schemas.microsoft.com/office/powerpoint/2010/main" val="980015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48</a:t>
            </a:fld>
            <a:endParaRPr lang="en-US"/>
          </a:p>
        </p:txBody>
      </p:sp>
    </p:spTree>
    <p:extLst>
      <p:ext uri="{BB962C8B-B14F-4D97-AF65-F5344CB8AC3E}">
        <p14:creationId xmlns:p14="http://schemas.microsoft.com/office/powerpoint/2010/main" val="1564117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49</a:t>
            </a:fld>
            <a:endParaRPr lang="en-US"/>
          </a:p>
        </p:txBody>
      </p:sp>
    </p:spTree>
    <p:extLst>
      <p:ext uri="{BB962C8B-B14F-4D97-AF65-F5344CB8AC3E}">
        <p14:creationId xmlns:p14="http://schemas.microsoft.com/office/powerpoint/2010/main" val="232252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5</a:t>
            </a:fld>
            <a:endParaRPr lang="en-GB"/>
          </a:p>
        </p:txBody>
      </p:sp>
    </p:spTree>
    <p:extLst>
      <p:ext uri="{BB962C8B-B14F-4D97-AF65-F5344CB8AC3E}">
        <p14:creationId xmlns:p14="http://schemas.microsoft.com/office/powerpoint/2010/main" val="632105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50</a:t>
            </a:fld>
            <a:endParaRPr lang="en-US"/>
          </a:p>
        </p:txBody>
      </p:sp>
    </p:spTree>
    <p:extLst>
      <p:ext uri="{BB962C8B-B14F-4D97-AF65-F5344CB8AC3E}">
        <p14:creationId xmlns:p14="http://schemas.microsoft.com/office/powerpoint/2010/main" val="39167280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51</a:t>
            </a:fld>
            <a:endParaRPr lang="en-US"/>
          </a:p>
        </p:txBody>
      </p:sp>
    </p:spTree>
    <p:extLst>
      <p:ext uri="{BB962C8B-B14F-4D97-AF65-F5344CB8AC3E}">
        <p14:creationId xmlns:p14="http://schemas.microsoft.com/office/powerpoint/2010/main" val="19242607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52</a:t>
            </a:fld>
            <a:endParaRPr lang="en-US"/>
          </a:p>
        </p:txBody>
      </p:sp>
    </p:spTree>
    <p:extLst>
      <p:ext uri="{BB962C8B-B14F-4D97-AF65-F5344CB8AC3E}">
        <p14:creationId xmlns:p14="http://schemas.microsoft.com/office/powerpoint/2010/main" val="3553262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53</a:t>
            </a:fld>
            <a:endParaRPr lang="en-US"/>
          </a:p>
        </p:txBody>
      </p:sp>
    </p:spTree>
    <p:extLst>
      <p:ext uri="{BB962C8B-B14F-4D97-AF65-F5344CB8AC3E}">
        <p14:creationId xmlns:p14="http://schemas.microsoft.com/office/powerpoint/2010/main" val="4014365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54</a:t>
            </a:fld>
            <a:endParaRPr lang="it-IT"/>
          </a:p>
        </p:txBody>
      </p:sp>
    </p:spTree>
    <p:extLst>
      <p:ext uri="{BB962C8B-B14F-4D97-AF65-F5344CB8AC3E}">
        <p14:creationId xmlns:p14="http://schemas.microsoft.com/office/powerpoint/2010/main" val="3675656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55</a:t>
            </a:fld>
            <a:endParaRPr lang="it-IT"/>
          </a:p>
        </p:txBody>
      </p:sp>
    </p:spTree>
    <p:extLst>
      <p:ext uri="{BB962C8B-B14F-4D97-AF65-F5344CB8AC3E}">
        <p14:creationId xmlns:p14="http://schemas.microsoft.com/office/powerpoint/2010/main" val="24062730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56</a:t>
            </a:fld>
            <a:endParaRPr lang="it-IT"/>
          </a:p>
        </p:txBody>
      </p:sp>
    </p:spTree>
    <p:extLst>
      <p:ext uri="{BB962C8B-B14F-4D97-AF65-F5344CB8AC3E}">
        <p14:creationId xmlns:p14="http://schemas.microsoft.com/office/powerpoint/2010/main" val="483789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57</a:t>
            </a:fld>
            <a:endParaRPr lang="it-IT"/>
          </a:p>
        </p:txBody>
      </p:sp>
    </p:spTree>
    <p:extLst>
      <p:ext uri="{BB962C8B-B14F-4D97-AF65-F5344CB8AC3E}">
        <p14:creationId xmlns:p14="http://schemas.microsoft.com/office/powerpoint/2010/main" val="2415615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58</a:t>
            </a:fld>
            <a:endParaRPr lang="it-IT"/>
          </a:p>
        </p:txBody>
      </p:sp>
    </p:spTree>
    <p:extLst>
      <p:ext uri="{BB962C8B-B14F-4D97-AF65-F5344CB8AC3E}">
        <p14:creationId xmlns:p14="http://schemas.microsoft.com/office/powerpoint/2010/main" val="34304568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59</a:t>
            </a:fld>
            <a:endParaRPr lang="it-IT"/>
          </a:p>
        </p:txBody>
      </p:sp>
    </p:spTree>
    <p:extLst>
      <p:ext uri="{BB962C8B-B14F-4D97-AF65-F5344CB8AC3E}">
        <p14:creationId xmlns:p14="http://schemas.microsoft.com/office/powerpoint/2010/main" val="191365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78D9D56-CED8-4867-9BC7-9359CC3F39AF}" type="slidenum">
              <a:rPr lang="it-IT" smtClean="0"/>
              <a:t>6</a:t>
            </a:fld>
            <a:endParaRPr lang="it-IT"/>
          </a:p>
        </p:txBody>
      </p:sp>
    </p:spTree>
    <p:extLst>
      <p:ext uri="{BB962C8B-B14F-4D97-AF65-F5344CB8AC3E}">
        <p14:creationId xmlns:p14="http://schemas.microsoft.com/office/powerpoint/2010/main" val="15487620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60</a:t>
            </a:fld>
            <a:endParaRPr lang="it-IT"/>
          </a:p>
        </p:txBody>
      </p:sp>
    </p:spTree>
    <p:extLst>
      <p:ext uri="{BB962C8B-B14F-4D97-AF65-F5344CB8AC3E}">
        <p14:creationId xmlns:p14="http://schemas.microsoft.com/office/powerpoint/2010/main" val="31935327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878D9D56-CED8-4867-9BC7-9359CC3F39AF}" type="slidenum">
              <a:rPr lang="it-IT" smtClean="0"/>
              <a:t>61</a:t>
            </a:fld>
            <a:endParaRPr lang="it-IT"/>
          </a:p>
        </p:txBody>
      </p:sp>
    </p:spTree>
    <p:extLst>
      <p:ext uri="{BB962C8B-B14F-4D97-AF65-F5344CB8AC3E}">
        <p14:creationId xmlns:p14="http://schemas.microsoft.com/office/powerpoint/2010/main" val="37025540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defTabSz="554990">
              <a:spcBef>
                <a:spcPts val="4300"/>
              </a:spcBef>
              <a:buNone/>
              <a:defRPr sz="4370"/>
            </a:pPr>
            <a:endParaRPr sz="2800"/>
          </a:p>
        </p:txBody>
      </p:sp>
      <p:sp>
        <p:nvSpPr>
          <p:cNvPr id="4" name="Segnaposto numero diapositiva 3"/>
          <p:cNvSpPr>
            <a:spLocks noGrp="1"/>
          </p:cNvSpPr>
          <p:nvPr>
            <p:ph type="sldNum" sz="quarter" idx="5"/>
          </p:nvPr>
        </p:nvSpPr>
        <p:spPr/>
        <p:txBody>
          <a:bodyPr/>
          <a:lstStyle/>
          <a:p>
            <a:fld id="{CE689997-6FDE-D640-A7F1-59BA310B25F6}" type="slidenum">
              <a:rPr lang="en-US" smtClean="0"/>
              <a:t>62</a:t>
            </a:fld>
            <a:endParaRPr lang="en-US"/>
          </a:p>
        </p:txBody>
      </p:sp>
    </p:spTree>
    <p:extLst>
      <p:ext uri="{BB962C8B-B14F-4D97-AF65-F5344CB8AC3E}">
        <p14:creationId xmlns:p14="http://schemas.microsoft.com/office/powerpoint/2010/main" val="47846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CE689997-6FDE-D640-A7F1-59BA310B25F6}" type="slidenum">
              <a:rPr lang="en-US" smtClean="0"/>
              <a:t>7</a:t>
            </a:fld>
            <a:endParaRPr lang="en-US"/>
          </a:p>
        </p:txBody>
      </p:sp>
    </p:spTree>
    <p:extLst>
      <p:ext uri="{BB962C8B-B14F-4D97-AF65-F5344CB8AC3E}">
        <p14:creationId xmlns:p14="http://schemas.microsoft.com/office/powerpoint/2010/main" val="373112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sz="quarter" idx="5"/>
          </p:nvPr>
        </p:nvSpPr>
        <p:spPr/>
        <p:txBody>
          <a:bodyPr/>
          <a:lstStyle/>
          <a:p>
            <a:fld id="{1D725BE1-0FDC-4E5E-A141-6036D6B006EB}" type="slidenum">
              <a:rPr lang="en-GB" smtClean="0"/>
              <a:t>8</a:t>
            </a:fld>
            <a:endParaRPr lang="en-GB"/>
          </a:p>
        </p:txBody>
      </p:sp>
    </p:spTree>
    <p:extLst>
      <p:ext uri="{BB962C8B-B14F-4D97-AF65-F5344CB8AC3E}">
        <p14:creationId xmlns:p14="http://schemas.microsoft.com/office/powerpoint/2010/main" val="377782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sz="1200" kern="120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CE689997-6FDE-D640-A7F1-59BA310B25F6}" type="slidenum">
              <a:rPr lang="en-US" smtClean="0"/>
              <a:t>9</a:t>
            </a:fld>
            <a:endParaRPr lang="en-US"/>
          </a:p>
        </p:txBody>
      </p:sp>
    </p:spTree>
    <p:extLst>
      <p:ext uri="{BB962C8B-B14F-4D97-AF65-F5344CB8AC3E}">
        <p14:creationId xmlns:p14="http://schemas.microsoft.com/office/powerpoint/2010/main" val="2423042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5F17-8ED3-A649-806E-CE1E7E9E6CFA}"/>
              </a:ext>
            </a:extLst>
          </p:cNvPr>
          <p:cNvSpPr>
            <a:spLocks noGrp="1"/>
          </p:cNvSpPr>
          <p:nvPr>
            <p:ph type="ctrTitle"/>
          </p:nvPr>
        </p:nvSpPr>
        <p:spPr>
          <a:xfrm>
            <a:off x="2697630" y="1512296"/>
            <a:ext cx="7992533" cy="2031118"/>
          </a:xfrm>
        </p:spPr>
        <p:txBody>
          <a:bodyPr lIns="0" anchor="t"/>
          <a:lstStyle>
            <a:lvl1pPr algn="l">
              <a:defRPr sz="4400"/>
            </a:lvl1pPr>
          </a:lstStyle>
          <a:p>
            <a:r>
              <a:t>Clicca per modificare lo stile del titolo Master</a:t>
            </a:r>
          </a:p>
        </p:txBody>
      </p:sp>
      <p:sp>
        <p:nvSpPr>
          <p:cNvPr id="3" name="Subtitle 2">
            <a:extLst>
              <a:ext uri="{FF2B5EF4-FFF2-40B4-BE49-F238E27FC236}">
                <a16:creationId xmlns:a16="http://schemas.microsoft.com/office/drawing/2014/main" id="{DED621C8-BA26-3F47-8C4A-E90329316539}"/>
              </a:ext>
            </a:extLst>
          </p:cNvPr>
          <p:cNvSpPr>
            <a:spLocks noGrp="1"/>
          </p:cNvSpPr>
          <p:nvPr>
            <p:ph type="subTitle" idx="1"/>
          </p:nvPr>
        </p:nvSpPr>
        <p:spPr>
          <a:xfrm>
            <a:off x="2697629" y="3635491"/>
            <a:ext cx="800382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Fare clic per modificare lo stile dei sottotitoli Master</a:t>
            </a:r>
          </a:p>
        </p:txBody>
      </p:sp>
      <p:pic>
        <p:nvPicPr>
          <p:cNvPr id="4" name="Picture 3">
            <a:extLst>
              <a:ext uri="{FF2B5EF4-FFF2-40B4-BE49-F238E27FC236}">
                <a16:creationId xmlns:a16="http://schemas.microsoft.com/office/drawing/2014/main" id="{323C6FEA-BE74-40A8-8D72-0D451A501B50}"/>
              </a:ext>
            </a:extLst>
          </p:cNvPr>
          <p:cNvPicPr>
            <a:picLocks noChangeAspect="1"/>
          </p:cNvPicPr>
          <p:nvPr userDrawn="1"/>
        </p:nvPicPr>
        <p:blipFill>
          <a:blip r:embed="rId2"/>
          <a:stretch>
            <a:fillRect/>
          </a:stretch>
        </p:blipFill>
        <p:spPr>
          <a:xfrm>
            <a:off x="10023763" y="189034"/>
            <a:ext cx="1964217" cy="467671"/>
          </a:xfrm>
          <a:prstGeom prst="rect">
            <a:avLst/>
          </a:prstGeom>
        </p:spPr>
      </p:pic>
    </p:spTree>
    <p:extLst>
      <p:ext uri="{BB962C8B-B14F-4D97-AF65-F5344CB8AC3E}">
        <p14:creationId xmlns:p14="http://schemas.microsoft.com/office/powerpoint/2010/main" val="113883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7A34303-1759-4E27-A203-058525CE7C6D}"/>
              </a:ext>
            </a:extLst>
          </p:cNvPr>
          <p:cNvSpPr txBox="1">
            <a:spLocks/>
          </p:cNvSpPr>
          <p:nvPr userDrawn="1"/>
        </p:nvSpPr>
        <p:spPr>
          <a:xfrm>
            <a:off x="10567988" y="6335713"/>
            <a:ext cx="928687" cy="284162"/>
          </a:xfrm>
          <a:prstGeom prst="rect">
            <a:avLst/>
          </a:prstGeom>
        </p:spPr>
        <p:txBody>
          <a:bodyPr anchor="ctr"/>
          <a:lstStyle>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solidFill>
                  <a:srgbClr val="A50050"/>
                </a:solidFill>
              </a:defRPr>
            </a:pPr>
            <a:r>
              <a:t>■  </a:t>
            </a:r>
            <a:fld id="{52501F59-5F2B-497F-9998-4B80FD82029A}" type="slidenum">
              <a:rPr lang="it-IT" smtClean="0">
                <a:solidFill>
                  <a:srgbClr val="A50050"/>
                </a:solidFill>
              </a:rPr>
              <a:pPr fontAlgn="auto">
                <a:spcBef>
                  <a:spcPts val="0"/>
                </a:spcBef>
                <a:spcAft>
                  <a:spcPts val="0"/>
                </a:spcAft>
              </a:pPr>
              <a:t>‹N›</a:t>
            </a:fld>
            <a:endParaRPr>
              <a:solidFill>
                <a:srgbClr val="A50050"/>
              </a:solidFill>
            </a:endParaRPr>
          </a:p>
        </p:txBody>
      </p:sp>
      <p:sp>
        <p:nvSpPr>
          <p:cNvPr id="2" name="Title 1">
            <a:extLst>
              <a:ext uri="{FF2B5EF4-FFF2-40B4-BE49-F238E27FC236}">
                <a16:creationId xmlns:a16="http://schemas.microsoft.com/office/drawing/2014/main" id="{0FD742F2-FB32-8647-9CB1-23F93025CA27}"/>
              </a:ext>
            </a:extLst>
          </p:cNvPr>
          <p:cNvSpPr>
            <a:spLocks noGrp="1"/>
          </p:cNvSpPr>
          <p:nvPr>
            <p:ph type="title"/>
          </p:nvPr>
        </p:nvSpPr>
        <p:spPr>
          <a:xfrm>
            <a:off x="1611086" y="365125"/>
            <a:ext cx="9742714" cy="1325563"/>
          </a:xfrm>
        </p:spPr>
        <p:txBody>
          <a:bodyPr anchor="t"/>
          <a:lstStyle>
            <a:lvl1pPr>
              <a:defRPr sz="3200"/>
            </a:lvl1pPr>
          </a:lstStyle>
          <a:p>
            <a:r>
              <a:t>Clicca per modificare lo stile del titolo Master</a:t>
            </a:r>
          </a:p>
        </p:txBody>
      </p:sp>
      <p:sp>
        <p:nvSpPr>
          <p:cNvPr id="3" name="Content Placeholder 2">
            <a:extLst>
              <a:ext uri="{FF2B5EF4-FFF2-40B4-BE49-F238E27FC236}">
                <a16:creationId xmlns:a16="http://schemas.microsoft.com/office/drawing/2014/main" id="{4464207A-47B7-0944-B92B-14449D5B7722}"/>
              </a:ext>
            </a:extLst>
          </p:cNvPr>
          <p:cNvSpPr>
            <a:spLocks noGrp="1"/>
          </p:cNvSpPr>
          <p:nvPr>
            <p:ph idx="1"/>
          </p:nvPr>
        </p:nvSpPr>
        <p:spPr>
          <a:xfrm>
            <a:off x="1611086" y="1825625"/>
            <a:ext cx="9742714" cy="4022019"/>
          </a:xfrm>
        </p:spPr>
        <p:txBody>
          <a:bodyPr/>
          <a:lstStyle>
            <a:lvl1pPr>
              <a:lnSpc>
                <a:spcPct val="150000"/>
              </a:lnSpc>
            </a:lvl1pPr>
            <a:lvl2pPr>
              <a:lnSpc>
                <a:spcPct val="150000"/>
              </a:lnSpc>
            </a:lvl2pPr>
            <a:lvl3pPr>
              <a:lnSpc>
                <a:spcPct val="150000"/>
              </a:lnSpc>
            </a:lvl3pPr>
          </a:lstStyle>
          <a:p>
            <a:pPr lvl="0"/>
            <a:r>
              <a:t>Fare clic per modificare gli stili di testo master</a:t>
            </a:r>
          </a:p>
          <a:p>
            <a:pPr lvl="1"/>
            <a:r>
              <a:t>Secondo livello</a:t>
            </a:r>
          </a:p>
          <a:p>
            <a:pPr lvl="2"/>
            <a:r>
              <a:t>Terzo livello</a:t>
            </a:r>
          </a:p>
          <a:p>
            <a:pPr lvl="3"/>
            <a:r>
              <a:t>Quarto livello</a:t>
            </a:r>
          </a:p>
          <a:p>
            <a:pPr lvl="4"/>
            <a:r>
              <a:t>Quinto livello</a:t>
            </a:r>
          </a:p>
        </p:txBody>
      </p:sp>
      <p:pic>
        <p:nvPicPr>
          <p:cNvPr id="8" name="Picture 7">
            <a:extLst>
              <a:ext uri="{FF2B5EF4-FFF2-40B4-BE49-F238E27FC236}">
                <a16:creationId xmlns:a16="http://schemas.microsoft.com/office/drawing/2014/main" id="{DBC981F3-4C0F-47EB-A8E7-FF8F665174D0}"/>
              </a:ext>
            </a:extLst>
          </p:cNvPr>
          <p:cNvPicPr>
            <a:picLocks noChangeAspect="1"/>
          </p:cNvPicPr>
          <p:nvPr userDrawn="1"/>
        </p:nvPicPr>
        <p:blipFill>
          <a:blip r:embed="rId2"/>
          <a:stretch>
            <a:fillRect/>
          </a:stretch>
        </p:blipFill>
        <p:spPr>
          <a:xfrm>
            <a:off x="2005106" y="5847644"/>
            <a:ext cx="7242676" cy="859611"/>
          </a:xfrm>
          <a:prstGeom prst="rect">
            <a:avLst/>
          </a:prstGeom>
        </p:spPr>
      </p:pic>
      <p:pic>
        <p:nvPicPr>
          <p:cNvPr id="5" name="Picture 4">
            <a:extLst>
              <a:ext uri="{FF2B5EF4-FFF2-40B4-BE49-F238E27FC236}">
                <a16:creationId xmlns:a16="http://schemas.microsoft.com/office/drawing/2014/main" id="{D24F3280-1B2E-4B84-8A30-1F41801351E3}"/>
              </a:ext>
            </a:extLst>
          </p:cNvPr>
          <p:cNvPicPr>
            <a:picLocks noChangeAspect="1"/>
          </p:cNvPicPr>
          <p:nvPr userDrawn="1"/>
        </p:nvPicPr>
        <p:blipFill>
          <a:blip r:embed="rId3"/>
          <a:stretch>
            <a:fillRect/>
          </a:stretch>
        </p:blipFill>
        <p:spPr>
          <a:xfrm>
            <a:off x="2416593" y="5934413"/>
            <a:ext cx="7358813" cy="686073"/>
          </a:xfrm>
          <a:prstGeom prst="rect">
            <a:avLst/>
          </a:prstGeom>
        </p:spPr>
      </p:pic>
      <p:pic>
        <p:nvPicPr>
          <p:cNvPr id="7" name="Picture 6">
            <a:extLst>
              <a:ext uri="{FF2B5EF4-FFF2-40B4-BE49-F238E27FC236}">
                <a16:creationId xmlns:a16="http://schemas.microsoft.com/office/drawing/2014/main" id="{C98EEDDD-850C-4781-9AF7-3BD0B0E67B51}"/>
              </a:ext>
            </a:extLst>
          </p:cNvPr>
          <p:cNvPicPr>
            <a:picLocks noChangeAspect="1"/>
          </p:cNvPicPr>
          <p:nvPr userDrawn="1"/>
        </p:nvPicPr>
        <p:blipFill>
          <a:blip r:embed="rId4"/>
          <a:stretch>
            <a:fillRect/>
          </a:stretch>
        </p:blipFill>
        <p:spPr>
          <a:xfrm>
            <a:off x="4855247" y="6077527"/>
            <a:ext cx="2481505" cy="590835"/>
          </a:xfrm>
          <a:prstGeom prst="rect">
            <a:avLst/>
          </a:prstGeom>
        </p:spPr>
      </p:pic>
    </p:spTree>
    <p:extLst>
      <p:ext uri="{BB962C8B-B14F-4D97-AF65-F5344CB8AC3E}">
        <p14:creationId xmlns:p14="http://schemas.microsoft.com/office/powerpoint/2010/main" val="414050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Tariffa clic per modifica lo stile del titolo dello schema</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t>Modifica gli stili del testo dello schemaSecondo livello Terzo livello Quarto livello Quinto livello</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t>Modifica gli stili del testo dello schemaSecondo livello Terzo livello Quarto livello Quinto livello</a:t>
            </a:r>
          </a:p>
        </p:txBody>
      </p:sp>
      <p:sp>
        <p:nvSpPr>
          <p:cNvPr id="5" name="Date Placeholder 3"/>
          <p:cNvSpPr>
            <a:spLocks noGrp="1"/>
          </p:cNvSpPr>
          <p:nvPr>
            <p:ph type="dt" sz="half" idx="10"/>
          </p:nvPr>
        </p:nvSpPr>
        <p:spPr/>
        <p:txBody>
          <a:bodyPr/>
          <a:lstStyle/>
          <a:p>
            <a:fld id="{0B9BC296-BCCA-4F55-B360-741FF55A0FC6}" type="datetime1">
              <a:rPr lang="it-IT" smtClean="0"/>
              <a:t>14/04/23</a:t>
            </a:fld>
            <a:endParaRPr lang="it-IT"/>
          </a:p>
        </p:txBody>
      </p:sp>
      <p:sp>
        <p:nvSpPr>
          <p:cNvPr id="6" name="Footer Placeholder 4"/>
          <p:cNvSpPr>
            <a:spLocks noGrp="1"/>
          </p:cNvSpPr>
          <p:nvPr>
            <p:ph type="ftr" sz="quarter" idx="11"/>
          </p:nvPr>
        </p:nvSpPr>
        <p:spPr/>
        <p:txBody>
          <a:bodyPr/>
          <a:lstStyle/>
          <a:p>
            <a:endParaRPr/>
          </a:p>
        </p:txBody>
      </p:sp>
      <p:sp>
        <p:nvSpPr>
          <p:cNvPr id="7" name="Slide Number Placeholder 5"/>
          <p:cNvSpPr>
            <a:spLocks noGrp="1"/>
          </p:cNvSpPr>
          <p:nvPr>
            <p:ph type="sldNum" sz="quarter" idx="12"/>
          </p:nvPr>
        </p:nvSpPr>
        <p:spPr/>
        <p:txBody>
          <a:bodyPr/>
          <a:lstStyle/>
          <a:p>
            <a:fld id="{9DA67AA2-2322-4A0D-8764-9C1E060557E7}" type="slidenum">
              <a:rPr lang="it-IT"/>
              <a:t>‹N›</a:t>
            </a:fld>
            <a:endParaRPr lang="it-IT"/>
          </a:p>
        </p:txBody>
      </p:sp>
    </p:spTree>
    <p:extLst>
      <p:ext uri="{BB962C8B-B14F-4D97-AF65-F5344CB8AC3E}">
        <p14:creationId xmlns:p14="http://schemas.microsoft.com/office/powerpoint/2010/main" val="347668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EURA 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t>Tariffa clic per modifica lo stile del titolo</a:t>
            </a:r>
          </a:p>
        </p:txBody>
      </p:sp>
      <p:sp>
        <p:nvSpPr>
          <p:cNvPr id="3" name="Segnaposto contenuto 2"/>
          <p:cNvSpPr>
            <a:spLocks noGrp="1"/>
          </p:cNvSpPr>
          <p:nvPr>
            <p:ph idx="1"/>
          </p:nvPr>
        </p:nvSpPr>
        <p:spPr/>
        <p:txBody>
          <a:bodyPr/>
          <a:lstStyle/>
          <a:p>
            <a:pPr lvl="0"/>
            <a:r>
              <a:t>Modifica gli stili del testo dello schema</a:t>
            </a:r>
          </a:p>
          <a:p>
            <a:pPr lvl="1"/>
            <a:r>
              <a:t>Secondo livello</a:t>
            </a:r>
          </a:p>
          <a:p>
            <a:pPr lvl="2"/>
            <a:r>
              <a:t>Terzo livello</a:t>
            </a:r>
          </a:p>
          <a:p>
            <a:pPr lvl="3"/>
            <a:r>
              <a:t>Quarto livello</a:t>
            </a:r>
          </a:p>
          <a:p>
            <a:pPr lvl="4"/>
            <a:r>
              <a:t>Quinto livello</a:t>
            </a:r>
          </a:p>
        </p:txBody>
      </p:sp>
      <p:sp>
        <p:nvSpPr>
          <p:cNvPr id="7" name="Segnaposto data 6"/>
          <p:cNvSpPr>
            <a:spLocks noGrp="1"/>
          </p:cNvSpPr>
          <p:nvPr>
            <p:ph type="dt" sz="half" idx="10"/>
          </p:nvPr>
        </p:nvSpPr>
        <p:spPr>
          <a:xfrm>
            <a:off x="8610600" y="6356350"/>
            <a:ext cx="2743200" cy="365125"/>
          </a:xfrm>
        </p:spPr>
        <p:txBody>
          <a:bodyPr/>
          <a:lstStyle/>
          <a:p>
            <a:fld id="{3D10F9DF-5DCC-44CB-9979-A87B3C43A818}" type="datetimeFigureOut">
              <a:rPr lang="en-GB" smtClean="0"/>
              <a:t>14/04/2023</a:t>
            </a:fld>
            <a:endParaRPr lang="en-GB"/>
          </a:p>
        </p:txBody>
      </p:sp>
      <p:sp>
        <p:nvSpPr>
          <p:cNvPr id="8" name="Segnaposto piè di pagina 7"/>
          <p:cNvSpPr>
            <a:spLocks noGrp="1"/>
          </p:cNvSpPr>
          <p:nvPr>
            <p:ph type="ftr" sz="quarter" idx="11"/>
          </p:nvPr>
        </p:nvSpPr>
        <p:spPr>
          <a:xfrm>
            <a:off x="5091764" y="6356350"/>
            <a:ext cx="3061636" cy="365125"/>
          </a:xfrm>
        </p:spPr>
        <p:txBody>
          <a:bodyPr/>
          <a:lstStyle/>
          <a:p>
            <a:endParaRPr/>
          </a:p>
        </p:txBody>
      </p:sp>
      <p:pic>
        <p:nvPicPr>
          <p:cNvPr id="11" name="Immagine 10"/>
          <p:cNvPicPr>
            <a:picLocks noChangeAspect="1"/>
          </p:cNvPicPr>
          <p:nvPr userDrawn="1"/>
        </p:nvPicPr>
        <p:blipFill>
          <a:blip r:embed="rId2"/>
          <a:stretch>
            <a:fillRect/>
          </a:stretch>
        </p:blipFill>
        <p:spPr>
          <a:xfrm>
            <a:off x="746760" y="6176963"/>
            <a:ext cx="3805592" cy="617859"/>
          </a:xfrm>
          <a:prstGeom prst="rect">
            <a:avLst/>
          </a:prstGeom>
        </p:spPr>
      </p:pic>
    </p:spTree>
    <p:extLst>
      <p:ext uri="{BB962C8B-B14F-4D97-AF65-F5344CB8AC3E}">
        <p14:creationId xmlns:p14="http://schemas.microsoft.com/office/powerpoint/2010/main" val="4118242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91E0B2A-05B3-4E01-AE2A-534E28E1627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t>Clicca per modificare lo stile del titolo Master</a:t>
            </a:r>
          </a:p>
        </p:txBody>
      </p:sp>
      <p:sp>
        <p:nvSpPr>
          <p:cNvPr id="3075" name="Text Placeholder 2">
            <a:extLst>
              <a:ext uri="{FF2B5EF4-FFF2-40B4-BE49-F238E27FC236}">
                <a16:creationId xmlns:a16="http://schemas.microsoft.com/office/drawing/2014/main" id="{C882A052-8239-4F7C-940F-CAB4568DB96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t>Fare clic per modificare gli stili di testo master</a:t>
            </a:r>
          </a:p>
          <a:p>
            <a:pPr lvl="1"/>
            <a:r>
              <a:t>Secondo livello</a:t>
            </a:r>
          </a:p>
          <a:p>
            <a:pPr lvl="2"/>
            <a:r>
              <a:t>Terzo livello</a:t>
            </a:r>
          </a:p>
          <a:p>
            <a:pPr lvl="3"/>
            <a:r>
              <a:t>Quarto livello</a:t>
            </a:r>
          </a:p>
          <a:p>
            <a:pPr lvl="4"/>
            <a:r>
              <a:t>claudette.eui.eu</a:t>
            </a:r>
          </a:p>
        </p:txBody>
      </p:sp>
      <p:sp>
        <p:nvSpPr>
          <p:cNvPr id="4" name="Date Placeholder 3">
            <a:extLst>
              <a:ext uri="{FF2B5EF4-FFF2-40B4-BE49-F238E27FC236}">
                <a16:creationId xmlns:a16="http://schemas.microsoft.com/office/drawing/2014/main" id="{C56B1146-99FD-6645-A080-37F4765AD002}"/>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eaLnBrk="1" fontAlgn="auto" hangingPunct="1">
              <a:spcBef>
                <a:spcPts val="0"/>
              </a:spcBef>
              <a:spcAft>
                <a:spcPts val="0"/>
              </a:spcAft>
              <a:defRPr sz="1200">
                <a:solidFill>
                  <a:schemeClr val="tx1">
                    <a:tint val="75000"/>
                  </a:schemeClr>
                </a:solidFill>
                <a:latin typeface="+mn-lt"/>
              </a:defRPr>
            </a:lvl1pPr>
          </a:lstStyle>
          <a:p>
            <a:fld id="{4DA98F5C-2CD0-4683-B389-E5764A9309AF}" type="datetimeFigureOut">
              <a:rPr lang="it-IT"/>
              <a:t>14/04/23</a:t>
            </a:fld>
            <a:endParaRPr lang="it-IT"/>
          </a:p>
        </p:txBody>
      </p:sp>
      <p:sp>
        <p:nvSpPr>
          <p:cNvPr id="5" name="Footer Placeholder 4">
            <a:extLst>
              <a:ext uri="{FF2B5EF4-FFF2-40B4-BE49-F238E27FC236}">
                <a16:creationId xmlns:a16="http://schemas.microsoft.com/office/drawing/2014/main" id="{EB556DEF-C9F2-754A-AC01-7BD32484B38D}"/>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eaLnBrk="1" fontAlgn="auto" hangingPunct="1">
              <a:spcBef>
                <a:spcPts val="0"/>
              </a:spcBef>
              <a:spcAft>
                <a:spcPts val="0"/>
              </a:spcAft>
              <a:defRPr sz="1200">
                <a:solidFill>
                  <a:schemeClr val="tx1">
                    <a:tint val="75000"/>
                  </a:schemeClr>
                </a:solidFill>
                <a:latin typeface="+mn-lt"/>
              </a:defRPr>
            </a:lvl1pPr>
          </a:lstStyle>
          <a:p>
            <a:endParaRPr/>
          </a:p>
        </p:txBody>
      </p:sp>
      <p:sp>
        <p:nvSpPr>
          <p:cNvPr id="6" name="Slide Number Placeholder 5">
            <a:extLst>
              <a:ext uri="{FF2B5EF4-FFF2-40B4-BE49-F238E27FC236}">
                <a16:creationId xmlns:a16="http://schemas.microsoft.com/office/drawing/2014/main" id="{556A5C94-F18E-B142-93FB-A832ACBF3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eaLnBrk="1" fontAlgn="auto" hangingPunct="1">
              <a:spcBef>
                <a:spcPts val="0"/>
              </a:spcBef>
              <a:spcAft>
                <a:spcPts val="0"/>
              </a:spcAft>
              <a:defRPr sz="1200">
                <a:solidFill>
                  <a:schemeClr val="tx1">
                    <a:tint val="75000"/>
                  </a:schemeClr>
                </a:solidFill>
                <a:latin typeface="+mn-lt"/>
              </a:defRPr>
            </a:lvl1pPr>
          </a:lstStyle>
          <a:p>
            <a:fld id="{18EB7F50-DA67-4D36-AE1A-3C5D4E28524E}" type="slidenum">
              <a:rPr lang="it-IT"/>
              <a:t>‹N›</a:t>
            </a:fld>
            <a:endParaRPr 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rtl="0" eaLnBrk="1" fontAlgn="base" hangingPunct="1">
        <a:lnSpc>
          <a:spcPct val="90000"/>
        </a:lnSpc>
        <a:spcBef>
          <a:spcPct val="0"/>
        </a:spcBef>
        <a:spcAft>
          <a:spcPct val="0"/>
        </a:spcAft>
        <a:defRPr sz="4000" kern="1200">
          <a:solidFill>
            <a:schemeClr val="tx1"/>
          </a:solidFill>
          <a:latin typeface="Abadi Extra Light" panose="020B02040201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badi Extra Light" panose="020B0204020104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badi Extra Light" panose="020B0204020104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badi Extra Light" panose="020B0204020104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badi Extra Light" panose="020B0204020104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tif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0.tiff"/><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2.tif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1.tiff"/><Relationship Id="rId5" Type="http://schemas.openxmlformats.org/officeDocument/2006/relationships/image" Target="../media/image50.tiff"/><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jp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08CD798-DB77-1E96-275A-86C81394DBDC}"/>
              </a:ext>
            </a:extLst>
          </p:cNvPr>
          <p:cNvPicPr>
            <a:picLocks noChangeAspect="1"/>
          </p:cNvPicPr>
          <p:nvPr/>
        </p:nvPicPr>
        <p:blipFill>
          <a:blip r:embed="rId3"/>
          <a:stretch>
            <a:fillRect/>
          </a:stretch>
        </p:blipFill>
        <p:spPr>
          <a:xfrm>
            <a:off x="1" y="-5447"/>
            <a:ext cx="12182330" cy="6863448"/>
          </a:xfrm>
          <a:prstGeom prst="rect">
            <a:avLst/>
          </a:prstGeom>
        </p:spPr>
      </p:pic>
    </p:spTree>
    <p:extLst>
      <p:ext uri="{BB962C8B-B14F-4D97-AF65-F5344CB8AC3E}">
        <p14:creationId xmlns:p14="http://schemas.microsoft.com/office/powerpoint/2010/main" val="379768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825AC506-FCA5-1E44-B125-0B83FC095F12}"/>
              </a:ext>
            </a:extLst>
          </p:cNvPr>
          <p:cNvSpPr>
            <a:spLocks noGrp="1"/>
          </p:cNvSpPr>
          <p:nvPr>
            <p:ph type="sldNum" sz="quarter" idx="12"/>
          </p:nvPr>
        </p:nvSpPr>
        <p:spPr/>
        <p:txBody>
          <a:bodyPr/>
          <a:lstStyle/>
          <a:p>
            <a:endParaRPr/>
          </a:p>
        </p:txBody>
      </p:sp>
      <p:sp>
        <p:nvSpPr>
          <p:cNvPr id="5" name="Rubrik 1">
            <a:extLst>
              <a:ext uri="{FF2B5EF4-FFF2-40B4-BE49-F238E27FC236}">
                <a16:creationId xmlns:a16="http://schemas.microsoft.com/office/drawing/2014/main" id="{69B7E3E6-EDEC-AA48-A4E5-9330903D6EC7}"/>
              </a:ext>
            </a:extLst>
          </p:cNvPr>
          <p:cNvSpPr txBox="1">
            <a:spLocks/>
          </p:cNvSpPr>
          <p:nvPr/>
        </p:nvSpPr>
        <p:spPr bwMode="auto">
          <a:xfrm>
            <a:off x="838200" y="2610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defRPr sz="4000" b="1">
                <a:solidFill>
                  <a:schemeClr val="accent5">
                    <a:lumMod val="50000"/>
                  </a:schemeClr>
                </a:solidFill>
              </a:defRPr>
            </a:pPr>
            <a:r>
              <a:t>Consenso utilizzando la Clausola</a:t>
            </a:r>
            <a:endParaRPr sz="4000" b="1">
              <a:solidFill>
                <a:schemeClr val="accent1">
                  <a:lumMod val="50000"/>
                </a:schemeClr>
              </a:solidFill>
            </a:endParaRPr>
          </a:p>
        </p:txBody>
      </p:sp>
      <p:sp>
        <p:nvSpPr>
          <p:cNvPr id="6" name="Platshållare för innehåll 2">
            <a:extLst>
              <a:ext uri="{FF2B5EF4-FFF2-40B4-BE49-F238E27FC236}">
                <a16:creationId xmlns:a16="http://schemas.microsoft.com/office/drawing/2014/main" id="{44805CF9-6DDF-4A44-95DE-DA6D85F3027B}"/>
              </a:ext>
            </a:extLst>
          </p:cNvPr>
          <p:cNvSpPr txBox="1">
            <a:spLocks/>
          </p:cNvSpPr>
          <p:nvPr/>
        </p:nvSpPr>
        <p:spPr bwMode="auto">
          <a:xfrm>
            <a:off x="562708" y="2274581"/>
            <a:ext cx="10920045" cy="335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b="1"/>
            </a:pPr>
            <a:r>
              <a:rPr sz="2000"/>
              <a:t>Un</a:t>
            </a:r>
            <a:r>
              <a:rPr sz="2200"/>
              <a:t>consenso </a:t>
            </a:r>
            <a:r>
              <a:rPr sz="2200">
                <a:solidFill>
                  <a:srgbClr val="FFC000"/>
                </a:solidFill>
              </a:rPr>
              <a:t>potenzialmente abusivo </a:t>
            </a:r>
            <a:r>
              <a:rPr sz="2200"/>
              <a:t>utilizzando la clausola (Airbnb):</a:t>
            </a:r>
          </a:p>
          <a:p>
            <a:pPr marL="0" indent="0">
              <a:buNone/>
            </a:pPr>
            <a:endParaRPr sz="2000" b="1"/>
          </a:p>
          <a:p>
            <a:pPr marL="0" indent="0" algn="just">
              <a:buNone/>
              <a:defRPr sz="2000">
                <a:latin typeface="Courier" pitchFamily="2" charset="0"/>
              </a:defRPr>
            </a:pPr>
            <a:r>
              <a:t>Con l'accesso o l'utilizzo della Piattaforma Airbnb, l'utente accetta di rispettare e di essere vincolato da questi Termini di Servizio.</a:t>
            </a:r>
          </a:p>
          <a:p>
            <a:pPr marL="0" indent="0" algn="just">
              <a:buNone/>
            </a:pPr>
            <a:endParaRPr sz="1800">
              <a:latin typeface="Courier" pitchFamily="2" charset="0"/>
            </a:endParaRPr>
          </a:p>
          <a:p>
            <a:pPr marL="0" indent="0" algn="just">
              <a:buNone/>
              <a:defRPr sz="2200" b="1"/>
            </a:pPr>
            <a:r>
              <a:t>Un consenso </a:t>
            </a:r>
            <a:r>
              <a:rPr>
                <a:solidFill>
                  <a:srgbClr val="FFC000"/>
                </a:solidFill>
              </a:rPr>
              <a:t>potenzialmente abusivo </a:t>
            </a:r>
            <a:r>
              <a:t>utilizzando la clausola (Facebook):</a:t>
            </a:r>
          </a:p>
          <a:p>
            <a:pPr marL="0" indent="0" algn="just">
              <a:buNone/>
            </a:pPr>
            <a:endParaRPr sz="1800">
              <a:latin typeface="Courier" pitchFamily="2" charset="0"/>
            </a:endParaRPr>
          </a:p>
          <a:p>
            <a:pPr marL="0" indent="0" algn="just">
              <a:buNone/>
              <a:defRPr sz="2000">
                <a:latin typeface="Courier" pitchFamily="2" charset="0"/>
              </a:defRPr>
            </a:pPr>
            <a:r>
              <a:t>Utilizzando o accedendo ai Servizi di Facebook, l'utente accetta questa Informativa, come aggiornata di volta in volta in conformità con la Sezione 13 di seguito.</a:t>
            </a:r>
          </a:p>
          <a:p>
            <a:pPr marL="0" indent="0" algn="just">
              <a:buNone/>
            </a:pPr>
            <a:endParaRPr sz="1800">
              <a:latin typeface="Courier" pitchFamily="2" charset="0"/>
            </a:endParaRPr>
          </a:p>
        </p:txBody>
      </p:sp>
      <p:sp>
        <p:nvSpPr>
          <p:cNvPr id="7" name="CasellaDiTesto 6">
            <a:extLst>
              <a:ext uri="{FF2B5EF4-FFF2-40B4-BE49-F238E27FC236}">
                <a16:creationId xmlns:a16="http://schemas.microsoft.com/office/drawing/2014/main" id="{28857C47-0F70-A546-86F4-154F2543A162}"/>
              </a:ext>
            </a:extLst>
          </p:cNvPr>
          <p:cNvSpPr txBox="1"/>
          <p:nvPr/>
        </p:nvSpPr>
        <p:spPr>
          <a:xfrm>
            <a:off x="1258707" y="949018"/>
            <a:ext cx="9674587" cy="1477328"/>
          </a:xfrm>
          <a:prstGeom prst="rect">
            <a:avLst/>
          </a:prstGeom>
          <a:noFill/>
        </p:spPr>
        <p:txBody>
          <a:bodyPr wrap="square">
            <a:spAutoFit/>
          </a:bodyPr>
          <a:lstStyle/>
          <a:p>
            <a:pPr>
              <a:defRPr>
                <a:latin typeface="Times New Roman" panose="02020603050405020304" pitchFamily="18" charset="0"/>
                <a:cs typeface="Times New Roman" panose="02020603050405020304" pitchFamily="18" charset="0"/>
              </a:defRPr>
            </a:pPr>
            <a:r>
              <a:rPr sz="2200"/>
              <a:t>Se una clausola stabilisce che il consumatore è vincolato dalle condizioni di servizio semplicemente visitando il sito web o scaricando l'app, o </a:t>
            </a:r>
            <a:r>
              <a:rPr sz="2400"/>
              <a:t>utilizzando</a:t>
            </a:r>
            <a:r>
              <a:rPr sz="2200"/>
              <a:t> il servizio: </a:t>
            </a:r>
            <a:r>
              <a:rPr sz="2200" b="1">
                <a:solidFill>
                  <a:srgbClr val="FFC000"/>
                </a:solidFill>
              </a:rPr>
              <a:t>potenzialmente ingiusto</a:t>
            </a:r>
          </a:p>
          <a:p>
            <a:endParaRPr sz="2200" b="1">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95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510988" y="3136891"/>
            <a:ext cx="11214847" cy="2444362"/>
          </a:xfrm>
        </p:spPr>
        <p:txBody>
          <a:bodyPr>
            <a:noAutofit/>
          </a:bodyPr>
          <a:lstStyle/>
          <a:p>
            <a:pPr marL="0" indent="0">
              <a:buNone/>
              <a:defRPr sz="2400" b="1"/>
            </a:pPr>
            <a:r>
              <a:t>Una clausola chiaramente abusiva di competenza (Dropbox):</a:t>
            </a:r>
          </a:p>
          <a:p>
            <a:pPr marL="0" indent="0" algn="just">
              <a:lnSpc>
                <a:spcPct val="100000"/>
              </a:lnSpc>
              <a:buNone/>
              <a:defRPr sz="2200">
                <a:latin typeface="Courier" pitchFamily="2" charset="0"/>
              </a:defRPr>
            </a:pPr>
            <a:r>
              <a:t>L'utente e Dropbox accettano che qualsiasi procedimento giudiziario per risolvere i reclami relativi ai presenti Termini o ai Servizi sarà portato nei tribunali federali o statali della contea di San Francisco, California, fatte salve le disposizioni di arbitrato obbligatorie di seguito. Sia tu che Dropbox acconsentite alla sede e alla giurisdizione personale in tali tribunali. &amp;/j3&gt;</a:t>
            </a:r>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717352" y="294520"/>
            <a:ext cx="6400800" cy="576065"/>
          </a:xfrm>
        </p:spPr>
        <p:txBody>
          <a:bodyPr/>
          <a:lstStyle/>
          <a:p>
            <a:pPr algn="ctr">
              <a:defRPr b="1">
                <a:solidFill>
                  <a:schemeClr val="accent5">
                    <a:lumMod val="50000"/>
                  </a:schemeClr>
                </a:solidFill>
              </a:defRPr>
            </a:pPr>
            <a:r>
              <a:t>Clausola di giurisdizione</a:t>
            </a:r>
            <a:endParaRPr sz="1600" b="1">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Rubrik 1">
            <a:extLst>
              <a:ext uri="{FF2B5EF4-FFF2-40B4-BE49-F238E27FC236}">
                <a16:creationId xmlns:a16="http://schemas.microsoft.com/office/drawing/2014/main" id="{698C0EEB-B535-CB4C-B00C-74F1754BF8E0}"/>
              </a:ext>
            </a:extLst>
          </p:cNvPr>
          <p:cNvSpPr txBox="1">
            <a:spLocks/>
          </p:cNvSpPr>
          <p:nvPr/>
        </p:nvSpPr>
        <p:spPr bwMode="auto">
          <a:xfrm>
            <a:off x="3109440" y="794911"/>
            <a:ext cx="5616624" cy="26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sz="2800">
                <a:solidFill>
                  <a:schemeClr val="accent5">
                    <a:lumMod val="50000"/>
                  </a:schemeClr>
                </a:solidFill>
              </a:defRPr>
            </a:pPr>
            <a:r>
              <a:t>Dove sarà giudicata una controversia? </a:t>
            </a:r>
            <a:endParaRPr sz="2800">
              <a:solidFill>
                <a:schemeClr val="accent1">
                  <a:lumMod val="50000"/>
                </a:schemeClr>
              </a:solidFill>
            </a:endParaRPr>
          </a:p>
        </p:txBody>
      </p:sp>
      <p:sp>
        <p:nvSpPr>
          <p:cNvPr id="9" name="CasellaDiTesto 8">
            <a:extLst>
              <a:ext uri="{FF2B5EF4-FFF2-40B4-BE49-F238E27FC236}">
                <a16:creationId xmlns:a16="http://schemas.microsoft.com/office/drawing/2014/main" id="{D1A098DF-08E4-0243-97E6-B25F9E64FD7D}"/>
              </a:ext>
            </a:extLst>
          </p:cNvPr>
          <p:cNvSpPr txBox="1"/>
          <p:nvPr/>
        </p:nvSpPr>
        <p:spPr>
          <a:xfrm>
            <a:off x="510988" y="1522456"/>
            <a:ext cx="11107271" cy="1569660"/>
          </a:xfrm>
          <a:prstGeom prst="rect">
            <a:avLst/>
          </a:prstGeom>
          <a:noFill/>
        </p:spPr>
        <p:txBody>
          <a:bodyPr wrap="square">
            <a:spAutoFit/>
          </a:bodyPr>
          <a:lstStyle/>
          <a:p>
            <a:pPr>
              <a:defRPr sz="2400">
                <a:latin typeface="Times New Roman" panose="02020603050405020304" pitchFamily="18" charset="0"/>
                <a:cs typeface="Times New Roman" panose="02020603050405020304" pitchFamily="18" charset="0"/>
              </a:defRPr>
            </a:pPr>
            <a:r>
              <a:t>Se conferisce ai consumatori il diritto di presentare controversie nel loro luogo di residenza: </a:t>
            </a:r>
            <a:r>
              <a:rPr b="1">
                <a:solidFill>
                  <a:srgbClr val="92D050"/>
                </a:solidFill>
              </a:rPr>
              <a:t>chiaramente giusto</a:t>
            </a:r>
          </a:p>
          <a:p>
            <a:endParaRPr sz="2400" b="1">
              <a:solidFill>
                <a:srgbClr val="92D050"/>
              </a:solidFill>
              <a:latin typeface="Times New Roman" panose="02020603050405020304" pitchFamily="18" charset="0"/>
              <a:cs typeface="Times New Roman" panose="02020603050405020304" pitchFamily="18" charset="0"/>
            </a:endParaRPr>
          </a:p>
          <a:p>
            <a:pPr>
              <a:defRPr sz="2400">
                <a:latin typeface="Times New Roman" panose="02020603050405020304" pitchFamily="18" charset="0"/>
                <a:cs typeface="Times New Roman" panose="02020603050405020304" pitchFamily="18" charset="0"/>
              </a:defRPr>
            </a:pPr>
            <a:r>
              <a:t>Se si afferma che qualsiasi procedimento giudiziario toglie la residenza (cioè in una città diversa, in un paese diverso): </a:t>
            </a:r>
            <a:r>
              <a:rPr b="1">
                <a:solidFill>
                  <a:srgbClr val="FF0000"/>
                </a:solidFill>
              </a:rPr>
              <a:t>chiaramente ingiusto</a:t>
            </a:r>
          </a:p>
        </p:txBody>
      </p:sp>
    </p:spTree>
    <p:extLst>
      <p:ext uri="{BB962C8B-B14F-4D97-AF65-F5344CB8AC3E}">
        <p14:creationId xmlns:p14="http://schemas.microsoft.com/office/powerpoint/2010/main" val="88912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895600" y="294520"/>
            <a:ext cx="6400800" cy="576065"/>
          </a:xfrm>
        </p:spPr>
        <p:txBody>
          <a:bodyPr/>
          <a:lstStyle/>
          <a:p>
            <a:pPr algn="ctr">
              <a:defRPr sz="3400" b="1">
                <a:solidFill>
                  <a:schemeClr val="accent5">
                    <a:lumMod val="50000"/>
                  </a:schemeClr>
                </a:solidFill>
              </a:defRPr>
            </a:pPr>
            <a:r>
              <a:t>Limitazione della responsabilità</a:t>
            </a:r>
            <a:endParaRPr sz="1600" b="1">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Rubrik 1">
            <a:extLst>
              <a:ext uri="{FF2B5EF4-FFF2-40B4-BE49-F238E27FC236}">
                <a16:creationId xmlns:a16="http://schemas.microsoft.com/office/drawing/2014/main" id="{698C0EEB-B535-CB4C-B00C-74F1754BF8E0}"/>
              </a:ext>
            </a:extLst>
          </p:cNvPr>
          <p:cNvSpPr txBox="1">
            <a:spLocks/>
          </p:cNvSpPr>
          <p:nvPr/>
        </p:nvSpPr>
        <p:spPr bwMode="auto">
          <a:xfrm>
            <a:off x="1864040" y="1103097"/>
            <a:ext cx="9161514" cy="79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sz="2600">
                <a:solidFill>
                  <a:schemeClr val="accent5">
                    <a:lumMod val="50000"/>
                  </a:schemeClr>
                </a:solidFill>
              </a:defRPr>
            </a:pPr>
            <a:r>
              <a:t>Per quali azioni/eventi il fornitore afferma di non essere responsabile?</a:t>
            </a:r>
            <a:endParaRPr sz="2600">
              <a:solidFill>
                <a:schemeClr val="accent1">
                  <a:lumMod val="50000"/>
                </a:schemeClr>
              </a:solidFill>
            </a:endParaRPr>
          </a:p>
        </p:txBody>
      </p:sp>
      <p:sp>
        <p:nvSpPr>
          <p:cNvPr id="9" name="CasellaDiTesto 8">
            <a:extLst>
              <a:ext uri="{FF2B5EF4-FFF2-40B4-BE49-F238E27FC236}">
                <a16:creationId xmlns:a16="http://schemas.microsoft.com/office/drawing/2014/main" id="{D1A098DF-08E4-0243-97E6-B25F9E64FD7D}"/>
              </a:ext>
            </a:extLst>
          </p:cNvPr>
          <p:cNvSpPr txBox="1"/>
          <p:nvPr/>
        </p:nvSpPr>
        <p:spPr>
          <a:xfrm>
            <a:off x="562708" y="2207614"/>
            <a:ext cx="11113477" cy="3293209"/>
          </a:xfrm>
          <a:prstGeom prst="rect">
            <a:avLst/>
          </a:prstGeom>
          <a:noFill/>
        </p:spPr>
        <p:txBody>
          <a:bodyPr wrap="square">
            <a:spAutoFit/>
          </a:bodyPr>
          <a:lstStyle/>
          <a:p>
            <a:pPr>
              <a:defRPr sz="2600">
                <a:latin typeface="Times New Roman" panose="02020603050405020304" pitchFamily="18" charset="0"/>
                <a:cs typeface="Times New Roman" panose="02020603050405020304" pitchFamily="18" charset="0"/>
              </a:defRPr>
            </a:pPr>
            <a:r>
              <a:t>Se dichiara che il fornitore può essere responsabile: </a:t>
            </a:r>
            <a:r>
              <a:rPr b="1">
                <a:solidFill>
                  <a:srgbClr val="92D050"/>
                </a:solidFill>
              </a:rPr>
              <a:t>chiaramente giusto</a:t>
            </a:r>
          </a:p>
          <a:p>
            <a:endParaRPr sz="2600" b="1">
              <a:solidFill>
                <a:srgbClr val="92D050"/>
              </a:solidFill>
              <a:latin typeface="Times New Roman" panose="02020603050405020304" pitchFamily="18" charset="0"/>
              <a:cs typeface="Times New Roman" panose="02020603050405020304" pitchFamily="18" charset="0"/>
            </a:endParaRPr>
          </a:p>
          <a:p>
            <a:pPr algn="just">
              <a:defRPr sz="2600">
                <a:latin typeface="Times New Roman" panose="02020603050405020304" pitchFamily="18" charset="0"/>
                <a:cs typeface="Times New Roman" panose="02020603050405020304" pitchFamily="18" charset="0"/>
              </a:defRPr>
            </a:pPr>
            <a:r>
              <a:t>Se dichiara che il fornitore non sarà mai responsabile per qualsiasi azione intrapresa da altre persone//danni subiti dal computer a causa di malware//Quando contiene una frase generica come "nella misura massima consentita dalla legge": </a:t>
            </a:r>
            <a:r>
              <a:rPr b="1">
                <a:solidFill>
                  <a:srgbClr val="A57B00"/>
                </a:solidFill>
              </a:rPr>
              <a:t>potenzialmente ingiusto</a:t>
            </a:r>
          </a:p>
          <a:p>
            <a:pPr algn="just"/>
            <a:endParaRPr sz="2600" b="1">
              <a:solidFill>
                <a:srgbClr val="92D050"/>
              </a:solidFill>
              <a:latin typeface="Times New Roman" panose="02020603050405020304" pitchFamily="18" charset="0"/>
              <a:cs typeface="Times New Roman" panose="02020603050405020304" pitchFamily="18" charset="0"/>
            </a:endParaRPr>
          </a:p>
          <a:p>
            <a:pPr>
              <a:defRPr sz="2600">
                <a:latin typeface="Times New Roman" panose="02020603050405020304" pitchFamily="18" charset="0"/>
                <a:cs typeface="Times New Roman" panose="02020603050405020304" pitchFamily="18" charset="0"/>
              </a:defRPr>
            </a:pPr>
            <a:r>
              <a:t>Se dichiara che il fornitore non sarà mai responsabile per lesioni fisiche (salute/vita)//malattia lorda//danno intenzionale: </a:t>
            </a:r>
            <a:r>
              <a:rPr b="1">
                <a:solidFill>
                  <a:srgbClr val="FF0000"/>
                </a:solidFill>
              </a:rPr>
              <a:t>chiaramente ingiusto</a:t>
            </a:r>
          </a:p>
        </p:txBody>
      </p:sp>
    </p:spTree>
    <p:extLst>
      <p:ext uri="{BB962C8B-B14F-4D97-AF65-F5344CB8AC3E}">
        <p14:creationId xmlns:p14="http://schemas.microsoft.com/office/powerpoint/2010/main" val="366731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199" y="374323"/>
            <a:ext cx="10515600" cy="666581"/>
          </a:xfrm>
        </p:spPr>
        <p:txBody>
          <a:bodyPr>
            <a:normAutofit/>
          </a:bodyPr>
          <a:lstStyle/>
          <a:p>
            <a:pPr algn="ctr">
              <a:defRPr b="1">
                <a:solidFill>
                  <a:schemeClr val="accent5">
                    <a:lumMod val="50000"/>
                  </a:schemeClr>
                </a:solidFill>
              </a:defRPr>
            </a:pPr>
            <a:r>
              <a:t>Limitazione della responsabilità</a:t>
            </a:r>
            <a:endParaRPr sz="1600" b="1">
              <a:solidFill>
                <a:schemeClr val="accent1">
                  <a:lumMod val="50000"/>
                </a:schemeClr>
              </a:solidFill>
            </a:endParaRP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670954" y="1707196"/>
            <a:ext cx="11130645" cy="4162539"/>
          </a:xfrm>
        </p:spPr>
        <p:txBody>
          <a:bodyPr>
            <a:noAutofit/>
          </a:bodyPr>
          <a:lstStyle/>
          <a:p>
            <a:pPr marL="0" indent="0">
              <a:buNone/>
              <a:defRPr sz="2000" b="1"/>
            </a:pPr>
            <a:r>
              <a:t>Una clausola di </a:t>
            </a:r>
            <a:r>
              <a:rPr>
                <a:solidFill>
                  <a:srgbClr val="00B050"/>
                </a:solidFill>
              </a:rPr>
              <a:t>responsabilità equa</a:t>
            </a:r>
            <a:r>
              <a:t> (World of Warcraft):</a:t>
            </a:r>
          </a:p>
          <a:p>
            <a:pPr marL="0" indent="0" algn="just">
              <a:buNone/>
            </a:pPr>
            <a:endParaRPr sz="1600">
              <a:latin typeface="Courier" pitchFamily="2" charset="0"/>
            </a:endParaRPr>
          </a:p>
          <a:p>
            <a:pPr marL="0" indent="0" algn="just">
              <a:buNone/>
              <a:defRPr sz="1900">
                <a:latin typeface="Courier" pitchFamily="2" charset="0"/>
              </a:defRPr>
            </a:pPr>
            <a:r>
              <a:t>Blizzard Entertainment è responsabile in conformità con la legge legale (i) in caso di violazione intenzionale, (ii) in caso di negligenza grave, (iii) per danni derivanti da qualsiasi lesione alla vita, arto o salute o (iv) ai sensi di qualsiasi atto di responsabilità del prodotto applicabile.</a:t>
            </a:r>
          </a:p>
          <a:p>
            <a:pPr marL="0" indent="0" algn="just">
              <a:buNone/>
            </a:pPr>
            <a:endParaRPr sz="1600">
              <a:latin typeface="Courier" pitchFamily="2" charset="0"/>
            </a:endParaRPr>
          </a:p>
          <a:p>
            <a:pPr marL="0" indent="0" algn="just">
              <a:buNone/>
              <a:defRPr sz="2000" b="1"/>
            </a:pPr>
            <a:r>
              <a:t>Clausola di limitazione della responsabilità </a:t>
            </a:r>
            <a:r>
              <a:rPr>
                <a:solidFill>
                  <a:schemeClr val="accent4">
                    <a:lumMod val="75000"/>
                  </a:schemeClr>
                </a:solidFill>
              </a:rPr>
              <a:t>potenzialmente abusiva </a:t>
            </a:r>
            <a:r>
              <a:t>(9gag):</a:t>
            </a:r>
          </a:p>
          <a:p>
            <a:pPr marL="0" indent="0" algn="just">
              <a:buNone/>
            </a:pPr>
            <a:endParaRPr sz="2000" b="1"/>
          </a:p>
          <a:p>
            <a:pPr marL="0" indent="0" algn="just">
              <a:buNone/>
              <a:defRPr sz="1900">
                <a:latin typeface="Courier" pitchFamily="2" charset="0"/>
              </a:defRPr>
            </a:pPr>
            <a:r>
              <a:t>L'utente accetta che né 9GAG, Inc, né il Sito saranno responsabili in alcun caso nei confronti dell'utente o di qualsiasi altra parte per qualsiasi sospensione, modifica, interruzione o mancanza di disponibilità del Sito, del servizio, del Contenuto dell'Abbonato o di altri Contenuti.</a:t>
            </a:r>
          </a:p>
          <a:p>
            <a:pPr marL="0" indent="0" algn="just">
              <a:buNone/>
            </a:pPr>
            <a:endParaRPr sz="1600">
              <a:latin typeface="Courier" pitchFamily="2" charset="0"/>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Rubrik 1">
            <a:extLst>
              <a:ext uri="{FF2B5EF4-FFF2-40B4-BE49-F238E27FC236}">
                <a16:creationId xmlns:a16="http://schemas.microsoft.com/office/drawing/2014/main" id="{698C0EEB-B535-CB4C-B00C-74F1754BF8E0}"/>
              </a:ext>
            </a:extLst>
          </p:cNvPr>
          <p:cNvSpPr txBox="1">
            <a:spLocks/>
          </p:cNvSpPr>
          <p:nvPr/>
        </p:nvSpPr>
        <p:spPr bwMode="auto">
          <a:xfrm>
            <a:off x="838199" y="988265"/>
            <a:ext cx="1051559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sz="2800">
                <a:solidFill>
                  <a:schemeClr val="accent5">
                    <a:lumMod val="50000"/>
                  </a:schemeClr>
                </a:solidFill>
              </a:defRPr>
            </a:pPr>
            <a:r>
              <a:t>Per quali azioni/eventi il fornitore afferma di non essere responsabile?</a:t>
            </a:r>
            <a:endParaRPr sz="2800">
              <a:solidFill>
                <a:schemeClr val="accent1">
                  <a:lumMod val="50000"/>
                </a:schemeClr>
              </a:solidFill>
            </a:endParaRPr>
          </a:p>
        </p:txBody>
      </p:sp>
    </p:spTree>
    <p:extLst>
      <p:ext uri="{BB962C8B-B14F-4D97-AF65-F5344CB8AC3E}">
        <p14:creationId xmlns:p14="http://schemas.microsoft.com/office/powerpoint/2010/main" val="409110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422030" y="1579791"/>
            <a:ext cx="10972801" cy="4405374"/>
          </a:xfrm>
        </p:spPr>
        <p:txBody>
          <a:bodyPr>
            <a:noAutofit/>
          </a:bodyPr>
          <a:lstStyle/>
          <a:p>
            <a:pPr marL="0" indent="0">
              <a:buNone/>
              <a:defRPr sz="2600" b="1"/>
            </a:pPr>
            <a:r>
              <a:rPr sz="2400"/>
              <a:t>Una clausola di limitazione della responsabilità </a:t>
            </a:r>
            <a:r>
              <a:rPr sz="2400">
                <a:solidFill>
                  <a:schemeClr val="accent4">
                    <a:lumMod val="75000"/>
                  </a:schemeClr>
                </a:solidFill>
              </a:rPr>
              <a:t>potenzialmente abusiva </a:t>
            </a:r>
            <a:r>
              <a:rPr sz="2400"/>
              <a:t>(Truecaller):</a:t>
            </a:r>
            <a:endParaRPr sz="1400">
              <a:latin typeface="Courier" pitchFamily="2" charset="0"/>
            </a:endParaRPr>
          </a:p>
          <a:p>
            <a:pPr marL="0" indent="0" algn="just">
              <a:buNone/>
              <a:defRPr sz="2200"/>
            </a:pPr>
            <a:r>
              <a:rPr sz="2000">
                <a:latin typeface="Courier New" panose="02070309020205020404" pitchFamily="49" charset="0"/>
                <a:cs typeface="Courier New" panose="02070309020205020404" pitchFamily="49" charset="0"/>
              </a:rPr>
              <a:t>Nella misura massima consentita dalla legge applicabile, l'utente accetta espressamente che truecaller non sarà in alcun caso responsabile per danni diretti, indiretti, speciali, incidentali, consequenziali o esemplari, inclusi, a titolo esemplificativo ma non esaustivo, i danni per perdita di profitti, dati e avviamento, derivanti dall'uso o dall'impossibilità di utilizzare i servizi o i contenuti</a:t>
            </a:r>
            <a:r>
              <a:rPr sz="2000">
                <a:latin typeface="Courier" pitchFamily="2" charset="0"/>
              </a:rPr>
              <a:t>, </a:t>
            </a:r>
            <a:r>
              <a:rPr sz="2000">
                <a:latin typeface="Courier New" panose="02070309020205020404" pitchFamily="49" charset="0"/>
                <a:cs typeface="Courier New" panose="02070309020205020404" pitchFamily="49" charset="0"/>
              </a:rPr>
              <a:t>anche se avvisati della possibilità di tali danni lt</a:t>
            </a:r>
            <a:r>
              <a:rPr sz="2000">
                <a:latin typeface="Courier" pitchFamily="2" charset="0"/>
              </a:rPr>
              <a:t>;/ltd2&gt;</a:t>
            </a:r>
          </a:p>
          <a:p>
            <a:pPr marL="0" indent="0" algn="just">
              <a:buNone/>
            </a:pPr>
            <a:endParaRPr sz="1600">
              <a:latin typeface="Courier" pitchFamily="2" charset="0"/>
            </a:endParaRPr>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895600" y="294520"/>
            <a:ext cx="6400800" cy="576065"/>
          </a:xfrm>
        </p:spPr>
        <p:txBody>
          <a:bodyPr/>
          <a:lstStyle/>
          <a:p>
            <a:pPr algn="ctr">
              <a:defRPr b="1">
                <a:solidFill>
                  <a:schemeClr val="accent5">
                    <a:lumMod val="50000"/>
                  </a:schemeClr>
                </a:solidFill>
              </a:defRPr>
            </a:pPr>
            <a:r>
              <a:t>Limitazione della responsabilità</a:t>
            </a:r>
            <a:endParaRPr sz="1600" b="1">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Rubrik 1">
            <a:extLst>
              <a:ext uri="{FF2B5EF4-FFF2-40B4-BE49-F238E27FC236}">
                <a16:creationId xmlns:a16="http://schemas.microsoft.com/office/drawing/2014/main" id="{698C0EEB-B535-CB4C-B00C-74F1754BF8E0}"/>
              </a:ext>
            </a:extLst>
          </p:cNvPr>
          <p:cNvSpPr txBox="1">
            <a:spLocks/>
          </p:cNvSpPr>
          <p:nvPr/>
        </p:nvSpPr>
        <p:spPr bwMode="auto">
          <a:xfrm>
            <a:off x="1696177" y="1075735"/>
            <a:ext cx="90802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sz="2400">
                <a:solidFill>
                  <a:schemeClr val="accent5">
                    <a:lumMod val="50000"/>
                  </a:schemeClr>
                </a:solidFill>
              </a:defRPr>
            </a:pPr>
            <a:r>
              <a:t>Per quali azioni/eventi il fornitore afferma di non essere responsabile?</a:t>
            </a:r>
            <a:endParaRPr sz="2200">
              <a:solidFill>
                <a:schemeClr val="accent1">
                  <a:lumMod val="50000"/>
                </a:schemeClr>
              </a:solidFill>
            </a:endParaRPr>
          </a:p>
        </p:txBody>
      </p:sp>
    </p:spTree>
    <p:extLst>
      <p:ext uri="{BB962C8B-B14F-4D97-AF65-F5344CB8AC3E}">
        <p14:creationId xmlns:p14="http://schemas.microsoft.com/office/powerpoint/2010/main" val="157667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422030" y="1579791"/>
            <a:ext cx="10972801" cy="4405374"/>
          </a:xfrm>
        </p:spPr>
        <p:txBody>
          <a:bodyPr>
            <a:noAutofit/>
          </a:bodyPr>
          <a:lstStyle/>
          <a:p>
            <a:pPr marL="0" indent="0">
              <a:buNone/>
              <a:defRPr sz="2600" b="1"/>
            </a:pPr>
            <a:r>
              <a:rPr sz="2400"/>
              <a:t>Clausola di limitazione </a:t>
            </a:r>
            <a:r>
              <a:rPr sz="2400">
                <a:solidFill>
                  <a:srgbClr val="C00000"/>
                </a:solidFill>
              </a:rPr>
              <a:t>chiaramente abusiva</a:t>
            </a:r>
            <a:r>
              <a:rPr sz="2400"/>
              <a:t> della responsabilità (Rovio):</a:t>
            </a:r>
            <a:endParaRPr sz="1400">
              <a:latin typeface="Courier" pitchFamily="2" charset="0"/>
            </a:endParaRPr>
          </a:p>
          <a:p>
            <a:pPr marL="0" indent="0" algn="just">
              <a:buNone/>
              <a:defRPr sz="2200">
                <a:latin typeface="Courier" pitchFamily="2" charset="0"/>
              </a:defRPr>
            </a:pPr>
            <a:r>
              <a:rPr sz="2000"/>
              <a:t>&amp;lt;ltd3&gt;In nessun caso Rovio, le affiliate di Rovio, i licenziatari di Rovio o i partner di canale saranno responsabili per danni speciali, incidentali o consequenziali derivanti dal possesso, dall'accesso, dall'uso o dal malfunzionamento dei servizi Rovio, [...] e, nella misura consentita dalla legge, per danni per </a:t>
            </a:r>
            <a:r>
              <a:rPr sz="2000" b="1"/>
              <a:t>lesioni personali</a:t>
            </a:r>
            <a:r>
              <a:rPr sz="2000"/>
              <a:t>, [...] indipendentemente dal fatto che Rovio, licenziatari di Rovio o partner di canale siano stati avvisati della possibilità di tali danni.</a:t>
            </a:r>
          </a:p>
          <a:p>
            <a:pPr marL="0" indent="0" algn="just">
              <a:buNone/>
            </a:pPr>
            <a:endParaRPr sz="1400">
              <a:latin typeface="Courier" pitchFamily="2" charset="0"/>
            </a:endParaRPr>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895600" y="294520"/>
            <a:ext cx="6400800" cy="576065"/>
          </a:xfrm>
        </p:spPr>
        <p:txBody>
          <a:bodyPr/>
          <a:lstStyle/>
          <a:p>
            <a:pPr algn="ctr">
              <a:defRPr b="1">
                <a:solidFill>
                  <a:schemeClr val="accent5">
                    <a:lumMod val="50000"/>
                  </a:schemeClr>
                </a:solidFill>
              </a:defRPr>
            </a:pPr>
            <a:r>
              <a:t>Limitazione della responsabilità</a:t>
            </a:r>
            <a:endParaRPr sz="1600" b="1">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Rubrik 1">
            <a:extLst>
              <a:ext uri="{FF2B5EF4-FFF2-40B4-BE49-F238E27FC236}">
                <a16:creationId xmlns:a16="http://schemas.microsoft.com/office/drawing/2014/main" id="{698C0EEB-B535-CB4C-B00C-74F1754BF8E0}"/>
              </a:ext>
            </a:extLst>
          </p:cNvPr>
          <p:cNvSpPr txBox="1">
            <a:spLocks/>
          </p:cNvSpPr>
          <p:nvPr/>
        </p:nvSpPr>
        <p:spPr bwMode="auto">
          <a:xfrm>
            <a:off x="1531407" y="1075735"/>
            <a:ext cx="912918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sz="2400">
                <a:solidFill>
                  <a:schemeClr val="accent5">
                    <a:lumMod val="50000"/>
                  </a:schemeClr>
                </a:solidFill>
              </a:defRPr>
            </a:pPr>
            <a:r>
              <a:t>Per quali azioni/eventi il fornitore afferma di non essere responsabile?</a:t>
            </a:r>
            <a:endParaRPr sz="2200">
              <a:solidFill>
                <a:schemeClr val="accent1">
                  <a:lumMod val="50000"/>
                </a:schemeClr>
              </a:solidFill>
            </a:endParaRPr>
          </a:p>
        </p:txBody>
      </p:sp>
    </p:spTree>
    <p:extLst>
      <p:ext uri="{BB962C8B-B14F-4D97-AF65-F5344CB8AC3E}">
        <p14:creationId xmlns:p14="http://schemas.microsoft.com/office/powerpoint/2010/main" val="13735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707367" y="2135544"/>
            <a:ext cx="10610490" cy="3234530"/>
          </a:xfrm>
        </p:spPr>
        <p:txBody>
          <a:bodyPr>
            <a:noAutofit/>
          </a:bodyPr>
          <a:lstStyle/>
          <a:p>
            <a:pPr marL="0" indent="0">
              <a:buNone/>
              <a:defRPr sz="2000" b="1"/>
            </a:pPr>
            <a:r>
              <a:rPr sz="1800"/>
              <a:t>Una clausola potenzialmente abusiva (</a:t>
            </a:r>
            <a:r>
              <a:rPr sz="1800">
                <a:latin typeface="Courier" pitchFamily="2" charset="0"/>
              </a:rPr>
              <a:t>DeviantArt</a:t>
            </a:r>
            <a:r>
              <a:rPr sz="1800"/>
              <a:t>):</a:t>
            </a:r>
          </a:p>
          <a:p>
            <a:pPr marL="0" indent="0">
              <a:buNone/>
              <a:defRPr sz="2200">
                <a:latin typeface="Courier New" panose="02070309020205020404" pitchFamily="49" charset="0"/>
                <a:cs typeface="Courier New" panose="02070309020205020404" pitchFamily="49" charset="0"/>
              </a:defRPr>
            </a:pPr>
            <a:r>
              <a:rPr sz="2000"/>
              <a:t>Utilizzando il nostro Servizio, l'utente accetta di essere vincolato dalla Sezione I dei presenti Termini ("Condizioni Generali"), che contiene disposizioni applicabili a tutti gli utenti del nostro Servizio, compresi i visitatori del sito web DeviantArt (il "Sito").</a:t>
            </a:r>
          </a:p>
          <a:p>
            <a:pPr marL="0" indent="0">
              <a:buNone/>
              <a:defRPr sz="2200">
                <a:latin typeface="Courier New" panose="02070309020205020404" pitchFamily="49" charset="0"/>
                <a:cs typeface="Courier New" panose="02070309020205020404" pitchFamily="49" charset="0"/>
              </a:defRPr>
            </a:pPr>
            <a:r>
              <a:rPr sz="2000"/>
              <a:t>I termini della politica sulla privacy di DeviantArt sono incorporati e fanno parte di questi Termini.</a:t>
            </a:r>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711624" y="304050"/>
            <a:ext cx="6400800" cy="576065"/>
          </a:xfrm>
        </p:spPr>
        <p:txBody>
          <a:bodyPr/>
          <a:lstStyle/>
          <a:p>
            <a:pPr algn="ctr">
              <a:defRPr b="1">
                <a:solidFill>
                  <a:schemeClr val="accent5">
                    <a:lumMod val="50000"/>
                  </a:schemeClr>
                </a:solidFill>
              </a:defRPr>
            </a:pPr>
            <a:r>
              <a:t>Privacy inclusa</a:t>
            </a:r>
            <a:endParaRPr sz="1600" b="1">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9" name="CasellaDiTesto 8">
            <a:extLst>
              <a:ext uri="{FF2B5EF4-FFF2-40B4-BE49-F238E27FC236}">
                <a16:creationId xmlns:a16="http://schemas.microsoft.com/office/drawing/2014/main" id="{D1A098DF-08E4-0243-97E6-B25F9E64FD7D}"/>
              </a:ext>
            </a:extLst>
          </p:cNvPr>
          <p:cNvSpPr txBox="1"/>
          <p:nvPr/>
        </p:nvSpPr>
        <p:spPr>
          <a:xfrm>
            <a:off x="1284076" y="1102810"/>
            <a:ext cx="9255895" cy="769441"/>
          </a:xfrm>
          <a:prstGeom prst="rect">
            <a:avLst/>
          </a:prstGeom>
          <a:noFill/>
        </p:spPr>
        <p:txBody>
          <a:bodyPr wrap="square" anchor="t">
            <a:spAutoFit/>
          </a:bodyPr>
          <a:lstStyle/>
          <a:p>
            <a:pPr>
              <a:defRPr sz="2200">
                <a:latin typeface="Times New Roman" panose="02020603050405020304" pitchFamily="18" charset="0"/>
                <a:cs typeface="Times New Roman" panose="02020603050405020304" pitchFamily="18" charset="0"/>
              </a:defRPr>
            </a:pPr>
            <a:r>
              <a:t>Ogni volta che una clausola afferma (o potrebbe essere possibile presumere) che il consumatore acconsente alla politica sulla privacy semplicemente utilizzando il servizio: </a:t>
            </a:r>
            <a:r>
              <a:rPr b="1">
                <a:solidFill>
                  <a:srgbClr val="CF9D01"/>
                </a:solidFill>
              </a:rPr>
              <a:t>potenzialmente ingiusto</a:t>
            </a:r>
          </a:p>
        </p:txBody>
      </p:sp>
    </p:spTree>
    <p:extLst>
      <p:ext uri="{BB962C8B-B14F-4D97-AF65-F5344CB8AC3E}">
        <p14:creationId xmlns:p14="http://schemas.microsoft.com/office/powerpoint/2010/main" val="2508301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3035876" y="377346"/>
            <a:ext cx="6400800" cy="576065"/>
          </a:xfrm>
        </p:spPr>
        <p:txBody>
          <a:bodyPr/>
          <a:lstStyle/>
          <a:p>
            <a:pPr algn="ctr">
              <a:defRPr b="1">
                <a:solidFill>
                  <a:schemeClr val="accent5">
                    <a:lumMod val="50000"/>
                  </a:schemeClr>
                </a:solidFill>
              </a:defRPr>
            </a:pPr>
            <a:r>
              <a:t>Clausola di arbitrato</a:t>
            </a:r>
            <a:endParaRPr sz="1600" b="1">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Rubrik 1">
            <a:extLst>
              <a:ext uri="{FF2B5EF4-FFF2-40B4-BE49-F238E27FC236}">
                <a16:creationId xmlns:a16="http://schemas.microsoft.com/office/drawing/2014/main" id="{698C0EEB-B535-CB4C-B00C-74F1754BF8E0}"/>
              </a:ext>
            </a:extLst>
          </p:cNvPr>
          <p:cNvSpPr txBox="1">
            <a:spLocks/>
          </p:cNvSpPr>
          <p:nvPr/>
        </p:nvSpPr>
        <p:spPr bwMode="auto">
          <a:xfrm>
            <a:off x="2347844" y="1207281"/>
            <a:ext cx="7776864" cy="38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solidFill>
                  <a:schemeClr val="accent5">
                    <a:lumMod val="50000"/>
                  </a:schemeClr>
                </a:solidFill>
              </a:defRPr>
            </a:pPr>
            <a:r>
              <a:rPr sz="2600"/>
              <a:t>L'arbitrato è obbligatorio prima che il caso possa andare in tribunale</a:t>
            </a:r>
            <a:r>
              <a:rPr sz="2200"/>
              <a:t>? </a:t>
            </a:r>
            <a:endParaRPr sz="2200">
              <a:solidFill>
                <a:schemeClr val="accent1">
                  <a:lumMod val="50000"/>
                </a:schemeClr>
              </a:solidFill>
            </a:endParaRPr>
          </a:p>
        </p:txBody>
      </p:sp>
      <p:sp>
        <p:nvSpPr>
          <p:cNvPr id="9" name="CasellaDiTesto 8">
            <a:extLst>
              <a:ext uri="{FF2B5EF4-FFF2-40B4-BE49-F238E27FC236}">
                <a16:creationId xmlns:a16="http://schemas.microsoft.com/office/drawing/2014/main" id="{D1A098DF-08E4-0243-97E6-B25F9E64FD7D}"/>
              </a:ext>
            </a:extLst>
          </p:cNvPr>
          <p:cNvSpPr txBox="1"/>
          <p:nvPr/>
        </p:nvSpPr>
        <p:spPr>
          <a:xfrm>
            <a:off x="1749171" y="2064194"/>
            <a:ext cx="8974209" cy="3016210"/>
          </a:xfrm>
          <a:prstGeom prst="rect">
            <a:avLst/>
          </a:prstGeom>
          <a:noFill/>
        </p:spPr>
        <p:txBody>
          <a:bodyPr wrap="square">
            <a:spAutoFit/>
          </a:bodyPr>
          <a:lstStyle/>
          <a:p>
            <a:pPr>
              <a:defRPr sz="2800">
                <a:latin typeface="Times New Roman" panose="02020603050405020304" pitchFamily="18" charset="0"/>
                <a:cs typeface="Times New Roman" panose="02020603050405020304" pitchFamily="18" charset="0"/>
              </a:defRPr>
            </a:pPr>
            <a:r>
              <a:rPr sz="2400" dirty="0"/>
              <a:t>Se </a:t>
            </a:r>
            <a:r>
              <a:rPr sz="2400" dirty="0" err="1"/>
              <a:t>l'arbitrato</a:t>
            </a:r>
            <a:r>
              <a:rPr sz="2400" dirty="0"/>
              <a:t> </a:t>
            </a:r>
            <a:r>
              <a:rPr sz="2400" dirty="0" err="1"/>
              <a:t>è</a:t>
            </a:r>
            <a:r>
              <a:rPr sz="2400" dirty="0"/>
              <a:t> </a:t>
            </a:r>
            <a:r>
              <a:rPr sz="2400" dirty="0" err="1"/>
              <a:t>completamente</a:t>
            </a:r>
            <a:r>
              <a:rPr sz="2400" dirty="0"/>
              <a:t> </a:t>
            </a:r>
            <a:r>
              <a:rPr sz="2400" dirty="0" err="1"/>
              <a:t>facoltativo</a:t>
            </a:r>
            <a:r>
              <a:rPr sz="2400" dirty="0"/>
              <a:t>: </a:t>
            </a:r>
            <a:r>
              <a:rPr sz="2400" b="1" dirty="0" err="1">
                <a:solidFill>
                  <a:srgbClr val="92D050"/>
                </a:solidFill>
              </a:rPr>
              <a:t>chiaramente</a:t>
            </a:r>
            <a:r>
              <a:rPr sz="2400" b="1" dirty="0">
                <a:solidFill>
                  <a:srgbClr val="92D050"/>
                </a:solidFill>
              </a:rPr>
              <a:t> giusto</a:t>
            </a:r>
          </a:p>
          <a:p>
            <a:endParaRPr sz="2400" b="1" dirty="0">
              <a:solidFill>
                <a:srgbClr val="92D050"/>
              </a:solidFill>
              <a:latin typeface="Times New Roman" panose="02020603050405020304" pitchFamily="18" charset="0"/>
              <a:cs typeface="Times New Roman" panose="02020603050405020304" pitchFamily="18" charset="0"/>
            </a:endParaRPr>
          </a:p>
          <a:p>
            <a:pPr algn="just">
              <a:defRPr sz="2800">
                <a:latin typeface="Times New Roman" panose="02020603050405020304" pitchFamily="18" charset="0"/>
                <a:cs typeface="Times New Roman" panose="02020603050405020304" pitchFamily="18" charset="0"/>
              </a:defRPr>
            </a:pPr>
            <a:r>
              <a:rPr sz="2400" dirty="0"/>
              <a:t>Se </a:t>
            </a:r>
            <a:r>
              <a:rPr sz="2400" dirty="0" err="1"/>
              <a:t>l'arbitrato</a:t>
            </a:r>
            <a:r>
              <a:rPr sz="2400" dirty="0"/>
              <a:t> </a:t>
            </a:r>
            <a:r>
              <a:rPr sz="2400" dirty="0" err="1"/>
              <a:t>deve</a:t>
            </a:r>
            <a:r>
              <a:rPr sz="2400" dirty="0"/>
              <a:t> </a:t>
            </a:r>
            <a:r>
              <a:rPr sz="2400" dirty="0" err="1"/>
              <a:t>avere</a:t>
            </a:r>
            <a:r>
              <a:rPr sz="2400" dirty="0"/>
              <a:t> </a:t>
            </a:r>
            <a:r>
              <a:rPr sz="2400" dirty="0" err="1"/>
              <a:t>luogo</a:t>
            </a:r>
            <a:r>
              <a:rPr sz="2400" dirty="0"/>
              <a:t> in uno </a:t>
            </a:r>
            <a:r>
              <a:rPr sz="2400" dirty="0" err="1"/>
              <a:t>stato</a:t>
            </a:r>
            <a:r>
              <a:rPr sz="2400" dirty="0"/>
              <a:t> </a:t>
            </a:r>
            <a:r>
              <a:rPr sz="2400" dirty="0" err="1"/>
              <a:t>diverso</a:t>
            </a:r>
            <a:r>
              <a:rPr sz="2400" dirty="0"/>
              <a:t>, lo </a:t>
            </a:r>
            <a:r>
              <a:rPr sz="2400" dirty="0" err="1"/>
              <a:t>stato</a:t>
            </a:r>
            <a:r>
              <a:rPr sz="2400" dirty="0"/>
              <a:t> di </a:t>
            </a:r>
            <a:r>
              <a:rPr sz="2400" dirty="0" err="1"/>
              <a:t>residenza</a:t>
            </a:r>
            <a:r>
              <a:rPr sz="2400" dirty="0"/>
              <a:t> del </a:t>
            </a:r>
            <a:r>
              <a:rPr sz="2400" dirty="0" err="1"/>
              <a:t>consumatore</a:t>
            </a:r>
            <a:r>
              <a:rPr sz="2400" dirty="0"/>
              <a:t> e/o </a:t>
            </a:r>
            <a:r>
              <a:rPr sz="2400" dirty="0" err="1"/>
              <a:t>essere</a:t>
            </a:r>
            <a:r>
              <a:rPr sz="2400" dirty="0"/>
              <a:t> </a:t>
            </a:r>
            <a:r>
              <a:rPr sz="2400" dirty="0" err="1"/>
              <a:t>basato</a:t>
            </a:r>
            <a:r>
              <a:rPr sz="2400" dirty="0"/>
              <a:t> </a:t>
            </a:r>
            <a:r>
              <a:rPr sz="2400" dirty="0" err="1"/>
              <a:t>sulla</a:t>
            </a:r>
            <a:r>
              <a:rPr sz="2400" dirty="0"/>
              <a:t> </a:t>
            </a:r>
            <a:r>
              <a:rPr sz="2400" dirty="0" err="1"/>
              <a:t>discrezionalità</a:t>
            </a:r>
            <a:r>
              <a:rPr sz="2400" dirty="0"/>
              <a:t> </a:t>
            </a:r>
            <a:r>
              <a:rPr sz="2400" dirty="0" err="1"/>
              <a:t>dell'arbitro</a:t>
            </a:r>
            <a:r>
              <a:rPr sz="2400" dirty="0"/>
              <a:t> (</a:t>
            </a:r>
            <a:r>
              <a:rPr sz="2400" dirty="0" err="1"/>
              <a:t>cioè</a:t>
            </a:r>
            <a:r>
              <a:rPr sz="2400" dirty="0"/>
              <a:t> non </a:t>
            </a:r>
            <a:r>
              <a:rPr sz="2400" dirty="0" err="1"/>
              <a:t>sulla</a:t>
            </a:r>
            <a:r>
              <a:rPr sz="2400" dirty="0"/>
              <a:t> </a:t>
            </a:r>
            <a:r>
              <a:rPr sz="2400" dirty="0" err="1"/>
              <a:t>legge</a:t>
            </a:r>
            <a:r>
              <a:rPr sz="2400" dirty="0"/>
              <a:t>): </a:t>
            </a:r>
            <a:r>
              <a:rPr sz="2400" b="1" dirty="0" err="1">
                <a:solidFill>
                  <a:srgbClr val="FF0000"/>
                </a:solidFill>
              </a:rPr>
              <a:t>chiaramente</a:t>
            </a:r>
            <a:r>
              <a:rPr sz="2400" b="1" dirty="0">
                <a:solidFill>
                  <a:srgbClr val="FF0000"/>
                </a:solidFill>
              </a:rPr>
              <a:t> </a:t>
            </a:r>
            <a:r>
              <a:rPr sz="2400" b="1" dirty="0" err="1">
                <a:solidFill>
                  <a:srgbClr val="FF0000"/>
                </a:solidFill>
              </a:rPr>
              <a:t>ingiusto</a:t>
            </a:r>
            <a:endParaRPr sz="2400" b="1" dirty="0">
              <a:solidFill>
                <a:srgbClr val="FF0000"/>
              </a:solidFill>
            </a:endParaRPr>
          </a:p>
          <a:p>
            <a:endParaRPr sz="2400" b="1" dirty="0">
              <a:solidFill>
                <a:srgbClr val="FF0000"/>
              </a:solidFill>
              <a:latin typeface="Times New Roman" panose="02020603050405020304" pitchFamily="18" charset="0"/>
              <a:cs typeface="Times New Roman" panose="02020603050405020304" pitchFamily="18" charset="0"/>
            </a:endParaRPr>
          </a:p>
          <a:p>
            <a:pPr>
              <a:defRPr sz="2800">
                <a:latin typeface="Times New Roman" panose="02020603050405020304" pitchFamily="18" charset="0"/>
                <a:cs typeface="Times New Roman" panose="02020603050405020304" pitchFamily="18" charset="0"/>
              </a:defRPr>
            </a:pPr>
            <a:r>
              <a:rPr sz="2400" dirty="0"/>
              <a:t>Tutte le </a:t>
            </a:r>
            <a:r>
              <a:rPr sz="2400" dirty="0" err="1"/>
              <a:t>altre</a:t>
            </a:r>
            <a:r>
              <a:rPr sz="2400" dirty="0"/>
              <a:t> </a:t>
            </a:r>
            <a:r>
              <a:rPr sz="2400" dirty="0" err="1"/>
              <a:t>clausole</a:t>
            </a:r>
            <a:r>
              <a:rPr sz="2400" dirty="0"/>
              <a:t> </a:t>
            </a:r>
            <a:r>
              <a:rPr sz="2400" dirty="0" err="1"/>
              <a:t>compromissorie</a:t>
            </a:r>
            <a:r>
              <a:rPr sz="2400" dirty="0"/>
              <a:t>: </a:t>
            </a:r>
            <a:r>
              <a:rPr sz="2400" b="1" dirty="0" err="1">
                <a:solidFill>
                  <a:srgbClr val="A57B00"/>
                </a:solidFill>
              </a:rPr>
              <a:t>potenzialmente</a:t>
            </a:r>
            <a:r>
              <a:rPr sz="2400" b="1" dirty="0">
                <a:solidFill>
                  <a:srgbClr val="A57B00"/>
                </a:solidFill>
              </a:rPr>
              <a:t> </a:t>
            </a:r>
            <a:r>
              <a:rPr sz="2400" b="1" dirty="0" err="1">
                <a:solidFill>
                  <a:srgbClr val="A57B00"/>
                </a:solidFill>
              </a:rPr>
              <a:t>ingiusto</a:t>
            </a:r>
            <a:endParaRPr sz="2400" b="1" dirty="0">
              <a:solidFill>
                <a:srgbClr val="A57B00"/>
              </a:solidFill>
            </a:endParaRPr>
          </a:p>
          <a:p>
            <a:endParaRPr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70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715371" y="1454752"/>
            <a:ext cx="11041811" cy="4124638"/>
          </a:xfrm>
        </p:spPr>
        <p:txBody>
          <a:bodyPr>
            <a:noAutofit/>
          </a:bodyPr>
          <a:lstStyle/>
          <a:p>
            <a:pPr marL="0" indent="0" algn="just">
              <a:buNone/>
              <a:defRPr sz="2000" b="1"/>
            </a:pPr>
            <a:r>
              <a:t>Una clausola compromissoria </a:t>
            </a:r>
            <a:r>
              <a:rPr>
                <a:solidFill>
                  <a:srgbClr val="FF0000"/>
                </a:solidFill>
              </a:rPr>
              <a:t>chiaramente abusiva </a:t>
            </a:r>
            <a:r>
              <a:t>(Rovio):</a:t>
            </a:r>
          </a:p>
          <a:p>
            <a:pPr marL="0" indent="0" algn="just">
              <a:buNone/>
              <a:defRPr sz="2100">
                <a:latin typeface="Courier New" panose="02070309020205020404" pitchFamily="49" charset="0"/>
                <a:cs typeface="Courier New" panose="02070309020205020404" pitchFamily="49" charset="0"/>
              </a:defRPr>
            </a:pPr>
            <a:r>
              <a:t>Qualsiasi controversia, controversia o reclamo derivante da o relativa a questo EULA o alla violazione, risoluzione o validità dello stesso sarà definitivamente risolta a discrezione di Rovio (i) presso i tribunali competenti del domicilio; o (ii) mediante arbitrato in conformità con le regole per l'arbitrato scaduto dell'Istituto di Arbitrato della Camera di Commercio della Finlandia. L'arbitrato si svolge a Helsinki, in Finlandia, in lingua inglese.</a:t>
            </a:r>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927648" y="251655"/>
            <a:ext cx="6400800" cy="576065"/>
          </a:xfrm>
        </p:spPr>
        <p:txBody>
          <a:bodyPr/>
          <a:lstStyle/>
          <a:p>
            <a:pPr algn="ctr">
              <a:defRPr b="1">
                <a:solidFill>
                  <a:schemeClr val="accent5">
                    <a:lumMod val="50000"/>
                  </a:schemeClr>
                </a:solidFill>
              </a:defRPr>
            </a:pPr>
            <a:r>
              <a:t>Clausola di arbitrato</a:t>
            </a:r>
            <a:endParaRPr sz="1600" b="1">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Rubrik 1">
            <a:extLst>
              <a:ext uri="{FF2B5EF4-FFF2-40B4-BE49-F238E27FC236}">
                <a16:creationId xmlns:a16="http://schemas.microsoft.com/office/drawing/2014/main" id="{698C0EEB-B535-CB4C-B00C-74F1754BF8E0}"/>
              </a:ext>
            </a:extLst>
          </p:cNvPr>
          <p:cNvSpPr txBox="1">
            <a:spLocks/>
          </p:cNvSpPr>
          <p:nvPr/>
        </p:nvSpPr>
        <p:spPr bwMode="auto">
          <a:xfrm>
            <a:off x="1545100" y="761640"/>
            <a:ext cx="9382352" cy="4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solidFill>
                  <a:schemeClr val="accent5">
                    <a:lumMod val="50000"/>
                  </a:schemeClr>
                </a:solidFill>
              </a:defRPr>
            </a:pPr>
            <a:r>
              <a:rPr sz="2600"/>
              <a:t>L'arbitrato è obbligatorio prima che il caso possa andare in tribunale</a:t>
            </a:r>
            <a:r>
              <a:rPr sz="2200"/>
              <a:t>? </a:t>
            </a:r>
            <a:endParaRPr sz="2200">
              <a:solidFill>
                <a:schemeClr val="accent1">
                  <a:lumMod val="50000"/>
                </a:schemeClr>
              </a:solidFill>
            </a:endParaRPr>
          </a:p>
        </p:txBody>
      </p:sp>
    </p:spTree>
    <p:extLst>
      <p:ext uri="{BB962C8B-B14F-4D97-AF65-F5344CB8AC3E}">
        <p14:creationId xmlns:p14="http://schemas.microsoft.com/office/powerpoint/2010/main" val="156407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44550-85BB-8746-89CA-A48422AC169A}"/>
              </a:ext>
            </a:extLst>
          </p:cNvPr>
          <p:cNvSpPr>
            <a:spLocks noGrp="1"/>
          </p:cNvSpPr>
          <p:nvPr>
            <p:ph type="title"/>
          </p:nvPr>
        </p:nvSpPr>
        <p:spPr/>
        <p:txBody>
          <a:bodyPr/>
          <a:lstStyle/>
          <a:p>
            <a:pPr>
              <a:defRPr sz="3600">
                <a:solidFill>
                  <a:schemeClr val="accent5">
                    <a:lumMod val="50000"/>
                  </a:schemeClr>
                </a:solidFill>
              </a:defRPr>
            </a:pPr>
            <a:r>
              <a:t>Un esempio dai Termini di servizio di Instagram</a:t>
            </a:r>
          </a:p>
        </p:txBody>
      </p:sp>
      <p:sp>
        <p:nvSpPr>
          <p:cNvPr id="3" name="Segnaposto contenuto 2">
            <a:extLst>
              <a:ext uri="{FF2B5EF4-FFF2-40B4-BE49-F238E27FC236}">
                <a16:creationId xmlns:a16="http://schemas.microsoft.com/office/drawing/2014/main" id="{A38BD42C-2C5D-874D-949E-C6B7EF3D0C6A}"/>
              </a:ext>
            </a:extLst>
          </p:cNvPr>
          <p:cNvSpPr>
            <a:spLocks noGrp="1"/>
          </p:cNvSpPr>
          <p:nvPr>
            <p:ph idx="1"/>
          </p:nvPr>
        </p:nvSpPr>
        <p:spPr>
          <a:xfrm>
            <a:off x="838200" y="2043990"/>
            <a:ext cx="10515600" cy="3551593"/>
          </a:xfrm>
        </p:spPr>
        <p:txBody>
          <a:bodyPr/>
          <a:lstStyle/>
          <a:p>
            <a:pPr marL="0" indent="0" algn="just">
              <a:buNone/>
              <a:defRPr sz="2200">
                <a:latin typeface="Courier" pitchFamily="2" charset="0"/>
              </a:defRPr>
            </a:pPr>
            <a:r>
              <a:t>Ci riserviamo il diritto, a nostra esclusiva discrezione, di modificare le presenti Condizioni d'uso ("Termini aggiornati") di volta in volta.</a:t>
            </a:r>
          </a:p>
          <a:p>
            <a:pPr marL="0" indent="0" algn="just">
              <a:buNone/>
              <a:defRPr sz="2200">
                <a:latin typeface="Courier" pitchFamily="2" charset="0"/>
              </a:defRPr>
            </a:pPr>
            <a:r>
              <a:t>A meno che non apportiamo una modifica per motivi legali o amministrativi, forniremo un ragionevole preavviso prima che i Termini aggiornati diventino efficaci. L'utente accetta che possiamo notificare i Termini aggiornati pubblicandoli sul Servizio, e che l'utilizzo del Servizio dopo la data effettiva dei Termini Aggiornati (o impegnarsi in qualsiasi altra condotta come possiamo ragionevolmente specificare) costituisce l'accettazione dei Termini Aggiornati.</a:t>
            </a:r>
          </a:p>
          <a:p>
            <a:pPr marL="0" indent="0">
              <a:buNone/>
            </a:pPr>
            <a:endParaRPr sz="2200">
              <a:latin typeface="Courier" pitchFamily="2" charset="0"/>
            </a:endParaRPr>
          </a:p>
        </p:txBody>
      </p:sp>
      <p:sp>
        <p:nvSpPr>
          <p:cNvPr id="5" name="Segnaposto numero diapositiva 4">
            <a:extLst>
              <a:ext uri="{FF2B5EF4-FFF2-40B4-BE49-F238E27FC236}">
                <a16:creationId xmlns:a16="http://schemas.microsoft.com/office/drawing/2014/main" id="{E56F360D-6CC9-FC4E-9F85-FE227C461515}"/>
              </a:ext>
            </a:extLst>
          </p:cNvPr>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it-IT" smtClean="0"/>
              <a:t>19</a:t>
            </a:fld>
            <a:endParaRPr lang="it-IT"/>
          </a:p>
        </p:txBody>
      </p:sp>
    </p:spTree>
    <p:extLst>
      <p:ext uri="{BB962C8B-B14F-4D97-AF65-F5344CB8AC3E}">
        <p14:creationId xmlns:p14="http://schemas.microsoft.com/office/powerpoint/2010/main" val="33742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39">
            <a:extLst>
              <a:ext uri="{FF2B5EF4-FFF2-40B4-BE49-F238E27FC236}">
                <a16:creationId xmlns:a16="http://schemas.microsoft.com/office/drawing/2014/main" id="{14F95635-66E8-B344-A1BB-F3CDF5EC72C2}"/>
              </a:ext>
            </a:extLst>
          </p:cNvPr>
          <p:cNvSpPr txBox="1"/>
          <p:nvPr/>
        </p:nvSpPr>
        <p:spPr>
          <a:xfrm>
            <a:off x="2887315" y="334110"/>
            <a:ext cx="5828741" cy="615553"/>
          </a:xfrm>
          <a:prstGeom prst="rect">
            <a:avLst/>
          </a:prstGeom>
          <a:noFill/>
        </p:spPr>
        <p:txBody>
          <a:bodyPr wrap="square">
            <a:spAutoFit/>
          </a:bodyPr>
          <a:lstStyle/>
          <a:p>
            <a:pPr algn="ctr">
              <a:defRPr sz="3400" b="1">
                <a:solidFill>
                  <a:srgbClr val="002060"/>
                </a:solidFill>
              </a:defRPr>
            </a:pPr>
            <a:r>
              <a:t>Il team di Claudette</a:t>
            </a:r>
          </a:p>
        </p:txBody>
      </p:sp>
      <p:grpSp>
        <p:nvGrpSpPr>
          <p:cNvPr id="59" name="Gruppo 58">
            <a:extLst>
              <a:ext uri="{FF2B5EF4-FFF2-40B4-BE49-F238E27FC236}">
                <a16:creationId xmlns:a16="http://schemas.microsoft.com/office/drawing/2014/main" id="{E3F2D17D-84C4-C14C-A4A0-6F227907D25A}"/>
              </a:ext>
            </a:extLst>
          </p:cNvPr>
          <p:cNvGrpSpPr/>
          <p:nvPr/>
        </p:nvGrpSpPr>
        <p:grpSpPr>
          <a:xfrm>
            <a:off x="499352" y="949663"/>
            <a:ext cx="10621274" cy="4800804"/>
            <a:chOff x="499352" y="949663"/>
            <a:chExt cx="10621274" cy="4800804"/>
          </a:xfrm>
        </p:grpSpPr>
        <p:sp>
          <p:nvSpPr>
            <p:cNvPr id="13" name="CasellaDiTesto 12">
              <a:extLst>
                <a:ext uri="{FF2B5EF4-FFF2-40B4-BE49-F238E27FC236}">
                  <a16:creationId xmlns:a16="http://schemas.microsoft.com/office/drawing/2014/main" id="{0638AB3F-7F6D-E34C-9FE1-6BFAFBB22BF1}"/>
                </a:ext>
              </a:extLst>
            </p:cNvPr>
            <p:cNvSpPr txBox="1"/>
            <p:nvPr/>
          </p:nvSpPr>
          <p:spPr>
            <a:xfrm>
              <a:off x="3247610" y="5016014"/>
              <a:ext cx="1706518" cy="307777"/>
            </a:xfrm>
            <a:prstGeom prst="rect">
              <a:avLst/>
            </a:prstGeom>
            <a:noFill/>
          </p:spPr>
          <p:txBody>
            <a:bodyPr wrap="square">
              <a:spAutoFit/>
            </a:bodyPr>
            <a:lstStyle/>
            <a:p>
              <a:pPr algn="ctr">
                <a:defRPr sz="1400"/>
              </a:pPr>
              <a:r>
                <a:t>Marco Lippi</a:t>
              </a:r>
            </a:p>
          </p:txBody>
        </p:sp>
        <p:sp>
          <p:nvSpPr>
            <p:cNvPr id="20" name="CasellaDiTesto 19">
              <a:extLst>
                <a:ext uri="{FF2B5EF4-FFF2-40B4-BE49-F238E27FC236}">
                  <a16:creationId xmlns:a16="http://schemas.microsoft.com/office/drawing/2014/main" id="{CEA9B3C1-8F83-2A4C-A468-BB887C42F382}"/>
                </a:ext>
              </a:extLst>
            </p:cNvPr>
            <p:cNvSpPr txBox="1"/>
            <p:nvPr/>
          </p:nvSpPr>
          <p:spPr>
            <a:xfrm>
              <a:off x="1166200" y="5052641"/>
              <a:ext cx="1586006" cy="189011"/>
            </a:xfrm>
            <a:prstGeom prst="rect">
              <a:avLst/>
            </a:prstGeom>
            <a:noFill/>
          </p:spPr>
          <p:txBody>
            <a:bodyPr wrap="square">
              <a:spAutoFit/>
            </a:bodyPr>
            <a:lstStyle/>
            <a:p>
              <a:pPr>
                <a:defRPr sz="1400"/>
              </a:pPr>
              <a:r>
                <a:t>Przemyslaw Palka </a:t>
              </a:r>
            </a:p>
          </p:txBody>
        </p:sp>
        <p:sp>
          <p:nvSpPr>
            <p:cNvPr id="43" name="CasellaDiTesto 42">
              <a:extLst>
                <a:ext uri="{FF2B5EF4-FFF2-40B4-BE49-F238E27FC236}">
                  <a16:creationId xmlns:a16="http://schemas.microsoft.com/office/drawing/2014/main" id="{93AAD59C-61D9-B84A-B5A5-856A7C9073CA}"/>
                </a:ext>
              </a:extLst>
            </p:cNvPr>
            <p:cNvSpPr txBox="1"/>
            <p:nvPr/>
          </p:nvSpPr>
          <p:spPr>
            <a:xfrm>
              <a:off x="3017071" y="5035094"/>
              <a:ext cx="1706518" cy="307777"/>
            </a:xfrm>
            <a:prstGeom prst="rect">
              <a:avLst/>
            </a:prstGeom>
            <a:noFill/>
          </p:spPr>
          <p:txBody>
            <a:bodyPr wrap="square">
              <a:spAutoFit/>
            </a:bodyPr>
            <a:lstStyle/>
            <a:p>
              <a:pPr algn="ctr">
                <a:defRPr sz="1400"/>
              </a:pPr>
              <a:r>
                <a:t>Marco Lippi</a:t>
              </a:r>
            </a:p>
          </p:txBody>
        </p:sp>
        <p:grpSp>
          <p:nvGrpSpPr>
            <p:cNvPr id="58" name="Gruppo 57">
              <a:extLst>
                <a:ext uri="{FF2B5EF4-FFF2-40B4-BE49-F238E27FC236}">
                  <a16:creationId xmlns:a16="http://schemas.microsoft.com/office/drawing/2014/main" id="{EBD8BEA5-22E0-A44E-9895-DDD4F2BB85C6}"/>
                </a:ext>
              </a:extLst>
            </p:cNvPr>
            <p:cNvGrpSpPr/>
            <p:nvPr/>
          </p:nvGrpSpPr>
          <p:grpSpPr>
            <a:xfrm>
              <a:off x="499352" y="949663"/>
              <a:ext cx="10621274" cy="4800804"/>
              <a:chOff x="499352" y="949663"/>
              <a:chExt cx="10621274" cy="4800804"/>
            </a:xfrm>
          </p:grpSpPr>
          <p:grpSp>
            <p:nvGrpSpPr>
              <p:cNvPr id="57" name="Gruppo 56">
                <a:extLst>
                  <a:ext uri="{FF2B5EF4-FFF2-40B4-BE49-F238E27FC236}">
                    <a16:creationId xmlns:a16="http://schemas.microsoft.com/office/drawing/2014/main" id="{8EA21A1C-F025-AC4D-81A1-70E7787DEC61}"/>
                  </a:ext>
                </a:extLst>
              </p:cNvPr>
              <p:cNvGrpSpPr/>
              <p:nvPr/>
            </p:nvGrpSpPr>
            <p:grpSpPr>
              <a:xfrm>
                <a:off x="901335" y="3677273"/>
                <a:ext cx="10219291" cy="2073194"/>
                <a:chOff x="901335" y="3677273"/>
                <a:chExt cx="10219291" cy="2073194"/>
              </a:xfrm>
            </p:grpSpPr>
            <p:grpSp>
              <p:nvGrpSpPr>
                <p:cNvPr id="56" name="Gruppo 55">
                  <a:extLst>
                    <a:ext uri="{FF2B5EF4-FFF2-40B4-BE49-F238E27FC236}">
                      <a16:creationId xmlns:a16="http://schemas.microsoft.com/office/drawing/2014/main" id="{B55583F7-E679-D44A-B633-535CE4AC0E00}"/>
                    </a:ext>
                  </a:extLst>
                </p:cNvPr>
                <p:cNvGrpSpPr/>
                <p:nvPr/>
              </p:nvGrpSpPr>
              <p:grpSpPr>
                <a:xfrm>
                  <a:off x="901335" y="3677273"/>
                  <a:ext cx="10219291" cy="2073194"/>
                  <a:chOff x="901335" y="3677273"/>
                  <a:chExt cx="10219291" cy="2073194"/>
                </a:xfrm>
              </p:grpSpPr>
              <p:sp>
                <p:nvSpPr>
                  <p:cNvPr id="6" name="CasellaDiTesto 5">
                    <a:extLst>
                      <a:ext uri="{FF2B5EF4-FFF2-40B4-BE49-F238E27FC236}">
                        <a16:creationId xmlns:a16="http://schemas.microsoft.com/office/drawing/2014/main" id="{6EC0C672-4F71-C846-B1E6-10CD1BF9F3B4}"/>
                      </a:ext>
                    </a:extLst>
                  </p:cNvPr>
                  <p:cNvSpPr txBox="1"/>
                  <p:nvPr/>
                </p:nvSpPr>
                <p:spPr>
                  <a:xfrm>
                    <a:off x="4855856" y="5035094"/>
                    <a:ext cx="1188681" cy="307777"/>
                  </a:xfrm>
                  <a:prstGeom prst="rect">
                    <a:avLst/>
                  </a:prstGeom>
                  <a:noFill/>
                </p:spPr>
                <p:txBody>
                  <a:bodyPr wrap="square">
                    <a:spAutoFit/>
                  </a:bodyPr>
                  <a:lstStyle/>
                  <a:p>
                    <a:pPr algn="ctr">
                      <a:defRPr sz="1400"/>
                    </a:pPr>
                    <a:r>
                      <a:t>Paolo Torroni</a:t>
                    </a:r>
                  </a:p>
                </p:txBody>
              </p:sp>
              <p:sp>
                <p:nvSpPr>
                  <p:cNvPr id="7" name="DISMI @unimore">
                    <a:extLst>
                      <a:ext uri="{FF2B5EF4-FFF2-40B4-BE49-F238E27FC236}">
                        <a16:creationId xmlns:a16="http://schemas.microsoft.com/office/drawing/2014/main" id="{1E678B8B-7BCE-FD4C-BC19-95C2AD190066}"/>
                      </a:ext>
                    </a:extLst>
                  </p:cNvPr>
                  <p:cNvSpPr txBox="1"/>
                  <p:nvPr/>
                </p:nvSpPr>
                <p:spPr>
                  <a:xfrm>
                    <a:off x="3154920" y="5432431"/>
                    <a:ext cx="1616899" cy="3180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3000">
                        <a:solidFill>
                          <a:srgbClr val="1717D5"/>
                        </a:solidFill>
                      </a:defRPr>
                    </a:lvl1pPr>
                  </a:lstStyle>
                  <a:p>
                    <a:pPr>
                      <a:defRPr sz="1400">
                        <a:solidFill>
                          <a:schemeClr val="accent4">
                            <a:lumMod val="50000"/>
                          </a:schemeClr>
                        </a:solidFill>
                      </a:defRPr>
                    </a:pPr>
                    <a:r>
                      <a:t>DISMI@unimore</a:t>
                    </a:r>
                    <a:endParaRPr sz="1400">
                      <a:solidFill>
                        <a:schemeClr val="accent4">
                          <a:lumMod val="50000"/>
                        </a:schemeClr>
                      </a:solidFill>
                    </a:endParaRPr>
                  </a:p>
                </p:txBody>
              </p:sp>
              <p:sp>
                <p:nvSpPr>
                  <p:cNvPr id="8" name="DISMI @unimore">
                    <a:extLst>
                      <a:ext uri="{FF2B5EF4-FFF2-40B4-BE49-F238E27FC236}">
                        <a16:creationId xmlns:a16="http://schemas.microsoft.com/office/drawing/2014/main" id="{AE2792F2-ABE0-A74F-B13C-EFC5B6C3203D}"/>
                      </a:ext>
                    </a:extLst>
                  </p:cNvPr>
                  <p:cNvSpPr txBox="1"/>
                  <p:nvPr/>
                </p:nvSpPr>
                <p:spPr>
                  <a:xfrm>
                    <a:off x="5465075" y="5441029"/>
                    <a:ext cx="1180981" cy="2716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3000">
                        <a:solidFill>
                          <a:srgbClr val="1717D5"/>
                        </a:solidFill>
                      </a:defRPr>
                    </a:lvl1pPr>
                  </a:lstStyle>
                  <a:p>
                    <a:pPr>
                      <a:defRPr sz="1400">
                        <a:solidFill>
                          <a:schemeClr val="accent6">
                            <a:lumMod val="50000"/>
                          </a:schemeClr>
                        </a:solidFill>
                      </a:defRPr>
                    </a:pPr>
                    <a:r>
                      <a:t>DISI@unibo</a:t>
                    </a:r>
                    <a:endParaRPr sz="1400">
                      <a:solidFill>
                        <a:schemeClr val="accent6">
                          <a:lumMod val="50000"/>
                        </a:schemeClr>
                      </a:solidFill>
                    </a:endParaRPr>
                  </a:p>
                </p:txBody>
              </p:sp>
              <p:pic>
                <p:nvPicPr>
                  <p:cNvPr id="9" name="Schermata 2018-09-20 alle 11.44.43.png" descr="Schermata 2018-09-20 alle 11.44.43.png">
                    <a:extLst>
                      <a:ext uri="{FF2B5EF4-FFF2-40B4-BE49-F238E27FC236}">
                        <a16:creationId xmlns:a16="http://schemas.microsoft.com/office/drawing/2014/main" id="{F0E1F86F-110E-E64E-B07D-D99E98270FFF}"/>
                      </a:ext>
                    </a:extLst>
                  </p:cNvPr>
                  <p:cNvPicPr>
                    <a:picLocks noChangeAspect="1"/>
                  </p:cNvPicPr>
                  <p:nvPr/>
                </p:nvPicPr>
                <p:blipFill>
                  <a:blip r:embed="rId3"/>
                  <a:stretch>
                    <a:fillRect/>
                  </a:stretch>
                </p:blipFill>
                <p:spPr>
                  <a:xfrm>
                    <a:off x="3203910" y="3737467"/>
                    <a:ext cx="1115738" cy="1297627"/>
                  </a:xfrm>
                  <a:prstGeom prst="rect">
                    <a:avLst/>
                  </a:prstGeom>
                  <a:ln w="12700" cap="flat">
                    <a:noFill/>
                    <a:miter lim="400000"/>
                  </a:ln>
                  <a:effectLst/>
                </p:spPr>
              </p:pic>
              <p:pic>
                <p:nvPicPr>
                  <p:cNvPr id="10" name="Schermata 2018-09-20 alle 11.28.30.png" descr="Schermata 2018-09-20 alle 11.28.30.png">
                    <a:extLst>
                      <a:ext uri="{FF2B5EF4-FFF2-40B4-BE49-F238E27FC236}">
                        <a16:creationId xmlns:a16="http://schemas.microsoft.com/office/drawing/2014/main" id="{54CA0178-A130-074C-BE02-19AD65167502}"/>
                      </a:ext>
                    </a:extLst>
                  </p:cNvPr>
                  <p:cNvPicPr>
                    <a:picLocks noChangeAspect="1"/>
                  </p:cNvPicPr>
                  <p:nvPr/>
                </p:nvPicPr>
                <p:blipFill>
                  <a:blip r:embed="rId4"/>
                  <a:stretch>
                    <a:fillRect/>
                  </a:stretch>
                </p:blipFill>
                <p:spPr>
                  <a:xfrm>
                    <a:off x="4880954" y="3768641"/>
                    <a:ext cx="1152193" cy="1215496"/>
                  </a:xfrm>
                  <a:prstGeom prst="rect">
                    <a:avLst/>
                  </a:prstGeom>
                  <a:ln w="12700" cap="flat">
                    <a:noFill/>
                    <a:miter lim="400000"/>
                  </a:ln>
                  <a:effectLst/>
                </p:spPr>
              </p:pic>
              <p:sp>
                <p:nvSpPr>
                  <p:cNvPr id="11" name="Rettangolo">
                    <a:extLst>
                      <a:ext uri="{FF2B5EF4-FFF2-40B4-BE49-F238E27FC236}">
                        <a16:creationId xmlns:a16="http://schemas.microsoft.com/office/drawing/2014/main" id="{7291A1EC-4D2B-5249-A58B-3EBEBB59E347}"/>
                      </a:ext>
                    </a:extLst>
                  </p:cNvPr>
                  <p:cNvSpPr/>
                  <p:nvPr/>
                </p:nvSpPr>
                <p:spPr>
                  <a:xfrm>
                    <a:off x="2963236" y="3688280"/>
                    <a:ext cx="1617725" cy="1668241"/>
                  </a:xfrm>
                  <a:prstGeom prst="rect">
                    <a:avLst/>
                  </a:prstGeom>
                  <a:noFill/>
                  <a:ln w="25400" cap="flat">
                    <a:solidFill>
                      <a:schemeClr val="accent4">
                        <a:lumMod val="50000"/>
                      </a:schemeClr>
                    </a:solidFill>
                    <a:prstDash val="solid"/>
                    <a:miter lim="400000"/>
                  </a:ln>
                  <a:effectLst/>
                </p:spPr>
                <p:txBody>
                  <a:bodyPr wrap="square" lIns="50800" tIns="50800" rIns="50800" bIns="50800" numCol="1" anchor="t">
                    <a:normAutofit/>
                  </a:bodyPr>
                  <a:lstStyle/>
                  <a:p>
                    <a:endParaRPr/>
                  </a:p>
                </p:txBody>
              </p:sp>
              <p:sp>
                <p:nvSpPr>
                  <p:cNvPr id="12" name="Rettangolo">
                    <a:extLst>
                      <a:ext uri="{FF2B5EF4-FFF2-40B4-BE49-F238E27FC236}">
                        <a16:creationId xmlns:a16="http://schemas.microsoft.com/office/drawing/2014/main" id="{1C292478-6911-114B-90AA-A9B1DAE84678}"/>
                      </a:ext>
                    </a:extLst>
                  </p:cNvPr>
                  <p:cNvSpPr/>
                  <p:nvPr/>
                </p:nvSpPr>
                <p:spPr>
                  <a:xfrm>
                    <a:off x="4713454" y="3696088"/>
                    <a:ext cx="4372180" cy="1668241"/>
                  </a:xfrm>
                  <a:prstGeom prst="rect">
                    <a:avLst/>
                  </a:prstGeom>
                  <a:noFill/>
                  <a:ln w="25400" cap="flat">
                    <a:solidFill>
                      <a:srgbClr val="00B050"/>
                    </a:solidFill>
                    <a:prstDash val="solid"/>
                    <a:miter lim="400000"/>
                  </a:ln>
                  <a:effectLst/>
                </p:spPr>
                <p:txBody>
                  <a:bodyPr wrap="square" lIns="50800" tIns="50800" rIns="50800" bIns="50800" numCol="1" anchor="t">
                    <a:normAutofit/>
                  </a:bodyPr>
                  <a:lstStyle/>
                  <a:p>
                    <a:endParaRPr/>
                  </a:p>
                </p:txBody>
              </p:sp>
              <p:sp>
                <p:nvSpPr>
                  <p:cNvPr id="14" name="CasellaDiTesto 13">
                    <a:extLst>
                      <a:ext uri="{FF2B5EF4-FFF2-40B4-BE49-F238E27FC236}">
                        <a16:creationId xmlns:a16="http://schemas.microsoft.com/office/drawing/2014/main" id="{EF7E8202-DFF9-D748-B313-49CAF08F8DA4}"/>
                      </a:ext>
                    </a:extLst>
                  </p:cNvPr>
                  <p:cNvSpPr txBox="1"/>
                  <p:nvPr/>
                </p:nvSpPr>
                <p:spPr>
                  <a:xfrm>
                    <a:off x="6108554" y="5016014"/>
                    <a:ext cx="1395381" cy="262915"/>
                  </a:xfrm>
                  <a:prstGeom prst="rect">
                    <a:avLst/>
                  </a:prstGeom>
                  <a:noFill/>
                </p:spPr>
                <p:txBody>
                  <a:bodyPr wrap="square">
                    <a:spAutoFit/>
                  </a:bodyPr>
                  <a:lstStyle/>
                  <a:p>
                    <a:pPr algn="ctr">
                      <a:defRPr sz="1400"/>
                    </a:pPr>
                    <a:r>
                      <a:t>Federico Ruggeri</a:t>
                    </a:r>
                  </a:p>
                </p:txBody>
              </p:sp>
              <p:pic>
                <p:nvPicPr>
                  <p:cNvPr id="15" name="Immagine 14">
                    <a:extLst>
                      <a:ext uri="{FF2B5EF4-FFF2-40B4-BE49-F238E27FC236}">
                        <a16:creationId xmlns:a16="http://schemas.microsoft.com/office/drawing/2014/main" id="{2CD27FE6-FB3F-334F-AA52-BCBEC4E08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7401" y="3756549"/>
                    <a:ext cx="1148044" cy="1259469"/>
                  </a:xfrm>
                  <a:prstGeom prst="rect">
                    <a:avLst/>
                  </a:prstGeom>
                </p:spPr>
              </p:pic>
              <p:sp>
                <p:nvSpPr>
                  <p:cNvPr id="17" name="CasellaDiTesto 16">
                    <a:extLst>
                      <a:ext uri="{FF2B5EF4-FFF2-40B4-BE49-F238E27FC236}">
                        <a16:creationId xmlns:a16="http://schemas.microsoft.com/office/drawing/2014/main" id="{94ED4FAD-A837-994A-9EE7-5AB0AA2BDACF}"/>
                      </a:ext>
                    </a:extLst>
                  </p:cNvPr>
                  <p:cNvSpPr txBox="1"/>
                  <p:nvPr/>
                </p:nvSpPr>
                <p:spPr>
                  <a:xfrm>
                    <a:off x="1040002" y="5406124"/>
                    <a:ext cx="1849712" cy="262915"/>
                  </a:xfrm>
                  <a:prstGeom prst="rect">
                    <a:avLst/>
                  </a:prstGeom>
                  <a:noFill/>
                </p:spPr>
                <p:txBody>
                  <a:bodyPr wrap="square">
                    <a:spAutoFit/>
                  </a:bodyPr>
                  <a:lstStyle/>
                  <a:p>
                    <a:pPr>
                      <a:defRPr sz="1400">
                        <a:solidFill>
                          <a:schemeClr val="accent2"/>
                        </a:solidFill>
                      </a:defRPr>
                    </a:pPr>
                    <a:r>
                      <a:t>Scuola di Giurisprudenza@yale</a:t>
                    </a:r>
                    <a:endParaRPr sz="1400">
                      <a:solidFill>
                        <a:schemeClr val="accent2"/>
                      </a:solidFill>
                    </a:endParaRPr>
                  </a:p>
                </p:txBody>
              </p:sp>
              <p:pic>
                <p:nvPicPr>
                  <p:cNvPr id="18" name="Schermata 2018-09-20 alle 11.28.05.png" descr="Schermata 2018-09-20 alle 11.28.05.png">
                    <a:extLst>
                      <a:ext uri="{FF2B5EF4-FFF2-40B4-BE49-F238E27FC236}">
                        <a16:creationId xmlns:a16="http://schemas.microsoft.com/office/drawing/2014/main" id="{EEF2260E-F202-0140-8410-FD7D39AC38AD}"/>
                      </a:ext>
                    </a:extLst>
                  </p:cNvPr>
                  <p:cNvPicPr>
                    <a:picLocks noChangeAspect="1"/>
                  </p:cNvPicPr>
                  <p:nvPr/>
                </p:nvPicPr>
                <p:blipFill>
                  <a:blip r:embed="rId6"/>
                  <a:stretch>
                    <a:fillRect/>
                  </a:stretch>
                </p:blipFill>
                <p:spPr>
                  <a:xfrm>
                    <a:off x="1071374" y="3796040"/>
                    <a:ext cx="1637132" cy="1269954"/>
                  </a:xfrm>
                  <a:prstGeom prst="rect">
                    <a:avLst/>
                  </a:prstGeom>
                  <a:ln w="12700" cap="flat">
                    <a:noFill/>
                    <a:miter lim="400000"/>
                  </a:ln>
                  <a:effectLst/>
                </p:spPr>
              </p:pic>
              <p:sp>
                <p:nvSpPr>
                  <p:cNvPr id="19" name="Rettangolo">
                    <a:extLst>
                      <a:ext uri="{FF2B5EF4-FFF2-40B4-BE49-F238E27FC236}">
                        <a16:creationId xmlns:a16="http://schemas.microsoft.com/office/drawing/2014/main" id="{316C168B-5628-6C4C-8F82-11F25DDC5B6D}"/>
                      </a:ext>
                    </a:extLst>
                  </p:cNvPr>
                  <p:cNvSpPr/>
                  <p:nvPr/>
                </p:nvSpPr>
                <p:spPr>
                  <a:xfrm>
                    <a:off x="901335" y="3688280"/>
                    <a:ext cx="1986831" cy="1668241"/>
                  </a:xfrm>
                  <a:prstGeom prst="rect">
                    <a:avLst/>
                  </a:prstGeom>
                  <a:noFill/>
                  <a:ln w="25400" cap="flat">
                    <a:solidFill>
                      <a:schemeClr val="accent2"/>
                    </a:solidFill>
                    <a:prstDash val="solid"/>
                    <a:miter lim="400000"/>
                  </a:ln>
                  <a:effectLst/>
                </p:spPr>
                <p:txBody>
                  <a:bodyPr wrap="square" lIns="50800" tIns="50800" rIns="50800" bIns="50800" numCol="1" anchor="t">
                    <a:normAutofit/>
                  </a:bodyPr>
                  <a:lstStyle/>
                  <a:p>
                    <a:endParaRPr/>
                  </a:p>
                </p:txBody>
              </p:sp>
              <p:sp>
                <p:nvSpPr>
                  <p:cNvPr id="22" name="CasellaDiTesto 21">
                    <a:extLst>
                      <a:ext uri="{FF2B5EF4-FFF2-40B4-BE49-F238E27FC236}">
                        <a16:creationId xmlns:a16="http://schemas.microsoft.com/office/drawing/2014/main" id="{05A6E1EB-92DA-A340-A6F9-C98D7F1D76BF}"/>
                      </a:ext>
                    </a:extLst>
                  </p:cNvPr>
                  <p:cNvSpPr txBox="1"/>
                  <p:nvPr/>
                </p:nvSpPr>
                <p:spPr>
                  <a:xfrm>
                    <a:off x="7558753" y="5016013"/>
                    <a:ext cx="1395381" cy="262915"/>
                  </a:xfrm>
                  <a:prstGeom prst="rect">
                    <a:avLst/>
                  </a:prstGeom>
                  <a:noFill/>
                </p:spPr>
                <p:txBody>
                  <a:bodyPr wrap="square">
                    <a:spAutoFit/>
                  </a:bodyPr>
                  <a:lstStyle/>
                  <a:p>
                    <a:pPr algn="ctr">
                      <a:defRPr sz="1400"/>
                    </a:pPr>
                    <a:r>
                      <a:t>Andrea Galassi</a:t>
                    </a:r>
                    <a:endParaRPr sz="1400"/>
                  </a:p>
                </p:txBody>
              </p:sp>
              <p:sp>
                <p:nvSpPr>
                  <p:cNvPr id="21" name="CasellaDiTesto 20">
                    <a:extLst>
                      <a:ext uri="{FF2B5EF4-FFF2-40B4-BE49-F238E27FC236}">
                        <a16:creationId xmlns:a16="http://schemas.microsoft.com/office/drawing/2014/main" id="{94C8775A-4DDA-BB44-ADD6-9A26DC53BDE8}"/>
                      </a:ext>
                    </a:extLst>
                  </p:cNvPr>
                  <p:cNvSpPr txBox="1"/>
                  <p:nvPr/>
                </p:nvSpPr>
                <p:spPr>
                  <a:xfrm>
                    <a:off x="9496071" y="5015688"/>
                    <a:ext cx="1288686" cy="262915"/>
                  </a:xfrm>
                  <a:prstGeom prst="rect">
                    <a:avLst/>
                  </a:prstGeom>
                  <a:noFill/>
                </p:spPr>
                <p:txBody>
                  <a:bodyPr wrap="square">
                    <a:spAutoFit/>
                  </a:bodyPr>
                  <a:lstStyle/>
                  <a:p>
                    <a:pPr algn="ctr">
                      <a:defRPr sz="1400"/>
                    </a:pPr>
                    <a:r>
                      <a:t>Ruta Liepina</a:t>
                    </a:r>
                    <a:endParaRPr sz="1400"/>
                  </a:p>
                </p:txBody>
              </p:sp>
              <p:pic>
                <p:nvPicPr>
                  <p:cNvPr id="16" name="Immagine 15">
                    <a:extLst>
                      <a:ext uri="{FF2B5EF4-FFF2-40B4-BE49-F238E27FC236}">
                        <a16:creationId xmlns:a16="http://schemas.microsoft.com/office/drawing/2014/main" id="{931F1513-BFE0-2942-AC30-1572D3D7B5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481939" y="3750719"/>
                    <a:ext cx="1236569" cy="1233417"/>
                  </a:xfrm>
                  <a:prstGeom prst="rect">
                    <a:avLst/>
                  </a:prstGeom>
                </p:spPr>
              </p:pic>
              <p:sp>
                <p:nvSpPr>
                  <p:cNvPr id="23" name="Rettangolo">
                    <a:extLst>
                      <a:ext uri="{FF2B5EF4-FFF2-40B4-BE49-F238E27FC236}">
                        <a16:creationId xmlns:a16="http://schemas.microsoft.com/office/drawing/2014/main" id="{2AB493FA-AED8-1945-B36D-D57298C78931}"/>
                      </a:ext>
                    </a:extLst>
                  </p:cNvPr>
                  <p:cNvSpPr/>
                  <p:nvPr/>
                </p:nvSpPr>
                <p:spPr>
                  <a:xfrm>
                    <a:off x="9215557" y="3677273"/>
                    <a:ext cx="1905069" cy="1679248"/>
                  </a:xfrm>
                  <a:prstGeom prst="rect">
                    <a:avLst/>
                  </a:prstGeom>
                  <a:noFill/>
                  <a:ln w="25400" cap="flat">
                    <a:solidFill>
                      <a:srgbClr val="7030A0"/>
                    </a:solidFill>
                    <a:prstDash val="solid"/>
                    <a:miter lim="400000"/>
                  </a:ln>
                  <a:effectLst/>
                </p:spPr>
                <p:txBody>
                  <a:bodyPr wrap="square" lIns="50800" tIns="50800" rIns="50800" bIns="50800" numCol="1" anchor="t">
                    <a:normAutofit/>
                  </a:bodyPr>
                  <a:lstStyle/>
                  <a:p>
                    <a:endParaRPr/>
                  </a:p>
                </p:txBody>
              </p:sp>
              <p:sp>
                <p:nvSpPr>
                  <p:cNvPr id="24" name="CasellaDiTesto 23">
                    <a:extLst>
                      <a:ext uri="{FF2B5EF4-FFF2-40B4-BE49-F238E27FC236}">
                        <a16:creationId xmlns:a16="http://schemas.microsoft.com/office/drawing/2014/main" id="{EE3D346F-0ADC-1B44-B171-D384608F9DF9}"/>
                      </a:ext>
                    </a:extLst>
                  </p:cNvPr>
                  <p:cNvSpPr txBox="1"/>
                  <p:nvPr/>
                </p:nvSpPr>
                <p:spPr>
                  <a:xfrm>
                    <a:off x="9175367" y="5445410"/>
                    <a:ext cx="1849712" cy="262915"/>
                  </a:xfrm>
                  <a:prstGeom prst="rect">
                    <a:avLst/>
                  </a:prstGeom>
                  <a:noFill/>
                </p:spPr>
                <p:txBody>
                  <a:bodyPr wrap="square">
                    <a:spAutoFit/>
                  </a:bodyPr>
                  <a:lstStyle/>
                  <a:p>
                    <a:pPr>
                      <a:defRPr sz="1400">
                        <a:solidFill>
                          <a:srgbClr val="7030A0"/>
                        </a:solidFill>
                      </a:defRPr>
                    </a:pPr>
                    <a:r>
                      <a:t>Dipartimento di Giurisprudenza@Maastricht</a:t>
                    </a:r>
                    <a:endParaRPr sz="1400">
                      <a:solidFill>
                        <a:srgbClr val="7030A0"/>
                      </a:solidFill>
                    </a:endParaRPr>
                  </a:p>
                </p:txBody>
              </p:sp>
            </p:grpSp>
            <p:pic>
              <p:nvPicPr>
                <p:cNvPr id="25" name="Immagine 24">
                  <a:extLst>
                    <a:ext uri="{FF2B5EF4-FFF2-40B4-BE49-F238E27FC236}">
                      <a16:creationId xmlns:a16="http://schemas.microsoft.com/office/drawing/2014/main" id="{EB3C8FB8-3F5E-F143-BE24-2266A382AE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4174" y="3767395"/>
                  <a:ext cx="1219850" cy="1216741"/>
                </a:xfrm>
                <a:prstGeom prst="rect">
                  <a:avLst/>
                </a:prstGeom>
              </p:spPr>
            </p:pic>
          </p:grpSp>
          <p:grpSp>
            <p:nvGrpSpPr>
              <p:cNvPr id="55" name="Gruppo 54">
                <a:extLst>
                  <a:ext uri="{FF2B5EF4-FFF2-40B4-BE49-F238E27FC236}">
                    <a16:creationId xmlns:a16="http://schemas.microsoft.com/office/drawing/2014/main" id="{15380E78-84EA-294A-98D7-A2D317C1075D}"/>
                  </a:ext>
                </a:extLst>
              </p:cNvPr>
              <p:cNvGrpSpPr/>
              <p:nvPr/>
            </p:nvGrpSpPr>
            <p:grpSpPr>
              <a:xfrm>
                <a:off x="499352" y="949663"/>
                <a:ext cx="10621274" cy="2677203"/>
                <a:chOff x="496018" y="1264596"/>
                <a:chExt cx="9711196" cy="2362270"/>
              </a:xfrm>
            </p:grpSpPr>
            <p:sp>
              <p:nvSpPr>
                <p:cNvPr id="38" name="CasellaDiTesto 37">
                  <a:extLst>
                    <a:ext uri="{FF2B5EF4-FFF2-40B4-BE49-F238E27FC236}">
                      <a16:creationId xmlns:a16="http://schemas.microsoft.com/office/drawing/2014/main" id="{599AE76C-8142-3243-8230-15109A7E61FC}"/>
                    </a:ext>
                  </a:extLst>
                </p:cNvPr>
                <p:cNvSpPr txBox="1"/>
                <p:nvPr/>
              </p:nvSpPr>
              <p:spPr>
                <a:xfrm>
                  <a:off x="7777421" y="1264596"/>
                  <a:ext cx="1241698" cy="262914"/>
                </a:xfrm>
                <a:prstGeom prst="rect">
                  <a:avLst/>
                </a:prstGeom>
                <a:noFill/>
              </p:spPr>
              <p:txBody>
                <a:bodyPr wrap="square">
                  <a:spAutoFit/>
                </a:bodyPr>
                <a:lstStyle/>
                <a:p>
                  <a:pPr>
                    <a:defRPr sz="1400">
                      <a:solidFill>
                        <a:srgbClr val="FF0000"/>
                      </a:solidFill>
                    </a:defRPr>
                  </a:pPr>
                  <a:r>
                    <a:t>Cirsfid@unibo</a:t>
                  </a:r>
                  <a:endParaRPr sz="1400">
                    <a:solidFill>
                      <a:srgbClr val="FF0000"/>
                    </a:solidFill>
                  </a:endParaRPr>
                </a:p>
              </p:txBody>
            </p:sp>
            <p:grpSp>
              <p:nvGrpSpPr>
                <p:cNvPr id="54" name="Gruppo 53">
                  <a:extLst>
                    <a:ext uri="{FF2B5EF4-FFF2-40B4-BE49-F238E27FC236}">
                      <a16:creationId xmlns:a16="http://schemas.microsoft.com/office/drawing/2014/main" id="{1B031AFE-8D5C-A841-96A2-AEC1E1EFDBC5}"/>
                    </a:ext>
                  </a:extLst>
                </p:cNvPr>
                <p:cNvGrpSpPr/>
                <p:nvPr/>
              </p:nvGrpSpPr>
              <p:grpSpPr>
                <a:xfrm>
                  <a:off x="496018" y="1264596"/>
                  <a:ext cx="9711196" cy="2362270"/>
                  <a:chOff x="496018" y="1264596"/>
                  <a:chExt cx="9711196" cy="2362270"/>
                </a:xfrm>
              </p:grpSpPr>
              <p:pic>
                <p:nvPicPr>
                  <p:cNvPr id="32" name="Schermata 2018-09-20 alle 11.27.22.png" descr="Schermata 2018-09-20 alle 11.27.22.png">
                    <a:extLst>
                      <a:ext uri="{FF2B5EF4-FFF2-40B4-BE49-F238E27FC236}">
                        <a16:creationId xmlns:a16="http://schemas.microsoft.com/office/drawing/2014/main" id="{E51C4E93-AD60-D24E-BCAC-3A4AD6FFFB12}"/>
                      </a:ext>
                    </a:extLst>
                  </p:cNvPr>
                  <p:cNvPicPr>
                    <a:picLocks noChangeAspect="1"/>
                  </p:cNvPicPr>
                  <p:nvPr/>
                </p:nvPicPr>
                <p:blipFill>
                  <a:blip r:embed="rId9"/>
                  <a:stretch>
                    <a:fillRect/>
                  </a:stretch>
                </p:blipFill>
                <p:spPr>
                  <a:xfrm>
                    <a:off x="825945" y="1835433"/>
                    <a:ext cx="1472536" cy="1267099"/>
                  </a:xfrm>
                  <a:prstGeom prst="rect">
                    <a:avLst/>
                  </a:prstGeom>
                  <a:ln w="12700" cap="flat">
                    <a:noFill/>
                    <a:miter lim="400000"/>
                  </a:ln>
                  <a:effectLst/>
                </p:spPr>
              </p:pic>
              <p:sp>
                <p:nvSpPr>
                  <p:cNvPr id="35" name="Hans-Wolfgang Micklits               Francesca Lagioia               Giovanni Sartor">
                    <a:extLst>
                      <a:ext uri="{FF2B5EF4-FFF2-40B4-BE49-F238E27FC236}">
                        <a16:creationId xmlns:a16="http://schemas.microsoft.com/office/drawing/2014/main" id="{75429FB5-DDAB-C146-A5EF-08B351C68723}"/>
                      </a:ext>
                    </a:extLst>
                  </p:cNvPr>
                  <p:cNvSpPr txBox="1">
                    <a:spLocks/>
                  </p:cNvSpPr>
                  <p:nvPr/>
                </p:nvSpPr>
                <p:spPr>
                  <a:xfrm>
                    <a:off x="727574" y="1597181"/>
                    <a:ext cx="9479640" cy="2029685"/>
                  </a:xfrm>
                  <a:prstGeom prst="rect">
                    <a:avLst/>
                  </a:prstGeom>
                  <a:ln w="25400">
                    <a:solidFill>
                      <a:schemeClr val="accent1"/>
                    </a:solidFill>
                  </a:ln>
                </p:spPr>
                <p:txBody>
                  <a:bodyPr vert="horz" lIns="91440" tIns="45720" rIns="91440" bIns="4572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3600"/>
                    </a:pPr>
                    <a:endParaRPr sz="3600"/>
                  </a:p>
                  <a:p>
                    <a:pPr>
                      <a:defRPr sz="3600"/>
                    </a:pPr>
                    <a:endParaRPr sz="3600"/>
                  </a:p>
                  <a:p>
                    <a:pPr>
                      <a:defRPr sz="3600"/>
                    </a:pPr>
                    <a:endParaRPr sz="3600"/>
                  </a:p>
                  <a:p>
                    <a:pPr>
                      <a:defRPr sz="3600"/>
                    </a:pPr>
                    <a:endParaRPr sz="3600"/>
                  </a:p>
                  <a:p>
                    <a:pPr>
                      <a:defRPr sz="3600"/>
                    </a:pPr>
                    <a:endParaRPr sz="3600"/>
                  </a:p>
                </p:txBody>
              </p:sp>
              <p:sp>
                <p:nvSpPr>
                  <p:cNvPr id="37" name="CasellaDiTesto 36">
                    <a:extLst>
                      <a:ext uri="{FF2B5EF4-FFF2-40B4-BE49-F238E27FC236}">
                        <a16:creationId xmlns:a16="http://schemas.microsoft.com/office/drawing/2014/main" id="{A1EE09DD-649E-2D4A-B752-867566439F56}"/>
                      </a:ext>
                    </a:extLst>
                  </p:cNvPr>
                  <p:cNvSpPr txBox="1"/>
                  <p:nvPr/>
                </p:nvSpPr>
                <p:spPr>
                  <a:xfrm>
                    <a:off x="761692" y="1264596"/>
                    <a:ext cx="1635386" cy="313506"/>
                  </a:xfrm>
                  <a:prstGeom prst="rect">
                    <a:avLst/>
                  </a:prstGeom>
                  <a:noFill/>
                </p:spPr>
                <p:txBody>
                  <a:bodyPr wrap="square">
                    <a:spAutoFit/>
                  </a:bodyPr>
                  <a:lstStyle/>
                  <a:p>
                    <a:pPr>
                      <a:defRPr sz="1400">
                        <a:solidFill>
                          <a:schemeClr val="accent1">
                            <a:lumMod val="75000"/>
                          </a:schemeClr>
                        </a:solidFill>
                      </a:defRPr>
                    </a:pPr>
                    <a:r>
                      <a:t>Dipartimento di Giurisprudenza@eui</a:t>
                    </a:r>
                    <a:endParaRPr sz="1400">
                      <a:solidFill>
                        <a:schemeClr val="accent1">
                          <a:lumMod val="75000"/>
                        </a:schemeClr>
                      </a:solidFill>
                    </a:endParaRPr>
                  </a:p>
                </p:txBody>
              </p:sp>
              <p:sp>
                <p:nvSpPr>
                  <p:cNvPr id="39" name="CasellaDiTesto 38">
                    <a:extLst>
                      <a:ext uri="{FF2B5EF4-FFF2-40B4-BE49-F238E27FC236}">
                        <a16:creationId xmlns:a16="http://schemas.microsoft.com/office/drawing/2014/main" id="{7504E9E2-4BF1-204E-9907-BAE7839B2039}"/>
                      </a:ext>
                    </a:extLst>
                  </p:cNvPr>
                  <p:cNvSpPr txBox="1"/>
                  <p:nvPr/>
                </p:nvSpPr>
                <p:spPr>
                  <a:xfrm>
                    <a:off x="496018" y="3140325"/>
                    <a:ext cx="1962186" cy="262914"/>
                  </a:xfrm>
                  <a:prstGeom prst="rect">
                    <a:avLst/>
                  </a:prstGeom>
                  <a:noFill/>
                </p:spPr>
                <p:txBody>
                  <a:bodyPr wrap="square">
                    <a:spAutoFit/>
                  </a:bodyPr>
                  <a:lstStyle/>
                  <a:p>
                    <a:pPr algn="ctr">
                      <a:defRPr sz="1400"/>
                    </a:pPr>
                    <a:r>
                      <a:t>Hans-Wolfgang Micklits</a:t>
                    </a:r>
                    <a:endParaRPr sz="1400"/>
                  </a:p>
                </p:txBody>
              </p:sp>
              <p:grpSp>
                <p:nvGrpSpPr>
                  <p:cNvPr id="53" name="Gruppo 52">
                    <a:extLst>
                      <a:ext uri="{FF2B5EF4-FFF2-40B4-BE49-F238E27FC236}">
                        <a16:creationId xmlns:a16="http://schemas.microsoft.com/office/drawing/2014/main" id="{1BF3C61D-5088-7344-9C53-1CCA85A203B9}"/>
                      </a:ext>
                    </a:extLst>
                  </p:cNvPr>
                  <p:cNvGrpSpPr/>
                  <p:nvPr/>
                </p:nvGrpSpPr>
                <p:grpSpPr>
                  <a:xfrm>
                    <a:off x="6927868" y="1700754"/>
                    <a:ext cx="3099072" cy="1747348"/>
                    <a:chOff x="10410364" y="1700754"/>
                    <a:chExt cx="3099072" cy="1747348"/>
                  </a:xfrm>
                </p:grpSpPr>
                <p:pic>
                  <p:nvPicPr>
                    <p:cNvPr id="33" name="Schermata 2018-09-20 alle 11.27.34.png" descr="Schermata 2018-09-20 alle 11.27.34.png">
                      <a:extLst>
                        <a:ext uri="{FF2B5EF4-FFF2-40B4-BE49-F238E27FC236}">
                          <a16:creationId xmlns:a16="http://schemas.microsoft.com/office/drawing/2014/main" id="{AEF16CF2-97A0-2049-A81B-9993F8281A84}"/>
                        </a:ext>
                      </a:extLst>
                    </p:cNvPr>
                    <p:cNvPicPr>
                      <a:picLocks noChangeAspect="1"/>
                    </p:cNvPicPr>
                    <p:nvPr/>
                  </p:nvPicPr>
                  <p:blipFill>
                    <a:blip r:embed="rId10"/>
                    <a:stretch>
                      <a:fillRect/>
                    </a:stretch>
                  </p:blipFill>
                  <p:spPr>
                    <a:xfrm>
                      <a:off x="10479357" y="1854015"/>
                      <a:ext cx="1405332" cy="1258159"/>
                    </a:xfrm>
                    <a:prstGeom prst="rect">
                      <a:avLst/>
                    </a:prstGeom>
                    <a:ln w="12700" cap="flat">
                      <a:noFill/>
                      <a:miter lim="400000"/>
                    </a:ln>
                    <a:effectLst/>
                  </p:spPr>
                </p:pic>
                <p:grpSp>
                  <p:nvGrpSpPr>
                    <p:cNvPr id="52" name="Gruppo 51">
                      <a:extLst>
                        <a:ext uri="{FF2B5EF4-FFF2-40B4-BE49-F238E27FC236}">
                          <a16:creationId xmlns:a16="http://schemas.microsoft.com/office/drawing/2014/main" id="{6D6ADE0F-9BC1-1B4F-A24F-88E2D7E0222A}"/>
                        </a:ext>
                      </a:extLst>
                    </p:cNvPr>
                    <p:cNvGrpSpPr/>
                    <p:nvPr/>
                  </p:nvGrpSpPr>
                  <p:grpSpPr>
                    <a:xfrm>
                      <a:off x="10410364" y="1700754"/>
                      <a:ext cx="3099072" cy="1747348"/>
                      <a:chOff x="10410364" y="1700754"/>
                      <a:chExt cx="3099072" cy="1747348"/>
                    </a:xfrm>
                  </p:grpSpPr>
                  <p:pic>
                    <p:nvPicPr>
                      <p:cNvPr id="34" name="Schermata 2018-09-20 alle 11.27.47.png" descr="Schermata 2018-09-20 alle 11.27.47.png">
                        <a:extLst>
                          <a:ext uri="{FF2B5EF4-FFF2-40B4-BE49-F238E27FC236}">
                            <a16:creationId xmlns:a16="http://schemas.microsoft.com/office/drawing/2014/main" id="{A81EC67C-E114-0745-AEDF-27E24BC7134B}"/>
                          </a:ext>
                        </a:extLst>
                      </p:cNvPr>
                      <p:cNvPicPr>
                        <a:picLocks noChangeAspect="1"/>
                      </p:cNvPicPr>
                      <p:nvPr/>
                    </p:nvPicPr>
                    <p:blipFill>
                      <a:blip r:embed="rId11"/>
                      <a:srcRect l="426" t="4607" r="426"/>
                      <a:stretch>
                        <a:fillRect/>
                      </a:stretch>
                    </p:blipFill>
                    <p:spPr>
                      <a:xfrm>
                        <a:off x="12006256" y="1858609"/>
                        <a:ext cx="1193025" cy="1253564"/>
                      </a:xfrm>
                      <a:prstGeom prst="rect">
                        <a:avLst/>
                      </a:prstGeom>
                      <a:ln w="12700" cap="flat">
                        <a:noFill/>
                        <a:miter lim="400000"/>
                      </a:ln>
                      <a:effectLst/>
                    </p:spPr>
                  </p:pic>
                  <p:sp>
                    <p:nvSpPr>
                      <p:cNvPr id="36" name="Rettangolo">
                        <a:extLst>
                          <a:ext uri="{FF2B5EF4-FFF2-40B4-BE49-F238E27FC236}">
                            <a16:creationId xmlns:a16="http://schemas.microsoft.com/office/drawing/2014/main" id="{B0C81711-B587-A84D-8D57-ABBAD494F21B}"/>
                          </a:ext>
                        </a:extLst>
                      </p:cNvPr>
                      <p:cNvSpPr/>
                      <p:nvPr/>
                    </p:nvSpPr>
                    <p:spPr>
                      <a:xfrm>
                        <a:off x="10410364" y="1700754"/>
                        <a:ext cx="3063477" cy="1744430"/>
                      </a:xfrm>
                      <a:prstGeom prst="rect">
                        <a:avLst/>
                      </a:prstGeom>
                      <a:noFill/>
                      <a:ln w="25400" cap="flat">
                        <a:solidFill>
                          <a:srgbClr val="FF0000"/>
                        </a:solidFill>
                        <a:prstDash val="solid"/>
                        <a:miter lim="400000"/>
                      </a:ln>
                      <a:effectLst/>
                    </p:spPr>
                    <p:txBody>
                      <a:bodyPr wrap="square" lIns="50800" tIns="50800" rIns="50800" bIns="50800" numCol="1" anchor="t">
                        <a:normAutofit/>
                      </a:bodyPr>
                      <a:lstStyle/>
                      <a:p>
                        <a:endParaRPr/>
                      </a:p>
                    </p:txBody>
                  </p:sp>
                  <p:sp>
                    <p:nvSpPr>
                      <p:cNvPr id="30" name="CasellaDiTesto 29">
                        <a:extLst>
                          <a:ext uri="{FF2B5EF4-FFF2-40B4-BE49-F238E27FC236}">
                            <a16:creationId xmlns:a16="http://schemas.microsoft.com/office/drawing/2014/main" id="{78E1DE4F-2646-1744-BB85-7D7CB6A47B6B}"/>
                          </a:ext>
                        </a:extLst>
                      </p:cNvPr>
                      <p:cNvSpPr txBox="1"/>
                      <p:nvPr/>
                    </p:nvSpPr>
                    <p:spPr>
                      <a:xfrm>
                        <a:off x="10446104" y="3140325"/>
                        <a:ext cx="1503180" cy="307777"/>
                      </a:xfrm>
                      <a:prstGeom prst="rect">
                        <a:avLst/>
                      </a:prstGeom>
                      <a:noFill/>
                    </p:spPr>
                    <p:txBody>
                      <a:bodyPr wrap="square">
                        <a:spAutoFit/>
                      </a:bodyPr>
                      <a:lstStyle/>
                      <a:p>
                        <a:pPr algn="ctr">
                          <a:defRPr sz="1400"/>
                        </a:pPr>
                        <a:r>
                          <a:t>Francesca Lagioia</a:t>
                        </a:r>
                      </a:p>
                    </p:txBody>
                  </p:sp>
                  <p:sp>
                    <p:nvSpPr>
                      <p:cNvPr id="31" name="CasellaDiTesto 30">
                        <a:extLst>
                          <a:ext uri="{FF2B5EF4-FFF2-40B4-BE49-F238E27FC236}">
                            <a16:creationId xmlns:a16="http://schemas.microsoft.com/office/drawing/2014/main" id="{F5D2A2BD-A38B-5540-9656-89D1B7F1DB46}"/>
                          </a:ext>
                        </a:extLst>
                      </p:cNvPr>
                      <p:cNvSpPr txBox="1"/>
                      <p:nvPr/>
                    </p:nvSpPr>
                    <p:spPr>
                      <a:xfrm>
                        <a:off x="12006256" y="3140325"/>
                        <a:ext cx="1503180" cy="307777"/>
                      </a:xfrm>
                      <a:prstGeom prst="rect">
                        <a:avLst/>
                      </a:prstGeom>
                      <a:noFill/>
                    </p:spPr>
                    <p:txBody>
                      <a:bodyPr wrap="square">
                        <a:spAutoFit/>
                      </a:bodyPr>
                      <a:lstStyle/>
                      <a:p>
                        <a:pPr algn="ctr">
                          <a:defRPr sz="1400"/>
                        </a:pPr>
                        <a:r>
                          <a:t>Giovanni Sartor</a:t>
                        </a:r>
                      </a:p>
                    </p:txBody>
                  </p:sp>
                </p:grpSp>
              </p:grpSp>
              <p:pic>
                <p:nvPicPr>
                  <p:cNvPr id="27" name="Immagine 26">
                    <a:extLst>
                      <a:ext uri="{FF2B5EF4-FFF2-40B4-BE49-F238E27FC236}">
                        <a16:creationId xmlns:a16="http://schemas.microsoft.com/office/drawing/2014/main" id="{F0C0BC34-A031-4E4B-9EFF-4961A71F70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0835" y="1836713"/>
                    <a:ext cx="1035410" cy="1275462"/>
                  </a:xfrm>
                  <a:prstGeom prst="rect">
                    <a:avLst/>
                  </a:prstGeom>
                </p:spPr>
              </p:pic>
              <p:sp>
                <p:nvSpPr>
                  <p:cNvPr id="28" name="CasellaDiTesto 27">
                    <a:extLst>
                      <a:ext uri="{FF2B5EF4-FFF2-40B4-BE49-F238E27FC236}">
                        <a16:creationId xmlns:a16="http://schemas.microsoft.com/office/drawing/2014/main" id="{D82AA2EC-F817-7944-881C-B5ECB0015630}"/>
                      </a:ext>
                    </a:extLst>
                  </p:cNvPr>
                  <p:cNvSpPr txBox="1"/>
                  <p:nvPr/>
                </p:nvSpPr>
                <p:spPr>
                  <a:xfrm>
                    <a:off x="2314606" y="3140326"/>
                    <a:ext cx="1597358" cy="262915"/>
                  </a:xfrm>
                  <a:prstGeom prst="rect">
                    <a:avLst/>
                  </a:prstGeom>
                  <a:noFill/>
                </p:spPr>
                <p:txBody>
                  <a:bodyPr wrap="square">
                    <a:spAutoFit/>
                  </a:bodyPr>
                  <a:lstStyle/>
                  <a:p>
                    <a:pPr algn="ctr">
                      <a:defRPr sz="1400"/>
                    </a:pPr>
                    <a:r>
                      <a:t>Kasper Drazewski</a:t>
                    </a:r>
                    <a:endParaRPr sz="1400"/>
                  </a:p>
                </p:txBody>
              </p:sp>
              <p:pic>
                <p:nvPicPr>
                  <p:cNvPr id="42" name="Immagine 41" descr="Immagine che contiene persona, esterni, tenendo, inpiedi  Descrizione generata automaticamente">
                    <a:extLst>
                      <a:ext uri="{FF2B5EF4-FFF2-40B4-BE49-F238E27FC236}">
                        <a16:creationId xmlns:a16="http://schemas.microsoft.com/office/drawing/2014/main" id="{1548BBDA-517D-FA47-91D3-BECC9C4E845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3800584" y="1834970"/>
                    <a:ext cx="1356828" cy="1269658"/>
                  </a:xfrm>
                  <a:prstGeom prst="rect">
                    <a:avLst/>
                  </a:prstGeom>
                </p:spPr>
              </p:pic>
              <p:pic>
                <p:nvPicPr>
                  <p:cNvPr id="47" name="Immagine 46">
                    <a:extLst>
                      <a:ext uri="{FF2B5EF4-FFF2-40B4-BE49-F238E27FC236}">
                        <a16:creationId xmlns:a16="http://schemas.microsoft.com/office/drawing/2014/main" id="{6AE33C63-679F-4F46-90E1-B667D4071F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5388801" y="1827070"/>
                    <a:ext cx="1136125" cy="1275462"/>
                  </a:xfrm>
                  <a:prstGeom prst="rect">
                    <a:avLst/>
                  </a:prstGeom>
                </p:spPr>
              </p:pic>
              <p:sp>
                <p:nvSpPr>
                  <p:cNvPr id="50" name="CasellaDiTesto 49">
                    <a:extLst>
                      <a:ext uri="{FF2B5EF4-FFF2-40B4-BE49-F238E27FC236}">
                        <a16:creationId xmlns:a16="http://schemas.microsoft.com/office/drawing/2014/main" id="{0A786F11-8CE4-D44E-BE22-4F424761457E}"/>
                      </a:ext>
                    </a:extLst>
                  </p:cNvPr>
                  <p:cNvSpPr txBox="1"/>
                  <p:nvPr/>
                </p:nvSpPr>
                <p:spPr>
                  <a:xfrm>
                    <a:off x="3673240" y="3156540"/>
                    <a:ext cx="1597358" cy="307777"/>
                  </a:xfrm>
                  <a:prstGeom prst="rect">
                    <a:avLst/>
                  </a:prstGeom>
                  <a:noFill/>
                </p:spPr>
                <p:txBody>
                  <a:bodyPr wrap="square">
                    <a:spAutoFit/>
                  </a:bodyPr>
                  <a:lstStyle/>
                  <a:p>
                    <a:pPr algn="ctr">
                      <a:defRPr sz="1400"/>
                    </a:pPr>
                    <a:r>
                      <a:t>Giacomo Tagiuri</a:t>
                    </a:r>
                    <a:endParaRPr sz="1400"/>
                  </a:p>
                </p:txBody>
              </p:sp>
              <p:sp>
                <p:nvSpPr>
                  <p:cNvPr id="51" name="CasellaDiTesto 50">
                    <a:extLst>
                      <a:ext uri="{FF2B5EF4-FFF2-40B4-BE49-F238E27FC236}">
                        <a16:creationId xmlns:a16="http://schemas.microsoft.com/office/drawing/2014/main" id="{EAFC91A6-D21E-F147-9BA2-DFBD3CC31E01}"/>
                      </a:ext>
                    </a:extLst>
                  </p:cNvPr>
                  <p:cNvSpPr txBox="1"/>
                  <p:nvPr/>
                </p:nvSpPr>
                <p:spPr>
                  <a:xfrm>
                    <a:off x="5048698" y="3193384"/>
                    <a:ext cx="1872706" cy="307777"/>
                  </a:xfrm>
                  <a:prstGeom prst="rect">
                    <a:avLst/>
                  </a:prstGeom>
                  <a:noFill/>
                </p:spPr>
                <p:txBody>
                  <a:bodyPr wrap="square">
                    <a:spAutoFit/>
                  </a:bodyPr>
                  <a:lstStyle/>
                  <a:p>
                    <a:pPr algn="ctr">
                      <a:defRPr sz="1400"/>
                    </a:pPr>
                    <a:r>
                      <a:t>Agnieszka Jablonowska</a:t>
                    </a:r>
                    <a:endParaRPr sz="1400"/>
                  </a:p>
                </p:txBody>
              </p:sp>
            </p:grpSp>
          </p:grpSp>
        </p:grpSp>
      </p:grpSp>
    </p:spTree>
    <p:extLst>
      <p:ext uri="{BB962C8B-B14F-4D97-AF65-F5344CB8AC3E}">
        <p14:creationId xmlns:p14="http://schemas.microsoft.com/office/powerpoint/2010/main" val="109249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C34C1D48-A5C5-8B43-9BC8-2488E78E8F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421" y="78879"/>
            <a:ext cx="11809170" cy="6642596"/>
          </a:xfrm>
          <a:effectLst>
            <a:outerShdw blurRad="1270000" dist="241300" dir="2058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pic>
      <p:sp>
        <p:nvSpPr>
          <p:cNvPr id="3" name="Segnaposto numero diapositiva 2">
            <a:extLst>
              <a:ext uri="{FF2B5EF4-FFF2-40B4-BE49-F238E27FC236}">
                <a16:creationId xmlns:a16="http://schemas.microsoft.com/office/drawing/2014/main" id="{3BE01F7E-7B69-E24E-BA75-D54133AB1FA0}"/>
              </a:ext>
            </a:extLst>
          </p:cNvPr>
          <p:cNvSpPr>
            <a:spLocks noGrp="1"/>
          </p:cNvSpPr>
          <p:nvPr>
            <p:ph type="sldNum" sz="quarter" idx="4294967295"/>
          </p:nvPr>
        </p:nvSpPr>
        <p:spPr>
          <a:xfrm>
            <a:off x="9448800" y="6356350"/>
            <a:ext cx="2743200" cy="365125"/>
          </a:xfrm>
        </p:spPr>
        <p:txBody>
          <a:bodyPr/>
          <a:lstStyle/>
          <a:p>
            <a:fld id="{470B5C6D-7C0A-40A2-93E5-45B7AD5C39FE}" type="slidenum">
              <a:rPr lang="it-IT" smtClean="0"/>
              <a:t>20</a:t>
            </a:fld>
            <a:endParaRPr lang="it-IT"/>
          </a:p>
        </p:txBody>
      </p:sp>
    </p:spTree>
    <p:extLst>
      <p:ext uri="{BB962C8B-B14F-4D97-AF65-F5344CB8AC3E}">
        <p14:creationId xmlns:p14="http://schemas.microsoft.com/office/powerpoint/2010/main" val="264226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44550-85BB-8746-89CA-A48422AC169A}"/>
              </a:ext>
            </a:extLst>
          </p:cNvPr>
          <p:cNvSpPr>
            <a:spLocks noGrp="1"/>
          </p:cNvSpPr>
          <p:nvPr>
            <p:ph type="title"/>
          </p:nvPr>
        </p:nvSpPr>
        <p:spPr/>
        <p:txBody>
          <a:bodyPr/>
          <a:lstStyle/>
          <a:p>
            <a:pPr algn="ctr">
              <a:defRPr sz="3600">
                <a:solidFill>
                  <a:schemeClr val="accent5">
                    <a:lumMod val="50000"/>
                  </a:schemeClr>
                </a:solidFill>
              </a:defRPr>
            </a:pPr>
            <a:r>
              <a:t>La metodologia dell'apprendimento automatico</a:t>
            </a:r>
          </a:p>
        </p:txBody>
      </p:sp>
      <p:sp>
        <p:nvSpPr>
          <p:cNvPr id="3" name="Segnaposto contenuto 2">
            <a:extLst>
              <a:ext uri="{FF2B5EF4-FFF2-40B4-BE49-F238E27FC236}">
                <a16:creationId xmlns:a16="http://schemas.microsoft.com/office/drawing/2014/main" id="{A38BD42C-2C5D-874D-949E-C6B7EF3D0C6A}"/>
              </a:ext>
            </a:extLst>
          </p:cNvPr>
          <p:cNvSpPr>
            <a:spLocks noGrp="1"/>
          </p:cNvSpPr>
          <p:nvPr>
            <p:ph idx="1"/>
          </p:nvPr>
        </p:nvSpPr>
        <p:spPr>
          <a:xfrm>
            <a:off x="876300" y="1197033"/>
            <a:ext cx="10439400" cy="4650611"/>
          </a:xfrm>
        </p:spPr>
        <p:txBody>
          <a:bodyPr/>
          <a:lstStyle/>
          <a:p>
            <a:pPr marL="0" indent="0" algn="just">
              <a:lnSpc>
                <a:spcPct val="100000"/>
              </a:lnSpc>
              <a:buNone/>
              <a:defRPr sz="2400">
                <a:latin typeface="Times New Roman" panose="02020603050405020304" pitchFamily="18" charset="0"/>
                <a:cs typeface="Times New Roman" panose="02020603050405020304" pitchFamily="18" charset="0"/>
              </a:defRPr>
            </a:pPr>
            <a:r>
              <a:t>Da un punto di vista ML, abbiamo modellato il problema come:</a:t>
            </a:r>
          </a:p>
          <a:p>
            <a:pPr marL="0" indent="0" algn="just">
              <a:lnSpc>
                <a:spcPct val="100000"/>
              </a:lnSpc>
              <a:buNone/>
              <a:defRPr sz="2400">
                <a:latin typeface="Times New Roman" panose="02020603050405020304" pitchFamily="18" charset="0"/>
                <a:cs typeface="Times New Roman" panose="02020603050405020304" pitchFamily="18" charset="0"/>
              </a:defRPr>
            </a:pPr>
            <a:r>
              <a:t>un </a:t>
            </a:r>
            <a:r>
              <a:rPr b="1"/>
              <a:t>compito di rilevamento</a:t>
            </a:r>
            <a:r>
              <a:t>: una frase contiene una clausola potenzialmente abusiva? Positivo (se p ingiusto), negativo (altrimenti)</a:t>
            </a:r>
          </a:p>
          <a:p>
            <a:pPr marL="0" indent="0" algn="just">
              <a:lnSpc>
                <a:spcPct val="100000"/>
              </a:lnSpc>
              <a:buNone/>
              <a:defRPr sz="2400">
                <a:latin typeface="Times New Roman" panose="02020603050405020304" pitchFamily="18" charset="0"/>
                <a:cs typeface="Times New Roman" panose="02020603050405020304" pitchFamily="18" charset="0"/>
              </a:defRPr>
            </a:pPr>
            <a:r>
              <a:t>un </a:t>
            </a:r>
            <a:r>
              <a:rPr b="1"/>
              <a:t>compito di classificazione di una frase</a:t>
            </a:r>
            <a:r>
              <a:t>: a quale categoria appartiene la clausola abusiva?</a:t>
            </a:r>
          </a:p>
          <a:p>
            <a:pPr marL="0" indent="0" algn="just">
              <a:lnSpc>
                <a:spcPct val="100000"/>
              </a:lnSpc>
              <a:buNone/>
            </a:pPr>
            <a:endParaRPr sz="2400">
              <a:latin typeface="Times New Roman" panose="02020603050405020304" pitchFamily="18" charset="0"/>
              <a:cs typeface="Times New Roman" panose="02020603050405020304" pitchFamily="18" charset="0"/>
            </a:endParaRPr>
          </a:p>
          <a:p>
            <a:pPr marL="0" indent="0" algn="ctr">
              <a:lnSpc>
                <a:spcPct val="100000"/>
              </a:lnSpc>
              <a:buNone/>
              <a:defRPr sz="2400">
                <a:latin typeface="Times New Roman" panose="02020603050405020304" pitchFamily="18" charset="0"/>
                <a:cs typeface="Times New Roman" panose="02020603050405020304" pitchFamily="18" charset="0"/>
              </a:defRPr>
            </a:pPr>
            <a:r>
              <a:t>Approcci</a:t>
            </a:r>
          </a:p>
          <a:p>
            <a:pPr>
              <a:lnSpc>
                <a:spcPct val="100000"/>
              </a:lnSpc>
              <a:buFont typeface="Wingdings" pitchFamily="2" charset="2"/>
              <a:buChar char="Ø"/>
              <a:defRPr sz="2400">
                <a:latin typeface="Times New Roman" panose="02020603050405020304" pitchFamily="18" charset="0"/>
                <a:cs typeface="Times New Roman" panose="02020603050405020304" pitchFamily="18" charset="0"/>
              </a:defRPr>
            </a:pPr>
            <a:r>
              <a:t>Sacchetto di parole (BoW): leva sulle informazioni lessicali nelle frasi</a:t>
            </a:r>
          </a:p>
          <a:p>
            <a:pPr>
              <a:lnSpc>
                <a:spcPct val="100000"/>
              </a:lnSpc>
              <a:buFont typeface="Wingdings" pitchFamily="2" charset="2"/>
              <a:buChar char="Ø"/>
              <a:defRPr sz="2400">
                <a:latin typeface="Times New Roman" panose="02020603050405020304" pitchFamily="18" charset="0"/>
                <a:cs typeface="Times New Roman" panose="02020603050405020304" pitchFamily="18" charset="0"/>
              </a:defRPr>
            </a:pPr>
            <a:r>
              <a:t>Noccioli di albero: leva sulla struttura grammaticale delle frasi</a:t>
            </a:r>
          </a:p>
          <a:p>
            <a:pPr>
              <a:lnSpc>
                <a:spcPct val="100000"/>
              </a:lnSpc>
              <a:buFont typeface="Wingdings" pitchFamily="2" charset="2"/>
              <a:buChar char="Ø"/>
              <a:defRPr sz="2400">
                <a:latin typeface="Times New Roman" panose="02020603050405020304" pitchFamily="18" charset="0"/>
                <a:cs typeface="Times New Roman" panose="02020603050405020304" pitchFamily="18" charset="0"/>
              </a:defRPr>
            </a:pPr>
            <a:r>
              <a:t>Reti neurali convoluzionali, SVM, ecc.</a:t>
            </a: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gn="just">
              <a:lnSpc>
                <a:spcPct val="100000"/>
              </a:lnSpc>
              <a:buNone/>
            </a:pPr>
            <a:endParaRPr sz="2200">
              <a:latin typeface="Times New Roman" panose="02020603050405020304" pitchFamily="18" charset="0"/>
              <a:cs typeface="Times New Roman" panose="02020603050405020304" pitchFamily="18" charset="0"/>
            </a:endParaRPr>
          </a:p>
          <a:p>
            <a:pPr marL="0" indent="0">
              <a:lnSpc>
                <a:spcPct val="100000"/>
              </a:lnSpc>
              <a:buNone/>
            </a:pPr>
            <a:endParaRPr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9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44550-85BB-8746-89CA-A48422AC169A}"/>
              </a:ext>
            </a:extLst>
          </p:cNvPr>
          <p:cNvSpPr>
            <a:spLocks noGrp="1"/>
          </p:cNvSpPr>
          <p:nvPr>
            <p:ph type="title"/>
          </p:nvPr>
        </p:nvSpPr>
        <p:spPr>
          <a:xfrm>
            <a:off x="838200" y="365126"/>
            <a:ext cx="10515600" cy="854214"/>
          </a:xfrm>
        </p:spPr>
        <p:txBody>
          <a:bodyPr>
            <a:normAutofit/>
          </a:bodyPr>
          <a:lstStyle/>
          <a:p>
            <a:pPr algn="ctr">
              <a:defRPr>
                <a:solidFill>
                  <a:schemeClr val="accent5">
                    <a:lumMod val="50000"/>
                  </a:schemeClr>
                </a:solidFill>
              </a:defRPr>
            </a:pPr>
            <a:r>
              <a:t>Il modello della borsa delle parole (BoW)</a:t>
            </a:r>
            <a:endParaRPr>
              <a:solidFill>
                <a:schemeClr val="accent5">
                  <a:lumMod val="50000"/>
                </a:schemeClr>
              </a:solidFill>
            </a:endParaRPr>
          </a:p>
        </p:txBody>
      </p:sp>
      <p:sp>
        <p:nvSpPr>
          <p:cNvPr id="3" name="Segnaposto contenuto 2">
            <a:extLst>
              <a:ext uri="{FF2B5EF4-FFF2-40B4-BE49-F238E27FC236}">
                <a16:creationId xmlns:a16="http://schemas.microsoft.com/office/drawing/2014/main" id="{A38BD42C-2C5D-874D-949E-C6B7EF3D0C6A}"/>
              </a:ext>
            </a:extLst>
          </p:cNvPr>
          <p:cNvSpPr>
            <a:spLocks noGrp="1"/>
          </p:cNvSpPr>
          <p:nvPr>
            <p:ph idx="1"/>
          </p:nvPr>
        </p:nvSpPr>
        <p:spPr>
          <a:xfrm>
            <a:off x="838200" y="1219339"/>
            <a:ext cx="10515600" cy="2209662"/>
          </a:xfrm>
        </p:spPr>
        <p:txBody>
          <a:bodyPr>
            <a:normAutofit lnSpcReduction="10000"/>
          </a:bodyPr>
          <a:lstStyle/>
          <a:p>
            <a:pPr>
              <a:defRPr sz="2000"/>
            </a:pPr>
            <a:r>
              <a:rPr dirty="0" err="1"/>
              <a:t>Costruisci</a:t>
            </a:r>
            <a:r>
              <a:rPr dirty="0"/>
              <a:t> per </a:t>
            </a:r>
            <a:r>
              <a:rPr dirty="0" err="1"/>
              <a:t>sfruttare</a:t>
            </a:r>
            <a:r>
              <a:rPr dirty="0"/>
              <a:t> le </a:t>
            </a:r>
            <a:r>
              <a:rPr dirty="0" err="1"/>
              <a:t>informazioni</a:t>
            </a:r>
            <a:r>
              <a:rPr dirty="0"/>
              <a:t> </a:t>
            </a:r>
            <a:r>
              <a:rPr dirty="0" err="1"/>
              <a:t>lessicali</a:t>
            </a:r>
            <a:r>
              <a:rPr dirty="0"/>
              <a:t> </a:t>
            </a:r>
            <a:r>
              <a:rPr dirty="0" err="1"/>
              <a:t>nelle</a:t>
            </a:r>
            <a:r>
              <a:rPr dirty="0"/>
              <a:t> </a:t>
            </a:r>
            <a:r>
              <a:rPr dirty="0" err="1"/>
              <a:t>frasi</a:t>
            </a:r>
            <a:endParaRPr dirty="0"/>
          </a:p>
          <a:p>
            <a:pPr>
              <a:defRPr sz="2000"/>
            </a:pPr>
            <a:r>
              <a:rPr dirty="0" err="1"/>
              <a:t>Ogni</a:t>
            </a:r>
            <a:r>
              <a:rPr dirty="0"/>
              <a:t> </a:t>
            </a:r>
            <a:r>
              <a:rPr dirty="0" err="1"/>
              <a:t>parola</a:t>
            </a:r>
            <a:r>
              <a:rPr dirty="0"/>
              <a:t> </a:t>
            </a:r>
            <a:r>
              <a:rPr dirty="0" err="1"/>
              <a:t>è</a:t>
            </a:r>
            <a:r>
              <a:rPr dirty="0"/>
              <a:t> </a:t>
            </a:r>
            <a:r>
              <a:rPr dirty="0" err="1"/>
              <a:t>una</a:t>
            </a:r>
            <a:r>
              <a:rPr dirty="0"/>
              <a:t> </a:t>
            </a:r>
            <a:r>
              <a:rPr dirty="0" err="1"/>
              <a:t>caratteristica</a:t>
            </a:r>
            <a:endParaRPr dirty="0"/>
          </a:p>
          <a:p>
            <a:pPr>
              <a:defRPr sz="2000"/>
            </a:pPr>
            <a:r>
              <a:rPr dirty="0" err="1"/>
              <a:t>Ogni</a:t>
            </a:r>
            <a:r>
              <a:rPr dirty="0"/>
              <a:t> </a:t>
            </a:r>
            <a:r>
              <a:rPr dirty="0" err="1"/>
              <a:t>frase</a:t>
            </a:r>
            <a:r>
              <a:rPr dirty="0"/>
              <a:t> </a:t>
            </a:r>
            <a:r>
              <a:rPr dirty="0" err="1"/>
              <a:t>è</a:t>
            </a:r>
            <a:r>
              <a:rPr dirty="0"/>
              <a:t> </a:t>
            </a:r>
            <a:r>
              <a:rPr dirty="0" err="1"/>
              <a:t>rappresentata</a:t>
            </a:r>
            <a:r>
              <a:rPr dirty="0"/>
              <a:t> come un </a:t>
            </a:r>
            <a:r>
              <a:rPr dirty="0" err="1"/>
              <a:t>vettore</a:t>
            </a:r>
            <a:r>
              <a:rPr dirty="0"/>
              <a:t> di </a:t>
            </a:r>
            <a:r>
              <a:rPr dirty="0" err="1"/>
              <a:t>caratteristiche</a:t>
            </a:r>
            <a:r>
              <a:rPr dirty="0"/>
              <a:t>, </a:t>
            </a:r>
            <a:r>
              <a:rPr dirty="0" err="1"/>
              <a:t>grande</a:t>
            </a:r>
            <a:r>
              <a:rPr dirty="0"/>
              <a:t> </a:t>
            </a:r>
            <a:r>
              <a:rPr dirty="0" err="1"/>
              <a:t>quanto</a:t>
            </a:r>
            <a:r>
              <a:rPr dirty="0"/>
              <a:t> la </a:t>
            </a:r>
            <a:r>
              <a:rPr dirty="0" err="1"/>
              <a:t>dimensione</a:t>
            </a:r>
            <a:r>
              <a:rPr dirty="0"/>
              <a:t> del </a:t>
            </a:r>
            <a:r>
              <a:rPr dirty="0" err="1"/>
              <a:t>vocabolario</a:t>
            </a:r>
            <a:r>
              <a:rPr dirty="0"/>
              <a:t> </a:t>
            </a:r>
            <a:r>
              <a:rPr dirty="0" err="1"/>
              <a:t>nel</a:t>
            </a:r>
            <a:r>
              <a:rPr dirty="0"/>
              <a:t> corpus (</a:t>
            </a:r>
            <a:r>
              <a:rPr dirty="0" err="1"/>
              <a:t>anche</a:t>
            </a:r>
            <a:r>
              <a:rPr dirty="0"/>
              <a:t> </a:t>
            </a:r>
            <a:r>
              <a:rPr dirty="0" err="1"/>
              <a:t>bigrammi</a:t>
            </a:r>
            <a:r>
              <a:rPr dirty="0"/>
              <a:t>)</a:t>
            </a:r>
          </a:p>
          <a:p>
            <a:pPr>
              <a:defRPr sz="2000"/>
            </a:pPr>
            <a:r>
              <a:rPr dirty="0" err="1"/>
              <a:t>Ogni</a:t>
            </a:r>
            <a:r>
              <a:rPr dirty="0"/>
              <a:t> </a:t>
            </a:r>
            <a:r>
              <a:rPr dirty="0" err="1"/>
              <a:t>caratteristica</a:t>
            </a:r>
            <a:r>
              <a:rPr dirty="0"/>
              <a:t> </a:t>
            </a:r>
            <a:r>
              <a:rPr dirty="0" err="1"/>
              <a:t>è</a:t>
            </a:r>
            <a:r>
              <a:rPr dirty="0"/>
              <a:t> zero (se la </a:t>
            </a:r>
            <a:r>
              <a:rPr dirty="0" err="1"/>
              <a:t>parola</a:t>
            </a:r>
            <a:r>
              <a:rPr dirty="0"/>
              <a:t> non </a:t>
            </a:r>
            <a:r>
              <a:rPr dirty="0" err="1"/>
              <a:t>appare</a:t>
            </a:r>
            <a:r>
              <a:rPr dirty="0"/>
              <a:t> </a:t>
            </a:r>
            <a:r>
              <a:rPr dirty="0" err="1"/>
              <a:t>nella</a:t>
            </a:r>
            <a:r>
              <a:rPr dirty="0"/>
              <a:t> </a:t>
            </a:r>
            <a:r>
              <a:rPr dirty="0" err="1"/>
              <a:t>frase</a:t>
            </a:r>
            <a:r>
              <a:rPr dirty="0"/>
              <a:t>), o </a:t>
            </a:r>
            <a:r>
              <a:rPr dirty="0" err="1"/>
              <a:t>diversa</a:t>
            </a:r>
            <a:r>
              <a:rPr dirty="0"/>
              <a:t> da zero (se </a:t>
            </a:r>
            <a:r>
              <a:rPr dirty="0" err="1"/>
              <a:t>appare</a:t>
            </a:r>
            <a:r>
              <a:rPr dirty="0"/>
              <a:t>)</a:t>
            </a:r>
          </a:p>
          <a:p>
            <a:pPr>
              <a:defRPr sz="2000"/>
            </a:pPr>
            <a:r>
              <a:rPr dirty="0" err="1"/>
              <a:t>Alimentiamo</a:t>
            </a:r>
            <a:r>
              <a:rPr dirty="0"/>
              <a:t> VECTORS per </a:t>
            </a:r>
            <a:r>
              <a:rPr dirty="0" err="1"/>
              <a:t>supportare</a:t>
            </a:r>
            <a:r>
              <a:rPr dirty="0"/>
              <a:t> le </a:t>
            </a:r>
            <a:r>
              <a:rPr dirty="0" err="1"/>
              <a:t>macchine</a:t>
            </a:r>
            <a:r>
              <a:rPr dirty="0"/>
              <a:t> </a:t>
            </a:r>
            <a:r>
              <a:rPr dirty="0" err="1"/>
              <a:t>vettoriali</a:t>
            </a:r>
            <a:r>
              <a:rPr dirty="0"/>
              <a:t> (SVM)</a:t>
            </a: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lgn="just">
              <a:buNone/>
            </a:pPr>
            <a:endParaRPr sz="2000" dirty="0">
              <a:latin typeface="Times New Roman" panose="02020603050405020304" pitchFamily="18" charset="0"/>
              <a:cs typeface="Times New Roman" panose="02020603050405020304" pitchFamily="18" charset="0"/>
            </a:endParaRPr>
          </a:p>
          <a:p>
            <a:pPr marL="0" indent="0">
              <a:buNone/>
            </a:pPr>
            <a:endParaRPr sz="2000"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E56F360D-6CC9-FC4E-9F85-FE227C461515}"/>
              </a:ext>
            </a:extLst>
          </p:cNvPr>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en-US" smtClean="0"/>
              <a:t>22</a:t>
            </a:fld>
            <a:endParaRPr lang="en-US"/>
          </a:p>
        </p:txBody>
      </p:sp>
      <p:sp>
        <p:nvSpPr>
          <p:cNvPr id="4" name="CasellaDiTesto 3">
            <a:extLst>
              <a:ext uri="{FF2B5EF4-FFF2-40B4-BE49-F238E27FC236}">
                <a16:creationId xmlns:a16="http://schemas.microsoft.com/office/drawing/2014/main" id="{56D4528D-7034-5440-ACFC-2491B0040FB4}"/>
              </a:ext>
            </a:extLst>
          </p:cNvPr>
          <p:cNvSpPr txBox="1"/>
          <p:nvPr/>
        </p:nvSpPr>
        <p:spPr>
          <a:xfrm>
            <a:off x="755374" y="4308214"/>
            <a:ext cx="3110948" cy="1200329"/>
          </a:xfrm>
          <a:prstGeom prst="rect">
            <a:avLst/>
          </a:prstGeom>
          <a:noFill/>
        </p:spPr>
        <p:txBody>
          <a:bodyPr wrap="square">
            <a:spAutoFit/>
          </a:bodyPr>
          <a:lstStyle/>
          <a:p>
            <a:pPr>
              <a:defRPr>
                <a:latin typeface="Times" pitchFamily="2" charset="0"/>
              </a:defRPr>
            </a:pPr>
            <a:r>
              <a:rPr i="1">
                <a:solidFill>
                  <a:schemeClr val="accent1">
                    <a:lumMod val="75000"/>
                  </a:schemeClr>
                </a:solidFill>
              </a:rPr>
              <a:t>1. </a:t>
            </a:r>
            <a:r>
              <a:rPr i="1"/>
              <a:t>Era il migliore dei tempi,</a:t>
            </a:r>
            <a:endParaRPr>
              <a:latin typeface="Times" pitchFamily="2" charset="0"/>
            </a:endParaRPr>
          </a:p>
        </p:txBody>
      </p:sp>
      <p:sp>
        <p:nvSpPr>
          <p:cNvPr id="6" name="CasellaDiTesto 5">
            <a:extLst>
              <a:ext uri="{FF2B5EF4-FFF2-40B4-BE49-F238E27FC236}">
                <a16:creationId xmlns:a16="http://schemas.microsoft.com/office/drawing/2014/main" id="{CC7C6824-AD13-514D-B964-2D52F00301E2}"/>
              </a:ext>
            </a:extLst>
          </p:cNvPr>
          <p:cNvSpPr txBox="1"/>
          <p:nvPr/>
        </p:nvSpPr>
        <p:spPr>
          <a:xfrm>
            <a:off x="1307760" y="3730702"/>
            <a:ext cx="2172595" cy="369332"/>
          </a:xfrm>
          <a:prstGeom prst="rect">
            <a:avLst/>
          </a:prstGeom>
          <a:noFill/>
        </p:spPr>
        <p:txBody>
          <a:bodyPr wrap="square">
            <a:spAutoFit/>
          </a:bodyPr>
          <a:lstStyle/>
          <a:p>
            <a:pPr>
              <a:defRPr>
                <a:latin typeface="Calibri" panose="020F0502020204030204" pitchFamily="34" charset="0"/>
                <a:cs typeface="Calibri" panose="020F0502020204030204" pitchFamily="34" charset="0"/>
              </a:defRPr>
            </a:pPr>
            <a:r>
              <a:rPr dirty="0"/>
              <a:t>TESTO DI TESTO</a:t>
            </a:r>
          </a:p>
        </p:txBody>
      </p:sp>
      <p:sp>
        <p:nvSpPr>
          <p:cNvPr id="7" name="CasellaDiTesto 6">
            <a:extLst>
              <a:ext uri="{FF2B5EF4-FFF2-40B4-BE49-F238E27FC236}">
                <a16:creationId xmlns:a16="http://schemas.microsoft.com/office/drawing/2014/main" id="{3DDAD69D-9A80-4245-8196-C73E2954145C}"/>
              </a:ext>
            </a:extLst>
          </p:cNvPr>
          <p:cNvSpPr txBox="1"/>
          <p:nvPr/>
        </p:nvSpPr>
        <p:spPr>
          <a:xfrm>
            <a:off x="4580280" y="4283215"/>
            <a:ext cx="4131366" cy="2308324"/>
          </a:xfrm>
          <a:prstGeom prst="rect">
            <a:avLst/>
          </a:prstGeom>
          <a:noFill/>
        </p:spPr>
        <p:txBody>
          <a:bodyPr wrap="square">
            <a:spAutoFit/>
          </a:bodyPr>
          <a:lstStyle/>
          <a:p>
            <a:pPr>
              <a:defRPr>
                <a:latin typeface="Times" pitchFamily="2" charset="0"/>
              </a:defRPr>
            </a:pPr>
            <a:r>
              <a:t>Si tratta diè stato il</a:t>
            </a:r>
          </a:p>
          <a:p>
            <a:pPr>
              <a:defRPr>
                <a:latin typeface="Times" pitchFamily="2" charset="0"/>
              </a:defRPr>
            </a:pPr>
            <a:r>
              <a:t>Il miglioredi</a:t>
            </a:r>
          </a:p>
          <a:p>
            <a:pPr>
              <a:defRPr>
                <a:latin typeface="Times" pitchFamily="2" charset="0"/>
              </a:defRPr>
            </a:pPr>
            <a:r>
              <a:t>Orari e orari</a:t>
            </a:r>
          </a:p>
          <a:p>
            <a:pPr>
              <a:defRPr b="1">
                <a:latin typeface="Times" pitchFamily="2" charset="0"/>
              </a:defRPr>
            </a:pPr>
            <a:r>
              <a:t>Peggio &amp;- Una OCCURENZA</a:t>
            </a:r>
          </a:p>
          <a:p>
            <a:pPr>
              <a:defRPr>
                <a:latin typeface="Times" pitchFamily="2" charset="0"/>
              </a:defRPr>
            </a:pPr>
            <a:r>
              <a:t>[...]</a:t>
            </a:r>
          </a:p>
        </p:txBody>
      </p:sp>
      <p:sp>
        <p:nvSpPr>
          <p:cNvPr id="8" name="CasellaDiTesto 7">
            <a:extLst>
              <a:ext uri="{FF2B5EF4-FFF2-40B4-BE49-F238E27FC236}">
                <a16:creationId xmlns:a16="http://schemas.microsoft.com/office/drawing/2014/main" id="{F05B6E65-A4A9-F74C-9360-0596710655B0}"/>
              </a:ext>
            </a:extLst>
          </p:cNvPr>
          <p:cNvSpPr txBox="1"/>
          <p:nvPr/>
        </p:nvSpPr>
        <p:spPr>
          <a:xfrm>
            <a:off x="4952592" y="3729217"/>
            <a:ext cx="1702905" cy="369332"/>
          </a:xfrm>
          <a:prstGeom prst="rect">
            <a:avLst/>
          </a:prstGeom>
          <a:noFill/>
        </p:spPr>
        <p:txBody>
          <a:bodyPr wrap="square">
            <a:spAutoFit/>
          </a:bodyPr>
          <a:lstStyle/>
          <a:p>
            <a:pPr>
              <a:defRPr>
                <a:latin typeface="Calibri" panose="020F0502020204030204" pitchFamily="34" charset="0"/>
                <a:cs typeface="Calibri" panose="020F0502020204030204" pitchFamily="34" charset="0"/>
              </a:defRPr>
            </a:pPr>
            <a:r>
              <a:rPr dirty="0"/>
              <a:t>VOCABOLARIO</a:t>
            </a:r>
          </a:p>
        </p:txBody>
      </p:sp>
      <p:sp>
        <p:nvSpPr>
          <p:cNvPr id="9" name="CasellaDiTesto 8">
            <a:extLst>
              <a:ext uri="{FF2B5EF4-FFF2-40B4-BE49-F238E27FC236}">
                <a16:creationId xmlns:a16="http://schemas.microsoft.com/office/drawing/2014/main" id="{0D562C50-3789-5141-8737-50A0D3C496EB}"/>
              </a:ext>
            </a:extLst>
          </p:cNvPr>
          <p:cNvSpPr txBox="1"/>
          <p:nvPr/>
        </p:nvSpPr>
        <p:spPr>
          <a:xfrm>
            <a:off x="7497443" y="3913883"/>
            <a:ext cx="4491766" cy="1754326"/>
          </a:xfrm>
          <a:prstGeom prst="rect">
            <a:avLst/>
          </a:prstGeom>
          <a:noFill/>
        </p:spPr>
        <p:txBody>
          <a:bodyPr wrap="square">
            <a:spAutoFit/>
          </a:bodyPr>
          <a:lstStyle/>
          <a:p>
            <a:pPr>
              <a:defRPr>
                <a:solidFill>
                  <a:schemeClr val="accent1">
                    <a:lumMod val="75000"/>
                  </a:schemeClr>
                </a:solidFill>
                <a:latin typeface="Courier New" panose="02070309020205020404" pitchFamily="49" charset="0"/>
                <a:cs typeface="Courier New" panose="02070309020205020404" pitchFamily="49" charset="0"/>
              </a:defRPr>
            </a:pPr>
            <a:r>
              <a:rPr dirty="0"/>
              <a:t>      [era, era, il </a:t>
            </a:r>
            <a:r>
              <a:rPr dirty="0" err="1"/>
              <a:t>migliore</a:t>
            </a:r>
            <a:r>
              <a:rPr dirty="0"/>
              <a:t>, </a:t>
            </a:r>
            <a:r>
              <a:rPr dirty="0" err="1"/>
              <a:t>dei</a:t>
            </a:r>
            <a:r>
              <a:rPr dirty="0"/>
              <a:t> tempi,..]</a:t>
            </a:r>
          </a:p>
          <a:p>
            <a:pPr>
              <a:defRPr>
                <a:latin typeface="Courier New" panose="02070309020205020404" pitchFamily="49" charset="0"/>
                <a:cs typeface="Courier New" panose="02070309020205020404" pitchFamily="49" charset="0"/>
              </a:defRPr>
            </a:pPr>
            <a:r>
              <a:rPr dirty="0">
                <a:solidFill>
                  <a:schemeClr val="accent1">
                    <a:lumMod val="75000"/>
                  </a:schemeClr>
                </a:solidFill>
              </a:rPr>
              <a:t>1. [1,1,1,1,1,1,0,0,0,0]</a:t>
            </a:r>
          </a:p>
        </p:txBody>
      </p:sp>
      <p:sp>
        <p:nvSpPr>
          <p:cNvPr id="10" name="CasellaDiTesto 9">
            <a:extLst>
              <a:ext uri="{FF2B5EF4-FFF2-40B4-BE49-F238E27FC236}">
                <a16:creationId xmlns:a16="http://schemas.microsoft.com/office/drawing/2014/main" id="{8FC667DC-24FC-9E44-975C-CC8BDD1F70C3}"/>
              </a:ext>
            </a:extLst>
          </p:cNvPr>
          <p:cNvSpPr txBox="1"/>
          <p:nvPr/>
        </p:nvSpPr>
        <p:spPr>
          <a:xfrm>
            <a:off x="9181335" y="3683941"/>
            <a:ext cx="1702905" cy="369332"/>
          </a:xfrm>
          <a:prstGeom prst="rect">
            <a:avLst/>
          </a:prstGeom>
          <a:noFill/>
        </p:spPr>
        <p:txBody>
          <a:bodyPr wrap="square">
            <a:spAutoFit/>
          </a:bodyPr>
          <a:lstStyle/>
          <a:p>
            <a:pPr>
              <a:defRPr>
                <a:latin typeface="Calibri" panose="020F0502020204030204" pitchFamily="34" charset="0"/>
                <a:cs typeface="Calibri" panose="020F0502020204030204" pitchFamily="34" charset="0"/>
              </a:defRPr>
            </a:pPr>
            <a:r>
              <a:t>VETTORI</a:t>
            </a:r>
          </a:p>
        </p:txBody>
      </p:sp>
    </p:spTree>
    <p:extLst>
      <p:ext uri="{BB962C8B-B14F-4D97-AF65-F5344CB8AC3E}">
        <p14:creationId xmlns:p14="http://schemas.microsoft.com/office/powerpoint/2010/main" val="263424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44550-85BB-8746-89CA-A48422AC169A}"/>
              </a:ext>
            </a:extLst>
          </p:cNvPr>
          <p:cNvSpPr>
            <a:spLocks noGrp="1"/>
          </p:cNvSpPr>
          <p:nvPr>
            <p:ph type="title"/>
          </p:nvPr>
        </p:nvSpPr>
        <p:spPr/>
        <p:txBody>
          <a:bodyPr>
            <a:normAutofit/>
          </a:bodyPr>
          <a:lstStyle/>
          <a:p>
            <a:pPr algn="ctr">
              <a:defRPr>
                <a:solidFill>
                  <a:schemeClr val="accent5">
                    <a:lumMod val="50000"/>
                  </a:schemeClr>
                </a:solidFill>
              </a:defRPr>
            </a:pPr>
            <a:r>
              <a:t>Il modello dei Kernel dell'albero</a:t>
            </a:r>
            <a:endParaRPr sz="3600">
              <a:solidFill>
                <a:schemeClr val="accent5">
                  <a:lumMod val="50000"/>
                </a:schemeClr>
              </a:solidFill>
            </a:endParaRPr>
          </a:p>
        </p:txBody>
      </p:sp>
      <p:sp>
        <p:nvSpPr>
          <p:cNvPr id="3" name="Segnaposto contenuto 2">
            <a:extLst>
              <a:ext uri="{FF2B5EF4-FFF2-40B4-BE49-F238E27FC236}">
                <a16:creationId xmlns:a16="http://schemas.microsoft.com/office/drawing/2014/main" id="{A38BD42C-2C5D-874D-949E-C6B7EF3D0C6A}"/>
              </a:ext>
            </a:extLst>
          </p:cNvPr>
          <p:cNvSpPr>
            <a:spLocks noGrp="1"/>
          </p:cNvSpPr>
          <p:nvPr>
            <p:ph idx="1"/>
          </p:nvPr>
        </p:nvSpPr>
        <p:spPr>
          <a:xfrm>
            <a:off x="838200" y="810216"/>
            <a:ext cx="10515600" cy="2729323"/>
          </a:xfrm>
        </p:spPr>
        <p:txBody>
          <a:bodyPr>
            <a:normAutofit lnSpcReduction="10000"/>
          </a:bodyPr>
          <a:lstStyle/>
          <a:p>
            <a:pPr marL="0" indent="0">
              <a:buNone/>
            </a:pPr>
            <a:endParaRPr sz="2000"/>
          </a:p>
          <a:p>
            <a:pPr>
              <a:defRPr sz="2000"/>
            </a:pPr>
            <a:r>
              <a:t>Un metodo per rappresentare la struttura </a:t>
            </a:r>
            <a:r>
              <a:rPr b="1"/>
              <a:t>semantica</a:t>
            </a:r>
            <a:r>
              <a:t> delle frasi (albero di parse basato sulla circoscrizione)</a:t>
            </a:r>
          </a:p>
          <a:p>
            <a:pPr>
              <a:defRPr sz="2000"/>
            </a:pPr>
            <a:r>
              <a:t>Un metodo per confrontare i grafici degli alberi l'uno con l'altro, permettendoci di ottenere misurazioni quantificabili delle loro somiglianze o differenze</a:t>
            </a:r>
          </a:p>
          <a:p>
            <a:pPr>
              <a:defRPr sz="2000"/>
            </a:pPr>
            <a:r>
              <a:t>Un TK consiste in una misura di somiglianza tra due alberi, che tiene conto del numero di sottostrutture comuni, note come frammenti</a:t>
            </a:r>
          </a:p>
          <a:p>
            <a:pPr>
              <a:defRPr sz="2000"/>
            </a:pPr>
            <a:r>
              <a:t>Più sofisticato, recentemente dimostrato di essere efficace nell'estrazione di argomentazioni</a:t>
            </a:r>
            <a:endParaRPr sz="200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E56F360D-6CC9-FC4E-9F85-FE227C461515}"/>
              </a:ext>
            </a:extLst>
          </p:cNvPr>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it-IT" smtClean="0"/>
              <a:t>23</a:t>
            </a:fld>
            <a:endParaRPr lang="it-IT"/>
          </a:p>
        </p:txBody>
      </p:sp>
      <p:grpSp>
        <p:nvGrpSpPr>
          <p:cNvPr id="8" name="Gruppo 7">
            <a:extLst>
              <a:ext uri="{FF2B5EF4-FFF2-40B4-BE49-F238E27FC236}">
                <a16:creationId xmlns:a16="http://schemas.microsoft.com/office/drawing/2014/main" id="{3BA732CF-9AF7-FE44-84E9-9F5524F4573C}"/>
              </a:ext>
            </a:extLst>
          </p:cNvPr>
          <p:cNvGrpSpPr/>
          <p:nvPr/>
        </p:nvGrpSpPr>
        <p:grpSpPr>
          <a:xfrm>
            <a:off x="1399492" y="3656596"/>
            <a:ext cx="2036135" cy="2423299"/>
            <a:chOff x="1070344" y="3283984"/>
            <a:chExt cx="2036135" cy="2423299"/>
          </a:xfrm>
        </p:grpSpPr>
        <p:pic>
          <p:nvPicPr>
            <p:cNvPr id="6" name="Immagine 5">
              <a:extLst>
                <a:ext uri="{FF2B5EF4-FFF2-40B4-BE49-F238E27FC236}">
                  <a16:creationId xmlns:a16="http://schemas.microsoft.com/office/drawing/2014/main" id="{A6F93384-5BA2-1C46-883B-82CE19E8045C}"/>
                </a:ext>
              </a:extLst>
            </p:cNvPr>
            <p:cNvPicPr>
              <a:picLocks noChangeAspect="1"/>
            </p:cNvPicPr>
            <p:nvPr/>
          </p:nvPicPr>
          <p:blipFill rotWithShape="1">
            <a:blip r:embed="rId3">
              <a:extLst>
                <a:ext uri="{28A0092B-C50C-407E-A947-70E740481C1C}">
                  <a14:useLocalDpi xmlns:a14="http://schemas.microsoft.com/office/drawing/2010/main" val="0"/>
                </a:ext>
              </a:extLst>
            </a:blip>
            <a:srcRect r="56612"/>
            <a:stretch/>
          </p:blipFill>
          <p:spPr>
            <a:xfrm>
              <a:off x="1112876" y="3283984"/>
              <a:ext cx="1862470" cy="2146300"/>
            </a:xfrm>
            <a:prstGeom prst="rect">
              <a:avLst/>
            </a:prstGeom>
          </p:spPr>
        </p:pic>
        <p:sp>
          <p:nvSpPr>
            <p:cNvPr id="7" name="CasellaDiTesto 6">
              <a:extLst>
                <a:ext uri="{FF2B5EF4-FFF2-40B4-BE49-F238E27FC236}">
                  <a16:creationId xmlns:a16="http://schemas.microsoft.com/office/drawing/2014/main" id="{1E6B9EC6-8029-4045-92CA-32BF3BE07DC7}"/>
                </a:ext>
              </a:extLst>
            </p:cNvPr>
            <p:cNvSpPr txBox="1"/>
            <p:nvPr/>
          </p:nvSpPr>
          <p:spPr>
            <a:xfrm>
              <a:off x="1070344" y="5430284"/>
              <a:ext cx="2036135" cy="276999"/>
            </a:xfrm>
            <a:prstGeom prst="rect">
              <a:avLst/>
            </a:prstGeom>
            <a:noFill/>
          </p:spPr>
          <p:txBody>
            <a:bodyPr wrap="none">
              <a:spAutoFit/>
            </a:bodyPr>
            <a:lstStyle/>
            <a:p>
              <a:pPr>
                <a:defRPr sz="1200">
                  <a:latin typeface="Times" pitchFamily="2" charset="0"/>
                </a:defRPr>
              </a:pPr>
              <a:r>
                <a:t>Albero di parse basato sulla circoscrizione</a:t>
              </a:r>
              <a:endParaRPr sz="1200">
                <a:latin typeface="Times" pitchFamily="2" charset="0"/>
              </a:endParaRPr>
            </a:p>
          </p:txBody>
        </p:sp>
      </p:grpSp>
      <p:grpSp>
        <p:nvGrpSpPr>
          <p:cNvPr id="12" name="Gruppo 11">
            <a:extLst>
              <a:ext uri="{FF2B5EF4-FFF2-40B4-BE49-F238E27FC236}">
                <a16:creationId xmlns:a16="http://schemas.microsoft.com/office/drawing/2014/main" id="{06F10B76-1E35-594B-B10F-7D1C6BDDA5AC}"/>
              </a:ext>
            </a:extLst>
          </p:cNvPr>
          <p:cNvGrpSpPr/>
          <p:nvPr/>
        </p:nvGrpSpPr>
        <p:grpSpPr>
          <a:xfrm>
            <a:off x="4755873" y="3539539"/>
            <a:ext cx="6322597" cy="2632722"/>
            <a:chOff x="4755873" y="3539539"/>
            <a:chExt cx="6322597" cy="2632722"/>
          </a:xfrm>
        </p:grpSpPr>
        <p:pic>
          <p:nvPicPr>
            <p:cNvPr id="9" name="Elemento grafico 8">
              <a:extLst>
                <a:ext uri="{FF2B5EF4-FFF2-40B4-BE49-F238E27FC236}">
                  <a16:creationId xmlns:a16="http://schemas.microsoft.com/office/drawing/2014/main" id="{0506B6BE-0F41-DF4B-BCB5-BDD1AE3F7F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5873" y="3564232"/>
              <a:ext cx="3056284" cy="2608029"/>
            </a:xfrm>
            <a:prstGeom prst="rect">
              <a:avLst/>
            </a:prstGeom>
          </p:spPr>
        </p:pic>
        <p:pic>
          <p:nvPicPr>
            <p:cNvPr id="11" name="Immagine 10">
              <a:extLst>
                <a:ext uri="{FF2B5EF4-FFF2-40B4-BE49-F238E27FC236}">
                  <a16:creationId xmlns:a16="http://schemas.microsoft.com/office/drawing/2014/main" id="{6C89A761-662A-7C4B-B953-3126AD8371E9}"/>
                </a:ext>
              </a:extLst>
            </p:cNvPr>
            <p:cNvPicPr>
              <a:picLocks noChangeAspect="1"/>
            </p:cNvPicPr>
            <p:nvPr/>
          </p:nvPicPr>
          <p:blipFill>
            <a:blip r:embed="rId6"/>
            <a:stretch>
              <a:fillRect/>
            </a:stretch>
          </p:blipFill>
          <p:spPr>
            <a:xfrm>
              <a:off x="8132767" y="3539539"/>
              <a:ext cx="2945703" cy="2632722"/>
            </a:xfrm>
            <a:prstGeom prst="rect">
              <a:avLst/>
            </a:prstGeom>
          </p:spPr>
        </p:pic>
      </p:grpSp>
    </p:spTree>
    <p:extLst>
      <p:ext uri="{BB962C8B-B14F-4D97-AF65-F5344CB8AC3E}">
        <p14:creationId xmlns:p14="http://schemas.microsoft.com/office/powerpoint/2010/main" val="4226414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44550-85BB-8746-89CA-A48422AC169A}"/>
              </a:ext>
            </a:extLst>
          </p:cNvPr>
          <p:cNvSpPr>
            <a:spLocks noGrp="1"/>
          </p:cNvSpPr>
          <p:nvPr>
            <p:ph type="title"/>
          </p:nvPr>
        </p:nvSpPr>
        <p:spPr>
          <a:xfrm>
            <a:off x="838200" y="202507"/>
            <a:ext cx="10515600" cy="511171"/>
          </a:xfrm>
        </p:spPr>
        <p:txBody>
          <a:bodyPr>
            <a:normAutofit fontScale="90000"/>
          </a:bodyPr>
          <a:lstStyle/>
          <a:p>
            <a:pPr algn="ctr">
              <a:defRPr>
                <a:solidFill>
                  <a:schemeClr val="accent5">
                    <a:lumMod val="50000"/>
                  </a:schemeClr>
                </a:solidFill>
              </a:defRPr>
            </a:pPr>
            <a:r>
              <a:t>Macchine vettoriali supportate (SVM)</a:t>
            </a:r>
            <a:endParaRPr sz="3600">
              <a:solidFill>
                <a:schemeClr val="accent5">
                  <a:lumMod val="50000"/>
                </a:schemeClr>
              </a:solidFill>
            </a:endParaRPr>
          </a:p>
        </p:txBody>
      </p:sp>
      <p:sp>
        <p:nvSpPr>
          <p:cNvPr id="3" name="Segnaposto contenuto 2">
            <a:extLst>
              <a:ext uri="{FF2B5EF4-FFF2-40B4-BE49-F238E27FC236}">
                <a16:creationId xmlns:a16="http://schemas.microsoft.com/office/drawing/2014/main" id="{A38BD42C-2C5D-874D-949E-C6B7EF3D0C6A}"/>
              </a:ext>
            </a:extLst>
          </p:cNvPr>
          <p:cNvSpPr>
            <a:spLocks noGrp="1"/>
          </p:cNvSpPr>
          <p:nvPr>
            <p:ph idx="1"/>
          </p:nvPr>
        </p:nvSpPr>
        <p:spPr>
          <a:xfrm>
            <a:off x="319668" y="892098"/>
            <a:ext cx="11552664" cy="1964553"/>
          </a:xfrm>
        </p:spPr>
        <p:txBody>
          <a:bodyPr>
            <a:normAutofit fontScale="85000" lnSpcReduction="20000"/>
          </a:bodyPr>
          <a:lstStyle/>
          <a:p>
            <a:pPr marL="0" indent="0">
              <a:buNone/>
            </a:pPr>
            <a:r>
              <a:t>Una volta che abbiamo definito il nostro spazio matematico (insieme di frasi di mappatura vettoriale) SVM può essere utilizzato per rilevare se una nuova clausola è giusta o meno, e la categoria a cui appartiene.</a:t>
            </a:r>
          </a:p>
          <a:p>
            <a:pPr marL="0" indent="0">
              <a:buNone/>
            </a:pPr>
            <a:r>
              <a:t>SVM è un </a:t>
            </a:r>
            <a:r>
              <a:rPr b="1"/>
              <a:t>classificatore binario</a:t>
            </a:r>
            <a:r>
              <a:t>. Crea un </a:t>
            </a:r>
            <a:r>
              <a:rPr b="1"/>
              <a:t>classificatore iperpiano </a:t>
            </a:r>
            <a:r>
              <a:t>(in uno spazio aumentato).</a:t>
            </a:r>
          </a:p>
          <a:p>
            <a:pPr marL="0" indent="0">
              <a:buNone/>
            </a:pPr>
            <a:r>
              <a:t>Le SVM calcolano un limite </a:t>
            </a:r>
            <a:r>
              <a:rPr b="1"/>
              <a:t>massimo di margine</a:t>
            </a:r>
            <a:r>
              <a:t> che porta ad una partizione omogenea di tutti i punti dati. Questo classifica un SVM come un </a:t>
            </a:r>
            <a:r>
              <a:rPr b="1"/>
              <a:t>classificatore di margine massimo</a:t>
            </a:r>
            <a:r>
              <a:t>.</a:t>
            </a:r>
          </a:p>
        </p:txBody>
      </p:sp>
      <p:sp>
        <p:nvSpPr>
          <p:cNvPr id="5" name="Segnaposto numero diapositiva 4">
            <a:extLst>
              <a:ext uri="{FF2B5EF4-FFF2-40B4-BE49-F238E27FC236}">
                <a16:creationId xmlns:a16="http://schemas.microsoft.com/office/drawing/2014/main" id="{E56F360D-6CC9-FC4E-9F85-FE227C461515}"/>
              </a:ext>
            </a:extLst>
          </p:cNvPr>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en-US" smtClean="0"/>
              <a:t>24</a:t>
            </a:fld>
            <a:endParaRPr lang="en-US"/>
          </a:p>
        </p:txBody>
      </p:sp>
      <p:grpSp>
        <p:nvGrpSpPr>
          <p:cNvPr id="13" name="Gruppo 12">
            <a:extLst>
              <a:ext uri="{FF2B5EF4-FFF2-40B4-BE49-F238E27FC236}">
                <a16:creationId xmlns:a16="http://schemas.microsoft.com/office/drawing/2014/main" id="{2ADC905F-D3B5-E440-BB13-CD0DA3CAAFAD}"/>
              </a:ext>
            </a:extLst>
          </p:cNvPr>
          <p:cNvGrpSpPr/>
          <p:nvPr/>
        </p:nvGrpSpPr>
        <p:grpSpPr>
          <a:xfrm>
            <a:off x="2423111" y="2856651"/>
            <a:ext cx="7345778" cy="3776890"/>
            <a:chOff x="2423111" y="2856651"/>
            <a:chExt cx="7345778" cy="3776890"/>
          </a:xfrm>
        </p:grpSpPr>
        <p:grpSp>
          <p:nvGrpSpPr>
            <p:cNvPr id="8" name="Gruppo 7">
              <a:extLst>
                <a:ext uri="{FF2B5EF4-FFF2-40B4-BE49-F238E27FC236}">
                  <a16:creationId xmlns:a16="http://schemas.microsoft.com/office/drawing/2014/main" id="{D4B24780-C5B2-3A48-881D-EBDE4360F2D4}"/>
                </a:ext>
              </a:extLst>
            </p:cNvPr>
            <p:cNvGrpSpPr/>
            <p:nvPr/>
          </p:nvGrpSpPr>
          <p:grpSpPr>
            <a:xfrm>
              <a:off x="2423111" y="2856651"/>
              <a:ext cx="7345778" cy="3776890"/>
              <a:chOff x="2423111" y="2856651"/>
              <a:chExt cx="7345778" cy="3776890"/>
            </a:xfrm>
          </p:grpSpPr>
          <p:pic>
            <p:nvPicPr>
              <p:cNvPr id="6" name="Immagine 5">
                <a:extLst>
                  <a:ext uri="{FF2B5EF4-FFF2-40B4-BE49-F238E27FC236}">
                    <a16:creationId xmlns:a16="http://schemas.microsoft.com/office/drawing/2014/main" id="{A723ED06-A1B4-D74F-82A8-674FE1FDC80D}"/>
                  </a:ext>
                </a:extLst>
              </p:cNvPr>
              <p:cNvPicPr>
                <a:picLocks noChangeAspect="1"/>
              </p:cNvPicPr>
              <p:nvPr/>
            </p:nvPicPr>
            <p:blipFill>
              <a:blip r:embed="rId3"/>
              <a:stretch>
                <a:fillRect/>
              </a:stretch>
            </p:blipFill>
            <p:spPr>
              <a:xfrm>
                <a:off x="2423111" y="2856651"/>
                <a:ext cx="7345778" cy="3776890"/>
              </a:xfrm>
              <a:prstGeom prst="rect">
                <a:avLst/>
              </a:prstGeom>
            </p:spPr>
          </p:pic>
          <p:sp>
            <p:nvSpPr>
              <p:cNvPr id="4" name="Ovale 3">
                <a:extLst>
                  <a:ext uri="{FF2B5EF4-FFF2-40B4-BE49-F238E27FC236}">
                    <a16:creationId xmlns:a16="http://schemas.microsoft.com/office/drawing/2014/main" id="{5386CB84-40C9-1247-9269-1A3C24E0011A}"/>
                  </a:ext>
                </a:extLst>
              </p:cNvPr>
              <p:cNvSpPr/>
              <p:nvPr/>
            </p:nvSpPr>
            <p:spPr>
              <a:xfrm>
                <a:off x="3770334" y="4020855"/>
                <a:ext cx="1290181" cy="1215024"/>
              </a:xfrm>
              <a:prstGeom prst="ellipse">
                <a:avLst/>
              </a:prstGeom>
              <a:solidFill>
                <a:srgbClr val="92D050">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t>i</a:t>
                </a:r>
              </a:p>
            </p:txBody>
          </p:sp>
          <p:sp>
            <p:nvSpPr>
              <p:cNvPr id="7" name="Parallelogramma 6">
                <a:extLst>
                  <a:ext uri="{FF2B5EF4-FFF2-40B4-BE49-F238E27FC236}">
                    <a16:creationId xmlns:a16="http://schemas.microsoft.com/office/drawing/2014/main" id="{3E6684F5-F00F-DE4D-B330-939CC7E18594}"/>
                  </a:ext>
                </a:extLst>
              </p:cNvPr>
              <p:cNvSpPr/>
              <p:nvPr/>
            </p:nvSpPr>
            <p:spPr>
              <a:xfrm rot="1961761">
                <a:off x="6761675" y="5226455"/>
                <a:ext cx="1760843" cy="243367"/>
              </a:xfrm>
              <a:prstGeom prst="parallelogram">
                <a:avLst/>
              </a:prstGeom>
              <a:solidFill>
                <a:srgbClr val="92D050">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cxnSp>
          <p:nvCxnSpPr>
            <p:cNvPr id="10" name="Connettore 1 9">
              <a:extLst>
                <a:ext uri="{FF2B5EF4-FFF2-40B4-BE49-F238E27FC236}">
                  <a16:creationId xmlns:a16="http://schemas.microsoft.com/office/drawing/2014/main" id="{55422A1F-9731-1040-8927-680CC44DE522}"/>
                </a:ext>
              </a:extLst>
            </p:cNvPr>
            <p:cNvCxnSpPr>
              <a:cxnSpLocks/>
            </p:cNvCxnSpPr>
            <p:nvPr/>
          </p:nvCxnSpPr>
          <p:spPr>
            <a:xfrm>
              <a:off x="6656921" y="4714915"/>
              <a:ext cx="1970349" cy="1266445"/>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7611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44550-85BB-8746-89CA-A48422AC169A}"/>
              </a:ext>
            </a:extLst>
          </p:cNvPr>
          <p:cNvSpPr>
            <a:spLocks noGrp="1"/>
          </p:cNvSpPr>
          <p:nvPr>
            <p:ph type="title"/>
          </p:nvPr>
        </p:nvSpPr>
        <p:spPr>
          <a:xfrm>
            <a:off x="679174" y="248995"/>
            <a:ext cx="10515600" cy="1325563"/>
          </a:xfrm>
        </p:spPr>
        <p:txBody>
          <a:bodyPr>
            <a:normAutofit/>
          </a:bodyPr>
          <a:lstStyle/>
          <a:p>
            <a:pPr algn="ctr">
              <a:defRPr>
                <a:solidFill>
                  <a:schemeClr val="accent5">
                    <a:lumMod val="50000"/>
                  </a:schemeClr>
                </a:solidFill>
              </a:defRPr>
            </a:pPr>
            <a:r>
              <a:t>Rappresentazione dei dati e metodi abilitati</a:t>
            </a:r>
            <a:endParaRPr sz="3600">
              <a:solidFill>
                <a:schemeClr val="accent5">
                  <a:lumMod val="50000"/>
                </a:schemeClr>
              </a:solidFill>
            </a:endParaRPr>
          </a:p>
        </p:txBody>
      </p:sp>
      <p:sp>
        <p:nvSpPr>
          <p:cNvPr id="3" name="Segnaposto contenuto 2">
            <a:extLst>
              <a:ext uri="{FF2B5EF4-FFF2-40B4-BE49-F238E27FC236}">
                <a16:creationId xmlns:a16="http://schemas.microsoft.com/office/drawing/2014/main" id="{A38BD42C-2C5D-874D-949E-C6B7EF3D0C6A}"/>
              </a:ext>
            </a:extLst>
          </p:cNvPr>
          <p:cNvSpPr>
            <a:spLocks noGrp="1"/>
          </p:cNvSpPr>
          <p:nvPr>
            <p:ph idx="1"/>
          </p:nvPr>
        </p:nvSpPr>
        <p:spPr>
          <a:xfrm>
            <a:off x="838200" y="1574558"/>
            <a:ext cx="10515600" cy="1643133"/>
          </a:xfrm>
        </p:spPr>
        <p:txBody>
          <a:bodyPr>
            <a:normAutofit fontScale="92500"/>
          </a:bodyPr>
          <a:lstStyle/>
          <a:p>
            <a:pPr marL="0" indent="0">
              <a:buNone/>
            </a:pPr>
            <a:r>
              <a:t>Il problema è formulato come un compito di classificazione binaria in cui</a:t>
            </a:r>
          </a:p>
          <a:p>
            <a:r>
              <a:t>la classe positiva è o l'unione di tutte le sentenze potenzialmente ingiuste </a:t>
            </a:r>
          </a:p>
          <a:p>
            <a:r>
              <a:t>o l'insieme di clausole potenzialmente abusive di un'unica categoria </a:t>
            </a:r>
          </a:p>
          <a:p>
            <a:endParaRPr/>
          </a:p>
        </p:txBody>
      </p:sp>
      <p:sp>
        <p:nvSpPr>
          <p:cNvPr id="5" name="Segnaposto numero diapositiva 4">
            <a:extLst>
              <a:ext uri="{FF2B5EF4-FFF2-40B4-BE49-F238E27FC236}">
                <a16:creationId xmlns:a16="http://schemas.microsoft.com/office/drawing/2014/main" id="{E56F360D-6CC9-FC4E-9F85-FE227C461515}"/>
              </a:ext>
            </a:extLst>
          </p:cNvPr>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en-US" smtClean="0"/>
              <a:t>25</a:t>
            </a:fld>
            <a:endParaRPr lang="en-US"/>
          </a:p>
        </p:txBody>
      </p:sp>
      <p:sp>
        <p:nvSpPr>
          <p:cNvPr id="4" name="CasellaDiTesto 3">
            <a:extLst>
              <a:ext uri="{FF2B5EF4-FFF2-40B4-BE49-F238E27FC236}">
                <a16:creationId xmlns:a16="http://schemas.microsoft.com/office/drawing/2014/main" id="{36C4C33D-B969-E34E-A16E-1E1B10C3EB89}"/>
              </a:ext>
            </a:extLst>
          </p:cNvPr>
          <p:cNvSpPr txBox="1"/>
          <p:nvPr/>
        </p:nvSpPr>
        <p:spPr>
          <a:xfrm>
            <a:off x="3640896" y="3342925"/>
            <a:ext cx="7340252" cy="1200329"/>
          </a:xfrm>
          <a:prstGeom prst="rect">
            <a:avLst/>
          </a:prstGeom>
          <a:noFill/>
        </p:spPr>
        <p:txBody>
          <a:bodyPr wrap="square">
            <a:spAutoFit/>
          </a:bodyPr>
          <a:lstStyle/>
          <a:p>
            <a:r>
              <a:t>C1: SVM che sfrutta BoW</a:t>
            </a:r>
          </a:p>
          <a:p>
            <a:r>
              <a:t>C2: SVM che sfrutta TK per la rappresentazione delle frasi</a:t>
            </a:r>
          </a:p>
          <a:p>
            <a:r>
              <a:t>C3: SVM per la classificazione collettiva delle frasi in un documento (BoW+TK)</a:t>
            </a:r>
          </a:p>
          <a:p>
            <a:r>
              <a:t>  </a:t>
            </a:r>
          </a:p>
        </p:txBody>
      </p:sp>
      <p:cxnSp>
        <p:nvCxnSpPr>
          <p:cNvPr id="8" name="Connettore 2 7">
            <a:extLst>
              <a:ext uri="{FF2B5EF4-FFF2-40B4-BE49-F238E27FC236}">
                <a16:creationId xmlns:a16="http://schemas.microsoft.com/office/drawing/2014/main" id="{9572EB34-B402-0F48-8CB6-06CC67CD4208}"/>
              </a:ext>
            </a:extLst>
          </p:cNvPr>
          <p:cNvCxnSpPr>
            <a:cxnSpLocks/>
          </p:cNvCxnSpPr>
          <p:nvPr/>
        </p:nvCxnSpPr>
        <p:spPr>
          <a:xfrm>
            <a:off x="7082669" y="4651513"/>
            <a:ext cx="0" cy="8348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426C40EF-E11E-8D40-98C8-6B344898BC6F}"/>
              </a:ext>
            </a:extLst>
          </p:cNvPr>
          <p:cNvSpPr txBox="1"/>
          <p:nvPr/>
        </p:nvSpPr>
        <p:spPr>
          <a:xfrm>
            <a:off x="7249351" y="4720305"/>
            <a:ext cx="4600271" cy="369332"/>
          </a:xfrm>
          <a:prstGeom prst="rect">
            <a:avLst/>
          </a:prstGeom>
          <a:noFill/>
        </p:spPr>
        <p:txBody>
          <a:bodyPr wrap="square">
            <a:spAutoFit/>
          </a:bodyPr>
          <a:lstStyle/>
          <a:p>
            <a:r>
              <a:t>Voto: se 2 su 3 prevedono una frase positiva</a:t>
            </a:r>
          </a:p>
        </p:txBody>
      </p:sp>
      <p:sp>
        <p:nvSpPr>
          <p:cNvPr id="10" name="CasellaDiTesto 9">
            <a:extLst>
              <a:ext uri="{FF2B5EF4-FFF2-40B4-BE49-F238E27FC236}">
                <a16:creationId xmlns:a16="http://schemas.microsoft.com/office/drawing/2014/main" id="{9C8E402E-2513-1D46-BD1A-0CF990299A2A}"/>
              </a:ext>
            </a:extLst>
          </p:cNvPr>
          <p:cNvSpPr txBox="1"/>
          <p:nvPr/>
        </p:nvSpPr>
        <p:spPr>
          <a:xfrm>
            <a:off x="4700591" y="5679246"/>
            <a:ext cx="5407913" cy="369332"/>
          </a:xfrm>
          <a:prstGeom prst="rect">
            <a:avLst/>
          </a:prstGeom>
          <a:noFill/>
        </p:spPr>
        <p:txBody>
          <a:bodyPr wrap="square">
            <a:spAutoFit/>
          </a:bodyPr>
          <a:lstStyle/>
          <a:p>
            <a:r>
              <a:t>La frase di input è classificata come potenziale ingiusto</a:t>
            </a:r>
          </a:p>
        </p:txBody>
      </p:sp>
      <p:sp>
        <p:nvSpPr>
          <p:cNvPr id="6" name="CasellaDiTesto 5">
            <a:extLst>
              <a:ext uri="{FF2B5EF4-FFF2-40B4-BE49-F238E27FC236}">
                <a16:creationId xmlns:a16="http://schemas.microsoft.com/office/drawing/2014/main" id="{E701520B-43CC-D645-A7A2-FDBBD84CA684}"/>
              </a:ext>
            </a:extLst>
          </p:cNvPr>
          <p:cNvSpPr txBox="1"/>
          <p:nvPr/>
        </p:nvSpPr>
        <p:spPr>
          <a:xfrm>
            <a:off x="679174" y="3342925"/>
            <a:ext cx="2594625" cy="2031325"/>
          </a:xfrm>
          <a:prstGeom prst="rect">
            <a:avLst/>
          </a:prstGeom>
          <a:noFill/>
        </p:spPr>
        <p:txBody>
          <a:bodyPr wrap="square">
            <a:spAutoFit/>
          </a:bodyPr>
          <a:lstStyle/>
          <a:p>
            <a:pPr algn="just">
              <a:defRPr>
                <a:solidFill>
                  <a:srgbClr val="7030A0"/>
                </a:solidFill>
              </a:defRPr>
            </a:pPr>
            <a:r>
              <a:t>I risultati di ogni configurazione sono stati raccolti e confrontati per vedere quale perfom meglio. La </a:t>
            </a:r>
            <a:r>
              <a:rPr b="1"/>
              <a:t>migliore performance</a:t>
            </a:r>
            <a:r>
              <a:t> è un </a:t>
            </a:r>
            <a:r>
              <a:rPr b="1"/>
              <a:t>ensemble</a:t>
            </a:r>
            <a:r>
              <a:t>.</a:t>
            </a:r>
          </a:p>
        </p:txBody>
      </p:sp>
    </p:spTree>
    <p:extLst>
      <p:ext uri="{BB962C8B-B14F-4D97-AF65-F5344CB8AC3E}">
        <p14:creationId xmlns:p14="http://schemas.microsoft.com/office/powerpoint/2010/main" val="385368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44550-85BB-8746-89CA-A48422AC169A}"/>
              </a:ext>
            </a:extLst>
          </p:cNvPr>
          <p:cNvSpPr>
            <a:spLocks noGrp="1"/>
          </p:cNvSpPr>
          <p:nvPr>
            <p:ph type="title"/>
          </p:nvPr>
        </p:nvSpPr>
        <p:spPr>
          <a:xfrm>
            <a:off x="1224643" y="365125"/>
            <a:ext cx="9742714" cy="1325563"/>
          </a:xfrm>
        </p:spPr>
        <p:txBody>
          <a:bodyPr/>
          <a:lstStyle/>
          <a:p>
            <a:pPr algn="ctr">
              <a:defRPr sz="3600">
                <a:solidFill>
                  <a:schemeClr val="accent5">
                    <a:lumMod val="50000"/>
                  </a:schemeClr>
                </a:solidFill>
              </a:defRPr>
            </a:pPr>
            <a:r>
              <a:t>Esperimenti</a:t>
            </a:r>
          </a:p>
        </p:txBody>
      </p:sp>
      <p:sp>
        <p:nvSpPr>
          <p:cNvPr id="3" name="Segnaposto contenuto 2">
            <a:extLst>
              <a:ext uri="{FF2B5EF4-FFF2-40B4-BE49-F238E27FC236}">
                <a16:creationId xmlns:a16="http://schemas.microsoft.com/office/drawing/2014/main" id="{A38BD42C-2C5D-874D-949E-C6B7EF3D0C6A}"/>
              </a:ext>
            </a:extLst>
          </p:cNvPr>
          <p:cNvSpPr>
            <a:spLocks noGrp="1"/>
          </p:cNvSpPr>
          <p:nvPr>
            <p:ph idx="1"/>
          </p:nvPr>
        </p:nvSpPr>
        <p:spPr>
          <a:xfrm>
            <a:off x="1224643" y="923045"/>
            <a:ext cx="9742714" cy="4022019"/>
          </a:xfrm>
        </p:spPr>
        <p:txBody>
          <a:bodyPr/>
          <a:lstStyle/>
          <a:p>
            <a:pPr marL="0" indent="0" algn="just">
              <a:buNone/>
              <a:defRPr sz="2200"/>
            </a:pPr>
            <a:r>
              <a:rPr b="1" dirty="0" err="1"/>
              <a:t>Procedura</a:t>
            </a:r>
            <a:r>
              <a:rPr b="1" dirty="0"/>
              <a:t> di Leave-One-Out: </a:t>
            </a:r>
            <a:r>
              <a:rPr dirty="0" err="1"/>
              <a:t>ogni</a:t>
            </a:r>
            <a:r>
              <a:rPr dirty="0"/>
              <a:t> </a:t>
            </a:r>
            <a:r>
              <a:rPr dirty="0" err="1"/>
              <a:t>documento</a:t>
            </a:r>
            <a:r>
              <a:rPr dirty="0"/>
              <a:t> a </a:t>
            </a:r>
            <a:r>
              <a:rPr dirty="0" err="1"/>
              <a:t>sua</a:t>
            </a:r>
            <a:r>
              <a:rPr dirty="0"/>
              <a:t> volta, </a:t>
            </a:r>
            <a:r>
              <a:rPr dirty="0" err="1"/>
              <a:t>viene</a:t>
            </a:r>
            <a:r>
              <a:rPr dirty="0"/>
              <a:t> </a:t>
            </a:r>
            <a:r>
              <a:rPr dirty="0" err="1"/>
              <a:t>utilizzato</a:t>
            </a:r>
            <a:r>
              <a:rPr dirty="0"/>
              <a:t> come set di test, </a:t>
            </a:r>
            <a:r>
              <a:rPr dirty="0" err="1"/>
              <a:t>lasciando</a:t>
            </a:r>
            <a:r>
              <a:rPr dirty="0"/>
              <a:t> </a:t>
            </a:r>
            <a:r>
              <a:rPr dirty="0" err="1"/>
              <a:t>i</a:t>
            </a:r>
            <a:r>
              <a:rPr dirty="0"/>
              <a:t> </a:t>
            </a:r>
            <a:r>
              <a:rPr dirty="0" err="1"/>
              <a:t>restanti</a:t>
            </a:r>
            <a:r>
              <a:rPr dirty="0"/>
              <a:t> </a:t>
            </a:r>
            <a:r>
              <a:rPr dirty="0" err="1"/>
              <a:t>documenti</a:t>
            </a:r>
            <a:r>
              <a:rPr dirty="0"/>
              <a:t> per </a:t>
            </a:r>
            <a:r>
              <a:rPr dirty="0" err="1"/>
              <a:t>l'addestramento</a:t>
            </a:r>
            <a:r>
              <a:rPr dirty="0"/>
              <a:t> (4/5) e il set di </a:t>
            </a:r>
            <a:r>
              <a:rPr dirty="0" err="1"/>
              <a:t>validazione</a:t>
            </a:r>
            <a:r>
              <a:rPr dirty="0"/>
              <a:t> (1/5) per la </a:t>
            </a:r>
            <a:r>
              <a:rPr dirty="0" err="1"/>
              <a:t>selezione</a:t>
            </a:r>
            <a:r>
              <a:rPr dirty="0"/>
              <a:t> del </a:t>
            </a:r>
            <a:r>
              <a:rPr dirty="0" err="1"/>
              <a:t>modello</a:t>
            </a:r>
            <a:endParaRPr dirty="0"/>
          </a:p>
          <a:p>
            <a:pPr marL="0" indent="0" algn="ctr">
              <a:buNone/>
              <a:defRPr sz="2200" b="1"/>
            </a:pPr>
            <a:r>
              <a:rPr dirty="0"/>
              <a:t>3 </a:t>
            </a:r>
            <a:r>
              <a:rPr dirty="0" err="1"/>
              <a:t>metriche</a:t>
            </a:r>
            <a:r>
              <a:rPr dirty="0"/>
              <a:t> </a:t>
            </a:r>
          </a:p>
          <a:p>
            <a:pPr marL="0" indent="0" algn="just">
              <a:buNone/>
              <a:defRPr sz="2200"/>
            </a:pPr>
            <a:r>
              <a:rPr b="1" dirty="0" err="1"/>
              <a:t>Precisione</a:t>
            </a:r>
            <a:r>
              <a:rPr b="1" dirty="0"/>
              <a:t>:</a:t>
            </a:r>
            <a:r>
              <a:rPr dirty="0"/>
              <a:t> </a:t>
            </a:r>
            <a:r>
              <a:rPr dirty="0" err="1"/>
              <a:t>frazione</a:t>
            </a:r>
            <a:r>
              <a:rPr dirty="0"/>
              <a:t> di </a:t>
            </a:r>
            <a:r>
              <a:rPr dirty="0" err="1"/>
              <a:t>previsioni</a:t>
            </a:r>
            <a:r>
              <a:rPr dirty="0"/>
              <a:t> positive, in </a:t>
            </a:r>
            <a:r>
              <a:rPr dirty="0" err="1"/>
              <a:t>realtà</a:t>
            </a:r>
            <a:r>
              <a:rPr dirty="0"/>
              <a:t> </a:t>
            </a:r>
            <a:r>
              <a:rPr dirty="0" err="1"/>
              <a:t>etichettate</a:t>
            </a:r>
            <a:r>
              <a:rPr dirty="0"/>
              <a:t> come positive</a:t>
            </a:r>
          </a:p>
          <a:p>
            <a:pPr marL="0" indent="0" algn="just">
              <a:buNone/>
              <a:defRPr sz="2200"/>
            </a:pPr>
            <a:r>
              <a:rPr b="1" dirty="0"/>
              <a:t>R</a:t>
            </a:r>
            <a:r>
              <a:rPr lang="it-IT" b="1" dirty="0" err="1"/>
              <a:t>ecall</a:t>
            </a:r>
            <a:r>
              <a:rPr b="1" dirty="0"/>
              <a:t>: </a:t>
            </a:r>
            <a:r>
              <a:rPr dirty="0" err="1"/>
              <a:t>frazione</a:t>
            </a:r>
            <a:r>
              <a:rPr dirty="0"/>
              <a:t> di </a:t>
            </a:r>
            <a:r>
              <a:rPr dirty="0" err="1"/>
              <a:t>esempi</a:t>
            </a:r>
            <a:r>
              <a:rPr dirty="0"/>
              <a:t> </a:t>
            </a:r>
            <a:r>
              <a:rPr dirty="0" err="1"/>
              <a:t>positivi</a:t>
            </a:r>
            <a:r>
              <a:rPr dirty="0"/>
              <a:t> </a:t>
            </a:r>
            <a:r>
              <a:rPr dirty="0" err="1"/>
              <a:t>rilevati</a:t>
            </a:r>
            <a:r>
              <a:rPr dirty="0"/>
              <a:t> </a:t>
            </a:r>
            <a:r>
              <a:rPr dirty="0" err="1"/>
              <a:t>correttamente</a:t>
            </a:r>
            <a:endParaRPr dirty="0"/>
          </a:p>
          <a:p>
            <a:pPr marL="0" indent="0" algn="just">
              <a:buNone/>
              <a:defRPr sz="2200"/>
            </a:pPr>
            <a:r>
              <a:rPr b="1" dirty="0"/>
              <a:t>F1: </a:t>
            </a:r>
            <a:r>
              <a:rPr dirty="0" err="1"/>
              <a:t>significato</a:t>
            </a:r>
            <a:r>
              <a:rPr dirty="0"/>
              <a:t> </a:t>
            </a:r>
            <a:r>
              <a:rPr dirty="0" err="1"/>
              <a:t>armonico</a:t>
            </a:r>
            <a:r>
              <a:rPr dirty="0"/>
              <a:t> </a:t>
            </a:r>
            <a:r>
              <a:rPr dirty="0" err="1"/>
              <a:t>tra</a:t>
            </a:r>
            <a:r>
              <a:rPr dirty="0"/>
              <a:t> </a:t>
            </a:r>
            <a:r>
              <a:rPr dirty="0" err="1"/>
              <a:t>precisione</a:t>
            </a:r>
            <a:r>
              <a:rPr dirty="0"/>
              <a:t> e </a:t>
            </a:r>
            <a:r>
              <a:rPr dirty="0" err="1"/>
              <a:t>richiamo</a:t>
            </a:r>
            <a:endParaRPr dirty="0"/>
          </a:p>
          <a:p>
            <a:pPr marL="0" indent="0" algn="ctr">
              <a:buNone/>
              <a:defRPr sz="2200"/>
            </a:pPr>
            <a:r>
              <a:rPr b="1" dirty="0" err="1"/>
              <a:t>Linee</a:t>
            </a:r>
            <a:r>
              <a:rPr b="1" dirty="0"/>
              <a:t> di base per il </a:t>
            </a:r>
            <a:r>
              <a:rPr b="1" dirty="0" err="1"/>
              <a:t>confronto</a:t>
            </a:r>
            <a:r>
              <a:rPr b="1" dirty="0"/>
              <a:t>: </a:t>
            </a:r>
            <a:r>
              <a:rPr b="1" dirty="0" err="1"/>
              <a:t>classificatore</a:t>
            </a:r>
            <a:r>
              <a:rPr dirty="0" err="1"/>
              <a:t>casuale</a:t>
            </a:r>
            <a:endParaRPr dirty="0"/>
          </a:p>
          <a:p>
            <a:pPr marL="0" indent="0" algn="just">
              <a:buNone/>
            </a:pPr>
            <a:endParaRPr sz="2200" dirty="0"/>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lgn="just">
              <a:buNone/>
            </a:pPr>
            <a:endParaRPr sz="2200" dirty="0">
              <a:latin typeface="Times New Roman" panose="02020603050405020304" pitchFamily="18" charset="0"/>
              <a:cs typeface="Times New Roman" panose="02020603050405020304" pitchFamily="18" charset="0"/>
            </a:endParaRPr>
          </a:p>
          <a:p>
            <a:pPr marL="0" indent="0">
              <a:buNone/>
            </a:pPr>
            <a:endParaRP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37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64A85-B43A-6243-9380-862E19D89D87}"/>
              </a:ext>
            </a:extLst>
          </p:cNvPr>
          <p:cNvSpPr>
            <a:spLocks noGrp="1"/>
          </p:cNvSpPr>
          <p:nvPr>
            <p:ph type="title"/>
          </p:nvPr>
        </p:nvSpPr>
        <p:spPr>
          <a:xfrm>
            <a:off x="1224643" y="121285"/>
            <a:ext cx="9742714" cy="1325563"/>
          </a:xfrm>
        </p:spPr>
        <p:txBody>
          <a:bodyPr/>
          <a:lstStyle/>
          <a:p>
            <a:pPr algn="ctr"/>
            <a:r>
              <a:rPr>
                <a:solidFill>
                  <a:schemeClr val="accent5">
                    <a:lumMod val="50000"/>
                  </a:schemeClr>
                </a:solidFill>
              </a:rPr>
              <a:t>Risultati sperimentali</a:t>
            </a:r>
            <a:endParaRPr sz="1800"/>
          </a:p>
        </p:txBody>
      </p:sp>
      <p:pic>
        <p:nvPicPr>
          <p:cNvPr id="7" name="Immagine 6">
            <a:extLst>
              <a:ext uri="{FF2B5EF4-FFF2-40B4-BE49-F238E27FC236}">
                <a16:creationId xmlns:a16="http://schemas.microsoft.com/office/drawing/2014/main" id="{04707441-30CE-2B4C-AEF2-D4CA5924C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839" y="1431121"/>
            <a:ext cx="7452320" cy="3609108"/>
          </a:xfrm>
          <a:prstGeom prst="rect">
            <a:avLst/>
          </a:prstGeom>
          <a:effectLst>
            <a:outerShdw blurRad="546100" dist="50800" dir="5400000" algn="ctr" rotWithShape="0">
              <a:srgbClr val="000000">
                <a:alpha val="79000"/>
              </a:srgbClr>
            </a:outerShdw>
          </a:effectLst>
        </p:spPr>
      </p:pic>
      <p:sp>
        <p:nvSpPr>
          <p:cNvPr id="6" name="Segnaposto contenuto 6">
            <a:extLst>
              <a:ext uri="{FF2B5EF4-FFF2-40B4-BE49-F238E27FC236}">
                <a16:creationId xmlns:a16="http://schemas.microsoft.com/office/drawing/2014/main" id="{EA688024-551D-4545-8D5F-80EDFAFD2A4E}"/>
              </a:ext>
            </a:extLst>
          </p:cNvPr>
          <p:cNvSpPr txBox="1">
            <a:spLocks/>
          </p:cNvSpPr>
          <p:nvPr/>
        </p:nvSpPr>
        <p:spPr bwMode="auto">
          <a:xfrm>
            <a:off x="764721" y="4823256"/>
            <a:ext cx="10662557" cy="10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50000"/>
              </a:lnSpc>
              <a:spcBef>
                <a:spcPts val="1000"/>
              </a:spcBef>
              <a:spcAft>
                <a:spcPct val="0"/>
              </a:spcAft>
              <a:buFont typeface="Arial" panose="020B0604020202020204" pitchFamily="34" charset="0"/>
              <a:buChar char="•"/>
              <a:defRPr sz="2800" kern="1200">
                <a:solidFill>
                  <a:schemeClr val="tx1"/>
                </a:solidFill>
                <a:latin typeface="Abadi Extra Light" panose="020B0204020104020204" pitchFamily="34" charset="0"/>
                <a:ea typeface="+mn-ea"/>
                <a:cs typeface="+mn-cs"/>
              </a:defRPr>
            </a:lvl1pPr>
            <a:lvl2pPr marL="685800" indent="-228600" algn="l" rtl="0" eaLnBrk="1" fontAlgn="base" hangingPunct="1">
              <a:lnSpc>
                <a:spcPct val="150000"/>
              </a:lnSpc>
              <a:spcBef>
                <a:spcPts val="500"/>
              </a:spcBef>
              <a:spcAft>
                <a:spcPct val="0"/>
              </a:spcAft>
              <a:buFont typeface="Arial" panose="020B0604020202020204" pitchFamily="34" charset="0"/>
              <a:buChar char="•"/>
              <a:defRPr sz="2400" kern="1200">
                <a:solidFill>
                  <a:schemeClr val="tx1"/>
                </a:solidFill>
                <a:latin typeface="Abadi Extra Light" panose="020B0204020104020204" pitchFamily="34" charset="0"/>
                <a:ea typeface="+mn-ea"/>
                <a:cs typeface="+mn-cs"/>
              </a:defRPr>
            </a:lvl2pPr>
            <a:lvl3pPr marL="1143000" indent="-228600" algn="l" rtl="0" eaLnBrk="1" fontAlgn="base" hangingPunct="1">
              <a:lnSpc>
                <a:spcPct val="150000"/>
              </a:lnSpc>
              <a:spcBef>
                <a:spcPts val="500"/>
              </a:spcBef>
              <a:spcAft>
                <a:spcPct val="0"/>
              </a:spcAft>
              <a:buFont typeface="Arial" panose="020B0604020202020204" pitchFamily="34" charset="0"/>
              <a:buChar char="•"/>
              <a:defRPr sz="2000" kern="1200">
                <a:solidFill>
                  <a:schemeClr val="tx1"/>
                </a:solidFill>
                <a:latin typeface="Abadi Extra Light" panose="020B0204020104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badi Extra Light" panose="020B0204020104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sz="2200"/>
          </a:p>
          <a:p>
            <a:pPr marL="0" indent="0" algn="just">
              <a:buNone/>
              <a:defRPr sz="2200">
                <a:latin typeface="Times New Roman" panose="02020603050405020304" pitchFamily="18" charset="0"/>
                <a:cs typeface="Times New Roman" panose="02020603050405020304" pitchFamily="18" charset="0"/>
              </a:defRPr>
            </a:pPr>
            <a:r>
              <a:t>				Le migliori prestazioni: </a:t>
            </a:r>
            <a:r>
              <a:rPr b="1"/>
              <a:t>L'ensemble</a:t>
            </a:r>
          </a:p>
          <a:p>
            <a:pPr marL="0" indent="0" algn="just">
              <a:buFont typeface="Arial" panose="020B0604020202020204" pitchFamily="34" charset="0"/>
              <a:buNone/>
              <a:defRPr sz="2200">
                <a:latin typeface="Times New Roman" panose="02020603050405020304" pitchFamily="18" charset="0"/>
                <a:cs typeface="Times New Roman" panose="02020603050405020304" pitchFamily="18" charset="0"/>
              </a:defRPr>
            </a:pPr>
            <a:r>
              <a:t>	</a:t>
            </a:r>
          </a:p>
          <a:p>
            <a:endParaRPr sz="2200"/>
          </a:p>
        </p:txBody>
      </p:sp>
    </p:spTree>
    <p:extLst>
      <p:ext uri="{BB962C8B-B14F-4D97-AF65-F5344CB8AC3E}">
        <p14:creationId xmlns:p14="http://schemas.microsoft.com/office/powerpoint/2010/main" val="81879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64A85-B43A-6243-9380-862E19D89D87}"/>
              </a:ext>
            </a:extLst>
          </p:cNvPr>
          <p:cNvSpPr>
            <a:spLocks noGrp="1"/>
          </p:cNvSpPr>
          <p:nvPr>
            <p:ph type="title"/>
          </p:nvPr>
        </p:nvSpPr>
        <p:spPr>
          <a:xfrm>
            <a:off x="838200" y="254834"/>
            <a:ext cx="10515600" cy="614596"/>
          </a:xfrm>
        </p:spPr>
        <p:txBody>
          <a:bodyPr>
            <a:normAutofit fontScale="90000"/>
          </a:bodyPr>
          <a:lstStyle/>
          <a:p>
            <a:pPr algn="ctr">
              <a:defRPr>
                <a:solidFill>
                  <a:schemeClr val="accent5">
                    <a:lumMod val="50000"/>
                  </a:schemeClr>
                </a:solidFill>
              </a:defRPr>
            </a:pPr>
            <a:r>
              <a:t>Risultati sperimentali</a:t>
            </a:r>
            <a:endParaRPr sz="1800"/>
          </a:p>
        </p:txBody>
      </p:sp>
      <p:sp>
        <p:nvSpPr>
          <p:cNvPr id="5" name="Segnaposto numero diapositiva 4">
            <a:extLst>
              <a:ext uri="{FF2B5EF4-FFF2-40B4-BE49-F238E27FC236}">
                <a16:creationId xmlns:a16="http://schemas.microsoft.com/office/drawing/2014/main" id="{086FDE1F-6D37-834C-96CD-5FF749088B11}"/>
              </a:ext>
            </a:extLst>
          </p:cNvPr>
          <p:cNvSpPr>
            <a:spLocks noGrp="1"/>
          </p:cNvSpPr>
          <p:nvPr>
            <p:ph type="sldNum" sz="quarter" idx="4294967295"/>
          </p:nvPr>
        </p:nvSpPr>
        <p:spPr/>
        <p:txBody>
          <a:bodyPr/>
          <a:lstStyle/>
          <a:p>
            <a:fld id="{9DA67AA2-2322-4A0D-8764-9C1E060557E7}" type="slidenum">
              <a:rPr lang="it-IT" smtClean="0"/>
              <a:t>28</a:t>
            </a:fld>
            <a:endParaRPr lang="it-IT"/>
          </a:p>
        </p:txBody>
      </p:sp>
      <p:sp>
        <p:nvSpPr>
          <p:cNvPr id="6" name="CasellaDiTesto 5">
            <a:extLst>
              <a:ext uri="{FF2B5EF4-FFF2-40B4-BE49-F238E27FC236}">
                <a16:creationId xmlns:a16="http://schemas.microsoft.com/office/drawing/2014/main" id="{D4D1F965-BAAB-6540-A307-5D5EC2503D71}"/>
              </a:ext>
            </a:extLst>
          </p:cNvPr>
          <p:cNvSpPr txBox="1"/>
          <p:nvPr/>
        </p:nvSpPr>
        <p:spPr>
          <a:xfrm>
            <a:off x="838200" y="984608"/>
            <a:ext cx="10644266" cy="1107996"/>
          </a:xfrm>
          <a:prstGeom prst="rect">
            <a:avLst/>
          </a:prstGeom>
          <a:noFill/>
        </p:spPr>
        <p:txBody>
          <a:bodyPr wrap="square">
            <a:spAutoFit/>
          </a:bodyPr>
          <a:lstStyle/>
          <a:p>
            <a:pPr algn="just">
              <a:defRPr sz="2200"/>
            </a:pPr>
            <a:r>
              <a:t>Claudette ha rilevato correttamente circa l' </a:t>
            </a:r>
            <a:r>
              <a:rPr b="1"/>
              <a:t>80</a:t>
            </a:r>
            <a:r>
              <a:t>% delle clausole </a:t>
            </a:r>
            <a:r>
              <a:rPr b="1"/>
              <a:t>potenzialmente</a:t>
            </a:r>
            <a:r>
              <a:t> </a:t>
            </a:r>
            <a:r>
              <a:rPr b="1"/>
              <a:t>abusive</a:t>
            </a:r>
            <a:r>
              <a:t> in ciascuna categoria, che vanno da </a:t>
            </a:r>
            <a:r>
              <a:rPr b="1"/>
              <a:t>un minimo del 72,7 % </a:t>
            </a:r>
            <a:r>
              <a:t>nel caso di clausole compromissorie, </a:t>
            </a:r>
            <a:r>
              <a:rPr b="1"/>
              <a:t>fino all'89,7 %, </a:t>
            </a:r>
            <a:r>
              <a:t>come nel caso delle clausole di competenza.</a:t>
            </a:r>
          </a:p>
        </p:txBody>
      </p:sp>
      <p:pic>
        <p:nvPicPr>
          <p:cNvPr id="8" name="Immagine 7">
            <a:extLst>
              <a:ext uri="{FF2B5EF4-FFF2-40B4-BE49-F238E27FC236}">
                <a16:creationId xmlns:a16="http://schemas.microsoft.com/office/drawing/2014/main" id="{B65FF454-5359-9E4F-BDD1-882E2A654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417" y="2414370"/>
            <a:ext cx="7205166" cy="3620214"/>
          </a:xfrm>
          <a:prstGeom prst="rect">
            <a:avLst/>
          </a:prstGeom>
          <a:effectLst>
            <a:outerShdw blurRad="685800" dist="50800" dir="5400000" algn="ctr" rotWithShape="0">
              <a:srgbClr val="000000">
                <a:alpha val="44000"/>
              </a:srgbClr>
            </a:outerShdw>
          </a:effectLst>
        </p:spPr>
      </p:pic>
    </p:spTree>
    <p:extLst>
      <p:ext uri="{BB962C8B-B14F-4D97-AF65-F5344CB8AC3E}">
        <p14:creationId xmlns:p14="http://schemas.microsoft.com/office/powerpoint/2010/main" val="4252375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hermata 2018-09-20 alle 13.47.33.png" descr="Schermata 2018-09-20 alle 13.47.33.png">
            <a:extLst>
              <a:ext uri="{FF2B5EF4-FFF2-40B4-BE49-F238E27FC236}">
                <a16:creationId xmlns:a16="http://schemas.microsoft.com/office/drawing/2014/main" id="{6F85B466-DDB4-2C47-81AF-862E035BF07A}"/>
              </a:ext>
            </a:extLst>
          </p:cNvPr>
          <p:cNvPicPr>
            <a:picLocks noChangeAspect="1"/>
          </p:cNvPicPr>
          <p:nvPr/>
        </p:nvPicPr>
        <p:blipFill>
          <a:blip r:embed="rId3"/>
          <a:stretch>
            <a:fillRect/>
          </a:stretch>
        </p:blipFill>
        <p:spPr>
          <a:xfrm>
            <a:off x="2784587" y="1699162"/>
            <a:ext cx="7395712" cy="4328038"/>
          </a:xfrm>
          <a:prstGeom prst="rect">
            <a:avLst/>
          </a:prstGeom>
          <a:ln w="25400">
            <a:miter lim="400000"/>
          </a:ln>
          <a:effectLst>
            <a:outerShdw blurRad="127000" dist="76200" dir="5520000" rotWithShape="0">
              <a:srgbClr val="000000">
                <a:alpha val="60000"/>
              </a:srgbClr>
            </a:outerShdw>
          </a:effectLst>
        </p:spPr>
      </p:pic>
      <p:sp>
        <p:nvSpPr>
          <p:cNvPr id="3" name="Platshållare för innehåll 2">
            <a:extLst>
              <a:ext uri="{FF2B5EF4-FFF2-40B4-BE49-F238E27FC236}">
                <a16:creationId xmlns:a16="http://schemas.microsoft.com/office/drawing/2014/main" id="{92ECFFC4-BAC8-564B-AC6C-C03F6BC6A54D}"/>
              </a:ext>
            </a:extLst>
          </p:cNvPr>
          <p:cNvSpPr>
            <a:spLocks noGrp="1"/>
          </p:cNvSpPr>
          <p:nvPr>
            <p:ph idx="1"/>
          </p:nvPr>
        </p:nvSpPr>
        <p:spPr>
          <a:xfrm>
            <a:off x="1611086" y="1825625"/>
            <a:ext cx="9742714" cy="4022019"/>
          </a:xfrm>
        </p:spPr>
        <p:txBody>
          <a:bodyPr>
            <a:normAutofit/>
          </a:bodyPr>
          <a:lstStyle/>
          <a:p>
            <a:pPr marL="0" indent="0">
              <a:buNone/>
            </a:pPr>
            <a:endParaRPr/>
          </a:p>
          <a:p>
            <a:pPr marL="0" indent="0">
              <a:buNone/>
            </a:pPr>
            <a:endParaRPr/>
          </a:p>
          <a:p>
            <a:pPr marL="0" indent="0">
              <a:buNone/>
            </a:pPr>
            <a:endParaRPr/>
          </a:p>
          <a:p>
            <a:pPr marL="0" indent="0">
              <a:buNone/>
            </a:pPr>
            <a:endParaRPr/>
          </a:p>
          <a:p>
            <a:pPr marL="0" indent="0">
              <a:buNone/>
            </a:pPr>
            <a:endParaRPr sz="2200"/>
          </a:p>
          <a:p>
            <a:pPr marL="0" indent="0">
              <a:buNone/>
            </a:pPr>
            <a:endParaRPr sz="2200"/>
          </a:p>
          <a:p>
            <a:pPr marL="0" indent="0">
              <a:buNone/>
            </a:pPr>
            <a:endParaRPr sz="2200"/>
          </a:p>
          <a:p>
            <a:pPr marL="0" indent="0">
              <a:buNone/>
            </a:pPr>
            <a:endParaRPr sz="2200"/>
          </a:p>
          <a:p>
            <a:pPr marL="0" indent="0">
              <a:buNone/>
            </a:pPr>
            <a:endParaRPr sz="2200"/>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3630648" y="498127"/>
            <a:ext cx="5703591" cy="758536"/>
          </a:xfrm>
        </p:spPr>
        <p:txBody>
          <a:bodyPr/>
          <a:lstStyle/>
          <a:p>
            <a:pPr algn="ctr">
              <a:defRPr b="1">
                <a:solidFill>
                  <a:schemeClr val="accent1">
                    <a:lumMod val="50000"/>
                  </a:schemeClr>
                </a:solidFill>
              </a:defRPr>
            </a:pPr>
            <a:r>
              <a:t>Un server online</a:t>
            </a:r>
            <a:endParaRPr b="1">
              <a:solidFill>
                <a:schemeClr val="accent1">
                  <a:lumMod val="50000"/>
                </a:schemeClr>
              </a:solidFill>
              <a:effectLst/>
            </a:endParaRPr>
          </a:p>
        </p:txBody>
      </p:sp>
    </p:spTree>
    <p:extLst>
      <p:ext uri="{BB962C8B-B14F-4D97-AF65-F5344CB8AC3E}">
        <p14:creationId xmlns:p14="http://schemas.microsoft.com/office/powerpoint/2010/main" val="89168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AE77B7B-C482-EE4C-AFAB-790711787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431" y="2145268"/>
            <a:ext cx="6283569" cy="3662560"/>
          </a:xfrm>
          <a:prstGeom prst="rect">
            <a:avLst/>
          </a:prstGeom>
        </p:spPr>
      </p:pic>
      <p:sp>
        <p:nvSpPr>
          <p:cNvPr id="3" name="Platshållare för innehåll 2">
            <a:extLst>
              <a:ext uri="{FF2B5EF4-FFF2-40B4-BE49-F238E27FC236}">
                <a16:creationId xmlns:a16="http://schemas.microsoft.com/office/drawing/2014/main" id="{92ECFFC4-BAC8-564B-AC6C-C03F6BC6A54D}"/>
              </a:ext>
            </a:extLst>
          </p:cNvPr>
          <p:cNvSpPr>
            <a:spLocks noGrp="1"/>
          </p:cNvSpPr>
          <p:nvPr>
            <p:ph idx="1"/>
          </p:nvPr>
        </p:nvSpPr>
        <p:spPr>
          <a:xfrm>
            <a:off x="457200" y="847166"/>
            <a:ext cx="11412415" cy="1192649"/>
          </a:xfrm>
        </p:spPr>
        <p:txBody>
          <a:bodyPr/>
          <a:lstStyle/>
          <a:p>
            <a:pPr marL="0" indent="0">
              <a:buNone/>
              <a:defRPr sz="2400"/>
            </a:pPr>
            <a:r>
              <a:t>Recentemente, la percezione popolare dell'IA è quella di </a:t>
            </a:r>
            <a:r>
              <a:rPr b="1"/>
              <a:t>qualcosa </a:t>
            </a:r>
            <a:r>
              <a:t>al servizio delle imprese</a:t>
            </a:r>
          </a:p>
          <a:p>
            <a:pPr marL="0" indent="0" algn="ctr">
              <a:buNone/>
              <a:defRPr sz="2400">
                <a:solidFill>
                  <a:srgbClr val="4CA6AC"/>
                </a:solidFill>
              </a:defRPr>
            </a:pPr>
            <a:r>
              <a:t>L'IA sta </a:t>
            </a:r>
            <a:r>
              <a:rPr b="1">
                <a:ea typeface="Helvetica"/>
                <a:sym typeface="Helvetica"/>
              </a:rPr>
              <a:t>attualmente influenzando</a:t>
            </a:r>
            <a:r>
              <a:t> i consumatori...</a:t>
            </a:r>
          </a:p>
          <a:p>
            <a:pPr marL="0" indent="0">
              <a:buNone/>
            </a:pPr>
            <a:endParaRPr sz="2400"/>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877671" y="238527"/>
            <a:ext cx="7852864" cy="1008112"/>
          </a:xfrm>
        </p:spPr>
        <p:txBody>
          <a:bodyPr/>
          <a:lstStyle/>
          <a:p>
            <a:pPr>
              <a:defRPr sz="3300" b="1">
                <a:solidFill>
                  <a:schemeClr val="accent1">
                    <a:lumMod val="50000"/>
                  </a:schemeClr>
                </a:solidFill>
              </a:defRPr>
            </a:pPr>
            <a:r>
              <a:t>NUOVI CONTEGGI DELL'IA E DELLA LEGGE</a:t>
            </a:r>
          </a:p>
        </p:txBody>
      </p:sp>
      <p:sp>
        <p:nvSpPr>
          <p:cNvPr id="6" name="CasellaDiTesto 5">
            <a:extLst>
              <a:ext uri="{FF2B5EF4-FFF2-40B4-BE49-F238E27FC236}">
                <a16:creationId xmlns:a16="http://schemas.microsoft.com/office/drawing/2014/main" id="{7999E7E1-2312-BB48-9AF8-29C5D8DE7A8A}"/>
              </a:ext>
            </a:extLst>
          </p:cNvPr>
          <p:cNvSpPr txBox="1"/>
          <p:nvPr/>
        </p:nvSpPr>
        <p:spPr>
          <a:xfrm>
            <a:off x="334108" y="4185137"/>
            <a:ext cx="6981092" cy="1969770"/>
          </a:xfrm>
          <a:prstGeom prst="rect">
            <a:avLst/>
          </a:prstGeom>
          <a:noFill/>
        </p:spPr>
        <p:txBody>
          <a:bodyPr wrap="square">
            <a:spAutoFit/>
          </a:bodyPr>
          <a:lstStyle/>
          <a:p>
            <a:pPr>
              <a:buSzPct val="100000"/>
            </a:pPr>
            <a:endParaRPr sz="2600"/>
          </a:p>
          <a:p>
            <a:pPr algn="ctr">
              <a:defRPr sz="2600"/>
            </a:pPr>
            <a:r>
              <a:t>Questo non deve essere il caso!L'intelligenza artificiale può sbloccare </a:t>
            </a:r>
            <a:r>
              <a:rPr b="1"/>
              <a:t>tecnologie che potenziano i consumatori </a:t>
            </a:r>
            <a:endParaRPr sz="2600"/>
          </a:p>
          <a:p>
            <a:endParaRPr sz="2600"/>
          </a:p>
        </p:txBody>
      </p:sp>
      <p:sp>
        <p:nvSpPr>
          <p:cNvPr id="7" name="CasellaDiTesto 6">
            <a:extLst>
              <a:ext uri="{FF2B5EF4-FFF2-40B4-BE49-F238E27FC236}">
                <a16:creationId xmlns:a16="http://schemas.microsoft.com/office/drawing/2014/main" id="{C5A37B9D-C6E5-3049-88A8-EFE3C53AEE65}"/>
              </a:ext>
            </a:extLst>
          </p:cNvPr>
          <p:cNvSpPr txBox="1"/>
          <p:nvPr/>
        </p:nvSpPr>
        <p:spPr>
          <a:xfrm>
            <a:off x="457200" y="2303585"/>
            <a:ext cx="3217984" cy="2308324"/>
          </a:xfrm>
          <a:prstGeom prst="rect">
            <a:avLst/>
          </a:prstGeom>
          <a:noFill/>
        </p:spPr>
        <p:txBody>
          <a:bodyPr wrap="square">
            <a:spAutoFit/>
          </a:bodyPr>
          <a:lstStyle/>
          <a:p>
            <a:pPr marL="342900" indent="-342900">
              <a:buSzPct val="100000"/>
              <a:buFont typeface="Wingdings" pitchFamily="2" charset="2"/>
              <a:buChar char="Ø"/>
              <a:defRPr sz="2400"/>
            </a:pPr>
            <a:r>
              <a:t>informativa sulla privacy</a:t>
            </a:r>
          </a:p>
          <a:p>
            <a:pPr marL="342900" indent="-342900">
              <a:buSzPct val="100000"/>
              <a:buFont typeface="Wingdings" pitchFamily="2" charset="2"/>
              <a:buChar char="Ø"/>
              <a:defRPr sz="2400"/>
            </a:pPr>
            <a:r>
              <a:t>autonomia</a:t>
            </a:r>
          </a:p>
          <a:p>
            <a:pPr marL="342900" indent="-342900">
              <a:buSzPct val="100000"/>
              <a:buFont typeface="Wingdings" pitchFamily="2" charset="2"/>
              <a:buChar char="Ø"/>
              <a:defRPr sz="2400"/>
            </a:pPr>
            <a:r>
              <a:t>interessi economici</a:t>
            </a:r>
          </a:p>
          <a:p>
            <a:pPr marL="342900" indent="-342900">
              <a:buSzPct val="100000"/>
              <a:buFont typeface="Wingdings" pitchFamily="2" charset="2"/>
              <a:buChar char="Ø"/>
              <a:defRPr sz="2400"/>
            </a:pPr>
            <a:r>
              <a:t>comportamento</a:t>
            </a:r>
          </a:p>
          <a:p>
            <a:pPr>
              <a:buSzPct val="100000"/>
            </a:pPr>
            <a:endParaRPr sz="2400"/>
          </a:p>
          <a:p>
            <a:endParaRPr sz="2400"/>
          </a:p>
        </p:txBody>
      </p:sp>
      <p:sp>
        <p:nvSpPr>
          <p:cNvPr id="8" name="CasellaDiTesto 7">
            <a:extLst>
              <a:ext uri="{FF2B5EF4-FFF2-40B4-BE49-F238E27FC236}">
                <a16:creationId xmlns:a16="http://schemas.microsoft.com/office/drawing/2014/main" id="{CCBED65D-B326-1E48-9CE5-1F5DC88A71D0}"/>
              </a:ext>
            </a:extLst>
          </p:cNvPr>
          <p:cNvSpPr txBox="1"/>
          <p:nvPr/>
        </p:nvSpPr>
        <p:spPr>
          <a:xfrm>
            <a:off x="3499338" y="2303585"/>
            <a:ext cx="3147645" cy="1477328"/>
          </a:xfrm>
          <a:prstGeom prst="rect">
            <a:avLst/>
          </a:prstGeom>
          <a:noFill/>
        </p:spPr>
        <p:txBody>
          <a:bodyPr wrap="square">
            <a:spAutoFit/>
          </a:bodyPr>
          <a:lstStyle/>
          <a:p>
            <a:pPr marL="342900" indent="-342900">
              <a:buSzPct val="100000"/>
              <a:buFont typeface="Wingdings" pitchFamily="2" charset="2"/>
              <a:buChar char="Ø"/>
              <a:defRPr sz="2400"/>
            </a:pPr>
            <a:r>
              <a:t>accesso a beni e servizi</a:t>
            </a:r>
          </a:p>
          <a:p>
            <a:pPr marL="342900" indent="-342900">
              <a:buSzPct val="100000"/>
              <a:buFont typeface="Wingdings" pitchFamily="2" charset="2"/>
              <a:buChar char="Ø"/>
              <a:defRPr sz="2400"/>
            </a:pPr>
            <a:r>
              <a:t>esclusione sociale</a:t>
            </a:r>
          </a:p>
          <a:p>
            <a:endParaRPr/>
          </a:p>
        </p:txBody>
      </p:sp>
    </p:spTree>
    <p:extLst>
      <p:ext uri="{BB962C8B-B14F-4D97-AF65-F5344CB8AC3E}">
        <p14:creationId xmlns:p14="http://schemas.microsoft.com/office/powerpoint/2010/main" val="47106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2ECFFC4-BAC8-564B-AC6C-C03F6BC6A54D}"/>
              </a:ext>
            </a:extLst>
          </p:cNvPr>
          <p:cNvSpPr>
            <a:spLocks noGrp="1"/>
          </p:cNvSpPr>
          <p:nvPr>
            <p:ph idx="1"/>
          </p:nvPr>
        </p:nvSpPr>
        <p:spPr/>
        <p:txBody>
          <a:bodyPr>
            <a:normAutofit/>
          </a:bodyPr>
          <a:lstStyle/>
          <a:p>
            <a:pPr marL="0" indent="0">
              <a:buNone/>
            </a:pPr>
            <a:endParaRPr/>
          </a:p>
          <a:p>
            <a:pPr marL="0" indent="0">
              <a:buNone/>
            </a:pPr>
            <a:endParaRPr/>
          </a:p>
          <a:p>
            <a:pPr marL="0" indent="0">
              <a:buNone/>
            </a:pPr>
            <a:endParaRPr/>
          </a:p>
          <a:p>
            <a:pPr marL="0" indent="0">
              <a:buNone/>
            </a:pPr>
            <a:endParaRPr/>
          </a:p>
          <a:p>
            <a:pPr marL="0" indent="0">
              <a:buNone/>
            </a:pPr>
            <a:endParaRPr sz="2200"/>
          </a:p>
          <a:p>
            <a:pPr marL="0" indent="0">
              <a:buNone/>
            </a:pPr>
            <a:endParaRPr sz="2200"/>
          </a:p>
          <a:p>
            <a:pPr marL="0" indent="0">
              <a:buNone/>
            </a:pPr>
            <a:endParaRPr sz="2200"/>
          </a:p>
          <a:p>
            <a:pPr marL="0" indent="0">
              <a:buNone/>
            </a:pPr>
            <a:endParaRPr sz="2200"/>
          </a:p>
          <a:p>
            <a:pPr marL="0" indent="0">
              <a:buNone/>
            </a:pPr>
            <a:endParaRPr sz="2200"/>
          </a:p>
        </p:txBody>
      </p:sp>
      <p:pic>
        <p:nvPicPr>
          <p:cNvPr id="13" name="Immagine 12" descr="Immagine che contiene screenshot  Descrizione generata automaticamente">
            <a:extLst>
              <a:ext uri="{FF2B5EF4-FFF2-40B4-BE49-F238E27FC236}">
                <a16:creationId xmlns:a16="http://schemas.microsoft.com/office/drawing/2014/main" id="{CDC582A1-1D46-C044-800F-5017DC5B9495}"/>
              </a:ext>
            </a:extLst>
          </p:cNvPr>
          <p:cNvPicPr>
            <a:picLocks noChangeAspect="1"/>
          </p:cNvPicPr>
          <p:nvPr/>
        </p:nvPicPr>
        <p:blipFill rotWithShape="1">
          <a:blip r:embed="rId3">
            <a:extLst>
              <a:ext uri="{28A0092B-C50C-407E-A947-70E740481C1C}">
                <a14:useLocalDpi xmlns:a14="http://schemas.microsoft.com/office/drawing/2010/main" val="0"/>
              </a:ext>
            </a:extLst>
          </a:blip>
          <a:srcRect l="8462" t="15036" r="8667" b="13661"/>
          <a:stretch/>
        </p:blipFill>
        <p:spPr>
          <a:xfrm>
            <a:off x="483260" y="0"/>
            <a:ext cx="11397601" cy="5847644"/>
          </a:xfrm>
          <a:prstGeom prst="rect">
            <a:avLst/>
          </a:prstGeom>
        </p:spPr>
      </p:pic>
      <p:grpSp>
        <p:nvGrpSpPr>
          <p:cNvPr id="15" name="Gruppo 14">
            <a:extLst>
              <a:ext uri="{FF2B5EF4-FFF2-40B4-BE49-F238E27FC236}">
                <a16:creationId xmlns:a16="http://schemas.microsoft.com/office/drawing/2014/main" id="{D6E0FE5C-CEF4-7244-BCA0-ED46A7FD61FB}"/>
              </a:ext>
            </a:extLst>
          </p:cNvPr>
          <p:cNvGrpSpPr/>
          <p:nvPr/>
        </p:nvGrpSpPr>
        <p:grpSpPr>
          <a:xfrm>
            <a:off x="779706" y="1559535"/>
            <a:ext cx="9922586" cy="3970218"/>
            <a:chOff x="1028700" y="879999"/>
            <a:chExt cx="9922586" cy="3970218"/>
          </a:xfrm>
        </p:grpSpPr>
        <p:grpSp>
          <p:nvGrpSpPr>
            <p:cNvPr id="16" name="Gruppo 15">
              <a:extLst>
                <a:ext uri="{FF2B5EF4-FFF2-40B4-BE49-F238E27FC236}">
                  <a16:creationId xmlns:a16="http://schemas.microsoft.com/office/drawing/2014/main" id="{22B0C94E-9436-6D4E-BCC6-B88F56E54C9D}"/>
                </a:ext>
              </a:extLst>
            </p:cNvPr>
            <p:cNvGrpSpPr/>
            <p:nvPr/>
          </p:nvGrpSpPr>
          <p:grpSpPr>
            <a:xfrm>
              <a:off x="1028700" y="879999"/>
              <a:ext cx="9922586" cy="3970218"/>
              <a:chOff x="1028700" y="869704"/>
              <a:chExt cx="9922586" cy="3970218"/>
            </a:xfrm>
          </p:grpSpPr>
          <p:pic>
            <p:nvPicPr>
              <p:cNvPr id="19" name="Screenshot 2020-06-13 at 17.52.10.png" descr="Screenshot 2020-06-13 at 17.52.10.png">
                <a:extLst>
                  <a:ext uri="{FF2B5EF4-FFF2-40B4-BE49-F238E27FC236}">
                    <a16:creationId xmlns:a16="http://schemas.microsoft.com/office/drawing/2014/main" id="{E7864480-67DD-2545-96B4-99A975663BFA}"/>
                  </a:ext>
                </a:extLst>
              </p:cNvPr>
              <p:cNvPicPr>
                <a:picLocks noChangeAspect="1"/>
              </p:cNvPicPr>
              <p:nvPr/>
            </p:nvPicPr>
            <p:blipFill rotWithShape="1">
              <a:blip r:embed="rId4"/>
              <a:srcRect l="3289" r="4580" b="26709"/>
              <a:stretch/>
            </p:blipFill>
            <p:spPr>
              <a:xfrm>
                <a:off x="1102570" y="869704"/>
                <a:ext cx="9848716" cy="3482821"/>
              </a:xfrm>
              <a:prstGeom prst="rect">
                <a:avLst/>
              </a:prstGeom>
              <a:ln w="12700">
                <a:miter lim="400000"/>
              </a:ln>
            </p:spPr>
          </p:pic>
          <p:sp>
            <p:nvSpPr>
              <p:cNvPr id="20" name="Rettangolo 19">
                <a:extLst>
                  <a:ext uri="{FF2B5EF4-FFF2-40B4-BE49-F238E27FC236}">
                    <a16:creationId xmlns:a16="http://schemas.microsoft.com/office/drawing/2014/main" id="{B210F66F-AA57-DD4F-AF8D-4A330EB48D2F}"/>
                  </a:ext>
                </a:extLst>
              </p:cNvPr>
              <p:cNvSpPr/>
              <p:nvPr/>
            </p:nvSpPr>
            <p:spPr>
              <a:xfrm>
                <a:off x="1124085" y="3582296"/>
                <a:ext cx="9827201" cy="1150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21" name="Immagine 20">
                <a:extLst>
                  <a:ext uri="{FF2B5EF4-FFF2-40B4-BE49-F238E27FC236}">
                    <a16:creationId xmlns:a16="http://schemas.microsoft.com/office/drawing/2014/main" id="{FF4991A7-5E9C-5B4D-9010-E6BB334E8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 y="3859675"/>
                <a:ext cx="8502575" cy="980247"/>
              </a:xfrm>
              <a:prstGeom prst="rect">
                <a:avLst/>
              </a:prstGeom>
            </p:spPr>
          </p:pic>
        </p:grpSp>
        <p:pic>
          <p:nvPicPr>
            <p:cNvPr id="17" name="Immagine 16">
              <a:extLst>
                <a:ext uri="{FF2B5EF4-FFF2-40B4-BE49-F238E27FC236}">
                  <a16:creationId xmlns:a16="http://schemas.microsoft.com/office/drawing/2014/main" id="{294F587F-E28A-664D-8D16-E72BCCC5F846}"/>
                </a:ext>
              </a:extLst>
            </p:cNvPr>
            <p:cNvPicPr>
              <a:picLocks noChangeAspect="1"/>
            </p:cNvPicPr>
            <p:nvPr/>
          </p:nvPicPr>
          <p:blipFill>
            <a:blip r:embed="rId6"/>
            <a:stretch>
              <a:fillRect/>
            </a:stretch>
          </p:blipFill>
          <p:spPr>
            <a:xfrm>
              <a:off x="1102569" y="896738"/>
              <a:ext cx="2055234" cy="248435"/>
            </a:xfrm>
            <a:prstGeom prst="rect">
              <a:avLst/>
            </a:prstGeom>
          </p:spPr>
        </p:pic>
        <p:pic>
          <p:nvPicPr>
            <p:cNvPr id="18" name="Immagine 17">
              <a:extLst>
                <a:ext uri="{FF2B5EF4-FFF2-40B4-BE49-F238E27FC236}">
                  <a16:creationId xmlns:a16="http://schemas.microsoft.com/office/drawing/2014/main" id="{96F4C706-CEAA-0B4A-A1B9-B6F194BB17D1}"/>
                </a:ext>
              </a:extLst>
            </p:cNvPr>
            <p:cNvPicPr>
              <a:picLocks noChangeAspect="1"/>
            </p:cNvPicPr>
            <p:nvPr/>
          </p:nvPicPr>
          <p:blipFill>
            <a:blip r:embed="rId7"/>
            <a:stretch>
              <a:fillRect/>
            </a:stretch>
          </p:blipFill>
          <p:spPr>
            <a:xfrm>
              <a:off x="1124085" y="2632359"/>
              <a:ext cx="2141295" cy="232749"/>
            </a:xfrm>
            <a:prstGeom prst="rect">
              <a:avLst/>
            </a:prstGeom>
          </p:spPr>
        </p:pic>
      </p:grpSp>
    </p:spTree>
    <p:extLst>
      <p:ext uri="{BB962C8B-B14F-4D97-AF65-F5344CB8AC3E}">
        <p14:creationId xmlns:p14="http://schemas.microsoft.com/office/powerpoint/2010/main" val="952521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2ECFFC4-BAC8-564B-AC6C-C03F6BC6A54D}"/>
              </a:ext>
            </a:extLst>
          </p:cNvPr>
          <p:cNvSpPr>
            <a:spLocks noGrp="1"/>
          </p:cNvSpPr>
          <p:nvPr>
            <p:ph idx="1"/>
          </p:nvPr>
        </p:nvSpPr>
        <p:spPr/>
        <p:txBody>
          <a:bodyPr>
            <a:normAutofit/>
          </a:bodyPr>
          <a:lstStyle/>
          <a:p>
            <a:pPr marL="0" indent="0">
              <a:buNone/>
            </a:pPr>
            <a:endParaRPr/>
          </a:p>
          <a:p>
            <a:pPr marL="0" indent="0">
              <a:buNone/>
            </a:pPr>
            <a:endParaRPr/>
          </a:p>
          <a:p>
            <a:pPr marL="0" indent="0">
              <a:buNone/>
            </a:pPr>
            <a:endParaRPr/>
          </a:p>
          <a:p>
            <a:pPr marL="0" indent="0">
              <a:buNone/>
            </a:pPr>
            <a:endParaRPr/>
          </a:p>
          <a:p>
            <a:pPr marL="0" indent="0">
              <a:buNone/>
            </a:pPr>
            <a:endParaRPr sz="2200"/>
          </a:p>
          <a:p>
            <a:pPr marL="0" indent="0">
              <a:buNone/>
            </a:pPr>
            <a:endParaRPr sz="2200"/>
          </a:p>
          <a:p>
            <a:pPr marL="0" indent="0">
              <a:buNone/>
            </a:pPr>
            <a:endParaRPr sz="2200"/>
          </a:p>
          <a:p>
            <a:pPr marL="0" indent="0">
              <a:buNone/>
            </a:pPr>
            <a:endParaRPr sz="2200"/>
          </a:p>
          <a:p>
            <a:pPr marL="0" indent="0">
              <a:buNone/>
            </a:pPr>
            <a:endParaRPr sz="2200"/>
          </a:p>
        </p:txBody>
      </p:sp>
      <p:pic>
        <p:nvPicPr>
          <p:cNvPr id="13" name="Immagine 12" descr="Immagine che contiene screenshot  Descrizione generata automaticamente">
            <a:extLst>
              <a:ext uri="{FF2B5EF4-FFF2-40B4-BE49-F238E27FC236}">
                <a16:creationId xmlns:a16="http://schemas.microsoft.com/office/drawing/2014/main" id="{CDC582A1-1D46-C044-800F-5017DC5B9495}"/>
              </a:ext>
            </a:extLst>
          </p:cNvPr>
          <p:cNvPicPr>
            <a:picLocks noChangeAspect="1"/>
          </p:cNvPicPr>
          <p:nvPr/>
        </p:nvPicPr>
        <p:blipFill rotWithShape="1">
          <a:blip r:embed="rId3">
            <a:extLst>
              <a:ext uri="{28A0092B-C50C-407E-A947-70E740481C1C}">
                <a14:useLocalDpi xmlns:a14="http://schemas.microsoft.com/office/drawing/2010/main" val="0"/>
              </a:ext>
            </a:extLst>
          </a:blip>
          <a:srcRect l="8462" t="15036" r="8667" b="13661"/>
          <a:stretch/>
        </p:blipFill>
        <p:spPr>
          <a:xfrm>
            <a:off x="483260" y="0"/>
            <a:ext cx="11397601" cy="5847644"/>
          </a:xfrm>
          <a:prstGeom prst="rect">
            <a:avLst/>
          </a:prstGeom>
        </p:spPr>
      </p:pic>
      <p:grpSp>
        <p:nvGrpSpPr>
          <p:cNvPr id="11" name="Gruppo 10">
            <a:extLst>
              <a:ext uri="{FF2B5EF4-FFF2-40B4-BE49-F238E27FC236}">
                <a16:creationId xmlns:a16="http://schemas.microsoft.com/office/drawing/2014/main" id="{BB473723-B655-6F43-9255-340EB4E92BF7}"/>
              </a:ext>
            </a:extLst>
          </p:cNvPr>
          <p:cNvGrpSpPr/>
          <p:nvPr/>
        </p:nvGrpSpPr>
        <p:grpSpPr>
          <a:xfrm>
            <a:off x="859716" y="1020711"/>
            <a:ext cx="9848717" cy="4752029"/>
            <a:chOff x="1102569" y="869704"/>
            <a:chExt cx="9848717" cy="4752029"/>
          </a:xfrm>
        </p:grpSpPr>
        <p:pic>
          <p:nvPicPr>
            <p:cNvPr id="12" name="Screenshot 2020-06-13 at 17.52.10.png" descr="Screenshot 2020-06-13 at 17.52.10.png">
              <a:extLst>
                <a:ext uri="{FF2B5EF4-FFF2-40B4-BE49-F238E27FC236}">
                  <a16:creationId xmlns:a16="http://schemas.microsoft.com/office/drawing/2014/main" id="{3D7EDAD8-1494-6C4F-A586-77A9668DAABB}"/>
                </a:ext>
              </a:extLst>
            </p:cNvPr>
            <p:cNvPicPr>
              <a:picLocks noChangeAspect="1"/>
            </p:cNvPicPr>
            <p:nvPr/>
          </p:nvPicPr>
          <p:blipFill rotWithShape="1">
            <a:blip r:embed="rId4"/>
            <a:srcRect l="3289" r="4580"/>
            <a:stretch/>
          </p:blipFill>
          <p:spPr>
            <a:xfrm>
              <a:off x="1102570" y="869704"/>
              <a:ext cx="9848716" cy="4752029"/>
            </a:xfrm>
            <a:prstGeom prst="rect">
              <a:avLst/>
            </a:prstGeom>
            <a:ln w="12700">
              <a:miter lim="400000"/>
            </a:ln>
          </p:spPr>
        </p:pic>
        <p:pic>
          <p:nvPicPr>
            <p:cNvPr id="14" name="Immagine 13">
              <a:extLst>
                <a:ext uri="{FF2B5EF4-FFF2-40B4-BE49-F238E27FC236}">
                  <a16:creationId xmlns:a16="http://schemas.microsoft.com/office/drawing/2014/main" id="{1B375CD0-A51A-1247-8E7C-194CBC880641}"/>
                </a:ext>
              </a:extLst>
            </p:cNvPr>
            <p:cNvPicPr>
              <a:picLocks noChangeAspect="1"/>
            </p:cNvPicPr>
            <p:nvPr/>
          </p:nvPicPr>
          <p:blipFill>
            <a:blip r:embed="rId5"/>
            <a:stretch>
              <a:fillRect/>
            </a:stretch>
          </p:blipFill>
          <p:spPr>
            <a:xfrm>
              <a:off x="1102569" y="896738"/>
              <a:ext cx="2055234" cy="248435"/>
            </a:xfrm>
            <a:prstGeom prst="rect">
              <a:avLst/>
            </a:prstGeom>
          </p:spPr>
        </p:pic>
        <p:pic>
          <p:nvPicPr>
            <p:cNvPr id="22" name="Immagine 21">
              <a:extLst>
                <a:ext uri="{FF2B5EF4-FFF2-40B4-BE49-F238E27FC236}">
                  <a16:creationId xmlns:a16="http://schemas.microsoft.com/office/drawing/2014/main" id="{CE88EBA0-C891-474E-986B-619C09DA9454}"/>
                </a:ext>
              </a:extLst>
            </p:cNvPr>
            <p:cNvPicPr>
              <a:picLocks noChangeAspect="1"/>
            </p:cNvPicPr>
            <p:nvPr/>
          </p:nvPicPr>
          <p:blipFill>
            <a:blip r:embed="rId6"/>
            <a:stretch>
              <a:fillRect/>
            </a:stretch>
          </p:blipFill>
          <p:spPr>
            <a:xfrm>
              <a:off x="1124085" y="2632359"/>
              <a:ext cx="2141295" cy="232749"/>
            </a:xfrm>
            <a:prstGeom prst="rect">
              <a:avLst/>
            </a:prstGeom>
          </p:spPr>
        </p:pic>
        <p:pic>
          <p:nvPicPr>
            <p:cNvPr id="23" name="Immagine 22">
              <a:extLst>
                <a:ext uri="{FF2B5EF4-FFF2-40B4-BE49-F238E27FC236}">
                  <a16:creationId xmlns:a16="http://schemas.microsoft.com/office/drawing/2014/main" id="{D5BA185C-C0F3-4648-8558-C8C8242B378C}"/>
                </a:ext>
              </a:extLst>
            </p:cNvPr>
            <p:cNvPicPr>
              <a:picLocks noChangeAspect="1"/>
            </p:cNvPicPr>
            <p:nvPr/>
          </p:nvPicPr>
          <p:blipFill>
            <a:blip r:embed="rId7"/>
            <a:stretch>
              <a:fillRect/>
            </a:stretch>
          </p:blipFill>
          <p:spPr>
            <a:xfrm>
              <a:off x="1124085" y="4518212"/>
              <a:ext cx="2141295" cy="214130"/>
            </a:xfrm>
            <a:prstGeom prst="rect">
              <a:avLst/>
            </a:prstGeom>
          </p:spPr>
        </p:pic>
      </p:grpSp>
    </p:spTree>
    <p:extLst>
      <p:ext uri="{BB962C8B-B14F-4D97-AF65-F5344CB8AC3E}">
        <p14:creationId xmlns:p14="http://schemas.microsoft.com/office/powerpoint/2010/main" val="187279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AE80194-DD48-CD4B-A5DC-BF9698E63709}"/>
              </a:ext>
            </a:extLst>
          </p:cNvPr>
          <p:cNvSpPr>
            <a:spLocks noGrp="1"/>
          </p:cNvSpPr>
          <p:nvPr>
            <p:ph idx="1"/>
          </p:nvPr>
        </p:nvSpPr>
        <p:spPr>
          <a:xfrm>
            <a:off x="995362" y="656343"/>
            <a:ext cx="10201276" cy="4900622"/>
          </a:xfrm>
        </p:spPr>
        <p:txBody>
          <a:bodyPr/>
          <a:lstStyle/>
          <a:p>
            <a:pPr marL="0" indent="0" algn="r">
              <a:buNone/>
              <a:defRPr>
                <a:latin typeface="Abadi Extra Light"/>
              </a:defRPr>
            </a:pPr>
            <a:r>
              <a:t>	Gli esperti di diritto umano sono in grado di riconoscere clausole potenzialmente abusive grazie alla </a:t>
            </a:r>
            <a:r>
              <a:rPr b="1"/>
              <a:t>loro conoscenza</a:t>
            </a:r>
            <a:r>
              <a:t> di base del settore.</a:t>
            </a:r>
          </a:p>
          <a:p>
            <a:pPr marL="0" indent="0" algn="r">
              <a:lnSpc>
                <a:spcPct val="100000"/>
              </a:lnSpc>
              <a:spcBef>
                <a:spcPts val="50"/>
              </a:spcBef>
              <a:buNone/>
              <a:defRPr>
                <a:latin typeface="Abadi Extra Light"/>
              </a:defRPr>
            </a:pPr>
            <a:r>
              <a:t> </a:t>
            </a:r>
          </a:p>
          <a:p>
            <a:pPr algn="just">
              <a:buFont typeface="Wingdings" pitchFamily="2" charset="2"/>
              <a:buChar char="Ø"/>
              <a:defRPr sz="2400">
                <a:latin typeface="Abadi Extra Light"/>
              </a:defRPr>
            </a:pPr>
            <a:r>
              <a:t> Affidati alle intuizioni, addestrato all'esperienza con esempi rilevanti</a:t>
            </a:r>
          </a:p>
          <a:p>
            <a:pPr algn="just">
              <a:buFont typeface="Wingdings" pitchFamily="2" charset="2"/>
              <a:buChar char="Ø"/>
              <a:defRPr sz="2400">
                <a:latin typeface="Abadi Extra Light"/>
              </a:defRPr>
            </a:pPr>
            <a:r>
              <a:t> In grado di spiegare le loro intuizioni di iniquità, fornire ragioni per cui una clausola è</a:t>
            </a:r>
            <a:r>
              <a:rPr b="1"/>
              <a:t>ingiusta (</a:t>
            </a:r>
            <a:r>
              <a:t>razionali giuridiche) e utilizzare razionali per guidare tali intuizioni </a:t>
            </a:r>
          </a:p>
          <a:p>
            <a:pPr algn="just">
              <a:buFont typeface="Wingdings" pitchFamily="2" charset="2"/>
              <a:buChar char="Ø"/>
              <a:defRPr>
                <a:latin typeface="Abadi Extra Light"/>
              </a:defRPr>
            </a:pPr>
            <a:r>
              <a:rPr sz="2400"/>
              <a:t> Fare appello alle loro conoscenze di base </a:t>
            </a:r>
            <a:r>
              <a:rPr sz="2000"/>
              <a:t>(ad esempio norme, regole e principi, precedenti giudiziari) </a:t>
            </a:r>
            <a:r>
              <a:rPr sz="2400"/>
              <a:t>come supporto per il ragionamento</a:t>
            </a:r>
          </a:p>
          <a:p>
            <a:pPr lvl="1" algn="just">
              <a:buFont typeface="Wingdings" pitchFamily="2" charset="2"/>
              <a:buChar char="Ø"/>
            </a:pPr>
            <a:endParaRPr b="1">
              <a:latin typeface="Abadi Extra Light"/>
            </a:endParaRPr>
          </a:p>
          <a:p>
            <a:pPr marL="0" indent="0">
              <a:buNone/>
            </a:pPr>
            <a:endParaRPr>
              <a:latin typeface="Abadi Extra Light"/>
            </a:endParaRPr>
          </a:p>
          <a:p>
            <a:pPr marL="0" indent="0">
              <a:buNone/>
            </a:pPr>
            <a:endParaRPr sz="2600">
              <a:latin typeface="Abadi Extra Light"/>
            </a:endParaRPr>
          </a:p>
        </p:txBody>
      </p:sp>
      <p:pic>
        <p:nvPicPr>
          <p:cNvPr id="4" name="Immagine 3">
            <a:extLst>
              <a:ext uri="{FF2B5EF4-FFF2-40B4-BE49-F238E27FC236}">
                <a16:creationId xmlns:a16="http://schemas.microsoft.com/office/drawing/2014/main" id="{81C0F9AE-BDA5-D848-A6E4-608468E03654}"/>
              </a:ext>
            </a:extLst>
          </p:cNvPr>
          <p:cNvPicPr>
            <a:picLocks noChangeAspect="1"/>
          </p:cNvPicPr>
          <p:nvPr/>
        </p:nvPicPr>
        <p:blipFill>
          <a:blip r:embed="rId3"/>
          <a:stretch>
            <a:fillRect/>
          </a:stretch>
        </p:blipFill>
        <p:spPr>
          <a:xfrm>
            <a:off x="413254" y="122453"/>
            <a:ext cx="1164215" cy="1377028"/>
          </a:xfrm>
          <a:prstGeom prst="rect">
            <a:avLst/>
          </a:prstGeom>
        </p:spPr>
      </p:pic>
    </p:spTree>
    <p:extLst>
      <p:ext uri="{BB962C8B-B14F-4D97-AF65-F5344CB8AC3E}">
        <p14:creationId xmlns:p14="http://schemas.microsoft.com/office/powerpoint/2010/main" val="113794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p:cNvSpPr txBox="1">
            <a:spLocks noGrp="1"/>
          </p:cNvSpPr>
          <p:nvPr>
            <p:ph type="title"/>
          </p:nvPr>
        </p:nvSpPr>
        <p:spPr>
          <a:xfrm>
            <a:off x="1476049" y="365125"/>
            <a:ext cx="9742714" cy="1325563"/>
          </a:xfrm>
          <a:prstGeom prst="rect">
            <a:avLst/>
          </a:prstGeom>
        </p:spPr>
        <p:txBody>
          <a:bodyPr/>
          <a:lstStyle/>
          <a:p>
            <a:r>
              <a:t>Reti neurali aumentate di memoria</a:t>
            </a:r>
          </a:p>
        </p:txBody>
      </p:sp>
      <p:sp>
        <p:nvSpPr>
          <p:cNvPr id="73" name="Content Placeholder 2"/>
          <p:cNvSpPr txBox="1">
            <a:spLocks noGrp="1"/>
          </p:cNvSpPr>
          <p:nvPr>
            <p:ph type="body" idx="1"/>
          </p:nvPr>
        </p:nvSpPr>
        <p:spPr>
          <a:xfrm>
            <a:off x="1341012" y="1825624"/>
            <a:ext cx="10012789" cy="4022020"/>
          </a:xfrm>
          <a:prstGeom prst="rect">
            <a:avLst/>
          </a:prstGeom>
        </p:spPr>
        <p:txBody>
          <a:bodyPr/>
          <a:lstStyle/>
          <a:p>
            <a:r>
              <a:t>Elaborare l'input e </a:t>
            </a:r>
            <a:r>
              <a:rPr b="1"/>
              <a:t>memorizzare </a:t>
            </a:r>
            <a:r>
              <a:t>le informazioni in qualche </a:t>
            </a:r>
            <a:r>
              <a:rPr b="1"/>
              <a:t>memoria </a:t>
            </a:r>
          </a:p>
          <a:p>
            <a:r>
              <a:t>Comprendere </a:t>
            </a:r>
            <a:r>
              <a:rPr b="1"/>
              <a:t>parti di conoscenze </a:t>
            </a:r>
            <a:r>
              <a:t>rilevanti per una determinata </a:t>
            </a:r>
            <a:r>
              <a:rPr b="1"/>
              <a:t>query</a:t>
            </a:r>
          </a:p>
          <a:p>
            <a:r>
              <a:t>Recupera i </a:t>
            </a:r>
            <a:r>
              <a:rPr b="1"/>
              <a:t>concetti </a:t>
            </a:r>
            <a:r>
              <a:t>dalla memoria</a:t>
            </a:r>
          </a:p>
          <a:p>
            <a:r>
              <a:t>Combina </a:t>
            </a:r>
            <a:r>
              <a:rPr b="1"/>
              <a:t>memoria e query </a:t>
            </a:r>
            <a:r>
              <a:t>per fare una previsione</a:t>
            </a:r>
          </a:p>
        </p:txBody>
      </p:sp>
      <p:sp>
        <p:nvSpPr>
          <p:cNvPr id="74" name="Slide Number Placeholder 5"/>
          <p:cNvSpPr txBox="1">
            <a:spLocks noGrp="1"/>
          </p:cNvSpPr>
          <p:nvPr>
            <p:ph type="sldNum" sz="quarter" idx="2"/>
          </p:nvPr>
        </p:nvSpPr>
        <p:spPr>
          <a:xfrm>
            <a:off x="11238054" y="6353641"/>
            <a:ext cx="258623" cy="24830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A50050"/>
                </a:solidFill>
              </a:defRPr>
            </a:lvl1pPr>
          </a:lstStyle>
          <a:p>
            <a:fld id="{86CB4B4D-7CA3-9044-876B-883B54F8677D}" type="slidenum">
              <a:t>33</a:t>
            </a:fld>
            <a:endParaRPr/>
          </a:p>
        </p:txBody>
      </p:sp>
    </p:spTree>
    <p:extLst>
      <p:ext uri="{BB962C8B-B14F-4D97-AF65-F5344CB8AC3E}">
        <p14:creationId xmlns:p14="http://schemas.microsoft.com/office/powerpoint/2010/main" val="657651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92C0-CBE8-4DB9-97A2-87A2080DA67A}"/>
              </a:ext>
            </a:extLst>
          </p:cNvPr>
          <p:cNvSpPr>
            <a:spLocks noGrp="1"/>
          </p:cNvSpPr>
          <p:nvPr>
            <p:ph type="title"/>
          </p:nvPr>
        </p:nvSpPr>
        <p:spPr>
          <a:xfrm>
            <a:off x="1569333" y="166796"/>
            <a:ext cx="9742714" cy="657509"/>
          </a:xfrm>
        </p:spPr>
        <p:txBody>
          <a:bodyPr/>
          <a:lstStyle/>
          <a:p>
            <a:pPr>
              <a:defRPr b="1">
                <a:solidFill>
                  <a:schemeClr val="accent5">
                    <a:lumMod val="50000"/>
                  </a:schemeClr>
                </a:solidFill>
                <a:latin typeface="Abadi Extra Light"/>
              </a:defRPr>
            </a:pPr>
            <a:r>
              <a:t>Sfruttare la conoscenza per l'identificazione di iniquità</a:t>
            </a:r>
            <a:endParaRPr b="1">
              <a:solidFill>
                <a:schemeClr val="accent5">
                  <a:lumMod val="50000"/>
                </a:schemeClr>
              </a:solidFill>
            </a:endParaRPr>
          </a:p>
        </p:txBody>
      </p:sp>
      <p:sp>
        <p:nvSpPr>
          <p:cNvPr id="8" name="Title 1">
            <a:extLst>
              <a:ext uri="{FF2B5EF4-FFF2-40B4-BE49-F238E27FC236}">
                <a16:creationId xmlns:a16="http://schemas.microsoft.com/office/drawing/2014/main" id="{138799B8-EBB9-434E-ABC5-AD5B6C86B548}"/>
              </a:ext>
            </a:extLst>
          </p:cNvPr>
          <p:cNvSpPr txBox="1">
            <a:spLocks/>
          </p:cNvSpPr>
          <p:nvPr/>
        </p:nvSpPr>
        <p:spPr bwMode="auto">
          <a:xfrm>
            <a:off x="3413121" y="873908"/>
            <a:ext cx="4120751" cy="42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Abadi Extra Light" panose="020B02040201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sz="2800" b="1">
                <a:latin typeface="Abadi Extra Light"/>
              </a:defRPr>
            </a:pPr>
            <a:r>
              <a:t>Configurazione esperimentale</a:t>
            </a:r>
            <a:endParaRPr sz="2800" b="1"/>
          </a:p>
        </p:txBody>
      </p:sp>
      <p:cxnSp>
        <p:nvCxnSpPr>
          <p:cNvPr id="9" name="Straight Arrow Connector 8">
            <a:extLst>
              <a:ext uri="{FF2B5EF4-FFF2-40B4-BE49-F238E27FC236}">
                <a16:creationId xmlns:a16="http://schemas.microsoft.com/office/drawing/2014/main" id="{EE457CE9-B751-4F46-B3B1-05159EB18C31}"/>
              </a:ext>
            </a:extLst>
          </p:cNvPr>
          <p:cNvCxnSpPr/>
          <p:nvPr/>
        </p:nvCxnSpPr>
        <p:spPr>
          <a:xfrm>
            <a:off x="3311183" y="1338048"/>
            <a:ext cx="4349690" cy="665"/>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ttangolo arrotondato 62"/>
          <p:cNvSpPr/>
          <p:nvPr/>
        </p:nvSpPr>
        <p:spPr>
          <a:xfrm>
            <a:off x="213096" y="2240038"/>
            <a:ext cx="2946180" cy="2791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i="1">
              <a:solidFill>
                <a:schemeClr val="tx1"/>
              </a:solidFill>
            </a:endParaRPr>
          </a:p>
        </p:txBody>
      </p:sp>
      <p:sp>
        <p:nvSpPr>
          <p:cNvPr id="64" name="Title 1">
            <a:extLst>
              <a:ext uri="{FF2B5EF4-FFF2-40B4-BE49-F238E27FC236}">
                <a16:creationId xmlns:a16="http://schemas.microsoft.com/office/drawing/2014/main" id="{0A329202-F31C-4E34-81EE-4B68E8DE5EFA}"/>
              </a:ext>
            </a:extLst>
          </p:cNvPr>
          <p:cNvSpPr txBox="1">
            <a:spLocks/>
          </p:cNvSpPr>
          <p:nvPr/>
        </p:nvSpPr>
        <p:spPr bwMode="auto">
          <a:xfrm>
            <a:off x="246963" y="2356470"/>
            <a:ext cx="2767172" cy="255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Abadi Extra Light" panose="020B02040201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sz="2000" i="1"/>
            </a:pPr>
            <a:r>
              <a:t>"Airbnb non è responsabile per la disponibilità o l'accuratezza di tali Servizi di Terzi, o dei contenuti, prodotti o servizi disponibili da tali Servizi. </a:t>
            </a:r>
          </a:p>
          <a:p>
            <a:pPr algn="ctr">
              <a:defRPr sz="2000" i="1"/>
            </a:pPr>
            <a:r>
              <a:t>Servizi di terze parti"</a:t>
            </a:r>
            <a:endParaRPr sz="2000" i="1"/>
          </a:p>
        </p:txBody>
      </p:sp>
      <p:grpSp>
        <p:nvGrpSpPr>
          <p:cNvPr id="65" name="Gruppo 64"/>
          <p:cNvGrpSpPr/>
          <p:nvPr/>
        </p:nvGrpSpPr>
        <p:grpSpPr>
          <a:xfrm>
            <a:off x="7845832" y="1685505"/>
            <a:ext cx="4087099" cy="3703240"/>
            <a:chOff x="3689919" y="415748"/>
            <a:chExt cx="4087099" cy="3465372"/>
          </a:xfrm>
        </p:grpSpPr>
        <p:sp>
          <p:nvSpPr>
            <p:cNvPr id="66" name="Rettangolo arrotondato 65"/>
            <p:cNvSpPr/>
            <p:nvPr/>
          </p:nvSpPr>
          <p:spPr>
            <a:xfrm rot="5400000">
              <a:off x="4000783" y="104884"/>
              <a:ext cx="3465372" cy="408709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Rettangolo 66"/>
            <p:cNvSpPr/>
            <p:nvPr/>
          </p:nvSpPr>
          <p:spPr>
            <a:xfrm rot="5400000">
              <a:off x="5581462" y="-984502"/>
              <a:ext cx="280923" cy="356524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8" name="CasellaDiTesto 67"/>
            <p:cNvSpPr txBox="1"/>
            <p:nvPr/>
          </p:nvSpPr>
          <p:spPr>
            <a:xfrm>
              <a:off x="5522986" y="2936176"/>
              <a:ext cx="397866" cy="461665"/>
            </a:xfrm>
            <a:prstGeom prst="rect">
              <a:avLst/>
            </a:prstGeom>
            <a:noFill/>
          </p:spPr>
          <p:txBody>
            <a:bodyPr wrap="none">
              <a:spAutoFit/>
            </a:bodyPr>
            <a:lstStyle/>
            <a:p>
              <a:pPr algn="ctr">
                <a:defRPr sz="2400"/>
              </a:pPr>
              <a:r>
                <a:t>...</a:t>
              </a:r>
            </a:p>
          </p:txBody>
        </p:sp>
        <p:sp>
          <p:nvSpPr>
            <p:cNvPr id="70" name="Rettangolo 69"/>
            <p:cNvSpPr/>
            <p:nvPr/>
          </p:nvSpPr>
          <p:spPr>
            <a:xfrm rot="5400000">
              <a:off x="5581461" y="-530411"/>
              <a:ext cx="280923" cy="356524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1" name="Rettangolo 70"/>
            <p:cNvSpPr/>
            <p:nvPr/>
          </p:nvSpPr>
          <p:spPr>
            <a:xfrm>
              <a:off x="3950847" y="1581094"/>
              <a:ext cx="3565244" cy="14604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i="1">
                  <a:solidFill>
                    <a:sysClr val="windowText" lastClr="000000"/>
                  </a:solidFill>
                  <a:latin typeface="Abadi Extra Light" panose="020B0204020104020204"/>
                </a:defRPr>
              </a:pPr>
              <a:r>
                <a:t>"Il fornitore non è responsabile per qualsiasi azione intrapresa da terzi o da altre persone, inclusi servizi e prodotti, materiale e link pubblicati da altri"</a:t>
              </a:r>
              <a:endParaRPr i="1">
                <a:solidFill>
                  <a:sysClr val="windowText" lastClr="000000"/>
                </a:solidFill>
                <a:latin typeface="Abadi Extra Light" panose="020B0204020104020204"/>
              </a:endParaRPr>
            </a:p>
          </p:txBody>
        </p:sp>
        <p:sp>
          <p:nvSpPr>
            <p:cNvPr id="72" name="Rettangolo 71"/>
            <p:cNvSpPr/>
            <p:nvPr/>
          </p:nvSpPr>
          <p:spPr>
            <a:xfrm rot="5400000">
              <a:off x="5603154" y="1736557"/>
              <a:ext cx="280923" cy="356524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73" name="Rettangolo arrotondato 72"/>
          <p:cNvSpPr/>
          <p:nvPr/>
        </p:nvSpPr>
        <p:spPr>
          <a:xfrm>
            <a:off x="4585515" y="1702959"/>
            <a:ext cx="1682496" cy="53949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solidFill>
                  <a:schemeClr val="tx1"/>
                </a:solidFill>
                <a:latin typeface="Abadi Extra Light" panose="020B0204020104020204"/>
              </a:defRPr>
            </a:pPr>
            <a:r>
              <a:t>Similarità</a:t>
            </a:r>
            <a:endParaRPr sz="2400" b="1">
              <a:solidFill>
                <a:schemeClr val="tx1"/>
              </a:solidFill>
              <a:latin typeface="Abadi Extra Light" panose="020B0204020104020204"/>
            </a:endParaRPr>
          </a:p>
        </p:txBody>
      </p:sp>
      <p:cxnSp>
        <p:nvCxnSpPr>
          <p:cNvPr id="74" name="Connettore 4 73"/>
          <p:cNvCxnSpPr>
            <a:stCxn id="66" idx="2"/>
            <a:endCxn id="73" idx="3"/>
          </p:cNvCxnSpPr>
          <p:nvPr/>
        </p:nvCxnSpPr>
        <p:spPr>
          <a:xfrm rot="10800000">
            <a:off x="6268011" y="1972707"/>
            <a:ext cx="1577822" cy="1564418"/>
          </a:xfrm>
          <a:prstGeom prst="bentConnector3">
            <a:avLst>
              <a:gd name="adj1" fmla="val 3252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ttore 4 74"/>
          <p:cNvCxnSpPr>
            <a:stCxn id="63" idx="3"/>
            <a:endCxn id="73" idx="1"/>
          </p:cNvCxnSpPr>
          <p:nvPr/>
        </p:nvCxnSpPr>
        <p:spPr>
          <a:xfrm flipV="1">
            <a:off x="3159276" y="1972707"/>
            <a:ext cx="1426239" cy="1663122"/>
          </a:xfrm>
          <a:prstGeom prst="bentConnector3">
            <a:avLst>
              <a:gd name="adj1" fmla="val 2693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ombo 86"/>
          <p:cNvSpPr/>
          <p:nvPr/>
        </p:nvSpPr>
        <p:spPr>
          <a:xfrm>
            <a:off x="5068340" y="3329004"/>
            <a:ext cx="717228" cy="612142"/>
          </a:xfrm>
          <a:prstGeom prst="diamon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89" name="Connettore 4 88"/>
          <p:cNvCxnSpPr>
            <a:stCxn id="73" idx="2"/>
            <a:endCxn id="87" idx="0"/>
          </p:cNvCxnSpPr>
          <p:nvPr/>
        </p:nvCxnSpPr>
        <p:spPr>
          <a:xfrm rot="16200000" flipH="1">
            <a:off x="4883584" y="2785633"/>
            <a:ext cx="1086549" cy="19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 name="Picture 4" descr="A close up of a logo  Description generated with very high confidence">
            <a:extLst>
              <a:ext uri="{FF2B5EF4-FFF2-40B4-BE49-F238E27FC236}">
                <a16:creationId xmlns:a16="http://schemas.microsoft.com/office/drawing/2014/main" id="{BEF41192-FDB0-4C5D-A263-CF968F4DC5EC}"/>
              </a:ext>
            </a:extLst>
          </p:cNvPr>
          <p:cNvPicPr>
            <a:picLocks noChangeAspect="1"/>
          </p:cNvPicPr>
          <p:nvPr/>
        </p:nvPicPr>
        <p:blipFill rotWithShape="1">
          <a:blip r:embed="rId3"/>
          <a:srcRect l="48954" t="9361" r="34881" b="73775"/>
          <a:stretch/>
        </p:blipFill>
        <p:spPr>
          <a:xfrm>
            <a:off x="5453446" y="2385337"/>
            <a:ext cx="612481" cy="622918"/>
          </a:xfrm>
          <a:prstGeom prst="rect">
            <a:avLst/>
          </a:prstGeom>
        </p:spPr>
      </p:pic>
      <p:pic>
        <p:nvPicPr>
          <p:cNvPr id="93" name="Picture 4" descr="A close up of a logo  Description generated with very high confidence">
            <a:extLst>
              <a:ext uri="{FF2B5EF4-FFF2-40B4-BE49-F238E27FC236}">
                <a16:creationId xmlns:a16="http://schemas.microsoft.com/office/drawing/2014/main" id="{BEF41192-FDB0-4C5D-A263-CF968F4DC5EC}"/>
              </a:ext>
            </a:extLst>
          </p:cNvPr>
          <p:cNvPicPr>
            <a:picLocks noChangeAspect="1"/>
          </p:cNvPicPr>
          <p:nvPr/>
        </p:nvPicPr>
        <p:blipFill rotWithShape="1">
          <a:blip r:embed="rId3"/>
          <a:srcRect l="51012" t="42224" r="37141" b="45143"/>
          <a:stretch/>
        </p:blipFill>
        <p:spPr>
          <a:xfrm>
            <a:off x="6024812" y="2361297"/>
            <a:ext cx="212875" cy="221278"/>
          </a:xfrm>
          <a:prstGeom prst="rect">
            <a:avLst/>
          </a:prstGeom>
        </p:spPr>
      </p:pic>
      <p:sp>
        <p:nvSpPr>
          <p:cNvPr id="94" name="Title 1">
            <a:extLst>
              <a:ext uri="{FF2B5EF4-FFF2-40B4-BE49-F238E27FC236}">
                <a16:creationId xmlns:a16="http://schemas.microsoft.com/office/drawing/2014/main" id="{0A329202-F31C-4E34-81EE-4B68E8DE5EFA}"/>
              </a:ext>
            </a:extLst>
          </p:cNvPr>
          <p:cNvSpPr txBox="1">
            <a:spLocks/>
          </p:cNvSpPr>
          <p:nvPr/>
        </p:nvSpPr>
        <p:spPr bwMode="auto">
          <a:xfrm>
            <a:off x="5786451" y="3234870"/>
            <a:ext cx="1442092" cy="8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Abadi Extra Light" panose="020B02040201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defRPr sz="2400">
                <a:latin typeface="Abadi Extra Light"/>
              </a:defRPr>
            </a:pPr>
            <a:r>
              <a:t>Continua a leggere?</a:t>
            </a:r>
            <a:endParaRPr sz="2400"/>
          </a:p>
        </p:txBody>
      </p:sp>
      <p:cxnSp>
        <p:nvCxnSpPr>
          <p:cNvPr id="95" name="Connettore 4 94"/>
          <p:cNvCxnSpPr>
            <a:stCxn id="87" idx="1"/>
            <a:endCxn id="73" idx="1"/>
          </p:cNvCxnSpPr>
          <p:nvPr/>
        </p:nvCxnSpPr>
        <p:spPr>
          <a:xfrm rot="10800000">
            <a:off x="4585516" y="1972707"/>
            <a:ext cx="482825" cy="1662368"/>
          </a:xfrm>
          <a:prstGeom prst="bentConnector3">
            <a:avLst>
              <a:gd name="adj1" fmla="val 31568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itle 1">
            <a:extLst>
              <a:ext uri="{FF2B5EF4-FFF2-40B4-BE49-F238E27FC236}">
                <a16:creationId xmlns:a16="http://schemas.microsoft.com/office/drawing/2014/main" id="{0A329202-F31C-4E34-81EE-4B68E8DE5EFA}"/>
              </a:ext>
            </a:extLst>
          </p:cNvPr>
          <p:cNvSpPr txBox="1">
            <a:spLocks/>
          </p:cNvSpPr>
          <p:nvPr/>
        </p:nvSpPr>
        <p:spPr bwMode="auto">
          <a:xfrm>
            <a:off x="3528316" y="3188201"/>
            <a:ext cx="1442092" cy="40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Abadi Extra Light" panose="020B02040201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sz="2400">
                <a:latin typeface="Abadi Extra Light"/>
              </a:defRPr>
            </a:pPr>
            <a:r>
              <a:t>Sì</a:t>
            </a:r>
            <a:endParaRPr sz="2400"/>
          </a:p>
        </p:txBody>
      </p:sp>
      <p:sp>
        <p:nvSpPr>
          <p:cNvPr id="104" name="Rettangolo arrotondato 103"/>
          <p:cNvSpPr/>
          <p:nvPr/>
        </p:nvSpPr>
        <p:spPr>
          <a:xfrm>
            <a:off x="4511189" y="4716942"/>
            <a:ext cx="1834611" cy="7018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solidFill>
                  <a:schemeClr val="tx1"/>
                </a:solidFill>
                <a:latin typeface="Abadi Extra Light" panose="020B0204020104020204"/>
              </a:defRPr>
            </a:pPr>
            <a:r>
              <a:t>Modulo di risposta</a:t>
            </a:r>
            <a:endParaRPr sz="2400" b="1">
              <a:solidFill>
                <a:schemeClr val="tx1"/>
              </a:solidFill>
              <a:latin typeface="Abadi Extra Light" panose="020B0204020104020204"/>
            </a:endParaRPr>
          </a:p>
        </p:txBody>
      </p:sp>
      <p:cxnSp>
        <p:nvCxnSpPr>
          <p:cNvPr id="105" name="Connettore 4 104"/>
          <p:cNvCxnSpPr>
            <a:stCxn id="87" idx="2"/>
            <a:endCxn id="104" idx="0"/>
          </p:cNvCxnSpPr>
          <p:nvPr/>
        </p:nvCxnSpPr>
        <p:spPr>
          <a:xfrm rot="16200000" flipH="1">
            <a:off x="5039826" y="4328273"/>
            <a:ext cx="775796" cy="154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Title 1">
            <a:extLst>
              <a:ext uri="{FF2B5EF4-FFF2-40B4-BE49-F238E27FC236}">
                <a16:creationId xmlns:a16="http://schemas.microsoft.com/office/drawing/2014/main" id="{0A329202-F31C-4E34-81EE-4B68E8DE5EFA}"/>
              </a:ext>
            </a:extLst>
          </p:cNvPr>
          <p:cNvSpPr txBox="1">
            <a:spLocks/>
          </p:cNvSpPr>
          <p:nvPr/>
        </p:nvSpPr>
        <p:spPr bwMode="auto">
          <a:xfrm>
            <a:off x="5027089" y="4032462"/>
            <a:ext cx="1442092" cy="40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Abadi Extra Light" panose="020B02040201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sz="2400">
                <a:latin typeface="Abadi Extra Light"/>
              </a:defRPr>
            </a:pPr>
            <a:r>
              <a:t>No</a:t>
            </a:r>
            <a:endParaRPr sz="2400"/>
          </a:p>
        </p:txBody>
      </p:sp>
      <p:sp>
        <p:nvSpPr>
          <p:cNvPr id="114" name="Title 1">
            <a:extLst>
              <a:ext uri="{FF2B5EF4-FFF2-40B4-BE49-F238E27FC236}">
                <a16:creationId xmlns:a16="http://schemas.microsoft.com/office/drawing/2014/main" id="{0A329202-F31C-4E34-81EE-4B68E8DE5EFA}"/>
              </a:ext>
            </a:extLst>
          </p:cNvPr>
          <p:cNvSpPr txBox="1">
            <a:spLocks/>
          </p:cNvSpPr>
          <p:nvPr/>
        </p:nvSpPr>
        <p:spPr bwMode="auto">
          <a:xfrm>
            <a:off x="2965752" y="5566311"/>
            <a:ext cx="1011162" cy="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Abadi Extra Light" panose="020B02040201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defRPr sz="2400" b="1">
                <a:latin typeface="Abadi Extra Light"/>
              </a:defRPr>
            </a:pPr>
            <a:r>
              <a:t>Altro</a:t>
            </a:r>
            <a:endParaRPr sz="2400" b="1"/>
          </a:p>
        </p:txBody>
      </p:sp>
      <p:sp>
        <p:nvSpPr>
          <p:cNvPr id="115" name="Title 1">
            <a:extLst>
              <a:ext uri="{FF2B5EF4-FFF2-40B4-BE49-F238E27FC236}">
                <a16:creationId xmlns:a16="http://schemas.microsoft.com/office/drawing/2014/main" id="{0A329202-F31C-4E34-81EE-4B68E8DE5EFA}"/>
              </a:ext>
            </a:extLst>
          </p:cNvPr>
          <p:cNvSpPr txBox="1">
            <a:spLocks/>
          </p:cNvSpPr>
          <p:nvPr/>
        </p:nvSpPr>
        <p:spPr bwMode="auto">
          <a:xfrm>
            <a:off x="6744050" y="5566311"/>
            <a:ext cx="1166235" cy="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Abadi Extra Light" panose="020B0204020104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defRPr sz="2400" b="1">
                <a:latin typeface="Abadi Extra Light"/>
              </a:defRPr>
            </a:pPr>
            <a:r>
              <a:t>Ingiusto</a:t>
            </a:r>
            <a:endParaRPr sz="2400" b="1"/>
          </a:p>
        </p:txBody>
      </p:sp>
      <p:cxnSp>
        <p:nvCxnSpPr>
          <p:cNvPr id="116" name="Connettore 4 115"/>
          <p:cNvCxnSpPr>
            <a:stCxn id="104" idx="2"/>
            <a:endCxn id="114" idx="3"/>
          </p:cNvCxnSpPr>
          <p:nvPr/>
        </p:nvCxnSpPr>
        <p:spPr>
          <a:xfrm rot="5400000">
            <a:off x="4501365" y="4894350"/>
            <a:ext cx="402680" cy="14515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ttore 4 118"/>
          <p:cNvCxnSpPr>
            <a:stCxn id="104" idx="2"/>
            <a:endCxn id="115" idx="1"/>
          </p:cNvCxnSpPr>
          <p:nvPr/>
        </p:nvCxnSpPr>
        <p:spPr>
          <a:xfrm rot="16200000" flipH="1">
            <a:off x="5884932" y="4962362"/>
            <a:ext cx="402680" cy="131555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4" descr="A close up of a logo  Description generated with very high confidence">
            <a:extLst>
              <a:ext uri="{FF2B5EF4-FFF2-40B4-BE49-F238E27FC236}">
                <a16:creationId xmlns:a16="http://schemas.microsoft.com/office/drawing/2014/main" id="{8C41E69A-E92C-C64F-9AD0-6F9143686B3E}"/>
              </a:ext>
            </a:extLst>
          </p:cNvPr>
          <p:cNvPicPr>
            <a:picLocks noChangeAspect="1"/>
          </p:cNvPicPr>
          <p:nvPr/>
        </p:nvPicPr>
        <p:blipFill rotWithShape="1">
          <a:blip r:embed="rId3"/>
          <a:srcRect l="5466" t="38644" r="73411" b="40427"/>
          <a:stretch/>
        </p:blipFill>
        <p:spPr>
          <a:xfrm>
            <a:off x="8088526" y="2205545"/>
            <a:ext cx="675172" cy="704238"/>
          </a:xfrm>
          <a:prstGeom prst="rect">
            <a:avLst/>
          </a:prstGeom>
        </p:spPr>
      </p:pic>
      <p:pic>
        <p:nvPicPr>
          <p:cNvPr id="34" name="Picture 4" descr="A close up of a logo  Description generated with very high confidence">
            <a:extLst>
              <a:ext uri="{FF2B5EF4-FFF2-40B4-BE49-F238E27FC236}">
                <a16:creationId xmlns:a16="http://schemas.microsoft.com/office/drawing/2014/main" id="{24D1B14F-C321-0E4B-B91A-1B1756C59784}"/>
              </a:ext>
            </a:extLst>
          </p:cNvPr>
          <p:cNvPicPr>
            <a:picLocks noChangeAspect="1"/>
          </p:cNvPicPr>
          <p:nvPr/>
        </p:nvPicPr>
        <p:blipFill rotWithShape="1">
          <a:blip r:embed="rId3"/>
          <a:srcRect l="5466" t="58989" r="73411" b="31836"/>
          <a:stretch/>
        </p:blipFill>
        <p:spPr>
          <a:xfrm>
            <a:off x="8096404" y="1866591"/>
            <a:ext cx="667294" cy="305109"/>
          </a:xfrm>
          <a:prstGeom prst="rect">
            <a:avLst/>
          </a:prstGeom>
        </p:spPr>
      </p:pic>
      <p:pic>
        <p:nvPicPr>
          <p:cNvPr id="35" name="Picture 4" descr="A close up of a logo  Description generated with very high confidence">
            <a:extLst>
              <a:ext uri="{FF2B5EF4-FFF2-40B4-BE49-F238E27FC236}">
                <a16:creationId xmlns:a16="http://schemas.microsoft.com/office/drawing/2014/main" id="{99211447-2438-824E-8AF9-AA9E37234453}"/>
              </a:ext>
            </a:extLst>
          </p:cNvPr>
          <p:cNvPicPr>
            <a:picLocks noChangeAspect="1"/>
          </p:cNvPicPr>
          <p:nvPr/>
        </p:nvPicPr>
        <p:blipFill rotWithShape="1">
          <a:blip r:embed="rId3"/>
          <a:srcRect l="44313" t="1614" r="31161" b="73775"/>
          <a:stretch/>
        </p:blipFill>
        <p:spPr>
          <a:xfrm>
            <a:off x="213095" y="1781120"/>
            <a:ext cx="739473" cy="781160"/>
          </a:xfrm>
          <a:prstGeom prst="rect">
            <a:avLst/>
          </a:prstGeom>
        </p:spPr>
      </p:pic>
      <p:sp>
        <p:nvSpPr>
          <p:cNvPr id="3" name="CasellaDiTesto 2">
            <a:extLst>
              <a:ext uri="{FF2B5EF4-FFF2-40B4-BE49-F238E27FC236}">
                <a16:creationId xmlns:a16="http://schemas.microsoft.com/office/drawing/2014/main" id="{6ADCCEA8-45DC-1744-A35F-B000D11F26E1}"/>
              </a:ext>
            </a:extLst>
          </p:cNvPr>
          <p:cNvSpPr txBox="1"/>
          <p:nvPr/>
        </p:nvSpPr>
        <p:spPr>
          <a:xfrm>
            <a:off x="6015235" y="2639841"/>
            <a:ext cx="1142271" cy="369332"/>
          </a:xfrm>
          <a:prstGeom prst="rect">
            <a:avLst/>
          </a:prstGeom>
          <a:noFill/>
        </p:spPr>
        <p:txBody>
          <a:bodyPr wrap="square">
            <a:spAutoFit/>
          </a:bodyPr>
          <a:lstStyle/>
          <a:p>
            <a:pPr>
              <a:defRPr b="1">
                <a:latin typeface="Abadi Extra Light" panose="020B0204020104020204"/>
              </a:defRPr>
            </a:pPr>
            <a:r>
              <a:t>Aggregato</a:t>
            </a:r>
          </a:p>
        </p:txBody>
      </p:sp>
    </p:spTree>
    <p:extLst>
      <p:ext uri="{BB962C8B-B14F-4D97-AF65-F5344CB8AC3E}">
        <p14:creationId xmlns:p14="http://schemas.microsoft.com/office/powerpoint/2010/main" val="878394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3574BB-F963-3547-9568-E2B5FE84F5BE}"/>
              </a:ext>
            </a:extLst>
          </p:cNvPr>
          <p:cNvSpPr>
            <a:spLocks noGrp="1"/>
          </p:cNvSpPr>
          <p:nvPr>
            <p:ph type="title"/>
          </p:nvPr>
        </p:nvSpPr>
        <p:spPr/>
        <p:txBody>
          <a:bodyPr/>
          <a:lstStyle/>
          <a:p>
            <a:r>
              <a:t>Claudette incontra il GDPR </a:t>
            </a:r>
            <a:endParaRPr>
              <a:solidFill>
                <a:schemeClr val="tx1"/>
              </a:solidFill>
            </a:endParaRPr>
          </a:p>
        </p:txBody>
      </p:sp>
      <p:sp>
        <p:nvSpPr>
          <p:cNvPr id="3" name="Segnaposto contenuto 2">
            <a:extLst>
              <a:ext uri="{FF2B5EF4-FFF2-40B4-BE49-F238E27FC236}">
                <a16:creationId xmlns:a16="http://schemas.microsoft.com/office/drawing/2014/main" id="{99C62441-324B-284A-B602-DDFBE84A3852}"/>
              </a:ext>
            </a:extLst>
          </p:cNvPr>
          <p:cNvSpPr>
            <a:spLocks noGrp="1"/>
          </p:cNvSpPr>
          <p:nvPr>
            <p:ph sz="half" idx="1"/>
          </p:nvPr>
        </p:nvSpPr>
        <p:spPr>
          <a:xfrm>
            <a:off x="1981200" y="1600201"/>
            <a:ext cx="8219256" cy="4525963"/>
          </a:xfrm>
        </p:spPr>
        <p:txBody>
          <a:bodyPr/>
          <a:lstStyle/>
          <a:p>
            <a:pPr marL="0" indent="0" algn="just">
              <a:buNone/>
            </a:pPr>
            <a:r>
              <a:t>Passare alle </a:t>
            </a:r>
            <a:r>
              <a:rPr b="1"/>
              <a:t>politiche sulla privacy</a:t>
            </a:r>
            <a:r>
              <a:t>: </a:t>
            </a:r>
            <a:r>
              <a:rPr>
                <a:solidFill>
                  <a:srgbClr val="FF0000"/>
                </a:solidFill>
              </a:rPr>
              <a:t>cosa c'è di diverso?</a:t>
            </a:r>
          </a:p>
          <a:p>
            <a:pPr marL="0" indent="0" algn="just">
              <a:buNone/>
            </a:pPr>
            <a:endParaRPr>
              <a:solidFill>
                <a:srgbClr val="FF0000"/>
              </a:solidFill>
            </a:endParaRPr>
          </a:p>
          <a:p>
            <a:pPr marL="0" indent="0" algn="just">
              <a:buNone/>
            </a:pPr>
            <a:r>
              <a:t>Assicurarsi che alcune informazioni siano </a:t>
            </a:r>
            <a:r>
              <a:rPr b="1"/>
              <a:t>presenti</a:t>
            </a:r>
            <a:r>
              <a:t> e </a:t>
            </a:r>
            <a:r>
              <a:rPr b="1"/>
              <a:t>complete</a:t>
            </a:r>
            <a:r>
              <a:t> (cioè conformi agli articoli 13-14 del GDPR)</a:t>
            </a:r>
          </a:p>
          <a:p>
            <a:pPr marL="0" indent="0" algn="just">
              <a:buNone/>
            </a:pPr>
            <a:endParaRPr/>
          </a:p>
          <a:p>
            <a:pPr marL="0" indent="0" algn="just">
              <a:buNone/>
            </a:pPr>
            <a:r>
              <a:t>Individuare clausole problematiche per il </a:t>
            </a:r>
            <a:r>
              <a:rPr b="1"/>
              <a:t>trattamento dei dati</a:t>
            </a:r>
          </a:p>
          <a:p>
            <a:pPr marL="0" indent="0" algn="just">
              <a:buNone/>
            </a:pPr>
            <a:endParaRPr b="1"/>
          </a:p>
          <a:p>
            <a:pPr marL="0" indent="0" algn="just">
              <a:buNone/>
            </a:pPr>
            <a:r>
              <a:t>Individuare un </a:t>
            </a:r>
            <a:r>
              <a:rPr b="1"/>
              <a:t>linguaggio vago</a:t>
            </a:r>
          </a:p>
          <a:p>
            <a:pPr marL="0" indent="0">
              <a:buNone/>
            </a:pPr>
            <a:endParaRPr b="1"/>
          </a:p>
          <a:p>
            <a:pPr marL="0" indent="0">
              <a:buNone/>
            </a:pPr>
            <a:endParaRPr b="1"/>
          </a:p>
        </p:txBody>
      </p:sp>
      <p:sp>
        <p:nvSpPr>
          <p:cNvPr id="5" name="Segnaposto numero diapositiva 4">
            <a:extLst>
              <a:ext uri="{FF2B5EF4-FFF2-40B4-BE49-F238E27FC236}">
                <a16:creationId xmlns:a16="http://schemas.microsoft.com/office/drawing/2014/main" id="{62EF803D-5CBA-6740-BC5E-3047C19424D1}"/>
              </a:ext>
            </a:extLst>
          </p:cNvPr>
          <p:cNvSpPr>
            <a:spLocks noGrp="1"/>
          </p:cNvSpPr>
          <p:nvPr>
            <p:ph type="sldNum" sz="quarter" idx="4294967295"/>
          </p:nvPr>
        </p:nvSpPr>
        <p:spPr>
          <a:xfrm>
            <a:off x="10091738" y="6369051"/>
            <a:ext cx="576262" cy="365125"/>
          </a:xfrm>
          <a:prstGeom prst="rect">
            <a:avLst/>
          </a:prstGeom>
        </p:spPr>
        <p:txBody>
          <a:bodyPr/>
          <a:lstStyle/>
          <a:p>
            <a:fld id="{9DA67AA2-2322-4A0D-8764-9C1E060557E7}" type="slidenum">
              <a:rPr lang="it-IT" smtClean="0"/>
              <a:t>35</a:t>
            </a:fld>
            <a:endParaRPr lang="it-IT"/>
          </a:p>
        </p:txBody>
      </p:sp>
    </p:spTree>
    <p:extLst>
      <p:ext uri="{BB962C8B-B14F-4D97-AF65-F5344CB8AC3E}">
        <p14:creationId xmlns:p14="http://schemas.microsoft.com/office/powerpoint/2010/main" val="3274226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3130368" y="311199"/>
            <a:ext cx="5616624" cy="758536"/>
          </a:xfrm>
        </p:spPr>
        <p:txBody>
          <a:bodyPr/>
          <a:lstStyle/>
          <a:p>
            <a:pPr algn="ctr">
              <a:defRPr b="1">
                <a:solidFill>
                  <a:srgbClr val="002060"/>
                </a:solidFill>
              </a:defRPr>
            </a:pPr>
            <a:r>
              <a:t>Claudette incontra il GDPR </a:t>
            </a:r>
            <a:endParaRPr b="1">
              <a:solidFill>
                <a:srgbClr val="002060"/>
              </a:solidFill>
              <a:effectLst/>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756773" y="758078"/>
            <a:ext cx="8363814" cy="396102"/>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sz="2300">
                <a:solidFill>
                  <a:srgbClr val="A57B00"/>
                </a:solidFill>
              </a:defRPr>
            </a:pPr>
            <a:r>
              <a:t>Il Golden Standard: Trasparenza dell'equità della liceità</a:t>
            </a:r>
            <a:endParaRPr sz="2300">
              <a:solidFill>
                <a:srgbClr val="A57B00"/>
              </a:solidFill>
            </a:endParaRPr>
          </a:p>
          <a:p>
            <a:pPr marL="0" indent="0">
              <a:buNone/>
            </a:pPr>
            <a:endParaRPr sz="2300"/>
          </a:p>
          <a:p>
            <a:pPr marL="0" indent="0">
              <a:buNone/>
            </a:pPr>
            <a:endParaRPr sz="2300"/>
          </a:p>
          <a:p>
            <a:pPr marL="0" indent="0">
              <a:buNone/>
            </a:pPr>
            <a:endParaRPr sz="2300"/>
          </a:p>
          <a:p>
            <a:pPr marL="0" indent="0">
              <a:buNone/>
            </a:pPr>
            <a:endParaRPr sz="2300"/>
          </a:p>
          <a:p>
            <a:pPr marL="0" indent="0">
              <a:buNone/>
            </a:pPr>
            <a:endParaRPr sz="2300"/>
          </a:p>
          <a:p>
            <a:pPr marL="0" indent="0">
              <a:buNone/>
            </a:pPr>
            <a:endParaRPr sz="2300"/>
          </a:p>
        </p:txBody>
      </p:sp>
      <p:grpSp>
        <p:nvGrpSpPr>
          <p:cNvPr id="4" name="Gruppo 3">
            <a:extLst>
              <a:ext uri="{FF2B5EF4-FFF2-40B4-BE49-F238E27FC236}">
                <a16:creationId xmlns:a16="http://schemas.microsoft.com/office/drawing/2014/main" id="{57F4D4A8-66EB-5745-8706-750BE703DF67}"/>
              </a:ext>
            </a:extLst>
          </p:cNvPr>
          <p:cNvGrpSpPr/>
          <p:nvPr/>
        </p:nvGrpSpPr>
        <p:grpSpPr>
          <a:xfrm>
            <a:off x="1237149" y="1401672"/>
            <a:ext cx="9754226" cy="3877120"/>
            <a:chOff x="255833" y="1096802"/>
            <a:chExt cx="8809285" cy="3833941"/>
          </a:xfrm>
        </p:grpSpPr>
        <p:grpSp>
          <p:nvGrpSpPr>
            <p:cNvPr id="17" name="Gruppo 16">
              <a:extLst>
                <a:ext uri="{FF2B5EF4-FFF2-40B4-BE49-F238E27FC236}">
                  <a16:creationId xmlns:a16="http://schemas.microsoft.com/office/drawing/2014/main" id="{1A94C30B-E0E1-DF43-A537-92FAC41C2DDB}"/>
                </a:ext>
              </a:extLst>
            </p:cNvPr>
            <p:cNvGrpSpPr/>
            <p:nvPr/>
          </p:nvGrpSpPr>
          <p:grpSpPr>
            <a:xfrm>
              <a:off x="3417567" y="2910085"/>
              <a:ext cx="2395435" cy="2019215"/>
              <a:chOff x="2853403" y="2427507"/>
              <a:chExt cx="2395434" cy="2019216"/>
            </a:xfrm>
          </p:grpSpPr>
          <p:sp>
            <p:nvSpPr>
              <p:cNvPr id="3" name="Freccia su 2">
                <a:extLst>
                  <a:ext uri="{FF2B5EF4-FFF2-40B4-BE49-F238E27FC236}">
                    <a16:creationId xmlns:a16="http://schemas.microsoft.com/office/drawing/2014/main" id="{62CDFBB9-F1A1-D942-AA97-82BCE727DA1D}"/>
                  </a:ext>
                </a:extLst>
              </p:cNvPr>
              <p:cNvSpPr/>
              <p:nvPr/>
            </p:nvSpPr>
            <p:spPr>
              <a:xfrm>
                <a:off x="3576915" y="2427507"/>
                <a:ext cx="931560" cy="1005216"/>
              </a:xfrm>
              <a:prstGeom prst="upArrow">
                <a:avLst/>
              </a:prstGeom>
              <a:gradFill>
                <a:gsLst>
                  <a:gs pos="97000">
                    <a:schemeClr val="accent1">
                      <a:lumMod val="50000"/>
                    </a:schemeClr>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 name="Freccia destra 5">
                <a:extLst>
                  <a:ext uri="{FF2B5EF4-FFF2-40B4-BE49-F238E27FC236}">
                    <a16:creationId xmlns:a16="http://schemas.microsoft.com/office/drawing/2014/main" id="{888A9353-DF88-F34E-BD48-95A5013AAAFD}"/>
                  </a:ext>
                </a:extLst>
              </p:cNvPr>
              <p:cNvSpPr/>
              <p:nvPr/>
            </p:nvSpPr>
            <p:spPr>
              <a:xfrm rot="1184016">
                <a:off x="4318370" y="3440630"/>
                <a:ext cx="930467" cy="1006093"/>
              </a:xfrm>
              <a:prstGeom prst="rightArrow">
                <a:avLst/>
              </a:prstGeom>
              <a:solidFill>
                <a:srgbClr val="00632D"/>
              </a:solidFill>
            </p:spPr>
            <p:style>
              <a:lnRef idx="1">
                <a:schemeClr val="accent1"/>
              </a:lnRef>
              <a:fillRef idx="3">
                <a:schemeClr val="accent1"/>
              </a:fillRef>
              <a:effectRef idx="2">
                <a:schemeClr val="accent1"/>
              </a:effectRef>
              <a:fontRef idx="minor">
                <a:schemeClr val="lt1"/>
              </a:fontRef>
            </p:style>
            <p:txBody>
              <a:bodyPr anchor="ctr"/>
              <a:lstStyle/>
              <a:p>
                <a:pPr algn="ctr"/>
                <a:endParaRPr>
                  <a:solidFill>
                    <a:srgbClr val="00B050"/>
                  </a:solidFill>
                </a:endParaRPr>
              </a:p>
            </p:txBody>
          </p:sp>
          <p:sp>
            <p:nvSpPr>
              <p:cNvPr id="7" name="Freccia sinistra 6">
                <a:extLst>
                  <a:ext uri="{FF2B5EF4-FFF2-40B4-BE49-F238E27FC236}">
                    <a16:creationId xmlns:a16="http://schemas.microsoft.com/office/drawing/2014/main" id="{E4B7A6AE-3747-7847-AC6D-25727DDC2F92}"/>
                  </a:ext>
                </a:extLst>
              </p:cNvPr>
              <p:cNvSpPr/>
              <p:nvPr/>
            </p:nvSpPr>
            <p:spPr>
              <a:xfrm rot="20355464">
                <a:off x="2853403" y="3420741"/>
                <a:ext cx="930467" cy="1006095"/>
              </a:xfrm>
              <a:prstGeom prst="leftArrow">
                <a:avLst/>
              </a:prstGeom>
              <a:gradFill>
                <a:gsLst>
                  <a:gs pos="97000">
                    <a:srgbClr val="C0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11" name="CasellaDiTesto 10">
              <a:extLst>
                <a:ext uri="{FF2B5EF4-FFF2-40B4-BE49-F238E27FC236}">
                  <a16:creationId xmlns:a16="http://schemas.microsoft.com/office/drawing/2014/main" id="{9C5BBC1D-47E1-CF49-B6EB-858E8E4B22D0}"/>
                </a:ext>
              </a:extLst>
            </p:cNvPr>
            <p:cNvSpPr txBox="1"/>
            <p:nvPr/>
          </p:nvSpPr>
          <p:spPr>
            <a:xfrm>
              <a:off x="349960" y="2832366"/>
              <a:ext cx="2880000" cy="456523"/>
            </a:xfrm>
            <a:prstGeom prst="rect">
              <a:avLst/>
            </a:prstGeom>
            <a:noFill/>
            <a:scene3d>
              <a:camera prst="orthographicFront"/>
              <a:lightRig rig="threePt" dir="t"/>
            </a:scene3d>
            <a:sp3d contourW="12700">
              <a:contourClr>
                <a:schemeClr val="bg1"/>
              </a:contourClr>
            </a:sp3d>
          </p:spPr>
          <p:txBody>
            <a:bodyPr wrap="square">
              <a:spAutoFit/>
            </a:bodyPr>
            <a:lstStyle/>
            <a:p>
              <a:pPr algn="ctr">
                <a:defRPr sz="2400" b="1">
                  <a:solidFill>
                    <a:srgbClr val="FF0000"/>
                  </a:solidFill>
                </a:defRPr>
              </a:pPr>
              <a:r>
                <a:t>Chiarezza di espressione</a:t>
              </a:r>
              <a:endParaRPr sz="2400" b="1">
                <a:solidFill>
                  <a:srgbClr val="FF0000"/>
                </a:solidFill>
              </a:endParaRPr>
            </a:p>
          </p:txBody>
        </p:sp>
        <p:sp>
          <p:nvSpPr>
            <p:cNvPr id="16" name="CasellaDiTesto 15">
              <a:extLst>
                <a:ext uri="{FF2B5EF4-FFF2-40B4-BE49-F238E27FC236}">
                  <a16:creationId xmlns:a16="http://schemas.microsoft.com/office/drawing/2014/main" id="{8F8AC410-9F60-3741-BDA5-2868A434FCE8}"/>
                </a:ext>
              </a:extLst>
            </p:cNvPr>
            <p:cNvSpPr txBox="1"/>
            <p:nvPr/>
          </p:nvSpPr>
          <p:spPr>
            <a:xfrm>
              <a:off x="5996864" y="2857918"/>
              <a:ext cx="2880000" cy="456523"/>
            </a:xfrm>
            <a:prstGeom prst="rect">
              <a:avLst/>
            </a:prstGeom>
            <a:noFill/>
            <a:scene3d>
              <a:camera prst="orthographicFront"/>
              <a:lightRig rig="threePt" dir="t"/>
            </a:scene3d>
            <a:sp3d contourW="12700">
              <a:contourClr>
                <a:schemeClr val="bg1"/>
              </a:contourClr>
            </a:sp3d>
          </p:spPr>
          <p:txBody>
            <a:bodyPr wrap="square">
              <a:spAutoFit/>
            </a:bodyPr>
            <a:lstStyle/>
            <a:p>
              <a:pPr>
                <a:defRPr sz="2400" b="1">
                  <a:solidFill>
                    <a:srgbClr val="00632D"/>
                  </a:solidFill>
                </a:defRPr>
              </a:pPr>
              <a:r>
                <a:t>Conformità sostanziale</a:t>
              </a:r>
              <a:endParaRPr sz="2400" b="1">
                <a:solidFill>
                  <a:srgbClr val="00632D"/>
                </a:solidFill>
              </a:endParaRPr>
            </a:p>
          </p:txBody>
        </p:sp>
        <p:sp>
          <p:nvSpPr>
            <p:cNvPr id="20" name="Rettangolo 19">
              <a:extLst>
                <a:ext uri="{FF2B5EF4-FFF2-40B4-BE49-F238E27FC236}">
                  <a16:creationId xmlns:a16="http://schemas.microsoft.com/office/drawing/2014/main" id="{CD9EB67C-D7F2-3F45-9321-1DFEBBCB83E9}"/>
                </a:ext>
              </a:extLst>
            </p:cNvPr>
            <p:cNvSpPr/>
            <p:nvPr/>
          </p:nvSpPr>
          <p:spPr>
            <a:xfrm>
              <a:off x="5996864" y="3244888"/>
              <a:ext cx="3068254" cy="1632358"/>
            </a:xfrm>
            <a:prstGeom prst="rect">
              <a:avLst/>
            </a:prstGeom>
            <a:gradFill>
              <a:gsLst>
                <a:gs pos="100000">
                  <a:schemeClr val="bg1"/>
                </a:gs>
                <a:gs pos="100000">
                  <a:schemeClr val="accent1">
                    <a:tint val="50000"/>
                    <a:shade val="100000"/>
                    <a:satMod val="350000"/>
                  </a:schemeClr>
                </a:gs>
              </a:gsLst>
            </a:gradFill>
            <a:scene3d>
              <a:camera prst="orthographicFront"/>
              <a:lightRig rig="threePt" dir="t"/>
            </a:scene3d>
            <a:sp3d contourW="12700">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defRPr sz="2200">
                  <a:solidFill>
                    <a:schemeClr val="tx1"/>
                  </a:solidFill>
                </a:defRPr>
              </a:pPr>
              <a:r>
                <a:t>La politica dovrebbe consentire solo trattamenti di dati personali conformi al GDPR. </a:t>
              </a:r>
            </a:p>
            <a:p>
              <a:pPr algn="ctr"/>
              <a:endParaRPr>
                <a:solidFill>
                  <a:schemeClr val="tx1"/>
                </a:solidFill>
              </a:endParaRPr>
            </a:p>
          </p:txBody>
        </p:sp>
        <p:sp>
          <p:nvSpPr>
            <p:cNvPr id="21" name="Rettangolo 20">
              <a:extLst>
                <a:ext uri="{FF2B5EF4-FFF2-40B4-BE49-F238E27FC236}">
                  <a16:creationId xmlns:a16="http://schemas.microsoft.com/office/drawing/2014/main" id="{82E26BD9-9EFE-F541-956F-8D9EB9CD4628}"/>
                </a:ext>
              </a:extLst>
            </p:cNvPr>
            <p:cNvSpPr/>
            <p:nvPr/>
          </p:nvSpPr>
          <p:spPr>
            <a:xfrm>
              <a:off x="255833" y="3298386"/>
              <a:ext cx="3068254" cy="1632357"/>
            </a:xfrm>
            <a:prstGeom prst="rect">
              <a:avLst/>
            </a:prstGeom>
            <a:gradFill>
              <a:gsLst>
                <a:gs pos="100000">
                  <a:schemeClr val="bg1"/>
                </a:gs>
                <a:gs pos="100000">
                  <a:schemeClr val="accent1">
                    <a:tint val="50000"/>
                    <a:shade val="100000"/>
                    <a:satMod val="350000"/>
                  </a:schemeClr>
                </a:gs>
              </a:gsLst>
            </a:gradFill>
            <a:scene3d>
              <a:camera prst="orthographicFront"/>
              <a:lightRig rig="threePt" dir="t"/>
            </a:scene3d>
            <a:sp3d contourW="12700">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defRPr sz="2200">
                  <a:solidFill>
                    <a:schemeClr val="tx1"/>
                  </a:solidFill>
                </a:defRPr>
              </a:pPr>
              <a:r>
                <a:t>La politica dovrebbe essere inquadrata in un linguaggio comprensibile e preciso.</a:t>
              </a:r>
            </a:p>
          </p:txBody>
        </p:sp>
        <p:sp>
          <p:nvSpPr>
            <p:cNvPr id="22" name="CasellaDiTesto 21">
              <a:extLst>
                <a:ext uri="{FF2B5EF4-FFF2-40B4-BE49-F238E27FC236}">
                  <a16:creationId xmlns:a16="http://schemas.microsoft.com/office/drawing/2014/main" id="{1EBFFB49-93C7-CD4A-9E63-68436BB8C630}"/>
                </a:ext>
              </a:extLst>
            </p:cNvPr>
            <p:cNvSpPr txBox="1"/>
            <p:nvPr/>
          </p:nvSpPr>
          <p:spPr>
            <a:xfrm>
              <a:off x="2529940" y="1096802"/>
              <a:ext cx="4022450" cy="844631"/>
            </a:xfrm>
            <a:prstGeom prst="rect">
              <a:avLst/>
            </a:prstGeom>
            <a:noFill/>
            <a:scene3d>
              <a:camera prst="orthographicFront"/>
              <a:lightRig rig="threePt" dir="t"/>
            </a:scene3d>
            <a:sp3d contourW="12700">
              <a:contourClr>
                <a:schemeClr val="bg1"/>
              </a:contourClr>
            </a:sp3d>
          </p:spPr>
          <p:txBody>
            <a:bodyPr wrap="square">
              <a:spAutoFit/>
            </a:bodyPr>
            <a:lstStyle/>
            <a:p>
              <a:pPr>
                <a:defRPr sz="2200" b="1">
                  <a:solidFill>
                    <a:schemeClr val="accent1">
                      <a:lumMod val="50000"/>
                    </a:schemeClr>
                  </a:solidFill>
                </a:defRPr>
              </a:pPr>
              <a:r>
                <a:t>Completezza delle informazioni</a:t>
              </a:r>
            </a:p>
          </p:txBody>
        </p:sp>
        <p:sp>
          <p:nvSpPr>
            <p:cNvPr id="24" name="Rettangolo 23">
              <a:extLst>
                <a:ext uri="{FF2B5EF4-FFF2-40B4-BE49-F238E27FC236}">
                  <a16:creationId xmlns:a16="http://schemas.microsoft.com/office/drawing/2014/main" id="{A6606948-4DF1-DE46-9D8B-DF54A3653E4D}"/>
                </a:ext>
              </a:extLst>
            </p:cNvPr>
            <p:cNvSpPr/>
            <p:nvPr/>
          </p:nvSpPr>
          <p:spPr>
            <a:xfrm>
              <a:off x="2410041" y="1615495"/>
              <a:ext cx="4160299" cy="1235460"/>
            </a:xfrm>
            <a:prstGeom prst="rect">
              <a:avLst/>
            </a:prstGeom>
            <a:gradFill>
              <a:gsLst>
                <a:gs pos="100000">
                  <a:schemeClr val="bg1"/>
                </a:gs>
                <a:gs pos="100000">
                  <a:schemeClr val="accent1">
                    <a:tint val="50000"/>
                    <a:shade val="100000"/>
                    <a:satMod val="350000"/>
                  </a:schemeClr>
                </a:gs>
              </a:gsLst>
            </a:gradFill>
            <a:scene3d>
              <a:camera prst="orthographicFront"/>
              <a:lightRig rig="threePt" dir="t"/>
            </a:scene3d>
            <a:sp3d contourW="12700">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a:defRPr sz="2200">
                  <a:solidFill>
                    <a:schemeClr val="tx1"/>
                  </a:solidFill>
                </a:defRPr>
              </a:pPr>
              <a:r>
                <a:t>La politica dovrebbe contenere tutte le informazioni richieste dagli articoli 13 e 14 del GDPR. </a:t>
              </a:r>
            </a:p>
            <a:p>
              <a:pPr algn="ctr"/>
              <a:endParaRPr sz="2200">
                <a:solidFill>
                  <a:schemeClr val="tx1"/>
                </a:solidFill>
              </a:endParaRPr>
            </a:p>
          </p:txBody>
        </p:sp>
      </p:grpSp>
      <p:sp>
        <p:nvSpPr>
          <p:cNvPr id="8" name="CasellaDiTesto 7">
            <a:extLst>
              <a:ext uri="{FF2B5EF4-FFF2-40B4-BE49-F238E27FC236}">
                <a16:creationId xmlns:a16="http://schemas.microsoft.com/office/drawing/2014/main" id="{E59D8F3F-87F1-BB40-93A1-79111A6749C6}"/>
              </a:ext>
            </a:extLst>
          </p:cNvPr>
          <p:cNvSpPr txBox="1"/>
          <p:nvPr/>
        </p:nvSpPr>
        <p:spPr>
          <a:xfrm>
            <a:off x="706478" y="5421393"/>
            <a:ext cx="11024300" cy="461665"/>
          </a:xfrm>
          <a:prstGeom prst="rect">
            <a:avLst/>
          </a:prstGeom>
          <a:noFill/>
        </p:spPr>
        <p:txBody>
          <a:bodyPr wrap="none">
            <a:spAutoFit/>
          </a:bodyPr>
          <a:lstStyle/>
          <a:p>
            <a:pPr>
              <a:defRPr sz="2400"/>
            </a:pPr>
            <a:r>
              <a:t>Diversi livelli di realizzazione: Ottimale e subottimale (discutibile o insufficiente)</a:t>
            </a:r>
            <a:endParaRPr sz="2400"/>
          </a:p>
        </p:txBody>
      </p:sp>
    </p:spTree>
    <p:extLst>
      <p:ext uri="{BB962C8B-B14F-4D97-AF65-F5344CB8AC3E}">
        <p14:creationId xmlns:p14="http://schemas.microsoft.com/office/powerpoint/2010/main" val="3706436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B1A1460B-DD1E-7F42-AB2D-B07B0DFC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80" y="4024729"/>
            <a:ext cx="10703851" cy="2241597"/>
          </a:xfrm>
          <a:prstGeom prst="rect">
            <a:avLst/>
          </a:prstGeom>
        </p:spPr>
      </p:pic>
      <p:pic>
        <p:nvPicPr>
          <p:cNvPr id="15" name="Immagine 14">
            <a:extLst>
              <a:ext uri="{FF2B5EF4-FFF2-40B4-BE49-F238E27FC236}">
                <a16:creationId xmlns:a16="http://schemas.microsoft.com/office/drawing/2014/main" id="{4915681F-F4F4-FE43-9F5A-574101798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01" y="950789"/>
            <a:ext cx="10588009" cy="2788137"/>
          </a:xfrm>
          <a:prstGeom prst="rect">
            <a:avLst/>
          </a:prstGeom>
        </p:spPr>
      </p:pic>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889765" y="189073"/>
            <a:ext cx="6400800" cy="576065"/>
          </a:xfrm>
        </p:spPr>
        <p:txBody>
          <a:bodyPr/>
          <a:lstStyle/>
          <a:p>
            <a:pPr algn="ctr"/>
            <a:br>
              <a:rPr lang="it-IT" sz="2600" b="1" dirty="0">
                <a:solidFill>
                  <a:schemeClr val="accent5">
                    <a:lumMod val="50000"/>
                  </a:schemeClr>
                </a:solidFill>
              </a:rPr>
            </a:br>
            <a:endParaRPr lang="it-IT" sz="1600" b="1" dirty="0">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sz="1800" dirty="0"/>
          </a:p>
        </p:txBody>
      </p:sp>
      <p:sp>
        <p:nvSpPr>
          <p:cNvPr id="7" name="Rubrik 1">
            <a:extLst>
              <a:ext uri="{FF2B5EF4-FFF2-40B4-BE49-F238E27FC236}">
                <a16:creationId xmlns:a16="http://schemas.microsoft.com/office/drawing/2014/main" id="{698C0EEB-B535-CB4C-B00C-74F1754BF8E0}"/>
              </a:ext>
            </a:extLst>
          </p:cNvPr>
          <p:cNvSpPr txBox="1">
            <a:spLocks/>
          </p:cNvSpPr>
          <p:nvPr/>
        </p:nvSpPr>
        <p:spPr bwMode="auto">
          <a:xfrm>
            <a:off x="1823176" y="522812"/>
            <a:ext cx="843945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it-IT" sz="2200" dirty="0" err="1">
                <a:solidFill>
                  <a:schemeClr val="accent1">
                    <a:lumMod val="50000"/>
                  </a:schemeClr>
                </a:solidFill>
              </a:rPr>
              <a:t>Failure</a:t>
            </a:r>
            <a:r>
              <a:rPr lang="it-IT" sz="2200" dirty="0">
                <a:solidFill>
                  <a:schemeClr val="accent1">
                    <a:lumMod val="50000"/>
                  </a:schemeClr>
                </a:solidFill>
              </a:rPr>
              <a:t> under the </a:t>
            </a:r>
            <a:r>
              <a:rPr lang="it-IT" sz="2200" dirty="0" err="1">
                <a:solidFill>
                  <a:schemeClr val="accent1">
                    <a:lumMod val="50000"/>
                  </a:schemeClr>
                </a:solidFill>
              </a:rPr>
              <a:t>substantive</a:t>
            </a:r>
            <a:r>
              <a:rPr lang="it-IT" sz="2200" dirty="0">
                <a:solidFill>
                  <a:schemeClr val="accent1">
                    <a:lumMod val="50000"/>
                  </a:schemeClr>
                </a:solidFill>
              </a:rPr>
              <a:t> </a:t>
            </a:r>
            <a:r>
              <a:rPr lang="it-IT" sz="2200" dirty="0" err="1">
                <a:solidFill>
                  <a:schemeClr val="accent1">
                    <a:lumMod val="50000"/>
                  </a:schemeClr>
                </a:solidFill>
              </a:rPr>
              <a:t>dimension</a:t>
            </a:r>
            <a:r>
              <a:rPr lang="it-IT" sz="2200" dirty="0">
                <a:solidFill>
                  <a:schemeClr val="accent1">
                    <a:lumMod val="50000"/>
                  </a:schemeClr>
                </a:solidFill>
              </a:rPr>
              <a:t> </a:t>
            </a:r>
          </a:p>
          <a:p>
            <a:pPr algn="ctr"/>
            <a:endParaRPr lang="it-IT" sz="2200" dirty="0">
              <a:solidFill>
                <a:schemeClr val="accent1">
                  <a:lumMod val="50000"/>
                </a:schemeClr>
              </a:solidFill>
            </a:endParaRPr>
          </a:p>
        </p:txBody>
      </p:sp>
      <p:sp>
        <p:nvSpPr>
          <p:cNvPr id="3" name="CasellaDiTesto 2">
            <a:extLst>
              <a:ext uri="{FF2B5EF4-FFF2-40B4-BE49-F238E27FC236}">
                <a16:creationId xmlns:a16="http://schemas.microsoft.com/office/drawing/2014/main" id="{98C8ADA2-6049-FF46-929C-59C5A0F64B1B}"/>
              </a:ext>
            </a:extLst>
          </p:cNvPr>
          <p:cNvSpPr txBox="1"/>
          <p:nvPr/>
        </p:nvSpPr>
        <p:spPr>
          <a:xfrm>
            <a:off x="4329936" y="59950"/>
            <a:ext cx="3425938" cy="584775"/>
          </a:xfrm>
          <a:prstGeom prst="rect">
            <a:avLst/>
          </a:prstGeom>
          <a:noFill/>
        </p:spPr>
        <p:txBody>
          <a:bodyPr wrap="none" rtlCol="0">
            <a:spAutoFit/>
          </a:bodyPr>
          <a:lstStyle/>
          <a:p>
            <a:r>
              <a:rPr lang="en-GB" sz="3200" b="1" dirty="0">
                <a:solidFill>
                  <a:srgbClr val="002060"/>
                </a:solidFill>
                <a:latin typeface="Abadi Extra Light" panose="020B0204020104020204" pitchFamily="34" charset="0"/>
                <a:ea typeface="+mj-ea"/>
                <a:cs typeface="+mj-cs"/>
              </a:rPr>
              <a:t>Examples of failure</a:t>
            </a:r>
          </a:p>
        </p:txBody>
      </p:sp>
      <p:sp>
        <p:nvSpPr>
          <p:cNvPr id="9" name="Rubrik 1">
            <a:extLst>
              <a:ext uri="{FF2B5EF4-FFF2-40B4-BE49-F238E27FC236}">
                <a16:creationId xmlns:a16="http://schemas.microsoft.com/office/drawing/2014/main" id="{F317EF9C-81A0-B845-AAAE-44779CB17307}"/>
              </a:ext>
            </a:extLst>
          </p:cNvPr>
          <p:cNvSpPr txBox="1">
            <a:spLocks/>
          </p:cNvSpPr>
          <p:nvPr/>
        </p:nvSpPr>
        <p:spPr bwMode="auto">
          <a:xfrm>
            <a:off x="1823176" y="3555516"/>
            <a:ext cx="843945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it-IT" sz="2200" dirty="0" err="1">
                <a:solidFill>
                  <a:schemeClr val="accent1">
                    <a:lumMod val="50000"/>
                  </a:schemeClr>
                </a:solidFill>
              </a:rPr>
              <a:t>Failure</a:t>
            </a:r>
            <a:r>
              <a:rPr lang="it-IT" sz="2200" dirty="0">
                <a:solidFill>
                  <a:schemeClr val="accent1">
                    <a:lumMod val="50000"/>
                  </a:schemeClr>
                </a:solidFill>
              </a:rPr>
              <a:t> under the </a:t>
            </a:r>
            <a:r>
              <a:rPr lang="it-IT" sz="2200" dirty="0" err="1">
                <a:solidFill>
                  <a:schemeClr val="accent1">
                    <a:lumMod val="50000"/>
                  </a:schemeClr>
                </a:solidFill>
              </a:rPr>
              <a:t>comprehensiveness</a:t>
            </a:r>
            <a:r>
              <a:rPr lang="it-IT" sz="2200" dirty="0">
                <a:solidFill>
                  <a:schemeClr val="accent1">
                    <a:lumMod val="50000"/>
                  </a:schemeClr>
                </a:solidFill>
              </a:rPr>
              <a:t> </a:t>
            </a:r>
            <a:r>
              <a:rPr lang="it-IT" sz="2200" dirty="0" err="1">
                <a:solidFill>
                  <a:schemeClr val="accent1">
                    <a:lumMod val="50000"/>
                  </a:schemeClr>
                </a:solidFill>
              </a:rPr>
              <a:t>dimension</a:t>
            </a:r>
            <a:r>
              <a:rPr lang="it-IT" sz="2200" dirty="0">
                <a:solidFill>
                  <a:schemeClr val="accent1">
                    <a:lumMod val="50000"/>
                  </a:schemeClr>
                </a:solidFill>
              </a:rPr>
              <a:t> </a:t>
            </a:r>
          </a:p>
          <a:p>
            <a:pPr algn="ctr"/>
            <a:endParaRPr lang="it-IT" sz="2200" dirty="0">
              <a:solidFill>
                <a:schemeClr val="accent1">
                  <a:lumMod val="50000"/>
                </a:schemeClr>
              </a:solidFill>
            </a:endParaRPr>
          </a:p>
        </p:txBody>
      </p:sp>
    </p:spTree>
    <p:extLst>
      <p:ext uri="{BB962C8B-B14F-4D97-AF65-F5344CB8AC3E}">
        <p14:creationId xmlns:p14="http://schemas.microsoft.com/office/powerpoint/2010/main" val="3590081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298625"/>
            <a:ext cx="10515600" cy="682279"/>
          </a:xfrm>
        </p:spPr>
        <p:txBody>
          <a:bodyPr>
            <a:noAutofit/>
          </a:bodyPr>
          <a:lstStyle/>
          <a:p>
            <a:pPr algn="ctr"/>
            <a:r>
              <a:rPr lang="it-IT" dirty="0">
                <a:solidFill>
                  <a:schemeClr val="accent1">
                    <a:lumMod val="50000"/>
                  </a:schemeClr>
                </a:solidFill>
              </a:rPr>
              <a:t>Levels of achievement</a:t>
            </a: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729442" y="980904"/>
            <a:ext cx="10733116" cy="50405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08940">
              <a:spcBef>
                <a:spcPts val="3200"/>
              </a:spcBef>
              <a:buFont typeface="Wingdings" pitchFamily="2" charset="2"/>
              <a:buChar char="Ø"/>
              <a:defRPr sz="3220"/>
            </a:pPr>
            <a:r>
              <a:rPr lang="it-IT" sz="2400" b="1" dirty="0">
                <a:solidFill>
                  <a:srgbClr val="00B050"/>
                </a:solidFill>
                <a:ea typeface="Gill Sans SemiBold"/>
                <a:cs typeface="Gill Sans SemiBold"/>
                <a:sym typeface="Gill Sans SemiBold"/>
              </a:rPr>
              <a:t>Optimal achievement.</a:t>
            </a:r>
            <a:r>
              <a:rPr lang="it-IT" sz="2400" b="1" dirty="0">
                <a:solidFill>
                  <a:srgbClr val="00B050"/>
                </a:solidFill>
              </a:rPr>
              <a:t> </a:t>
            </a:r>
            <a:r>
              <a:rPr lang="it-IT" sz="2400" dirty="0"/>
              <a:t>The policy clearly meets the GDPR requirements along the dimension at issue. </a:t>
            </a:r>
          </a:p>
          <a:p>
            <a:pPr algn="just" defTabSz="408940">
              <a:spcBef>
                <a:spcPts val="3200"/>
              </a:spcBef>
              <a:buFont typeface="Wingdings" pitchFamily="2" charset="2"/>
              <a:buChar char="Ø"/>
              <a:defRPr sz="3220"/>
            </a:pPr>
            <a:r>
              <a:rPr lang="it-IT" sz="2400" b="1" dirty="0">
                <a:ea typeface="Gill Sans SemiBold"/>
                <a:cs typeface="Gill Sans SemiBold"/>
                <a:sym typeface="Gill Sans SemiBold"/>
              </a:rPr>
              <a:t>Suboptimal achievement.</a:t>
            </a:r>
            <a:r>
              <a:rPr lang="it-IT" sz="2400" b="1" dirty="0"/>
              <a:t> </a:t>
            </a:r>
            <a:r>
              <a:rPr lang="it-IT" sz="2400" dirty="0"/>
              <a:t>The policy fails to clearly meet the GDPR requirement at issue. In some cases we have </a:t>
            </a:r>
            <a:r>
              <a:rPr lang="it-IT" sz="2400" dirty="0" err="1"/>
              <a:t>found</a:t>
            </a:r>
            <a:r>
              <a:rPr lang="it-IT" sz="2400" dirty="0"/>
              <a:t> </a:t>
            </a:r>
            <a:r>
              <a:rPr lang="it-IT" sz="2400" dirty="0" err="1"/>
              <a:t>useful</a:t>
            </a:r>
            <a:r>
              <a:rPr lang="it-IT" sz="2400" dirty="0"/>
              <a:t> to distinguish between two levels of suboptimal achievement:</a:t>
            </a:r>
          </a:p>
          <a:p>
            <a:pPr lvl="1" algn="just" defTabSz="408940">
              <a:spcBef>
                <a:spcPts val="3200"/>
              </a:spcBef>
              <a:buSzPct val="100000"/>
              <a:buFont typeface="Wingdings" pitchFamily="2" charset="2"/>
              <a:buChar char="q"/>
              <a:defRPr sz="3220"/>
            </a:pPr>
            <a:r>
              <a:rPr lang="it-IT" sz="2400" b="1" dirty="0" err="1">
                <a:solidFill>
                  <a:srgbClr val="CF9D01"/>
                </a:solidFill>
                <a:ea typeface="Gill Sans SemiBold"/>
                <a:cs typeface="Gill Sans SemiBold"/>
                <a:sym typeface="Gill Sans SemiBold"/>
              </a:rPr>
              <a:t>Questionable</a:t>
            </a:r>
            <a:r>
              <a:rPr lang="it-IT" sz="2400" b="1" dirty="0">
                <a:solidFill>
                  <a:srgbClr val="CF9D01"/>
                </a:solidFill>
                <a:ea typeface="Gill Sans SemiBold"/>
                <a:cs typeface="Gill Sans SemiBold"/>
                <a:sym typeface="Gill Sans SemiBold"/>
              </a:rPr>
              <a:t> </a:t>
            </a:r>
            <a:r>
              <a:rPr lang="it-IT" sz="2400" b="1" dirty="0" err="1">
                <a:solidFill>
                  <a:srgbClr val="CF9D01"/>
                </a:solidFill>
                <a:ea typeface="Gill Sans SemiBold"/>
                <a:cs typeface="Gill Sans SemiBold"/>
                <a:sym typeface="Gill Sans SemiBold"/>
              </a:rPr>
              <a:t>achievement</a:t>
            </a:r>
            <a:r>
              <a:rPr lang="it-IT" sz="2400" b="1" dirty="0">
                <a:solidFill>
                  <a:srgbClr val="CF9D01"/>
                </a:solidFill>
                <a:ea typeface="Gill Sans SemiBold"/>
                <a:cs typeface="Gill Sans SemiBold"/>
                <a:sym typeface="Gill Sans SemiBold"/>
              </a:rPr>
              <a:t>: </a:t>
            </a:r>
            <a:r>
              <a:rPr lang="it-IT" sz="2400" b="1" dirty="0">
                <a:solidFill>
                  <a:srgbClr val="CF9D01"/>
                </a:solidFill>
              </a:rPr>
              <a:t> </a:t>
            </a:r>
            <a:r>
              <a:rPr lang="it-IT" sz="2400" dirty="0" err="1"/>
              <a:t>it</a:t>
            </a:r>
            <a:r>
              <a:rPr lang="it-IT" sz="2400" dirty="0"/>
              <a:t> </a:t>
            </a:r>
            <a:r>
              <a:rPr lang="it-IT" sz="2400" dirty="0" err="1"/>
              <a:t>may</a:t>
            </a:r>
            <a:r>
              <a:rPr lang="it-IT" sz="2400" dirty="0"/>
              <a:t> be </a:t>
            </a:r>
            <a:r>
              <a:rPr lang="it-IT" sz="2400" dirty="0" err="1"/>
              <a:t>reasonably</a:t>
            </a:r>
            <a:r>
              <a:rPr lang="it-IT" sz="2400" dirty="0"/>
              <a:t> </a:t>
            </a:r>
            <a:r>
              <a:rPr lang="it-IT" sz="2400" dirty="0" err="1"/>
              <a:t>doubted</a:t>
            </a:r>
            <a:r>
              <a:rPr lang="it-IT" sz="2400" dirty="0"/>
              <a:t> </a:t>
            </a:r>
            <a:r>
              <a:rPr lang="it-IT" sz="2400" dirty="0" err="1"/>
              <a:t>that</a:t>
            </a:r>
            <a:r>
              <a:rPr lang="it-IT" sz="2400" dirty="0"/>
              <a:t> the </a:t>
            </a:r>
            <a:r>
              <a:rPr lang="it-IT" sz="2400" dirty="0" err="1"/>
              <a:t>suboptimal</a:t>
            </a:r>
            <a:r>
              <a:rPr lang="it-IT" sz="2400" dirty="0"/>
              <a:t> policy </a:t>
            </a:r>
            <a:r>
              <a:rPr lang="it-IT" sz="2400" dirty="0" err="1"/>
              <a:t>reaches</a:t>
            </a:r>
            <a:r>
              <a:rPr lang="it-IT" sz="2400" dirty="0"/>
              <a:t> the </a:t>
            </a:r>
            <a:r>
              <a:rPr lang="it-IT" sz="2400" dirty="0" err="1"/>
              <a:t>threshold</a:t>
            </a:r>
            <a:r>
              <a:rPr lang="it-IT" sz="2400" dirty="0"/>
              <a:t> </a:t>
            </a:r>
            <a:r>
              <a:rPr lang="it-IT" sz="2400" dirty="0" err="1"/>
              <a:t>required</a:t>
            </a:r>
            <a:r>
              <a:rPr lang="it-IT" sz="2400" dirty="0"/>
              <a:t> by the GDPR, </a:t>
            </a:r>
            <a:r>
              <a:rPr lang="it-IT" sz="2400" dirty="0" err="1"/>
              <a:t>along</a:t>
            </a:r>
            <a:r>
              <a:rPr lang="it-IT" sz="2400" dirty="0"/>
              <a:t> the </a:t>
            </a:r>
            <a:r>
              <a:rPr lang="it-IT" sz="2400" dirty="0" err="1"/>
              <a:t>dimension</a:t>
            </a:r>
            <a:r>
              <a:rPr lang="it-IT" sz="2400" dirty="0"/>
              <a:t> </a:t>
            </a:r>
            <a:r>
              <a:rPr lang="it-IT" sz="2400" dirty="0" err="1"/>
              <a:t>at</a:t>
            </a:r>
            <a:r>
              <a:rPr lang="it-IT" sz="2400" dirty="0"/>
              <a:t> </a:t>
            </a:r>
            <a:r>
              <a:rPr lang="it-IT" sz="2400" dirty="0" err="1"/>
              <a:t>issue</a:t>
            </a:r>
            <a:r>
              <a:rPr lang="it-IT" sz="2400" dirty="0"/>
              <a:t>. </a:t>
            </a:r>
          </a:p>
          <a:p>
            <a:pPr lvl="1" algn="just" defTabSz="408940">
              <a:spcBef>
                <a:spcPts val="3200"/>
              </a:spcBef>
              <a:buSzPct val="100000"/>
              <a:buFont typeface="Wingdings" pitchFamily="2" charset="2"/>
              <a:buChar char="q"/>
              <a:defRPr sz="3220"/>
            </a:pPr>
            <a:r>
              <a:rPr lang="it-IT" sz="2400" b="1" dirty="0" err="1">
                <a:solidFill>
                  <a:srgbClr val="FF0000"/>
                </a:solidFill>
                <a:ea typeface="Gill Sans SemiBold"/>
                <a:cs typeface="Gill Sans SemiBold"/>
                <a:sym typeface="Gill Sans SemiBold"/>
              </a:rPr>
              <a:t>Insufficient</a:t>
            </a:r>
            <a:r>
              <a:rPr lang="it-IT" sz="2400" b="1" dirty="0">
                <a:solidFill>
                  <a:srgbClr val="FF0000"/>
                </a:solidFill>
                <a:ea typeface="Gill Sans SemiBold"/>
                <a:cs typeface="Gill Sans SemiBold"/>
                <a:sym typeface="Gill Sans SemiBold"/>
              </a:rPr>
              <a:t> </a:t>
            </a:r>
            <a:r>
              <a:rPr lang="it-IT" sz="2400" b="1" dirty="0" err="1">
                <a:solidFill>
                  <a:srgbClr val="FF0000"/>
                </a:solidFill>
                <a:ea typeface="Gill Sans SemiBold"/>
                <a:cs typeface="Gill Sans SemiBold"/>
                <a:sym typeface="Gill Sans SemiBold"/>
              </a:rPr>
              <a:t>achievement</a:t>
            </a:r>
            <a:r>
              <a:rPr lang="it-IT" sz="2400" b="1" dirty="0">
                <a:solidFill>
                  <a:srgbClr val="FF0000"/>
                </a:solidFill>
                <a:ea typeface="Gill Sans SemiBold"/>
                <a:cs typeface="Gill Sans SemiBold"/>
                <a:sym typeface="Gill Sans SemiBold"/>
              </a:rPr>
              <a:t> or no </a:t>
            </a:r>
            <a:r>
              <a:rPr lang="it-IT" sz="2400" b="1" dirty="0" err="1">
                <a:solidFill>
                  <a:srgbClr val="FF0000"/>
                </a:solidFill>
                <a:ea typeface="Gill Sans SemiBold"/>
                <a:cs typeface="Gill Sans SemiBold"/>
                <a:sym typeface="Gill Sans SemiBold"/>
              </a:rPr>
              <a:t>achievement</a:t>
            </a:r>
            <a:r>
              <a:rPr lang="it-IT" sz="2400" b="1" dirty="0">
                <a:solidFill>
                  <a:srgbClr val="FF0000"/>
                </a:solidFill>
                <a:ea typeface="Gill Sans SemiBold"/>
                <a:cs typeface="Gill Sans SemiBold"/>
                <a:sym typeface="Gill Sans SemiBold"/>
              </a:rPr>
              <a:t>:</a:t>
            </a:r>
            <a:r>
              <a:rPr lang="it-IT" sz="2400" b="1" dirty="0">
                <a:solidFill>
                  <a:srgbClr val="FF0000"/>
                </a:solidFill>
              </a:rPr>
              <a:t> </a:t>
            </a:r>
            <a:r>
              <a:rPr lang="it-IT" sz="2400" dirty="0"/>
              <a:t>the </a:t>
            </a:r>
            <a:r>
              <a:rPr lang="it-IT" sz="2400" dirty="0" err="1"/>
              <a:t>suboptimal</a:t>
            </a:r>
            <a:r>
              <a:rPr lang="it-IT" sz="2400" dirty="0"/>
              <a:t> policy </a:t>
            </a:r>
            <a:r>
              <a:rPr lang="it-IT" sz="2400" dirty="0" err="1"/>
              <a:t>clearly</a:t>
            </a:r>
            <a:r>
              <a:rPr lang="it-IT" sz="2400" dirty="0"/>
              <a:t> </a:t>
            </a:r>
            <a:r>
              <a:rPr lang="it-IT" sz="2400" dirty="0" err="1"/>
              <a:t>fails</a:t>
            </a:r>
            <a:r>
              <a:rPr lang="it-IT" sz="2400" dirty="0"/>
              <a:t> to </a:t>
            </a:r>
            <a:r>
              <a:rPr lang="it-IT" sz="2400" dirty="0" err="1"/>
              <a:t>reach</a:t>
            </a:r>
            <a:r>
              <a:rPr lang="it-IT" sz="2400" dirty="0"/>
              <a:t> the </a:t>
            </a:r>
            <a:r>
              <a:rPr lang="it-IT" sz="2400" dirty="0" err="1"/>
              <a:t>threshold</a:t>
            </a:r>
            <a:r>
              <a:rPr lang="it-IT" sz="2400" dirty="0"/>
              <a:t> </a:t>
            </a:r>
            <a:r>
              <a:rPr lang="it-IT" sz="2400" dirty="0" err="1"/>
              <a:t>required</a:t>
            </a:r>
            <a:r>
              <a:rPr lang="it-IT" sz="2400" dirty="0"/>
              <a:t> by the  GDPR </a:t>
            </a:r>
            <a:r>
              <a:rPr lang="it-IT" sz="2400" dirty="0" err="1"/>
              <a:t>along</a:t>
            </a:r>
            <a:r>
              <a:rPr lang="it-IT" sz="2400" dirty="0"/>
              <a:t> the </a:t>
            </a:r>
            <a:r>
              <a:rPr lang="it-IT" sz="2400" dirty="0" err="1"/>
              <a:t>dimension</a:t>
            </a:r>
            <a:r>
              <a:rPr lang="it-IT" sz="2400" dirty="0"/>
              <a:t> </a:t>
            </a:r>
            <a:r>
              <a:rPr lang="it-IT" sz="2400" dirty="0" err="1"/>
              <a:t>at</a:t>
            </a:r>
            <a:r>
              <a:rPr lang="it-IT" sz="2400" dirty="0"/>
              <a:t> </a:t>
            </a:r>
            <a:r>
              <a:rPr lang="it-IT" sz="2400" dirty="0" err="1"/>
              <a:t>issue</a:t>
            </a:r>
            <a:endParaRPr lang="it-IT" sz="24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p:txBody>
      </p:sp>
    </p:spTree>
    <p:extLst>
      <p:ext uri="{BB962C8B-B14F-4D97-AF65-F5344CB8AC3E}">
        <p14:creationId xmlns:p14="http://schemas.microsoft.com/office/powerpoint/2010/main" val="2358373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215619"/>
            <a:ext cx="10515600" cy="732377"/>
          </a:xfrm>
        </p:spPr>
        <p:txBody>
          <a:bodyPr>
            <a:normAutofit/>
          </a:bodyPr>
          <a:lstStyle/>
          <a:p>
            <a:pPr algn="ctr">
              <a:defRPr b="1">
                <a:solidFill>
                  <a:schemeClr val="accent1">
                    <a:lumMod val="50000"/>
                  </a:schemeClr>
                </a:solidFill>
              </a:defRPr>
            </a:pPr>
            <a:r>
              <a:t>Completezza delle informazioni</a:t>
            </a:r>
          </a:p>
        </p:txBody>
      </p:sp>
      <p:graphicFrame>
        <p:nvGraphicFramePr>
          <p:cNvPr id="3" name="Segnaposto contenuto 2">
            <a:extLst>
              <a:ext uri="{FF2B5EF4-FFF2-40B4-BE49-F238E27FC236}">
                <a16:creationId xmlns:a16="http://schemas.microsoft.com/office/drawing/2014/main" id="{584EAF7A-543C-8547-B846-34978171BB8F}"/>
              </a:ext>
            </a:extLst>
          </p:cNvPr>
          <p:cNvGraphicFramePr>
            <a:graphicFrameLocks noGrp="1"/>
          </p:cNvGraphicFramePr>
          <p:nvPr>
            <p:ph idx="1"/>
            <p:extLst>
              <p:ext uri="{D42A27DB-BD31-4B8C-83A1-F6EECF244321}">
                <p14:modId xmlns:p14="http://schemas.microsoft.com/office/powerpoint/2010/main" val="2413390979"/>
              </p:ext>
            </p:extLst>
          </p:nvPr>
        </p:nvGraphicFramePr>
        <p:xfrm>
          <a:off x="743277" y="1462663"/>
          <a:ext cx="10705446" cy="4297680"/>
        </p:xfrm>
        <a:graphic>
          <a:graphicData uri="http://schemas.openxmlformats.org/drawingml/2006/table">
            <a:tbl>
              <a:tblPr firstRow="1" bandRow="1">
                <a:tableStyleId>{5C22544A-7EE6-4342-B048-85BDC9FD1C3A}</a:tableStyleId>
              </a:tblPr>
              <a:tblGrid>
                <a:gridCol w="8744683">
                  <a:extLst>
                    <a:ext uri="{9D8B030D-6E8A-4147-A177-3AD203B41FA5}">
                      <a16:colId xmlns:a16="http://schemas.microsoft.com/office/drawing/2014/main" val="1459630096"/>
                    </a:ext>
                  </a:extLst>
                </a:gridCol>
                <a:gridCol w="1960763">
                  <a:extLst>
                    <a:ext uri="{9D8B030D-6E8A-4147-A177-3AD203B41FA5}">
                      <a16:colId xmlns:a16="http://schemas.microsoft.com/office/drawing/2014/main" val="2743997283"/>
                    </a:ext>
                  </a:extLst>
                </a:gridCol>
              </a:tblGrid>
              <a:tr h="341753">
                <a:tc>
                  <a:txBody>
                    <a:bodyPr/>
                    <a:lstStyle/>
                    <a:p>
                      <a:pPr algn="ctr">
                        <a:defRPr>
                          <a:solidFill>
                            <a:schemeClr val="tx2"/>
                          </a:solidFill>
                        </a:defRPr>
                      </a:pPr>
                      <a:r>
                        <a:t>Tipo di informazioni richieste</a:t>
                      </a:r>
                    </a:p>
                  </a:txBody>
                  <a:tcPr marL="114564" marR="114564"/>
                </a:tc>
                <a:tc>
                  <a:txBody>
                    <a:bodyPr/>
                    <a:lstStyle/>
                    <a:p>
                      <a:pPr algn="ctr">
                        <a:defRPr>
                          <a:solidFill>
                            <a:schemeClr val="tx2"/>
                          </a:solidFill>
                        </a:defRPr>
                      </a:pPr>
                      <a:r>
                        <a:t>Simbolo</a:t>
                      </a:r>
                      <a:endParaRPr>
                        <a:solidFill>
                          <a:schemeClr val="tx2"/>
                        </a:solidFill>
                      </a:endParaRPr>
                    </a:p>
                  </a:txBody>
                  <a:tcPr marL="114564" marR="114564"/>
                </a:tc>
                <a:extLst>
                  <a:ext uri="{0D108BD9-81ED-4DB2-BD59-A6C34878D82A}">
                    <a16:rowId xmlns:a16="http://schemas.microsoft.com/office/drawing/2014/main" val="1447082986"/>
                  </a:ext>
                </a:extLst>
              </a:tr>
              <a:tr h="341753">
                <a:tc>
                  <a:txBody>
                    <a:bodyPr/>
                    <a:lstStyle/>
                    <a:p>
                      <a:r>
                        <a:t>Identità del titolare del trattamento (rappresentante del titolare del trattamento)</a:t>
                      </a:r>
                      <a:endParaRPr sz="1800" baseline="0">
                        <a:latin typeface="+mn-lt"/>
                      </a:endParaRPr>
                    </a:p>
                  </a:txBody>
                  <a:tcPr marL="114564" marR="114564"/>
                </a:tc>
                <a:tc>
                  <a:txBody>
                    <a:bodyPr/>
                    <a:lstStyle/>
                    <a:p>
                      <a:pPr algn="ctr"/>
                      <a:r>
                        <a:t>&amp; &amp;id&gt;</a:t>
                      </a:r>
                    </a:p>
                  </a:txBody>
                  <a:tcPr marL="114564" marR="114564"/>
                </a:tc>
                <a:extLst>
                  <a:ext uri="{0D108BD9-81ED-4DB2-BD59-A6C34878D82A}">
                    <a16:rowId xmlns:a16="http://schemas.microsoft.com/office/drawing/2014/main" val="799462070"/>
                  </a:ext>
                </a:extLst>
              </a:tr>
              <a:tr h="341753">
                <a:tc>
                  <a:txBody>
                    <a:bodyPr/>
                    <a:lstStyle/>
                    <a:p>
                      <a:pPr marL="0" marR="0" lvl="0" indent="0" algn="l" defTabSz="457200" rtl="0" eaLnBrk="1" fontAlgn="auto" latinLnBrk="0" hangingPunct="1">
                        <a:lnSpc>
                          <a:spcPct val="100000"/>
                        </a:lnSpc>
                        <a:spcBef>
                          <a:spcPts val="0"/>
                        </a:spcBef>
                        <a:spcAft>
                          <a:spcPts val="0"/>
                        </a:spcAft>
                        <a:buClrTx/>
                        <a:buSzTx/>
                        <a:buFontTx/>
                        <a:buNone/>
                        <a:tabLst/>
                      </a:pPr>
                      <a:r>
                        <a:t>Dati di contatto del titolare del trattamento (rappresentante del titolare del trattamento)</a:t>
                      </a:r>
                      <a:endParaRPr sz="1800" baseline="0">
                        <a:latin typeface="+mn-lt"/>
                      </a:endParaRPr>
                    </a:p>
                  </a:txBody>
                  <a:tcPr marL="114564" marR="114564"/>
                </a:tc>
                <a:tc>
                  <a:txBody>
                    <a:bodyPr/>
                    <a:lstStyle/>
                    <a:p>
                      <a:pPr algn="ctr"/>
                      <a:r>
                        <a:t>Lt;contatto&gt;</a:t>
                      </a:r>
                    </a:p>
                  </a:txBody>
                  <a:tcPr marL="114564" marR="114564"/>
                </a:tc>
                <a:extLst>
                  <a:ext uri="{0D108BD9-81ED-4DB2-BD59-A6C34878D82A}">
                    <a16:rowId xmlns:a16="http://schemas.microsoft.com/office/drawing/2014/main" val="1062183439"/>
                  </a:ext>
                </a:extLst>
              </a:tr>
              <a:tr h="341753">
                <a:tc>
                  <a:txBody>
                    <a:bodyPr/>
                    <a:lstStyle/>
                    <a:p>
                      <a:r>
                        <a:t>Dati di contatto del responsabile della protezione dei dati</a:t>
                      </a:r>
                    </a:p>
                  </a:txBody>
                  <a:tcPr marL="114564" marR="114564"/>
                </a:tc>
                <a:tc>
                  <a:txBody>
                    <a:bodyPr/>
                    <a:lstStyle/>
                    <a:p>
                      <a:pPr algn="ctr"/>
                      <a:r>
                        <a:t>Lt;dpo&gt;</a:t>
                      </a:r>
                    </a:p>
                  </a:txBody>
                  <a:tcPr marL="114564" marR="114564"/>
                </a:tc>
                <a:extLst>
                  <a:ext uri="{0D108BD9-81ED-4DB2-BD59-A6C34878D82A}">
                    <a16:rowId xmlns:a16="http://schemas.microsoft.com/office/drawing/2014/main" val="1253131376"/>
                  </a:ext>
                </a:extLst>
              </a:tr>
              <a:tr h="341753">
                <a:tc>
                  <a:txBody>
                    <a:bodyPr/>
                    <a:lstStyle/>
                    <a:p>
                      <a:r>
                        <a:t>Finalità del trattamento</a:t>
                      </a:r>
                    </a:p>
                  </a:txBody>
                  <a:tcPr marL="114564" marR="114564"/>
                </a:tc>
                <a:tc>
                  <a:txBody>
                    <a:bodyPr/>
                    <a:lstStyle/>
                    <a:p>
                      <a:pPr algn="ctr"/>
                      <a:r>
                        <a:t>Lt;purp&gt;</a:t>
                      </a:r>
                    </a:p>
                  </a:txBody>
                  <a:tcPr marL="114564" marR="114564"/>
                </a:tc>
                <a:extLst>
                  <a:ext uri="{0D108BD9-81ED-4DB2-BD59-A6C34878D82A}">
                    <a16:rowId xmlns:a16="http://schemas.microsoft.com/office/drawing/2014/main" val="54150968"/>
                  </a:ext>
                </a:extLst>
              </a:tr>
              <a:tr h="341753">
                <a:tc>
                  <a:txBody>
                    <a:bodyPr/>
                    <a:lstStyle/>
                    <a:p>
                      <a:r>
                        <a:t>Base giuridica per il trattamento</a:t>
                      </a:r>
                    </a:p>
                  </a:txBody>
                  <a:tcPr marL="114564" marR="114564"/>
                </a:tc>
                <a:tc>
                  <a:txBody>
                    <a:bodyPr/>
                    <a:lstStyle/>
                    <a:p>
                      <a:pPr algn="ctr"/>
                      <a:r>
                        <a:t>&amp;basis&gt;</a:t>
                      </a:r>
                    </a:p>
                  </a:txBody>
                  <a:tcPr marL="114564" marR="114564"/>
                </a:tc>
                <a:extLst>
                  <a:ext uri="{0D108BD9-81ED-4DB2-BD59-A6C34878D82A}">
                    <a16:rowId xmlns:a16="http://schemas.microsoft.com/office/drawing/2014/main" val="1064097755"/>
                  </a:ext>
                </a:extLst>
              </a:tr>
              <a:tr h="341753">
                <a:tc>
                  <a:txBody>
                    <a:bodyPr/>
                    <a:lstStyle/>
                    <a:p>
                      <a:r>
                        <a:t>Categorie di dati personali interessati</a:t>
                      </a:r>
                    </a:p>
                  </a:txBody>
                  <a:tcPr marL="114564" marR="114564"/>
                </a:tc>
                <a:tc>
                  <a:txBody>
                    <a:bodyPr/>
                    <a:lstStyle/>
                    <a:p>
                      <a:pPr algn="ctr"/>
                      <a:r>
                        <a:t>&amp; Cat&gt;</a:t>
                      </a:r>
                    </a:p>
                  </a:txBody>
                  <a:tcPr marL="114564" marR="114564"/>
                </a:tc>
                <a:extLst>
                  <a:ext uri="{0D108BD9-81ED-4DB2-BD59-A6C34878D82A}">
                    <a16:rowId xmlns:a16="http://schemas.microsoft.com/office/drawing/2014/main" val="2459074526"/>
                  </a:ext>
                </a:extLst>
              </a:tr>
              <a:tr h="341753">
                <a:tc>
                  <a:txBody>
                    <a:bodyPr/>
                    <a:lstStyle/>
                    <a:p>
                      <a:r>
                        <a:t>Destinatari o categorie di destinatari dei dati personali</a:t>
                      </a:r>
                    </a:p>
                  </a:txBody>
                  <a:tcPr marL="114564" marR="114564"/>
                </a:tc>
                <a:tc>
                  <a:txBody>
                    <a:bodyPr/>
                    <a:lstStyle/>
                    <a:p>
                      <a:pPr algn="ctr"/>
                      <a:r>
                        <a:t>Lt;recep&gt;</a:t>
                      </a:r>
                    </a:p>
                  </a:txBody>
                  <a:tcPr marL="114564" marR="114564"/>
                </a:tc>
                <a:extLst>
                  <a:ext uri="{0D108BD9-81ED-4DB2-BD59-A6C34878D82A}">
                    <a16:rowId xmlns:a16="http://schemas.microsoft.com/office/drawing/2014/main" val="2539038107"/>
                  </a:ext>
                </a:extLst>
              </a:tr>
              <a:tr h="589876">
                <a:tc>
                  <a:txBody>
                    <a:bodyPr/>
                    <a:lstStyle/>
                    <a:p>
                      <a:r>
                        <a:t>Periodo per il quale i dati personali saranno conservati o i criteri utilizzati per determinare tale periodo</a:t>
                      </a:r>
                    </a:p>
                  </a:txBody>
                  <a:tcPr marL="114564" marR="114564"/>
                </a:tc>
                <a:tc>
                  <a:txBody>
                    <a:bodyPr/>
                    <a:lstStyle/>
                    <a:p>
                      <a:pPr algn="ctr"/>
                      <a:r>
                        <a:t>&amp; lt;ret&gt;</a:t>
                      </a:r>
                    </a:p>
                  </a:txBody>
                  <a:tcPr marL="114564" marR="114564"/>
                </a:tc>
                <a:extLst>
                  <a:ext uri="{0D108BD9-81ED-4DB2-BD59-A6C34878D82A}">
                    <a16:rowId xmlns:a16="http://schemas.microsoft.com/office/drawing/2014/main" val="293906780"/>
                  </a:ext>
                </a:extLst>
              </a:tr>
              <a:tr h="341753">
                <a:tc>
                  <a:txBody>
                    <a:bodyPr/>
                    <a:lstStyle/>
                    <a:p>
                      <a:r>
                        <a:t>Diritto di proporre reclamo a un'autorità di controllo</a:t>
                      </a:r>
                    </a:p>
                  </a:txBody>
                  <a:tcPr marL="114564" marR="114564"/>
                </a:tc>
                <a:tc>
                  <a:txBody>
                    <a:bodyPr/>
                    <a:lstStyle/>
                    <a:p>
                      <a:pPr algn="ctr"/>
                      <a:r>
                        <a:t>&amp; lamentele&gt;</a:t>
                      </a:r>
                    </a:p>
                  </a:txBody>
                  <a:tcPr marL="114564" marR="114564"/>
                </a:tc>
                <a:extLst>
                  <a:ext uri="{0D108BD9-81ED-4DB2-BD59-A6C34878D82A}">
                    <a16:rowId xmlns:a16="http://schemas.microsoft.com/office/drawing/2014/main" val="3997712021"/>
                  </a:ext>
                </a:extLst>
              </a:tr>
              <a:tr h="341753">
                <a:tc>
                  <a:txBody>
                    <a:bodyPr/>
                    <a:lstStyle/>
                    <a:p>
                      <a:r>
                        <a:t>...</a:t>
                      </a:r>
                    </a:p>
                  </a:txBody>
                  <a:tcPr marL="114564" marR="114564"/>
                </a:tc>
                <a:tc>
                  <a:txBody>
                    <a:bodyPr/>
                    <a:lstStyle/>
                    <a:p>
                      <a:pPr algn="ctr"/>
                      <a:r>
                        <a:t>&amp; &amp;...&gt;</a:t>
                      </a:r>
                    </a:p>
                  </a:txBody>
                  <a:tcPr marL="114564" marR="114564"/>
                </a:tc>
                <a:extLst>
                  <a:ext uri="{0D108BD9-81ED-4DB2-BD59-A6C34878D82A}">
                    <a16:rowId xmlns:a16="http://schemas.microsoft.com/office/drawing/2014/main" val="3626293973"/>
                  </a:ext>
                </a:extLst>
              </a:tr>
            </a:tbl>
          </a:graphicData>
        </a:graphic>
      </p:graphicFrame>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1772816"/>
            <a:ext cx="8510155" cy="4212348"/>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4" name="CasellaDiTesto 3">
            <a:extLst>
              <a:ext uri="{FF2B5EF4-FFF2-40B4-BE49-F238E27FC236}">
                <a16:creationId xmlns:a16="http://schemas.microsoft.com/office/drawing/2014/main" id="{2E254CEC-25CD-0C46-AB55-59A8B5220308}"/>
              </a:ext>
            </a:extLst>
          </p:cNvPr>
          <p:cNvSpPr txBox="1"/>
          <p:nvPr/>
        </p:nvSpPr>
        <p:spPr>
          <a:xfrm>
            <a:off x="2439327" y="974497"/>
            <a:ext cx="7313347" cy="430887"/>
          </a:xfrm>
          <a:prstGeom prst="rect">
            <a:avLst/>
          </a:prstGeom>
          <a:noFill/>
        </p:spPr>
        <p:txBody>
          <a:bodyPr wrap="square">
            <a:spAutoFit/>
          </a:bodyPr>
          <a:lstStyle/>
          <a:p>
            <a:pPr algn="ctr">
              <a:defRPr sz="2200"/>
            </a:pPr>
            <a:r>
              <a:t>23 categorie (artt. 13 e 14 del GDPR)</a:t>
            </a:r>
            <a:endParaRPr sz="2200"/>
          </a:p>
        </p:txBody>
      </p:sp>
    </p:spTree>
    <p:extLst>
      <p:ext uri="{BB962C8B-B14F-4D97-AF65-F5344CB8AC3E}">
        <p14:creationId xmlns:p14="http://schemas.microsoft.com/office/powerpoint/2010/main" val="120347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6B36E63-B855-4B3F-B284-90B5B4296062}"/>
              </a:ext>
            </a:extLst>
          </p:cNvPr>
          <p:cNvSpPr>
            <a:spLocks noGrp="1"/>
          </p:cNvSpPr>
          <p:nvPr>
            <p:ph idx="1"/>
          </p:nvPr>
        </p:nvSpPr>
        <p:spPr>
          <a:xfrm>
            <a:off x="322729" y="946032"/>
            <a:ext cx="11403106" cy="2089631"/>
          </a:xfrm>
          <a:ln w="76200"/>
        </p:spPr>
        <p:txBody>
          <a:bodyPr/>
          <a:lstStyle/>
          <a:p>
            <a:pPr>
              <a:defRPr sz="2600"/>
            </a:pPr>
            <a:r>
              <a:rPr b="1"/>
              <a:t>Protezione</a:t>
            </a:r>
            <a:r>
              <a:t> contro il monitoraggio indesiderato (GDPR) </a:t>
            </a:r>
          </a:p>
          <a:p>
            <a:pPr>
              <a:defRPr sz="2600"/>
            </a:pPr>
            <a:r>
              <a:rPr b="1"/>
              <a:t>Supporto</a:t>
            </a:r>
            <a:r>
              <a:t> nell'individuazione di un uso scorretto dell'IA</a:t>
            </a:r>
          </a:p>
          <a:p>
            <a:pPr>
              <a:defRPr sz="2600"/>
            </a:pPr>
            <a:r>
              <a:rPr b="1"/>
              <a:t>Controllare l'</a:t>
            </a:r>
            <a:r>
              <a:t> equità delle pratiche commerciali</a:t>
            </a:r>
            <a:endParaRPr sz="2600"/>
          </a:p>
          <a:p>
            <a:endParaRPr sz="2400"/>
          </a:p>
          <a:p>
            <a:pPr marL="0" indent="0" algn="ctr">
              <a:spcBef>
                <a:spcPts val="19"/>
              </a:spcBef>
              <a:buNone/>
            </a:pPr>
            <a:endParaRPr sz="2400" b="1"/>
          </a:p>
          <a:p>
            <a:pPr marL="0" indent="0" algn="ctr">
              <a:spcBef>
                <a:spcPts val="19"/>
              </a:spcBef>
              <a:buNone/>
            </a:pPr>
            <a:endParaRPr sz="2400" b="1"/>
          </a:p>
          <a:p>
            <a:pPr marL="0" indent="0" algn="ctr">
              <a:spcBef>
                <a:spcPts val="19"/>
              </a:spcBef>
              <a:buNone/>
            </a:pPr>
            <a:endParaRPr sz="2400" b="1"/>
          </a:p>
        </p:txBody>
      </p:sp>
      <p:sp>
        <p:nvSpPr>
          <p:cNvPr id="4" name="Titel 3">
            <a:extLst>
              <a:ext uri="{FF2B5EF4-FFF2-40B4-BE49-F238E27FC236}">
                <a16:creationId xmlns:a16="http://schemas.microsoft.com/office/drawing/2014/main" id="{624CCAB3-0B4E-467C-97ED-D0E5CA0CF74C}"/>
              </a:ext>
            </a:extLst>
          </p:cNvPr>
          <p:cNvSpPr>
            <a:spLocks noGrp="1"/>
          </p:cNvSpPr>
          <p:nvPr>
            <p:ph type="title"/>
          </p:nvPr>
        </p:nvSpPr>
        <p:spPr>
          <a:xfrm>
            <a:off x="3629090" y="207732"/>
            <a:ext cx="5688632" cy="605273"/>
          </a:xfrm>
        </p:spPr>
        <p:txBody>
          <a:bodyPr/>
          <a:lstStyle/>
          <a:p>
            <a:pPr>
              <a:defRPr sz="3300" b="1">
                <a:solidFill>
                  <a:schemeClr val="accent1">
                    <a:lumMod val="50000"/>
                  </a:schemeClr>
                </a:solidFill>
              </a:defRPr>
            </a:pPr>
            <a:r>
              <a:t>Come potenziare i consumatori?</a:t>
            </a:r>
          </a:p>
        </p:txBody>
      </p:sp>
      <p:sp>
        <p:nvSpPr>
          <p:cNvPr id="2" name="Rettangolo 1">
            <a:extLst>
              <a:ext uri="{FF2B5EF4-FFF2-40B4-BE49-F238E27FC236}">
                <a16:creationId xmlns:a16="http://schemas.microsoft.com/office/drawing/2014/main" id="{D4F14B78-F95F-424B-8522-77AD842784CA}"/>
              </a:ext>
            </a:extLst>
          </p:cNvPr>
          <p:cNvSpPr/>
          <p:nvPr/>
        </p:nvSpPr>
        <p:spPr>
          <a:xfrm>
            <a:off x="590636" y="3192021"/>
            <a:ext cx="10867292" cy="160020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endParaRPr>
              <a:solidFill>
                <a:schemeClr val="bg1"/>
              </a:solidFill>
            </a:endParaRPr>
          </a:p>
        </p:txBody>
      </p:sp>
      <p:sp>
        <p:nvSpPr>
          <p:cNvPr id="5" name="CasellaDiTesto 4">
            <a:extLst>
              <a:ext uri="{FF2B5EF4-FFF2-40B4-BE49-F238E27FC236}">
                <a16:creationId xmlns:a16="http://schemas.microsoft.com/office/drawing/2014/main" id="{5F6D45A8-2790-C445-A25E-5D3B531A1343}"/>
              </a:ext>
            </a:extLst>
          </p:cNvPr>
          <p:cNvSpPr txBox="1"/>
          <p:nvPr/>
        </p:nvSpPr>
        <p:spPr>
          <a:xfrm>
            <a:off x="949569" y="3466312"/>
            <a:ext cx="10251831" cy="1169551"/>
          </a:xfrm>
          <a:prstGeom prst="rect">
            <a:avLst/>
          </a:prstGeom>
          <a:noFill/>
        </p:spPr>
        <p:txBody>
          <a:bodyPr wrap="square">
            <a:spAutoFit/>
          </a:bodyPr>
          <a:lstStyle/>
          <a:p>
            <a:pPr>
              <a:defRPr sz="2600" i="1">
                <a:solidFill>
                  <a:schemeClr val="bg1"/>
                </a:solidFill>
              </a:defRPr>
            </a:pPr>
            <a:r>
              <a:t>"Un esercizio opposto del potere è il principale solvente del potere economico, la difesa di base contro il suo esercizio negli affari economici". Foto di Ken Galbraith </a:t>
            </a:r>
            <a:endParaRPr sz="2600">
              <a:solidFill>
                <a:schemeClr val="bg1"/>
              </a:solidFill>
            </a:endParaRPr>
          </a:p>
          <a:p>
            <a:endParaRPr sz="2600">
              <a:solidFill>
                <a:schemeClr val="bg1"/>
              </a:solidFill>
            </a:endParaRPr>
          </a:p>
        </p:txBody>
      </p:sp>
      <p:sp>
        <p:nvSpPr>
          <p:cNvPr id="6" name="CasellaDiTesto 5">
            <a:extLst>
              <a:ext uri="{FF2B5EF4-FFF2-40B4-BE49-F238E27FC236}">
                <a16:creationId xmlns:a16="http://schemas.microsoft.com/office/drawing/2014/main" id="{0F2EF738-A963-914E-9FDC-D384433EC067}"/>
              </a:ext>
            </a:extLst>
          </p:cNvPr>
          <p:cNvSpPr txBox="1"/>
          <p:nvPr/>
        </p:nvSpPr>
        <p:spPr>
          <a:xfrm>
            <a:off x="457200" y="5086004"/>
            <a:ext cx="11412415" cy="892552"/>
          </a:xfrm>
          <a:prstGeom prst="rect">
            <a:avLst/>
          </a:prstGeom>
          <a:noFill/>
        </p:spPr>
        <p:txBody>
          <a:bodyPr wrap="square">
            <a:spAutoFit/>
          </a:bodyPr>
          <a:lstStyle/>
          <a:p>
            <a:pPr algn="ctr">
              <a:defRPr sz="2600" b="1"/>
            </a:pPr>
            <a:r>
              <a:t>Nell'era dell'IA un potere compensativo efficace deve essere sostenuto dall'IA.</a:t>
            </a:r>
          </a:p>
          <a:p>
            <a:pPr algn="ctr"/>
            <a:endParaRPr sz="2600"/>
          </a:p>
        </p:txBody>
      </p:sp>
    </p:spTree>
    <p:extLst>
      <p:ext uri="{BB962C8B-B14F-4D97-AF65-F5344CB8AC3E}">
        <p14:creationId xmlns:p14="http://schemas.microsoft.com/office/powerpoint/2010/main" val="2887732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p:txBody>
          <a:bodyPr>
            <a:normAutofit/>
          </a:bodyPr>
          <a:lstStyle/>
          <a:p>
            <a:pPr algn="ctr">
              <a:defRPr b="1">
                <a:solidFill>
                  <a:schemeClr val="accent1">
                    <a:lumMod val="50000"/>
                  </a:schemeClr>
                </a:solidFill>
              </a:defRPr>
            </a:pPr>
            <a:r>
              <a:t>Finalità del trattamento cui sono destinati i dati personali </a:t>
            </a:r>
            <a:endParaRPr sz="1600" b="1">
              <a:solidFill>
                <a:schemeClr val="accent1">
                  <a:lumMod val="50000"/>
                </a:schemeClr>
              </a:solidFill>
            </a:endParaRP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268778" y="1966602"/>
            <a:ext cx="11654444" cy="4351338"/>
          </a:xfrm>
        </p:spPr>
        <p:txBody>
          <a:bodyPr>
            <a:noAutofit/>
          </a:bodyPr>
          <a:lstStyle/>
          <a:p>
            <a:pPr marL="0" indent="0">
              <a:buNone/>
              <a:defRPr sz="2400"/>
            </a:pPr>
            <a:r>
              <a:t>Clausole in cui le finalità del trattamento sono esaustive e non vaghe: </a:t>
            </a:r>
            <a:r>
              <a:rPr b="1">
                <a:solidFill>
                  <a:srgbClr val="00B050"/>
                </a:solidFill>
              </a:rPr>
              <a:t>completamente informativo</a:t>
            </a:r>
          </a:p>
          <a:p>
            <a:pPr marL="0" indent="0">
              <a:buNone/>
              <a:defRPr sz="2400"/>
            </a:pPr>
            <a:r>
              <a:t>In altri casi (ad esempio, quando una clausola fornisce solo esempi): </a:t>
            </a:r>
            <a:r>
              <a:rPr b="1">
                <a:solidFill>
                  <a:srgbClr val="CF9D01"/>
                </a:solidFill>
              </a:rPr>
              <a:t>sufficientemente informativo</a:t>
            </a:r>
          </a:p>
          <a:p>
            <a:pPr marL="0" indent="0">
              <a:buNone/>
            </a:pPr>
            <a:endParaRPr sz="2400" b="1"/>
          </a:p>
          <a:p>
            <a:pPr marL="0" indent="0">
              <a:buNone/>
              <a:defRPr sz="2400" b="1"/>
            </a:pPr>
            <a:r>
              <a:t>WhatsApp Privacy Policy (ultimo aggiornamento 24 aprile 2018)</a:t>
            </a:r>
          </a:p>
          <a:p>
            <a:pPr marL="0" indent="0" algn="just">
              <a:buNone/>
            </a:pPr>
            <a:endParaRPr sz="2400">
              <a:latin typeface="Courier" pitchFamily="2" charset="0"/>
            </a:endParaRPr>
          </a:p>
          <a:p>
            <a:pPr marL="0" indent="0" algn="just">
              <a:buNone/>
              <a:defRPr sz="2400">
                <a:latin typeface="Courier" pitchFamily="2" charset="0"/>
              </a:defRPr>
            </a:pPr>
            <a:r>
              <a:rPr>
                <a:solidFill>
                  <a:schemeClr val="accent4">
                    <a:lumMod val="75000"/>
                  </a:schemeClr>
                </a:solidFill>
              </a:rPr>
              <a:t>WhatsApp </a:t>
            </a:r>
            <a:r>
              <a:t>deve ricevere o raccogliere alcune informazioni per operare, fornire, migliorare, comprendere, personalizzare, supportare e commercializzare i nostri Servizi, anche quando l'utente installa, accede o utilizza i nostri Servizi.</a:t>
            </a: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3" name="CasellaDiTesto 2">
            <a:extLst>
              <a:ext uri="{FF2B5EF4-FFF2-40B4-BE49-F238E27FC236}">
                <a16:creationId xmlns:a16="http://schemas.microsoft.com/office/drawing/2014/main" id="{BAFA7A3A-1D75-BD46-8B28-50390C5A0131}"/>
              </a:ext>
            </a:extLst>
          </p:cNvPr>
          <p:cNvSpPr txBox="1"/>
          <p:nvPr/>
        </p:nvSpPr>
        <p:spPr>
          <a:xfrm>
            <a:off x="7885829" y="1264495"/>
            <a:ext cx="2808312" cy="461665"/>
          </a:xfrm>
          <a:prstGeom prst="rect">
            <a:avLst/>
          </a:prstGeom>
          <a:noFill/>
        </p:spPr>
        <p:txBody>
          <a:bodyPr wrap="square">
            <a:spAutoFit/>
          </a:bodyPr>
          <a:lstStyle/>
          <a:p>
            <a:pPr>
              <a:defRPr sz="2400"/>
            </a:pPr>
            <a:r>
              <a:t>13, paragrafo 1, lettera c), e 14, paragrafo 1, lettera c)</a:t>
            </a:r>
            <a:endParaRPr sz="2400"/>
          </a:p>
        </p:txBody>
      </p:sp>
    </p:spTree>
    <p:extLst>
      <p:ext uri="{BB962C8B-B14F-4D97-AF65-F5344CB8AC3E}">
        <p14:creationId xmlns:p14="http://schemas.microsoft.com/office/powerpoint/2010/main" val="3311498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365126"/>
            <a:ext cx="10515600" cy="765406"/>
          </a:xfrm>
        </p:spPr>
        <p:txBody>
          <a:bodyPr>
            <a:normAutofit/>
          </a:bodyPr>
          <a:lstStyle/>
          <a:p>
            <a:pPr algn="ctr">
              <a:defRPr b="1">
                <a:solidFill>
                  <a:schemeClr val="accent1">
                    <a:lumMod val="50000"/>
                  </a:schemeClr>
                </a:solidFill>
              </a:defRPr>
            </a:pPr>
            <a:r>
              <a:t>Le categorie di dati personali interessati</a:t>
            </a:r>
            <a:endParaRPr b="1">
              <a:solidFill>
                <a:schemeClr val="accent1">
                  <a:lumMod val="50000"/>
                </a:schemeClr>
              </a:solidFill>
            </a:endParaRP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838200" y="1130532"/>
            <a:ext cx="10515600" cy="5046431"/>
          </a:xfrm>
        </p:spPr>
        <p:txBody>
          <a:bodyPr>
            <a:noAutofit/>
          </a:bodyPr>
          <a:lstStyle/>
          <a:p>
            <a:pPr marL="0" indent="0" algn="just">
              <a:buNone/>
              <a:defRPr sz="2400"/>
            </a:pPr>
            <a:r>
              <a:t>Clausole in cui le categorie di dati personali sono specificate in modo esaustivo e non vaghe: </a:t>
            </a:r>
            <a:r>
              <a:rPr b="1">
                <a:solidFill>
                  <a:srgbClr val="00B050"/>
                </a:solidFill>
              </a:rPr>
              <a:t>completamente informativo</a:t>
            </a:r>
          </a:p>
          <a:p>
            <a:pPr marL="0" indent="0">
              <a:buNone/>
              <a:defRPr sz="2400" b="1">
                <a:solidFill>
                  <a:srgbClr val="00B050"/>
                </a:solidFill>
              </a:defRPr>
            </a:pPr>
            <a:r>
              <a:t> </a:t>
            </a:r>
          </a:p>
          <a:p>
            <a:pPr marL="0" indent="0">
              <a:buNone/>
              <a:defRPr sz="2400"/>
            </a:pPr>
            <a:r>
              <a:t>In altri casi (ad esempio, quando una clausola fornisce solo esempi): </a:t>
            </a:r>
            <a:r>
              <a:rPr b="1">
                <a:solidFill>
                  <a:srgbClr val="CF9D01"/>
                </a:solidFill>
              </a:rPr>
              <a:t>sufficientemente informativo</a:t>
            </a:r>
          </a:p>
          <a:p>
            <a:pPr marL="0" indent="0">
              <a:buNone/>
            </a:pPr>
            <a:endParaRPr sz="2400" b="1"/>
          </a:p>
          <a:p>
            <a:pPr marL="0" indent="0">
              <a:buNone/>
              <a:defRPr sz="2400" b="1"/>
            </a:pPr>
            <a:r>
              <a:t>Informativa sulla privacy di Google (ultimo aggiornamento 25 maggio 2018)</a:t>
            </a:r>
          </a:p>
          <a:p>
            <a:pPr marL="0" indent="0" algn="just">
              <a:buNone/>
            </a:pPr>
            <a:endParaRPr sz="2400">
              <a:latin typeface="Courier" pitchFamily="2" charset="0"/>
            </a:endParaRPr>
          </a:p>
          <a:p>
            <a:pPr marL="0" indent="0" algn="just">
              <a:buNone/>
              <a:defRPr sz="2400">
                <a:latin typeface="Courier" pitchFamily="2" charset="0"/>
              </a:defRPr>
            </a:pPr>
            <a:r>
              <a:rPr>
                <a:solidFill>
                  <a:schemeClr val="accent6">
                    <a:lumMod val="75000"/>
                  </a:schemeClr>
                </a:solidFill>
              </a:rPr>
              <a:t>Lt;cat1&gt;</a:t>
            </a:r>
            <a:r>
              <a:t>Raccogliamo informazioni sulla tua posizione quando utilizzi i nostri servizi, il che ci aiuta a offrire funzionalità come indicazioni stradali per il tuo weekend o showtime per film che giocano vicino a te.</a:t>
            </a:r>
          </a:p>
        </p:txBody>
      </p:sp>
    </p:spTree>
    <p:extLst>
      <p:ext uri="{BB962C8B-B14F-4D97-AF65-F5344CB8AC3E}">
        <p14:creationId xmlns:p14="http://schemas.microsoft.com/office/powerpoint/2010/main" val="3901255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365125"/>
            <a:ext cx="10515600" cy="732155"/>
          </a:xfrm>
        </p:spPr>
        <p:txBody>
          <a:bodyPr>
            <a:normAutofit/>
          </a:bodyPr>
          <a:lstStyle/>
          <a:p>
            <a:pPr algn="ctr">
              <a:defRPr b="1">
                <a:solidFill>
                  <a:schemeClr val="accent1">
                    <a:lumMod val="50000"/>
                  </a:schemeClr>
                </a:solidFill>
              </a:defRPr>
            </a:pPr>
            <a:r>
              <a:t>Le categorie di dati personali interessati</a:t>
            </a:r>
            <a:endParaRPr b="1">
              <a:solidFill>
                <a:schemeClr val="accent1">
                  <a:lumMod val="50000"/>
                </a:schemeClr>
              </a:solidFill>
            </a:endParaRP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399011" y="1097280"/>
            <a:ext cx="11438313" cy="5079683"/>
          </a:xfrm>
        </p:spPr>
        <p:txBody>
          <a:bodyPr>
            <a:noAutofit/>
          </a:bodyPr>
          <a:lstStyle/>
          <a:p>
            <a:pPr marL="0" indent="0" algn="just">
              <a:buNone/>
              <a:defRPr sz="2400"/>
            </a:pPr>
            <a:r>
              <a:t>Clausole in cui le categorie di dati personali sono specificate in modo esaustivo e non vaghe: </a:t>
            </a:r>
            <a:r>
              <a:rPr b="1">
                <a:solidFill>
                  <a:srgbClr val="00B050"/>
                </a:solidFill>
              </a:rPr>
              <a:t>completamente informativo</a:t>
            </a:r>
          </a:p>
          <a:p>
            <a:pPr marL="0" indent="0">
              <a:buNone/>
              <a:defRPr sz="2400"/>
            </a:pPr>
            <a:r>
              <a:t>In altri casi (ad esempio, quando una clausola fornisce solo esempi): </a:t>
            </a:r>
            <a:r>
              <a:rPr b="1">
                <a:solidFill>
                  <a:srgbClr val="CF9D01"/>
                </a:solidFill>
              </a:rPr>
              <a:t>sufficientemente informativo</a:t>
            </a:r>
          </a:p>
          <a:p>
            <a:pPr marL="0" indent="0">
              <a:buNone/>
            </a:pPr>
            <a:endParaRPr sz="2400" b="1"/>
          </a:p>
          <a:p>
            <a:pPr marL="0" indent="0">
              <a:buNone/>
              <a:defRPr sz="2400" b="1"/>
            </a:pPr>
            <a:r>
              <a:t>EDreams Privacy Policy (ultimo aggiornamento 25 maggio 2018)</a:t>
            </a:r>
          </a:p>
          <a:p>
            <a:pPr marL="0" indent="0" algn="just">
              <a:buNone/>
            </a:pPr>
            <a:endParaRPr sz="2400">
              <a:latin typeface="Courier" pitchFamily="2" charset="0"/>
            </a:endParaRPr>
          </a:p>
          <a:p>
            <a:pPr marL="0" indent="0" algn="just">
              <a:buNone/>
              <a:defRPr sz="2400">
                <a:latin typeface="Courier" pitchFamily="2" charset="0"/>
              </a:defRPr>
            </a:pPr>
            <a:r>
              <a:rPr>
                <a:solidFill>
                  <a:schemeClr val="accent4">
                    <a:lumMod val="75000"/>
                  </a:schemeClr>
                </a:solidFill>
              </a:rPr>
              <a:t>Se</a:t>
            </a:r>
            <a:r>
              <a:t>ti iscrivi al nostro sito web utilizzando il tuo account di social media, collega il tuo account sul nostro sito web al tuo account di social media o utilizzi alcune altre nostre funzionalità di social media, potremmo accedere alle informazioni su di te tramite tale fornitore di social media in conformità con le politiche del fornitore. </a:t>
            </a:r>
            <a:r>
              <a:rPr>
                <a:solidFill>
                  <a:schemeClr val="accent4">
                    <a:lumMod val="75000"/>
                  </a:schemeClr>
                </a:solidFill>
              </a:rPr>
              <a:t>&amp;/cat2&gt;</a:t>
            </a: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Tree>
    <p:extLst>
      <p:ext uri="{BB962C8B-B14F-4D97-AF65-F5344CB8AC3E}">
        <p14:creationId xmlns:p14="http://schemas.microsoft.com/office/powerpoint/2010/main" val="141501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182887"/>
            <a:ext cx="10515600" cy="1050233"/>
          </a:xfrm>
        </p:spPr>
        <p:txBody>
          <a:bodyPr/>
          <a:lstStyle/>
          <a:p>
            <a:pPr algn="ctr"/>
            <a:r>
              <a:rPr b="1">
                <a:solidFill>
                  <a:srgbClr val="00632D"/>
                </a:solidFill>
              </a:rPr>
              <a:t>Conformità sostanziale</a:t>
            </a:r>
            <a:endParaRPr sz="2400" b="1">
              <a:solidFill>
                <a:schemeClr val="accent5">
                  <a:lumMod val="50000"/>
                </a:schemeClr>
              </a:solidFill>
            </a:endParaRPr>
          </a:p>
        </p:txBody>
      </p:sp>
      <p:graphicFrame>
        <p:nvGraphicFramePr>
          <p:cNvPr id="3" name="Segnaposto contenuto 2">
            <a:extLst>
              <a:ext uri="{FF2B5EF4-FFF2-40B4-BE49-F238E27FC236}">
                <a16:creationId xmlns:a16="http://schemas.microsoft.com/office/drawing/2014/main" id="{0E9D24D9-4462-054A-9B37-6A43A62D4CC1}"/>
              </a:ext>
            </a:extLst>
          </p:cNvPr>
          <p:cNvGraphicFramePr>
            <a:graphicFrameLocks noGrp="1"/>
          </p:cNvGraphicFramePr>
          <p:nvPr>
            <p:ph idx="1"/>
            <p:extLst>
              <p:ext uri="{D42A27DB-BD31-4B8C-83A1-F6EECF244321}">
                <p14:modId xmlns:p14="http://schemas.microsoft.com/office/powerpoint/2010/main" val="2599410543"/>
              </p:ext>
            </p:extLst>
          </p:nvPr>
        </p:nvGraphicFramePr>
        <p:xfrm>
          <a:off x="676795" y="1396538"/>
          <a:ext cx="10838411" cy="4588623"/>
        </p:xfrm>
        <a:graphic>
          <a:graphicData uri="http://schemas.openxmlformats.org/drawingml/2006/table">
            <a:tbl>
              <a:tblPr firstRow="1" bandRow="1">
                <a:tableStyleId>{5C22544A-7EE6-4342-B048-85BDC9FD1C3A}</a:tableStyleId>
              </a:tblPr>
              <a:tblGrid>
                <a:gridCol w="8539593">
                  <a:extLst>
                    <a:ext uri="{9D8B030D-6E8A-4147-A177-3AD203B41FA5}">
                      <a16:colId xmlns:a16="http://schemas.microsoft.com/office/drawing/2014/main" val="2563995444"/>
                    </a:ext>
                  </a:extLst>
                </a:gridCol>
                <a:gridCol w="2298818">
                  <a:extLst>
                    <a:ext uri="{9D8B030D-6E8A-4147-A177-3AD203B41FA5}">
                      <a16:colId xmlns:a16="http://schemas.microsoft.com/office/drawing/2014/main" val="1480683999"/>
                    </a:ext>
                  </a:extLst>
                </a:gridCol>
              </a:tblGrid>
              <a:tr h="494885">
                <a:tc>
                  <a:txBody>
                    <a:bodyPr/>
                    <a:lstStyle/>
                    <a:p>
                      <a:pPr algn="ctr"/>
                      <a:r>
                        <a:t>Tipo di clausola</a:t>
                      </a:r>
                    </a:p>
                  </a:txBody>
                  <a:tcPr marL="116840" marR="116840">
                    <a:solidFill>
                      <a:srgbClr val="00632D"/>
                    </a:solidFill>
                  </a:tcPr>
                </a:tc>
                <a:tc>
                  <a:txBody>
                    <a:bodyPr/>
                    <a:lstStyle/>
                    <a:p>
                      <a:pPr algn="ctr"/>
                      <a:r>
                        <a:t>Simbolo</a:t>
                      </a:r>
                    </a:p>
                  </a:txBody>
                  <a:tcPr marL="116840" marR="116840">
                    <a:solidFill>
                      <a:srgbClr val="00632D"/>
                    </a:solidFill>
                  </a:tcPr>
                </a:tc>
                <a:extLst>
                  <a:ext uri="{0D108BD9-81ED-4DB2-BD59-A6C34878D82A}">
                    <a16:rowId xmlns:a16="http://schemas.microsoft.com/office/drawing/2014/main" val="3195556288"/>
                  </a:ext>
                </a:extLst>
              </a:tr>
              <a:tr h="659605">
                <a:tc>
                  <a:txBody>
                    <a:bodyPr/>
                    <a:lstStyle/>
                    <a:p>
                      <a:r>
                        <a:t>Trattamento di categorie particolari di dati personali (ad es. salute, vita sessuale, opinioni politiche, convinzioni religiose, ecc.)</a:t>
                      </a:r>
                    </a:p>
                  </a:txBody>
                  <a:tcPr marL="116840" marR="116840">
                    <a:solidFill>
                      <a:schemeClr val="bg1"/>
                    </a:solidFill>
                  </a:tcPr>
                </a:tc>
                <a:tc>
                  <a:txBody>
                    <a:bodyPr/>
                    <a:lstStyle/>
                    <a:p>
                      <a:pPr algn="ctr"/>
                      <a:r>
                        <a:t>&amp; nbsp; &amp; nbsp;</a:t>
                      </a:r>
                    </a:p>
                  </a:txBody>
                  <a:tcPr marL="116840" marR="116840">
                    <a:solidFill>
                      <a:schemeClr val="bg1"/>
                    </a:solidFill>
                  </a:tcPr>
                </a:tc>
                <a:extLst>
                  <a:ext uri="{0D108BD9-81ED-4DB2-BD59-A6C34878D82A}">
                    <a16:rowId xmlns:a16="http://schemas.microsoft.com/office/drawing/2014/main" val="1392637523"/>
                  </a:ext>
                </a:extLst>
              </a:tr>
              <a:tr h="382152">
                <a:tc>
                  <a:txBody>
                    <a:bodyPr/>
                    <a:lstStyle/>
                    <a:p>
                      <a:r>
                        <a:t>Consenso mediante l'utilizzo</a:t>
                      </a:r>
                    </a:p>
                  </a:txBody>
                  <a:tcPr marL="116840" marR="116840">
                    <a:solidFill>
                      <a:schemeClr val="bg1">
                        <a:lumMod val="85000"/>
                      </a:schemeClr>
                    </a:solidFill>
                  </a:tcPr>
                </a:tc>
                <a:tc>
                  <a:txBody>
                    <a:bodyPr/>
                    <a:lstStyle/>
                    <a:p>
                      <a:pPr algn="ctr"/>
                      <a:r>
                        <a:t>Lt;cuse&gt;</a:t>
                      </a:r>
                    </a:p>
                  </a:txBody>
                  <a:tcPr marL="116840" marR="116840">
                    <a:solidFill>
                      <a:schemeClr val="bg1">
                        <a:lumMod val="85000"/>
                      </a:schemeClr>
                    </a:solidFill>
                  </a:tcPr>
                </a:tc>
                <a:extLst>
                  <a:ext uri="{0D108BD9-81ED-4DB2-BD59-A6C34878D82A}">
                    <a16:rowId xmlns:a16="http://schemas.microsoft.com/office/drawing/2014/main" val="1151987946"/>
                  </a:ext>
                </a:extLst>
              </a:tr>
              <a:tr h="382152">
                <a:tc>
                  <a:txBody>
                    <a:bodyPr/>
                    <a:lstStyle/>
                    <a:p>
                      <a:r>
                        <a:t>Prendere o lasciare avvicinarsi</a:t>
                      </a:r>
                    </a:p>
                  </a:txBody>
                  <a:tcPr marL="116840" marR="116840">
                    <a:solidFill>
                      <a:schemeClr val="bg1"/>
                    </a:solidFill>
                  </a:tcPr>
                </a:tc>
                <a:tc>
                  <a:txBody>
                    <a:bodyPr/>
                    <a:lstStyle/>
                    <a:p>
                      <a:pPr algn="ctr"/>
                      <a:r>
                        <a:t>Lt;tol&gt;</a:t>
                      </a:r>
                    </a:p>
                  </a:txBody>
                  <a:tcPr marL="116840" marR="116840">
                    <a:solidFill>
                      <a:schemeClr val="bg1"/>
                    </a:solidFill>
                  </a:tcPr>
                </a:tc>
                <a:extLst>
                  <a:ext uri="{0D108BD9-81ED-4DB2-BD59-A6C34878D82A}">
                    <a16:rowId xmlns:a16="http://schemas.microsoft.com/office/drawing/2014/main" val="327540361"/>
                  </a:ext>
                </a:extLst>
              </a:tr>
              <a:tr h="382152">
                <a:tc>
                  <a:txBody>
                    <a:bodyPr/>
                    <a:lstStyle/>
                    <a:p>
                      <a:r>
                        <a:t>Trasferimenti di dati di terzi</a:t>
                      </a:r>
                    </a:p>
                  </a:txBody>
                  <a:tcPr marL="116840" marR="116840">
                    <a:solidFill>
                      <a:schemeClr val="bg1">
                        <a:lumMod val="85000"/>
                      </a:schemeClr>
                    </a:solidFill>
                  </a:tcPr>
                </a:tc>
                <a:tc>
                  <a:txBody>
                    <a:bodyPr/>
                    <a:lstStyle/>
                    <a:p>
                      <a:pPr algn="ctr"/>
                      <a:r>
                        <a:t>&amp; tp&gt;</a:t>
                      </a:r>
                    </a:p>
                  </a:txBody>
                  <a:tcPr marL="116840" marR="116840">
                    <a:solidFill>
                      <a:schemeClr val="bg1">
                        <a:lumMod val="85000"/>
                      </a:schemeClr>
                    </a:solidFill>
                  </a:tcPr>
                </a:tc>
                <a:extLst>
                  <a:ext uri="{0D108BD9-81ED-4DB2-BD59-A6C34878D82A}">
                    <a16:rowId xmlns:a16="http://schemas.microsoft.com/office/drawing/2014/main" val="1059088002"/>
                  </a:ext>
                </a:extLst>
              </a:tr>
              <a:tr h="382152">
                <a:tc>
                  <a:txBody>
                    <a:bodyPr/>
                    <a:lstStyle/>
                    <a:p>
                      <a:r>
                        <a:t>Cambiamento di politica</a:t>
                      </a:r>
                    </a:p>
                  </a:txBody>
                  <a:tcPr marL="116840" marR="116840">
                    <a:solidFill>
                      <a:schemeClr val="bg1"/>
                    </a:solidFill>
                  </a:tcPr>
                </a:tc>
                <a:tc>
                  <a:txBody>
                    <a:bodyPr/>
                    <a:lstStyle/>
                    <a:p>
                      <a:pPr algn="ctr"/>
                      <a:r>
                        <a:t>&amp; &amp; pch&gt;</a:t>
                      </a:r>
                    </a:p>
                  </a:txBody>
                  <a:tcPr marL="116840" marR="116840">
                    <a:solidFill>
                      <a:schemeClr val="bg1"/>
                    </a:solidFill>
                  </a:tcPr>
                </a:tc>
                <a:extLst>
                  <a:ext uri="{0D108BD9-81ED-4DB2-BD59-A6C34878D82A}">
                    <a16:rowId xmlns:a16="http://schemas.microsoft.com/office/drawing/2014/main" val="4037703136"/>
                  </a:ext>
                </a:extLst>
              </a:tr>
              <a:tr h="382152">
                <a:tc>
                  <a:txBody>
                    <a:bodyPr/>
                    <a:lstStyle/>
                    <a:p>
                      <a:r>
                        <a:t>Trasferimento dei dati verso paesi terzi</a:t>
                      </a:r>
                    </a:p>
                  </a:txBody>
                  <a:tcPr marL="116840" marR="116840">
                    <a:solidFill>
                      <a:schemeClr val="bg1">
                        <a:lumMod val="85000"/>
                      </a:schemeClr>
                    </a:solidFill>
                  </a:tcPr>
                </a:tc>
                <a:tc>
                  <a:txBody>
                    <a:bodyPr/>
                    <a:lstStyle/>
                    <a:p>
                      <a:pPr algn="ctr"/>
                      <a:r>
                        <a:t>&amp; cross&gt;</a:t>
                      </a:r>
                    </a:p>
                  </a:txBody>
                  <a:tcPr marL="116840" marR="116840">
                    <a:solidFill>
                      <a:schemeClr val="bg1">
                        <a:lumMod val="85000"/>
                      </a:schemeClr>
                    </a:solidFill>
                  </a:tcPr>
                </a:tc>
                <a:extLst>
                  <a:ext uri="{0D108BD9-81ED-4DB2-BD59-A6C34878D82A}">
                    <a16:rowId xmlns:a16="http://schemas.microsoft.com/office/drawing/2014/main" val="2806476326"/>
                  </a:ext>
                </a:extLst>
              </a:tr>
              <a:tr h="382152">
                <a:tc>
                  <a:txBody>
                    <a:bodyPr/>
                    <a:lstStyle/>
                    <a:p>
                      <a:r>
                        <a:t>Trattamento dei dati dei bambini</a:t>
                      </a:r>
                    </a:p>
                  </a:txBody>
                  <a:tcPr marL="116840" marR="116840">
                    <a:solidFill>
                      <a:schemeClr val="bg1"/>
                    </a:solidFill>
                  </a:tcPr>
                </a:tc>
                <a:tc>
                  <a:txBody>
                    <a:bodyPr/>
                    <a:lstStyle/>
                    <a:p>
                      <a:pPr algn="ctr"/>
                      <a:r>
                        <a:t>&amp; bambino&gt;</a:t>
                      </a:r>
                    </a:p>
                  </a:txBody>
                  <a:tcPr marL="116840" marR="116840">
                    <a:solidFill>
                      <a:schemeClr val="bg1"/>
                    </a:solidFill>
                  </a:tcPr>
                </a:tc>
                <a:extLst>
                  <a:ext uri="{0D108BD9-81ED-4DB2-BD59-A6C34878D82A}">
                    <a16:rowId xmlns:a16="http://schemas.microsoft.com/office/drawing/2014/main" val="880166410"/>
                  </a:ext>
                </a:extLst>
              </a:tr>
              <a:tr h="382152">
                <a:tc>
                  <a:txBody>
                    <a:bodyPr/>
                    <a:lstStyle/>
                    <a:p>
                      <a:r>
                        <a:t>Dati di licenza</a:t>
                      </a:r>
                    </a:p>
                  </a:txBody>
                  <a:tcPr marL="116840" marR="116840">
                    <a:solidFill>
                      <a:schemeClr val="bg1">
                        <a:lumMod val="85000"/>
                      </a:schemeClr>
                    </a:solidFill>
                  </a:tcPr>
                </a:tc>
                <a:tc>
                  <a:txBody>
                    <a:bodyPr/>
                    <a:lstStyle/>
                    <a:p>
                      <a:pPr algn="ctr"/>
                      <a:r>
                        <a:t>&amp; lt;lic&gt;</a:t>
                      </a:r>
                    </a:p>
                  </a:txBody>
                  <a:tcPr marL="116840" marR="116840">
                    <a:solidFill>
                      <a:schemeClr val="bg1">
                        <a:lumMod val="85000"/>
                      </a:schemeClr>
                    </a:solidFill>
                  </a:tcPr>
                </a:tc>
                <a:extLst>
                  <a:ext uri="{0D108BD9-81ED-4DB2-BD59-A6C34878D82A}">
                    <a16:rowId xmlns:a16="http://schemas.microsoft.com/office/drawing/2014/main" val="1143410065"/>
                  </a:ext>
                </a:extLst>
              </a:tr>
              <a:tr h="376917">
                <a:tc>
                  <a:txBody>
                    <a:bodyPr/>
                    <a:lstStyle/>
                    <a:p>
                      <a:r>
                        <a:t>Pubblicità</a:t>
                      </a:r>
                    </a:p>
                  </a:txBody>
                  <a:tcPr marL="116840" marR="116840">
                    <a:solidFill>
                      <a:schemeClr val="bg1"/>
                    </a:solidFill>
                  </a:tcPr>
                </a:tc>
                <a:tc>
                  <a:txBody>
                    <a:bodyPr/>
                    <a:lstStyle/>
                    <a:p>
                      <a:pPr algn="ctr"/>
                      <a:r>
                        <a:t>&amp; &amp;ad&gt;</a:t>
                      </a:r>
                    </a:p>
                  </a:txBody>
                  <a:tcPr marL="116840" marR="116840">
                    <a:solidFill>
                      <a:schemeClr val="bg1"/>
                    </a:solidFill>
                  </a:tcPr>
                </a:tc>
                <a:extLst>
                  <a:ext uri="{0D108BD9-81ED-4DB2-BD59-A6C34878D82A}">
                    <a16:rowId xmlns:a16="http://schemas.microsoft.com/office/drawing/2014/main" val="683854798"/>
                  </a:ext>
                </a:extLst>
              </a:tr>
              <a:tr h="382152">
                <a:tc>
                  <a:txBody>
                    <a:bodyPr/>
                    <a:lstStyle/>
                    <a:p>
                      <a:r>
                        <a:t>Qualsiasi altro tipo di consenso</a:t>
                      </a:r>
                    </a:p>
                  </a:txBody>
                  <a:tcPr marL="116840" marR="116840">
                    <a:solidFill>
                      <a:schemeClr val="bg1">
                        <a:lumMod val="85000"/>
                      </a:schemeClr>
                    </a:solidFill>
                  </a:tcPr>
                </a:tc>
                <a:tc>
                  <a:txBody>
                    <a:bodyPr/>
                    <a:lstStyle/>
                    <a:p>
                      <a:pPr algn="ctr"/>
                      <a:r>
                        <a:t>&amp; &amp; c&gt;</a:t>
                      </a:r>
                    </a:p>
                  </a:txBody>
                  <a:tcPr marL="116840" marR="116840">
                    <a:solidFill>
                      <a:schemeClr val="bg1">
                        <a:lumMod val="85000"/>
                      </a:schemeClr>
                    </a:solidFill>
                  </a:tcPr>
                </a:tc>
                <a:extLst>
                  <a:ext uri="{0D108BD9-81ED-4DB2-BD59-A6C34878D82A}">
                    <a16:rowId xmlns:a16="http://schemas.microsoft.com/office/drawing/2014/main" val="69235615"/>
                  </a:ext>
                </a:extLst>
              </a:tr>
            </a:tbl>
          </a:graphicData>
        </a:graphic>
      </p:graphicFrame>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Tree>
    <p:extLst>
      <p:ext uri="{BB962C8B-B14F-4D97-AF65-F5344CB8AC3E}">
        <p14:creationId xmlns:p14="http://schemas.microsoft.com/office/powerpoint/2010/main" val="336171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282001"/>
            <a:ext cx="10515600" cy="898410"/>
          </a:xfrm>
        </p:spPr>
        <p:txBody>
          <a:bodyPr>
            <a:normAutofit/>
          </a:bodyPr>
          <a:lstStyle/>
          <a:p>
            <a:pPr algn="ctr"/>
            <a:r>
              <a:rPr b="1">
                <a:solidFill>
                  <a:srgbClr val="00632D"/>
                </a:solidFill>
              </a:rPr>
              <a:t>Consenso mediante l'utilizzo</a:t>
            </a:r>
            <a:endParaRPr sz="2400" b="1">
              <a:solidFill>
                <a:schemeClr val="accent1">
                  <a:lumMod val="50000"/>
                </a:schemeClr>
              </a:solidFill>
            </a:endParaRP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326968" y="1546167"/>
            <a:ext cx="11538065" cy="4630796"/>
          </a:xfrm>
        </p:spPr>
        <p:txBody>
          <a:bodyPr>
            <a:noAutofit/>
          </a:bodyPr>
          <a:lstStyle/>
          <a:p>
            <a:pPr marL="0" indent="0">
              <a:buNone/>
              <a:defRPr sz="2500"/>
            </a:pPr>
            <a:r>
              <a:t>Quando il consenso è esplicitamente richiesto: </a:t>
            </a:r>
            <a:r>
              <a:rPr b="1">
                <a:solidFill>
                  <a:srgbClr val="00B050"/>
                </a:solidFill>
              </a:rPr>
              <a:t>clausola di trattamento equo</a:t>
            </a:r>
            <a:endParaRPr sz="2500" b="1">
              <a:solidFill>
                <a:srgbClr val="00B050"/>
              </a:solidFill>
            </a:endParaRPr>
          </a:p>
          <a:p>
            <a:pPr marL="0" indent="0">
              <a:buNone/>
              <a:defRPr sz="2500"/>
            </a:pPr>
            <a:r>
              <a:t>Clausole che dichiarano che, semplicemente utilizzando il servizio, l'utente acconsente ai termini dell'informativa sulla privacy: </a:t>
            </a:r>
            <a:r>
              <a:rPr b="1">
                <a:solidFill>
                  <a:srgbClr val="FF0000"/>
                </a:solidFill>
              </a:rPr>
              <a:t>clausole di trattamento abusivo</a:t>
            </a:r>
          </a:p>
          <a:p>
            <a:pPr marL="0" indent="0">
              <a:buNone/>
            </a:pPr>
            <a:endParaRPr sz="2400"/>
          </a:p>
          <a:p>
            <a:pPr marL="0" indent="0">
              <a:buNone/>
              <a:defRPr sz="2400" b="1"/>
            </a:pPr>
            <a:r>
              <a:t>Informativa sulla privacy dei giochi Epic (ultimo aggiornamento il 24 maggio 2018)</a:t>
            </a:r>
          </a:p>
          <a:p>
            <a:pPr marL="0" indent="0">
              <a:buNone/>
            </a:pPr>
            <a:endParaRPr sz="2400"/>
          </a:p>
          <a:p>
            <a:pPr marL="0" indent="0" algn="just">
              <a:buNone/>
              <a:defRPr sz="2400">
                <a:latin typeface="Courier" pitchFamily="2" charset="0"/>
              </a:defRPr>
            </a:pPr>
            <a:r>
              <a:rPr>
                <a:solidFill>
                  <a:srgbClr val="C00000"/>
                </a:solidFill>
              </a:rPr>
              <a:t>Lt;cuse3&gt; </a:t>
            </a:r>
            <a:r>
              <a:t>quando utilizzi i nostri siti web, giochi, motori di gioco e applicazioni, accetti la nostra raccolta, utilizzo, divulgazione e trasferimento di informazioni come descritto in questa informativa, quindi ti preghiamo di esaminarle attentamente.</a:t>
            </a: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Tree>
    <p:extLst>
      <p:ext uri="{BB962C8B-B14F-4D97-AF65-F5344CB8AC3E}">
        <p14:creationId xmlns:p14="http://schemas.microsoft.com/office/powerpoint/2010/main" val="3458099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768927" y="309711"/>
            <a:ext cx="10515600" cy="787569"/>
          </a:xfrm>
        </p:spPr>
        <p:txBody>
          <a:bodyPr>
            <a:normAutofit/>
          </a:bodyPr>
          <a:lstStyle/>
          <a:p>
            <a:pPr algn="ctr">
              <a:defRPr b="1">
                <a:solidFill>
                  <a:srgbClr val="00632D"/>
                </a:solidFill>
              </a:defRPr>
            </a:pPr>
            <a:r>
              <a:t>Cambiamento di politica</a:t>
            </a:r>
            <a:endParaRPr sz="1600" b="1">
              <a:solidFill>
                <a:srgbClr val="00632D"/>
              </a:solidFill>
            </a:endParaRP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232756" y="1088664"/>
            <a:ext cx="11587942" cy="4680672"/>
          </a:xfrm>
        </p:spPr>
        <p:txBody>
          <a:bodyPr>
            <a:noAutofit/>
          </a:bodyPr>
          <a:lstStyle/>
          <a:p>
            <a:pPr marL="0" indent="0" algn="just">
              <a:buNone/>
              <a:defRPr sz="2400"/>
            </a:pPr>
            <a:r>
              <a:t>Quando viene data comunicazione e viene richiesto un nuovo consenso: </a:t>
            </a:r>
            <a:r>
              <a:rPr b="1">
                <a:solidFill>
                  <a:srgbClr val="00B050"/>
                </a:solidFill>
              </a:rPr>
              <a:t>clausola di trattamento equo</a:t>
            </a:r>
            <a:endParaRPr sz="2400"/>
          </a:p>
          <a:p>
            <a:pPr marL="0" indent="0" algn="just">
              <a:buNone/>
              <a:defRPr sz="2400"/>
            </a:pPr>
            <a:r>
              <a:t>Quando viene dato un avviso ma non è richiesto un nuovo consenso (o conferma di lettura)</a:t>
            </a:r>
            <a:r>
              <a:rPr>
                <a:solidFill>
                  <a:srgbClr val="CF9D01"/>
                </a:solidFill>
              </a:rPr>
              <a:t>: </a:t>
            </a:r>
            <a:r>
              <a:rPr b="1">
                <a:solidFill>
                  <a:srgbClr val="CF9D01"/>
                </a:solidFill>
              </a:rPr>
              <a:t>clausola di trattamento problematico</a:t>
            </a:r>
            <a:endParaRPr sz="2400" b="1">
              <a:solidFill>
                <a:srgbClr val="CF9D01"/>
              </a:solidFill>
            </a:endParaRPr>
          </a:p>
          <a:p>
            <a:pPr marL="0" indent="0">
              <a:buNone/>
            </a:pPr>
            <a:endParaRPr sz="2400" b="1">
              <a:solidFill>
                <a:srgbClr val="CF9D01"/>
              </a:solidFill>
            </a:endParaRPr>
          </a:p>
          <a:p>
            <a:pPr marL="0" indent="0">
              <a:buNone/>
              <a:defRPr sz="2400" b="1"/>
            </a:pPr>
            <a:r>
              <a:t>Twitter Privacy Policy (in vigore il 25 maggio 2018)</a:t>
            </a:r>
          </a:p>
          <a:p>
            <a:pPr marL="0" indent="0">
              <a:buNone/>
            </a:pPr>
            <a:endParaRPr sz="2400" b="1"/>
          </a:p>
          <a:p>
            <a:pPr marL="0" indent="0" algn="just">
              <a:buNone/>
              <a:defRPr sz="2200">
                <a:latin typeface="Courier" pitchFamily="2" charset="0"/>
              </a:defRPr>
            </a:pPr>
            <a:r>
              <a:rPr>
                <a:solidFill>
                  <a:schemeClr val="accent4">
                    <a:lumMod val="75000"/>
                  </a:schemeClr>
                </a:solidFill>
              </a:rPr>
              <a:t>Lt;pch2&gt;</a:t>
            </a:r>
            <a:r>
              <a:t>Possiamo rivedere la presente Informativa sulla privacy di volta in volta. La versione più aggiornata della politica disciplinerà il nostro trattamento dei tuoi dati personali e sarà sempre su https://twitter.com/privacy. Se apportiamo una modifica a questa politica che, a nostra esclusiva discrezione, è materiale, ti informeremo tramite un aggiornamento @Twitter o via e-mail all'indirizzo e-mail associato al tuo account.</a:t>
            </a:r>
            <a:endParaRPr sz="2200">
              <a:solidFill>
                <a:schemeClr val="accent4">
                  <a:lumMod val="75000"/>
                </a:schemeClr>
              </a:solidFill>
              <a:latin typeface="Courier" pitchFamily="2" charset="0"/>
            </a:endParaRPr>
          </a:p>
          <a:p>
            <a:pPr marL="0" indent="0">
              <a:buNone/>
            </a:pPr>
            <a:endParaRPr sz="2400"/>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Tree>
    <p:extLst>
      <p:ext uri="{BB962C8B-B14F-4D97-AF65-F5344CB8AC3E}">
        <p14:creationId xmlns:p14="http://schemas.microsoft.com/office/powerpoint/2010/main" val="1642009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838200" y="1566769"/>
            <a:ext cx="10515600" cy="4351338"/>
          </a:xfrm>
        </p:spPr>
        <p:txBody>
          <a:bodyPr>
            <a:noAutofit/>
          </a:bodyPr>
          <a:lstStyle/>
          <a:p>
            <a:pPr marL="0" indent="0">
              <a:buNone/>
            </a:pPr>
            <a:endParaRPr sz="2400"/>
          </a:p>
          <a:p>
            <a:pPr marL="0" indent="0">
              <a:buNone/>
              <a:defRPr sz="2400"/>
            </a:pPr>
            <a:r>
              <a:t>Quando non viene dato alcun preavviso e non è richiesto un nuovo consenso: </a:t>
            </a:r>
            <a:r>
              <a:rPr b="1">
                <a:solidFill>
                  <a:srgbClr val="FF0000"/>
                </a:solidFill>
              </a:rPr>
              <a:t>clausola di trattamento abusivo</a:t>
            </a:r>
            <a:endParaRPr sz="2400" b="1">
              <a:solidFill>
                <a:srgbClr val="FF0000"/>
              </a:solidFill>
            </a:endParaRPr>
          </a:p>
          <a:p>
            <a:pPr marL="0" indent="0">
              <a:buNone/>
            </a:pPr>
            <a:endParaRPr sz="2400" b="1">
              <a:solidFill>
                <a:srgbClr val="FF0000"/>
              </a:solidFill>
            </a:endParaRPr>
          </a:p>
          <a:p>
            <a:pPr marL="0" indent="0">
              <a:buNone/>
              <a:defRPr sz="2400" b="1"/>
            </a:pPr>
            <a:r>
              <a:t>Privacy Policy di prenotazione (ultimo aggiornamento in data 9 maggio 2018)</a:t>
            </a:r>
          </a:p>
          <a:p>
            <a:pPr marL="0" indent="0">
              <a:buNone/>
            </a:pPr>
            <a:endParaRPr sz="2400" b="1"/>
          </a:p>
          <a:p>
            <a:pPr marL="0" indent="0">
              <a:buNone/>
              <a:defRPr sz="2400">
                <a:latin typeface="Courier" pitchFamily="2" charset="0"/>
              </a:defRPr>
            </a:pPr>
            <a:r>
              <a:rPr>
                <a:solidFill>
                  <a:srgbClr val="C00000"/>
                </a:solidFill>
              </a:rPr>
              <a:t>Lt;pch3&gt;</a:t>
            </a:r>
            <a:r>
              <a:t>Potremmo modificare l'Informativa sulla privacy di volta in volta. Se ti interessa la tua privacy, visita regolarmente questa pagina e saprai esattamente dove ti trovi</a:t>
            </a:r>
            <a:r>
              <a:rPr>
                <a:solidFill>
                  <a:srgbClr val="C00000"/>
                </a:solidFill>
              </a:rPr>
              <a:t>. &amp;/pch3&gt;</a:t>
            </a:r>
            <a:endParaRPr sz="2400" b="1">
              <a:solidFill>
                <a:srgbClr val="C00000"/>
              </a:solidFill>
              <a:latin typeface="Courier" pitchFamily="2" charset="0"/>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Rubrik 1">
            <a:extLst>
              <a:ext uri="{FF2B5EF4-FFF2-40B4-BE49-F238E27FC236}">
                <a16:creationId xmlns:a16="http://schemas.microsoft.com/office/drawing/2014/main" id="{C6745EB8-3371-D247-A140-4A50FBAF2B54}"/>
              </a:ext>
            </a:extLst>
          </p:cNvPr>
          <p:cNvSpPr txBox="1">
            <a:spLocks/>
          </p:cNvSpPr>
          <p:nvPr/>
        </p:nvSpPr>
        <p:spPr bwMode="auto">
          <a:xfrm>
            <a:off x="3330372" y="489696"/>
            <a:ext cx="5531257" cy="6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defRPr sz="4400" b="1">
                <a:solidFill>
                  <a:srgbClr val="00632D"/>
                </a:solidFill>
              </a:defRPr>
            </a:pPr>
            <a:r>
              <a:t>Cambiamento di politica</a:t>
            </a:r>
            <a:endParaRPr sz="4400" b="1">
              <a:solidFill>
                <a:srgbClr val="00632D"/>
              </a:solidFill>
            </a:endParaRPr>
          </a:p>
        </p:txBody>
      </p:sp>
    </p:spTree>
    <p:extLst>
      <p:ext uri="{BB962C8B-B14F-4D97-AF65-F5344CB8AC3E}">
        <p14:creationId xmlns:p14="http://schemas.microsoft.com/office/powerpoint/2010/main" val="2813622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182250"/>
            <a:ext cx="10515600" cy="1325563"/>
          </a:xfrm>
        </p:spPr>
        <p:txBody>
          <a:bodyPr/>
          <a:lstStyle/>
          <a:p>
            <a:pPr algn="ctr"/>
            <a:r>
              <a:rPr b="1">
                <a:solidFill>
                  <a:srgbClr val="FF0000"/>
                </a:solidFill>
              </a:rPr>
              <a:t>Chiarezza di espressione</a:t>
            </a: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838200" y="1577992"/>
            <a:ext cx="10515600" cy="883295"/>
          </a:xfrm>
        </p:spPr>
        <p:txBody>
          <a:bodyPr>
            <a:noAutofit/>
          </a:bodyPr>
          <a:lstStyle/>
          <a:p>
            <a:pPr marL="0" indent="0" algn="ctr">
              <a:buNone/>
              <a:defRPr sz="2400" b="1">
                <a:solidFill>
                  <a:srgbClr val="C00000"/>
                </a:solidFill>
              </a:defRPr>
            </a:pPr>
            <a:r>
              <a:t>La politica sulla privacy è inquadrata in un linguaggio comprensibile e preciso?  </a:t>
            </a:r>
            <a:endParaRPr sz="2400" b="1"/>
          </a:p>
          <a:p>
            <a:pPr marL="0" indent="0" algn="ctr">
              <a:buNone/>
              <a:defRPr sz="2400"/>
            </a:pPr>
            <a:r>
              <a:rPr b="1"/>
              <a:t>4 </a:t>
            </a:r>
            <a:r>
              <a:t>principali</a:t>
            </a:r>
            <a:r>
              <a:rPr b="1"/>
              <a:t> indicatori </a:t>
            </a:r>
            <a:r>
              <a:t>di vaghezza </a:t>
            </a:r>
          </a:p>
          <a:p>
            <a:pPr marL="0" indent="0">
              <a:buNone/>
            </a:pPr>
            <a:endParaRPr sz="2300"/>
          </a:p>
          <a:p>
            <a:pPr marL="0" indent="0">
              <a:buNone/>
            </a:pPr>
            <a:endParaRPr sz="2300"/>
          </a:p>
          <a:p>
            <a:endParaRPr sz="2300"/>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840923"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graphicFrame>
        <p:nvGraphicFramePr>
          <p:cNvPr id="3" name="Tabella 2">
            <a:extLst>
              <a:ext uri="{FF2B5EF4-FFF2-40B4-BE49-F238E27FC236}">
                <a16:creationId xmlns:a16="http://schemas.microsoft.com/office/drawing/2014/main" id="{E0FB2F16-0E57-A747-8E16-C2493B701FB9}"/>
              </a:ext>
            </a:extLst>
          </p:cNvPr>
          <p:cNvGraphicFramePr>
            <a:graphicFrameLocks noGrp="1"/>
          </p:cNvGraphicFramePr>
          <p:nvPr>
            <p:extLst>
              <p:ext uri="{D42A27DB-BD31-4B8C-83A1-F6EECF244321}">
                <p14:modId xmlns:p14="http://schemas.microsoft.com/office/powerpoint/2010/main" val="2990437063"/>
              </p:ext>
            </p:extLst>
          </p:nvPr>
        </p:nvGraphicFramePr>
        <p:xfrm>
          <a:off x="601287" y="2461287"/>
          <a:ext cx="10989426" cy="3206868"/>
        </p:xfrm>
        <a:graphic>
          <a:graphicData uri="http://schemas.openxmlformats.org/drawingml/2006/table">
            <a:tbl>
              <a:tblPr firstRow="1" bandRow="1">
                <a:tableStyleId>{5C22544A-7EE6-4342-B048-85BDC9FD1C3A}</a:tableStyleId>
              </a:tblPr>
              <a:tblGrid>
                <a:gridCol w="5494713">
                  <a:extLst>
                    <a:ext uri="{9D8B030D-6E8A-4147-A177-3AD203B41FA5}">
                      <a16:colId xmlns:a16="http://schemas.microsoft.com/office/drawing/2014/main" val="2970256752"/>
                    </a:ext>
                  </a:extLst>
                </a:gridCol>
                <a:gridCol w="5494713">
                  <a:extLst>
                    <a:ext uri="{9D8B030D-6E8A-4147-A177-3AD203B41FA5}">
                      <a16:colId xmlns:a16="http://schemas.microsoft.com/office/drawing/2014/main" val="2026677696"/>
                    </a:ext>
                  </a:extLst>
                </a:gridCol>
              </a:tblGrid>
              <a:tr h="316714">
                <a:tc>
                  <a:txBody>
                    <a:bodyPr/>
                    <a:lstStyle/>
                    <a:p>
                      <a:pPr algn="ctr">
                        <a:defRPr sz="2200"/>
                      </a:pPr>
                      <a:r>
                        <a:rPr sz="1800"/>
                        <a:t>Indicatore</a:t>
                      </a:r>
                    </a:p>
                  </a:txBody>
                  <a:tcPr/>
                </a:tc>
                <a:tc>
                  <a:txBody>
                    <a:bodyPr/>
                    <a:lstStyle/>
                    <a:p>
                      <a:pPr algn="ctr">
                        <a:defRPr sz="2200"/>
                      </a:pPr>
                      <a:r>
                        <a:rPr sz="1800"/>
                        <a:t>Qualificazioni linguistiche</a:t>
                      </a:r>
                    </a:p>
                  </a:txBody>
                  <a:tcPr/>
                </a:tc>
                <a:extLst>
                  <a:ext uri="{0D108BD9-81ED-4DB2-BD59-A6C34878D82A}">
                    <a16:rowId xmlns:a16="http://schemas.microsoft.com/office/drawing/2014/main" val="854867371"/>
                  </a:ext>
                </a:extLst>
              </a:tr>
              <a:tr h="814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b="1"/>
                      </a:pPr>
                      <a:r>
                        <a:rPr sz="1800"/>
                        <a:t>1. Termini condizionali</a:t>
                      </a:r>
                    </a:p>
                    <a:p>
                      <a:pPr marL="0" marR="0" lvl="0" indent="0" algn="l" defTabSz="914400" rtl="0" eaLnBrk="1" fontAlgn="auto" latinLnBrk="0" hangingPunct="1">
                        <a:lnSpc>
                          <a:spcPct val="100000"/>
                        </a:lnSpc>
                        <a:spcBef>
                          <a:spcPts val="0"/>
                        </a:spcBef>
                        <a:spcAft>
                          <a:spcPts val="0"/>
                        </a:spcAft>
                        <a:buClrTx/>
                        <a:buSzTx/>
                        <a:buFontTx/>
                        <a:buNone/>
                        <a:tabLst/>
                        <a:defRPr sz="2200"/>
                      </a:pPr>
                      <a:r>
                        <a:rPr sz="1800"/>
                        <a:t>L'esecuzione di un'azione o di un'attività dichiarata dipende da un trigger variabile</a:t>
                      </a:r>
                    </a:p>
                  </a:txBody>
                  <a:tcPr/>
                </a:tc>
                <a:tc>
                  <a:txBody>
                    <a:bodyPr/>
                    <a:lstStyle/>
                    <a:p>
                      <a:pPr>
                        <a:defRPr sz="2200"/>
                      </a:pPr>
                      <a:r>
                        <a:rPr sz="1800"/>
                        <a:t>Dipende, se necessario, se necessario, se necessario, altrimenti ragionevolmente, a volte, di tanto in tanto, ecc.</a:t>
                      </a:r>
                    </a:p>
                  </a:txBody>
                  <a:tcPr/>
                </a:tc>
                <a:extLst>
                  <a:ext uri="{0D108BD9-81ED-4DB2-BD59-A6C34878D82A}">
                    <a16:rowId xmlns:a16="http://schemas.microsoft.com/office/drawing/2014/main" val="3005004353"/>
                  </a:ext>
                </a:extLst>
              </a:tr>
              <a:tr h="316714">
                <a:tc>
                  <a:txBody>
                    <a:bodyPr/>
                    <a:lstStyle/>
                    <a:p>
                      <a:pPr algn="ctr">
                        <a:defRPr sz="2200" b="1"/>
                      </a:pPr>
                      <a:r>
                        <a:rPr sz="1800"/>
                        <a:t>Esempio</a:t>
                      </a:r>
                    </a:p>
                  </a:txBody>
                  <a:tcPr/>
                </a:tc>
                <a:tc>
                  <a:txBody>
                    <a:bodyPr/>
                    <a:lstStyle/>
                    <a:p>
                      <a:pPr algn="ctr">
                        <a:defRPr sz="2200" b="1"/>
                      </a:pPr>
                      <a:r>
                        <a:rPr sz="1800"/>
                        <a:t>Razionalità</a:t>
                      </a:r>
                    </a:p>
                  </a:txBody>
                  <a:tcPr/>
                </a:tc>
                <a:extLst>
                  <a:ext uri="{0D108BD9-81ED-4DB2-BD59-A6C34878D82A}">
                    <a16:rowId xmlns:a16="http://schemas.microsoft.com/office/drawing/2014/main" val="2283037062"/>
                  </a:ext>
                </a:extLst>
              </a:tr>
              <a:tr h="1560948">
                <a:tc>
                  <a:txBody>
                    <a:bodyPr/>
                    <a:lstStyle/>
                    <a:p>
                      <a:pPr>
                        <a:defRPr sz="2200">
                          <a:latin typeface="Courier" pitchFamily="2" charset="0"/>
                        </a:defRPr>
                      </a:pPr>
                      <a:r>
                        <a:rPr sz="1800"/>
                        <a:t>Lt;vag&gt; Possiamo anche condividere le tue informazioni se riteniamo, a nostra esclusiva discrezione, che tale divulgazione sia </a:t>
                      </a:r>
                      <a:r>
                        <a:rPr sz="1800" b="1"/>
                        <a:t>necessaria</a:t>
                      </a:r>
                      <a:r>
                        <a:rPr sz="1800"/>
                        <a:t>:....</a:t>
                      </a:r>
                    </a:p>
                  </a:txBody>
                  <a:tcPr/>
                </a:tc>
                <a:tc>
                  <a:txBody>
                    <a:bodyPr/>
                    <a:lstStyle/>
                    <a:p>
                      <a:pPr>
                        <a:defRPr sz="2200"/>
                      </a:pPr>
                      <a:r>
                        <a:rPr sz="1800"/>
                        <a:t>La pratica descritta come "necessaria" suggerisce che la condivisione avverrà solo in casi eccezionali, tuttavia la clausola non specifica a quali condizioni eccezionali il fornitore comunicherà le informazioni. </a:t>
                      </a:r>
                    </a:p>
                  </a:txBody>
                  <a:tcPr/>
                </a:tc>
                <a:extLst>
                  <a:ext uri="{0D108BD9-81ED-4DB2-BD59-A6C34878D82A}">
                    <a16:rowId xmlns:a16="http://schemas.microsoft.com/office/drawing/2014/main" val="1309581000"/>
                  </a:ext>
                </a:extLst>
              </a:tr>
            </a:tbl>
          </a:graphicData>
        </a:graphic>
      </p:graphicFrame>
    </p:spTree>
    <p:extLst>
      <p:ext uri="{BB962C8B-B14F-4D97-AF65-F5344CB8AC3E}">
        <p14:creationId xmlns:p14="http://schemas.microsoft.com/office/powerpoint/2010/main" val="2091046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365125"/>
            <a:ext cx="10515600" cy="566595"/>
          </a:xfrm>
        </p:spPr>
        <p:txBody>
          <a:bodyPr>
            <a:normAutofit fontScale="90000"/>
          </a:bodyPr>
          <a:lstStyle/>
          <a:p>
            <a:pPr algn="ctr"/>
            <a:r>
              <a:rPr b="1">
                <a:solidFill>
                  <a:srgbClr val="FF0000"/>
                </a:solidFill>
              </a:rPr>
              <a:t>Chiarezza di espressione</a:t>
            </a: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p:txBody>
          <a:bodyPr>
            <a:noAutofit/>
          </a:bodyPr>
          <a:lstStyle/>
          <a:p>
            <a:pPr marL="0" indent="0">
              <a:buNone/>
            </a:pPr>
            <a:endParaRPr sz="2300"/>
          </a:p>
          <a:p>
            <a:pPr marL="0" indent="0">
              <a:buNone/>
            </a:pPr>
            <a:endParaRPr sz="2300"/>
          </a:p>
          <a:p>
            <a:endParaRPr sz="2300"/>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graphicFrame>
        <p:nvGraphicFramePr>
          <p:cNvPr id="3" name="Tabella 2">
            <a:extLst>
              <a:ext uri="{FF2B5EF4-FFF2-40B4-BE49-F238E27FC236}">
                <a16:creationId xmlns:a16="http://schemas.microsoft.com/office/drawing/2014/main" id="{E0FB2F16-0E57-A747-8E16-C2493B701FB9}"/>
              </a:ext>
            </a:extLst>
          </p:cNvPr>
          <p:cNvGraphicFramePr>
            <a:graphicFrameLocks noGrp="1"/>
          </p:cNvGraphicFramePr>
          <p:nvPr>
            <p:extLst>
              <p:ext uri="{D42A27DB-BD31-4B8C-83A1-F6EECF244321}">
                <p14:modId xmlns:p14="http://schemas.microsoft.com/office/powerpoint/2010/main" val="791493061"/>
              </p:ext>
            </p:extLst>
          </p:nvPr>
        </p:nvGraphicFramePr>
        <p:xfrm>
          <a:off x="335279" y="931720"/>
          <a:ext cx="11521442" cy="5073927"/>
        </p:xfrm>
        <a:graphic>
          <a:graphicData uri="http://schemas.openxmlformats.org/drawingml/2006/table">
            <a:tbl>
              <a:tblPr firstRow="1" bandRow="1">
                <a:tableStyleId>{5C22544A-7EE6-4342-B048-85BDC9FD1C3A}</a:tableStyleId>
              </a:tblPr>
              <a:tblGrid>
                <a:gridCol w="5760721">
                  <a:extLst>
                    <a:ext uri="{9D8B030D-6E8A-4147-A177-3AD203B41FA5}">
                      <a16:colId xmlns:a16="http://schemas.microsoft.com/office/drawing/2014/main" val="2970256752"/>
                    </a:ext>
                  </a:extLst>
                </a:gridCol>
                <a:gridCol w="5760721">
                  <a:extLst>
                    <a:ext uri="{9D8B030D-6E8A-4147-A177-3AD203B41FA5}">
                      <a16:colId xmlns:a16="http://schemas.microsoft.com/office/drawing/2014/main" val="2026677696"/>
                    </a:ext>
                  </a:extLst>
                </a:gridCol>
              </a:tblGrid>
              <a:tr h="355519">
                <a:tc>
                  <a:txBody>
                    <a:bodyPr/>
                    <a:lstStyle/>
                    <a:p>
                      <a:pPr algn="ctr">
                        <a:defRPr sz="2200"/>
                      </a:pPr>
                      <a:r>
                        <a:rPr sz="1800"/>
                        <a:t>Indicatore</a:t>
                      </a:r>
                    </a:p>
                  </a:txBody>
                  <a:tcPr/>
                </a:tc>
                <a:tc>
                  <a:txBody>
                    <a:bodyPr/>
                    <a:lstStyle/>
                    <a:p>
                      <a:pPr algn="ctr">
                        <a:defRPr sz="2200"/>
                      </a:pPr>
                      <a:r>
                        <a:rPr sz="1800"/>
                        <a:t>Qualificazioni linguistiche</a:t>
                      </a:r>
                    </a:p>
                  </a:txBody>
                  <a:tcPr/>
                </a:tc>
                <a:extLst>
                  <a:ext uri="{0D108BD9-81ED-4DB2-BD59-A6C34878D82A}">
                    <a16:rowId xmlns:a16="http://schemas.microsoft.com/office/drawing/2014/main" val="854867371"/>
                  </a:ext>
                </a:extLst>
              </a:tr>
              <a:tr h="1472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pPr>
                      <a:r>
                        <a:rPr sz="1800" b="1"/>
                        <a:t>2. Generalizzazione: </a:t>
                      </a:r>
                      <a:r>
                        <a:rPr sz="1800"/>
                        <a:t>cioè termini che vagamente astratte pratiche di informazione utilizzando contesti che non sono chiari. Le azioni/i tipi di informazione sono vagamente astratte con condizioni poco chiare.</a:t>
                      </a:r>
                    </a:p>
                  </a:txBody>
                  <a:tcPr/>
                </a:tc>
                <a:tc>
                  <a:txBody>
                    <a:bodyPr/>
                    <a:lstStyle/>
                    <a:p>
                      <a:pPr>
                        <a:defRPr sz="2200"/>
                      </a:pPr>
                      <a:r>
                        <a:rPr sz="1800"/>
                        <a:t>generalmente, per lo più, ampiamente, generale, comunemente, di solito, normalmente, in genere, in gran parte, spesso, principalmente, tra le altre cose, ecc.</a:t>
                      </a:r>
                    </a:p>
                  </a:txBody>
                  <a:tcPr/>
                </a:tc>
                <a:extLst>
                  <a:ext uri="{0D108BD9-81ED-4DB2-BD59-A6C34878D82A}">
                    <a16:rowId xmlns:a16="http://schemas.microsoft.com/office/drawing/2014/main" val="3005004353"/>
                  </a:ext>
                </a:extLst>
              </a:tr>
              <a:tr h="355519">
                <a:tc>
                  <a:txBody>
                    <a:bodyPr/>
                    <a:lstStyle/>
                    <a:p>
                      <a:pPr algn="ctr">
                        <a:defRPr sz="2200" b="1"/>
                      </a:pPr>
                      <a:r>
                        <a:rPr sz="1800"/>
                        <a:t>Esempio</a:t>
                      </a:r>
                    </a:p>
                  </a:txBody>
                  <a:tcPr/>
                </a:tc>
                <a:tc>
                  <a:txBody>
                    <a:bodyPr/>
                    <a:lstStyle/>
                    <a:p>
                      <a:pPr algn="ctr">
                        <a:defRPr sz="2200" b="1"/>
                      </a:pPr>
                      <a:r>
                        <a:rPr sz="1800"/>
                        <a:t>Razionalità</a:t>
                      </a:r>
                    </a:p>
                  </a:txBody>
                  <a:tcPr/>
                </a:tc>
                <a:extLst>
                  <a:ext uri="{0D108BD9-81ED-4DB2-BD59-A6C34878D82A}">
                    <a16:rowId xmlns:a16="http://schemas.microsoft.com/office/drawing/2014/main" val="2283037062"/>
                  </a:ext>
                </a:extLst>
              </a:tr>
              <a:tr h="2869544">
                <a:tc>
                  <a:txBody>
                    <a:bodyPr/>
                    <a:lstStyle/>
                    <a:p>
                      <a:pPr>
                        <a:defRPr sz="2200">
                          <a:latin typeface="Courier" pitchFamily="2" charset="0"/>
                        </a:defRPr>
                      </a:pPr>
                      <a:r>
                        <a:rPr sz="1800"/>
                        <a:t>Lt;vag&gt; </a:t>
                      </a:r>
                      <a:r>
                        <a:rPr sz="1800" b="1"/>
                        <a:t>In genere</a:t>
                      </a:r>
                      <a:r>
                        <a:rPr sz="1800"/>
                        <a:t> o </a:t>
                      </a:r>
                      <a:r>
                        <a:rPr sz="1800" b="1"/>
                        <a:t>generalmente</a:t>
                      </a:r>
                      <a:r>
                        <a:rPr sz="1800"/>
                        <a:t> raccogliamo informazioni... &amp;/vag&gt;</a:t>
                      </a:r>
                    </a:p>
                    <a:p>
                      <a:pPr>
                        <a:defRPr sz="2200">
                          <a:latin typeface="Courier" pitchFamily="2" charset="0"/>
                        </a:defRPr>
                      </a:pPr>
                      <a:r>
                        <a:rPr sz="1800"/>
                        <a:t>Quando utilizzi un'Applicazione su un Dispositivo, raccoglieremo e utilizzeremo le informazioni su di te in modi </a:t>
                      </a:r>
                      <a:r>
                        <a:rPr sz="1800" b="1"/>
                        <a:t>generalmente</a:t>
                      </a:r>
                      <a:r>
                        <a:rPr sz="1800"/>
                        <a:t> simili e per scopi simili a quando utilizzi il sito web di TripAdvisor.</a:t>
                      </a:r>
                    </a:p>
                  </a:txBody>
                  <a:tcPr/>
                </a:tc>
                <a:tc>
                  <a:txBody>
                    <a:bodyPr/>
                    <a:lstStyle/>
                    <a:p>
                      <a:pPr algn="just">
                        <a:defRPr sz="2200"/>
                      </a:pPr>
                      <a:r>
                        <a:rPr sz="1800"/>
                        <a:t>L'uso del termine di generalizzazione "generalmente" oscura per l'interessato le attività del fornitore di servizi, in quanto fornisce una grande flessibilità al fornitore di servizi. </a:t>
                      </a:r>
                    </a:p>
                  </a:txBody>
                  <a:tcPr/>
                </a:tc>
                <a:extLst>
                  <a:ext uri="{0D108BD9-81ED-4DB2-BD59-A6C34878D82A}">
                    <a16:rowId xmlns:a16="http://schemas.microsoft.com/office/drawing/2014/main" val="1309581000"/>
                  </a:ext>
                </a:extLst>
              </a:tr>
            </a:tbl>
          </a:graphicData>
        </a:graphic>
      </p:graphicFrame>
    </p:spTree>
    <p:extLst>
      <p:ext uri="{BB962C8B-B14F-4D97-AF65-F5344CB8AC3E}">
        <p14:creationId xmlns:p14="http://schemas.microsoft.com/office/powerpoint/2010/main" val="2699848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27116" y="90973"/>
            <a:ext cx="10515600" cy="1006307"/>
          </a:xfrm>
        </p:spPr>
        <p:txBody>
          <a:bodyPr>
            <a:normAutofit/>
          </a:bodyPr>
          <a:lstStyle/>
          <a:p>
            <a:pPr algn="ctr"/>
            <a:r>
              <a:rPr b="1">
                <a:solidFill>
                  <a:srgbClr val="FF0000"/>
                </a:solidFill>
              </a:rPr>
              <a:t>Chiarezza di espressione</a:t>
            </a: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p:txBody>
          <a:bodyPr>
            <a:noAutofit/>
          </a:bodyPr>
          <a:lstStyle/>
          <a:p>
            <a:pPr marL="0" indent="0">
              <a:buNone/>
            </a:pPr>
            <a:endParaRPr sz="2300"/>
          </a:p>
          <a:p>
            <a:pPr marL="0" indent="0">
              <a:buNone/>
            </a:pPr>
            <a:endParaRPr sz="2300"/>
          </a:p>
          <a:p>
            <a:endParaRPr sz="2300"/>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graphicFrame>
        <p:nvGraphicFramePr>
          <p:cNvPr id="3" name="Tabella 2">
            <a:extLst>
              <a:ext uri="{FF2B5EF4-FFF2-40B4-BE49-F238E27FC236}">
                <a16:creationId xmlns:a16="http://schemas.microsoft.com/office/drawing/2014/main" id="{E0FB2F16-0E57-A747-8E16-C2493B701FB9}"/>
              </a:ext>
            </a:extLst>
          </p:cNvPr>
          <p:cNvGraphicFramePr>
            <a:graphicFrameLocks noGrp="1"/>
          </p:cNvGraphicFramePr>
          <p:nvPr>
            <p:extLst>
              <p:ext uri="{D42A27DB-BD31-4B8C-83A1-F6EECF244321}">
                <p14:modId xmlns:p14="http://schemas.microsoft.com/office/powerpoint/2010/main" val="1007050663"/>
              </p:ext>
            </p:extLst>
          </p:nvPr>
        </p:nvGraphicFramePr>
        <p:xfrm>
          <a:off x="315883" y="1120641"/>
          <a:ext cx="11538066" cy="4226027"/>
        </p:xfrm>
        <a:graphic>
          <a:graphicData uri="http://schemas.openxmlformats.org/drawingml/2006/table">
            <a:tbl>
              <a:tblPr firstRow="1" bandRow="1">
                <a:tableStyleId>{5C22544A-7EE6-4342-B048-85BDC9FD1C3A}</a:tableStyleId>
              </a:tblPr>
              <a:tblGrid>
                <a:gridCol w="5769033">
                  <a:extLst>
                    <a:ext uri="{9D8B030D-6E8A-4147-A177-3AD203B41FA5}">
                      <a16:colId xmlns:a16="http://schemas.microsoft.com/office/drawing/2014/main" val="2970256752"/>
                    </a:ext>
                  </a:extLst>
                </a:gridCol>
                <a:gridCol w="5769033">
                  <a:extLst>
                    <a:ext uri="{9D8B030D-6E8A-4147-A177-3AD203B41FA5}">
                      <a16:colId xmlns:a16="http://schemas.microsoft.com/office/drawing/2014/main" val="2026677696"/>
                    </a:ext>
                  </a:extLst>
                </a:gridCol>
              </a:tblGrid>
              <a:tr h="297769">
                <a:tc>
                  <a:txBody>
                    <a:bodyPr/>
                    <a:lstStyle/>
                    <a:p>
                      <a:pPr algn="ctr">
                        <a:defRPr sz="2200"/>
                      </a:pPr>
                      <a:r>
                        <a:rPr sz="2000"/>
                        <a:t>Indicatore</a:t>
                      </a:r>
                    </a:p>
                  </a:txBody>
                  <a:tcPr/>
                </a:tc>
                <a:tc>
                  <a:txBody>
                    <a:bodyPr/>
                    <a:lstStyle/>
                    <a:p>
                      <a:pPr algn="ctr">
                        <a:defRPr sz="2200"/>
                      </a:pPr>
                      <a:r>
                        <a:rPr sz="2000"/>
                        <a:t>Qualificazioni linguistiche</a:t>
                      </a:r>
                    </a:p>
                  </a:txBody>
                  <a:tcPr/>
                </a:tc>
                <a:extLst>
                  <a:ext uri="{0D108BD9-81ED-4DB2-BD59-A6C34878D82A}">
                    <a16:rowId xmlns:a16="http://schemas.microsoft.com/office/drawing/2014/main" val="854867371"/>
                  </a:ext>
                </a:extLst>
              </a:tr>
              <a:tr h="208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pPr>
                      <a:r>
                        <a:rPr sz="2000" b="1"/>
                        <a:t>3. Modalità</a:t>
                      </a:r>
                      <a:r>
                        <a:rPr sz="2000"/>
                        <a:t>: include verbi modali, avverbi e aggettivi non specifici, che creano incertezza rispetto all'azione reale; include se un'azione è possibile. La modalità non comprende se è consentita un'azione e/o un'attività. La modalità si riferisce principalmente alla possibilità ambigua di azione o evento.</a:t>
                      </a:r>
                    </a:p>
                    <a:p>
                      <a:pPr marL="0" marR="0" lvl="0" indent="0" algn="l" defTabSz="914400" rtl="0" eaLnBrk="1" fontAlgn="auto" latinLnBrk="0" hangingPunct="1">
                        <a:lnSpc>
                          <a:spcPct val="100000"/>
                        </a:lnSpc>
                        <a:spcBef>
                          <a:spcPts val="0"/>
                        </a:spcBef>
                        <a:spcAft>
                          <a:spcPts val="0"/>
                        </a:spcAft>
                        <a:buClrTx/>
                        <a:buSzTx/>
                        <a:buFontTx/>
                        <a:buNone/>
                        <a:tabLst/>
                      </a:pPr>
                      <a:endParaRPr sz="2000" b="1">
                        <a:solidFill>
                          <a:schemeClr val="tx1"/>
                        </a:solidFill>
                      </a:endParaRPr>
                    </a:p>
                  </a:txBody>
                  <a:tcPr/>
                </a:tc>
                <a:tc>
                  <a:txBody>
                    <a:bodyPr/>
                    <a:lstStyle/>
                    <a:p>
                      <a:pPr>
                        <a:defRPr sz="2200"/>
                      </a:pPr>
                      <a:r>
                        <a:rPr sz="2000"/>
                        <a:t>maggio, potrebbe, potrebbe, possibile, possibilmente, ecc.</a:t>
                      </a:r>
                    </a:p>
                  </a:txBody>
                  <a:tcPr/>
                </a:tc>
                <a:extLst>
                  <a:ext uri="{0D108BD9-81ED-4DB2-BD59-A6C34878D82A}">
                    <a16:rowId xmlns:a16="http://schemas.microsoft.com/office/drawing/2014/main" val="3005004353"/>
                  </a:ext>
                </a:extLst>
              </a:tr>
              <a:tr h="297769">
                <a:tc>
                  <a:txBody>
                    <a:bodyPr/>
                    <a:lstStyle/>
                    <a:p>
                      <a:pPr algn="ctr">
                        <a:defRPr sz="2200" b="1"/>
                      </a:pPr>
                      <a:r>
                        <a:rPr sz="2000"/>
                        <a:t>Esempio</a:t>
                      </a:r>
                    </a:p>
                  </a:txBody>
                  <a:tcPr/>
                </a:tc>
                <a:tc>
                  <a:txBody>
                    <a:bodyPr/>
                    <a:lstStyle/>
                    <a:p>
                      <a:pPr algn="ctr">
                        <a:defRPr sz="2200" b="1"/>
                      </a:pPr>
                      <a:r>
                        <a:rPr sz="2000"/>
                        <a:t>Razionalità</a:t>
                      </a:r>
                    </a:p>
                  </a:txBody>
                  <a:tcPr/>
                </a:tc>
                <a:extLst>
                  <a:ext uri="{0D108BD9-81ED-4DB2-BD59-A6C34878D82A}">
                    <a16:rowId xmlns:a16="http://schemas.microsoft.com/office/drawing/2014/main" val="2283037062"/>
                  </a:ext>
                </a:extLst>
              </a:tr>
              <a:tr h="1208507">
                <a:tc>
                  <a:txBody>
                    <a:bodyPr/>
                    <a:lstStyle/>
                    <a:p>
                      <a:pPr>
                        <a:defRPr sz="2200">
                          <a:latin typeface="Courier" pitchFamily="2" charset="0"/>
                        </a:defRPr>
                      </a:pPr>
                      <a:r>
                        <a:rPr sz="2000"/>
                        <a:t>&amp;lt;vag&gt; </a:t>
                      </a:r>
                      <a:r>
                        <a:rPr sz="2000" b="1"/>
                        <a:t>Possiamo</a:t>
                      </a:r>
                      <a:r>
                        <a:rPr sz="2000"/>
                        <a:t> utilizzare i tuoi dati personali per sviluppare nuovi servizi lt;/vag&gt;</a:t>
                      </a:r>
                    </a:p>
                  </a:txBody>
                  <a:tcPr/>
                </a:tc>
                <a:tc>
                  <a:txBody>
                    <a:bodyPr/>
                    <a:lstStyle/>
                    <a:p>
                      <a:pPr>
                        <a:defRPr sz="2200"/>
                      </a:pPr>
                      <a:r>
                        <a:rPr sz="2000"/>
                        <a:t>non è chiaro se il responsabile del trattamento utilizzerà le informazioni dell'interessato per sviluppare nuovi servizi e in quali casi e in quali casi </a:t>
                      </a:r>
                    </a:p>
                  </a:txBody>
                  <a:tcPr/>
                </a:tc>
                <a:extLst>
                  <a:ext uri="{0D108BD9-81ED-4DB2-BD59-A6C34878D82A}">
                    <a16:rowId xmlns:a16="http://schemas.microsoft.com/office/drawing/2014/main" val="1309581000"/>
                  </a:ext>
                </a:extLst>
              </a:tr>
            </a:tbl>
          </a:graphicData>
        </a:graphic>
      </p:graphicFrame>
    </p:spTree>
    <p:extLst>
      <p:ext uri="{BB962C8B-B14F-4D97-AF65-F5344CB8AC3E}">
        <p14:creationId xmlns:p14="http://schemas.microsoft.com/office/powerpoint/2010/main" val="141318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32A751-6911-044D-87A9-852B9A3B5F9B}"/>
              </a:ext>
            </a:extLst>
          </p:cNvPr>
          <p:cNvSpPr>
            <a:spLocks noGrp="1"/>
          </p:cNvSpPr>
          <p:nvPr>
            <p:ph type="title"/>
          </p:nvPr>
        </p:nvSpPr>
        <p:spPr/>
        <p:txBody>
          <a:bodyPr anchor="ctr"/>
          <a:lstStyle/>
          <a:p>
            <a:pPr algn="ctr">
              <a:defRPr sz="3600" b="1">
                <a:solidFill>
                  <a:schemeClr val="accent1">
                    <a:lumMod val="50000"/>
                  </a:schemeClr>
                </a:solidFill>
              </a:defRPr>
            </a:pPr>
            <a:r>
              <a:t>Informazioni su CLAUDETTE.eu</a:t>
            </a:r>
            <a:endParaRPr sz="3500"/>
          </a:p>
        </p:txBody>
      </p:sp>
      <p:sp>
        <p:nvSpPr>
          <p:cNvPr id="3" name="Segnaposto contenuto 2">
            <a:extLst>
              <a:ext uri="{FF2B5EF4-FFF2-40B4-BE49-F238E27FC236}">
                <a16:creationId xmlns:a16="http://schemas.microsoft.com/office/drawing/2014/main" id="{D671B8B0-9596-0B4D-8914-FF29B7BFDFBE}"/>
              </a:ext>
            </a:extLst>
          </p:cNvPr>
          <p:cNvSpPr>
            <a:spLocks noGrp="1"/>
          </p:cNvSpPr>
          <p:nvPr>
            <p:ph idx="1"/>
          </p:nvPr>
        </p:nvSpPr>
        <p:spPr>
          <a:xfrm>
            <a:off x="509954" y="1210163"/>
            <a:ext cx="11105784" cy="4022019"/>
          </a:xfrm>
        </p:spPr>
        <p:txBody>
          <a:bodyPr/>
          <a:lstStyle/>
          <a:p>
            <a:pPr marL="0" indent="0">
              <a:buNone/>
              <a:defRPr sz="3000"/>
            </a:pPr>
            <a:r>
              <a:t>Rileva automaticamente clausole </a:t>
            </a:r>
            <a:r>
              <a:rPr b="1"/>
              <a:t>potenzialmente </a:t>
            </a:r>
            <a:r>
              <a:t>abusive nei Termini di servizio e nelle Politiche sulla privacy</a:t>
            </a:r>
            <a:endParaRPr sz="3000"/>
          </a:p>
          <a:p>
            <a:pPr>
              <a:defRPr sz="3000"/>
            </a:pPr>
            <a:r>
              <a:t>I consumatori sono d'accordo ma non leggono</a:t>
            </a:r>
            <a:endParaRPr sz="3000"/>
          </a:p>
          <a:p>
            <a:pPr>
              <a:defRPr sz="3000"/>
            </a:pPr>
            <a:r>
              <a:t>Le ONG hanno competenza a controllare, ma mancano di risorse </a:t>
            </a:r>
          </a:p>
          <a:p>
            <a:pPr>
              <a:defRPr sz="3000"/>
            </a:pPr>
            <a:r>
              <a:t>L'azienda continua a utilizzare clausole illegali </a:t>
            </a:r>
          </a:p>
          <a:p>
            <a:endParaRPr sz="3000"/>
          </a:p>
        </p:txBody>
      </p:sp>
      <p:sp>
        <p:nvSpPr>
          <p:cNvPr id="5" name="Segnaposto numero diapositiva 4">
            <a:extLst>
              <a:ext uri="{FF2B5EF4-FFF2-40B4-BE49-F238E27FC236}">
                <a16:creationId xmlns:a16="http://schemas.microsoft.com/office/drawing/2014/main" id="{5DDDC9FC-8E3A-2744-96DA-BFC3AA41D027}"/>
              </a:ext>
            </a:extLst>
          </p:cNvPr>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it-IT" smtClean="0"/>
              <a:t>5</a:t>
            </a:fld>
            <a:endParaRPr lang="it-IT"/>
          </a:p>
        </p:txBody>
      </p:sp>
    </p:spTree>
    <p:extLst>
      <p:ext uri="{BB962C8B-B14F-4D97-AF65-F5344CB8AC3E}">
        <p14:creationId xmlns:p14="http://schemas.microsoft.com/office/powerpoint/2010/main" val="2628425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339506"/>
            <a:ext cx="10515600" cy="800831"/>
          </a:xfrm>
        </p:spPr>
        <p:txBody>
          <a:bodyPr>
            <a:noAutofit/>
          </a:bodyPr>
          <a:lstStyle/>
          <a:p>
            <a:pPr algn="ctr">
              <a:defRPr b="1">
                <a:solidFill>
                  <a:srgbClr val="FF0000"/>
                </a:solidFill>
              </a:defRPr>
            </a:pPr>
            <a:r>
              <a:t>Chiarezza di espressione</a:t>
            </a:r>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p:txBody>
          <a:bodyPr>
            <a:noAutofit/>
          </a:bodyPr>
          <a:lstStyle/>
          <a:p>
            <a:pPr marL="0" indent="0">
              <a:buNone/>
            </a:pPr>
            <a:endParaRPr sz="2300"/>
          </a:p>
          <a:p>
            <a:pPr marL="0" indent="0">
              <a:buNone/>
            </a:pPr>
            <a:endParaRPr sz="2300"/>
          </a:p>
          <a:p>
            <a:endParaRPr sz="2300"/>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graphicFrame>
        <p:nvGraphicFramePr>
          <p:cNvPr id="3" name="Tabella 2">
            <a:extLst>
              <a:ext uri="{FF2B5EF4-FFF2-40B4-BE49-F238E27FC236}">
                <a16:creationId xmlns:a16="http://schemas.microsoft.com/office/drawing/2014/main" id="{E0FB2F16-0E57-A747-8E16-C2493B701FB9}"/>
              </a:ext>
            </a:extLst>
          </p:cNvPr>
          <p:cNvGraphicFramePr>
            <a:graphicFrameLocks noGrp="1"/>
          </p:cNvGraphicFramePr>
          <p:nvPr>
            <p:extLst>
              <p:ext uri="{D42A27DB-BD31-4B8C-83A1-F6EECF244321}">
                <p14:modId xmlns:p14="http://schemas.microsoft.com/office/powerpoint/2010/main" val="2169099951"/>
              </p:ext>
            </p:extLst>
          </p:nvPr>
        </p:nvGraphicFramePr>
        <p:xfrm>
          <a:off x="235527" y="931720"/>
          <a:ext cx="11720946" cy="4611310"/>
        </p:xfrm>
        <a:graphic>
          <a:graphicData uri="http://schemas.openxmlformats.org/drawingml/2006/table">
            <a:tbl>
              <a:tblPr firstRow="1" bandRow="1">
                <a:tableStyleId>{5C22544A-7EE6-4342-B048-85BDC9FD1C3A}</a:tableStyleId>
              </a:tblPr>
              <a:tblGrid>
                <a:gridCol w="5860473">
                  <a:extLst>
                    <a:ext uri="{9D8B030D-6E8A-4147-A177-3AD203B41FA5}">
                      <a16:colId xmlns:a16="http://schemas.microsoft.com/office/drawing/2014/main" val="2970256752"/>
                    </a:ext>
                  </a:extLst>
                </a:gridCol>
                <a:gridCol w="5860473">
                  <a:extLst>
                    <a:ext uri="{9D8B030D-6E8A-4147-A177-3AD203B41FA5}">
                      <a16:colId xmlns:a16="http://schemas.microsoft.com/office/drawing/2014/main" val="2026677696"/>
                    </a:ext>
                  </a:extLst>
                </a:gridCol>
              </a:tblGrid>
              <a:tr h="297769">
                <a:tc>
                  <a:txBody>
                    <a:bodyPr/>
                    <a:lstStyle/>
                    <a:p>
                      <a:pPr algn="ctr">
                        <a:defRPr sz="2200"/>
                      </a:pPr>
                      <a:r>
                        <a:rPr sz="1800"/>
                        <a:t>Indicatore</a:t>
                      </a:r>
                    </a:p>
                  </a:txBody>
                  <a:tcPr/>
                </a:tc>
                <a:tc>
                  <a:txBody>
                    <a:bodyPr/>
                    <a:lstStyle/>
                    <a:p>
                      <a:pPr algn="ctr">
                        <a:defRPr sz="2200"/>
                      </a:pPr>
                      <a:r>
                        <a:rPr sz="1800"/>
                        <a:t>Qualificazioni linguistiche</a:t>
                      </a:r>
                    </a:p>
                  </a:txBody>
                  <a:tcPr/>
                </a:tc>
                <a:extLst>
                  <a:ext uri="{0D108BD9-81ED-4DB2-BD59-A6C34878D82A}">
                    <a16:rowId xmlns:a16="http://schemas.microsoft.com/office/drawing/2014/main" val="854867371"/>
                  </a:ext>
                </a:extLst>
              </a:tr>
              <a:tr h="862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pPr>
                      <a:r>
                        <a:rPr sz="1800" b="1"/>
                        <a:t>4. Quantificatori numerici non specifici:  </a:t>
                      </a:r>
                      <a:r>
                        <a:rPr sz="1800"/>
                        <a:t>che creano ambiguità sulla misura reale</a:t>
                      </a:r>
                    </a:p>
                  </a:txBody>
                  <a:tcPr/>
                </a:tc>
                <a:tc>
                  <a:txBody>
                    <a:bodyPr/>
                    <a:lstStyle/>
                    <a:p>
                      <a:pPr>
                        <a:defRPr sz="2200"/>
                      </a:pPr>
                      <a:r>
                        <a:rPr sz="1800"/>
                        <a:t>certi, numerosi, alcuni, molti, vari, tra cui (ma non limitato a), varietà</a:t>
                      </a:r>
                    </a:p>
                  </a:txBody>
                  <a:tcPr/>
                </a:tc>
                <a:extLst>
                  <a:ext uri="{0D108BD9-81ED-4DB2-BD59-A6C34878D82A}">
                    <a16:rowId xmlns:a16="http://schemas.microsoft.com/office/drawing/2014/main" val="3005004353"/>
                  </a:ext>
                </a:extLst>
              </a:tr>
              <a:tr h="297769">
                <a:tc>
                  <a:txBody>
                    <a:bodyPr/>
                    <a:lstStyle/>
                    <a:p>
                      <a:pPr algn="ctr">
                        <a:defRPr sz="2200" b="1"/>
                      </a:pPr>
                      <a:r>
                        <a:rPr sz="1800"/>
                        <a:t>Esempio</a:t>
                      </a:r>
                    </a:p>
                  </a:txBody>
                  <a:tcPr/>
                </a:tc>
                <a:tc>
                  <a:txBody>
                    <a:bodyPr/>
                    <a:lstStyle/>
                    <a:p>
                      <a:pPr algn="ctr">
                        <a:defRPr sz="2200" b="1"/>
                      </a:pPr>
                      <a:r>
                        <a:rPr sz="1800"/>
                        <a:t>Razionalità</a:t>
                      </a:r>
                    </a:p>
                  </a:txBody>
                  <a:tcPr/>
                </a:tc>
                <a:extLst>
                  <a:ext uri="{0D108BD9-81ED-4DB2-BD59-A6C34878D82A}">
                    <a16:rowId xmlns:a16="http://schemas.microsoft.com/office/drawing/2014/main" val="2283037062"/>
                  </a:ext>
                </a:extLst>
              </a:tr>
              <a:tr h="1208507">
                <a:tc>
                  <a:txBody>
                    <a:bodyPr/>
                    <a:lstStyle/>
                    <a:p>
                      <a:pPr algn="just">
                        <a:defRPr sz="2000">
                          <a:latin typeface="Courier" pitchFamily="2" charset="0"/>
                        </a:defRPr>
                      </a:pPr>
                      <a:r>
                        <a:rPr sz="1600"/>
                        <a:t>Quando crei un ID Apple, richiedi crediti commerciali, acquisti un prodotto, scarichi un aggiornamento del software, ti registri per una classe presso un Apple Retail Store, ti connetti ai nostri servizi, ci contatti o partecipi a un sondaggio online, potremmo raccogliere una </a:t>
                      </a:r>
                      <a:r>
                        <a:rPr sz="1600" b="1"/>
                        <a:t>varietà</a:t>
                      </a:r>
                      <a:r>
                        <a:rPr sz="1600"/>
                        <a:t> di informazioni, </a:t>
                      </a:r>
                      <a:r>
                        <a:rPr sz="1600" b="1"/>
                        <a:t>tra cui</a:t>
                      </a:r>
                      <a:r>
                        <a:rPr sz="1600"/>
                        <a:t> nome, indirizzo postale, numero di telefono, indirizzo e-mail, preferenze di contatto, identificatori del dispositivo, indirizzo IP, informazioni sulla posizione e informazioni sulla carta di credito.</a:t>
                      </a:r>
                    </a:p>
                  </a:txBody>
                  <a:tcPr/>
                </a:tc>
                <a:tc>
                  <a:txBody>
                    <a:bodyPr/>
                    <a:lstStyle/>
                    <a:p>
                      <a:pPr>
                        <a:defRPr sz="2200">
                          <a:effectLst/>
                        </a:defRPr>
                      </a:pPr>
                      <a:r>
                        <a:rPr sz="1800">
                          <a:solidFill>
                            <a:schemeClr val="dk1"/>
                          </a:solidFill>
                        </a:rPr>
                        <a:t>crea ambiguità per quanto riguarda la misura effettiva delle informazioni che il titolare del trattamento raccoglie</a:t>
                      </a:r>
                      <a:r>
                        <a:rPr sz="1800"/>
                        <a:t> </a:t>
                      </a:r>
                    </a:p>
                  </a:txBody>
                  <a:tcPr/>
                </a:tc>
                <a:extLst>
                  <a:ext uri="{0D108BD9-81ED-4DB2-BD59-A6C34878D82A}">
                    <a16:rowId xmlns:a16="http://schemas.microsoft.com/office/drawing/2014/main" val="1309581000"/>
                  </a:ext>
                </a:extLst>
              </a:tr>
            </a:tbl>
          </a:graphicData>
        </a:graphic>
      </p:graphicFrame>
    </p:spTree>
    <p:extLst>
      <p:ext uri="{BB962C8B-B14F-4D97-AF65-F5344CB8AC3E}">
        <p14:creationId xmlns:p14="http://schemas.microsoft.com/office/powerpoint/2010/main" val="1989327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838200" y="268938"/>
            <a:ext cx="10515600" cy="1325563"/>
          </a:xfrm>
        </p:spPr>
        <p:txBody>
          <a:bodyPr>
            <a:normAutofit/>
          </a:bodyPr>
          <a:lstStyle/>
          <a:p>
            <a:pPr algn="ctr">
              <a:defRPr b="1">
                <a:solidFill>
                  <a:srgbClr val="FF0000"/>
                </a:solidFill>
              </a:defRPr>
            </a:pPr>
            <a:r>
              <a:t>Chiarezza di espressione</a:t>
            </a:r>
            <a:endParaRPr sz="1800"/>
          </a:p>
        </p:txBody>
      </p:sp>
      <p:sp>
        <p:nvSpPr>
          <p:cNvPr id="6" name="Platshållare för innehåll 2">
            <a:extLst>
              <a:ext uri="{FF2B5EF4-FFF2-40B4-BE49-F238E27FC236}">
                <a16:creationId xmlns:a16="http://schemas.microsoft.com/office/drawing/2014/main" id="{711920E2-37C2-9D45-8C06-3932448BD0C8}"/>
              </a:ext>
            </a:extLst>
          </p:cNvPr>
          <p:cNvSpPr>
            <a:spLocks noGrp="1"/>
          </p:cNvSpPr>
          <p:nvPr>
            <p:ph idx="1"/>
          </p:nvPr>
        </p:nvSpPr>
        <p:spPr>
          <a:xfrm>
            <a:off x="838200" y="2257283"/>
            <a:ext cx="10515600" cy="2846127"/>
          </a:xfrm>
        </p:spPr>
        <p:txBody>
          <a:bodyPr>
            <a:noAutofit/>
          </a:bodyPr>
          <a:lstStyle/>
          <a:p>
            <a:pPr marL="0" indent="0" algn="just">
              <a:buNone/>
              <a:defRPr sz="2400"/>
            </a:pPr>
            <a:r>
              <a:t>Una combinazione di diverse forme di vaghezza</a:t>
            </a:r>
            <a:endParaRPr sz="2400" b="1"/>
          </a:p>
          <a:p>
            <a:pPr marL="0" indent="0" algn="just">
              <a:buNone/>
            </a:pPr>
            <a:endParaRPr sz="2400"/>
          </a:p>
          <a:p>
            <a:pPr marL="0" indent="0" algn="just">
              <a:buNone/>
              <a:defRPr sz="2400">
                <a:latin typeface="Courier" pitchFamily="2" charset="0"/>
              </a:defRPr>
            </a:pPr>
            <a:r>
              <a:t>In </a:t>
            </a:r>
            <a:r>
              <a:rPr b="1"/>
              <a:t>genere</a:t>
            </a:r>
            <a:r>
              <a:t> possiamo </a:t>
            </a:r>
            <a:r>
              <a:rPr b="1"/>
              <a:t>condividere</a:t>
            </a:r>
            <a:r>
              <a:t> le informazioni personali che raccogliamo con </a:t>
            </a:r>
            <a:r>
              <a:rPr b="1"/>
              <a:t>alcuni</a:t>
            </a:r>
            <a:r>
              <a:t> fornitori di servizi, </a:t>
            </a:r>
            <a:r>
              <a:rPr b="1"/>
              <a:t>alcuni</a:t>
            </a:r>
            <a:r>
              <a:t> dei quali </a:t>
            </a:r>
            <a:r>
              <a:rPr b="1"/>
              <a:t>possono</a:t>
            </a:r>
            <a:r>
              <a:t> utilizzare le informazioni per i propri scopi </a:t>
            </a:r>
            <a:r>
              <a:rPr b="1"/>
              <a:t>come necessario</a:t>
            </a:r>
            <a:r>
              <a:t>.</a:t>
            </a:r>
          </a:p>
          <a:p>
            <a:pPr marL="0" indent="0" algn="just">
              <a:buNone/>
            </a:pPr>
            <a:endParaRPr sz="2400">
              <a:latin typeface="Courier" pitchFamily="2" charset="0"/>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931720"/>
            <a:ext cx="8510155" cy="505344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Tree>
    <p:extLst>
      <p:ext uri="{BB962C8B-B14F-4D97-AF65-F5344CB8AC3E}">
        <p14:creationId xmlns:p14="http://schemas.microsoft.com/office/powerpoint/2010/main" val="2776052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3175841" y="188640"/>
            <a:ext cx="5663675" cy="893618"/>
          </a:xfrm>
        </p:spPr>
        <p:txBody>
          <a:bodyPr/>
          <a:lstStyle/>
          <a:p>
            <a:pPr algn="ctr">
              <a:defRPr>
                <a:solidFill>
                  <a:schemeClr val="accent1">
                    <a:lumMod val="50000"/>
                  </a:schemeClr>
                </a:solidFill>
              </a:defRPr>
            </a:pPr>
            <a:r>
              <a:rPr b="1"/>
              <a:t>CLAUDETTE PER IL GDPR</a:t>
            </a:r>
            <a:endParaRPr sz="1800">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524001" y="1288330"/>
            <a:ext cx="8967354" cy="469683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
        <p:nvSpPr>
          <p:cNvPr id="7" name="Segnaposto contenuto 5">
            <a:extLst>
              <a:ext uri="{FF2B5EF4-FFF2-40B4-BE49-F238E27FC236}">
                <a16:creationId xmlns:a16="http://schemas.microsoft.com/office/drawing/2014/main" id="{7AE18F7B-D992-2245-804D-4DB69753E76C}"/>
              </a:ext>
            </a:extLst>
          </p:cNvPr>
          <p:cNvSpPr txBox="1">
            <a:spLocks/>
          </p:cNvSpPr>
          <p:nvPr/>
        </p:nvSpPr>
        <p:spPr>
          <a:xfrm>
            <a:off x="7779328" y="1506680"/>
            <a:ext cx="2712027" cy="4586616"/>
          </a:xfrm>
          <a:prstGeom prst="rect">
            <a:avLst/>
          </a:prstGeom>
        </p:spPr>
        <p:txBody>
          <a:bodyPr vert="horz" lIns="91440" tIns="45720" rIns="91440" bIns="4572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t>Corpus annotato manualmente </a:t>
            </a:r>
          </a:p>
          <a:p>
            <a:pPr marL="0" indent="0">
              <a:buNone/>
            </a:pPr>
            <a:endParaRPr/>
          </a:p>
          <a:p>
            <a:pPr marL="0" indent="0">
              <a:buNone/>
              <a:defRPr b="1"/>
            </a:pPr>
            <a:r>
              <a:t>DA DOVE ABBIAMO INIZIATO?</a:t>
            </a:r>
          </a:p>
          <a:p>
            <a:pPr marL="0" indent="0">
              <a:buNone/>
            </a:pPr>
            <a:endParaRPr/>
          </a:p>
          <a:p>
            <a:pPr>
              <a:buFont typeface="Wingdings" pitchFamily="2" charset="2"/>
              <a:buChar char="Ø"/>
            </a:pPr>
            <a:r>
              <a:t>14 documenti (32 ora)</a:t>
            </a:r>
          </a:p>
          <a:p>
            <a:pPr>
              <a:buFont typeface="Wingdings" pitchFamily="2" charset="2"/>
              <a:buChar char="Ø"/>
            </a:pPr>
            <a:r>
              <a:t>3.658 frasi</a:t>
            </a:r>
          </a:p>
          <a:p>
            <a:pPr>
              <a:buFont typeface="Wingdings" pitchFamily="2" charset="2"/>
              <a:buChar char="Ø"/>
            </a:pPr>
            <a:r>
              <a:t>80,398 parole</a:t>
            </a:r>
          </a:p>
          <a:p>
            <a:pPr>
              <a:buFont typeface="Wingdings" pitchFamily="2" charset="2"/>
              <a:buChar char="Ø"/>
            </a:pPr>
            <a:r>
              <a:t>11,0 % frasi contengono un linguaggio poco chiaro</a:t>
            </a:r>
          </a:p>
          <a:p>
            <a:pPr>
              <a:buFont typeface="Wingdings" pitchFamily="2" charset="2"/>
              <a:buChar char="Ø"/>
            </a:pPr>
            <a:r>
              <a:t>Il 33,9 % delle frasi contiene clausole potenzialmente illegali</a:t>
            </a:r>
          </a:p>
          <a:p>
            <a:pPr>
              <a:buFont typeface="Wingdings" pitchFamily="2" charset="2"/>
              <a:buChar char="Ø"/>
            </a:pPr>
            <a:endParaRPr sz="2800"/>
          </a:p>
          <a:p>
            <a:pPr marL="0" indent="0">
              <a:buNone/>
            </a:pPr>
            <a:endParaRPr sz="2800"/>
          </a:p>
        </p:txBody>
      </p:sp>
      <p:pic>
        <p:nvPicPr>
          <p:cNvPr id="6" name="Segnaposto contenuto 2">
            <a:extLst>
              <a:ext uri="{FF2B5EF4-FFF2-40B4-BE49-F238E27FC236}">
                <a16:creationId xmlns:a16="http://schemas.microsoft.com/office/drawing/2014/main" id="{3A954AE9-187D-5142-8BA8-033D035CA10A}"/>
              </a:ext>
            </a:extLst>
          </p:cNvPr>
          <p:cNvPicPr>
            <a:picLocks noChangeAspect="1"/>
          </p:cNvPicPr>
          <p:nvPr/>
        </p:nvPicPr>
        <p:blipFill>
          <a:blip r:embed="rId3"/>
          <a:stretch>
            <a:fillRect/>
          </a:stretch>
        </p:blipFill>
        <p:spPr>
          <a:xfrm>
            <a:off x="1720116" y="1810129"/>
            <a:ext cx="6059211" cy="3979719"/>
          </a:xfrm>
          <a:prstGeom prst="rect">
            <a:avLst/>
          </a:prstGeom>
        </p:spPr>
      </p:pic>
    </p:spTree>
    <p:extLst>
      <p:ext uri="{BB962C8B-B14F-4D97-AF65-F5344CB8AC3E}">
        <p14:creationId xmlns:p14="http://schemas.microsoft.com/office/powerpoint/2010/main" val="3539805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3118264" y="262828"/>
            <a:ext cx="5616624" cy="1152128"/>
          </a:xfrm>
        </p:spPr>
        <p:txBody>
          <a:bodyPr/>
          <a:lstStyle/>
          <a:p>
            <a:pPr algn="ctr">
              <a:defRPr>
                <a:solidFill>
                  <a:schemeClr val="accent1">
                    <a:lumMod val="50000"/>
                  </a:schemeClr>
                </a:solidFill>
              </a:defRPr>
            </a:pPr>
            <a:r>
              <a:rPr b="1"/>
              <a:t>CLAUDETTE PER IL GDPR</a:t>
            </a:r>
            <a:endParaRPr sz="1800">
              <a:solidFill>
                <a:schemeClr val="accent1">
                  <a:lumMod val="50000"/>
                </a:schemeClr>
              </a:solidFill>
            </a:endParaRPr>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1981200" y="1288330"/>
            <a:ext cx="8510155" cy="469683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pic>
        <p:nvPicPr>
          <p:cNvPr id="6" name="Segnaposto contenuto 2">
            <a:extLst>
              <a:ext uri="{FF2B5EF4-FFF2-40B4-BE49-F238E27FC236}">
                <a16:creationId xmlns:a16="http://schemas.microsoft.com/office/drawing/2014/main" id="{80E79B05-F6DB-194E-A376-7A94731365BA}"/>
              </a:ext>
            </a:extLst>
          </p:cNvPr>
          <p:cNvPicPr>
            <a:picLocks noChangeAspect="1"/>
          </p:cNvPicPr>
          <p:nvPr/>
        </p:nvPicPr>
        <p:blipFill>
          <a:blip r:embed="rId3"/>
          <a:stretch>
            <a:fillRect/>
          </a:stretch>
        </p:blipFill>
        <p:spPr>
          <a:xfrm>
            <a:off x="2207568" y="1541583"/>
            <a:ext cx="7438016" cy="4525963"/>
          </a:xfrm>
          <a:prstGeom prst="rect">
            <a:avLst/>
          </a:prstGeom>
        </p:spPr>
      </p:pic>
    </p:spTree>
    <p:extLst>
      <p:ext uri="{BB962C8B-B14F-4D97-AF65-F5344CB8AC3E}">
        <p14:creationId xmlns:p14="http://schemas.microsoft.com/office/powerpoint/2010/main" val="3246823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1848" y="188640"/>
            <a:ext cx="8229600" cy="1143000"/>
          </a:xfrm>
        </p:spPr>
        <p:txBody>
          <a:bodyPr/>
          <a:lstStyle/>
          <a:p>
            <a:r>
              <a:t>Prototipo di tagging automatizzato</a:t>
            </a:r>
          </a:p>
        </p:txBody>
      </p:sp>
      <p:sp>
        <p:nvSpPr>
          <p:cNvPr id="5" name="Tijdelijke aanduiding voor dianummer 4"/>
          <p:cNvSpPr>
            <a:spLocks noGrp="1"/>
          </p:cNvSpPr>
          <p:nvPr>
            <p:ph type="sldNum" sz="quarter" idx="4294967295"/>
          </p:nvPr>
        </p:nvSpPr>
        <p:spPr>
          <a:xfrm>
            <a:off x="10091738" y="6369051"/>
            <a:ext cx="576262" cy="365125"/>
          </a:xfrm>
          <a:prstGeom prst="rect">
            <a:avLst/>
          </a:prstGeom>
        </p:spPr>
        <p:txBody>
          <a:bodyPr/>
          <a:lstStyle/>
          <a:p>
            <a:fld id="{9DA67AA2-2322-4A0D-8764-9C1E060557E7}" type="slidenum">
              <a:rPr lang="it-IT" smtClean="0"/>
              <a:t>54</a:t>
            </a:fld>
            <a:endParaRPr lang="it-IT"/>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96" t="14117" r="25931" b="33028"/>
          <a:stretch/>
        </p:blipFill>
        <p:spPr bwMode="auto">
          <a:xfrm>
            <a:off x="2423592" y="1484784"/>
            <a:ext cx="710243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2063552" y="5877272"/>
            <a:ext cx="2160240" cy="369332"/>
          </a:xfrm>
          <a:prstGeom prst="rect">
            <a:avLst/>
          </a:prstGeom>
          <a:noFill/>
        </p:spPr>
        <p:txBody>
          <a:bodyPr wrap="square">
            <a:spAutoFit/>
          </a:bodyPr>
          <a:lstStyle/>
          <a:p>
            <a:r>
              <a:t>Precisione: IL 68 %</a:t>
            </a:r>
          </a:p>
        </p:txBody>
      </p:sp>
    </p:spTree>
    <p:extLst>
      <p:ext uri="{BB962C8B-B14F-4D97-AF65-F5344CB8AC3E}">
        <p14:creationId xmlns:p14="http://schemas.microsoft.com/office/powerpoint/2010/main" val="1461570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5127" y="227541"/>
            <a:ext cx="8229600" cy="1143000"/>
          </a:xfrm>
        </p:spPr>
        <p:txBody>
          <a:bodyPr/>
          <a:lstStyle/>
          <a:p>
            <a:pPr>
              <a:defRPr>
                <a:solidFill>
                  <a:prstClr val="black"/>
                </a:solidFill>
              </a:defRPr>
            </a:pPr>
            <a:r>
              <a:t>Prototipo di tagging automatizzato</a:t>
            </a:r>
          </a:p>
        </p:txBody>
      </p:sp>
      <p:sp>
        <p:nvSpPr>
          <p:cNvPr id="5" name="Tijdelijke aanduiding voor dianummer 4"/>
          <p:cNvSpPr>
            <a:spLocks noGrp="1"/>
          </p:cNvSpPr>
          <p:nvPr>
            <p:ph type="sldNum" sz="quarter" idx="4294967295"/>
          </p:nvPr>
        </p:nvSpPr>
        <p:spPr>
          <a:xfrm>
            <a:off x="10091738" y="6369051"/>
            <a:ext cx="576262" cy="365125"/>
          </a:xfrm>
          <a:prstGeom prst="rect">
            <a:avLst/>
          </a:prstGeom>
        </p:spPr>
        <p:txBody>
          <a:bodyPr/>
          <a:lstStyle/>
          <a:p>
            <a:fld id="{9DA67AA2-2322-4A0D-8764-9C1E060557E7}" type="slidenum">
              <a:rPr lang="it-IT" smtClean="0"/>
              <a:t>55</a:t>
            </a:fld>
            <a:endParaRPr lang="it-IT"/>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31" t="14203" r="19945" b="38482"/>
          <a:stretch/>
        </p:blipFill>
        <p:spPr bwMode="auto">
          <a:xfrm>
            <a:off x="1542526" y="1772817"/>
            <a:ext cx="8864692" cy="379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934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4643" y="128216"/>
            <a:ext cx="9742714" cy="872004"/>
          </a:xfrm>
        </p:spPr>
        <p:txBody>
          <a:bodyPr/>
          <a:lstStyle/>
          <a:p>
            <a:pPr algn="ctr">
              <a:defRPr sz="5000" b="1">
                <a:solidFill>
                  <a:srgbClr val="002060"/>
                </a:solidFill>
              </a:defRPr>
            </a:pPr>
            <a:r>
              <a:t>Multilinguismo: la Claudette tedesca, italiana e polacca per ToS e PP</a:t>
            </a:r>
            <a:endParaRPr b="1">
              <a:solidFill>
                <a:srgbClr val="002060"/>
              </a:solidFill>
            </a:endParaRPr>
          </a:p>
        </p:txBody>
      </p:sp>
      <p:sp>
        <p:nvSpPr>
          <p:cNvPr id="3" name="Tijdelijke aanduiding voor inhoud 2"/>
          <p:cNvSpPr>
            <a:spLocks noGrp="1"/>
          </p:cNvSpPr>
          <p:nvPr>
            <p:ph idx="1"/>
          </p:nvPr>
        </p:nvSpPr>
        <p:spPr>
          <a:xfrm>
            <a:off x="405653" y="991911"/>
            <a:ext cx="11380694" cy="4857559"/>
          </a:xfrm>
        </p:spPr>
        <p:txBody>
          <a:bodyPr/>
          <a:lstStyle/>
          <a:p>
            <a:endParaRPr sz="2200"/>
          </a:p>
          <a:p>
            <a:endParaRPr sz="2200"/>
          </a:p>
          <a:p>
            <a:endParaRPr sz="2200"/>
          </a:p>
        </p:txBody>
      </p:sp>
      <p:sp>
        <p:nvSpPr>
          <p:cNvPr id="5" name="Tijdelijke aanduiding voor dianummer 4"/>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it-IT" smtClean="0"/>
              <a:t>56</a:t>
            </a:fld>
            <a:endParaRPr lang="it-IT"/>
          </a:p>
        </p:txBody>
      </p:sp>
      <p:pic>
        <p:nvPicPr>
          <p:cNvPr id="7" name="Immagine 6" descr="Immagine che contiene testo  Descrizione generata automaticamente">
            <a:extLst>
              <a:ext uri="{FF2B5EF4-FFF2-40B4-BE49-F238E27FC236}">
                <a16:creationId xmlns:a16="http://schemas.microsoft.com/office/drawing/2014/main" id="{DF550B01-1566-0141-BBA6-0BD52F751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4" y="1639613"/>
            <a:ext cx="8785412" cy="4911999"/>
          </a:xfrm>
          <a:prstGeom prst="rect">
            <a:avLst/>
          </a:prstGeom>
        </p:spPr>
      </p:pic>
    </p:spTree>
    <p:extLst>
      <p:ext uri="{BB962C8B-B14F-4D97-AF65-F5344CB8AC3E}">
        <p14:creationId xmlns:p14="http://schemas.microsoft.com/office/powerpoint/2010/main" val="225541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4643" y="128216"/>
            <a:ext cx="9742714" cy="872004"/>
          </a:xfrm>
        </p:spPr>
        <p:txBody>
          <a:bodyPr/>
          <a:lstStyle/>
          <a:p>
            <a:pPr algn="ctr">
              <a:defRPr sz="5000" b="1">
                <a:solidFill>
                  <a:srgbClr val="002060"/>
                </a:solidFill>
              </a:defRPr>
            </a:pPr>
            <a:r>
              <a:t>Multilinguismo: la Claudette tedesca, polacca e italiana</a:t>
            </a:r>
            <a:endParaRPr b="1">
              <a:solidFill>
                <a:srgbClr val="002060"/>
              </a:solidFill>
            </a:endParaRPr>
          </a:p>
        </p:txBody>
      </p:sp>
      <p:sp>
        <p:nvSpPr>
          <p:cNvPr id="3" name="Tijdelijke aanduiding voor inhoud 2"/>
          <p:cNvSpPr>
            <a:spLocks noGrp="1"/>
          </p:cNvSpPr>
          <p:nvPr>
            <p:ph idx="1"/>
          </p:nvPr>
        </p:nvSpPr>
        <p:spPr>
          <a:xfrm>
            <a:off x="405652" y="1511491"/>
            <a:ext cx="11380694" cy="4857559"/>
          </a:xfrm>
        </p:spPr>
        <p:txBody>
          <a:bodyPr/>
          <a:lstStyle/>
          <a:p>
            <a:pPr marL="0" indent="0" algn="ctr">
              <a:buNone/>
              <a:defRPr sz="2200" b="1"/>
            </a:pPr>
            <a:r>
              <a:t>Approccio 1: Creazione semi-automatica di un set di dati in lingua target</a:t>
            </a:r>
          </a:p>
          <a:p>
            <a:endParaRPr sz="2200"/>
          </a:p>
          <a:p>
            <a:endParaRPr sz="2200"/>
          </a:p>
          <a:p>
            <a:endParaRPr sz="2200"/>
          </a:p>
        </p:txBody>
      </p:sp>
      <p:sp>
        <p:nvSpPr>
          <p:cNvPr id="5" name="Tijdelijke aanduiding voor dianummer 4"/>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it-IT" smtClean="0"/>
              <a:t>57</a:t>
            </a:fld>
            <a:endParaRPr lang="it-IT"/>
          </a:p>
        </p:txBody>
      </p:sp>
      <p:pic>
        <p:nvPicPr>
          <p:cNvPr id="6" name="Immagine 5">
            <a:extLst>
              <a:ext uri="{FF2B5EF4-FFF2-40B4-BE49-F238E27FC236}">
                <a16:creationId xmlns:a16="http://schemas.microsoft.com/office/drawing/2014/main" id="{44CC6640-0C4A-8549-8A36-ED05A7932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597" y="2213731"/>
            <a:ext cx="8456805" cy="4155319"/>
          </a:xfrm>
          <a:prstGeom prst="rect">
            <a:avLst/>
          </a:prstGeom>
        </p:spPr>
      </p:pic>
    </p:spTree>
    <p:extLst>
      <p:ext uri="{BB962C8B-B14F-4D97-AF65-F5344CB8AC3E}">
        <p14:creationId xmlns:p14="http://schemas.microsoft.com/office/powerpoint/2010/main" val="753710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4643" y="128216"/>
            <a:ext cx="9742714" cy="872004"/>
          </a:xfrm>
        </p:spPr>
        <p:txBody>
          <a:bodyPr/>
          <a:lstStyle/>
          <a:p>
            <a:pPr algn="ctr">
              <a:defRPr sz="5000" b="1">
                <a:solidFill>
                  <a:srgbClr val="002060"/>
                </a:solidFill>
              </a:defRPr>
            </a:pPr>
            <a:r>
              <a:t>Multilinguismo: la Claudette tedesca</a:t>
            </a:r>
            <a:endParaRPr b="1">
              <a:solidFill>
                <a:srgbClr val="002060"/>
              </a:solidFill>
            </a:endParaRPr>
          </a:p>
        </p:txBody>
      </p:sp>
      <p:sp>
        <p:nvSpPr>
          <p:cNvPr id="3" name="Tijdelijke aanduiding voor inhoud 2"/>
          <p:cNvSpPr>
            <a:spLocks noGrp="1"/>
          </p:cNvSpPr>
          <p:nvPr>
            <p:ph idx="1"/>
          </p:nvPr>
        </p:nvSpPr>
        <p:spPr>
          <a:xfrm>
            <a:off x="405653" y="991911"/>
            <a:ext cx="11380694" cy="4857559"/>
          </a:xfrm>
        </p:spPr>
        <p:txBody>
          <a:bodyPr/>
          <a:lstStyle/>
          <a:p>
            <a:pPr marL="0" indent="0" algn="ctr">
              <a:buNone/>
              <a:defRPr sz="2200" b="1"/>
            </a:pPr>
            <a:r>
              <a:t>Approccio 2 — Traduzione automatica delle query</a:t>
            </a:r>
            <a:endParaRPr sz="2200" b="1"/>
          </a:p>
          <a:p>
            <a:endParaRPr sz="2200"/>
          </a:p>
          <a:p>
            <a:endParaRPr sz="2200"/>
          </a:p>
          <a:p>
            <a:endParaRPr sz="2200"/>
          </a:p>
        </p:txBody>
      </p:sp>
      <p:sp>
        <p:nvSpPr>
          <p:cNvPr id="5" name="Tijdelijke aanduiding voor dianummer 4"/>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it-IT" smtClean="0"/>
              <a:t>58</a:t>
            </a:fld>
            <a:endParaRPr lang="it-IT"/>
          </a:p>
        </p:txBody>
      </p:sp>
      <p:pic>
        <p:nvPicPr>
          <p:cNvPr id="6" name="Immagine 5" descr="Immagine che contiene testo  Descrizione generata automaticamente">
            <a:extLst>
              <a:ext uri="{FF2B5EF4-FFF2-40B4-BE49-F238E27FC236}">
                <a16:creationId xmlns:a16="http://schemas.microsoft.com/office/drawing/2014/main" id="{A6A1DDAE-B672-E044-85D5-618D76104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559" y="1636933"/>
            <a:ext cx="8792882" cy="4482225"/>
          </a:xfrm>
          <a:prstGeom prst="rect">
            <a:avLst/>
          </a:prstGeom>
        </p:spPr>
      </p:pic>
    </p:spTree>
    <p:extLst>
      <p:ext uri="{BB962C8B-B14F-4D97-AF65-F5344CB8AC3E}">
        <p14:creationId xmlns:p14="http://schemas.microsoft.com/office/powerpoint/2010/main" val="361505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4643" y="128216"/>
            <a:ext cx="9742714" cy="872004"/>
          </a:xfrm>
        </p:spPr>
        <p:txBody>
          <a:bodyPr/>
          <a:lstStyle/>
          <a:p>
            <a:pPr algn="ctr">
              <a:defRPr sz="3600" b="1">
                <a:solidFill>
                  <a:srgbClr val="002060"/>
                </a:solidFill>
              </a:defRPr>
            </a:pPr>
            <a:r>
              <a:t>Multilinguismo: L'italiano polacco tedesco Claudette</a:t>
            </a:r>
          </a:p>
        </p:txBody>
      </p:sp>
      <p:sp>
        <p:nvSpPr>
          <p:cNvPr id="3" name="Tijdelijke aanduiding voor inhoud 2"/>
          <p:cNvSpPr>
            <a:spLocks noGrp="1"/>
          </p:cNvSpPr>
          <p:nvPr>
            <p:ph idx="1"/>
          </p:nvPr>
        </p:nvSpPr>
        <p:spPr>
          <a:xfrm>
            <a:off x="405653" y="991911"/>
            <a:ext cx="11380694" cy="4857559"/>
          </a:xfrm>
        </p:spPr>
        <p:txBody>
          <a:bodyPr/>
          <a:lstStyle/>
          <a:p>
            <a:pPr marL="0" indent="0" algn="ctr">
              <a:buNone/>
              <a:defRPr sz="2200" b="1"/>
            </a:pPr>
            <a:r>
              <a:t>Approccio 1 — Creazione semi-automatica di un set di dati in lingua target</a:t>
            </a:r>
          </a:p>
          <a:p>
            <a:pPr marL="0" indent="0" algn="ctr">
              <a:buNone/>
            </a:pPr>
            <a:endParaRPr sz="2200" b="1"/>
          </a:p>
          <a:p>
            <a:pPr marL="0" indent="0" algn="ctr">
              <a:buNone/>
            </a:pPr>
            <a:endParaRPr sz="2200" b="1"/>
          </a:p>
          <a:p>
            <a:pPr marL="0" indent="0" algn="ctr">
              <a:buNone/>
            </a:pPr>
            <a:endParaRPr sz="2200" b="1"/>
          </a:p>
          <a:p>
            <a:pPr marL="0" indent="0" algn="ctr">
              <a:buNone/>
            </a:pPr>
            <a:endParaRPr sz="2200" b="1"/>
          </a:p>
          <a:p>
            <a:pPr marL="0" indent="0" algn="ctr">
              <a:buNone/>
            </a:pPr>
            <a:endParaRPr sz="2200" b="1"/>
          </a:p>
          <a:p>
            <a:endParaRPr sz="2200"/>
          </a:p>
          <a:p>
            <a:endParaRPr sz="2200"/>
          </a:p>
          <a:p>
            <a:endParaRPr sz="2200"/>
          </a:p>
        </p:txBody>
      </p:sp>
      <p:sp>
        <p:nvSpPr>
          <p:cNvPr id="5" name="Tijdelijke aanduiding voor dianummer 4"/>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it-IT" smtClean="0"/>
              <a:t>59</a:t>
            </a:fld>
            <a:endParaRPr lang="it-IT"/>
          </a:p>
        </p:txBody>
      </p:sp>
      <p:pic>
        <p:nvPicPr>
          <p:cNvPr id="9" name="Immagine 8" descr="Immagine che contiene testo, ricevuta  Descrizione generata automaticamente">
            <a:extLst>
              <a:ext uri="{FF2B5EF4-FFF2-40B4-BE49-F238E27FC236}">
                <a16:creationId xmlns:a16="http://schemas.microsoft.com/office/drawing/2014/main" id="{6F255F9D-093F-CE8B-B24E-0FC8F1E04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23" y="1529966"/>
            <a:ext cx="3562349" cy="5328034"/>
          </a:xfrm>
          <a:prstGeom prst="rect">
            <a:avLst/>
          </a:prstGeom>
        </p:spPr>
      </p:pic>
      <p:sp>
        <p:nvSpPr>
          <p:cNvPr id="10" name="CasellaDiTesto 9">
            <a:extLst>
              <a:ext uri="{FF2B5EF4-FFF2-40B4-BE49-F238E27FC236}">
                <a16:creationId xmlns:a16="http://schemas.microsoft.com/office/drawing/2014/main" id="{A92441BA-B3B5-4624-06AA-07601738DBDE}"/>
              </a:ext>
            </a:extLst>
          </p:cNvPr>
          <p:cNvSpPr txBox="1"/>
          <p:nvPr/>
        </p:nvSpPr>
        <p:spPr>
          <a:xfrm>
            <a:off x="4419600" y="2133600"/>
            <a:ext cx="6428509" cy="3373359"/>
          </a:xfrm>
          <a:prstGeom prst="rect">
            <a:avLst/>
          </a:prstGeom>
          <a:noFill/>
        </p:spPr>
        <p:txBody>
          <a:bodyPr wrap="square">
            <a:spAutoFit/>
          </a:bodyPr>
          <a:lstStyle/>
          <a:p>
            <a:pPr algn="just">
              <a:lnSpc>
                <a:spcPct val="150000"/>
              </a:lnSpc>
              <a:defRPr>
                <a:latin typeface="+mj-lt"/>
              </a:defRPr>
            </a:pPr>
            <a:r>
              <a:rPr b="1"/>
              <a:t>Set di dati: corpus parallelo</a:t>
            </a:r>
            <a:r>
              <a:t>multilingue composto da 25 Termini di servizio annotati in inglese, italiano, tedesco e polacco. </a:t>
            </a:r>
          </a:p>
          <a:p>
            <a:pPr algn="just">
              <a:lnSpc>
                <a:spcPct val="150000"/>
              </a:lnSpc>
            </a:pPr>
            <a:endParaRPr>
              <a:latin typeface="+mj-lt"/>
            </a:endParaRPr>
          </a:p>
          <a:p>
            <a:pPr algn="just">
              <a:lnSpc>
                <a:spcPct val="150000"/>
              </a:lnSpc>
            </a:pPr>
            <a:endParaRPr>
              <a:latin typeface="+mj-lt"/>
            </a:endParaRPr>
          </a:p>
          <a:p>
            <a:pPr algn="just">
              <a:lnSpc>
                <a:spcPct val="150000"/>
              </a:lnSpc>
              <a:defRPr>
                <a:latin typeface="+mj-lt"/>
              </a:defRPr>
            </a:pPr>
            <a:r>
              <a:rPr b="1"/>
              <a:t>Tabella 1: Statistiche corpus</a:t>
            </a:r>
            <a:r>
              <a:t>. riportiamo il numero di clausole annotate per ogni tag, in quattro lingue diverse. Sufficienti 1, 2 e 3 rappresentano livelli di equità: 1 significa chiaramente giusto, 2 rimane per potenzialmente ingiusto, e infine 3 per chiaramente ingiusto.</a:t>
            </a:r>
          </a:p>
        </p:txBody>
      </p:sp>
    </p:spTree>
    <p:extLst>
      <p:ext uri="{BB962C8B-B14F-4D97-AF65-F5344CB8AC3E}">
        <p14:creationId xmlns:p14="http://schemas.microsoft.com/office/powerpoint/2010/main" val="105810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B372AD-E00A-0944-A93D-242F58790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956" y="4741241"/>
            <a:ext cx="7701399" cy="1751634"/>
          </a:xfrm>
          <a:prstGeom prst="rect">
            <a:avLst/>
          </a:prstGeom>
        </p:spPr>
      </p:pic>
      <p:sp>
        <p:nvSpPr>
          <p:cNvPr id="2" name="Title 1">
            <a:extLst>
              <a:ext uri="{FF2B5EF4-FFF2-40B4-BE49-F238E27FC236}">
                <a16:creationId xmlns:a16="http://schemas.microsoft.com/office/drawing/2014/main" id="{E717C8CF-CA42-D242-A4DC-CF32FF910739}"/>
              </a:ext>
            </a:extLst>
          </p:cNvPr>
          <p:cNvSpPr>
            <a:spLocks noGrp="1"/>
          </p:cNvSpPr>
          <p:nvPr>
            <p:ph type="title"/>
          </p:nvPr>
        </p:nvSpPr>
        <p:spPr/>
        <p:txBody>
          <a:bodyPr/>
          <a:lstStyle/>
          <a:p>
            <a:r>
              <a:rPr lang="en-US" dirty="0"/>
              <a:t>Claudette is growing up!</a:t>
            </a:r>
          </a:p>
        </p:txBody>
      </p:sp>
      <p:sp>
        <p:nvSpPr>
          <p:cNvPr id="3" name="Content Placeholder 2">
            <a:extLst>
              <a:ext uri="{FF2B5EF4-FFF2-40B4-BE49-F238E27FC236}">
                <a16:creationId xmlns:a16="http://schemas.microsoft.com/office/drawing/2014/main" id="{841F0EE8-908A-5A46-B60D-0B1945E1D013}"/>
              </a:ext>
            </a:extLst>
          </p:cNvPr>
          <p:cNvSpPr>
            <a:spLocks noGrp="1"/>
          </p:cNvSpPr>
          <p:nvPr>
            <p:ph idx="1"/>
          </p:nvPr>
        </p:nvSpPr>
        <p:spPr>
          <a:xfrm>
            <a:off x="1611086" y="1412219"/>
            <a:ext cx="9742714" cy="3143940"/>
          </a:xfrm>
        </p:spPr>
        <p:txBody>
          <a:bodyPr/>
          <a:lstStyle/>
          <a:p>
            <a:r>
              <a:rPr lang="en-US" dirty="0"/>
              <a:t>Claudette </a:t>
            </a:r>
            <a:r>
              <a:rPr lang="en-US" dirty="0" err="1"/>
              <a:t>ToS</a:t>
            </a:r>
            <a:r>
              <a:rPr lang="en-US" dirty="0"/>
              <a:t>: Detect unfair terms of service </a:t>
            </a:r>
          </a:p>
          <a:p>
            <a:r>
              <a:rPr lang="en-US" dirty="0"/>
              <a:t>Provide explanations and rationales</a:t>
            </a:r>
          </a:p>
          <a:p>
            <a:r>
              <a:rPr lang="en-US" dirty="0"/>
              <a:t>Claudette GDPR: Detect unlawful and unclear privacy policies</a:t>
            </a:r>
          </a:p>
          <a:p>
            <a:r>
              <a:rPr lang="en-US" dirty="0"/>
              <a:t>Multilingualism</a:t>
            </a:r>
          </a:p>
          <a:p>
            <a:r>
              <a:rPr lang="en-US" dirty="0"/>
              <a:t>Future developments</a:t>
            </a:r>
          </a:p>
          <a:p>
            <a:pPr marL="0" indent="0">
              <a:buNone/>
            </a:pPr>
            <a:endParaRPr lang="en-US" dirty="0"/>
          </a:p>
        </p:txBody>
      </p:sp>
    </p:spTree>
    <p:extLst>
      <p:ext uri="{BB962C8B-B14F-4D97-AF65-F5344CB8AC3E}">
        <p14:creationId xmlns:p14="http://schemas.microsoft.com/office/powerpoint/2010/main" val="4153155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4643" y="128216"/>
            <a:ext cx="9742714" cy="872004"/>
          </a:xfrm>
        </p:spPr>
        <p:txBody>
          <a:bodyPr/>
          <a:lstStyle/>
          <a:p>
            <a:pPr algn="ctr">
              <a:defRPr sz="3600" b="1">
                <a:solidFill>
                  <a:srgbClr val="002060"/>
                </a:solidFill>
              </a:defRPr>
            </a:pPr>
            <a:r>
              <a:t>Multilinguismo: L'italiano polacco tedesco Claudette</a:t>
            </a:r>
          </a:p>
        </p:txBody>
      </p:sp>
      <p:sp>
        <p:nvSpPr>
          <p:cNvPr id="3" name="Tijdelijke aanduiding voor inhoud 2"/>
          <p:cNvSpPr>
            <a:spLocks noGrp="1"/>
          </p:cNvSpPr>
          <p:nvPr>
            <p:ph idx="1"/>
          </p:nvPr>
        </p:nvSpPr>
        <p:spPr>
          <a:xfrm>
            <a:off x="405653" y="991911"/>
            <a:ext cx="11380694" cy="4857559"/>
          </a:xfrm>
        </p:spPr>
        <p:txBody>
          <a:bodyPr/>
          <a:lstStyle/>
          <a:p>
            <a:pPr marL="0" indent="0" algn="ctr">
              <a:buNone/>
              <a:defRPr sz="2200" b="1"/>
            </a:pPr>
            <a:r>
              <a:t>Approccio 1 — Creazione semi-automatica di un set di dati in lingua target</a:t>
            </a:r>
          </a:p>
          <a:p>
            <a:pPr marL="0" indent="0" algn="ctr">
              <a:buNone/>
            </a:pPr>
            <a:endParaRPr sz="2200" b="1"/>
          </a:p>
          <a:p>
            <a:pPr marL="0" indent="0" algn="ctr">
              <a:buNone/>
            </a:pPr>
            <a:endParaRPr sz="2200" b="1"/>
          </a:p>
          <a:p>
            <a:pPr marL="0" indent="0" algn="ctr">
              <a:buNone/>
            </a:pPr>
            <a:endParaRPr sz="2200" b="1"/>
          </a:p>
          <a:p>
            <a:pPr marL="0" indent="0" algn="ctr">
              <a:buNone/>
            </a:pPr>
            <a:endParaRPr sz="2200" b="1"/>
          </a:p>
          <a:p>
            <a:pPr marL="0" indent="0" algn="ctr">
              <a:buNone/>
            </a:pPr>
            <a:endParaRPr sz="2200" b="1"/>
          </a:p>
          <a:p>
            <a:endParaRPr sz="2200"/>
          </a:p>
          <a:p>
            <a:endParaRPr sz="2200"/>
          </a:p>
          <a:p>
            <a:endParaRPr sz="2200"/>
          </a:p>
        </p:txBody>
      </p:sp>
      <p:sp>
        <p:nvSpPr>
          <p:cNvPr id="5" name="Tijdelijke aanduiding voor dianummer 4"/>
          <p:cNvSpPr>
            <a:spLocks noGrp="1"/>
          </p:cNvSpPr>
          <p:nvPr>
            <p:ph type="sldNum" sz="quarter" idx="4294967295"/>
          </p:nvPr>
        </p:nvSpPr>
        <p:spPr>
          <a:xfrm>
            <a:off x="11615738" y="6369050"/>
            <a:ext cx="576262" cy="365125"/>
          </a:xfrm>
          <a:prstGeom prst="rect">
            <a:avLst/>
          </a:prstGeom>
        </p:spPr>
        <p:txBody>
          <a:bodyPr/>
          <a:lstStyle/>
          <a:p>
            <a:fld id="{9DA67AA2-2322-4A0D-8764-9C1E060557E7}" type="slidenum">
              <a:rPr lang="it-IT" smtClean="0"/>
              <a:t>60</a:t>
            </a:fld>
            <a:endParaRPr lang="it-IT"/>
          </a:p>
        </p:txBody>
      </p:sp>
      <p:pic>
        <p:nvPicPr>
          <p:cNvPr id="6" name="Immagine 5" descr="Immagine che contiene tavolo  Descrizione generata automaticamente">
            <a:extLst>
              <a:ext uri="{FF2B5EF4-FFF2-40B4-BE49-F238E27FC236}">
                <a16:creationId xmlns:a16="http://schemas.microsoft.com/office/drawing/2014/main" id="{153AE9CE-1110-14D0-075E-44859FDA6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59" y="1863915"/>
            <a:ext cx="6470073" cy="3663203"/>
          </a:xfrm>
          <a:prstGeom prst="rect">
            <a:avLst/>
          </a:prstGeom>
        </p:spPr>
      </p:pic>
    </p:spTree>
    <p:extLst>
      <p:ext uri="{BB962C8B-B14F-4D97-AF65-F5344CB8AC3E}">
        <p14:creationId xmlns:p14="http://schemas.microsoft.com/office/powerpoint/2010/main" val="1353414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7A4CAE4-5376-8E49-95C7-5159D8F5578D}"/>
              </a:ext>
            </a:extLst>
          </p:cNvPr>
          <p:cNvSpPr>
            <a:spLocks noGrp="1"/>
          </p:cNvSpPr>
          <p:nvPr>
            <p:ph type="sldNum" sz="quarter" idx="12"/>
          </p:nvPr>
        </p:nvSpPr>
        <p:spPr/>
        <p:txBody>
          <a:bodyPr/>
          <a:lstStyle/>
          <a:p>
            <a:fld id="{9DA67AA2-2322-4A0D-8764-9C1E060557E7}" type="slidenum">
              <a:rPr lang="it-IT" smtClean="0"/>
              <a:t>61</a:t>
            </a:fld>
            <a:endParaRPr lang="it-IT"/>
          </a:p>
        </p:txBody>
      </p:sp>
      <p:pic>
        <p:nvPicPr>
          <p:cNvPr id="6" name="Picture 5" descr="A close up of a piece of paper  Description automatically generated">
            <a:extLst>
              <a:ext uri="{FF2B5EF4-FFF2-40B4-BE49-F238E27FC236}">
                <a16:creationId xmlns:a16="http://schemas.microsoft.com/office/drawing/2014/main" id="{88B5298C-0E83-B543-ABBA-B69450CAB460}"/>
              </a:ext>
            </a:extLst>
          </p:cNvPr>
          <p:cNvPicPr>
            <a:picLocks noChangeAspect="1"/>
          </p:cNvPicPr>
          <p:nvPr/>
        </p:nvPicPr>
        <p:blipFill rotWithShape="1">
          <a:blip r:embed="rId3"/>
          <a:srcRect t="7865" b="7865"/>
          <a:stretch/>
        </p:blipFill>
        <p:spPr>
          <a:xfrm>
            <a:off x="1648458" y="192563"/>
            <a:ext cx="8101024" cy="5895043"/>
          </a:xfrm>
          <a:prstGeom prst="rect">
            <a:avLst/>
          </a:prstGeom>
          <a:effectLst>
            <a:outerShdw blurRad="444500" dist="50800" dir="5400000" algn="ctr" rotWithShape="0">
              <a:srgbClr val="000000"/>
            </a:outerShdw>
          </a:effectLst>
        </p:spPr>
      </p:pic>
      <p:sp>
        <p:nvSpPr>
          <p:cNvPr id="7" name="Tytuł 1">
            <a:extLst>
              <a:ext uri="{FF2B5EF4-FFF2-40B4-BE49-F238E27FC236}">
                <a16:creationId xmlns:a16="http://schemas.microsoft.com/office/drawing/2014/main" id="{C7DAE50C-D0F6-0D4C-B37A-1C7B878A764D}"/>
              </a:ext>
            </a:extLst>
          </p:cNvPr>
          <p:cNvSpPr>
            <a:spLocks noGrp="1"/>
          </p:cNvSpPr>
          <p:nvPr>
            <p:ph type="title"/>
          </p:nvPr>
        </p:nvSpPr>
        <p:spPr>
          <a:xfrm>
            <a:off x="1648457" y="1772817"/>
            <a:ext cx="3340041" cy="1342755"/>
          </a:xfrm>
        </p:spPr>
        <p:txBody>
          <a:bodyPr vert="horz" wrap="square" lIns="91440" tIns="45720" rIns="91440" bIns="45720" numCol="1" anchor="ctr" anchorCtr="0" compatLnSpc="1">
            <a:prstTxWarp prst="textNoShape">
              <a:avLst/>
            </a:prstTxWarp>
            <a:normAutofit/>
          </a:bodyPr>
          <a:lstStyle/>
          <a:p>
            <a:pPr algn="ctr">
              <a:defRPr sz="3600" b="1">
                <a:latin typeface="+mj-lt"/>
              </a:defRPr>
            </a:pPr>
            <a:r>
              <a:t>WEB-CRAWLER</a:t>
            </a:r>
          </a:p>
        </p:txBody>
      </p:sp>
      <p:sp>
        <p:nvSpPr>
          <p:cNvPr id="8" name="Content Placeholder 2">
            <a:extLst>
              <a:ext uri="{FF2B5EF4-FFF2-40B4-BE49-F238E27FC236}">
                <a16:creationId xmlns:a16="http://schemas.microsoft.com/office/drawing/2014/main" id="{D841E22A-E2AE-3F49-97E7-D3199F27DBF5}"/>
              </a:ext>
            </a:extLst>
          </p:cNvPr>
          <p:cNvSpPr txBox="1">
            <a:spLocks/>
          </p:cNvSpPr>
          <p:nvPr/>
        </p:nvSpPr>
        <p:spPr bwMode="auto">
          <a:xfrm>
            <a:off x="1847528" y="2924944"/>
            <a:ext cx="4447544"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800">
                <a:latin typeface="+mn-lt"/>
              </a:defRPr>
            </a:pPr>
            <a:r>
              <a:t>Sviluppato come strumento per il monitoraggio automatico delle politiche sulla privacy</a:t>
            </a:r>
          </a:p>
          <a:p>
            <a:pPr marL="0" indent="0">
              <a:buNone/>
              <a:defRPr sz="1800">
                <a:latin typeface="+mn-lt"/>
              </a:defRPr>
            </a:pPr>
            <a:r>
              <a:t>Due tipi di monitoraggio:</a:t>
            </a:r>
          </a:p>
          <a:p>
            <a:pPr>
              <a:defRPr sz="1800">
                <a:latin typeface="+mn-lt"/>
              </a:defRPr>
            </a:pPr>
            <a:r>
              <a:t>Verifica della data sul documento</a:t>
            </a:r>
          </a:p>
          <a:p>
            <a:pPr>
              <a:defRPr sz="1800">
                <a:latin typeface="+mn-lt"/>
              </a:defRPr>
            </a:pPr>
            <a:r>
              <a:t>Confronto dei contenuti con la versione precedentemente salvata</a:t>
            </a:r>
          </a:p>
          <a:p>
            <a:pPr marL="0" indent="0">
              <a:buNone/>
              <a:defRPr sz="1800">
                <a:latin typeface="+mn-lt"/>
              </a:defRPr>
            </a:pPr>
            <a:r>
              <a:t>Relazioni sugli utili via e-mail</a:t>
            </a:r>
          </a:p>
        </p:txBody>
      </p:sp>
    </p:spTree>
    <p:extLst>
      <p:ext uri="{BB962C8B-B14F-4D97-AF65-F5344CB8AC3E}">
        <p14:creationId xmlns:p14="http://schemas.microsoft.com/office/powerpoint/2010/main" val="3912735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FB6D2A6B-C621-B445-BA47-F78CFE9C6AD4}"/>
              </a:ext>
            </a:extLst>
          </p:cNvPr>
          <p:cNvSpPr>
            <a:spLocks noGrp="1"/>
          </p:cNvSpPr>
          <p:nvPr>
            <p:ph idx="1"/>
          </p:nvPr>
        </p:nvSpPr>
        <p:spPr>
          <a:xfrm>
            <a:off x="486508" y="750450"/>
            <a:ext cx="11218984" cy="5024727"/>
          </a:xfrm>
        </p:spPr>
        <p:txBody>
          <a:bodyPr>
            <a:normAutofit/>
          </a:bodyPr>
          <a:lstStyle/>
          <a:p>
            <a:pPr algn="just">
              <a:defRPr sz="1900"/>
            </a:pPr>
            <a:r>
              <a:rPr sz="1500"/>
              <a:t>LRuggeri F., Lagioia F., Lippi M., Torroni P., (2021) Rilevare e spiegare l'ingiustizia nei contratti con i consumatori attraverso reti di memoria, in Intelligenza Artificiale e Diritto, Springer- Natura, 1-34</a:t>
            </a:r>
          </a:p>
          <a:p>
            <a:pPr algn="just"/>
            <a:r>
              <a:rPr sz="1500"/>
              <a:t>Lippi, M.; Contissa, G.; Jablonowska, A.; Lagioia, F.; Micklitz, H-W; Palka, P.; Sartor, G.; Torroni, P., </a:t>
            </a:r>
            <a:r>
              <a:rPr sz="1500" i="1"/>
              <a:t>Il Risveglio della Forza: Intelligenza artificiale per il diritto dei</a:t>
            </a:r>
            <a:r>
              <a:rPr sz="1500"/>
              <a:t>consumatori, The Journal of Artificial Intelligence Research, 2020, 67. 169-190</a:t>
            </a:r>
          </a:p>
          <a:p>
            <a:pPr algn="just">
              <a:lnSpc>
                <a:spcPct val="150000"/>
              </a:lnSpc>
            </a:pPr>
            <a:r>
              <a:rPr sz="1500"/>
              <a:t>Lippi, M., Palka, P., Contissa, G., Lagioia, F., Micklitz, H. W., Sartor, G., &amp; Torroni, P. CLAUDETTE: un rilevatore automatizzato di clausole potenzialmente sleali nei Termini di servizio online, intelligenza artificiale e legge, Springer (2019). </a:t>
            </a:r>
          </a:p>
          <a:p>
            <a:pPr algn="just">
              <a:lnSpc>
                <a:spcPct val="150000"/>
              </a:lnSpc>
            </a:pPr>
            <a:r>
              <a:rPr sz="1500"/>
              <a:t>Lippi, M., Contissa, G., Lagioia, F., Micklitz, H. W., Pałka, P., Sartor, G., &amp; Torroni, P., La protezione dei consumatori richiede l'intelligenza artificiale. Nature Machine Intelligence, 1, (2019).</a:t>
            </a:r>
          </a:p>
          <a:p>
            <a:pPr algn="just">
              <a:lnSpc>
                <a:spcPct val="150000"/>
              </a:lnSpc>
            </a:pPr>
            <a:r>
              <a:rPr sz="1500"/>
              <a:t>Contissa, G., Docter, K., Lagioia, F., Lippi, M., Micklitz, H.-W., Palka, P., Sartor, G., Torroni, P., CLAUDETTE incontra il GDPR: Automatizzare la valutazione delle politiche sulla privacy utilizzando il rapporto di studio sull'intelligenza artificiale, (BEUC), 2018. </a:t>
            </a:r>
          </a:p>
          <a:p>
            <a:pPr algn="just">
              <a:lnSpc>
                <a:spcPct val="150000"/>
              </a:lnSpc>
            </a:pPr>
            <a:r>
              <a:rPr sz="1500"/>
              <a:t>Lippi, M., Palka, P., Contissa, G., Lagioia, F., Micklitz, H. W., Sartor, G., &amp; Torroni, P., Towards Consumer-Empowering Artificial Intelligence, JCAI-ECAI, Stoccolma, traccia speciale sull'evoluzione dei contorni dell'IA, (2018).</a:t>
            </a:r>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3396553" y="95383"/>
            <a:ext cx="5832648" cy="696772"/>
          </a:xfrm>
        </p:spPr>
        <p:txBody>
          <a:bodyPr/>
          <a:lstStyle/>
          <a:p>
            <a:pPr algn="ctr">
              <a:defRPr b="1">
                <a:solidFill>
                  <a:srgbClr val="002060"/>
                </a:solidFill>
              </a:defRPr>
            </a:pPr>
            <a:r>
              <a:t>Pubblicazioni selezionate </a:t>
            </a:r>
            <a:endParaRPr sz="1800"/>
          </a:p>
        </p:txBody>
      </p:sp>
      <p:sp>
        <p:nvSpPr>
          <p:cNvPr id="5" name="Platshållare för innehåll 2">
            <a:extLst>
              <a:ext uri="{FF2B5EF4-FFF2-40B4-BE49-F238E27FC236}">
                <a16:creationId xmlns:a16="http://schemas.microsoft.com/office/drawing/2014/main" id="{B51D9136-02FD-4748-9C52-41E62D85FE44}"/>
              </a:ext>
            </a:extLst>
          </p:cNvPr>
          <p:cNvSpPr txBox="1">
            <a:spLocks/>
          </p:cNvSpPr>
          <p:nvPr/>
        </p:nvSpPr>
        <p:spPr>
          <a:xfrm>
            <a:off x="2057800" y="1288330"/>
            <a:ext cx="8510155" cy="4696835"/>
          </a:xfrm>
          <a:prstGeom prst="rect">
            <a:avLst/>
          </a:prstGeom>
        </p:spPr>
        <p:txBody>
          <a:bodyPr vert="horz" lIns="91440" tIns="45720" rIns="91440" bIns="4572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sz="1800"/>
          </a:p>
        </p:txBody>
      </p:sp>
    </p:spTree>
    <p:extLst>
      <p:ext uri="{BB962C8B-B14F-4D97-AF65-F5344CB8AC3E}">
        <p14:creationId xmlns:p14="http://schemas.microsoft.com/office/powerpoint/2010/main" val="250735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2038246" y="216750"/>
            <a:ext cx="8115509" cy="1080120"/>
          </a:xfrm>
        </p:spPr>
        <p:txBody>
          <a:bodyPr/>
          <a:lstStyle/>
          <a:p>
            <a:pPr algn="ctr">
              <a:defRPr sz="3400" b="1">
                <a:solidFill>
                  <a:schemeClr val="accent5">
                    <a:lumMod val="50000"/>
                  </a:schemeClr>
                </a:solidFill>
              </a:defRPr>
            </a:pPr>
            <a:r>
              <a:t>Termini di servizio (ToS): Il set di formazione</a:t>
            </a:r>
            <a:endParaRPr sz="3400" b="1">
              <a:solidFill>
                <a:schemeClr val="accent5">
                  <a:lumMod val="50000"/>
                </a:schemeClr>
              </a:solidFill>
            </a:endParaRPr>
          </a:p>
        </p:txBody>
      </p:sp>
      <p:sp>
        <p:nvSpPr>
          <p:cNvPr id="4" name="CasellaDiTesto 3">
            <a:extLst>
              <a:ext uri="{FF2B5EF4-FFF2-40B4-BE49-F238E27FC236}">
                <a16:creationId xmlns:a16="http://schemas.microsoft.com/office/drawing/2014/main" id="{EC39D60B-6229-7448-AD12-C6A8A049CA0C}"/>
              </a:ext>
            </a:extLst>
          </p:cNvPr>
          <p:cNvSpPr txBox="1"/>
          <p:nvPr/>
        </p:nvSpPr>
        <p:spPr>
          <a:xfrm>
            <a:off x="509955" y="1474700"/>
            <a:ext cx="5892163" cy="4267835"/>
          </a:xfrm>
          <a:prstGeom prst="rect">
            <a:avLst/>
          </a:prstGeom>
          <a:noFill/>
        </p:spPr>
        <p:txBody>
          <a:bodyPr wrap="square">
            <a:spAutoFit/>
          </a:bodyPr>
          <a:lstStyle/>
          <a:p>
            <a:pPr defTabSz="257047">
              <a:spcBef>
                <a:spcPts val="2000"/>
              </a:spcBef>
              <a:defRPr sz="3400" b="1"/>
            </a:pPr>
            <a:r>
              <a:t>Il corpo di ToS</a:t>
            </a:r>
          </a:p>
          <a:p>
            <a:pPr defTabSz="257047">
              <a:spcBef>
                <a:spcPts val="2000"/>
              </a:spcBef>
              <a:defRPr sz="2200" b="1"/>
            </a:pPr>
            <a:r>
              <a:t>DA DOVE ABBIAMO INIZIATO?</a:t>
            </a:r>
          </a:p>
          <a:p>
            <a:pPr defTabSz="257047">
              <a:spcBef>
                <a:spcPts val="2000"/>
              </a:spcBef>
              <a:defRPr sz="2200"/>
            </a:pPr>
            <a:r>
              <a:t>... 50 ToS (manualmente annotato)... </a:t>
            </a:r>
          </a:p>
          <a:p>
            <a:pPr algn="just" defTabSz="257047">
              <a:spcBef>
                <a:spcPts val="2000"/>
              </a:spcBef>
              <a:defRPr sz="2200"/>
            </a:pPr>
            <a:r>
              <a:t>7.090 frasi, di cui 787 (11,1 %) sono state etichettate come positive, contenenti quindi una clausola potenzialmente abusiva. </a:t>
            </a:r>
          </a:p>
          <a:p>
            <a:pPr algn="just" defTabSz="257047">
              <a:spcBef>
                <a:spcPts val="2000"/>
              </a:spcBef>
              <a:defRPr sz="2200" b="1"/>
            </a:pPr>
            <a:r>
              <a:t>DOVE SIAMO ADESSO?</a:t>
            </a:r>
          </a:p>
          <a:p>
            <a:pPr algn="just" defTabSz="257047">
              <a:spcBef>
                <a:spcPts val="2000"/>
              </a:spcBef>
              <a:defRPr sz="2200"/>
            </a:pPr>
            <a:r>
              <a:t>... 100 ToS (manualmente annotato)...</a:t>
            </a:r>
          </a:p>
        </p:txBody>
      </p:sp>
      <p:grpSp>
        <p:nvGrpSpPr>
          <p:cNvPr id="18" name="Gruppo 17">
            <a:extLst>
              <a:ext uri="{FF2B5EF4-FFF2-40B4-BE49-F238E27FC236}">
                <a16:creationId xmlns:a16="http://schemas.microsoft.com/office/drawing/2014/main" id="{0EA8DB6F-3DAF-824D-8D15-592529E4AD0B}"/>
              </a:ext>
            </a:extLst>
          </p:cNvPr>
          <p:cNvGrpSpPr/>
          <p:nvPr/>
        </p:nvGrpSpPr>
        <p:grpSpPr>
          <a:xfrm>
            <a:off x="6646985" y="1512276"/>
            <a:ext cx="4783016" cy="4519247"/>
            <a:chOff x="3940867" y="1503246"/>
            <a:chExt cx="4724337" cy="4667515"/>
          </a:xfrm>
        </p:grpSpPr>
        <p:grpSp>
          <p:nvGrpSpPr>
            <p:cNvPr id="13" name="Gruppo 12">
              <a:extLst>
                <a:ext uri="{FF2B5EF4-FFF2-40B4-BE49-F238E27FC236}">
                  <a16:creationId xmlns:a16="http://schemas.microsoft.com/office/drawing/2014/main" id="{17A62815-9D61-914C-8841-410BA162DECB}"/>
                </a:ext>
              </a:extLst>
            </p:cNvPr>
            <p:cNvGrpSpPr/>
            <p:nvPr/>
          </p:nvGrpSpPr>
          <p:grpSpPr>
            <a:xfrm>
              <a:off x="3940867" y="1503246"/>
              <a:ext cx="4724337" cy="4667515"/>
              <a:chOff x="3940867" y="1503246"/>
              <a:chExt cx="4724337" cy="4667515"/>
            </a:xfrm>
          </p:grpSpPr>
          <p:pic>
            <p:nvPicPr>
              <p:cNvPr id="17" name="Schermata 2018-09-20 alle 13.26.15.png" descr="Schermata 2018-09-20 alle 13.26.15.png">
                <a:extLst>
                  <a:ext uri="{FF2B5EF4-FFF2-40B4-BE49-F238E27FC236}">
                    <a16:creationId xmlns:a16="http://schemas.microsoft.com/office/drawing/2014/main" id="{755A144E-1BD1-5C4F-9415-E9FCC97B930A}"/>
                  </a:ext>
                </a:extLst>
              </p:cNvPr>
              <p:cNvPicPr>
                <a:picLocks noChangeAspect="1"/>
              </p:cNvPicPr>
              <p:nvPr/>
            </p:nvPicPr>
            <p:blipFill>
              <a:blip r:embed="rId3"/>
              <a:stretch>
                <a:fillRect/>
              </a:stretch>
            </p:blipFill>
            <p:spPr>
              <a:xfrm>
                <a:off x="6046572" y="4413931"/>
                <a:ext cx="1335261" cy="729576"/>
              </a:xfrm>
              <a:prstGeom prst="rect">
                <a:avLst/>
              </a:prstGeom>
              <a:ln w="12700" cap="flat">
                <a:noFill/>
                <a:miter lim="400000"/>
              </a:ln>
              <a:effectLst/>
            </p:spPr>
          </p:pic>
          <p:pic>
            <p:nvPicPr>
              <p:cNvPr id="25" name="Immagine 24">
                <a:extLst>
                  <a:ext uri="{FF2B5EF4-FFF2-40B4-BE49-F238E27FC236}">
                    <a16:creationId xmlns:a16="http://schemas.microsoft.com/office/drawing/2014/main" id="{0233EDDA-994D-0E4B-9E19-1D986CC624D7}"/>
                  </a:ext>
                </a:extLst>
              </p:cNvPr>
              <p:cNvPicPr>
                <a:picLocks noChangeAspect="1"/>
              </p:cNvPicPr>
              <p:nvPr/>
            </p:nvPicPr>
            <p:blipFill>
              <a:blip r:embed="rId4"/>
              <a:stretch>
                <a:fillRect/>
              </a:stretch>
            </p:blipFill>
            <p:spPr>
              <a:xfrm>
                <a:off x="6898044" y="3488350"/>
                <a:ext cx="1385692" cy="911639"/>
              </a:xfrm>
              <a:prstGeom prst="rect">
                <a:avLst/>
              </a:prstGeom>
            </p:spPr>
          </p:pic>
          <p:pic>
            <p:nvPicPr>
              <p:cNvPr id="27" name="Immagine 26">
                <a:extLst>
                  <a:ext uri="{FF2B5EF4-FFF2-40B4-BE49-F238E27FC236}">
                    <a16:creationId xmlns:a16="http://schemas.microsoft.com/office/drawing/2014/main" id="{595338E4-041D-284E-839B-42A317B26A1B}"/>
                  </a:ext>
                </a:extLst>
              </p:cNvPr>
              <p:cNvPicPr>
                <a:picLocks noChangeAspect="1"/>
              </p:cNvPicPr>
              <p:nvPr/>
            </p:nvPicPr>
            <p:blipFill>
              <a:blip r:embed="rId5"/>
              <a:stretch>
                <a:fillRect/>
              </a:stretch>
            </p:blipFill>
            <p:spPr>
              <a:xfrm>
                <a:off x="7322986" y="5277650"/>
                <a:ext cx="1342218" cy="893111"/>
              </a:xfrm>
              <a:prstGeom prst="rect">
                <a:avLst/>
              </a:prstGeom>
            </p:spPr>
          </p:pic>
          <p:pic>
            <p:nvPicPr>
              <p:cNvPr id="5" name="Schermata 2018-09-20 alle 13.23.52.png" descr="Schermata 2018-09-20 alle 13.23.52.png">
                <a:extLst>
                  <a:ext uri="{FF2B5EF4-FFF2-40B4-BE49-F238E27FC236}">
                    <a16:creationId xmlns:a16="http://schemas.microsoft.com/office/drawing/2014/main" id="{D85C9FB2-D14F-2249-BABA-16935395A3DB}"/>
                  </a:ext>
                </a:extLst>
              </p:cNvPr>
              <p:cNvPicPr>
                <a:picLocks noChangeAspect="1"/>
              </p:cNvPicPr>
              <p:nvPr/>
            </p:nvPicPr>
            <p:blipFill>
              <a:blip r:embed="rId6"/>
              <a:stretch>
                <a:fillRect/>
              </a:stretch>
            </p:blipFill>
            <p:spPr>
              <a:xfrm>
                <a:off x="4104680" y="2155613"/>
                <a:ext cx="883441" cy="750259"/>
              </a:xfrm>
              <a:prstGeom prst="rect">
                <a:avLst/>
              </a:prstGeom>
              <a:ln w="12700" cap="flat">
                <a:noFill/>
                <a:miter lim="400000"/>
              </a:ln>
              <a:effectLst/>
            </p:spPr>
          </p:pic>
          <p:pic>
            <p:nvPicPr>
              <p:cNvPr id="6" name="Schermata 2018-09-20 alle 13.19.03.png" descr="Schermata 2018-09-20 alle 13.19.03.png">
                <a:extLst>
                  <a:ext uri="{FF2B5EF4-FFF2-40B4-BE49-F238E27FC236}">
                    <a16:creationId xmlns:a16="http://schemas.microsoft.com/office/drawing/2014/main" id="{D5A495F7-8BAE-8742-9EF6-285A93F98CEC}"/>
                  </a:ext>
                </a:extLst>
              </p:cNvPr>
              <p:cNvPicPr>
                <a:picLocks noChangeAspect="1"/>
              </p:cNvPicPr>
              <p:nvPr/>
            </p:nvPicPr>
            <p:blipFill>
              <a:blip r:embed="rId7"/>
              <a:srcRect/>
              <a:stretch>
                <a:fillRect/>
              </a:stretch>
            </p:blipFill>
            <p:spPr>
              <a:xfrm>
                <a:off x="4445906" y="2974134"/>
                <a:ext cx="1266913" cy="576898"/>
              </a:xfrm>
              <a:prstGeom prst="rect">
                <a:avLst/>
              </a:prstGeom>
              <a:ln w="12700" cap="flat">
                <a:noFill/>
                <a:miter lim="400000"/>
              </a:ln>
              <a:effectLst/>
            </p:spPr>
          </p:pic>
          <p:pic>
            <p:nvPicPr>
              <p:cNvPr id="7" name="Schermata 2018-09-20 alle 13.22.54.png" descr="Schermata 2018-09-20 alle 13.22.54.png">
                <a:extLst>
                  <a:ext uri="{FF2B5EF4-FFF2-40B4-BE49-F238E27FC236}">
                    <a16:creationId xmlns:a16="http://schemas.microsoft.com/office/drawing/2014/main" id="{F800C312-4460-9F49-84AE-084A785E6C58}"/>
                  </a:ext>
                </a:extLst>
              </p:cNvPr>
              <p:cNvPicPr>
                <a:picLocks noChangeAspect="1"/>
              </p:cNvPicPr>
              <p:nvPr/>
            </p:nvPicPr>
            <p:blipFill>
              <a:blip r:embed="rId8"/>
              <a:stretch>
                <a:fillRect/>
              </a:stretch>
            </p:blipFill>
            <p:spPr>
              <a:xfrm>
                <a:off x="3940867" y="4935022"/>
                <a:ext cx="1448631" cy="425472"/>
              </a:xfrm>
              <a:prstGeom prst="rect">
                <a:avLst/>
              </a:prstGeom>
              <a:ln w="12700" cap="flat">
                <a:noFill/>
                <a:miter lim="400000"/>
              </a:ln>
              <a:effectLst/>
            </p:spPr>
          </p:pic>
          <p:pic>
            <p:nvPicPr>
              <p:cNvPr id="8" name="Schermata 2018-09-20 alle 13.22.39.png" descr="Schermata 2018-09-20 alle 13.22.39.png">
                <a:extLst>
                  <a:ext uri="{FF2B5EF4-FFF2-40B4-BE49-F238E27FC236}">
                    <a16:creationId xmlns:a16="http://schemas.microsoft.com/office/drawing/2014/main" id="{C5503386-CB26-114D-9EF6-452630494C94}"/>
                  </a:ext>
                </a:extLst>
              </p:cNvPr>
              <p:cNvPicPr>
                <a:picLocks noChangeAspect="1"/>
              </p:cNvPicPr>
              <p:nvPr/>
            </p:nvPicPr>
            <p:blipFill>
              <a:blip r:embed="rId9"/>
              <a:stretch>
                <a:fillRect/>
              </a:stretch>
            </p:blipFill>
            <p:spPr>
              <a:xfrm flipH="1">
                <a:off x="4197774" y="3668365"/>
                <a:ext cx="748452" cy="748452"/>
              </a:xfrm>
              <a:prstGeom prst="rect">
                <a:avLst/>
              </a:prstGeom>
              <a:ln w="12700" cap="flat">
                <a:noFill/>
                <a:miter lim="400000"/>
              </a:ln>
              <a:effectLst/>
            </p:spPr>
          </p:pic>
          <p:pic>
            <p:nvPicPr>
              <p:cNvPr id="9" name="Schermata 2018-09-20 alle 13.20.22.png" descr="Schermata 2018-09-20 alle 13.20.22.png">
                <a:extLst>
                  <a:ext uri="{FF2B5EF4-FFF2-40B4-BE49-F238E27FC236}">
                    <a16:creationId xmlns:a16="http://schemas.microsoft.com/office/drawing/2014/main" id="{DE0AF86A-D217-B243-8356-EA865F188AD0}"/>
                  </a:ext>
                </a:extLst>
              </p:cNvPr>
              <p:cNvPicPr>
                <a:picLocks noChangeAspect="1"/>
              </p:cNvPicPr>
              <p:nvPr/>
            </p:nvPicPr>
            <p:blipFill>
              <a:blip r:embed="rId10"/>
              <a:stretch>
                <a:fillRect/>
              </a:stretch>
            </p:blipFill>
            <p:spPr>
              <a:xfrm flipH="1">
                <a:off x="7626813" y="4525514"/>
                <a:ext cx="667651" cy="611343"/>
              </a:xfrm>
              <a:prstGeom prst="rect">
                <a:avLst/>
              </a:prstGeom>
              <a:ln w="12700" cap="flat">
                <a:noFill/>
                <a:miter lim="400000"/>
              </a:ln>
              <a:effectLst/>
            </p:spPr>
          </p:pic>
          <p:pic>
            <p:nvPicPr>
              <p:cNvPr id="10" name="Schermata 2018-09-20 alle 13.24.23.png" descr="Schermata 2018-09-20 alle 13.24.23.png">
                <a:extLst>
                  <a:ext uri="{FF2B5EF4-FFF2-40B4-BE49-F238E27FC236}">
                    <a16:creationId xmlns:a16="http://schemas.microsoft.com/office/drawing/2014/main" id="{F90B62B9-DFF6-E24C-87B6-5B04B032B2AA}"/>
                  </a:ext>
                </a:extLst>
              </p:cNvPr>
              <p:cNvPicPr>
                <a:picLocks noChangeAspect="1"/>
              </p:cNvPicPr>
              <p:nvPr/>
            </p:nvPicPr>
            <p:blipFill>
              <a:blip r:embed="rId11"/>
              <a:stretch>
                <a:fillRect/>
              </a:stretch>
            </p:blipFill>
            <p:spPr>
              <a:xfrm>
                <a:off x="4316422" y="5430392"/>
                <a:ext cx="1073075" cy="544667"/>
              </a:xfrm>
              <a:prstGeom prst="rect">
                <a:avLst/>
              </a:prstGeom>
              <a:ln w="12700" cap="flat">
                <a:noFill/>
                <a:miter lim="400000"/>
              </a:ln>
              <a:effectLst/>
            </p:spPr>
          </p:pic>
          <p:pic>
            <p:nvPicPr>
              <p:cNvPr id="11" name="Schermata 2018-09-20 alle 13.25.50.png" descr="Schermata 2018-09-20 alle 13.25.50.png">
                <a:extLst>
                  <a:ext uri="{FF2B5EF4-FFF2-40B4-BE49-F238E27FC236}">
                    <a16:creationId xmlns:a16="http://schemas.microsoft.com/office/drawing/2014/main" id="{46245A81-046A-5140-9844-DF9C70E5E38F}"/>
                  </a:ext>
                </a:extLst>
              </p:cNvPr>
              <p:cNvPicPr>
                <a:picLocks noChangeAspect="1"/>
              </p:cNvPicPr>
              <p:nvPr/>
            </p:nvPicPr>
            <p:blipFill>
              <a:blip r:embed="rId12"/>
              <a:stretch>
                <a:fillRect/>
              </a:stretch>
            </p:blipFill>
            <p:spPr>
              <a:xfrm>
                <a:off x="5229984" y="3559331"/>
                <a:ext cx="857395" cy="810002"/>
              </a:xfrm>
              <a:prstGeom prst="rect">
                <a:avLst/>
              </a:prstGeom>
              <a:ln w="12700" cap="flat">
                <a:noFill/>
                <a:miter lim="400000"/>
              </a:ln>
              <a:effectLst/>
            </p:spPr>
          </p:pic>
          <p:pic>
            <p:nvPicPr>
              <p:cNvPr id="12" name="Schermata 2018-09-20 alle 13.24.51.png" descr="Schermata 2018-09-20 alle 13.24.51.png">
                <a:extLst>
                  <a:ext uri="{FF2B5EF4-FFF2-40B4-BE49-F238E27FC236}">
                    <a16:creationId xmlns:a16="http://schemas.microsoft.com/office/drawing/2014/main" id="{019953D1-7321-AD4A-8B33-39CD815A4E7E}"/>
                  </a:ext>
                </a:extLst>
              </p:cNvPr>
              <p:cNvPicPr>
                <a:picLocks noChangeAspect="1"/>
              </p:cNvPicPr>
              <p:nvPr/>
            </p:nvPicPr>
            <p:blipFill>
              <a:blip r:embed="rId13"/>
              <a:stretch>
                <a:fillRect/>
              </a:stretch>
            </p:blipFill>
            <p:spPr>
              <a:xfrm>
                <a:off x="4452609" y="1503246"/>
                <a:ext cx="1685891" cy="603472"/>
              </a:xfrm>
              <a:prstGeom prst="rect">
                <a:avLst/>
              </a:prstGeom>
              <a:ln w="12700" cap="flat">
                <a:noFill/>
                <a:miter lim="400000"/>
              </a:ln>
              <a:effectLst/>
            </p:spPr>
          </p:pic>
          <p:pic>
            <p:nvPicPr>
              <p:cNvPr id="14" name="Schermata 2018-09-20 alle 13.25.16.png" descr="Schermata 2018-09-20 alle 13.25.16.png">
                <a:extLst>
                  <a:ext uri="{FF2B5EF4-FFF2-40B4-BE49-F238E27FC236}">
                    <a16:creationId xmlns:a16="http://schemas.microsoft.com/office/drawing/2014/main" id="{B456BFAE-BB71-6843-B9BC-034B2494B19B}"/>
                  </a:ext>
                </a:extLst>
              </p:cNvPr>
              <p:cNvPicPr>
                <a:picLocks noChangeAspect="1"/>
              </p:cNvPicPr>
              <p:nvPr/>
            </p:nvPicPr>
            <p:blipFill>
              <a:blip r:embed="rId14"/>
              <a:stretch>
                <a:fillRect/>
              </a:stretch>
            </p:blipFill>
            <p:spPr>
              <a:xfrm>
                <a:off x="5536646" y="5339232"/>
                <a:ext cx="1639191" cy="766718"/>
              </a:xfrm>
              <a:prstGeom prst="rect">
                <a:avLst/>
              </a:prstGeom>
              <a:ln w="12700" cap="flat">
                <a:noFill/>
                <a:miter lim="400000"/>
              </a:ln>
              <a:effectLst/>
            </p:spPr>
          </p:pic>
          <p:pic>
            <p:nvPicPr>
              <p:cNvPr id="15" name="Schermata 2018-09-20 alle 13.23.26.png" descr="Schermata 2018-09-20 alle 13.23.26.png">
                <a:extLst>
                  <a:ext uri="{FF2B5EF4-FFF2-40B4-BE49-F238E27FC236}">
                    <a16:creationId xmlns:a16="http://schemas.microsoft.com/office/drawing/2014/main" id="{4BE421BF-5B08-5548-829C-340F374C9016}"/>
                  </a:ext>
                </a:extLst>
              </p:cNvPr>
              <p:cNvPicPr>
                <a:picLocks noChangeAspect="1"/>
              </p:cNvPicPr>
              <p:nvPr/>
            </p:nvPicPr>
            <p:blipFill>
              <a:blip r:embed="rId15"/>
              <a:stretch>
                <a:fillRect/>
              </a:stretch>
            </p:blipFill>
            <p:spPr>
              <a:xfrm>
                <a:off x="5229984" y="2215131"/>
                <a:ext cx="1315520" cy="710108"/>
              </a:xfrm>
              <a:prstGeom prst="rect">
                <a:avLst/>
              </a:prstGeom>
              <a:ln w="12700" cap="flat">
                <a:noFill/>
                <a:miter lim="400000"/>
              </a:ln>
              <a:effectLst/>
            </p:spPr>
          </p:pic>
          <p:pic>
            <p:nvPicPr>
              <p:cNvPr id="16" name="Schermata 2018-09-20 alle 13.19.21.png" descr="Schermata 2018-09-20 alle 13.19.21.png">
                <a:extLst>
                  <a:ext uri="{FF2B5EF4-FFF2-40B4-BE49-F238E27FC236}">
                    <a16:creationId xmlns:a16="http://schemas.microsoft.com/office/drawing/2014/main" id="{E1038494-D74B-EA4F-854C-3F88414543FF}"/>
                  </a:ext>
                </a:extLst>
              </p:cNvPr>
              <p:cNvPicPr>
                <a:picLocks noChangeAspect="1"/>
              </p:cNvPicPr>
              <p:nvPr/>
            </p:nvPicPr>
            <p:blipFill>
              <a:blip r:embed="rId16"/>
              <a:stretch>
                <a:fillRect/>
              </a:stretch>
            </p:blipFill>
            <p:spPr>
              <a:xfrm>
                <a:off x="6161514" y="2962007"/>
                <a:ext cx="1096016" cy="1047840"/>
              </a:xfrm>
              <a:prstGeom prst="rect">
                <a:avLst/>
              </a:prstGeom>
              <a:ln w="12700" cap="flat">
                <a:noFill/>
                <a:miter lim="400000"/>
              </a:ln>
              <a:effectLst/>
            </p:spPr>
          </p:pic>
          <p:pic>
            <p:nvPicPr>
              <p:cNvPr id="19" name="Immagine 18">
                <a:extLst>
                  <a:ext uri="{FF2B5EF4-FFF2-40B4-BE49-F238E27FC236}">
                    <a16:creationId xmlns:a16="http://schemas.microsoft.com/office/drawing/2014/main" id="{2FAF42BD-302C-D541-833C-721E45324CF3}"/>
                  </a:ext>
                </a:extLst>
              </p:cNvPr>
              <p:cNvPicPr>
                <a:picLocks noChangeAspect="1"/>
              </p:cNvPicPr>
              <p:nvPr/>
            </p:nvPicPr>
            <p:blipFill>
              <a:blip r:embed="rId17"/>
              <a:stretch>
                <a:fillRect/>
              </a:stretch>
            </p:blipFill>
            <p:spPr>
              <a:xfrm>
                <a:off x="7298983" y="2230319"/>
                <a:ext cx="942121" cy="942121"/>
              </a:xfrm>
              <a:prstGeom prst="rect">
                <a:avLst/>
              </a:prstGeom>
            </p:spPr>
          </p:pic>
          <p:pic>
            <p:nvPicPr>
              <p:cNvPr id="21" name="Immagine 20">
                <a:extLst>
                  <a:ext uri="{FF2B5EF4-FFF2-40B4-BE49-F238E27FC236}">
                    <a16:creationId xmlns:a16="http://schemas.microsoft.com/office/drawing/2014/main" id="{1A520957-13B2-8E49-8F7B-6B225467060A}"/>
                  </a:ext>
                </a:extLst>
              </p:cNvPr>
              <p:cNvPicPr>
                <a:picLocks noChangeAspect="1"/>
              </p:cNvPicPr>
              <p:nvPr/>
            </p:nvPicPr>
            <p:blipFill>
              <a:blip r:embed="rId18"/>
              <a:stretch>
                <a:fillRect/>
              </a:stretch>
            </p:blipFill>
            <p:spPr>
              <a:xfrm>
                <a:off x="6578712" y="1782713"/>
                <a:ext cx="1423388" cy="188174"/>
              </a:xfrm>
              <a:prstGeom prst="rect">
                <a:avLst/>
              </a:prstGeom>
            </p:spPr>
          </p:pic>
        </p:grpSp>
        <p:pic>
          <p:nvPicPr>
            <p:cNvPr id="23" name="Immagine 22">
              <a:extLst>
                <a:ext uri="{FF2B5EF4-FFF2-40B4-BE49-F238E27FC236}">
                  <a16:creationId xmlns:a16="http://schemas.microsoft.com/office/drawing/2014/main" id="{D9F80FE2-15A7-C641-AE50-DCB4918421E8}"/>
                </a:ext>
              </a:extLst>
            </p:cNvPr>
            <p:cNvPicPr>
              <a:picLocks noChangeAspect="1"/>
            </p:cNvPicPr>
            <p:nvPr/>
          </p:nvPicPr>
          <p:blipFill>
            <a:blip r:embed="rId19"/>
            <a:stretch>
              <a:fillRect/>
            </a:stretch>
          </p:blipFill>
          <p:spPr>
            <a:xfrm>
              <a:off x="4246865" y="4418228"/>
              <a:ext cx="1560495" cy="487655"/>
            </a:xfrm>
            <a:prstGeom prst="rect">
              <a:avLst/>
            </a:prstGeom>
          </p:spPr>
        </p:pic>
      </p:grpSp>
    </p:spTree>
    <p:extLst>
      <p:ext uri="{BB962C8B-B14F-4D97-AF65-F5344CB8AC3E}">
        <p14:creationId xmlns:p14="http://schemas.microsoft.com/office/powerpoint/2010/main" val="310847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F12FC9-1F5D-5B4E-A196-72B032F44531}"/>
              </a:ext>
            </a:extLst>
          </p:cNvPr>
          <p:cNvSpPr>
            <a:spLocks noGrp="1"/>
          </p:cNvSpPr>
          <p:nvPr>
            <p:ph type="title"/>
          </p:nvPr>
        </p:nvSpPr>
        <p:spPr/>
        <p:txBody>
          <a:bodyPr/>
          <a:lstStyle/>
          <a:p>
            <a:pPr algn="ctr">
              <a:defRPr sz="3400" b="1">
                <a:solidFill>
                  <a:schemeClr val="accent5">
                    <a:lumMod val="50000"/>
                  </a:schemeClr>
                </a:solidFill>
              </a:defRPr>
            </a:pPr>
            <a:r>
              <a:t>Parte 1: Condizioni contrattuali sleali Legge e prassi</a:t>
            </a:r>
          </a:p>
        </p:txBody>
      </p:sp>
      <p:sp>
        <p:nvSpPr>
          <p:cNvPr id="3" name="Segnaposto contenuto 2">
            <a:extLst>
              <a:ext uri="{FF2B5EF4-FFF2-40B4-BE49-F238E27FC236}">
                <a16:creationId xmlns:a16="http://schemas.microsoft.com/office/drawing/2014/main" id="{59D17EA6-F0DF-4E4A-B8C9-0DA048EBF06B}"/>
              </a:ext>
            </a:extLst>
          </p:cNvPr>
          <p:cNvSpPr>
            <a:spLocks noGrp="1"/>
          </p:cNvSpPr>
          <p:nvPr>
            <p:ph idx="1"/>
          </p:nvPr>
        </p:nvSpPr>
        <p:spPr>
          <a:xfrm>
            <a:off x="562708" y="1248508"/>
            <a:ext cx="11218984" cy="4607169"/>
          </a:xfrm>
        </p:spPr>
        <p:txBody>
          <a:bodyPr/>
          <a:lstStyle/>
          <a:p>
            <a:pPr marL="0" indent="0">
              <a:buNone/>
            </a:pPr>
            <a:r>
              <a:rPr b="1"/>
              <a:t>Direttiva 93/13, articolo 3.1</a:t>
            </a:r>
            <a:r>
              <a:t>:</a:t>
            </a:r>
          </a:p>
          <a:p>
            <a:pPr marL="0" indent="0" algn="just">
              <a:lnSpc>
                <a:spcPct val="100000"/>
              </a:lnSpc>
              <a:buNone/>
            </a:pPr>
            <a:r>
              <a:t>Una clausola contrattuale che </a:t>
            </a:r>
            <a:r>
              <a:rPr b="1"/>
              <a:t>non</a:t>
            </a:r>
            <a:r>
              <a:t> sia stata </a:t>
            </a:r>
            <a:r>
              <a:rPr b="1"/>
              <a:t>negoziata individualmente </a:t>
            </a:r>
            <a:r>
              <a:t>è considerata </a:t>
            </a:r>
            <a:r>
              <a:rPr b="1"/>
              <a:t>abusiva</a:t>
            </a:r>
            <a:r>
              <a:t> se, contrariamente al requisito della buona fede, provoca un </a:t>
            </a:r>
            <a:r>
              <a:rPr b="1"/>
              <a:t>significativo squilibrio</a:t>
            </a:r>
            <a:r>
              <a:t> dei diritti e degli obblighi delle parti derivanti dal contratto, a danno del consumatore.</a:t>
            </a:r>
          </a:p>
          <a:p>
            <a:pPr marL="0" indent="0" algn="just">
              <a:lnSpc>
                <a:spcPct val="100000"/>
              </a:lnSpc>
              <a:buNone/>
            </a:pPr>
            <a:endParaRPr/>
          </a:p>
          <a:p>
            <a:pPr marL="0" indent="0" algn="ctr">
              <a:buNone/>
            </a:pPr>
            <a:r>
              <a:t>Linea di fondo: ci sono alcuni tipi di clausole che gli operatori sono vietati di utilizzare nei contratti.</a:t>
            </a:r>
          </a:p>
        </p:txBody>
      </p:sp>
      <p:sp>
        <p:nvSpPr>
          <p:cNvPr id="5" name="Segnaposto numero diapositiva 4">
            <a:extLst>
              <a:ext uri="{FF2B5EF4-FFF2-40B4-BE49-F238E27FC236}">
                <a16:creationId xmlns:a16="http://schemas.microsoft.com/office/drawing/2014/main" id="{819C1A31-F5E9-E344-B80C-D895BE65AFB9}"/>
              </a:ext>
            </a:extLst>
          </p:cNvPr>
          <p:cNvSpPr>
            <a:spLocks noGrp="1"/>
          </p:cNvSpPr>
          <p:nvPr>
            <p:ph type="sldNum" sz="quarter" idx="4294967295"/>
          </p:nvPr>
        </p:nvSpPr>
        <p:spPr>
          <a:xfrm>
            <a:off x="9448800" y="6356350"/>
            <a:ext cx="2743200" cy="365125"/>
          </a:xfrm>
        </p:spPr>
        <p:txBody>
          <a:bodyPr/>
          <a:lstStyle/>
          <a:p>
            <a:fld id="{9DA67AA2-2322-4A0D-8764-9C1E060557E7}" type="slidenum">
              <a:rPr lang="it-IT" smtClean="0"/>
              <a:t>8</a:t>
            </a:fld>
            <a:endParaRPr lang="it-IT"/>
          </a:p>
        </p:txBody>
      </p:sp>
    </p:spTree>
    <p:extLst>
      <p:ext uri="{BB962C8B-B14F-4D97-AF65-F5344CB8AC3E}">
        <p14:creationId xmlns:p14="http://schemas.microsoft.com/office/powerpoint/2010/main" val="398020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2ECFFC4-BAC8-564B-AC6C-C03F6BC6A54D}"/>
              </a:ext>
            </a:extLst>
          </p:cNvPr>
          <p:cNvSpPr>
            <a:spLocks noGrp="1"/>
          </p:cNvSpPr>
          <p:nvPr>
            <p:ph idx="1"/>
          </p:nvPr>
        </p:nvSpPr>
        <p:spPr>
          <a:xfrm>
            <a:off x="1892499" y="1268761"/>
            <a:ext cx="8640960" cy="5056336"/>
          </a:xfrm>
        </p:spPr>
        <p:txBody>
          <a:bodyPr>
            <a:normAutofit fontScale="70000" lnSpcReduction="20000"/>
          </a:bodyPr>
          <a:lstStyle/>
          <a:p>
            <a:pPr marL="0" indent="0">
              <a:buNone/>
            </a:pPr>
            <a:endParaRPr/>
          </a:p>
          <a:p>
            <a:pPr marL="0" indent="0" algn="ctr">
              <a:buNone/>
            </a:pPr>
            <a:endParaRPr sz="2200" b="1">
              <a:solidFill>
                <a:schemeClr val="accent1">
                  <a:lumMod val="50000"/>
                </a:schemeClr>
              </a:solidFill>
            </a:endParaRPr>
          </a:p>
          <a:p>
            <a:pPr marL="0" indent="0">
              <a:buNone/>
            </a:pPr>
            <a:endParaRPr sz="2200" b="1">
              <a:solidFill>
                <a:schemeClr val="accent1">
                  <a:lumMod val="50000"/>
                </a:schemeClr>
              </a:solidFill>
            </a:endParaRPr>
          </a:p>
          <a:p>
            <a:pPr marL="0" indent="0">
              <a:buNone/>
            </a:pPr>
            <a:endParaRPr sz="2200" b="1">
              <a:solidFill>
                <a:schemeClr val="accent1">
                  <a:lumMod val="50000"/>
                </a:schemeClr>
              </a:solidFill>
            </a:endParaRPr>
          </a:p>
          <a:p>
            <a:pPr marL="0" indent="0">
              <a:buNone/>
            </a:pPr>
            <a:endParaRPr sz="2200" b="1">
              <a:solidFill>
                <a:schemeClr val="accent1">
                  <a:lumMod val="50000"/>
                </a:schemeClr>
              </a:solidFill>
            </a:endParaRPr>
          </a:p>
          <a:p>
            <a:pPr marL="0" indent="0">
              <a:buNone/>
            </a:pPr>
            <a:endParaRPr sz="2200" b="1">
              <a:solidFill>
                <a:schemeClr val="accent1">
                  <a:lumMod val="50000"/>
                </a:schemeClr>
              </a:solidFill>
            </a:endParaRPr>
          </a:p>
          <a:p>
            <a:pPr marL="0" indent="0">
              <a:buNone/>
            </a:pPr>
            <a:endParaRPr sz="2200"/>
          </a:p>
          <a:p>
            <a:pPr marL="0" indent="0">
              <a:buNone/>
            </a:pPr>
            <a:endParaRPr sz="2200"/>
          </a:p>
          <a:p>
            <a:pPr marL="0" indent="0" algn="ctr">
              <a:buNone/>
            </a:pPr>
            <a:endParaRPr sz="2200"/>
          </a:p>
          <a:p>
            <a:pPr marL="0" indent="0" algn="ctr">
              <a:buNone/>
              <a:defRPr sz="3400"/>
            </a:pPr>
            <a:r>
              <a:rPr>
                <a:solidFill>
                  <a:schemeClr val="accent6">
                    <a:lumMod val="75000"/>
                  </a:schemeClr>
                </a:solidFill>
              </a:rPr>
              <a:t>1) </a:t>
            </a:r>
            <a:r>
              <a:rPr b="1">
                <a:solidFill>
                  <a:schemeClr val="accent6">
                    <a:lumMod val="75000"/>
                  </a:schemeClr>
                </a:solidFill>
              </a:rPr>
              <a:t>chiaramente equo</a:t>
            </a:r>
            <a:r>
              <a:t>; </a:t>
            </a:r>
            <a:r>
              <a:rPr b="1">
                <a:solidFill>
                  <a:schemeClr val="accent4">
                    <a:lumMod val="75000"/>
                  </a:schemeClr>
                </a:solidFill>
              </a:rPr>
              <a:t>2) potenzialmente ingiusto</a:t>
            </a:r>
            <a:r>
              <a:t>; </a:t>
            </a:r>
            <a:r>
              <a:rPr b="1">
                <a:solidFill>
                  <a:srgbClr val="FF0000"/>
                </a:solidFill>
              </a:rPr>
              <a:t>3) chiaramente ingiusto</a:t>
            </a:r>
            <a:endParaRPr sz="3400" b="1">
              <a:solidFill>
                <a:srgbClr val="FF0000"/>
              </a:solidFill>
            </a:endParaRPr>
          </a:p>
          <a:p>
            <a:pPr marL="0" indent="0">
              <a:buNone/>
            </a:pPr>
            <a:endParaRPr sz="3400" b="1">
              <a:solidFill>
                <a:srgbClr val="FF0000"/>
              </a:solidFill>
            </a:endParaRPr>
          </a:p>
          <a:p>
            <a:pPr marL="0" indent="0">
              <a:buNone/>
            </a:pPr>
            <a:endParaRPr sz="3400" b="1">
              <a:solidFill>
                <a:srgbClr val="FF0000"/>
              </a:solidFill>
            </a:endParaRPr>
          </a:p>
          <a:p>
            <a:pPr marL="0" indent="0">
              <a:buNone/>
            </a:pPr>
            <a:endParaRPr sz="3400" b="1">
              <a:solidFill>
                <a:srgbClr val="FF0000"/>
              </a:solidFill>
            </a:endParaRPr>
          </a:p>
        </p:txBody>
      </p:sp>
      <p:sp>
        <p:nvSpPr>
          <p:cNvPr id="2" name="Rubrik 1">
            <a:extLst>
              <a:ext uri="{FF2B5EF4-FFF2-40B4-BE49-F238E27FC236}">
                <a16:creationId xmlns:a16="http://schemas.microsoft.com/office/drawing/2014/main" id="{FA8C69ED-2AA5-3644-AA59-93C0291EDFB7}"/>
              </a:ext>
            </a:extLst>
          </p:cNvPr>
          <p:cNvSpPr>
            <a:spLocks noGrp="1"/>
          </p:cNvSpPr>
          <p:nvPr>
            <p:ph type="title"/>
          </p:nvPr>
        </p:nvSpPr>
        <p:spPr>
          <a:xfrm>
            <a:off x="3287688" y="188641"/>
            <a:ext cx="5616624" cy="1080120"/>
          </a:xfrm>
        </p:spPr>
        <p:txBody>
          <a:bodyPr/>
          <a:lstStyle/>
          <a:p>
            <a:pPr algn="ctr">
              <a:defRPr sz="2800"/>
            </a:pPr>
            <a:r>
              <a:rPr b="1">
                <a:solidFill>
                  <a:schemeClr val="accent5">
                    <a:lumMod val="50000"/>
                  </a:schemeClr>
                </a:solidFill>
              </a:rPr>
              <a:t>8 categorie di iniquità </a:t>
            </a:r>
          </a:p>
        </p:txBody>
      </p:sp>
      <p:graphicFrame>
        <p:nvGraphicFramePr>
          <p:cNvPr id="4" name="Tabella 3">
            <a:extLst>
              <a:ext uri="{FF2B5EF4-FFF2-40B4-BE49-F238E27FC236}">
                <a16:creationId xmlns:a16="http://schemas.microsoft.com/office/drawing/2014/main" id="{50ABA106-98BB-E443-905B-B29C4E65208D}"/>
              </a:ext>
            </a:extLst>
          </p:cNvPr>
          <p:cNvGraphicFramePr>
            <a:graphicFrameLocks noGrp="1"/>
          </p:cNvGraphicFramePr>
          <p:nvPr>
            <p:extLst>
              <p:ext uri="{D42A27DB-BD31-4B8C-83A1-F6EECF244321}">
                <p14:modId xmlns:p14="http://schemas.microsoft.com/office/powerpoint/2010/main" val="4022397963"/>
              </p:ext>
            </p:extLst>
          </p:nvPr>
        </p:nvGraphicFramePr>
        <p:xfrm>
          <a:off x="1476844" y="1171322"/>
          <a:ext cx="9238312" cy="4876015"/>
        </p:xfrm>
        <a:graphic>
          <a:graphicData uri="http://schemas.openxmlformats.org/drawingml/2006/table">
            <a:tbl>
              <a:tblPr firstRow="1" bandRow="1">
                <a:tableStyleId>{5C22544A-7EE6-4342-B048-85BDC9FD1C3A}</a:tableStyleId>
              </a:tblPr>
              <a:tblGrid>
                <a:gridCol w="2505305">
                  <a:extLst>
                    <a:ext uri="{9D8B030D-6E8A-4147-A177-3AD203B41FA5}">
                      <a16:colId xmlns:a16="http://schemas.microsoft.com/office/drawing/2014/main" val="2989981498"/>
                    </a:ext>
                  </a:extLst>
                </a:gridCol>
                <a:gridCol w="1878979">
                  <a:extLst>
                    <a:ext uri="{9D8B030D-6E8A-4147-A177-3AD203B41FA5}">
                      <a16:colId xmlns:a16="http://schemas.microsoft.com/office/drawing/2014/main" val="2306720454"/>
                    </a:ext>
                  </a:extLst>
                </a:gridCol>
                <a:gridCol w="2348723">
                  <a:extLst>
                    <a:ext uri="{9D8B030D-6E8A-4147-A177-3AD203B41FA5}">
                      <a16:colId xmlns:a16="http://schemas.microsoft.com/office/drawing/2014/main" val="1237167522"/>
                    </a:ext>
                  </a:extLst>
                </a:gridCol>
                <a:gridCol w="2505305">
                  <a:extLst>
                    <a:ext uri="{9D8B030D-6E8A-4147-A177-3AD203B41FA5}">
                      <a16:colId xmlns:a16="http://schemas.microsoft.com/office/drawing/2014/main" val="1840503067"/>
                    </a:ext>
                  </a:extLst>
                </a:gridCol>
              </a:tblGrid>
              <a:tr h="561820">
                <a:tc>
                  <a:txBody>
                    <a:bodyPr/>
                    <a:lstStyle/>
                    <a:p>
                      <a:pPr algn="ctr"/>
                      <a:r>
                        <a:t>Tipo di clausola</a:t>
                      </a:r>
                    </a:p>
                  </a:txBody>
                  <a:tcPr/>
                </a:tc>
                <a:tc>
                  <a:txBody>
                    <a:bodyPr/>
                    <a:lstStyle/>
                    <a:p>
                      <a:pPr algn="ctr"/>
                      <a:r>
                        <a:t>Simbolo</a:t>
                      </a:r>
                    </a:p>
                  </a:txBody>
                  <a:tcPr/>
                </a:tc>
                <a:tc>
                  <a:txBody>
                    <a:bodyPr/>
                    <a:lstStyle/>
                    <a:p>
                      <a:pPr algn="ctr"/>
                      <a:r>
                        <a:t># clausole (50 Tos)</a:t>
                      </a:r>
                    </a:p>
                  </a:txBody>
                  <a:tcPr/>
                </a:tc>
                <a:tc>
                  <a:txBody>
                    <a:bodyPr/>
                    <a:lstStyle/>
                    <a:p>
                      <a:pPr algn="ctr"/>
                      <a:r>
                        <a:t>#documents (50 Tos)</a:t>
                      </a:r>
                    </a:p>
                  </a:txBody>
                  <a:tcPr/>
                </a:tc>
                <a:extLst>
                  <a:ext uri="{0D108BD9-81ED-4DB2-BD59-A6C34878D82A}">
                    <a16:rowId xmlns:a16="http://schemas.microsoft.com/office/drawing/2014/main" val="3516264027"/>
                  </a:ext>
                </a:extLst>
              </a:tr>
              <a:tr h="367809">
                <a:tc>
                  <a:txBody>
                    <a:bodyPr/>
                    <a:lstStyle/>
                    <a:p>
                      <a:pPr algn="ctr"/>
                      <a:r>
                        <a:t>Arbitrato</a:t>
                      </a:r>
                    </a:p>
                  </a:txBody>
                  <a:tcPr/>
                </a:tc>
                <a:tc>
                  <a:txBody>
                    <a:bodyPr/>
                    <a:lstStyle/>
                    <a:p>
                      <a:pPr algn="ctr"/>
                      <a:r>
                        <a:t>&amp; &amp;a&gt;</a:t>
                      </a:r>
                    </a:p>
                  </a:txBody>
                  <a:tcPr/>
                </a:tc>
                <a:tc>
                  <a:txBody>
                    <a:bodyPr/>
                    <a:lstStyle/>
                    <a:p>
                      <a:pPr algn="ctr"/>
                      <a:r>
                        <a:t>44</a:t>
                      </a:r>
                    </a:p>
                  </a:txBody>
                  <a:tcPr/>
                </a:tc>
                <a:tc>
                  <a:txBody>
                    <a:bodyPr/>
                    <a:lstStyle/>
                    <a:p>
                      <a:pPr algn="ctr"/>
                      <a:r>
                        <a:t>28</a:t>
                      </a:r>
                    </a:p>
                  </a:txBody>
                  <a:tcPr/>
                </a:tc>
                <a:extLst>
                  <a:ext uri="{0D108BD9-81ED-4DB2-BD59-A6C34878D82A}">
                    <a16:rowId xmlns:a16="http://schemas.microsoft.com/office/drawing/2014/main" val="1995019213"/>
                  </a:ext>
                </a:extLst>
              </a:tr>
              <a:tr h="589172">
                <a:tc>
                  <a:txBody>
                    <a:bodyPr/>
                    <a:lstStyle/>
                    <a:p>
                      <a:pPr algn="ctr"/>
                      <a:r>
                        <a:t>Cambiamento unilaterale</a:t>
                      </a:r>
                    </a:p>
                  </a:txBody>
                  <a:tcPr/>
                </a:tc>
                <a:tc>
                  <a:txBody>
                    <a:bodyPr/>
                    <a:lstStyle/>
                    <a:p>
                      <a:pPr algn="ctr"/>
                      <a:r>
                        <a:t>&amp; &amp;ch&gt;</a:t>
                      </a:r>
                    </a:p>
                  </a:txBody>
                  <a:tcPr/>
                </a:tc>
                <a:tc>
                  <a:txBody>
                    <a:bodyPr/>
                    <a:lstStyle/>
                    <a:p>
                      <a:pPr algn="ctr"/>
                      <a:r>
                        <a:t>188</a:t>
                      </a:r>
                    </a:p>
                  </a:txBody>
                  <a:tcPr/>
                </a:tc>
                <a:tc>
                  <a:txBody>
                    <a:bodyPr/>
                    <a:lstStyle/>
                    <a:p>
                      <a:pPr algn="ctr"/>
                      <a:r>
                        <a:t>49</a:t>
                      </a:r>
                    </a:p>
                  </a:txBody>
                  <a:tcPr/>
                </a:tc>
                <a:extLst>
                  <a:ext uri="{0D108BD9-81ED-4DB2-BD59-A6C34878D82A}">
                    <a16:rowId xmlns:a16="http://schemas.microsoft.com/office/drawing/2014/main" val="4157087323"/>
                  </a:ext>
                </a:extLst>
              </a:tr>
              <a:tr h="367809">
                <a:tc>
                  <a:txBody>
                    <a:bodyPr/>
                    <a:lstStyle/>
                    <a:p>
                      <a:pPr algn="ctr"/>
                      <a:r>
                        <a:t>Rimozione dei contenuti</a:t>
                      </a:r>
                    </a:p>
                  </a:txBody>
                  <a:tcPr/>
                </a:tc>
                <a:tc>
                  <a:txBody>
                    <a:bodyPr/>
                    <a:lstStyle/>
                    <a:p>
                      <a:pPr algn="ctr"/>
                      <a:r>
                        <a:t>&amp; &amp; c&gt;</a:t>
                      </a:r>
                    </a:p>
                  </a:txBody>
                  <a:tcPr/>
                </a:tc>
                <a:tc>
                  <a:txBody>
                    <a:bodyPr/>
                    <a:lstStyle/>
                    <a:p>
                      <a:pPr algn="ctr"/>
                      <a:r>
                        <a:t>118</a:t>
                      </a:r>
                    </a:p>
                  </a:txBody>
                  <a:tcPr/>
                </a:tc>
                <a:tc>
                  <a:txBody>
                    <a:bodyPr/>
                    <a:lstStyle/>
                    <a:p>
                      <a:pPr algn="ctr"/>
                      <a:r>
                        <a:t>45</a:t>
                      </a:r>
                    </a:p>
                  </a:txBody>
                  <a:tcPr/>
                </a:tc>
                <a:extLst>
                  <a:ext uri="{0D108BD9-81ED-4DB2-BD59-A6C34878D82A}">
                    <a16:rowId xmlns:a16="http://schemas.microsoft.com/office/drawing/2014/main" val="623407641"/>
                  </a:ext>
                </a:extLst>
              </a:tr>
              <a:tr h="367809">
                <a:tc>
                  <a:txBody>
                    <a:bodyPr/>
                    <a:lstStyle/>
                    <a:p>
                      <a:pPr algn="ctr"/>
                      <a:r>
                        <a:t>Giurisdizione</a:t>
                      </a:r>
                    </a:p>
                  </a:txBody>
                  <a:tcPr/>
                </a:tc>
                <a:tc>
                  <a:txBody>
                    <a:bodyPr/>
                    <a:lstStyle/>
                    <a:p>
                      <a:pPr algn="ctr"/>
                      <a:r>
                        <a:t>Lt;j&gt;</a:t>
                      </a:r>
                    </a:p>
                  </a:txBody>
                  <a:tcPr/>
                </a:tc>
                <a:tc>
                  <a:txBody>
                    <a:bodyPr/>
                    <a:lstStyle/>
                    <a:p>
                      <a:pPr algn="ctr"/>
                      <a:r>
                        <a:t>68</a:t>
                      </a:r>
                    </a:p>
                  </a:txBody>
                  <a:tcPr/>
                </a:tc>
                <a:tc>
                  <a:txBody>
                    <a:bodyPr/>
                    <a:lstStyle/>
                    <a:p>
                      <a:pPr algn="ctr"/>
                      <a:r>
                        <a:t>40</a:t>
                      </a:r>
                    </a:p>
                  </a:txBody>
                  <a:tcPr/>
                </a:tc>
                <a:extLst>
                  <a:ext uri="{0D108BD9-81ED-4DB2-BD59-A6C34878D82A}">
                    <a16:rowId xmlns:a16="http://schemas.microsoft.com/office/drawing/2014/main" val="771552636"/>
                  </a:ext>
                </a:extLst>
              </a:tr>
              <a:tr h="367809">
                <a:tc>
                  <a:txBody>
                    <a:bodyPr/>
                    <a:lstStyle/>
                    <a:p>
                      <a:pPr algn="ctr"/>
                      <a:r>
                        <a:t>Scelta della legge</a:t>
                      </a:r>
                    </a:p>
                  </a:txBody>
                  <a:tcPr/>
                </a:tc>
                <a:tc>
                  <a:txBody>
                    <a:bodyPr/>
                    <a:lstStyle/>
                    <a:p>
                      <a:pPr algn="ctr"/>
                      <a:r>
                        <a:t>&amp; diritto&gt;</a:t>
                      </a:r>
                    </a:p>
                  </a:txBody>
                  <a:tcPr/>
                </a:tc>
                <a:tc>
                  <a:txBody>
                    <a:bodyPr/>
                    <a:lstStyle/>
                    <a:p>
                      <a:pPr algn="ctr"/>
                      <a:r>
                        <a:t>70</a:t>
                      </a:r>
                    </a:p>
                  </a:txBody>
                  <a:tcPr/>
                </a:tc>
                <a:tc>
                  <a:txBody>
                    <a:bodyPr/>
                    <a:lstStyle/>
                    <a:p>
                      <a:pPr algn="ctr"/>
                      <a:r>
                        <a:t>47</a:t>
                      </a:r>
                    </a:p>
                  </a:txBody>
                  <a:tcPr/>
                </a:tc>
                <a:extLst>
                  <a:ext uri="{0D108BD9-81ED-4DB2-BD59-A6C34878D82A}">
                    <a16:rowId xmlns:a16="http://schemas.microsoft.com/office/drawing/2014/main" val="1493952590"/>
                  </a:ext>
                </a:extLst>
              </a:tr>
              <a:tr h="589172">
                <a:tc>
                  <a:txBody>
                    <a:bodyPr/>
                    <a:lstStyle/>
                    <a:p>
                      <a:pPr algn="ctr"/>
                      <a:r>
                        <a:t>Limitazione della responsabilità</a:t>
                      </a:r>
                    </a:p>
                  </a:txBody>
                  <a:tcPr/>
                </a:tc>
                <a:tc>
                  <a:txBody>
                    <a:bodyPr/>
                    <a:lstStyle/>
                    <a:p>
                      <a:pPr algn="ctr"/>
                      <a:r>
                        <a:t>&amp; lt;ltd&gt;</a:t>
                      </a:r>
                    </a:p>
                  </a:txBody>
                  <a:tcPr/>
                </a:tc>
                <a:tc>
                  <a:txBody>
                    <a:bodyPr/>
                    <a:lstStyle/>
                    <a:p>
                      <a:pPr algn="ctr"/>
                      <a:r>
                        <a:t>296</a:t>
                      </a:r>
                    </a:p>
                  </a:txBody>
                  <a:tcPr/>
                </a:tc>
                <a:tc>
                  <a:txBody>
                    <a:bodyPr/>
                    <a:lstStyle/>
                    <a:p>
                      <a:pPr algn="ctr"/>
                      <a:r>
                        <a:t>49</a:t>
                      </a:r>
                    </a:p>
                  </a:txBody>
                  <a:tcPr/>
                </a:tc>
                <a:extLst>
                  <a:ext uri="{0D108BD9-81ED-4DB2-BD59-A6C34878D82A}">
                    <a16:rowId xmlns:a16="http://schemas.microsoft.com/office/drawing/2014/main" val="3554953885"/>
                  </a:ext>
                </a:extLst>
              </a:tr>
              <a:tr h="554910">
                <a:tc>
                  <a:txBody>
                    <a:bodyPr/>
                    <a:lstStyle/>
                    <a:p>
                      <a:pPr algn="ctr"/>
                      <a:r>
                        <a:t>Risoluzione unilaterale</a:t>
                      </a:r>
                    </a:p>
                  </a:txBody>
                  <a:tcPr/>
                </a:tc>
                <a:tc>
                  <a:txBody>
                    <a:bodyPr/>
                    <a:lstStyle/>
                    <a:p>
                      <a:pPr algn="ctr"/>
                      <a:r>
                        <a:t>&amp; &amp;ter&gt;</a:t>
                      </a:r>
                    </a:p>
                  </a:txBody>
                  <a:tcPr/>
                </a:tc>
                <a:tc>
                  <a:txBody>
                    <a:bodyPr/>
                    <a:lstStyle/>
                    <a:p>
                      <a:pPr algn="ctr"/>
                      <a:r>
                        <a:t>236</a:t>
                      </a:r>
                    </a:p>
                  </a:txBody>
                  <a:tcPr/>
                </a:tc>
                <a:tc>
                  <a:txBody>
                    <a:bodyPr/>
                    <a:lstStyle/>
                    <a:p>
                      <a:pPr algn="ctr"/>
                      <a:r>
                        <a:t>48</a:t>
                      </a:r>
                    </a:p>
                  </a:txBody>
                  <a:tcPr/>
                </a:tc>
                <a:extLst>
                  <a:ext uri="{0D108BD9-81ED-4DB2-BD59-A6C34878D82A}">
                    <a16:rowId xmlns:a16="http://schemas.microsoft.com/office/drawing/2014/main" val="1901073712"/>
                  </a:ext>
                </a:extLst>
              </a:tr>
              <a:tr h="589172">
                <a:tc>
                  <a:txBody>
                    <a:bodyPr/>
                    <a:lstStyle/>
                    <a:p>
                      <a:pPr algn="ctr"/>
                      <a:r>
                        <a:t>Consenso mediante l'utilizzo</a:t>
                      </a:r>
                    </a:p>
                  </a:txBody>
                  <a:tcPr/>
                </a:tc>
                <a:tc>
                  <a:txBody>
                    <a:bodyPr/>
                    <a:lstStyle/>
                    <a:p>
                      <a:pPr algn="ctr"/>
                      <a:r>
                        <a:t>&amp; Utilizzo&gt;</a:t>
                      </a:r>
                    </a:p>
                  </a:txBody>
                  <a:tcPr/>
                </a:tc>
                <a:tc>
                  <a:txBody>
                    <a:bodyPr/>
                    <a:lstStyle/>
                    <a:p>
                      <a:pPr algn="ctr"/>
                      <a:r>
                        <a:t>117</a:t>
                      </a:r>
                    </a:p>
                  </a:txBody>
                  <a:tcPr/>
                </a:tc>
                <a:tc>
                  <a:txBody>
                    <a:bodyPr/>
                    <a:lstStyle/>
                    <a:p>
                      <a:pPr algn="ctr"/>
                      <a:r>
                        <a:t>48</a:t>
                      </a:r>
                    </a:p>
                  </a:txBody>
                  <a:tcPr/>
                </a:tc>
                <a:extLst>
                  <a:ext uri="{0D108BD9-81ED-4DB2-BD59-A6C34878D82A}">
                    <a16:rowId xmlns:a16="http://schemas.microsoft.com/office/drawing/2014/main" val="1825241363"/>
                  </a:ext>
                </a:extLst>
              </a:tr>
              <a:tr h="367809">
                <a:tc>
                  <a:txBody>
                    <a:bodyPr/>
                    <a:lstStyle/>
                    <a:p>
                      <a:pPr algn="ctr"/>
                      <a:r>
                        <a:t>Privacy inclusa</a:t>
                      </a:r>
                    </a:p>
                  </a:txBody>
                  <a:tcPr/>
                </a:tc>
                <a:tc>
                  <a:txBody>
                    <a:bodyPr/>
                    <a:lstStyle/>
                    <a:p>
                      <a:pPr algn="ctr"/>
                      <a:r>
                        <a:t>Lt;pinc&gt;</a:t>
                      </a:r>
                    </a:p>
                  </a:txBody>
                  <a:tcPr/>
                </a:tc>
                <a:tc>
                  <a:txBody>
                    <a:bodyPr/>
                    <a:lstStyle/>
                    <a:p>
                      <a:pPr algn="ctr"/>
                      <a:endParaRPr/>
                    </a:p>
                  </a:txBody>
                  <a:tcPr/>
                </a:tc>
                <a:tc>
                  <a:txBody>
                    <a:bodyPr/>
                    <a:lstStyle/>
                    <a:p>
                      <a:pPr algn="ctr"/>
                      <a:endParaRPr/>
                    </a:p>
                  </a:txBody>
                  <a:tcPr/>
                </a:tc>
                <a:extLst>
                  <a:ext uri="{0D108BD9-81ED-4DB2-BD59-A6C34878D82A}">
                    <a16:rowId xmlns:a16="http://schemas.microsoft.com/office/drawing/2014/main" val="92337024"/>
                  </a:ext>
                </a:extLst>
              </a:tr>
            </a:tbl>
          </a:graphicData>
        </a:graphic>
      </p:graphicFrame>
    </p:spTree>
    <p:extLst>
      <p:ext uri="{BB962C8B-B14F-4D97-AF65-F5344CB8AC3E}">
        <p14:creationId xmlns:p14="http://schemas.microsoft.com/office/powerpoint/2010/main" val="401261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I_AEL_template_16_9" id="{42B807F8-F4F5-EE44-8121-894449AC38AF}" vid="{F12B320C-1283-904E-9B21-894A3276A8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4A7C31BC41F84CAD7420467C61AFB7" ma:contentTypeVersion="15" ma:contentTypeDescription="Creare un nuovo documento." ma:contentTypeScope="" ma:versionID="686d4094882f84ec5d3c77a015851692">
  <xsd:schema xmlns:xsd="http://www.w3.org/2001/XMLSchema" xmlns:xs="http://www.w3.org/2001/XMLSchema" xmlns:p="http://schemas.microsoft.com/office/2006/metadata/properties" xmlns:ns2="97c5e815-bb9e-417e-a357-9d725bdad6ad" xmlns:ns3="3ad8ab27-81d5-4733-84af-62e9df1d9f84" targetNamespace="http://schemas.microsoft.com/office/2006/metadata/properties" ma:root="true" ma:fieldsID="489db0da573d4ba4068ed975a897bba8" ns2:_="" ns3:_="">
    <xsd:import namespace="97c5e815-bb9e-417e-a357-9d725bdad6ad"/>
    <xsd:import namespace="3ad8ab27-81d5-4733-84af-62e9df1d9f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5e815-bb9e-417e-a357-9d725bdad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f77b169b-7464-4c14-89c9-ab876efcba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d8ab27-81d5-4733-84af-62e9df1d9f84"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30ff5b68-f3c9-42ae-9f4f-c4fbcf79e558}" ma:internalName="TaxCatchAll" ma:showField="CatchAllData" ma:web="3ad8ab27-81d5-4733-84af-62e9df1d9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ad8ab27-81d5-4733-84af-62e9df1d9f84" xsi:nil="true"/>
    <lcf76f155ced4ddcb4097134ff3c332f xmlns="97c5e815-bb9e-417e-a357-9d725bdad6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2A484A-ACC7-455C-8618-FAE19FCD7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5e815-bb9e-417e-a357-9d725bdad6ad"/>
    <ds:schemaRef ds:uri="3ad8ab27-81d5-4733-84af-62e9df1d9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8D09AE-EDFF-4D2F-9578-230E90318E4D}">
  <ds:schemaRefs>
    <ds:schemaRef ds:uri="http://schemas.microsoft.com/sharepoint/v3/contenttype/forms"/>
  </ds:schemaRefs>
</ds:datastoreItem>
</file>

<file path=customXml/itemProps3.xml><?xml version="1.0" encoding="utf-8"?>
<ds:datastoreItem xmlns:ds="http://schemas.openxmlformats.org/officeDocument/2006/customXml" ds:itemID="{3F653528-F110-4332-8407-8A040A1C0014}">
  <ds:schemaRefs>
    <ds:schemaRef ds:uri="http://purl.org/dc/elements/1.1/"/>
    <ds:schemaRef ds:uri="http://purl.org/dc/terms/"/>
    <ds:schemaRef ds:uri="http://schemas.openxmlformats.org/package/2006/metadata/core-properties"/>
    <ds:schemaRef ds:uri="28434713-c8c4-4f09-8a2c-9483c09c7281"/>
    <ds:schemaRef ds:uri="http://schemas.microsoft.com/office/2006/metadata/properties"/>
    <ds:schemaRef ds:uri="http://purl.org/dc/dcmitype/"/>
    <ds:schemaRef ds:uri="http://schemas.microsoft.com/office/infopath/2007/PartnerControls"/>
    <ds:schemaRef ds:uri="http://schemas.microsoft.com/office/2006/documentManagement/types"/>
    <ds:schemaRef ds:uri="http://www.w3.org/XML/1998/namespace"/>
    <ds:schemaRef ds:uri="48479ec6-412b-4fb3-b334-b19a01ab5002"/>
    <ds:schemaRef ds:uri="3ad8ab27-81d5-4733-84af-62e9df1d9f84"/>
    <ds:schemaRef ds:uri="97c5e815-bb9e-417e-a357-9d725bdad6ad"/>
  </ds:schemaRefs>
</ds:datastoreItem>
</file>

<file path=docProps/app.xml><?xml version="1.0" encoding="utf-8"?>
<Properties xmlns="http://schemas.openxmlformats.org/officeDocument/2006/extended-properties" xmlns:vt="http://schemas.openxmlformats.org/officeDocument/2006/docPropsVTypes">
  <Template>office theme</Template>
  <TotalTime>41011</TotalTime>
  <Words>4659</Words>
  <Application>Microsoft Macintosh PowerPoint</Application>
  <PresentationFormat>Widescreen</PresentationFormat>
  <Paragraphs>630</Paragraphs>
  <Slides>62</Slides>
  <Notes>62</Notes>
  <HiddenSlides>3</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62</vt:i4>
      </vt:variant>
    </vt:vector>
  </HeadingPairs>
  <TitlesOfParts>
    <vt:vector size="72" baseType="lpstr">
      <vt:lpstr>Abadi Extra Light</vt:lpstr>
      <vt:lpstr>Arial</vt:lpstr>
      <vt:lpstr>Calibri</vt:lpstr>
      <vt:lpstr>Calibri Light</vt:lpstr>
      <vt:lpstr>Courier</vt:lpstr>
      <vt:lpstr>Courier New</vt:lpstr>
      <vt:lpstr>Times</vt:lpstr>
      <vt:lpstr>Times New Roman</vt:lpstr>
      <vt:lpstr>Wingdings</vt:lpstr>
      <vt:lpstr>Office Theme</vt:lpstr>
      <vt:lpstr>Presentazione standard di PowerPoint</vt:lpstr>
      <vt:lpstr>Presentazione standard di PowerPoint</vt:lpstr>
      <vt:lpstr>NUOVI CONTEGGI DELL'IA E DELLA LEGGE</vt:lpstr>
      <vt:lpstr>Come potenziare i consumatori?</vt:lpstr>
      <vt:lpstr>Informazioni su CLAUDETTE.eu</vt:lpstr>
      <vt:lpstr>Claudette is growing up!</vt:lpstr>
      <vt:lpstr>Termini di servizio (ToS): Il set di formazione</vt:lpstr>
      <vt:lpstr>Parte 1: Condizioni contrattuali sleali Legge e prassi</vt:lpstr>
      <vt:lpstr>8 categorie di iniquità </vt:lpstr>
      <vt:lpstr>Presentazione standard di PowerPoint</vt:lpstr>
      <vt:lpstr>Clausola di giurisdizione</vt:lpstr>
      <vt:lpstr>Limitazione della responsabilità</vt:lpstr>
      <vt:lpstr>Limitazione della responsabilità</vt:lpstr>
      <vt:lpstr>Limitazione della responsabilità</vt:lpstr>
      <vt:lpstr>Limitazione della responsabilità</vt:lpstr>
      <vt:lpstr>Privacy inclusa</vt:lpstr>
      <vt:lpstr>Clausola di arbitrato</vt:lpstr>
      <vt:lpstr>Clausola di arbitrato</vt:lpstr>
      <vt:lpstr>Un esempio dai Termini di servizio di Instagram</vt:lpstr>
      <vt:lpstr>Presentazione standard di PowerPoint</vt:lpstr>
      <vt:lpstr>La metodologia dell'apprendimento automatico</vt:lpstr>
      <vt:lpstr>Il modello della borsa delle parole (BoW)</vt:lpstr>
      <vt:lpstr>Il modello dei Kernel dell'albero</vt:lpstr>
      <vt:lpstr>Macchine vettoriali supportate (SVM)</vt:lpstr>
      <vt:lpstr>Rappresentazione dei dati e metodi abilitati</vt:lpstr>
      <vt:lpstr>Esperimenti</vt:lpstr>
      <vt:lpstr>Risultati sperimentali</vt:lpstr>
      <vt:lpstr>Risultati sperimentali</vt:lpstr>
      <vt:lpstr>Un server online</vt:lpstr>
      <vt:lpstr>Presentazione standard di PowerPoint</vt:lpstr>
      <vt:lpstr>Presentazione standard di PowerPoint</vt:lpstr>
      <vt:lpstr>Presentazione standard di PowerPoint</vt:lpstr>
      <vt:lpstr>Reti neurali aumentate di memoria</vt:lpstr>
      <vt:lpstr>Sfruttare la conoscenza per l'identificazione di iniquità</vt:lpstr>
      <vt:lpstr>Claudette incontra il GDPR </vt:lpstr>
      <vt:lpstr>Claudette incontra il GDPR </vt:lpstr>
      <vt:lpstr> </vt:lpstr>
      <vt:lpstr>Levels of achievement</vt:lpstr>
      <vt:lpstr>Completezza delle informazioni</vt:lpstr>
      <vt:lpstr>Finalità del trattamento cui sono destinati i dati personali </vt:lpstr>
      <vt:lpstr>Le categorie di dati personali interessati</vt:lpstr>
      <vt:lpstr>Le categorie di dati personali interessati</vt:lpstr>
      <vt:lpstr>Conformità sostanziale</vt:lpstr>
      <vt:lpstr>Consenso mediante l'utilizzo</vt:lpstr>
      <vt:lpstr>Cambiamento di politica</vt:lpstr>
      <vt:lpstr>Presentazione standard di PowerPoint</vt:lpstr>
      <vt:lpstr>Chiarezza di espressione</vt:lpstr>
      <vt:lpstr>Chiarezza di espressione</vt:lpstr>
      <vt:lpstr>Chiarezza di espressione</vt:lpstr>
      <vt:lpstr>Chiarezza di espressione</vt:lpstr>
      <vt:lpstr>Chiarezza di espressione</vt:lpstr>
      <vt:lpstr>CLAUDETTE PER IL GDPR</vt:lpstr>
      <vt:lpstr>CLAUDETTE PER IL GDPR</vt:lpstr>
      <vt:lpstr>Prototipo di tagging automatizzato</vt:lpstr>
      <vt:lpstr>Prototipo di tagging automatizzato</vt:lpstr>
      <vt:lpstr>Multilinguismo: la Claudette tedesca, italiana e polacca per ToS e PP</vt:lpstr>
      <vt:lpstr>Multilinguismo: la Claudette tedesca, polacca e italiana</vt:lpstr>
      <vt:lpstr>Multilinguismo: la Claudette tedesca</vt:lpstr>
      <vt:lpstr>Multilinguismo: L'italiano polacco tedesco Claudette</vt:lpstr>
      <vt:lpstr>Multilinguismo: L'italiano polacco tedesco Claudette</vt:lpstr>
      <vt:lpstr>WEB-CRAWLER</vt:lpstr>
      <vt:lpstr>Pubblicazioni selezionate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Federico Ruggeri</dc:creator>
  <cp:lastModifiedBy>Eleonora Mancini</cp:lastModifiedBy>
  <cp:revision>323</cp:revision>
  <cp:lastPrinted>2020-06-16T17:29:26Z</cp:lastPrinted>
  <dcterms:created xsi:type="dcterms:W3CDTF">2019-11-25T10:23:27Z</dcterms:created>
  <dcterms:modified xsi:type="dcterms:W3CDTF">2023-04-14T15:58:30Z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0x0101006A4A7C31BC41F84CAD7420467C61AFB7</vt:lpwstr>
  </property>
</Properties>
</file>