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9144000" cy="6858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>
      <p:cViewPr varScale="1">
        <p:scale>
          <a:sx n="117" d="100"/>
          <a:sy n="117" d="100"/>
        </p:scale>
        <p:origin x="280" y="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48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1683" y="2356611"/>
            <a:ext cx="8280633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2070C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2070C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2070C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2070C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0952" cy="483108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56263" y="301244"/>
            <a:ext cx="5431472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2070C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0488" y="1081532"/>
            <a:ext cx="8411210" cy="34029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6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6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6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FCD8DA4-D6A5-018C-7F19-BCC247A18B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76"/>
          <a:stretch/>
        </p:blipFill>
        <p:spPr>
          <a:xfrm>
            <a:off x="-1" y="-21772"/>
            <a:ext cx="9144001" cy="489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86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5206" y="301244"/>
            <a:ext cx="4573905" cy="5740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L'argomentazione di sicurezza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82443" y="3736318"/>
            <a:ext cx="2443803" cy="97752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17754" y="1600200"/>
            <a:ext cx="8176259" cy="4572534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355600" indent="-342900">
              <a:lnSpc>
                <a:spcPts val="2830"/>
              </a:lnSpc>
              <a:spcBef>
                <a:spcPts val="100"/>
              </a:spcBef>
              <a:buClr>
                <a:srgbClr val="2070C1"/>
              </a:buClr>
              <a:buFont typeface="Arial MT"/>
              <a:buChar char="•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rPr sz="2000"/>
              <a:t>Problemi tradizionali: rischi di mobilità "soliti"</a:t>
            </a:r>
            <a:endParaRPr sz="2000">
              <a:latin typeface="Times New Roman"/>
              <a:cs typeface="Times New Roman"/>
            </a:endParaRPr>
          </a:p>
          <a:p>
            <a:pPr marL="355600" indent="-342900">
              <a:lnSpc>
                <a:spcPts val="2830"/>
              </a:lnSpc>
              <a:buClr>
                <a:srgbClr val="2070C1"/>
              </a:buClr>
              <a:buFont typeface="Arial MT"/>
              <a:buChar char="•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rPr sz="2000"/>
              <a:t>Intelligenza artificiale: nuove </a:t>
            </a:r>
            <a:r>
              <a:rPr sz="2000" b="1">
                <a:solidFill>
                  <a:srgbClr val="C00000"/>
                </a:solidFill>
              </a:rPr>
              <a:t>opportunità</a:t>
            </a:r>
            <a:r>
              <a:rPr sz="2000"/>
              <a:t>!</a:t>
            </a:r>
            <a:endParaRPr sz="2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920"/>
              </a:spcBef>
              <a:buClr>
                <a:srgbClr val="2070C1"/>
              </a:buClr>
              <a:buFont typeface="Arial MT"/>
              <a:buChar char="•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rPr sz="2000"/>
              <a:t>Grandi opportunità — teoricamente, almeno:</a:t>
            </a:r>
            <a:endParaRPr sz="2000">
              <a:latin typeface="Times New Roman"/>
              <a:cs typeface="Times New Roman"/>
            </a:endParaRPr>
          </a:p>
          <a:p>
            <a:pPr marL="1120775" marR="5080" indent="-342900">
              <a:lnSpc>
                <a:spcPct val="98800"/>
              </a:lnSpc>
              <a:spcBef>
                <a:spcPts val="1475"/>
              </a:spcBef>
              <a:defRPr sz="2400"/>
            </a:pPr>
            <a:r>
              <a:rPr sz="2000">
                <a:solidFill>
                  <a:srgbClr val="2070C1"/>
                </a:solidFill>
                <a:latin typeface="Segoe UI Symbol"/>
                <a:cs typeface="Segoe UI Symbol"/>
              </a:rPr>
              <a:t>Fino </a:t>
            </a:r>
            <a:r>
              <a:rPr sz="2000">
                <a:latin typeface="Times New Roman"/>
                <a:cs typeface="Times New Roman"/>
              </a:rPr>
              <a:t>al 90 % degli incidenti stradali sono causati da errori umani (testo e guida, guida ubriaca, addormentato al volante, affaticamento, rabbia stradale, stress...)</a:t>
            </a:r>
          </a:p>
          <a:p>
            <a:pPr marL="777875">
              <a:lnSpc>
                <a:spcPct val="100000"/>
              </a:lnSpc>
              <a:spcBef>
                <a:spcPts val="20"/>
              </a:spcBef>
              <a:defRPr sz="2400"/>
            </a:pPr>
            <a:r>
              <a:rPr sz="2000">
                <a:solidFill>
                  <a:srgbClr val="2070C1"/>
                </a:solidFill>
                <a:latin typeface="Segoe UI Symbol"/>
                <a:cs typeface="Segoe UI Symbol"/>
              </a:rPr>
              <a:t>1,3 </a:t>
            </a:r>
            <a:r>
              <a:rPr sz="2000">
                <a:latin typeface="Times New Roman"/>
                <a:cs typeface="Times New Roman"/>
              </a:rPr>
              <a:t>milioni di morti all'anno in tutto il mondo</a:t>
            </a: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00">
              <a:latin typeface="Times New Roman"/>
              <a:cs typeface="Times New Roman"/>
            </a:endParaRPr>
          </a:p>
          <a:p>
            <a:pPr marL="2278380" algn="just">
              <a:lnSpc>
                <a:spcPct val="100000"/>
              </a:lnSpc>
              <a:spcBef>
                <a:spcPts val="5"/>
              </a:spcBef>
              <a:defRPr sz="2400">
                <a:latin typeface="Times New Roman"/>
                <a:cs typeface="Times New Roman"/>
              </a:defRPr>
            </a:pPr>
            <a:r>
              <a:rPr sz="2000"/>
              <a:t>Molte collisioni saranno </a:t>
            </a:r>
            <a:r>
              <a:rPr sz="2000">
                <a:solidFill>
                  <a:srgbClr val="C00000"/>
                </a:solidFill>
              </a:rPr>
              <a:t>evitabili</a:t>
            </a:r>
            <a:r>
              <a:rPr sz="2000"/>
              <a:t>!</a:t>
            </a:r>
            <a:endParaRPr sz="2000">
              <a:latin typeface="Times New Roman"/>
              <a:cs typeface="Times New Roman"/>
            </a:endParaRPr>
          </a:p>
          <a:p>
            <a:pPr marL="775970" marR="281305" algn="just">
              <a:lnSpc>
                <a:spcPct val="98700"/>
              </a:lnSpc>
              <a:spcBef>
                <a:spcPts val="1355"/>
              </a:spcBef>
              <a:defRPr sz="2400">
                <a:latin typeface="Times New Roman"/>
                <a:cs typeface="Times New Roman"/>
              </a:defRPr>
            </a:pPr>
            <a:r>
              <a:rPr sz="2000"/>
              <a:t>Prendendo il controllo dalle mani dell'uomo e consegnandolo a sistemi affidabili, l'automazione di guida potrebbe ridurre drasticamente gli incidenti e le morti del traffico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343083" y="4267200"/>
            <a:ext cx="228917" cy="576402"/>
            <a:chOff x="4343275" y="4136379"/>
            <a:chExt cx="457834" cy="673735"/>
          </a:xfrm>
        </p:grpSpPr>
        <p:sp>
          <p:nvSpPr>
            <p:cNvPr id="6" name="object 6"/>
            <p:cNvSpPr/>
            <p:nvPr/>
          </p:nvSpPr>
          <p:spPr>
            <a:xfrm>
              <a:off x="4355975" y="4149079"/>
              <a:ext cx="432434" cy="648335"/>
            </a:xfrm>
            <a:custGeom>
              <a:avLst/>
              <a:gdLst/>
              <a:ahLst/>
              <a:cxnLst/>
              <a:rect l="l" t="t" r="r" b="b"/>
              <a:pathLst>
                <a:path w="432435" h="648335">
                  <a:moveTo>
                    <a:pt x="324036" y="0"/>
                  </a:moveTo>
                  <a:lnTo>
                    <a:pt x="108012" y="0"/>
                  </a:lnTo>
                  <a:lnTo>
                    <a:pt x="108012" y="432047"/>
                  </a:lnTo>
                  <a:lnTo>
                    <a:pt x="0" y="432047"/>
                  </a:lnTo>
                  <a:lnTo>
                    <a:pt x="216024" y="648072"/>
                  </a:lnTo>
                  <a:lnTo>
                    <a:pt x="432048" y="432047"/>
                  </a:lnTo>
                  <a:lnTo>
                    <a:pt x="324036" y="432047"/>
                  </a:lnTo>
                  <a:lnTo>
                    <a:pt x="324036" y="0"/>
                  </a:lnTo>
                  <a:close/>
                </a:path>
              </a:pathLst>
            </a:custGeom>
            <a:solidFill>
              <a:srgbClr val="3A81BA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355975" y="4149079"/>
              <a:ext cx="432434" cy="648335"/>
            </a:xfrm>
            <a:custGeom>
              <a:avLst/>
              <a:gdLst/>
              <a:ahLst/>
              <a:cxnLst/>
              <a:rect l="l" t="t" r="r" b="b"/>
              <a:pathLst>
                <a:path w="432435" h="648335">
                  <a:moveTo>
                    <a:pt x="0" y="432048"/>
                  </a:moveTo>
                  <a:lnTo>
                    <a:pt x="108012" y="432048"/>
                  </a:lnTo>
                  <a:lnTo>
                    <a:pt x="108012" y="0"/>
                  </a:lnTo>
                  <a:lnTo>
                    <a:pt x="324036" y="0"/>
                  </a:lnTo>
                  <a:lnTo>
                    <a:pt x="324036" y="432048"/>
                  </a:lnTo>
                  <a:lnTo>
                    <a:pt x="432048" y="432048"/>
                  </a:lnTo>
                  <a:lnTo>
                    <a:pt x="216024" y="648072"/>
                  </a:lnTo>
                  <a:lnTo>
                    <a:pt x="0" y="432048"/>
                  </a:lnTo>
                  <a:close/>
                </a:path>
              </a:pathLst>
            </a:custGeom>
            <a:ln w="25400">
              <a:solidFill>
                <a:srgbClr val="285D88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5810" y="253052"/>
            <a:ext cx="1282653" cy="84596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5206" y="301244"/>
            <a:ext cx="4573905" cy="5740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L'argomentazione di sicurezza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00191" y="3762304"/>
            <a:ext cx="2443803" cy="97752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67845" y="1476037"/>
            <a:ext cx="8176259" cy="4572534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355600" indent="-342900">
              <a:lnSpc>
                <a:spcPts val="2830"/>
              </a:lnSpc>
              <a:spcBef>
                <a:spcPts val="100"/>
              </a:spcBef>
              <a:buClr>
                <a:srgbClr val="2070C1"/>
              </a:buClr>
              <a:buFont typeface="Arial MT"/>
              <a:buChar char="•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rPr sz="2000"/>
              <a:t>Problemi tradizionali: rischi di mobilità "soliti"</a:t>
            </a:r>
            <a:endParaRPr sz="2000">
              <a:latin typeface="Times New Roman"/>
              <a:cs typeface="Times New Roman"/>
            </a:endParaRPr>
          </a:p>
          <a:p>
            <a:pPr marL="355600" indent="-342900">
              <a:lnSpc>
                <a:spcPts val="2830"/>
              </a:lnSpc>
              <a:buClr>
                <a:srgbClr val="2070C1"/>
              </a:buClr>
              <a:buFont typeface="Arial MT"/>
              <a:buChar char="•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rPr sz="2000"/>
              <a:t>Intelligenza artificiale: nuove opportunità, </a:t>
            </a:r>
            <a:r>
              <a:rPr sz="2000" b="1">
                <a:solidFill>
                  <a:srgbClr val="C00000"/>
                </a:solidFill>
              </a:rPr>
              <a:t>nuovi rischi</a:t>
            </a:r>
            <a:endParaRPr sz="2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920"/>
              </a:spcBef>
              <a:buClr>
                <a:srgbClr val="2070C1"/>
              </a:buClr>
              <a:buFont typeface="Arial MT"/>
              <a:buChar char="•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rPr sz="2000"/>
              <a:t>Grandi opportunità — teoricamente, almeno:</a:t>
            </a:r>
            <a:endParaRPr sz="2000">
              <a:latin typeface="Times New Roman"/>
              <a:cs typeface="Times New Roman"/>
            </a:endParaRPr>
          </a:p>
          <a:p>
            <a:pPr marL="1120775" marR="5080" indent="-342900">
              <a:lnSpc>
                <a:spcPct val="98800"/>
              </a:lnSpc>
              <a:spcBef>
                <a:spcPts val="1475"/>
              </a:spcBef>
              <a:defRPr sz="2400"/>
            </a:pPr>
            <a:r>
              <a:rPr sz="2000">
                <a:solidFill>
                  <a:srgbClr val="2070C1"/>
                </a:solidFill>
                <a:latin typeface="Segoe UI Symbol"/>
                <a:cs typeface="Segoe UI Symbol"/>
              </a:rPr>
              <a:t>Fino </a:t>
            </a:r>
            <a:r>
              <a:rPr sz="2000">
                <a:latin typeface="Times New Roman"/>
                <a:cs typeface="Times New Roman"/>
              </a:rPr>
              <a:t>al 90 % degli incidenti stradali sono causati da errori umani (testo e guida, guida ubriaca, addormentato al volante, affaticamento, rabbia stradale, stress...)</a:t>
            </a:r>
          </a:p>
          <a:p>
            <a:pPr marL="777875">
              <a:lnSpc>
                <a:spcPct val="100000"/>
              </a:lnSpc>
              <a:spcBef>
                <a:spcPts val="20"/>
              </a:spcBef>
              <a:defRPr sz="2400"/>
            </a:pPr>
            <a:r>
              <a:rPr sz="2000">
                <a:solidFill>
                  <a:srgbClr val="2070C1"/>
                </a:solidFill>
                <a:latin typeface="Segoe UI Symbol"/>
                <a:cs typeface="Segoe UI Symbol"/>
              </a:rPr>
              <a:t>1,3 </a:t>
            </a:r>
            <a:r>
              <a:rPr sz="2000">
                <a:latin typeface="Times New Roman"/>
                <a:cs typeface="Times New Roman"/>
              </a:rPr>
              <a:t>milioni di morti all'anno in tutto il mondo</a:t>
            </a: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00">
              <a:latin typeface="Times New Roman"/>
              <a:cs typeface="Times New Roman"/>
            </a:endParaRPr>
          </a:p>
          <a:p>
            <a:pPr marL="2278380" algn="just">
              <a:lnSpc>
                <a:spcPct val="100000"/>
              </a:lnSpc>
              <a:spcBef>
                <a:spcPts val="5"/>
              </a:spcBef>
              <a:defRPr sz="2400">
                <a:latin typeface="Times New Roman"/>
                <a:cs typeface="Times New Roman"/>
              </a:defRPr>
            </a:pPr>
            <a:r>
              <a:rPr sz="2000"/>
              <a:t>Molte collisioni saranno evitabili!</a:t>
            </a:r>
            <a:endParaRPr sz="2000">
              <a:latin typeface="Times New Roman"/>
              <a:cs typeface="Times New Roman"/>
            </a:endParaRPr>
          </a:p>
          <a:p>
            <a:pPr marL="775970" marR="281305" algn="just">
              <a:lnSpc>
                <a:spcPct val="98700"/>
              </a:lnSpc>
              <a:spcBef>
                <a:spcPts val="1355"/>
              </a:spcBef>
              <a:defRPr sz="2400">
                <a:latin typeface="Times New Roman"/>
                <a:cs typeface="Times New Roman"/>
              </a:defRPr>
            </a:pPr>
            <a:r>
              <a:rPr sz="2000"/>
              <a:t>Prendendo il controllo dalle mani dell'uomo e consegnandolo a sistemi </a:t>
            </a:r>
            <a:r>
              <a:rPr sz="2000" b="1">
                <a:solidFill>
                  <a:srgbClr val="C00000"/>
                </a:solidFill>
              </a:rPr>
              <a:t>affidabili</a:t>
            </a:r>
            <a:r>
              <a:rPr sz="2000"/>
              <a:t>, l'automazione di guida potrebbe ridurre drasticamente gli incidenti e le morti del traffico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375423" y="4157715"/>
            <a:ext cx="196577" cy="582110"/>
            <a:chOff x="4343275" y="4136379"/>
            <a:chExt cx="457834" cy="673735"/>
          </a:xfrm>
        </p:grpSpPr>
        <p:sp>
          <p:nvSpPr>
            <p:cNvPr id="6" name="object 6"/>
            <p:cNvSpPr/>
            <p:nvPr/>
          </p:nvSpPr>
          <p:spPr>
            <a:xfrm>
              <a:off x="4355975" y="4149079"/>
              <a:ext cx="432434" cy="648335"/>
            </a:xfrm>
            <a:custGeom>
              <a:avLst/>
              <a:gdLst/>
              <a:ahLst/>
              <a:cxnLst/>
              <a:rect l="l" t="t" r="r" b="b"/>
              <a:pathLst>
                <a:path w="432435" h="648335">
                  <a:moveTo>
                    <a:pt x="324036" y="0"/>
                  </a:moveTo>
                  <a:lnTo>
                    <a:pt x="108012" y="0"/>
                  </a:lnTo>
                  <a:lnTo>
                    <a:pt x="108012" y="432047"/>
                  </a:lnTo>
                  <a:lnTo>
                    <a:pt x="0" y="432047"/>
                  </a:lnTo>
                  <a:lnTo>
                    <a:pt x="216024" y="648072"/>
                  </a:lnTo>
                  <a:lnTo>
                    <a:pt x="432048" y="432047"/>
                  </a:lnTo>
                  <a:lnTo>
                    <a:pt x="324036" y="432047"/>
                  </a:lnTo>
                  <a:lnTo>
                    <a:pt x="324036" y="0"/>
                  </a:lnTo>
                  <a:close/>
                </a:path>
              </a:pathLst>
            </a:custGeom>
            <a:solidFill>
              <a:srgbClr val="3A81BA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355975" y="4149079"/>
              <a:ext cx="432434" cy="648335"/>
            </a:xfrm>
            <a:custGeom>
              <a:avLst/>
              <a:gdLst/>
              <a:ahLst/>
              <a:cxnLst/>
              <a:rect l="l" t="t" r="r" b="b"/>
              <a:pathLst>
                <a:path w="432435" h="648335">
                  <a:moveTo>
                    <a:pt x="0" y="432048"/>
                  </a:moveTo>
                  <a:lnTo>
                    <a:pt x="108012" y="432048"/>
                  </a:lnTo>
                  <a:lnTo>
                    <a:pt x="108012" y="0"/>
                  </a:lnTo>
                  <a:lnTo>
                    <a:pt x="324036" y="0"/>
                  </a:lnTo>
                  <a:lnTo>
                    <a:pt x="324036" y="432048"/>
                  </a:lnTo>
                  <a:lnTo>
                    <a:pt x="432048" y="432048"/>
                  </a:lnTo>
                  <a:lnTo>
                    <a:pt x="216024" y="648072"/>
                  </a:lnTo>
                  <a:lnTo>
                    <a:pt x="0" y="432048"/>
                  </a:lnTo>
                  <a:close/>
                </a:path>
              </a:pathLst>
            </a:custGeom>
            <a:ln w="25400">
              <a:solidFill>
                <a:srgbClr val="285D88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5810" y="253052"/>
            <a:ext cx="1282653" cy="84596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70956" y="301244"/>
            <a:ext cx="4002404" cy="5740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Sicurezza &amp; Privacy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8071" y="1772815"/>
            <a:ext cx="7847855" cy="376697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71093" y="301244"/>
            <a:ext cx="1802764" cy="5740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Sicurezza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24328" y="187788"/>
            <a:ext cx="1243848" cy="79293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3347" y="1157346"/>
            <a:ext cx="6332928" cy="121787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25960" y="2561986"/>
            <a:ext cx="7020271" cy="129906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20991" y="4002096"/>
            <a:ext cx="8921115" cy="2777490"/>
            <a:chOff x="120991" y="4002096"/>
            <a:chExt cx="8921115" cy="277749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991" y="4108158"/>
              <a:ext cx="6285146" cy="205714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08743" y="5733255"/>
              <a:ext cx="4333330" cy="104597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01718" y="4002096"/>
              <a:ext cx="1430600" cy="1409084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39551" y="2484387"/>
            <a:ext cx="998179" cy="129906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35217" y="355474"/>
            <a:ext cx="6232525" cy="5740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Informativa sulla privacy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24328" y="187788"/>
            <a:ext cx="1243848" cy="79293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3934" y="1343706"/>
            <a:ext cx="5855187" cy="167692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77125" y="3514450"/>
            <a:ext cx="7348711" cy="98267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7503" y="4968740"/>
            <a:ext cx="8200011" cy="147237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91684" y="1355919"/>
            <a:ext cx="1595115" cy="148816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70956" y="301244"/>
            <a:ext cx="4002404" cy="5740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Sicurezza &amp; Privacy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24328" y="187788"/>
            <a:ext cx="1243848" cy="79293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0488" y="1048003"/>
            <a:ext cx="8249284" cy="689163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355600" indent="-342900">
              <a:lnSpc>
                <a:spcPts val="2830"/>
              </a:lnSpc>
              <a:spcBef>
                <a:spcPts val="100"/>
              </a:spcBef>
              <a:buClr>
                <a:srgbClr val="2070C1"/>
              </a:buClr>
              <a:buFont typeface="Arial MT"/>
              <a:buChar char="•"/>
              <a:tabLst>
                <a:tab pos="354965" algn="l"/>
                <a:tab pos="355600" algn="l"/>
              </a:tabLst>
              <a:defRPr sz="2400"/>
            </a:pPr>
            <a:r>
              <a:rPr sz="1600">
                <a:latin typeface="Times New Roman"/>
                <a:cs typeface="Times New Roman"/>
              </a:rPr>
              <a:t>I veicoli autonomi comportano rischi adeguati sia per i veicoli abituali che per </a:t>
            </a:r>
            <a:r>
              <a:rPr sz="1600" i="1">
                <a:latin typeface="Georgia"/>
                <a:cs typeface="Georgia"/>
              </a:rPr>
              <a:t>i</a:t>
            </a:r>
            <a:r>
              <a:rPr lang="it-IT" sz="1600" i="1">
                <a:latin typeface="Georgia"/>
                <a:cs typeface="Georgia"/>
              </a:rPr>
              <a:t> </a:t>
            </a:r>
            <a:r>
              <a:rPr sz="1600">
                <a:latin typeface="Times New Roman"/>
                <a:cs typeface="Times New Roman"/>
              </a:rPr>
              <a:t>veicoli autonomi.</a:t>
            </a:r>
            <a:endParaRPr sz="1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70956" y="301244"/>
            <a:ext cx="4002404" cy="5740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Sicurezza &amp; Privacy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24328" y="187788"/>
            <a:ext cx="1243848" cy="79293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0488" y="1048003"/>
            <a:ext cx="8432800" cy="1842364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355600" indent="-342900">
              <a:lnSpc>
                <a:spcPts val="2830"/>
              </a:lnSpc>
              <a:spcBef>
                <a:spcPts val="100"/>
              </a:spcBef>
              <a:buClr>
                <a:srgbClr val="2070C1"/>
              </a:buClr>
              <a:buFont typeface="Arial MT"/>
              <a:buChar char="•"/>
              <a:tabLst>
                <a:tab pos="354965" algn="l"/>
                <a:tab pos="355600" algn="l"/>
              </a:tabLst>
              <a:defRPr sz="2400"/>
            </a:pPr>
            <a:r>
              <a:rPr sz="1600">
                <a:latin typeface="Times New Roman"/>
                <a:cs typeface="Times New Roman"/>
              </a:rPr>
              <a:t>I veicoli autonomi comportano rischi adeguati sia per i veicoli abituali che per </a:t>
            </a:r>
            <a:r>
              <a:rPr sz="1600" i="1">
                <a:latin typeface="Georgia"/>
                <a:cs typeface="Georgia"/>
              </a:rPr>
              <a:t>i</a:t>
            </a:r>
            <a:r>
              <a:rPr lang="it-IT" sz="1600" i="1">
                <a:latin typeface="Georgia"/>
                <a:cs typeface="Georgia"/>
              </a:rPr>
              <a:t> </a:t>
            </a:r>
            <a:r>
              <a:rPr sz="1600">
                <a:latin typeface="Times New Roman"/>
                <a:cs typeface="Times New Roman"/>
              </a:rPr>
              <a:t>veicoli autonomi.</a:t>
            </a:r>
            <a:endParaRPr sz="1600">
              <a:latin typeface="Georgia"/>
              <a:cs typeface="Georgia"/>
            </a:endParaRPr>
          </a:p>
          <a:p>
            <a:pPr marL="393700">
              <a:lnSpc>
                <a:spcPct val="100000"/>
              </a:lnSpc>
              <a:spcBef>
                <a:spcPts val="1030"/>
              </a:spcBef>
              <a:defRPr sz="2400"/>
            </a:pPr>
            <a:r>
              <a:rPr sz="1600">
                <a:solidFill>
                  <a:srgbClr val="2070C1"/>
                </a:solidFill>
                <a:latin typeface="Segoe UI Symbol"/>
                <a:cs typeface="Segoe UI Symbol"/>
              </a:rPr>
              <a:t>Doppia </a:t>
            </a:r>
            <a:r>
              <a:rPr sz="1600">
                <a:solidFill>
                  <a:srgbClr val="2070C1"/>
                </a:solidFill>
                <a:latin typeface="Times New Roman"/>
                <a:cs typeface="Times New Roman"/>
              </a:rPr>
              <a:t>sfida di sicurezza</a:t>
            </a:r>
            <a:r>
              <a:rPr sz="1600">
                <a:latin typeface="Times New Roman"/>
                <a:cs typeface="Times New Roman"/>
              </a:rPr>
              <a:t>:</a:t>
            </a:r>
          </a:p>
          <a:p>
            <a:pPr marL="355600" marR="5080" indent="-342900">
              <a:lnSpc>
                <a:spcPct val="100800"/>
              </a:lnSpc>
              <a:spcBef>
                <a:spcPts val="890"/>
              </a:spcBef>
              <a:buFont typeface="Calibri"/>
              <a:buChar char="-"/>
              <a:tabLst>
                <a:tab pos="354965" algn="l"/>
                <a:tab pos="355600" algn="l"/>
              </a:tabLst>
              <a:defRPr sz="2400"/>
            </a:pPr>
            <a:r>
              <a:rPr sz="1600">
                <a:latin typeface="Times New Roman"/>
                <a:cs typeface="Times New Roman"/>
              </a:rPr>
              <a:t>Rendere </a:t>
            </a:r>
            <a:r>
              <a:rPr sz="1600" i="1">
                <a:latin typeface="Georgia"/>
                <a:cs typeface="Georgia"/>
              </a:rPr>
              <a:t>sicuri</a:t>
            </a:r>
            <a:r>
              <a:rPr sz="1600">
                <a:latin typeface="Times New Roman"/>
                <a:cs typeface="Times New Roman"/>
              </a:rPr>
              <a:t> i veicoli: roba usuale (crashworthiness, affidabilità) ma anche bug, problemi di software, guasti dei sensori, problemi di comunicazione...</a:t>
            </a:r>
          </a:p>
          <a:p>
            <a:pPr marL="355600" marR="538480" indent="-342900">
              <a:lnSpc>
                <a:spcPct val="100800"/>
              </a:lnSpc>
              <a:buFont typeface="Calibri"/>
              <a:buChar char="-"/>
              <a:tabLst>
                <a:tab pos="354965" algn="l"/>
                <a:tab pos="355600" algn="l"/>
              </a:tabLst>
              <a:defRPr sz="2400"/>
            </a:pPr>
            <a:r>
              <a:rPr sz="1600">
                <a:latin typeface="Times New Roman"/>
                <a:cs typeface="Times New Roman"/>
              </a:rPr>
              <a:t>Rendere </a:t>
            </a:r>
            <a:r>
              <a:rPr sz="1600" i="1">
                <a:latin typeface="Georgia"/>
                <a:cs typeface="Georgia"/>
              </a:rPr>
              <a:t>sicuri</a:t>
            </a:r>
            <a:r>
              <a:rPr sz="1600">
                <a:latin typeface="Times New Roman"/>
                <a:cs typeface="Times New Roman"/>
              </a:rPr>
              <a:t> i veicoli: responsabilità infrastrutturali digitali, dirottamento, attacchi esterni, furti di dati, perdite di dati...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70956" y="301244"/>
            <a:ext cx="4002404" cy="5740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Sicurezza &amp; Privacy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24328" y="187788"/>
            <a:ext cx="1243848" cy="79293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0488" y="1048003"/>
            <a:ext cx="8432800" cy="420551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355600" indent="-342900">
              <a:lnSpc>
                <a:spcPts val="2830"/>
              </a:lnSpc>
              <a:spcBef>
                <a:spcPts val="100"/>
              </a:spcBef>
              <a:buClr>
                <a:srgbClr val="2070C1"/>
              </a:buClr>
              <a:buFont typeface="Arial MT"/>
              <a:buChar char="•"/>
              <a:tabLst>
                <a:tab pos="354965" algn="l"/>
                <a:tab pos="355600" algn="l"/>
              </a:tabLst>
              <a:defRPr sz="2400"/>
            </a:pPr>
            <a:r>
              <a:rPr sz="1600">
                <a:latin typeface="Times New Roman"/>
                <a:cs typeface="Times New Roman"/>
              </a:rPr>
              <a:t>I veicoli autonomi comportano rischi adeguati sia per i veicoli abituali che per </a:t>
            </a:r>
            <a:r>
              <a:rPr sz="1600" i="1">
                <a:latin typeface="Georgia"/>
                <a:cs typeface="Georgia"/>
              </a:rPr>
              <a:t>i</a:t>
            </a:r>
            <a:r>
              <a:rPr sz="1600">
                <a:latin typeface="Times New Roman"/>
                <a:cs typeface="Times New Roman"/>
              </a:rPr>
              <a:t>veicoli autonomi.</a:t>
            </a:r>
            <a:endParaRPr sz="1600">
              <a:latin typeface="Georgia"/>
              <a:cs typeface="Georgia"/>
            </a:endParaRPr>
          </a:p>
          <a:p>
            <a:pPr marL="355600">
              <a:lnSpc>
                <a:spcPts val="2830"/>
              </a:lnSpc>
              <a:defRPr sz="2400">
                <a:latin typeface="Times New Roman"/>
                <a:cs typeface="Times New Roman"/>
              </a:defRPr>
            </a:pPr>
            <a:r>
              <a:rPr sz="1600"/>
              <a:t>sistemi informativi</a:t>
            </a:r>
            <a:endParaRPr sz="1600">
              <a:latin typeface="Times New Roman"/>
              <a:cs typeface="Times New Roman"/>
            </a:endParaRPr>
          </a:p>
          <a:p>
            <a:pPr marL="393700">
              <a:lnSpc>
                <a:spcPct val="100000"/>
              </a:lnSpc>
              <a:spcBef>
                <a:spcPts val="1030"/>
              </a:spcBef>
              <a:defRPr sz="2400"/>
            </a:pPr>
            <a:r>
              <a:rPr sz="1600">
                <a:solidFill>
                  <a:srgbClr val="2070C1"/>
                </a:solidFill>
                <a:latin typeface="Segoe UI Symbol"/>
                <a:cs typeface="Segoe UI Symbol"/>
              </a:rPr>
              <a:t>Doppia </a:t>
            </a:r>
            <a:r>
              <a:rPr sz="1600">
                <a:solidFill>
                  <a:srgbClr val="2070C1"/>
                </a:solidFill>
                <a:latin typeface="Times New Roman"/>
                <a:cs typeface="Times New Roman"/>
              </a:rPr>
              <a:t>sfida di sicurezza</a:t>
            </a:r>
            <a:r>
              <a:rPr sz="1600">
                <a:latin typeface="Times New Roman"/>
                <a:cs typeface="Times New Roman"/>
              </a:rPr>
              <a:t>:</a:t>
            </a:r>
          </a:p>
          <a:p>
            <a:pPr marL="355600" marR="5080" indent="-342900">
              <a:lnSpc>
                <a:spcPct val="100800"/>
              </a:lnSpc>
              <a:spcBef>
                <a:spcPts val="890"/>
              </a:spcBef>
              <a:buFont typeface="Calibri"/>
              <a:buChar char="-"/>
              <a:tabLst>
                <a:tab pos="354965" algn="l"/>
                <a:tab pos="355600" algn="l"/>
              </a:tabLst>
              <a:defRPr sz="2400"/>
            </a:pPr>
            <a:r>
              <a:rPr sz="1600">
                <a:latin typeface="Times New Roman"/>
                <a:cs typeface="Times New Roman"/>
              </a:rPr>
              <a:t>Rendere </a:t>
            </a:r>
            <a:r>
              <a:rPr sz="1600" i="1">
                <a:latin typeface="Georgia"/>
                <a:cs typeface="Georgia"/>
              </a:rPr>
              <a:t>sicuri</a:t>
            </a:r>
            <a:r>
              <a:rPr sz="1600">
                <a:latin typeface="Times New Roman"/>
                <a:cs typeface="Times New Roman"/>
              </a:rPr>
              <a:t> i veicoli: roba usuale (crashworthiness, affidabilità) ma anche bug, problemi di software, guasti dei sensori, problemi di comunicazione...</a:t>
            </a:r>
          </a:p>
          <a:p>
            <a:pPr marL="355600" marR="538480" indent="-342900">
              <a:lnSpc>
                <a:spcPct val="100800"/>
              </a:lnSpc>
              <a:buFont typeface="Calibri"/>
              <a:buChar char="-"/>
              <a:tabLst>
                <a:tab pos="354965" algn="l"/>
                <a:tab pos="355600" algn="l"/>
              </a:tabLst>
              <a:defRPr sz="2400"/>
            </a:pPr>
            <a:r>
              <a:rPr sz="1600">
                <a:latin typeface="Times New Roman"/>
                <a:cs typeface="Times New Roman"/>
              </a:rPr>
              <a:t>Rendere </a:t>
            </a:r>
            <a:r>
              <a:rPr sz="1600" i="1">
                <a:latin typeface="Georgia"/>
                <a:cs typeface="Georgia"/>
              </a:rPr>
              <a:t>sicuri</a:t>
            </a:r>
            <a:r>
              <a:rPr sz="1600">
                <a:latin typeface="Times New Roman"/>
                <a:cs typeface="Times New Roman"/>
              </a:rPr>
              <a:t> i veicoli: responsabilità infrastrutturali digitali, dirottamento, attacchi esterni, furti di dati, perdite di dati...</a:t>
            </a:r>
          </a:p>
          <a:p>
            <a:pPr marL="393700">
              <a:lnSpc>
                <a:spcPct val="100000"/>
              </a:lnSpc>
              <a:spcBef>
                <a:spcPts val="1320"/>
              </a:spcBef>
              <a:defRPr sz="2400"/>
            </a:pPr>
            <a:r>
              <a:rPr sz="1600">
                <a:solidFill>
                  <a:srgbClr val="2070C1"/>
                </a:solidFill>
                <a:latin typeface="Segoe UI Symbol"/>
                <a:cs typeface="Segoe UI Symbol"/>
              </a:rPr>
              <a:t>Questioni </a:t>
            </a:r>
            <a:r>
              <a:rPr sz="1600">
                <a:solidFill>
                  <a:srgbClr val="2070C1"/>
                </a:solidFill>
                <a:latin typeface="Times New Roman"/>
                <a:cs typeface="Times New Roman"/>
              </a:rPr>
              <a:t>relative alla privacy</a:t>
            </a:r>
            <a:r>
              <a:rPr sz="1600">
                <a:latin typeface="Times New Roman"/>
                <a:cs typeface="Times New Roman"/>
              </a:rPr>
              <a:t>:</a:t>
            </a:r>
          </a:p>
          <a:p>
            <a:pPr marL="355600" marR="128270" indent="-342900">
              <a:lnSpc>
                <a:spcPct val="100800"/>
              </a:lnSpc>
              <a:spcBef>
                <a:spcPts val="890"/>
              </a:spcBef>
              <a:buFont typeface="Calibri"/>
              <a:buChar char="-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Affinché i veicoli autonomi funzionino correttamente, è necessario raccogliere, condividere e archiviare un'enorme quantità di dati: anche i</a:t>
            </a:r>
            <a:r>
              <a:rPr sz="1600">
                <a:solidFill>
                  <a:srgbClr val="2070C1"/>
                </a:solidFill>
              </a:rPr>
              <a:t>dati personali</a:t>
            </a:r>
            <a:r>
              <a:rPr sz="1600"/>
              <a:t>!</a:t>
            </a:r>
            <a:endParaRPr sz="1600">
              <a:latin typeface="Times New Roman"/>
              <a:cs typeface="Times New Roman"/>
            </a:endParaRPr>
          </a:p>
          <a:p>
            <a:pPr marL="355600" indent="-342900">
              <a:lnSpc>
                <a:spcPts val="2830"/>
              </a:lnSpc>
              <a:spcBef>
                <a:spcPts val="25"/>
              </a:spcBef>
              <a:buFont typeface="Calibri"/>
              <a:buChar char="-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Definizioni di privacy e dati sensibili come coinvolti in AD</a:t>
            </a:r>
            <a:endParaRPr sz="1600">
              <a:latin typeface="Times New Roman"/>
              <a:cs typeface="Times New Roman"/>
            </a:endParaRPr>
          </a:p>
          <a:p>
            <a:pPr marL="355600" indent="-342900">
              <a:lnSpc>
                <a:spcPts val="2830"/>
              </a:lnSpc>
              <a:buFont typeface="Calibri"/>
              <a:buChar char="-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Protezione della privacy in tutta l'infrastruttura</a:t>
            </a:r>
            <a:endParaRPr sz="1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20"/>
              </a:spcBef>
              <a:buFont typeface="Calibri"/>
              <a:buChar char="-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Consenso informato (...)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4728" y="304800"/>
            <a:ext cx="2049305" cy="5740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Sicurezza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2958" y="1700808"/>
            <a:ext cx="3816423" cy="381642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50740" y="1349755"/>
            <a:ext cx="4206875" cy="432625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2400" b="1">
                <a:solidFill>
                  <a:srgbClr val="C00000"/>
                </a:solidFill>
                <a:latin typeface="Times New Roman"/>
                <a:cs typeface="Times New Roman"/>
              </a:defRPr>
            </a:pPr>
            <a:r>
              <a:t>In più:</a:t>
            </a:r>
            <a:endParaRPr sz="2400">
              <a:latin typeface="Times New Roman"/>
              <a:cs typeface="Times New Roman"/>
            </a:endParaRPr>
          </a:p>
          <a:p>
            <a:pPr marL="355600" marR="67945" indent="-342900">
              <a:lnSpc>
                <a:spcPct val="100800"/>
              </a:lnSpc>
              <a:spcBef>
                <a:spcPts val="1680"/>
              </a:spcBef>
              <a:defRPr sz="2400"/>
            </a:pPr>
            <a:r>
              <a:rPr>
                <a:solidFill>
                  <a:srgbClr val="2070C1"/>
                </a:solidFill>
                <a:latin typeface="Segoe UI Symbol"/>
                <a:cs typeface="Segoe UI Symbol"/>
              </a:rPr>
              <a:t>Riflettere </a:t>
            </a:r>
            <a:r>
              <a:rPr b="1">
                <a:solidFill>
                  <a:srgbClr val="2070C1"/>
                </a:solidFill>
                <a:latin typeface="Times New Roman"/>
                <a:cs typeface="Times New Roman"/>
              </a:rPr>
              <a:t>criticamente </a:t>
            </a:r>
            <a:r>
              <a:rPr>
                <a:latin typeface="Times New Roman"/>
                <a:cs typeface="Times New Roman"/>
              </a:rPr>
              <a:t>su opportunità e rischi eticamente rilevanti</a:t>
            </a:r>
            <a:endParaRPr sz="2400">
              <a:latin typeface="Times New Roman"/>
              <a:cs typeface="Times New Roman"/>
            </a:endParaRPr>
          </a:p>
          <a:p>
            <a:pPr marL="355600" marR="22860" indent="-342900">
              <a:lnSpc>
                <a:spcPct val="100800"/>
              </a:lnSpc>
              <a:spcBef>
                <a:spcPts val="1585"/>
              </a:spcBef>
              <a:defRPr sz="2400"/>
            </a:pPr>
            <a:r>
              <a:rPr>
                <a:solidFill>
                  <a:srgbClr val="2070C1"/>
                </a:solidFill>
                <a:latin typeface="Segoe UI Symbol"/>
                <a:cs typeface="Segoe UI Symbol"/>
              </a:rPr>
              <a:t>Integrare </a:t>
            </a:r>
            <a:r>
              <a:rPr>
                <a:latin typeface="Times New Roman"/>
                <a:cs typeface="Times New Roman"/>
              </a:rPr>
              <a:t>considerazioni etiche nei processi di </a:t>
            </a:r>
            <a:r>
              <a:rPr b="1">
                <a:solidFill>
                  <a:srgbClr val="2070C1"/>
                </a:solidFill>
                <a:latin typeface="Times New Roman"/>
                <a:cs typeface="Times New Roman"/>
              </a:rPr>
              <a:t>progettazione </a:t>
            </a:r>
            <a:endParaRPr sz="24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99400"/>
              </a:lnSpc>
              <a:spcBef>
                <a:spcPts val="1745"/>
              </a:spcBef>
              <a:defRPr sz="2400"/>
            </a:pPr>
            <a:r>
              <a:rPr>
                <a:solidFill>
                  <a:srgbClr val="2070C1"/>
                </a:solidFill>
                <a:latin typeface="Segoe UI Symbol"/>
                <a:cs typeface="Segoe UI Symbol"/>
              </a:rPr>
              <a:t>Fornire </a:t>
            </a:r>
            <a:r>
              <a:rPr>
                <a:latin typeface="Times New Roman"/>
                <a:cs typeface="Times New Roman"/>
              </a:rPr>
              <a:t>una </a:t>
            </a:r>
            <a:r>
              <a:rPr b="1">
                <a:solidFill>
                  <a:srgbClr val="2070C1"/>
                </a:solidFill>
                <a:latin typeface="Times New Roman"/>
                <a:cs typeface="Times New Roman"/>
              </a:rPr>
              <a:t>regolamentazione efficace, misure politiche </a:t>
            </a:r>
            <a:r>
              <a:rPr>
                <a:latin typeface="Times New Roman"/>
                <a:cs typeface="Times New Roman"/>
              </a:rPr>
              <a:t>e </a:t>
            </a:r>
            <a:r>
              <a:rPr b="1">
                <a:solidFill>
                  <a:srgbClr val="2070C1"/>
                </a:solidFill>
                <a:latin typeface="Times New Roman"/>
                <a:cs typeface="Times New Roman"/>
              </a:rPr>
              <a:t>sostegno istituzionale </a:t>
            </a:r>
            <a:r>
              <a:rPr>
                <a:latin typeface="Times New Roman"/>
                <a:cs typeface="Times New Roman"/>
              </a:rPr>
              <a:t>alla mobilità sicura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57841" y="381000"/>
            <a:ext cx="3028315" cy="5740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Sostenibilità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3728" y="1844823"/>
            <a:ext cx="4896543" cy="326436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04815" y="457200"/>
            <a:ext cx="1934369" cy="5740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Obiettivi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24" y="1694179"/>
            <a:ext cx="7372984" cy="282956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Clr>
                <a:srgbClr val="2070C1"/>
              </a:buClr>
              <a:buAutoNum type="arabicPeriod"/>
              <a:tabLst>
                <a:tab pos="469265" algn="l"/>
                <a:tab pos="469900" algn="l"/>
              </a:tabLst>
              <a:defRPr sz="2400">
                <a:latin typeface="Times New Roman"/>
                <a:cs typeface="Times New Roman"/>
              </a:defRPr>
            </a:pPr>
            <a:r>
              <a:t>Introdurre l'automazione di guida e il suo significato etico</a:t>
            </a:r>
            <a:endParaRPr sz="24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1920"/>
              </a:spcBef>
              <a:buClr>
                <a:srgbClr val="2070C1"/>
              </a:buClr>
              <a:buAutoNum type="arabicPeriod"/>
              <a:tabLst>
                <a:tab pos="469265" algn="l"/>
                <a:tab pos="469900" algn="l"/>
              </a:tabLst>
              <a:defRPr sz="2400">
                <a:latin typeface="Times New Roman"/>
                <a:cs typeface="Times New Roman"/>
              </a:defRPr>
            </a:pPr>
            <a:r>
              <a:t>Analizza tre questioni etiche:</a:t>
            </a:r>
            <a:endParaRPr sz="2400">
              <a:latin typeface="Times New Roman"/>
              <a:cs typeface="Times New Roman"/>
            </a:endParaRPr>
          </a:p>
          <a:p>
            <a:pPr marL="1641475" lvl="1" indent="-343535">
              <a:lnSpc>
                <a:spcPts val="2845"/>
              </a:lnSpc>
              <a:spcBef>
                <a:spcPts val="1605"/>
              </a:spcBef>
              <a:buClr>
                <a:srgbClr val="2070C1"/>
              </a:buClr>
              <a:buFont typeface="Wingdings"/>
              <a:buChar char=""/>
              <a:tabLst>
                <a:tab pos="1642110" algn="l"/>
              </a:tabLst>
              <a:defRPr sz="2400">
                <a:latin typeface="Times New Roman"/>
                <a:cs typeface="Times New Roman"/>
              </a:defRPr>
            </a:pPr>
            <a:r>
              <a:t>Sicurezza</a:t>
            </a:r>
            <a:endParaRPr sz="2400">
              <a:latin typeface="Times New Roman"/>
              <a:cs typeface="Times New Roman"/>
            </a:endParaRPr>
          </a:p>
          <a:p>
            <a:pPr marL="1641475" lvl="1" indent="-343535">
              <a:lnSpc>
                <a:spcPts val="2845"/>
              </a:lnSpc>
              <a:buClr>
                <a:srgbClr val="2070C1"/>
              </a:buClr>
              <a:buFont typeface="Wingdings"/>
              <a:buChar char=""/>
              <a:tabLst>
                <a:tab pos="1642110" algn="l"/>
              </a:tabLst>
              <a:defRPr sz="2400">
                <a:latin typeface="Times New Roman"/>
                <a:cs typeface="Times New Roman"/>
              </a:defRPr>
            </a:pPr>
            <a:r>
              <a:t>Sostenibilità</a:t>
            </a:r>
            <a:endParaRPr sz="2400">
              <a:latin typeface="Times New Roman"/>
              <a:cs typeface="Times New Roman"/>
            </a:endParaRPr>
          </a:p>
          <a:p>
            <a:pPr marL="1641475" lvl="1" indent="-343535">
              <a:lnSpc>
                <a:spcPct val="100000"/>
              </a:lnSpc>
              <a:buClr>
                <a:srgbClr val="2070C1"/>
              </a:buClr>
              <a:buFont typeface="Wingdings"/>
              <a:buChar char=""/>
              <a:tabLst>
                <a:tab pos="1642110" algn="l"/>
              </a:tabLst>
              <a:defRPr sz="2400">
                <a:latin typeface="Times New Roman"/>
                <a:cs typeface="Times New Roman"/>
              </a:defRPr>
            </a:pPr>
            <a:r>
              <a:t>Responsabilità</a:t>
            </a:r>
            <a:endParaRPr sz="24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1345"/>
              </a:spcBef>
              <a:buClr>
                <a:srgbClr val="2070C1"/>
              </a:buClr>
              <a:buAutoNum type="arabicPeriod"/>
              <a:tabLst>
                <a:tab pos="469265" algn="l"/>
                <a:tab pos="469900" algn="l"/>
              </a:tabLst>
              <a:defRPr sz="2400">
                <a:latin typeface="Times New Roman"/>
                <a:cs typeface="Times New Roman"/>
              </a:defRPr>
            </a:pPr>
            <a:r>
              <a:t>Discuti i dilemmi morali di collisione inevitabili con te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13304" y="3249167"/>
            <a:ext cx="3364992" cy="289255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58859" y="335280"/>
            <a:ext cx="5296535" cy="5588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3500"/>
            </a:pPr>
            <a:r>
              <a:t>Narratives di sostenibilità</a:t>
            </a:r>
            <a:endParaRPr sz="35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96336" y="260648"/>
            <a:ext cx="1235260" cy="82350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90953" y="1258315"/>
            <a:ext cx="6048375" cy="1723389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2400">
                <a:solidFill>
                  <a:srgbClr val="00B050"/>
                </a:solidFill>
                <a:latin typeface="Times New Roman"/>
                <a:cs typeface="Times New Roman"/>
              </a:defRPr>
            </a:pPr>
            <a:r>
              <a:t>Ottimizzazione del traffico e nuovi paradigmi di mobilità</a:t>
            </a:r>
            <a:endParaRPr sz="2400">
              <a:latin typeface="Times New Roman"/>
              <a:cs typeface="Times New Roman"/>
            </a:endParaRPr>
          </a:p>
          <a:p>
            <a:pPr marL="616585" indent="-343535">
              <a:lnSpc>
                <a:spcPts val="2830"/>
              </a:lnSpc>
              <a:spcBef>
                <a:spcPts val="1920"/>
              </a:spcBef>
              <a:buFont typeface="Calibri"/>
              <a:buChar char="-"/>
              <a:tabLst>
                <a:tab pos="616585" algn="l"/>
                <a:tab pos="617220" algn="l"/>
              </a:tabLst>
              <a:defRPr sz="2400">
                <a:latin typeface="Times New Roman"/>
                <a:cs typeface="Times New Roman"/>
              </a:defRPr>
            </a:pPr>
            <a:r>
              <a:t>Riduzione del consumo di carburante (inquinamento atmosferico)</a:t>
            </a:r>
            <a:endParaRPr sz="2400">
              <a:latin typeface="Times New Roman"/>
              <a:cs typeface="Times New Roman"/>
            </a:endParaRPr>
          </a:p>
          <a:p>
            <a:pPr marL="616585" indent="-343535">
              <a:lnSpc>
                <a:spcPts val="2830"/>
              </a:lnSpc>
              <a:buFont typeface="Calibri"/>
              <a:buChar char="-"/>
              <a:tabLst>
                <a:tab pos="616585" algn="l"/>
                <a:tab pos="617220" algn="l"/>
              </a:tabLst>
              <a:defRPr sz="2400">
                <a:latin typeface="Times New Roman"/>
                <a:cs typeface="Times New Roman"/>
              </a:defRPr>
            </a:pPr>
            <a:r>
              <a:t>Riduzione delle emissioni di CO2 (riscaldamento globale)</a:t>
            </a:r>
            <a:endParaRPr sz="2400">
              <a:latin typeface="Times New Roman"/>
              <a:cs typeface="Times New Roman"/>
            </a:endParaRPr>
          </a:p>
          <a:p>
            <a:pPr marL="616585" indent="-343535">
              <a:lnSpc>
                <a:spcPct val="100000"/>
              </a:lnSpc>
              <a:spcBef>
                <a:spcPts val="20"/>
              </a:spcBef>
              <a:buFont typeface="Calibri"/>
              <a:buChar char="-"/>
              <a:tabLst>
                <a:tab pos="616585" algn="l"/>
                <a:tab pos="617220" algn="l"/>
              </a:tabLst>
              <a:defRPr sz="2400">
                <a:latin typeface="Times New Roman"/>
                <a:cs typeface="Times New Roman"/>
              </a:defRPr>
            </a:pPr>
            <a:r>
              <a:t>Riduzione dell'uso del suolo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24630" y="3965448"/>
            <a:ext cx="3364992" cy="289255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58859" y="335280"/>
            <a:ext cx="5296535" cy="5588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3500"/>
            </a:pPr>
            <a:r>
              <a:t>Narratives di sostenibilità</a:t>
            </a:r>
            <a:endParaRPr sz="350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96336" y="260648"/>
            <a:ext cx="1235260" cy="82350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90953" y="1258315"/>
            <a:ext cx="6814184" cy="5030864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2400">
                <a:solidFill>
                  <a:srgbClr val="00B050"/>
                </a:solidFill>
                <a:latin typeface="Times New Roman"/>
                <a:cs typeface="Times New Roman"/>
              </a:defRPr>
            </a:pPr>
            <a:r>
              <a:t>Ottimizzazione del traffico e nuovi paradigmi di mobilità</a:t>
            </a:r>
            <a:endParaRPr sz="2400">
              <a:latin typeface="Times New Roman"/>
              <a:cs typeface="Times New Roman"/>
            </a:endParaRPr>
          </a:p>
          <a:p>
            <a:pPr marL="616585" indent="-343535">
              <a:lnSpc>
                <a:spcPts val="2830"/>
              </a:lnSpc>
              <a:spcBef>
                <a:spcPts val="1920"/>
              </a:spcBef>
              <a:buFont typeface="Calibri"/>
              <a:buChar char="-"/>
              <a:tabLst>
                <a:tab pos="616585" algn="l"/>
                <a:tab pos="617220" algn="l"/>
              </a:tabLst>
              <a:defRPr sz="2400">
                <a:latin typeface="Times New Roman"/>
                <a:cs typeface="Times New Roman"/>
              </a:defRPr>
            </a:pPr>
            <a:r>
              <a:t>Riduzione del consumo di carburante (inquinamento atmosferico)</a:t>
            </a:r>
            <a:endParaRPr sz="2400">
              <a:latin typeface="Times New Roman"/>
              <a:cs typeface="Times New Roman"/>
            </a:endParaRPr>
          </a:p>
          <a:p>
            <a:pPr marL="616585" indent="-343535">
              <a:lnSpc>
                <a:spcPts val="2830"/>
              </a:lnSpc>
              <a:buFont typeface="Calibri"/>
              <a:buChar char="-"/>
              <a:tabLst>
                <a:tab pos="616585" algn="l"/>
                <a:tab pos="617220" algn="l"/>
              </a:tabLst>
              <a:defRPr sz="2400">
                <a:latin typeface="Times New Roman"/>
                <a:cs typeface="Times New Roman"/>
              </a:defRPr>
            </a:pPr>
            <a:r>
              <a:t>Riduzione delle emissioni di CO2 (riscaldamento globale)</a:t>
            </a:r>
            <a:endParaRPr sz="2400">
              <a:latin typeface="Times New Roman"/>
              <a:cs typeface="Times New Roman"/>
            </a:endParaRPr>
          </a:p>
          <a:p>
            <a:pPr marL="616585" indent="-343535">
              <a:lnSpc>
                <a:spcPct val="100000"/>
              </a:lnSpc>
              <a:spcBef>
                <a:spcPts val="20"/>
              </a:spcBef>
              <a:buFont typeface="Calibri"/>
              <a:buChar char="-"/>
              <a:tabLst>
                <a:tab pos="616585" algn="l"/>
                <a:tab pos="617220" algn="l"/>
              </a:tabLst>
              <a:defRPr sz="2400">
                <a:latin typeface="Times New Roman"/>
                <a:cs typeface="Times New Roman"/>
              </a:defRPr>
            </a:pPr>
            <a:r>
              <a:t>Riduzione dell'uso del suolo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Calibri"/>
              <a:buChar char="-"/>
            </a:pPr>
            <a:endParaRPr sz="2000">
              <a:latin typeface="Times New Roman"/>
              <a:cs typeface="Times New Roman"/>
            </a:endParaRPr>
          </a:p>
          <a:p>
            <a:pPr marR="34290" algn="r">
              <a:lnSpc>
                <a:spcPct val="100000"/>
              </a:lnSpc>
              <a:defRPr sz="2400">
                <a:solidFill>
                  <a:srgbClr val="A3A3A3"/>
                </a:solidFill>
                <a:latin typeface="Times New Roman"/>
                <a:cs typeface="Times New Roman"/>
              </a:defRPr>
            </a:pPr>
            <a:r>
              <a:rPr sz="1600"/>
              <a:t>Più ricchezza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 marL="5162550" marR="5080" lvl="1" indent="-342900">
              <a:lnSpc>
                <a:spcPts val="2810"/>
              </a:lnSpc>
              <a:buFont typeface="Calibri"/>
              <a:buChar char="-"/>
              <a:tabLst>
                <a:tab pos="5162550" algn="l"/>
                <a:tab pos="5163185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Nuove opportunità di business</a:t>
            </a:r>
            <a:endParaRPr sz="1600">
              <a:latin typeface="Times New Roman"/>
              <a:cs typeface="Times New Roman"/>
            </a:endParaRPr>
          </a:p>
          <a:p>
            <a:pPr marL="5162550" marR="24130" lvl="1" indent="-342900">
              <a:lnSpc>
                <a:spcPts val="2880"/>
              </a:lnSpc>
              <a:spcBef>
                <a:spcPts val="35"/>
              </a:spcBef>
              <a:buFont typeface="Calibri"/>
              <a:buChar char="-"/>
              <a:tabLst>
                <a:tab pos="5162550" algn="l"/>
                <a:tab pos="5163185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Nuove opportunità di lavoro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24630" y="3987219"/>
            <a:ext cx="3364992" cy="289255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58859" y="335280"/>
            <a:ext cx="5296535" cy="5588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3500"/>
            </a:pPr>
            <a:r>
              <a:t>Narratives di sostenibilità</a:t>
            </a:r>
            <a:endParaRPr sz="350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96336" y="260648"/>
            <a:ext cx="1235260" cy="82350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763" y="3211062"/>
            <a:ext cx="4901652" cy="1484381"/>
          </a:xfrm>
          <a:prstGeom prst="rect">
            <a:avLst/>
          </a:prstGeom>
        </p:spPr>
        <p:txBody>
          <a:bodyPr vert="horz" wrap="square" lIns="0" tIns="34925" rIns="0" bIns="0">
            <a:spAutoFit/>
          </a:bodyPr>
          <a:lstStyle/>
          <a:p>
            <a:pPr marL="354965" marR="5080" indent="-342900">
              <a:lnSpc>
                <a:spcPts val="2780"/>
              </a:lnSpc>
              <a:spcBef>
                <a:spcPts val="275"/>
              </a:spcBef>
              <a:buFont typeface="Calibri"/>
              <a:buChar char="-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Meno tempo sprecato nel traffico</a:t>
            </a:r>
            <a:endParaRPr sz="1600">
              <a:latin typeface="Times New Roman"/>
              <a:cs typeface="Times New Roman"/>
            </a:endParaRPr>
          </a:p>
          <a:p>
            <a:pPr marL="354965" marR="144145" indent="-342900">
              <a:lnSpc>
                <a:spcPts val="2900"/>
              </a:lnSpc>
              <a:spcBef>
                <a:spcPts val="30"/>
              </a:spcBef>
              <a:buFont typeface="Calibri"/>
              <a:buChar char="-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Nessun tempo sprecato nella guida</a:t>
            </a:r>
            <a:endParaRPr sz="1600">
              <a:latin typeface="Times New Roman"/>
              <a:cs typeface="Times New Roman"/>
            </a:endParaRPr>
          </a:p>
          <a:p>
            <a:pPr marL="354965" marR="74930" indent="-342900">
              <a:lnSpc>
                <a:spcPts val="2900"/>
              </a:lnSpc>
              <a:spcBef>
                <a:spcPts val="10"/>
              </a:spcBef>
              <a:buFont typeface="Calibri"/>
              <a:buChar char="-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Migliori opzioni di mobilità</a:t>
            </a:r>
            <a:endParaRPr sz="1600">
              <a:latin typeface="Times New Roman"/>
              <a:cs typeface="Times New Roman"/>
            </a:endParaRPr>
          </a:p>
          <a:p>
            <a:pPr marL="355600" indent="-342900">
              <a:lnSpc>
                <a:spcPts val="2690"/>
              </a:lnSpc>
              <a:buFont typeface="Calibri"/>
              <a:buChar char="-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Inclusività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2381" y="1258315"/>
            <a:ext cx="7693025" cy="197233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72720" algn="ctr">
              <a:lnSpc>
                <a:spcPct val="100000"/>
              </a:lnSpc>
              <a:spcBef>
                <a:spcPts val="100"/>
              </a:spcBef>
              <a:defRPr sz="2400">
                <a:solidFill>
                  <a:srgbClr val="00B050"/>
                </a:solidFill>
                <a:latin typeface="Times New Roman"/>
                <a:cs typeface="Times New Roman"/>
              </a:defRPr>
            </a:pPr>
            <a:r>
              <a:rPr sz="1600"/>
              <a:t>Ottimizzazione del traffico e nuovi paradigmi di mobilità</a:t>
            </a:r>
            <a:endParaRPr sz="1600">
              <a:latin typeface="Times New Roman"/>
              <a:cs typeface="Times New Roman"/>
            </a:endParaRPr>
          </a:p>
          <a:p>
            <a:pPr marL="1525270" indent="-343535">
              <a:lnSpc>
                <a:spcPts val="2830"/>
              </a:lnSpc>
              <a:spcBef>
                <a:spcPts val="1920"/>
              </a:spcBef>
              <a:buFont typeface="Calibri"/>
              <a:buChar char="-"/>
              <a:tabLst>
                <a:tab pos="1525270" algn="l"/>
                <a:tab pos="1525905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Riduzione del consumo di carburante (inquinamento atmosferico)</a:t>
            </a:r>
            <a:endParaRPr sz="1600">
              <a:latin typeface="Times New Roman"/>
              <a:cs typeface="Times New Roman"/>
            </a:endParaRPr>
          </a:p>
          <a:p>
            <a:pPr marL="1525270" indent="-343535">
              <a:lnSpc>
                <a:spcPts val="2830"/>
              </a:lnSpc>
              <a:buFont typeface="Calibri"/>
              <a:buChar char="-"/>
              <a:tabLst>
                <a:tab pos="1525270" algn="l"/>
                <a:tab pos="1525905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Riduzione delle emissioni di CO2 (riscaldamento globale)</a:t>
            </a:r>
            <a:endParaRPr sz="1600">
              <a:latin typeface="Times New Roman"/>
              <a:cs typeface="Times New Roman"/>
            </a:endParaRPr>
          </a:p>
          <a:p>
            <a:pPr marL="1525270" indent="-343535">
              <a:lnSpc>
                <a:spcPct val="100000"/>
              </a:lnSpc>
              <a:spcBef>
                <a:spcPts val="20"/>
              </a:spcBef>
              <a:buFont typeface="Calibri"/>
              <a:buChar char="-"/>
              <a:tabLst>
                <a:tab pos="1525270" algn="l"/>
                <a:tab pos="1525905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Riduzione dell'uso del suolo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6117590" algn="l"/>
              </a:tabLst>
              <a:defRPr sz="2400">
                <a:latin typeface="Times New Roman"/>
                <a:cs typeface="Times New Roman"/>
              </a:defRPr>
            </a:pPr>
            <a:r>
              <a:rPr sz="1600">
                <a:solidFill>
                  <a:srgbClr val="2070C1"/>
                </a:solidFill>
              </a:rPr>
              <a:t>Aumento del benessere	</a:t>
            </a:r>
            <a:r>
              <a:rPr sz="1600">
                <a:solidFill>
                  <a:srgbClr val="A3A3A3"/>
                </a:solidFill>
              </a:rPr>
              <a:t>Più ricchezza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07366" y="3249167"/>
            <a:ext cx="2006600" cy="1482725"/>
          </a:xfrm>
          <a:prstGeom prst="rect">
            <a:avLst/>
          </a:prstGeom>
        </p:spPr>
        <p:txBody>
          <a:bodyPr vert="horz" wrap="square" lIns="0" tIns="31750" rIns="0" bIns="0">
            <a:spAutoFit/>
          </a:bodyPr>
          <a:lstStyle/>
          <a:p>
            <a:pPr marL="355600" marR="5080" indent="-342900">
              <a:lnSpc>
                <a:spcPts val="2810"/>
              </a:lnSpc>
              <a:spcBef>
                <a:spcPts val="250"/>
              </a:spcBef>
              <a:buFont typeface="Calibri"/>
              <a:buChar char="-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Nuove opportunità di business</a:t>
            </a:r>
            <a:endParaRPr sz="1600">
              <a:latin typeface="Times New Roman"/>
              <a:cs typeface="Times New Roman"/>
            </a:endParaRPr>
          </a:p>
          <a:p>
            <a:pPr marL="355600" marR="24130" indent="-342900">
              <a:lnSpc>
                <a:spcPts val="2880"/>
              </a:lnSpc>
              <a:spcBef>
                <a:spcPts val="35"/>
              </a:spcBef>
              <a:buFont typeface="Calibri"/>
              <a:buChar char="-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Nuove opportunità di lavoro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13304" y="3249167"/>
            <a:ext cx="3364992" cy="2892552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58859" y="335280"/>
            <a:ext cx="5296535" cy="5588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3500"/>
            </a:pPr>
            <a:r>
              <a:t>Narratives di sostenibilità</a:t>
            </a:r>
            <a:endParaRPr sz="35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96336" y="260648"/>
            <a:ext cx="1235260" cy="82350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38131" y="3262592"/>
            <a:ext cx="2006600" cy="1482725"/>
          </a:xfrm>
          <a:prstGeom prst="rect">
            <a:avLst/>
          </a:prstGeom>
        </p:spPr>
        <p:txBody>
          <a:bodyPr vert="horz" wrap="square" lIns="0" tIns="31750" rIns="0" bIns="0">
            <a:spAutoFit/>
          </a:bodyPr>
          <a:lstStyle/>
          <a:p>
            <a:pPr marL="355600" marR="5080" indent="-342900">
              <a:lnSpc>
                <a:spcPts val="2810"/>
              </a:lnSpc>
              <a:spcBef>
                <a:spcPts val="250"/>
              </a:spcBef>
              <a:buFont typeface="Calibri"/>
              <a:buChar char="-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Nuove opportunità di business</a:t>
            </a:r>
            <a:endParaRPr sz="1600">
              <a:latin typeface="Times New Roman"/>
              <a:cs typeface="Times New Roman"/>
            </a:endParaRPr>
          </a:p>
          <a:p>
            <a:pPr marL="355600" marR="24130" indent="-342900">
              <a:lnSpc>
                <a:spcPts val="2880"/>
              </a:lnSpc>
              <a:spcBef>
                <a:spcPts val="35"/>
              </a:spcBef>
              <a:buFont typeface="Calibri"/>
              <a:buChar char="-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Nuove opportunità di lavoro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13304" y="3249167"/>
            <a:ext cx="3364992" cy="289255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58859" y="335280"/>
            <a:ext cx="5296535" cy="5588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3500"/>
            </a:pPr>
            <a:r>
              <a:t>Narratives di sostenibilità</a:t>
            </a:r>
            <a:endParaRPr sz="350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96336" y="260648"/>
            <a:ext cx="1235260" cy="82350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 rot="21060000">
            <a:off x="135942" y="742754"/>
            <a:ext cx="1343141" cy="27892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400"/>
              </a:lnSpc>
              <a:defRPr b="1">
                <a:solidFill>
                  <a:srgbClr val="00B050"/>
                </a:solidFill>
                <a:latin typeface="Times New Roman"/>
                <a:cs typeface="Times New Roman"/>
              </a:defRPr>
            </a:pPr>
            <a:r>
              <a:rPr sz="1600"/>
              <a:t>Re</a:t>
            </a:r>
            <a:r>
              <a:rPr sz="1600" baseline="1157"/>
              <a:t>b</a:t>
            </a:r>
            <a:r>
              <a:rPr sz="1600" baseline="2314"/>
              <a:t>oun</a:t>
            </a:r>
            <a:r>
              <a:rPr sz="1600" baseline="3472"/>
              <a:t>d</a:t>
            </a:r>
            <a:endParaRPr sz="1600" baseline="3472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 rot="21060000">
            <a:off x="195962" y="1136828"/>
            <a:ext cx="993429" cy="27892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400"/>
              </a:lnSpc>
              <a:defRPr sz="2400" b="1">
                <a:solidFill>
                  <a:srgbClr val="00B050"/>
                </a:solidFill>
                <a:latin typeface="Times New Roman"/>
                <a:cs typeface="Times New Roman"/>
              </a:defRPr>
            </a:pPr>
            <a:r>
              <a:rPr sz="1600"/>
              <a:t>effetti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3291" y="3262592"/>
            <a:ext cx="2731135" cy="2176878"/>
          </a:xfrm>
          <a:prstGeom prst="rect">
            <a:avLst/>
          </a:prstGeom>
        </p:spPr>
        <p:txBody>
          <a:bodyPr vert="horz" wrap="square" lIns="0" tIns="34925" rIns="0" bIns="0">
            <a:spAutoFit/>
          </a:bodyPr>
          <a:lstStyle/>
          <a:p>
            <a:pPr marL="354965" marR="5080" indent="-342900">
              <a:lnSpc>
                <a:spcPts val="2780"/>
              </a:lnSpc>
              <a:spcBef>
                <a:spcPts val="275"/>
              </a:spcBef>
              <a:buFont typeface="Calibri"/>
              <a:buChar char="-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Meno tempo sprecato nel traffico</a:t>
            </a:r>
            <a:endParaRPr sz="1600">
              <a:latin typeface="Times New Roman"/>
              <a:cs typeface="Times New Roman"/>
            </a:endParaRPr>
          </a:p>
          <a:p>
            <a:pPr marL="354965" marR="144145" indent="-342900">
              <a:lnSpc>
                <a:spcPts val="2900"/>
              </a:lnSpc>
              <a:spcBef>
                <a:spcPts val="30"/>
              </a:spcBef>
              <a:buFont typeface="Calibri"/>
              <a:buChar char="-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Nessun tempo sprecato nella guida</a:t>
            </a:r>
            <a:endParaRPr sz="1600">
              <a:latin typeface="Times New Roman"/>
              <a:cs typeface="Times New Roman"/>
            </a:endParaRPr>
          </a:p>
          <a:p>
            <a:pPr marL="354965" marR="74930" indent="-342900">
              <a:lnSpc>
                <a:spcPts val="2900"/>
              </a:lnSpc>
              <a:spcBef>
                <a:spcPts val="10"/>
              </a:spcBef>
              <a:buFont typeface="Calibri"/>
              <a:buChar char="-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Migliori opzioni di mobilità</a:t>
            </a:r>
            <a:endParaRPr sz="1600">
              <a:latin typeface="Times New Roman"/>
              <a:cs typeface="Times New Roman"/>
            </a:endParaRPr>
          </a:p>
          <a:p>
            <a:pPr marL="355600" indent="-342900">
              <a:lnSpc>
                <a:spcPts val="2690"/>
              </a:lnSpc>
              <a:buFont typeface="Calibri"/>
              <a:buChar char="-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Inclusività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 rot="540000">
            <a:off x="7007394" y="1844107"/>
            <a:ext cx="1751386" cy="27892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400"/>
              </a:lnSpc>
              <a:defRPr sz="2400" b="1">
                <a:solidFill>
                  <a:srgbClr val="00B050"/>
                </a:solidFill>
                <a:latin typeface="Times New Roman"/>
                <a:cs typeface="Times New Roman"/>
              </a:defRPr>
            </a:pPr>
            <a:r>
              <a:rPr sz="1600"/>
              <a:t>Viaggi vuoti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 rot="21060000">
            <a:off x="6757659" y="2599324"/>
            <a:ext cx="1933619" cy="27892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400"/>
              </a:lnSpc>
              <a:defRPr b="1">
                <a:solidFill>
                  <a:srgbClr val="00B050"/>
                </a:solidFill>
                <a:latin typeface="Times New Roman"/>
                <a:cs typeface="Times New Roman"/>
              </a:defRPr>
            </a:pPr>
            <a:r>
              <a:rPr sz="1600"/>
              <a:t>Dati Cen</a:t>
            </a:r>
            <a:r>
              <a:rPr sz="1600" baseline="1157"/>
              <a:t>tres</a:t>
            </a:r>
            <a:endParaRPr sz="1600" baseline="1157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9665" y="1261364"/>
            <a:ext cx="7691120" cy="1959511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R="4445" algn="ctr">
              <a:lnSpc>
                <a:spcPct val="100000"/>
              </a:lnSpc>
              <a:spcBef>
                <a:spcPts val="100"/>
              </a:spcBef>
              <a:defRPr sz="2400">
                <a:solidFill>
                  <a:srgbClr val="00B050"/>
                </a:solidFill>
                <a:latin typeface="Times New Roman"/>
                <a:cs typeface="Times New Roman"/>
              </a:defRPr>
            </a:pPr>
            <a:r>
              <a:rPr sz="1600"/>
              <a:t>Ottimizzazione del traffico e nuovi paradigmi di mobilità</a:t>
            </a:r>
            <a:endParaRPr sz="1600">
              <a:latin typeface="Times New Roman"/>
              <a:cs typeface="Times New Roman"/>
            </a:endParaRPr>
          </a:p>
          <a:p>
            <a:pPr marL="1537970" indent="-343535">
              <a:lnSpc>
                <a:spcPts val="2830"/>
              </a:lnSpc>
              <a:spcBef>
                <a:spcPts val="1895"/>
              </a:spcBef>
              <a:buFont typeface="Calibri"/>
              <a:buChar char="-"/>
              <a:tabLst>
                <a:tab pos="1537970" algn="l"/>
                <a:tab pos="1538605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Riduzione del consumo di carburante (inquinamento atmosferico)</a:t>
            </a:r>
            <a:endParaRPr sz="1600">
              <a:latin typeface="Times New Roman"/>
              <a:cs typeface="Times New Roman"/>
            </a:endParaRPr>
          </a:p>
          <a:p>
            <a:pPr marL="1537970" indent="-343535">
              <a:lnSpc>
                <a:spcPts val="2830"/>
              </a:lnSpc>
              <a:buFont typeface="Calibri"/>
              <a:buChar char="-"/>
              <a:tabLst>
                <a:tab pos="1537970" algn="l"/>
                <a:tab pos="1538605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Riduzione delle emissioni di CO2 (riscaldamento globale)</a:t>
            </a:r>
            <a:endParaRPr sz="1600">
              <a:latin typeface="Times New Roman"/>
              <a:cs typeface="Times New Roman"/>
            </a:endParaRPr>
          </a:p>
          <a:p>
            <a:pPr marL="1537970" indent="-343535">
              <a:lnSpc>
                <a:spcPct val="100000"/>
              </a:lnSpc>
              <a:spcBef>
                <a:spcPts val="25"/>
              </a:spcBef>
              <a:buFont typeface="Calibri"/>
              <a:buChar char="-"/>
              <a:tabLst>
                <a:tab pos="1537970" algn="l"/>
                <a:tab pos="1538605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Riduzione dell'uso del suolo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tabLst>
                <a:tab pos="6102985" algn="l"/>
              </a:tabLst>
              <a:defRPr sz="2400">
                <a:latin typeface="Times New Roman"/>
                <a:cs typeface="Times New Roman"/>
              </a:defRPr>
            </a:pPr>
            <a:r>
              <a:rPr sz="1600">
                <a:solidFill>
                  <a:srgbClr val="2070C1"/>
                </a:solidFill>
              </a:rPr>
              <a:t>Aumento del benessere	</a:t>
            </a:r>
            <a:r>
              <a:rPr sz="1600">
                <a:solidFill>
                  <a:srgbClr val="BFBFBF"/>
                </a:solidFill>
              </a:rPr>
              <a:t>Più ricchezza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 rot="900000">
            <a:off x="321496" y="1830433"/>
            <a:ext cx="1121705" cy="27892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385"/>
              </a:lnSpc>
              <a:defRPr b="1">
                <a:solidFill>
                  <a:srgbClr val="00B050"/>
                </a:solidFill>
                <a:latin typeface="Times New Roman"/>
                <a:cs typeface="Times New Roman"/>
              </a:defRPr>
            </a:pPr>
            <a:r>
              <a:rPr sz="1600"/>
              <a:t>Bey</a:t>
            </a:r>
            <a:r>
              <a:rPr sz="1600" baseline="-1157"/>
              <a:t>su</a:t>
            </a:r>
            <a:r>
              <a:rPr sz="1600" baseline="-2314"/>
              <a:t>d</a:t>
            </a:r>
            <a:endParaRPr sz="1600" baseline="-2314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 rot="900000">
            <a:off x="220794" y="2181455"/>
            <a:ext cx="1082041" cy="27892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400"/>
              </a:lnSpc>
              <a:defRPr b="1">
                <a:solidFill>
                  <a:srgbClr val="00B050"/>
                </a:solidFill>
                <a:latin typeface="Times New Roman"/>
                <a:cs typeface="Times New Roman"/>
              </a:defRPr>
            </a:pPr>
            <a:r>
              <a:rPr sz="1600" baseline="1157"/>
              <a:t>prima</a:t>
            </a:r>
            <a:r>
              <a:rPr sz="1600"/>
              <a:t>vate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 rot="900000">
            <a:off x="118592" y="2574578"/>
            <a:ext cx="1454690" cy="304800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400"/>
              </a:lnSpc>
              <a:defRPr b="1">
                <a:solidFill>
                  <a:srgbClr val="00B050"/>
                </a:solidFill>
                <a:latin typeface="Times New Roman"/>
                <a:cs typeface="Times New Roman"/>
              </a:defRPr>
            </a:pPr>
            <a:r>
              <a:rPr sz="3600" baseline="1157"/>
              <a:t>PR</a:t>
            </a:r>
            <a:r>
              <a:rPr sz="2400"/>
              <a:t>Oper</a:t>
            </a:r>
            <a:r>
              <a:rPr sz="3600" baseline="-2314"/>
              <a:t>ty?</a:t>
            </a:r>
            <a:endParaRPr sz="3600" baseline="-2314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59319" y="3212718"/>
            <a:ext cx="2006600" cy="1482725"/>
          </a:xfrm>
          <a:prstGeom prst="rect">
            <a:avLst/>
          </a:prstGeom>
        </p:spPr>
        <p:txBody>
          <a:bodyPr vert="horz" wrap="square" lIns="0" tIns="31750" rIns="0" bIns="0">
            <a:spAutoFit/>
          </a:bodyPr>
          <a:lstStyle/>
          <a:p>
            <a:pPr marL="355600" marR="5080" indent="-342900">
              <a:lnSpc>
                <a:spcPts val="2810"/>
              </a:lnSpc>
              <a:spcBef>
                <a:spcPts val="250"/>
              </a:spcBef>
              <a:buFont typeface="Calibri"/>
              <a:buChar char="-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Nuove opportunità di business</a:t>
            </a:r>
            <a:endParaRPr sz="1600">
              <a:latin typeface="Times New Roman"/>
              <a:cs typeface="Times New Roman"/>
            </a:endParaRPr>
          </a:p>
          <a:p>
            <a:pPr marL="355600" marR="24130" indent="-342900">
              <a:lnSpc>
                <a:spcPts val="2880"/>
              </a:lnSpc>
              <a:spcBef>
                <a:spcPts val="35"/>
              </a:spcBef>
              <a:buFont typeface="Calibri"/>
              <a:buChar char="-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Nuove opportunità di lavoro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13304" y="3249167"/>
            <a:ext cx="3364992" cy="289255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58859" y="335280"/>
            <a:ext cx="5296535" cy="5588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3500"/>
            </a:pPr>
            <a:r>
              <a:t>Narratives di sostenibilità</a:t>
            </a:r>
            <a:endParaRPr sz="350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96336" y="260648"/>
            <a:ext cx="1235260" cy="82350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 rot="21060000">
            <a:off x="135942" y="742754"/>
            <a:ext cx="1343141" cy="27892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400"/>
              </a:lnSpc>
              <a:defRPr b="1">
                <a:solidFill>
                  <a:srgbClr val="00B050"/>
                </a:solidFill>
                <a:latin typeface="Times New Roman"/>
                <a:cs typeface="Times New Roman"/>
              </a:defRPr>
            </a:pPr>
            <a:r>
              <a:rPr sz="1600"/>
              <a:t>Re</a:t>
            </a:r>
            <a:r>
              <a:rPr sz="1600" baseline="1157"/>
              <a:t>b</a:t>
            </a:r>
            <a:r>
              <a:rPr sz="1600" baseline="2314"/>
              <a:t>oun</a:t>
            </a:r>
            <a:r>
              <a:rPr sz="1600" baseline="3472"/>
              <a:t>d</a:t>
            </a:r>
            <a:endParaRPr sz="1600" baseline="3472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 rot="21060000">
            <a:off x="195962" y="1136828"/>
            <a:ext cx="993429" cy="27892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400"/>
              </a:lnSpc>
              <a:defRPr sz="2400" b="1">
                <a:solidFill>
                  <a:srgbClr val="00B050"/>
                </a:solidFill>
                <a:latin typeface="Times New Roman"/>
                <a:cs typeface="Times New Roman"/>
              </a:defRPr>
            </a:pPr>
            <a:r>
              <a:rPr sz="1600"/>
              <a:t>effetti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6282" y="3204191"/>
            <a:ext cx="2731135" cy="2176878"/>
          </a:xfrm>
          <a:prstGeom prst="rect">
            <a:avLst/>
          </a:prstGeom>
        </p:spPr>
        <p:txBody>
          <a:bodyPr vert="horz" wrap="square" lIns="0" tIns="34925" rIns="0" bIns="0">
            <a:spAutoFit/>
          </a:bodyPr>
          <a:lstStyle/>
          <a:p>
            <a:pPr marL="354965" marR="5080" indent="-342900">
              <a:lnSpc>
                <a:spcPts val="2780"/>
              </a:lnSpc>
              <a:spcBef>
                <a:spcPts val="275"/>
              </a:spcBef>
              <a:buFont typeface="Calibri"/>
              <a:buChar char="-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Meno tempo sprecato nel traffico</a:t>
            </a:r>
            <a:endParaRPr sz="1600">
              <a:latin typeface="Times New Roman"/>
              <a:cs typeface="Times New Roman"/>
            </a:endParaRPr>
          </a:p>
          <a:p>
            <a:pPr marL="354965" marR="144145" indent="-342900">
              <a:lnSpc>
                <a:spcPts val="2900"/>
              </a:lnSpc>
              <a:spcBef>
                <a:spcPts val="30"/>
              </a:spcBef>
              <a:buFont typeface="Calibri"/>
              <a:buChar char="-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Nessun tempo sprecato nella guida</a:t>
            </a:r>
            <a:endParaRPr sz="1600">
              <a:latin typeface="Times New Roman"/>
              <a:cs typeface="Times New Roman"/>
            </a:endParaRPr>
          </a:p>
          <a:p>
            <a:pPr marL="354965" marR="74930" indent="-342900">
              <a:lnSpc>
                <a:spcPts val="2900"/>
              </a:lnSpc>
              <a:spcBef>
                <a:spcPts val="10"/>
              </a:spcBef>
              <a:buFont typeface="Calibri"/>
              <a:buChar char="-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Migliori opzioni di mobilità</a:t>
            </a:r>
            <a:endParaRPr sz="1600">
              <a:latin typeface="Times New Roman"/>
              <a:cs typeface="Times New Roman"/>
            </a:endParaRPr>
          </a:p>
          <a:p>
            <a:pPr marL="355600" indent="-342900">
              <a:lnSpc>
                <a:spcPts val="2690"/>
              </a:lnSpc>
              <a:buFont typeface="Calibri"/>
              <a:buChar char="-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Inclusività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 rot="540000">
            <a:off x="7007394" y="1844107"/>
            <a:ext cx="1751386" cy="27892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400"/>
              </a:lnSpc>
              <a:defRPr sz="2400" b="1">
                <a:solidFill>
                  <a:srgbClr val="00B050"/>
                </a:solidFill>
                <a:latin typeface="Times New Roman"/>
                <a:cs typeface="Times New Roman"/>
              </a:defRPr>
            </a:pPr>
            <a:r>
              <a:rPr sz="1600"/>
              <a:t>Viaggi vuoti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 rot="21060000">
            <a:off x="6757659" y="2599324"/>
            <a:ext cx="1933619" cy="27892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400"/>
              </a:lnSpc>
              <a:defRPr b="1">
                <a:solidFill>
                  <a:srgbClr val="00B050"/>
                </a:solidFill>
                <a:latin typeface="Times New Roman"/>
                <a:cs typeface="Times New Roman"/>
              </a:defRPr>
            </a:pPr>
            <a:r>
              <a:rPr sz="1600"/>
              <a:t>Dati Cen</a:t>
            </a:r>
            <a:r>
              <a:rPr sz="1600" baseline="1157"/>
              <a:t>tres</a:t>
            </a:r>
            <a:endParaRPr sz="1600" baseline="1157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 rot="120000">
            <a:off x="6285618" y="5880786"/>
            <a:ext cx="2046569" cy="27892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400"/>
              </a:lnSpc>
              <a:defRPr b="1">
                <a:solidFill>
                  <a:srgbClr val="A6A6A6"/>
                </a:solidFill>
                <a:latin typeface="Times New Roman"/>
                <a:cs typeface="Times New Roman"/>
              </a:defRPr>
            </a:pPr>
            <a:r>
              <a:rPr sz="1600" baseline="4629"/>
              <a:t>Tecnologia</a:t>
            </a:r>
            <a:r>
              <a:rPr sz="1600" baseline="2314"/>
              <a:t>nologi</a:t>
            </a:r>
            <a:r>
              <a:rPr sz="1600"/>
              <a:t>cal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 rot="120000">
            <a:off x="6224256" y="6051526"/>
            <a:ext cx="2259032" cy="269304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300"/>
              </a:lnSpc>
              <a:defRPr b="1">
                <a:solidFill>
                  <a:srgbClr val="A6A6A6"/>
                </a:solidFill>
                <a:latin typeface="Times New Roman"/>
                <a:cs typeface="Times New Roman"/>
              </a:defRPr>
            </a:pPr>
            <a:r>
              <a:rPr sz="1600"/>
              <a:t>Unem</a:t>
            </a:r>
            <a:r>
              <a:rPr sz="1600" baseline="-2314"/>
              <a:t>ploy</a:t>
            </a:r>
            <a:r>
              <a:rPr sz="1600" baseline="-4629"/>
              <a:t>m</a:t>
            </a:r>
            <a:r>
              <a:rPr sz="1600" baseline="-5787"/>
              <a:t>ent</a:t>
            </a:r>
            <a:endParaRPr sz="1600" baseline="-5787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 rot="21060000">
            <a:off x="4017144" y="6085123"/>
            <a:ext cx="1516839" cy="27892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400"/>
              </a:lnSpc>
              <a:defRPr b="1">
                <a:latin typeface="Times New Roman"/>
                <a:cs typeface="Times New Roman"/>
              </a:defRPr>
            </a:pPr>
            <a:r>
              <a:rPr sz="1600" baseline="-2314">
                <a:solidFill>
                  <a:srgbClr val="2070C1"/>
                </a:solidFill>
              </a:rPr>
              <a:t>INE</a:t>
            </a:r>
            <a:r>
              <a:rPr sz="1600" baseline="-1157">
                <a:solidFill>
                  <a:srgbClr val="2070C1"/>
                </a:solidFill>
              </a:rPr>
              <a:t>qu</a:t>
            </a:r>
            <a:r>
              <a:rPr sz="1600">
                <a:solidFill>
                  <a:srgbClr val="A6A6A6"/>
                </a:solidFill>
              </a:rPr>
              <a:t>ali</a:t>
            </a:r>
            <a:r>
              <a:rPr sz="1600" baseline="1157">
                <a:solidFill>
                  <a:srgbClr val="A6A6A6"/>
                </a:solidFill>
              </a:rPr>
              <a:t>ty</a:t>
            </a:r>
            <a:endParaRPr sz="1600" baseline="1157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9665" y="1236979"/>
            <a:ext cx="7531100" cy="1985159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328295" algn="ctr">
              <a:lnSpc>
                <a:spcPct val="100000"/>
              </a:lnSpc>
              <a:spcBef>
                <a:spcPts val="100"/>
              </a:spcBef>
              <a:defRPr sz="2400">
                <a:solidFill>
                  <a:srgbClr val="00B050"/>
                </a:solidFill>
                <a:latin typeface="Times New Roman"/>
                <a:cs typeface="Times New Roman"/>
              </a:defRPr>
            </a:pPr>
            <a:r>
              <a:rPr sz="1600"/>
              <a:t>Ottimizzazione del traffico e nuovi paradigmi di mobilità</a:t>
            </a:r>
            <a:endParaRPr sz="1600">
              <a:latin typeface="Times New Roman"/>
              <a:cs typeface="Times New Roman"/>
            </a:endParaRPr>
          </a:p>
          <a:p>
            <a:pPr marL="1537970" indent="-343535">
              <a:lnSpc>
                <a:spcPts val="2830"/>
              </a:lnSpc>
              <a:spcBef>
                <a:spcPts val="2085"/>
              </a:spcBef>
              <a:buFont typeface="Calibri"/>
              <a:buChar char="-"/>
              <a:tabLst>
                <a:tab pos="1537970" algn="l"/>
                <a:tab pos="1538605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Riduzione del consumo di carburante (inquinamento atmosferico)</a:t>
            </a:r>
            <a:endParaRPr sz="1600">
              <a:latin typeface="Times New Roman"/>
              <a:cs typeface="Times New Roman"/>
            </a:endParaRPr>
          </a:p>
          <a:p>
            <a:pPr marL="1537970" indent="-343535">
              <a:lnSpc>
                <a:spcPts val="2830"/>
              </a:lnSpc>
              <a:buFont typeface="Calibri"/>
              <a:buChar char="-"/>
              <a:tabLst>
                <a:tab pos="1537970" algn="l"/>
                <a:tab pos="1538605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Riduzione delle emissioni di CO2 (riscaldamento globale)</a:t>
            </a:r>
            <a:endParaRPr sz="1600">
              <a:latin typeface="Times New Roman"/>
              <a:cs typeface="Times New Roman"/>
            </a:endParaRPr>
          </a:p>
          <a:p>
            <a:pPr marL="1537970" indent="-343535">
              <a:lnSpc>
                <a:spcPct val="100000"/>
              </a:lnSpc>
              <a:spcBef>
                <a:spcPts val="25"/>
              </a:spcBef>
              <a:buFont typeface="Calibri"/>
              <a:buChar char="-"/>
              <a:tabLst>
                <a:tab pos="1537970" algn="l"/>
                <a:tab pos="1538605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Riduzione dell'uso del suolo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5955665" algn="l"/>
              </a:tabLst>
              <a:defRPr sz="2400">
                <a:latin typeface="Times New Roman"/>
                <a:cs typeface="Times New Roman"/>
              </a:defRPr>
            </a:pPr>
            <a:r>
              <a:rPr sz="1600">
                <a:solidFill>
                  <a:srgbClr val="2070C1"/>
                </a:solidFill>
              </a:rPr>
              <a:t>Aumento del benessere	</a:t>
            </a:r>
            <a:r>
              <a:rPr sz="1600">
                <a:solidFill>
                  <a:srgbClr val="BFBFBF"/>
                </a:solidFill>
              </a:rPr>
              <a:t>Più ricchezza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 rot="900000">
            <a:off x="321496" y="1830433"/>
            <a:ext cx="1121705" cy="27892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385"/>
              </a:lnSpc>
              <a:defRPr b="1">
                <a:solidFill>
                  <a:srgbClr val="00B050"/>
                </a:solidFill>
                <a:latin typeface="Times New Roman"/>
                <a:cs typeface="Times New Roman"/>
              </a:defRPr>
            </a:pPr>
            <a:r>
              <a:rPr sz="1600"/>
              <a:t>Bey</a:t>
            </a:r>
            <a:r>
              <a:rPr sz="1600" baseline="-1157"/>
              <a:t>su</a:t>
            </a:r>
            <a:r>
              <a:rPr sz="1600" baseline="-2314"/>
              <a:t>d</a:t>
            </a:r>
            <a:endParaRPr sz="1600" baseline="-2314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 rot="900000">
            <a:off x="220794" y="2181455"/>
            <a:ext cx="1082041" cy="27892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400"/>
              </a:lnSpc>
              <a:defRPr b="1">
                <a:solidFill>
                  <a:srgbClr val="00B050"/>
                </a:solidFill>
                <a:latin typeface="Times New Roman"/>
                <a:cs typeface="Times New Roman"/>
              </a:defRPr>
            </a:pPr>
            <a:r>
              <a:rPr sz="1600" baseline="1157"/>
              <a:t>prima</a:t>
            </a:r>
            <a:r>
              <a:rPr sz="1600"/>
              <a:t>vate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 rot="900000">
            <a:off x="118592" y="2587516"/>
            <a:ext cx="1454690" cy="27892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400"/>
              </a:lnSpc>
              <a:defRPr b="1">
                <a:solidFill>
                  <a:srgbClr val="00B050"/>
                </a:solidFill>
                <a:latin typeface="Times New Roman"/>
                <a:cs typeface="Times New Roman"/>
              </a:defRPr>
            </a:pPr>
            <a:r>
              <a:rPr sz="1600" baseline="1157"/>
              <a:t>PR</a:t>
            </a:r>
            <a:r>
              <a:rPr sz="1600"/>
              <a:t>Oper</a:t>
            </a:r>
            <a:r>
              <a:rPr sz="1600" baseline="-2314"/>
              <a:t>ty?</a:t>
            </a:r>
            <a:endParaRPr sz="1600" baseline="-2314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73526" y="3189986"/>
            <a:ext cx="2006600" cy="1482725"/>
          </a:xfrm>
          <a:prstGeom prst="rect">
            <a:avLst/>
          </a:prstGeom>
        </p:spPr>
        <p:txBody>
          <a:bodyPr vert="horz" wrap="square" lIns="0" tIns="31750" rIns="0" bIns="0">
            <a:spAutoFit/>
          </a:bodyPr>
          <a:lstStyle/>
          <a:p>
            <a:pPr marL="355600" marR="5080" indent="-342900">
              <a:lnSpc>
                <a:spcPts val="2810"/>
              </a:lnSpc>
              <a:spcBef>
                <a:spcPts val="250"/>
              </a:spcBef>
              <a:buFont typeface="Calibri"/>
              <a:buChar char="-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Nuove opportunità di business</a:t>
            </a:r>
            <a:endParaRPr sz="1600">
              <a:latin typeface="Times New Roman"/>
              <a:cs typeface="Times New Roman"/>
            </a:endParaRPr>
          </a:p>
          <a:p>
            <a:pPr marL="355600" marR="24130" indent="-342900">
              <a:lnSpc>
                <a:spcPts val="2880"/>
              </a:lnSpc>
              <a:spcBef>
                <a:spcPts val="35"/>
              </a:spcBef>
              <a:buFont typeface="Calibri"/>
              <a:buChar char="-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Nuove opportunità di lavoro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13304" y="3249167"/>
            <a:ext cx="3364992" cy="289255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58859" y="335280"/>
            <a:ext cx="5296535" cy="5588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3500"/>
            </a:pPr>
            <a:r>
              <a:t>Narratives di sostenibilità</a:t>
            </a:r>
            <a:endParaRPr sz="350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96336" y="260648"/>
            <a:ext cx="1235260" cy="82350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 rot="21060000">
            <a:off x="135942" y="742754"/>
            <a:ext cx="1343141" cy="27892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400"/>
              </a:lnSpc>
              <a:defRPr b="1">
                <a:solidFill>
                  <a:srgbClr val="00B050"/>
                </a:solidFill>
                <a:latin typeface="Times New Roman"/>
                <a:cs typeface="Times New Roman"/>
              </a:defRPr>
            </a:pPr>
            <a:r>
              <a:rPr sz="1600"/>
              <a:t>Re</a:t>
            </a:r>
            <a:r>
              <a:rPr sz="1600" baseline="1157"/>
              <a:t>b</a:t>
            </a:r>
            <a:r>
              <a:rPr sz="1600" baseline="2314"/>
              <a:t>oun</a:t>
            </a:r>
            <a:r>
              <a:rPr sz="1600" baseline="3472"/>
              <a:t>d</a:t>
            </a:r>
            <a:endParaRPr sz="1600" baseline="3472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 rot="21060000">
            <a:off x="195962" y="1136828"/>
            <a:ext cx="993429" cy="27892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400"/>
              </a:lnSpc>
              <a:defRPr sz="2400" b="1">
                <a:solidFill>
                  <a:srgbClr val="00B050"/>
                </a:solidFill>
                <a:latin typeface="Times New Roman"/>
                <a:cs typeface="Times New Roman"/>
              </a:defRPr>
            </a:pPr>
            <a:r>
              <a:rPr sz="1600"/>
              <a:t>effetti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9341" y="3150095"/>
            <a:ext cx="2731135" cy="2176878"/>
          </a:xfrm>
          <a:prstGeom prst="rect">
            <a:avLst/>
          </a:prstGeom>
        </p:spPr>
        <p:txBody>
          <a:bodyPr vert="horz" wrap="square" lIns="0" tIns="34925" rIns="0" bIns="0">
            <a:spAutoFit/>
          </a:bodyPr>
          <a:lstStyle/>
          <a:p>
            <a:pPr marL="354965" marR="5080" indent="-342900">
              <a:lnSpc>
                <a:spcPts val="2780"/>
              </a:lnSpc>
              <a:spcBef>
                <a:spcPts val="275"/>
              </a:spcBef>
              <a:buFont typeface="Calibri"/>
              <a:buChar char="-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Meno tempo sprecato nel traffico</a:t>
            </a:r>
            <a:endParaRPr sz="1600">
              <a:latin typeface="Times New Roman"/>
              <a:cs typeface="Times New Roman"/>
            </a:endParaRPr>
          </a:p>
          <a:p>
            <a:pPr marL="354965" marR="144145" indent="-342900">
              <a:lnSpc>
                <a:spcPts val="2900"/>
              </a:lnSpc>
              <a:spcBef>
                <a:spcPts val="30"/>
              </a:spcBef>
              <a:buFont typeface="Calibri"/>
              <a:buChar char="-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Nessun tempo sprecato nella guida</a:t>
            </a:r>
            <a:endParaRPr sz="1600">
              <a:latin typeface="Times New Roman"/>
              <a:cs typeface="Times New Roman"/>
            </a:endParaRPr>
          </a:p>
          <a:p>
            <a:pPr marL="354965" marR="74930" indent="-342900">
              <a:lnSpc>
                <a:spcPts val="2900"/>
              </a:lnSpc>
              <a:spcBef>
                <a:spcPts val="10"/>
              </a:spcBef>
              <a:buFont typeface="Calibri"/>
              <a:buChar char="-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Migliori opzioni di mobilità</a:t>
            </a:r>
            <a:endParaRPr sz="1600">
              <a:latin typeface="Times New Roman"/>
              <a:cs typeface="Times New Roman"/>
            </a:endParaRPr>
          </a:p>
          <a:p>
            <a:pPr marL="355600" indent="-342900">
              <a:lnSpc>
                <a:spcPts val="2690"/>
              </a:lnSpc>
              <a:buFont typeface="Calibri"/>
              <a:buChar char="-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Inclusività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 rot="540000">
            <a:off x="7007394" y="1844107"/>
            <a:ext cx="1751386" cy="27892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400"/>
              </a:lnSpc>
              <a:defRPr sz="2400" b="1">
                <a:solidFill>
                  <a:srgbClr val="00B050"/>
                </a:solidFill>
                <a:latin typeface="Times New Roman"/>
                <a:cs typeface="Times New Roman"/>
              </a:defRPr>
            </a:pPr>
            <a:r>
              <a:rPr sz="1600"/>
              <a:t>Viaggi vuoti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 rot="21060000">
            <a:off x="6757659" y="2599324"/>
            <a:ext cx="1933619" cy="27892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400"/>
              </a:lnSpc>
              <a:defRPr b="1">
                <a:solidFill>
                  <a:srgbClr val="00B050"/>
                </a:solidFill>
                <a:latin typeface="Times New Roman"/>
                <a:cs typeface="Times New Roman"/>
              </a:defRPr>
            </a:pPr>
            <a:r>
              <a:rPr sz="1600"/>
              <a:t>Dati Cen</a:t>
            </a:r>
            <a:r>
              <a:rPr sz="1600" baseline="1157"/>
              <a:t>tres</a:t>
            </a:r>
            <a:endParaRPr sz="1600" baseline="1157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 rot="120000">
            <a:off x="6285618" y="5880786"/>
            <a:ext cx="2046569" cy="27892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400"/>
              </a:lnSpc>
              <a:defRPr b="1">
                <a:solidFill>
                  <a:srgbClr val="A6A6A6"/>
                </a:solidFill>
                <a:latin typeface="Times New Roman"/>
                <a:cs typeface="Times New Roman"/>
              </a:defRPr>
            </a:pPr>
            <a:r>
              <a:rPr sz="1600" baseline="4629"/>
              <a:t>Tecnologia</a:t>
            </a:r>
            <a:r>
              <a:rPr sz="1600" baseline="2314"/>
              <a:t>nologi</a:t>
            </a:r>
            <a:r>
              <a:rPr sz="1600"/>
              <a:t>cal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 rot="120000">
            <a:off x="6267448" y="6259991"/>
            <a:ext cx="2259032" cy="269304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300"/>
              </a:lnSpc>
              <a:defRPr b="1">
                <a:solidFill>
                  <a:srgbClr val="A6A6A6"/>
                </a:solidFill>
                <a:latin typeface="Times New Roman"/>
                <a:cs typeface="Times New Roman"/>
              </a:defRPr>
            </a:pPr>
            <a:r>
              <a:rPr sz="1600"/>
              <a:t>Unem</a:t>
            </a:r>
            <a:r>
              <a:rPr sz="1600" baseline="-2314"/>
              <a:t>ploy</a:t>
            </a:r>
            <a:r>
              <a:rPr sz="1600" baseline="-4629"/>
              <a:t>m</a:t>
            </a:r>
            <a:r>
              <a:rPr sz="1600" baseline="-5787"/>
              <a:t>ent</a:t>
            </a:r>
            <a:endParaRPr sz="1600" baseline="-5787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 rot="21060000">
            <a:off x="4017144" y="6085123"/>
            <a:ext cx="1516839" cy="27892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400"/>
              </a:lnSpc>
              <a:defRPr b="1">
                <a:latin typeface="Times New Roman"/>
                <a:cs typeface="Times New Roman"/>
              </a:defRPr>
            </a:pPr>
            <a:r>
              <a:rPr sz="1600" baseline="-2314">
                <a:solidFill>
                  <a:srgbClr val="2070C1"/>
                </a:solidFill>
              </a:rPr>
              <a:t>INE</a:t>
            </a:r>
            <a:r>
              <a:rPr sz="1600" baseline="-1157">
                <a:solidFill>
                  <a:srgbClr val="2070C1"/>
                </a:solidFill>
              </a:rPr>
              <a:t>qu</a:t>
            </a:r>
            <a:r>
              <a:rPr sz="1600">
                <a:solidFill>
                  <a:srgbClr val="A6A6A6"/>
                </a:solidFill>
              </a:rPr>
              <a:t>ali</a:t>
            </a:r>
            <a:r>
              <a:rPr sz="1600" baseline="1157">
                <a:solidFill>
                  <a:srgbClr val="A6A6A6"/>
                </a:solidFill>
              </a:rPr>
              <a:t>ty</a:t>
            </a:r>
            <a:endParaRPr sz="1600" baseline="1157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 rot="20520000">
            <a:off x="3177515" y="3167661"/>
            <a:ext cx="2335187" cy="27892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400"/>
              </a:lnSpc>
              <a:defRPr b="1">
                <a:solidFill>
                  <a:srgbClr val="2070C1"/>
                </a:solidFill>
                <a:latin typeface="Times New Roman"/>
                <a:cs typeface="Times New Roman"/>
              </a:defRPr>
            </a:pPr>
            <a:r>
              <a:rPr sz="1600"/>
              <a:t>Mo</a:t>
            </a:r>
            <a:r>
              <a:rPr sz="1600" baseline="1157"/>
              <a:t>re ti ti</a:t>
            </a:r>
            <a:r>
              <a:rPr sz="1600" baseline="2314"/>
              <a:t>me t</a:t>
            </a:r>
            <a:r>
              <a:rPr sz="1600" baseline="3472"/>
              <a:t>o do</a:t>
            </a:r>
            <a:endParaRPr sz="1600" baseline="3472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 rot="20520000">
            <a:off x="3316123" y="3755431"/>
            <a:ext cx="906833" cy="262892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400"/>
              </a:lnSpc>
              <a:defRPr b="1">
                <a:solidFill>
                  <a:srgbClr val="2070C1"/>
                </a:solidFill>
                <a:latin typeface="Times New Roman"/>
                <a:cs typeface="Times New Roman"/>
              </a:defRPr>
            </a:pPr>
            <a:r>
              <a:rPr sz="1600" baseline="1157"/>
              <a:t>eh?</a:t>
            </a:r>
            <a:endParaRPr sz="1600" baseline="1157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 rot="1440000">
            <a:off x="2026537" y="6293155"/>
            <a:ext cx="866881" cy="27892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400"/>
              </a:lnSpc>
              <a:defRPr b="1">
                <a:solidFill>
                  <a:srgbClr val="2070C1"/>
                </a:solidFill>
                <a:latin typeface="Times New Roman"/>
                <a:cs typeface="Times New Roman"/>
              </a:defRPr>
            </a:pPr>
            <a:r>
              <a:rPr sz="1600" baseline="1157"/>
              <a:t>Su</a:t>
            </a:r>
            <a:r>
              <a:rPr sz="1600"/>
              <a:t>re?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 rot="20880000">
            <a:off x="2916108" y="5405911"/>
            <a:ext cx="583194" cy="27892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400"/>
              </a:lnSpc>
              <a:defRPr sz="2400" b="1">
                <a:solidFill>
                  <a:srgbClr val="2070C1"/>
                </a:solidFill>
                <a:latin typeface="Times New Roman"/>
                <a:cs typeface="Times New Roman"/>
              </a:defRPr>
            </a:pPr>
            <a:r>
              <a:rPr sz="1600"/>
              <a:t>Per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 rot="20880000">
            <a:off x="3009467" y="5708371"/>
            <a:ext cx="1077777" cy="27892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400"/>
              </a:lnSpc>
              <a:defRPr b="1">
                <a:solidFill>
                  <a:srgbClr val="2070C1"/>
                </a:solidFill>
                <a:latin typeface="Times New Roman"/>
                <a:cs typeface="Times New Roman"/>
              </a:defRPr>
            </a:pPr>
            <a:r>
              <a:rPr sz="1600"/>
              <a:t>chi</a:t>
            </a:r>
            <a:r>
              <a:rPr sz="1600" baseline="1157"/>
              <a:t>c'è?</a:t>
            </a:r>
            <a:endParaRPr sz="1600" baseline="1157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4202" y="1258315"/>
            <a:ext cx="7600315" cy="1959511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899160">
              <a:lnSpc>
                <a:spcPct val="100000"/>
              </a:lnSpc>
              <a:spcBef>
                <a:spcPts val="100"/>
              </a:spcBef>
              <a:defRPr sz="2400">
                <a:solidFill>
                  <a:srgbClr val="00B050"/>
                </a:solidFill>
                <a:latin typeface="Times New Roman"/>
                <a:cs typeface="Times New Roman"/>
              </a:defRPr>
            </a:pPr>
            <a:r>
              <a:rPr sz="1600"/>
              <a:t>Ottimizzazione del traffico e nuovi paradigmi di mobilità</a:t>
            </a:r>
            <a:endParaRPr sz="1600">
              <a:latin typeface="Times New Roman"/>
              <a:cs typeface="Times New Roman"/>
            </a:endParaRPr>
          </a:p>
          <a:p>
            <a:pPr marL="1503045" indent="-343535">
              <a:lnSpc>
                <a:spcPts val="2830"/>
              </a:lnSpc>
              <a:spcBef>
                <a:spcPts val="1920"/>
              </a:spcBef>
              <a:buFont typeface="Calibri"/>
              <a:buChar char="-"/>
              <a:tabLst>
                <a:tab pos="1503045" algn="l"/>
                <a:tab pos="1503680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Riduzione del consumo di carburante (inquinamento atmosferico)</a:t>
            </a:r>
            <a:endParaRPr sz="1600">
              <a:latin typeface="Times New Roman"/>
              <a:cs typeface="Times New Roman"/>
            </a:endParaRPr>
          </a:p>
          <a:p>
            <a:pPr marL="1503045" indent="-343535">
              <a:lnSpc>
                <a:spcPts val="2830"/>
              </a:lnSpc>
              <a:buFont typeface="Calibri"/>
              <a:buChar char="-"/>
              <a:tabLst>
                <a:tab pos="1503045" algn="l"/>
                <a:tab pos="1503680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Riduzione delle emissioni di CO2 (riscaldamento globale)</a:t>
            </a:r>
            <a:endParaRPr sz="1600">
              <a:latin typeface="Times New Roman"/>
              <a:cs typeface="Times New Roman"/>
            </a:endParaRPr>
          </a:p>
          <a:p>
            <a:pPr marL="1503045" indent="-343535">
              <a:lnSpc>
                <a:spcPct val="100000"/>
              </a:lnSpc>
              <a:spcBef>
                <a:spcPts val="20"/>
              </a:spcBef>
              <a:buFont typeface="Calibri"/>
              <a:buChar char="-"/>
              <a:tabLst>
                <a:tab pos="1503045" algn="l"/>
                <a:tab pos="1503680" algn="l"/>
              </a:tabLst>
              <a:defRPr sz="2400">
                <a:latin typeface="Times New Roman"/>
                <a:cs typeface="Times New Roman"/>
              </a:defRPr>
            </a:pPr>
            <a:r>
              <a:rPr sz="1600"/>
              <a:t>Riduzione dell'uso del suolo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6024880" algn="l"/>
              </a:tabLst>
              <a:defRPr sz="2400">
                <a:latin typeface="Times New Roman"/>
                <a:cs typeface="Times New Roman"/>
              </a:defRPr>
            </a:pPr>
            <a:r>
              <a:rPr sz="1600">
                <a:solidFill>
                  <a:srgbClr val="2070C1"/>
                </a:solidFill>
              </a:rPr>
              <a:t>Aumento del benessere	</a:t>
            </a:r>
            <a:r>
              <a:rPr sz="1600">
                <a:solidFill>
                  <a:srgbClr val="BFBFBF"/>
                </a:solidFill>
              </a:rPr>
              <a:t>Più ricchezza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 rot="900000">
            <a:off x="321496" y="1830433"/>
            <a:ext cx="1121705" cy="27892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385"/>
              </a:lnSpc>
              <a:defRPr b="1">
                <a:solidFill>
                  <a:srgbClr val="00B050"/>
                </a:solidFill>
                <a:latin typeface="Times New Roman"/>
                <a:cs typeface="Times New Roman"/>
              </a:defRPr>
            </a:pPr>
            <a:r>
              <a:rPr sz="1600"/>
              <a:t>Bey</a:t>
            </a:r>
            <a:r>
              <a:rPr sz="1600" baseline="-1157"/>
              <a:t>su</a:t>
            </a:r>
            <a:r>
              <a:rPr sz="1600" baseline="-2314"/>
              <a:t>d</a:t>
            </a:r>
            <a:endParaRPr sz="1600" baseline="-2314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 rot="900000">
            <a:off x="220794" y="2181455"/>
            <a:ext cx="1082041" cy="27892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400"/>
              </a:lnSpc>
              <a:defRPr b="1">
                <a:solidFill>
                  <a:srgbClr val="00B050"/>
                </a:solidFill>
                <a:latin typeface="Times New Roman"/>
                <a:cs typeface="Times New Roman"/>
              </a:defRPr>
            </a:pPr>
            <a:r>
              <a:rPr sz="1600" baseline="1157"/>
              <a:t>prima</a:t>
            </a:r>
            <a:r>
              <a:rPr sz="1600"/>
              <a:t>vate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 rot="900000">
            <a:off x="118592" y="2587516"/>
            <a:ext cx="1454690" cy="27892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400"/>
              </a:lnSpc>
              <a:defRPr b="1">
                <a:solidFill>
                  <a:srgbClr val="00B050"/>
                </a:solidFill>
                <a:latin typeface="Times New Roman"/>
                <a:cs typeface="Times New Roman"/>
              </a:defRPr>
            </a:pPr>
            <a:r>
              <a:rPr sz="1600" baseline="1157"/>
              <a:t>PR</a:t>
            </a:r>
            <a:r>
              <a:rPr sz="1600"/>
              <a:t>Oper</a:t>
            </a:r>
            <a:r>
              <a:rPr sz="1600" baseline="-2314"/>
              <a:t>ty?</a:t>
            </a:r>
            <a:endParaRPr sz="1600" baseline="-2314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3765" y="734059"/>
            <a:ext cx="8860155" cy="5740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Attenzione alle narrative dell'innovazione etica!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08711" y="1864746"/>
            <a:ext cx="2994454" cy="199630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376737" y="2440940"/>
            <a:ext cx="390525" cy="9398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6000" b="1">
                <a:solidFill>
                  <a:srgbClr val="2070C1"/>
                </a:solidFill>
                <a:latin typeface="Arial"/>
                <a:cs typeface="Arial"/>
              </a:defRPr>
            </a:pPr>
            <a:r>
              <a:t>?</a:t>
            </a:r>
            <a:endParaRPr sz="6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19199" y="4243318"/>
            <a:ext cx="6705600" cy="15011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240665" algn="ctr">
              <a:lnSpc>
                <a:spcPts val="2845"/>
              </a:lnSpc>
              <a:spcBef>
                <a:spcPts val="100"/>
              </a:spcBef>
              <a:defRPr sz="2400">
                <a:latin typeface="Times New Roman"/>
                <a:cs typeface="Times New Roman"/>
              </a:defRPr>
            </a:pPr>
            <a:r>
              <a:t>I risultati etici dipendono da come la società</a:t>
            </a:r>
            <a:endParaRPr sz="2400">
              <a:latin typeface="Times New Roman"/>
              <a:cs typeface="Times New Roman"/>
            </a:endParaRPr>
          </a:p>
          <a:p>
            <a:pPr marL="240665" algn="ctr">
              <a:lnSpc>
                <a:spcPts val="2845"/>
              </a:lnSpc>
              <a:defRPr sz="2400">
                <a:latin typeface="Times New Roman"/>
                <a:cs typeface="Times New Roman"/>
              </a:defRPr>
            </a:pPr>
            <a:r>
              <a:rPr b="1">
                <a:solidFill>
                  <a:srgbClr val="2070C1"/>
                </a:solidFill>
              </a:rPr>
              <a:t>forme che </a:t>
            </a:r>
            <a:r>
              <a:t>guidano l'automazione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defRPr sz="2400">
                <a:latin typeface="Times New Roman"/>
                <a:cs typeface="Times New Roman"/>
              </a:defRPr>
            </a:pPr>
            <a:r>
              <a:t>L' </a:t>
            </a:r>
            <a:r>
              <a:rPr b="1">
                <a:solidFill>
                  <a:srgbClr val="2070C1"/>
                </a:solidFill>
              </a:rPr>
              <a:t>impegno </a:t>
            </a:r>
            <a:r>
              <a:t>morale e la </a:t>
            </a:r>
            <a:r>
              <a:rPr b="1">
                <a:solidFill>
                  <a:srgbClr val="2070C1"/>
                </a:solidFill>
              </a:rPr>
              <a:t>responsabilità </a:t>
            </a:r>
            <a:r>
              <a:t>sono fondamentali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0834" y="1876461"/>
            <a:ext cx="2994454" cy="197497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Assegnazione di responsabilità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96895" y="1987295"/>
            <a:ext cx="3950207" cy="325831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Assegnazione di responsabilità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40488" y="1447291"/>
            <a:ext cx="8411210" cy="748030"/>
          </a:xfrm>
          <a:prstGeom prst="rect">
            <a:avLst/>
          </a:prstGeom>
        </p:spPr>
        <p:txBody>
          <a:bodyPr vert="horz" wrap="square" lIns="0" tIns="31750" rIns="0" bIns="0">
            <a:spAutoFit/>
          </a:bodyPr>
          <a:lstStyle/>
          <a:p>
            <a:pPr marL="355600" marR="5080" indent="-342900">
              <a:lnSpc>
                <a:spcPts val="2810"/>
              </a:lnSpc>
              <a:spcBef>
                <a:spcPts val="250"/>
              </a:spcBef>
              <a:buClr>
                <a:srgbClr val="2070C1"/>
              </a:buClr>
              <a:buFont typeface="Arial MT"/>
              <a:buChar char="•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t>Chi deve essere ritenuto responsabile dei danni causati da incidenti in cui sono coinvolti veicoli autonomi?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51064" y="161544"/>
            <a:ext cx="1133855" cy="9357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09031" y="157988"/>
            <a:ext cx="4326255" cy="5740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Automazione di guida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01824" y="929913"/>
            <a:ext cx="8841105" cy="5231130"/>
            <a:chOff x="101824" y="929913"/>
            <a:chExt cx="8841105" cy="52311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20256" y="2654807"/>
              <a:ext cx="2322576" cy="16062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67501" y="1312853"/>
              <a:ext cx="2528835" cy="130352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67501" y="4505132"/>
              <a:ext cx="3492839" cy="165544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6507" y="4278161"/>
              <a:ext cx="2656757" cy="17711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824" y="2879826"/>
              <a:ext cx="2591191" cy="136336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245" y="929913"/>
              <a:ext cx="3300953" cy="220063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92082" y="2981302"/>
              <a:ext cx="3295262" cy="16476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Assegnazione di responsabilità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40488" y="1447291"/>
            <a:ext cx="8411210" cy="1501140"/>
          </a:xfrm>
          <a:prstGeom prst="rect">
            <a:avLst/>
          </a:prstGeom>
        </p:spPr>
        <p:txBody>
          <a:bodyPr vert="horz" wrap="square" lIns="0" tIns="31750" rIns="0" bIns="0">
            <a:spAutoFit/>
          </a:bodyPr>
          <a:lstStyle/>
          <a:p>
            <a:pPr marL="355600" marR="5080" indent="-342900">
              <a:lnSpc>
                <a:spcPts val="2810"/>
              </a:lnSpc>
              <a:spcBef>
                <a:spcPts val="250"/>
              </a:spcBef>
              <a:buClr>
                <a:srgbClr val="2070C1"/>
              </a:buClr>
              <a:buFont typeface="Arial MT"/>
              <a:buChar char="•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t>Chi deve essere ritenuto responsabile dei danni causati da incidenti in cui sono coinvolti veicoli autonomi?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50">
              <a:latin typeface="Times New Roman"/>
              <a:cs typeface="Times New Roman"/>
            </a:endParaRPr>
          </a:p>
          <a:p>
            <a:pPr marL="1201420">
              <a:lnSpc>
                <a:spcPct val="100000"/>
              </a:lnSpc>
              <a:tabLst>
                <a:tab pos="1544320" algn="l"/>
              </a:tabLst>
              <a:defRPr sz="2400"/>
            </a:pPr>
            <a:r>
              <a:rPr>
                <a:latin typeface="Calibri"/>
                <a:cs typeface="Calibri"/>
              </a:rPr>
              <a:t>— —	</a:t>
            </a:r>
            <a:r>
              <a:rPr>
                <a:latin typeface="Times New Roman"/>
                <a:cs typeface="Times New Roman"/>
              </a:rPr>
              <a:t>I sistemi stessi?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51064" y="161544"/>
            <a:ext cx="1133855" cy="93573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89447" y="2014727"/>
            <a:ext cx="3654552" cy="321564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Assegnazione di responsabilità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397509" rIns="0" bIns="0">
            <a:spAutoFit/>
          </a:bodyPr>
          <a:lstStyle/>
          <a:p>
            <a:pPr marL="355600" marR="5080" indent="-342900">
              <a:lnSpc>
                <a:spcPts val="2810"/>
              </a:lnSpc>
              <a:spcBef>
                <a:spcPts val="250"/>
              </a:spcBef>
              <a:buClr>
                <a:srgbClr val="2070C1"/>
              </a:buClr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t>Chi deve essere ritenuto responsabile dei danni causati da incidenti in cui sono coinvolti veicoli autonomi?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450"/>
          </a:p>
          <a:p>
            <a:pPr marL="1201420">
              <a:lnSpc>
                <a:spcPct val="100000"/>
              </a:lnSpc>
              <a:tabLst>
                <a:tab pos="1544320" algn="l"/>
              </a:tabLst>
            </a:pPr>
            <a:r>
              <a:rPr>
                <a:latin typeface="Calibri"/>
                <a:cs typeface="Calibri"/>
              </a:rPr>
              <a:t>— —</a:t>
            </a:r>
            <a:r>
              <a:t>I sistemi stessi? </a:t>
            </a:r>
            <a:r>
              <a:rPr b="1">
                <a:solidFill>
                  <a:srgbClr val="C00000"/>
                </a:solidFill>
              </a:rPr>
              <a:t>NO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51064" y="161544"/>
            <a:ext cx="1133855" cy="93573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89447" y="2014727"/>
            <a:ext cx="3654552" cy="321564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 rot="20400000">
            <a:off x="6223328" y="2549387"/>
            <a:ext cx="1022046" cy="914400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7200"/>
              </a:lnSpc>
              <a:defRPr sz="7200" b="1">
                <a:solidFill>
                  <a:srgbClr val="C00000"/>
                </a:solidFill>
                <a:latin typeface="Arial"/>
                <a:cs typeface="Arial"/>
              </a:defRPr>
            </a:pPr>
            <a:r>
              <a:t>?</a:t>
            </a:r>
            <a:endParaRPr sz="7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Assegnazione di responsabilità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31750" rIns="0" bIns="0">
            <a:spAutoFit/>
          </a:bodyPr>
          <a:lstStyle/>
          <a:p>
            <a:pPr marL="355600" marR="5080" indent="-342900">
              <a:lnSpc>
                <a:spcPts val="2810"/>
              </a:lnSpc>
              <a:spcBef>
                <a:spcPts val="250"/>
              </a:spcBef>
              <a:buClr>
                <a:srgbClr val="2070C1"/>
              </a:buClr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t>Chi deve essere ritenuto responsabile dei danni causati da incidenti in cui sono coinvolti veicoli autonomi?</a:t>
            </a:r>
          </a:p>
          <a:p>
            <a:pPr marL="1544955" lvl="1" indent="-343535">
              <a:lnSpc>
                <a:spcPct val="100000"/>
              </a:lnSpc>
              <a:spcBef>
                <a:spcPts val="635"/>
              </a:spcBef>
              <a:buFont typeface="Calibri"/>
              <a:buChar char="-"/>
              <a:tabLst>
                <a:tab pos="1544320" algn="l"/>
                <a:tab pos="1544955" algn="l"/>
              </a:tabLst>
              <a:defRPr sz="2400">
                <a:latin typeface="Times New Roman"/>
                <a:cs typeface="Times New Roman"/>
              </a:defRPr>
            </a:pPr>
            <a:r>
              <a:t>I sistemi stessi? </a:t>
            </a:r>
            <a:r>
              <a:rPr b="1">
                <a:solidFill>
                  <a:srgbClr val="C00000"/>
                </a:solidFill>
              </a:rPr>
              <a:t>NO</a:t>
            </a:r>
            <a:endParaRPr sz="2400">
              <a:latin typeface="Times New Roman"/>
              <a:cs typeface="Times New Roman"/>
            </a:endParaRPr>
          </a:p>
          <a:p>
            <a:pPr marL="1544955" lvl="1" indent="-343535">
              <a:lnSpc>
                <a:spcPct val="100000"/>
              </a:lnSpc>
              <a:spcBef>
                <a:spcPts val="25"/>
              </a:spcBef>
              <a:buFont typeface="Calibri"/>
              <a:buChar char="-"/>
              <a:tabLst>
                <a:tab pos="1544320" algn="l"/>
                <a:tab pos="1544955" algn="l"/>
              </a:tabLst>
              <a:defRPr sz="2400">
                <a:latin typeface="Times New Roman"/>
                <a:cs typeface="Times New Roman"/>
              </a:defRPr>
            </a:pPr>
            <a:r>
              <a:t>passeggeri?</a:t>
            </a:r>
            <a:endParaRPr sz="2400">
              <a:latin typeface="Times New Roman"/>
              <a:cs typeface="Times New Roman"/>
            </a:endParaRPr>
          </a:p>
          <a:p>
            <a:pPr marL="1544955" lvl="1" indent="-343535">
              <a:lnSpc>
                <a:spcPct val="100000"/>
              </a:lnSpc>
              <a:spcBef>
                <a:spcPts val="25"/>
              </a:spcBef>
              <a:buFont typeface="Calibri"/>
              <a:buChar char="-"/>
              <a:tabLst>
                <a:tab pos="1544320" algn="l"/>
                <a:tab pos="1544955" algn="l"/>
              </a:tabLst>
              <a:defRPr sz="2400">
                <a:latin typeface="Times New Roman"/>
                <a:cs typeface="Times New Roman"/>
              </a:defRPr>
            </a:pPr>
            <a:r>
              <a:t>i proprietari?</a:t>
            </a:r>
            <a:endParaRPr sz="2400">
              <a:latin typeface="Times New Roman"/>
              <a:cs typeface="Times New Roman"/>
            </a:endParaRPr>
          </a:p>
          <a:p>
            <a:pPr marL="1544955" lvl="1" indent="-343535">
              <a:lnSpc>
                <a:spcPct val="100000"/>
              </a:lnSpc>
              <a:spcBef>
                <a:spcPts val="25"/>
              </a:spcBef>
              <a:buFont typeface="Calibri"/>
              <a:buChar char="-"/>
              <a:tabLst>
                <a:tab pos="1544320" algn="l"/>
                <a:tab pos="1544955" algn="l"/>
              </a:tabLst>
              <a:defRPr sz="2400">
                <a:latin typeface="Times New Roman"/>
                <a:cs typeface="Times New Roman"/>
              </a:defRPr>
            </a:pPr>
            <a:r>
              <a:t>designer/sviluppatori?</a:t>
            </a:r>
            <a:endParaRPr sz="2400">
              <a:latin typeface="Times New Roman"/>
              <a:cs typeface="Times New Roman"/>
            </a:endParaRPr>
          </a:p>
          <a:p>
            <a:pPr marL="1544955" lvl="1" indent="-343535">
              <a:lnSpc>
                <a:spcPct val="100000"/>
              </a:lnSpc>
              <a:buFont typeface="Calibri"/>
              <a:buChar char="-"/>
              <a:tabLst>
                <a:tab pos="1544320" algn="l"/>
                <a:tab pos="1544955" algn="l"/>
              </a:tabLst>
              <a:defRPr sz="2400">
                <a:latin typeface="Times New Roman"/>
                <a:cs typeface="Times New Roman"/>
              </a:defRPr>
            </a:pPr>
            <a:r>
              <a:t>produttori?</a:t>
            </a:r>
            <a:endParaRPr sz="2400">
              <a:latin typeface="Times New Roman"/>
              <a:cs typeface="Times New Roman"/>
            </a:endParaRPr>
          </a:p>
          <a:p>
            <a:pPr marL="1544955" lvl="1" indent="-343535">
              <a:lnSpc>
                <a:spcPts val="2845"/>
              </a:lnSpc>
              <a:spcBef>
                <a:spcPts val="20"/>
              </a:spcBef>
              <a:buFont typeface="Calibri"/>
              <a:buChar char="-"/>
              <a:tabLst>
                <a:tab pos="1544320" algn="l"/>
                <a:tab pos="1544955" algn="l"/>
              </a:tabLst>
              <a:defRPr sz="2400">
                <a:latin typeface="Times New Roman"/>
                <a:cs typeface="Times New Roman"/>
              </a:defRPr>
            </a:pPr>
            <a:r>
              <a:t>regolatori</a:t>
            </a:r>
            <a:endParaRPr sz="2400">
              <a:latin typeface="Times New Roman"/>
              <a:cs typeface="Times New Roman"/>
            </a:endParaRPr>
          </a:p>
          <a:p>
            <a:pPr marL="1544955" lvl="1" indent="-343535">
              <a:lnSpc>
                <a:spcPts val="2845"/>
              </a:lnSpc>
              <a:buFont typeface="Calibri"/>
              <a:buChar char="-"/>
              <a:tabLst>
                <a:tab pos="1544320" algn="l"/>
                <a:tab pos="1544955" algn="l"/>
              </a:tabLst>
              <a:defRPr sz="2400">
                <a:latin typeface="Times New Roman"/>
                <a:cs typeface="Times New Roman"/>
              </a:defRPr>
            </a:pPr>
            <a:r>
              <a:t>nessuno, solo il sistema assicurativo?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51064" y="161544"/>
            <a:ext cx="1133855" cy="93573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89447" y="1146047"/>
            <a:ext cx="3654552" cy="321564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 rot="20400000">
            <a:off x="6223329" y="1735571"/>
            <a:ext cx="1022046" cy="914400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7200"/>
              </a:lnSpc>
              <a:defRPr sz="7200" b="1">
                <a:solidFill>
                  <a:srgbClr val="C00000"/>
                </a:solidFill>
                <a:latin typeface="Arial"/>
                <a:cs typeface="Arial"/>
              </a:defRPr>
            </a:pPr>
            <a:r>
              <a:t>?</a:t>
            </a:r>
            <a:endParaRPr sz="7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Assegnazione di responsabilità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31750" rIns="0" bIns="0">
            <a:spAutoFit/>
          </a:bodyPr>
          <a:lstStyle/>
          <a:p>
            <a:pPr marL="355600" marR="5080" indent="-342900">
              <a:lnSpc>
                <a:spcPts val="2810"/>
              </a:lnSpc>
              <a:spcBef>
                <a:spcPts val="250"/>
              </a:spcBef>
              <a:buClr>
                <a:srgbClr val="2070C1"/>
              </a:buClr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t>Chi deve essere ritenuto responsabile dei danni causati da incidenti in cui sono coinvolti veicoli autonomi?</a:t>
            </a:r>
          </a:p>
          <a:p>
            <a:pPr marL="1544955" lvl="1" indent="-343535">
              <a:lnSpc>
                <a:spcPct val="100000"/>
              </a:lnSpc>
              <a:spcBef>
                <a:spcPts val="635"/>
              </a:spcBef>
              <a:buFont typeface="Calibri"/>
              <a:buChar char="-"/>
              <a:tabLst>
                <a:tab pos="1544320" algn="l"/>
                <a:tab pos="1544955" algn="l"/>
              </a:tabLst>
              <a:defRPr sz="2400">
                <a:latin typeface="Times New Roman"/>
                <a:cs typeface="Times New Roman"/>
              </a:defRPr>
            </a:pPr>
            <a:r>
              <a:t>I sistemi stessi? </a:t>
            </a:r>
            <a:r>
              <a:rPr b="1">
                <a:solidFill>
                  <a:srgbClr val="C00000"/>
                </a:solidFill>
              </a:rPr>
              <a:t>NO</a:t>
            </a:r>
            <a:endParaRPr sz="2400">
              <a:latin typeface="Times New Roman"/>
              <a:cs typeface="Times New Roman"/>
            </a:endParaRPr>
          </a:p>
          <a:p>
            <a:pPr marL="1544955" lvl="1" indent="-343535">
              <a:lnSpc>
                <a:spcPct val="100000"/>
              </a:lnSpc>
              <a:spcBef>
                <a:spcPts val="25"/>
              </a:spcBef>
              <a:buFont typeface="Calibri"/>
              <a:buChar char="-"/>
              <a:tabLst>
                <a:tab pos="1544320" algn="l"/>
                <a:tab pos="1544955" algn="l"/>
              </a:tabLst>
              <a:defRPr sz="2400">
                <a:latin typeface="Times New Roman"/>
                <a:cs typeface="Times New Roman"/>
              </a:defRPr>
            </a:pPr>
            <a:r>
              <a:t>passeggeri?</a:t>
            </a:r>
            <a:endParaRPr sz="2400">
              <a:latin typeface="Times New Roman"/>
              <a:cs typeface="Times New Roman"/>
            </a:endParaRPr>
          </a:p>
          <a:p>
            <a:pPr marL="1544955" lvl="1" indent="-343535">
              <a:lnSpc>
                <a:spcPct val="100000"/>
              </a:lnSpc>
              <a:spcBef>
                <a:spcPts val="25"/>
              </a:spcBef>
              <a:buFont typeface="Calibri"/>
              <a:buChar char="-"/>
              <a:tabLst>
                <a:tab pos="1544320" algn="l"/>
                <a:tab pos="1544955" algn="l"/>
              </a:tabLst>
              <a:defRPr sz="2400">
                <a:latin typeface="Times New Roman"/>
                <a:cs typeface="Times New Roman"/>
              </a:defRPr>
            </a:pPr>
            <a:r>
              <a:t>i proprietari?</a:t>
            </a:r>
            <a:endParaRPr sz="2400">
              <a:latin typeface="Times New Roman"/>
              <a:cs typeface="Times New Roman"/>
            </a:endParaRPr>
          </a:p>
          <a:p>
            <a:pPr marL="1544955" lvl="1" indent="-343535">
              <a:lnSpc>
                <a:spcPct val="100000"/>
              </a:lnSpc>
              <a:spcBef>
                <a:spcPts val="25"/>
              </a:spcBef>
              <a:buFont typeface="Calibri"/>
              <a:buChar char="-"/>
              <a:tabLst>
                <a:tab pos="1544320" algn="l"/>
                <a:tab pos="1544955" algn="l"/>
              </a:tabLst>
              <a:defRPr sz="2400">
                <a:latin typeface="Times New Roman"/>
                <a:cs typeface="Times New Roman"/>
              </a:defRPr>
            </a:pPr>
            <a:r>
              <a:t>designer/sviluppatori?</a:t>
            </a:r>
            <a:endParaRPr sz="2400">
              <a:latin typeface="Times New Roman"/>
              <a:cs typeface="Times New Roman"/>
            </a:endParaRPr>
          </a:p>
          <a:p>
            <a:pPr marL="1544955" lvl="1" indent="-343535">
              <a:lnSpc>
                <a:spcPct val="100000"/>
              </a:lnSpc>
              <a:buFont typeface="Calibri"/>
              <a:buChar char="-"/>
              <a:tabLst>
                <a:tab pos="1544320" algn="l"/>
                <a:tab pos="1544955" algn="l"/>
              </a:tabLst>
              <a:defRPr sz="2400">
                <a:latin typeface="Times New Roman"/>
                <a:cs typeface="Times New Roman"/>
              </a:defRPr>
            </a:pPr>
            <a:r>
              <a:t>produttori?</a:t>
            </a:r>
            <a:endParaRPr sz="2400">
              <a:latin typeface="Times New Roman"/>
              <a:cs typeface="Times New Roman"/>
            </a:endParaRPr>
          </a:p>
          <a:p>
            <a:pPr marL="1544955" lvl="1" indent="-343535">
              <a:lnSpc>
                <a:spcPts val="2845"/>
              </a:lnSpc>
              <a:spcBef>
                <a:spcPts val="20"/>
              </a:spcBef>
              <a:buFont typeface="Calibri"/>
              <a:buChar char="-"/>
              <a:tabLst>
                <a:tab pos="1544320" algn="l"/>
                <a:tab pos="1544955" algn="l"/>
              </a:tabLst>
              <a:defRPr sz="2400">
                <a:latin typeface="Times New Roman"/>
                <a:cs typeface="Times New Roman"/>
              </a:defRPr>
            </a:pPr>
            <a:r>
              <a:t>regolatori</a:t>
            </a:r>
            <a:endParaRPr sz="2400">
              <a:latin typeface="Times New Roman"/>
              <a:cs typeface="Times New Roman"/>
            </a:endParaRPr>
          </a:p>
          <a:p>
            <a:pPr marL="1544955" lvl="1" indent="-343535">
              <a:lnSpc>
                <a:spcPts val="2845"/>
              </a:lnSpc>
              <a:buFont typeface="Calibri"/>
              <a:buChar char="-"/>
              <a:tabLst>
                <a:tab pos="1544320" algn="l"/>
                <a:tab pos="1544955" algn="l"/>
              </a:tabLst>
              <a:defRPr sz="2400">
                <a:latin typeface="Times New Roman"/>
                <a:cs typeface="Times New Roman"/>
              </a:defRPr>
            </a:pPr>
            <a:r>
              <a:t>nessuno, solo il sistema assicurativo?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51064" y="161544"/>
            <a:ext cx="1133855" cy="93573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8844" y="4725145"/>
            <a:ext cx="3384756" cy="159945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89447" y="1146047"/>
            <a:ext cx="3654552" cy="321564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 rot="20400000">
            <a:off x="6223329" y="1735571"/>
            <a:ext cx="1022046" cy="914400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7200"/>
              </a:lnSpc>
              <a:defRPr sz="7200" b="1">
                <a:solidFill>
                  <a:srgbClr val="C00000"/>
                </a:solidFill>
                <a:latin typeface="Arial"/>
                <a:cs typeface="Arial"/>
              </a:defRPr>
            </a:pPr>
            <a:r>
              <a:t>?</a:t>
            </a:r>
            <a:endParaRPr sz="7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0813" y="1132732"/>
            <a:ext cx="5305107" cy="125168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Assegnazione di responsabilità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51064" y="161544"/>
            <a:ext cx="1133855" cy="93573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77703" y="2543350"/>
            <a:ext cx="6610222" cy="139549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4240258"/>
            <a:ext cx="6694062" cy="139371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907504" y="5606907"/>
            <a:ext cx="5969000" cy="72389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982097" y="1760220"/>
            <a:ext cx="1011555" cy="23876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400">
                <a:latin typeface="Georgia"/>
                <a:cs typeface="Georgia"/>
              </a:defRPr>
            </a:pPr>
            <a:r>
              <a:t>16 settembre 2020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06323" y="2988564"/>
            <a:ext cx="1011555" cy="23876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400">
                <a:latin typeface="Georgia"/>
                <a:cs typeface="Georgia"/>
              </a:defRPr>
            </a:pPr>
            <a:r>
              <a:t>17 Sett. 2020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72802" y="4573523"/>
            <a:ext cx="935355" cy="23876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400">
                <a:latin typeface="Georgia"/>
                <a:cs typeface="Georgia"/>
              </a:defRPr>
            </a:pPr>
            <a:r>
              <a:t>25 gennaio 2022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96388" y="6115811"/>
            <a:ext cx="1007110" cy="23876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400">
                <a:latin typeface="Georgia"/>
                <a:cs typeface="Georgia"/>
              </a:defRPr>
            </a:pPr>
            <a:r>
              <a:t>28 marzo 2022</a:t>
            </a:r>
            <a:endParaRPr sz="14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6606" y="301244"/>
            <a:ext cx="5030470" cy="5740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Collisioni inevitabili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58666" y="1628800"/>
            <a:ext cx="3826667" cy="4020941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6606" y="301244"/>
            <a:ext cx="5030470" cy="5740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Collisioni inevitabili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40488" y="1191259"/>
            <a:ext cx="8169909" cy="3362325"/>
          </a:xfrm>
          <a:prstGeom prst="rect">
            <a:avLst/>
          </a:prstGeom>
        </p:spPr>
        <p:txBody>
          <a:bodyPr vert="horz" wrap="square" lIns="0" tIns="31750" rIns="0" bIns="0">
            <a:spAutoFit/>
          </a:bodyPr>
          <a:lstStyle/>
          <a:p>
            <a:pPr marL="355600" marR="5080" indent="-342900">
              <a:lnSpc>
                <a:spcPts val="2810"/>
              </a:lnSpc>
              <a:spcBef>
                <a:spcPts val="250"/>
              </a:spcBef>
              <a:buClr>
                <a:srgbClr val="2070C1"/>
              </a:buClr>
              <a:buFont typeface="Arial MT"/>
              <a:buChar char="•"/>
              <a:tabLst>
                <a:tab pos="354965" algn="l"/>
                <a:tab pos="355600" algn="l"/>
              </a:tabLst>
              <a:defRPr sz="2400">
                <a:latin typeface="Times New Roman"/>
                <a:cs typeface="Times New Roman"/>
              </a:defRPr>
            </a:pPr>
            <a:r>
              <a:t>Le collisioni inevitabili sono state una preoccupazione primaria nel dibattito etico sulla guida autonoma</a:t>
            </a:r>
            <a:endParaRPr sz="2400">
              <a:latin typeface="Times New Roman"/>
              <a:cs typeface="Times New Roman"/>
            </a:endParaRPr>
          </a:p>
          <a:p>
            <a:pPr marL="355600" marR="17780" indent="-342900">
              <a:lnSpc>
                <a:spcPct val="100400"/>
              </a:lnSpc>
              <a:spcBef>
                <a:spcPts val="1825"/>
              </a:spcBef>
              <a:buClr>
                <a:srgbClr val="2070C1"/>
              </a:buClr>
              <a:buFont typeface="Arial MT"/>
              <a:buChar char="•"/>
              <a:tabLst>
                <a:tab pos="354965" algn="l"/>
                <a:tab pos="355600" algn="l"/>
              </a:tabLst>
              <a:defRPr sz="2400"/>
            </a:pPr>
            <a:r>
              <a:rPr>
                <a:latin typeface="Times New Roman"/>
                <a:cs typeface="Times New Roman"/>
              </a:rPr>
              <a:t>Q: come dovrebbe il sistema gestire situazioni moralmente cariche — cioè situazioni in cui il danno è inevitabile </a:t>
            </a:r>
            <a:r>
              <a:rPr i="1">
                <a:latin typeface="Georgia"/>
                <a:cs typeface="Georgia"/>
              </a:rPr>
              <a:t>ma </a:t>
            </a:r>
            <a:r>
              <a:rPr>
                <a:latin typeface="Times New Roman"/>
                <a:cs typeface="Times New Roman"/>
              </a:rPr>
              <a:t>può essere distribuito in modi diversi? </a:t>
            </a:r>
            <a:r>
              <a:rPr>
                <a:solidFill>
                  <a:srgbClr val="2070C1"/>
                </a:solidFill>
                <a:latin typeface="Segoe UI Symbol"/>
                <a:cs typeface="Segoe UI Symbol"/>
              </a:rPr>
              <a:t>Incidenti </a:t>
            </a:r>
            <a:r>
              <a:rPr>
                <a:solidFill>
                  <a:srgbClr val="2070C1"/>
                </a:solidFill>
                <a:latin typeface="Times New Roman"/>
                <a:cs typeface="Times New Roman"/>
              </a:rPr>
              <a:t>-algoritmi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800">
              <a:latin typeface="Times New Roman"/>
              <a:cs typeface="Times New Roman"/>
            </a:endParaRPr>
          </a:p>
          <a:p>
            <a:pPr marL="558165" algn="ctr">
              <a:lnSpc>
                <a:spcPct val="100000"/>
              </a:lnSpc>
              <a:tabLst>
                <a:tab pos="2047875" algn="l"/>
              </a:tabLst>
              <a:defRPr sz="2000">
                <a:solidFill>
                  <a:srgbClr val="2070C1"/>
                </a:solidFill>
                <a:latin typeface="Georgia"/>
                <a:cs typeface="Georgia"/>
              </a:defRPr>
            </a:pPr>
            <a:r>
              <a:t>diritti d'autore	doveri</a:t>
            </a:r>
            <a:endParaRPr sz="2000">
              <a:latin typeface="Georgia"/>
              <a:cs typeface="Georgia"/>
            </a:endParaRPr>
          </a:p>
          <a:p>
            <a:pPr marL="379095">
              <a:lnSpc>
                <a:spcPct val="100000"/>
              </a:lnSpc>
              <a:spcBef>
                <a:spcPts val="1970"/>
              </a:spcBef>
              <a:tabLst>
                <a:tab pos="6365875" algn="l"/>
              </a:tabLst>
              <a:defRPr sz="2000">
                <a:solidFill>
                  <a:srgbClr val="2070C1"/>
                </a:solidFill>
                <a:latin typeface="Georgia"/>
                <a:cs typeface="Georgia"/>
              </a:defRPr>
            </a:pPr>
            <a:r>
              <a:t>non discriminazione	conseguenze</a:t>
            </a:r>
            <a:endParaRPr sz="2000">
              <a:latin typeface="Georgia"/>
              <a:cs typeface="Georgi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68343" y="116631"/>
            <a:ext cx="1238181" cy="9361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65500" y="4682401"/>
            <a:ext cx="2413000" cy="6476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916435" y="5666741"/>
            <a:ext cx="2408555" cy="3302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2000">
                <a:solidFill>
                  <a:srgbClr val="2070C1"/>
                </a:solidFill>
                <a:latin typeface="Georgia"/>
                <a:cs typeface="Georgia"/>
              </a:defRPr>
            </a:pPr>
            <a:r>
              <a:t>salvare più vite possibili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09178" y="5113020"/>
            <a:ext cx="1978660" cy="3302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2000">
                <a:solidFill>
                  <a:srgbClr val="2070C1"/>
                </a:solidFill>
                <a:latin typeface="Georgia"/>
                <a:cs typeface="Georgia"/>
              </a:defRPr>
            </a:pPr>
            <a:r>
              <a:t>sacrificare i passeggeri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40653" y="5607885"/>
            <a:ext cx="1986914" cy="3302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2000">
                <a:solidFill>
                  <a:srgbClr val="2070C1"/>
                </a:solidFill>
                <a:latin typeface="Georgia"/>
                <a:cs typeface="Georgia"/>
              </a:defRPr>
            </a:pPr>
            <a:r>
              <a:t>astanti di sacrificio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6889" y="5113020"/>
            <a:ext cx="1644650" cy="3302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2000">
                <a:solidFill>
                  <a:srgbClr val="2070C1"/>
                </a:solidFill>
                <a:latin typeface="Georgia"/>
                <a:cs typeface="Georgia"/>
              </a:defRPr>
            </a:pPr>
            <a:r>
              <a:t>proteggere i bambini</a:t>
            </a:r>
            <a:endParaRPr sz="20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68343" y="116631"/>
            <a:ext cx="1238181" cy="93610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763688" y="2276872"/>
            <a:ext cx="5507355" cy="4098925"/>
            <a:chOff x="1763688" y="2276872"/>
            <a:chExt cx="5507355" cy="409892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63688" y="2276872"/>
              <a:ext cx="2780473" cy="40950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90021" y="2280417"/>
              <a:ext cx="2780473" cy="40950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3527" y="444351"/>
            <a:ext cx="1335948" cy="358596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166143" y="301244"/>
            <a:ext cx="4811395" cy="5740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Inevitabile collisione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54880" y="1232915"/>
            <a:ext cx="7234555" cy="6350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defRPr sz="2000">
                <a:latin typeface="Georgia"/>
                <a:cs typeface="Georgia"/>
              </a:defRPr>
            </a:pPr>
            <a:r>
              <a:t>Un'auto a guida autonoma con improvviso guasto frenante si sta avvicinando a un crosswalk.</a:t>
            </a:r>
            <a:endParaRPr sz="20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defRPr sz="2000">
                <a:latin typeface="Georgia"/>
                <a:cs typeface="Georgia"/>
              </a:defRPr>
            </a:pPr>
            <a:r>
              <a:t>Cosa dovrebbe fare?</a:t>
            </a:r>
            <a:endParaRPr sz="20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68343" y="116631"/>
            <a:ext cx="1238181" cy="93610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763688" y="2276872"/>
            <a:ext cx="5507355" cy="4098925"/>
            <a:chOff x="1763688" y="2276872"/>
            <a:chExt cx="5507355" cy="409892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63688" y="2276872"/>
              <a:ext cx="2780473" cy="40950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90021" y="2280417"/>
              <a:ext cx="2780473" cy="40950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3527" y="444351"/>
            <a:ext cx="1335948" cy="358596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166143" y="301244"/>
            <a:ext cx="4811395" cy="5740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Inevitabile collisione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4984" y="1232915"/>
            <a:ext cx="8154670" cy="4523546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919480" algn="ctr">
              <a:lnSpc>
                <a:spcPct val="100000"/>
              </a:lnSpc>
              <a:spcBef>
                <a:spcPts val="100"/>
              </a:spcBef>
              <a:defRPr sz="2000">
                <a:latin typeface="Georgia"/>
                <a:cs typeface="Georgia"/>
              </a:defRPr>
            </a:pPr>
            <a:r>
              <a:t>Un'auto a guida autonoma con improvviso guasto frenante si sta avvicinando a un crosswalk.</a:t>
            </a:r>
            <a:endParaRPr sz="2000">
              <a:latin typeface="Georgia"/>
              <a:cs typeface="Georgia"/>
            </a:endParaRPr>
          </a:p>
          <a:p>
            <a:pPr marL="919480" algn="ctr">
              <a:lnSpc>
                <a:spcPct val="100000"/>
              </a:lnSpc>
              <a:defRPr sz="2000">
                <a:latin typeface="Georgia"/>
                <a:cs typeface="Georgia"/>
              </a:defRPr>
            </a:pPr>
            <a:r>
              <a:t>Cosa dovrebbe fare?</a:t>
            </a:r>
            <a:endParaRPr sz="2000">
              <a:latin typeface="Georgia"/>
              <a:cs typeface="Georgia"/>
            </a:endParaRPr>
          </a:p>
          <a:p>
            <a:pPr marR="6448425" algn="ctr">
              <a:lnSpc>
                <a:spcPct val="100000"/>
              </a:lnSpc>
              <a:spcBef>
                <a:spcPts val="1040"/>
              </a:spcBef>
              <a:defRPr sz="1800">
                <a:solidFill>
                  <a:srgbClr val="2070C1"/>
                </a:solidFill>
                <a:latin typeface="Georgia"/>
                <a:cs typeface="Georgia"/>
              </a:defRPr>
            </a:pPr>
            <a:r>
              <a:rPr sz="1200"/>
              <a:t>Scelta A</a:t>
            </a:r>
            <a:endParaRPr sz="12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00">
              <a:latin typeface="Georgia"/>
              <a:cs typeface="Georgia"/>
            </a:endParaRPr>
          </a:p>
          <a:p>
            <a:pPr marL="270510" marR="6718300" algn="ctr">
              <a:lnSpc>
                <a:spcPct val="102200"/>
              </a:lnSpc>
              <a:defRPr sz="1800">
                <a:latin typeface="Georgia"/>
                <a:cs typeface="Georgia"/>
              </a:defRPr>
            </a:pPr>
            <a:r>
              <a:rPr sz="1200"/>
              <a:t>Azione:  non deviare</a:t>
            </a:r>
            <a:endParaRPr sz="12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200">
              <a:latin typeface="Georgia"/>
              <a:cs typeface="Georgia"/>
            </a:endParaRPr>
          </a:p>
          <a:p>
            <a:pPr marL="163195" marR="6611620" algn="ctr">
              <a:lnSpc>
                <a:spcPct val="102200"/>
              </a:lnSpc>
              <a:defRPr sz="1800">
                <a:latin typeface="Georgia"/>
                <a:cs typeface="Georgia"/>
              </a:defRPr>
            </a:pPr>
            <a:r>
              <a:rPr sz="1200"/>
              <a:t>Conseguenze:  I pedoni muoiono</a:t>
            </a:r>
            <a:endParaRPr sz="12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00">
              <a:latin typeface="Georgia"/>
              <a:cs typeface="Georgia"/>
            </a:endParaRPr>
          </a:p>
          <a:p>
            <a:pPr marR="6448425" algn="ctr">
              <a:lnSpc>
                <a:spcPts val="2125"/>
              </a:lnSpc>
              <a:defRPr>
                <a:latin typeface="Georgia"/>
                <a:cs typeface="Georgia"/>
              </a:defRPr>
            </a:pPr>
            <a:r>
              <a:rPr sz="1050"/>
              <a:t>2 </a:t>
            </a:r>
            <a:r>
              <a:rPr sz="1200"/>
              <a:t>uomini anziani</a:t>
            </a:r>
            <a:endParaRPr sz="1200">
              <a:latin typeface="Georgia"/>
              <a:cs typeface="Georgia"/>
            </a:endParaRPr>
          </a:p>
          <a:p>
            <a:pPr marR="6448425" algn="ctr">
              <a:lnSpc>
                <a:spcPts val="2125"/>
              </a:lnSpc>
              <a:defRPr sz="1800">
                <a:latin typeface="Georgia"/>
                <a:cs typeface="Georgia"/>
              </a:defRPr>
            </a:pPr>
            <a:r>
              <a:rPr sz="1200"/>
              <a:t>1 senzatetto</a:t>
            </a:r>
            <a:endParaRPr sz="1200">
              <a:latin typeface="Georgia"/>
              <a:cs typeface="Georgia"/>
            </a:endParaRPr>
          </a:p>
          <a:p>
            <a:pPr marR="6448425" algn="ctr">
              <a:lnSpc>
                <a:spcPct val="100000"/>
              </a:lnSpc>
              <a:spcBef>
                <a:spcPts val="45"/>
              </a:spcBef>
              <a:defRPr>
                <a:latin typeface="Georgia"/>
                <a:cs typeface="Georgia"/>
              </a:defRPr>
            </a:pPr>
            <a:r>
              <a:rPr sz="1200"/>
              <a:t>1 grasso woma</a:t>
            </a:r>
            <a:r>
              <a:rPr sz="1050"/>
              <a:t>n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200">
              <a:latin typeface="Georgia"/>
              <a:cs typeface="Georgia"/>
            </a:endParaRPr>
          </a:p>
          <a:p>
            <a:pPr marL="128905" marR="6577330" algn="ctr">
              <a:lnSpc>
                <a:spcPct val="102200"/>
              </a:lnSpc>
              <a:defRPr sz="1800">
                <a:latin typeface="Georgia"/>
                <a:cs typeface="Georgia"/>
              </a:defRPr>
            </a:pPr>
            <a:r>
              <a:rPr sz="1200"/>
              <a:t>Passeggeri sicuri:  1 uomo</a:t>
            </a:r>
            <a:endParaRPr sz="1200">
              <a:latin typeface="Georgia"/>
              <a:cs typeface="Georgia"/>
            </a:endParaRPr>
          </a:p>
          <a:p>
            <a:pPr marR="6448425" algn="ctr">
              <a:lnSpc>
                <a:spcPts val="2090"/>
              </a:lnSpc>
              <a:defRPr sz="1800">
                <a:latin typeface="Georgia"/>
                <a:cs typeface="Georgia"/>
              </a:defRPr>
            </a:pPr>
            <a:r>
              <a:rPr sz="1200"/>
              <a:t>1 donna</a:t>
            </a:r>
            <a:endParaRPr sz="1200">
              <a:latin typeface="Georgia"/>
              <a:cs typeface="Georgia"/>
            </a:endParaRPr>
          </a:p>
          <a:p>
            <a:pPr marR="6448425" algn="ctr">
              <a:lnSpc>
                <a:spcPct val="100000"/>
              </a:lnSpc>
              <a:spcBef>
                <a:spcPts val="50"/>
              </a:spcBef>
              <a:defRPr sz="1800">
                <a:latin typeface="Georgia"/>
                <a:cs typeface="Georgia"/>
              </a:defRPr>
            </a:pPr>
            <a:r>
              <a:rPr sz="1200"/>
              <a:t>1 bambina</a:t>
            </a:r>
            <a:endParaRPr sz="1200">
              <a:latin typeface="Georgia"/>
              <a:cs typeface="Georgia"/>
            </a:endParaRPr>
          </a:p>
          <a:p>
            <a:pPr marR="6447790" algn="ctr">
              <a:lnSpc>
                <a:spcPct val="100000"/>
              </a:lnSpc>
              <a:spcBef>
                <a:spcPts val="45"/>
              </a:spcBef>
              <a:defRPr sz="1800">
                <a:latin typeface="Georgia"/>
                <a:cs typeface="Georgia"/>
              </a:defRPr>
            </a:pPr>
            <a:r>
              <a:rPr sz="1200"/>
              <a:t>1 bambino</a:t>
            </a:r>
            <a:endParaRPr sz="1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68343" y="116631"/>
            <a:ext cx="1238181" cy="93610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763688" y="2276872"/>
            <a:ext cx="5507355" cy="4098925"/>
            <a:chOff x="1763688" y="2276872"/>
            <a:chExt cx="5507355" cy="409892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63688" y="2276872"/>
              <a:ext cx="2780473" cy="40950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90021" y="2280417"/>
              <a:ext cx="2780473" cy="40950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3527" y="444351"/>
            <a:ext cx="1335948" cy="358596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166143" y="301244"/>
            <a:ext cx="4811395" cy="5740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Inevitabile collisione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54880" y="1232915"/>
            <a:ext cx="7234555" cy="382156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defRPr sz="2000">
                <a:latin typeface="Georgia"/>
                <a:cs typeface="Georgia"/>
              </a:defRPr>
            </a:pPr>
            <a:r>
              <a:rPr sz="1200"/>
              <a:t>Un'auto a guida autonoma con improvviso guasto frenante si sta avvicinando a un crosswalk.</a:t>
            </a:r>
            <a:endParaRPr sz="12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defRPr sz="2000">
                <a:latin typeface="Georgia"/>
                <a:cs typeface="Georgia"/>
              </a:defRPr>
            </a:pPr>
            <a:r>
              <a:rPr sz="1200"/>
              <a:t>Cosa dovrebbe fare?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6622" y="1974596"/>
            <a:ext cx="894715" cy="19749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800">
                <a:solidFill>
                  <a:srgbClr val="2070C1"/>
                </a:solidFill>
                <a:latin typeface="Georgia"/>
                <a:cs typeface="Georgia"/>
              </a:defRPr>
            </a:pPr>
            <a:r>
              <a:rPr sz="1200"/>
              <a:t>Scelta A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2008" y="2521869"/>
            <a:ext cx="1183005" cy="371768"/>
          </a:xfrm>
          <a:prstGeom prst="rect">
            <a:avLst/>
          </a:prstGeom>
        </p:spPr>
        <p:txBody>
          <a:bodyPr vert="horz" wrap="square" lIns="0" tIns="6350" rIns="0" bIns="0">
            <a:spAutoFit/>
          </a:bodyPr>
          <a:lstStyle/>
          <a:p>
            <a:pPr marL="12700" marR="5080" indent="242570">
              <a:lnSpc>
                <a:spcPct val="102200"/>
              </a:lnSpc>
              <a:spcBef>
                <a:spcPts val="50"/>
              </a:spcBef>
              <a:defRPr sz="1800">
                <a:latin typeface="Georgia"/>
                <a:cs typeface="Georgia"/>
              </a:defRPr>
            </a:pPr>
            <a:r>
              <a:rPr sz="1200"/>
              <a:t>Azione:  non deviare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4972" y="2960544"/>
            <a:ext cx="1397000" cy="371768"/>
          </a:xfrm>
          <a:prstGeom prst="rect">
            <a:avLst/>
          </a:prstGeom>
        </p:spPr>
        <p:txBody>
          <a:bodyPr vert="horz" wrap="square" lIns="0" tIns="6350" rIns="0" bIns="0">
            <a:spAutoFit/>
          </a:bodyPr>
          <a:lstStyle/>
          <a:p>
            <a:pPr marL="12700" marR="5080" indent="635">
              <a:lnSpc>
                <a:spcPct val="102200"/>
              </a:lnSpc>
              <a:spcBef>
                <a:spcPts val="50"/>
              </a:spcBef>
              <a:defRPr sz="1800">
                <a:latin typeface="Georgia"/>
                <a:cs typeface="Georgia"/>
              </a:defRPr>
            </a:pPr>
            <a:r>
              <a:rPr sz="1200"/>
              <a:t>Conseguenze:  I pedoni muoiono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-45485" y="3355425"/>
            <a:ext cx="1697989" cy="736099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algn="ctr">
              <a:lnSpc>
                <a:spcPts val="2125"/>
              </a:lnSpc>
              <a:spcBef>
                <a:spcPts val="100"/>
              </a:spcBef>
              <a:defRPr>
                <a:latin typeface="Georgia"/>
                <a:cs typeface="Georgia"/>
              </a:defRPr>
            </a:pPr>
            <a:r>
              <a:rPr sz="1200"/>
              <a:t>2 uomini anziani</a:t>
            </a:r>
            <a:endParaRPr sz="1200">
              <a:latin typeface="Georgia"/>
              <a:cs typeface="Georgia"/>
            </a:endParaRPr>
          </a:p>
          <a:p>
            <a:pPr algn="ctr">
              <a:lnSpc>
                <a:spcPts val="2125"/>
              </a:lnSpc>
              <a:defRPr sz="1800">
                <a:latin typeface="Georgia"/>
                <a:cs typeface="Georgia"/>
              </a:defRPr>
            </a:pPr>
            <a:r>
              <a:rPr sz="1200"/>
              <a:t>1 senzatetto</a:t>
            </a:r>
            <a:endParaRPr sz="12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45"/>
              </a:spcBef>
              <a:defRPr>
                <a:latin typeface="Georgia"/>
                <a:cs typeface="Georgia"/>
              </a:defRPr>
            </a:pPr>
            <a:r>
              <a:rPr sz="1200"/>
              <a:t>1 grasso woman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719" y="4217339"/>
            <a:ext cx="1465580" cy="1034642"/>
          </a:xfrm>
          <a:prstGeom prst="rect">
            <a:avLst/>
          </a:prstGeom>
        </p:spPr>
        <p:txBody>
          <a:bodyPr vert="horz" wrap="square" lIns="0" tIns="6350" rIns="0" bIns="0">
            <a:spAutoFit/>
          </a:bodyPr>
          <a:lstStyle/>
          <a:p>
            <a:pPr marL="12065" marR="5080" algn="ctr">
              <a:lnSpc>
                <a:spcPct val="102200"/>
              </a:lnSpc>
              <a:spcBef>
                <a:spcPts val="50"/>
              </a:spcBef>
              <a:defRPr sz="1800">
                <a:latin typeface="Georgia"/>
                <a:cs typeface="Georgia"/>
              </a:defRPr>
            </a:pPr>
            <a:r>
              <a:rPr sz="1200"/>
              <a:t>Passeggeri sicuri:  1 uomo</a:t>
            </a:r>
            <a:endParaRPr sz="1200">
              <a:latin typeface="Georgia"/>
              <a:cs typeface="Georgia"/>
            </a:endParaRPr>
          </a:p>
          <a:p>
            <a:pPr algn="ctr">
              <a:lnSpc>
                <a:spcPts val="2090"/>
              </a:lnSpc>
              <a:defRPr sz="1800">
                <a:latin typeface="Georgia"/>
                <a:cs typeface="Georgia"/>
              </a:defRPr>
            </a:pPr>
            <a:r>
              <a:rPr sz="1200"/>
              <a:t>1 donna</a:t>
            </a:r>
            <a:endParaRPr sz="12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  <a:defRPr sz="1800">
                <a:latin typeface="Georgia"/>
                <a:cs typeface="Georgia"/>
              </a:defRPr>
            </a:pPr>
            <a:r>
              <a:rPr sz="1200"/>
              <a:t>1 bambina</a:t>
            </a:r>
            <a:endParaRPr sz="12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45"/>
              </a:spcBef>
              <a:defRPr sz="1800">
                <a:latin typeface="Georgia"/>
                <a:cs typeface="Georgia"/>
              </a:defRPr>
            </a:pPr>
            <a:r>
              <a:rPr sz="1200"/>
              <a:t>1 bambino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09385" y="1941067"/>
            <a:ext cx="880744" cy="19749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800">
                <a:solidFill>
                  <a:srgbClr val="2070C1"/>
                </a:solidFill>
                <a:latin typeface="Georgia"/>
                <a:cs typeface="Georgia"/>
              </a:defRPr>
            </a:pPr>
            <a:r>
              <a:rPr sz="1200"/>
              <a:t>Scelta B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01461" y="2486659"/>
            <a:ext cx="697230" cy="371768"/>
          </a:xfrm>
          <a:prstGeom prst="rect">
            <a:avLst/>
          </a:prstGeom>
        </p:spPr>
        <p:txBody>
          <a:bodyPr vert="horz" wrap="square" lIns="0" tIns="6350" rIns="0" bIns="0">
            <a:spAutoFit/>
          </a:bodyPr>
          <a:lstStyle/>
          <a:p>
            <a:pPr marL="37465" marR="5080" indent="-25400">
              <a:lnSpc>
                <a:spcPct val="102200"/>
              </a:lnSpc>
              <a:spcBef>
                <a:spcPts val="50"/>
              </a:spcBef>
              <a:defRPr sz="1800">
                <a:latin typeface="Georgia"/>
                <a:cs typeface="Georgia"/>
              </a:defRPr>
            </a:pPr>
            <a:r>
              <a:rPr sz="1200"/>
              <a:t>Azione:  sterzare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452210" y="3312667"/>
            <a:ext cx="1395730" cy="371768"/>
          </a:xfrm>
          <a:prstGeom prst="rect">
            <a:avLst/>
          </a:prstGeom>
        </p:spPr>
        <p:txBody>
          <a:bodyPr vert="horz" wrap="square" lIns="0" tIns="6350" rIns="0" bIns="0">
            <a:spAutoFit/>
          </a:bodyPr>
          <a:lstStyle/>
          <a:p>
            <a:pPr marL="41275" marR="5080" indent="-28575">
              <a:lnSpc>
                <a:spcPct val="102200"/>
              </a:lnSpc>
              <a:spcBef>
                <a:spcPts val="50"/>
              </a:spcBef>
              <a:defRPr sz="1800">
                <a:latin typeface="Georgia"/>
                <a:cs typeface="Georgia"/>
              </a:defRPr>
            </a:pPr>
            <a:r>
              <a:rPr sz="1200"/>
              <a:t>Conseguenze:  I passeggeri muoiono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652678" y="3875003"/>
            <a:ext cx="993775" cy="933589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algn="ctr">
              <a:lnSpc>
                <a:spcPts val="2125"/>
              </a:lnSpc>
              <a:spcBef>
                <a:spcPts val="100"/>
              </a:spcBef>
              <a:defRPr sz="1800">
                <a:latin typeface="Georgia"/>
                <a:cs typeface="Georgia"/>
              </a:defRPr>
            </a:pPr>
            <a:r>
              <a:rPr sz="1200"/>
              <a:t>1 uomo</a:t>
            </a:r>
            <a:endParaRPr sz="1200">
              <a:latin typeface="Georgia"/>
              <a:cs typeface="Georgia"/>
            </a:endParaRPr>
          </a:p>
          <a:p>
            <a:pPr algn="ctr">
              <a:lnSpc>
                <a:spcPts val="2125"/>
              </a:lnSpc>
              <a:defRPr sz="1800">
                <a:latin typeface="Georgia"/>
                <a:cs typeface="Georgia"/>
              </a:defRPr>
            </a:pPr>
            <a:r>
              <a:rPr sz="1200"/>
              <a:t>1 donna</a:t>
            </a:r>
            <a:endParaRPr sz="12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45"/>
              </a:spcBef>
              <a:defRPr sz="1800">
                <a:latin typeface="Georgia"/>
                <a:cs typeface="Georgia"/>
              </a:defRPr>
            </a:pPr>
            <a:r>
              <a:rPr sz="1200"/>
              <a:t>1 bambina</a:t>
            </a:r>
            <a:endParaRPr sz="12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  <a:defRPr sz="1800">
                <a:latin typeface="Georgia"/>
                <a:cs typeface="Georgia"/>
              </a:defRPr>
            </a:pPr>
            <a:r>
              <a:rPr sz="1200"/>
              <a:t>1 bambino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300570" y="4858490"/>
            <a:ext cx="1697989" cy="1047082"/>
          </a:xfrm>
          <a:prstGeom prst="rect">
            <a:avLst/>
          </a:prstGeom>
        </p:spPr>
        <p:txBody>
          <a:bodyPr vert="horz" wrap="square" lIns="0" tIns="28575" rIns="0" bIns="0">
            <a:spAutoFit/>
          </a:bodyPr>
          <a:lstStyle/>
          <a:p>
            <a:pPr marL="99695" marR="91440" algn="ctr">
              <a:lnSpc>
                <a:spcPts val="2090"/>
              </a:lnSpc>
              <a:spcBef>
                <a:spcPts val="225"/>
              </a:spcBef>
              <a:defRPr sz="1800">
                <a:latin typeface="Georgia"/>
                <a:cs typeface="Georgia"/>
              </a:defRPr>
            </a:pPr>
            <a:r>
              <a:rPr sz="1200"/>
              <a:t>Pedoni sicuri:  2 uomini anziani</a:t>
            </a:r>
            <a:endParaRPr sz="1200">
              <a:latin typeface="Georgia"/>
              <a:cs typeface="Georgia"/>
            </a:endParaRPr>
          </a:p>
          <a:p>
            <a:pPr algn="ctr">
              <a:lnSpc>
                <a:spcPts val="2150"/>
              </a:lnSpc>
              <a:defRPr sz="1800">
                <a:latin typeface="Georgia"/>
                <a:cs typeface="Georgia"/>
              </a:defRPr>
            </a:pPr>
            <a:r>
              <a:rPr sz="1200"/>
              <a:t>1 senzatetto</a:t>
            </a:r>
            <a:endParaRPr sz="12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  <a:defRPr sz="1800">
                <a:latin typeface="Georgia"/>
                <a:cs typeface="Georgia"/>
              </a:defRPr>
            </a:pPr>
            <a:r>
              <a:rPr sz="1200"/>
              <a:t>1 donna grassa</a:t>
            </a:r>
            <a:endParaRPr sz="12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09031" y="301244"/>
            <a:ext cx="4326255" cy="5740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Automazione di guida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567" y="980728"/>
            <a:ext cx="7619701" cy="519147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176437" y="4830571"/>
            <a:ext cx="1890395" cy="208279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defRPr>
            </a:pPr>
            <a:r>
              <a:t>Dominio di progettazione operativa</a:t>
            </a:r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5250815" marR="5080" indent="33020">
              <a:lnSpc>
                <a:spcPct val="100000"/>
              </a:lnSpc>
              <a:spcBef>
                <a:spcPts val="100"/>
              </a:spcBef>
            </a:pPr>
            <a:r>
              <a:t>Grazie per la vostra attenzione!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701953" y="4262524"/>
            <a:ext cx="2805853" cy="6350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4000">
                <a:solidFill>
                  <a:srgbClr val="2070C1"/>
                </a:solidFill>
                <a:latin typeface="Georgia"/>
                <a:cs typeface="Georgia"/>
              </a:defRPr>
            </a:pPr>
            <a:r>
              <a:t>Domande?</a:t>
            </a:r>
            <a:endParaRPr sz="4000">
              <a:latin typeface="Georgia"/>
              <a:cs typeface="Georgi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560" y="1049412"/>
            <a:ext cx="4759175" cy="47591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3668" y="301244"/>
            <a:ext cx="6316980" cy="5740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L'etica dell'automazione di guida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49652" y="2931667"/>
            <a:ext cx="2299335" cy="111379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algn="ctr">
              <a:lnSpc>
                <a:spcPts val="2830"/>
              </a:lnSpc>
              <a:spcBef>
                <a:spcPts val="100"/>
              </a:spcBef>
              <a:defRPr sz="2400">
                <a:solidFill>
                  <a:srgbClr val="2070C1"/>
                </a:solidFill>
                <a:latin typeface="Times New Roman"/>
                <a:cs typeface="Times New Roman"/>
              </a:defRPr>
            </a:pPr>
            <a:r>
              <a:t>Che c'e'?</a:t>
            </a:r>
            <a:endParaRPr sz="2400">
              <a:latin typeface="Times New Roman"/>
              <a:cs typeface="Times New Roman"/>
            </a:endParaRPr>
          </a:p>
          <a:p>
            <a:pPr marL="12700" marR="5080" indent="-635" algn="ctr">
              <a:lnSpc>
                <a:spcPts val="2900"/>
              </a:lnSpc>
              <a:spcBef>
                <a:spcPts val="30"/>
              </a:spcBef>
              <a:defRPr sz="2400">
                <a:latin typeface="Times New Roman"/>
                <a:cs typeface="Times New Roman"/>
              </a:defRPr>
            </a:pPr>
            <a:r>
              <a:t>Problemi tecnici:  Autonomia di livello 5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41830" y="2864232"/>
            <a:ext cx="3114675" cy="1501140"/>
          </a:xfrm>
          <a:custGeom>
            <a:avLst/>
            <a:gdLst/>
            <a:ahLst/>
            <a:cxnLst/>
            <a:rect l="l" t="t" r="r" b="b"/>
            <a:pathLst>
              <a:path w="3114675" h="1501139">
                <a:moveTo>
                  <a:pt x="0" y="750436"/>
                </a:moveTo>
                <a:lnTo>
                  <a:pt x="5161" y="688888"/>
                </a:lnTo>
                <a:lnTo>
                  <a:pt x="20380" y="628711"/>
                </a:lnTo>
                <a:lnTo>
                  <a:pt x="45255" y="570097"/>
                </a:lnTo>
                <a:lnTo>
                  <a:pt x="79385" y="513240"/>
                </a:lnTo>
                <a:lnTo>
                  <a:pt x="122370" y="458332"/>
                </a:lnTo>
                <a:lnTo>
                  <a:pt x="173808" y="405567"/>
                </a:lnTo>
                <a:lnTo>
                  <a:pt x="202572" y="380048"/>
                </a:lnTo>
                <a:lnTo>
                  <a:pt x="233300" y="355138"/>
                </a:lnTo>
                <a:lnTo>
                  <a:pt x="265940" y="330860"/>
                </a:lnTo>
                <a:lnTo>
                  <a:pt x="300444" y="307238"/>
                </a:lnTo>
                <a:lnTo>
                  <a:pt x="336760" y="284296"/>
                </a:lnTo>
                <a:lnTo>
                  <a:pt x="374839" y="262060"/>
                </a:lnTo>
                <a:lnTo>
                  <a:pt x="414631" y="240552"/>
                </a:lnTo>
                <a:lnTo>
                  <a:pt x="456085" y="219797"/>
                </a:lnTo>
                <a:lnTo>
                  <a:pt x="499152" y="199819"/>
                </a:lnTo>
                <a:lnTo>
                  <a:pt x="543781" y="180643"/>
                </a:lnTo>
                <a:lnTo>
                  <a:pt x="589923" y="162292"/>
                </a:lnTo>
                <a:lnTo>
                  <a:pt x="637526" y="144790"/>
                </a:lnTo>
                <a:lnTo>
                  <a:pt x="686542" y="128162"/>
                </a:lnTo>
                <a:lnTo>
                  <a:pt x="736920" y="112432"/>
                </a:lnTo>
                <a:lnTo>
                  <a:pt x="788610" y="97624"/>
                </a:lnTo>
                <a:lnTo>
                  <a:pt x="841562" y="83762"/>
                </a:lnTo>
                <a:lnTo>
                  <a:pt x="895725" y="70870"/>
                </a:lnTo>
                <a:lnTo>
                  <a:pt x="951051" y="58972"/>
                </a:lnTo>
                <a:lnTo>
                  <a:pt x="1007487" y="48094"/>
                </a:lnTo>
                <a:lnTo>
                  <a:pt x="1064985" y="38257"/>
                </a:lnTo>
                <a:lnTo>
                  <a:pt x="1123495" y="29488"/>
                </a:lnTo>
                <a:lnTo>
                  <a:pt x="1182966" y="21809"/>
                </a:lnTo>
                <a:lnTo>
                  <a:pt x="1243348" y="15246"/>
                </a:lnTo>
                <a:lnTo>
                  <a:pt x="1304591" y="9821"/>
                </a:lnTo>
                <a:lnTo>
                  <a:pt x="1366645" y="5561"/>
                </a:lnTo>
                <a:lnTo>
                  <a:pt x="1429460" y="2487"/>
                </a:lnTo>
                <a:lnTo>
                  <a:pt x="1492986" y="625"/>
                </a:lnTo>
                <a:lnTo>
                  <a:pt x="1557173" y="0"/>
                </a:lnTo>
                <a:lnTo>
                  <a:pt x="1621359" y="625"/>
                </a:lnTo>
                <a:lnTo>
                  <a:pt x="1684885" y="2487"/>
                </a:lnTo>
                <a:lnTo>
                  <a:pt x="1747700" y="5561"/>
                </a:lnTo>
                <a:lnTo>
                  <a:pt x="1809754" y="9821"/>
                </a:lnTo>
                <a:lnTo>
                  <a:pt x="1870997" y="15246"/>
                </a:lnTo>
                <a:lnTo>
                  <a:pt x="1931379" y="21809"/>
                </a:lnTo>
                <a:lnTo>
                  <a:pt x="1990850" y="29488"/>
                </a:lnTo>
                <a:lnTo>
                  <a:pt x="2049360" y="38257"/>
                </a:lnTo>
                <a:lnTo>
                  <a:pt x="2106858" y="48094"/>
                </a:lnTo>
                <a:lnTo>
                  <a:pt x="2163295" y="58972"/>
                </a:lnTo>
                <a:lnTo>
                  <a:pt x="2218620" y="70870"/>
                </a:lnTo>
                <a:lnTo>
                  <a:pt x="2272783" y="83762"/>
                </a:lnTo>
                <a:lnTo>
                  <a:pt x="2325735" y="97624"/>
                </a:lnTo>
                <a:lnTo>
                  <a:pt x="2377425" y="112432"/>
                </a:lnTo>
                <a:lnTo>
                  <a:pt x="2427803" y="128162"/>
                </a:lnTo>
                <a:lnTo>
                  <a:pt x="2476819" y="144790"/>
                </a:lnTo>
                <a:lnTo>
                  <a:pt x="2524423" y="162292"/>
                </a:lnTo>
                <a:lnTo>
                  <a:pt x="2570564" y="180643"/>
                </a:lnTo>
                <a:lnTo>
                  <a:pt x="2615193" y="199819"/>
                </a:lnTo>
                <a:lnTo>
                  <a:pt x="2658260" y="219797"/>
                </a:lnTo>
                <a:lnTo>
                  <a:pt x="2699714" y="240552"/>
                </a:lnTo>
                <a:lnTo>
                  <a:pt x="2739506" y="262060"/>
                </a:lnTo>
                <a:lnTo>
                  <a:pt x="2777585" y="284296"/>
                </a:lnTo>
                <a:lnTo>
                  <a:pt x="2813902" y="307238"/>
                </a:lnTo>
                <a:lnTo>
                  <a:pt x="2848405" y="330860"/>
                </a:lnTo>
                <a:lnTo>
                  <a:pt x="2881045" y="355138"/>
                </a:lnTo>
                <a:lnTo>
                  <a:pt x="2911773" y="380048"/>
                </a:lnTo>
                <a:lnTo>
                  <a:pt x="2940537" y="405567"/>
                </a:lnTo>
                <a:lnTo>
                  <a:pt x="2991975" y="458332"/>
                </a:lnTo>
                <a:lnTo>
                  <a:pt x="3034960" y="513240"/>
                </a:lnTo>
                <a:lnTo>
                  <a:pt x="3069090" y="570097"/>
                </a:lnTo>
                <a:lnTo>
                  <a:pt x="3093965" y="628711"/>
                </a:lnTo>
                <a:lnTo>
                  <a:pt x="3109184" y="688888"/>
                </a:lnTo>
                <a:lnTo>
                  <a:pt x="3114346" y="750436"/>
                </a:lnTo>
                <a:lnTo>
                  <a:pt x="3113047" y="781368"/>
                </a:lnTo>
                <a:lnTo>
                  <a:pt x="3102806" y="842255"/>
                </a:lnTo>
                <a:lnTo>
                  <a:pt x="3082709" y="901674"/>
                </a:lnTo>
                <a:lnTo>
                  <a:pt x="3053157" y="959434"/>
                </a:lnTo>
                <a:lnTo>
                  <a:pt x="3014549" y="1015341"/>
                </a:lnTo>
                <a:lnTo>
                  <a:pt x="2967288" y="1069201"/>
                </a:lnTo>
                <a:lnTo>
                  <a:pt x="2911773" y="1120823"/>
                </a:lnTo>
                <a:lnTo>
                  <a:pt x="2881045" y="1145733"/>
                </a:lnTo>
                <a:lnTo>
                  <a:pt x="2848405" y="1170011"/>
                </a:lnTo>
                <a:lnTo>
                  <a:pt x="2813902" y="1193633"/>
                </a:lnTo>
                <a:lnTo>
                  <a:pt x="2777585" y="1216574"/>
                </a:lnTo>
                <a:lnTo>
                  <a:pt x="2739506" y="1238811"/>
                </a:lnTo>
                <a:lnTo>
                  <a:pt x="2699714" y="1260319"/>
                </a:lnTo>
                <a:lnTo>
                  <a:pt x="2658260" y="1281074"/>
                </a:lnTo>
                <a:lnTo>
                  <a:pt x="2615193" y="1301052"/>
                </a:lnTo>
                <a:lnTo>
                  <a:pt x="2570564" y="1320228"/>
                </a:lnTo>
                <a:lnTo>
                  <a:pt x="2524423" y="1338579"/>
                </a:lnTo>
                <a:lnTo>
                  <a:pt x="2476819" y="1356081"/>
                </a:lnTo>
                <a:lnTo>
                  <a:pt x="2427803" y="1372709"/>
                </a:lnTo>
                <a:lnTo>
                  <a:pt x="2377425" y="1388439"/>
                </a:lnTo>
                <a:lnTo>
                  <a:pt x="2325735" y="1403247"/>
                </a:lnTo>
                <a:lnTo>
                  <a:pt x="2272783" y="1417109"/>
                </a:lnTo>
                <a:lnTo>
                  <a:pt x="2218620" y="1430001"/>
                </a:lnTo>
                <a:lnTo>
                  <a:pt x="2163295" y="1441898"/>
                </a:lnTo>
                <a:lnTo>
                  <a:pt x="2106858" y="1452777"/>
                </a:lnTo>
                <a:lnTo>
                  <a:pt x="2049360" y="1462614"/>
                </a:lnTo>
                <a:lnTo>
                  <a:pt x="1990850" y="1471383"/>
                </a:lnTo>
                <a:lnTo>
                  <a:pt x="1931379" y="1479062"/>
                </a:lnTo>
                <a:lnTo>
                  <a:pt x="1870997" y="1485625"/>
                </a:lnTo>
                <a:lnTo>
                  <a:pt x="1809754" y="1491050"/>
                </a:lnTo>
                <a:lnTo>
                  <a:pt x="1747700" y="1495310"/>
                </a:lnTo>
                <a:lnTo>
                  <a:pt x="1684885" y="1498384"/>
                </a:lnTo>
                <a:lnTo>
                  <a:pt x="1621359" y="1500246"/>
                </a:lnTo>
                <a:lnTo>
                  <a:pt x="1557173" y="1500872"/>
                </a:lnTo>
                <a:lnTo>
                  <a:pt x="1492986" y="1500246"/>
                </a:lnTo>
                <a:lnTo>
                  <a:pt x="1429460" y="1498384"/>
                </a:lnTo>
                <a:lnTo>
                  <a:pt x="1366645" y="1495310"/>
                </a:lnTo>
                <a:lnTo>
                  <a:pt x="1304591" y="1491050"/>
                </a:lnTo>
                <a:lnTo>
                  <a:pt x="1243348" y="1485625"/>
                </a:lnTo>
                <a:lnTo>
                  <a:pt x="1182966" y="1479062"/>
                </a:lnTo>
                <a:lnTo>
                  <a:pt x="1123495" y="1471383"/>
                </a:lnTo>
                <a:lnTo>
                  <a:pt x="1064985" y="1462614"/>
                </a:lnTo>
                <a:lnTo>
                  <a:pt x="1007487" y="1452777"/>
                </a:lnTo>
                <a:lnTo>
                  <a:pt x="951051" y="1441898"/>
                </a:lnTo>
                <a:lnTo>
                  <a:pt x="895725" y="1430001"/>
                </a:lnTo>
                <a:lnTo>
                  <a:pt x="841562" y="1417109"/>
                </a:lnTo>
                <a:lnTo>
                  <a:pt x="788610" y="1403247"/>
                </a:lnTo>
                <a:lnTo>
                  <a:pt x="736920" y="1388439"/>
                </a:lnTo>
                <a:lnTo>
                  <a:pt x="686542" y="1372709"/>
                </a:lnTo>
                <a:lnTo>
                  <a:pt x="637526" y="1356081"/>
                </a:lnTo>
                <a:lnTo>
                  <a:pt x="589923" y="1338579"/>
                </a:lnTo>
                <a:lnTo>
                  <a:pt x="543781" y="1320228"/>
                </a:lnTo>
                <a:lnTo>
                  <a:pt x="499152" y="1301052"/>
                </a:lnTo>
                <a:lnTo>
                  <a:pt x="456085" y="1281074"/>
                </a:lnTo>
                <a:lnTo>
                  <a:pt x="414631" y="1260319"/>
                </a:lnTo>
                <a:lnTo>
                  <a:pt x="374839" y="1238811"/>
                </a:lnTo>
                <a:lnTo>
                  <a:pt x="336760" y="1216574"/>
                </a:lnTo>
                <a:lnTo>
                  <a:pt x="300444" y="1193633"/>
                </a:lnTo>
                <a:lnTo>
                  <a:pt x="265940" y="1170011"/>
                </a:lnTo>
                <a:lnTo>
                  <a:pt x="233300" y="1145733"/>
                </a:lnTo>
                <a:lnTo>
                  <a:pt x="202572" y="1120823"/>
                </a:lnTo>
                <a:lnTo>
                  <a:pt x="173808" y="1095304"/>
                </a:lnTo>
                <a:lnTo>
                  <a:pt x="122370" y="1042539"/>
                </a:lnTo>
                <a:lnTo>
                  <a:pt x="79385" y="987631"/>
                </a:lnTo>
                <a:lnTo>
                  <a:pt x="45255" y="930774"/>
                </a:lnTo>
                <a:lnTo>
                  <a:pt x="20380" y="872160"/>
                </a:lnTo>
                <a:lnTo>
                  <a:pt x="5161" y="811983"/>
                </a:lnTo>
                <a:lnTo>
                  <a:pt x="0" y="750436"/>
                </a:lnTo>
                <a:close/>
              </a:path>
            </a:pathLst>
          </a:custGeom>
          <a:ln w="25400">
            <a:solidFill>
              <a:srgbClr val="285D88"/>
            </a:solidFill>
          </a:ln>
        </p:spPr>
        <p:txBody>
          <a:bodyPr wrap="square" lIns="0" tIns="0" rIns="0" bIns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3668" y="301244"/>
            <a:ext cx="6316980" cy="5740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L'etica dell'automazione di guida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366662" y="1144523"/>
            <a:ext cx="1272138" cy="3302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2000">
                <a:latin typeface="Georgia"/>
                <a:cs typeface="Georgia"/>
              </a:defRPr>
            </a:pPr>
            <a:r>
              <a:t>Sicurezza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6710" y="3887772"/>
            <a:ext cx="2567305" cy="3302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2000">
                <a:latin typeface="Georgia"/>
                <a:cs typeface="Georgia"/>
              </a:defRPr>
            </a:pPr>
            <a:r>
              <a:t>Assegnazione di responsabilità</a:t>
            </a:r>
            <a:endParaRPr sz="2000">
              <a:latin typeface="Georgia"/>
              <a:cs typeface="Georgi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5567" y="4523232"/>
            <a:ext cx="2069592" cy="170383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132248" y="3793235"/>
            <a:ext cx="1868752" cy="3302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2000">
                <a:latin typeface="Georgia"/>
                <a:cs typeface="Georgia"/>
              </a:defRPr>
            </a:pPr>
            <a:r>
              <a:t>Sostenibilità</a:t>
            </a:r>
            <a:endParaRPr sz="2000">
              <a:latin typeface="Georgia"/>
              <a:cs typeface="Georgi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19452" y="4217972"/>
            <a:ext cx="3240979" cy="216065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15108" y="1679403"/>
            <a:ext cx="2755568" cy="181741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3668" y="301244"/>
            <a:ext cx="6316980" cy="5740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L'etica dell'automazione di guida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539662" y="2989579"/>
            <a:ext cx="2299335" cy="111696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algn="ctr">
              <a:lnSpc>
                <a:spcPts val="2845"/>
              </a:lnSpc>
              <a:spcBef>
                <a:spcPts val="100"/>
              </a:spcBef>
              <a:defRPr sz="2400">
                <a:solidFill>
                  <a:srgbClr val="2070C1"/>
                </a:solidFill>
                <a:latin typeface="Times New Roman"/>
                <a:cs typeface="Times New Roman"/>
              </a:defRPr>
            </a:pPr>
            <a:r>
              <a:t>Che c'e'?</a:t>
            </a:r>
            <a:endParaRPr sz="2400">
              <a:latin typeface="Times New Roman"/>
              <a:cs typeface="Times New Roman"/>
            </a:endParaRPr>
          </a:p>
          <a:p>
            <a:pPr marL="12700" marR="5080" indent="-635" algn="ctr">
              <a:lnSpc>
                <a:spcPts val="2900"/>
              </a:lnSpc>
              <a:spcBef>
                <a:spcPts val="45"/>
              </a:spcBef>
              <a:defRPr sz="2400">
                <a:latin typeface="Times New Roman"/>
                <a:cs typeface="Times New Roman"/>
              </a:defRPr>
            </a:pPr>
            <a:r>
              <a:t>Problemi tecnici:  Autonomia di livello 5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31840" y="2924944"/>
            <a:ext cx="3114675" cy="1501140"/>
          </a:xfrm>
          <a:custGeom>
            <a:avLst/>
            <a:gdLst/>
            <a:ahLst/>
            <a:cxnLst/>
            <a:rect l="l" t="t" r="r" b="b"/>
            <a:pathLst>
              <a:path w="3114675" h="1501139">
                <a:moveTo>
                  <a:pt x="0" y="750436"/>
                </a:moveTo>
                <a:lnTo>
                  <a:pt x="5161" y="688888"/>
                </a:lnTo>
                <a:lnTo>
                  <a:pt x="20380" y="628711"/>
                </a:lnTo>
                <a:lnTo>
                  <a:pt x="45255" y="570097"/>
                </a:lnTo>
                <a:lnTo>
                  <a:pt x="79385" y="513240"/>
                </a:lnTo>
                <a:lnTo>
                  <a:pt x="122370" y="458332"/>
                </a:lnTo>
                <a:lnTo>
                  <a:pt x="173808" y="405567"/>
                </a:lnTo>
                <a:lnTo>
                  <a:pt x="202572" y="380048"/>
                </a:lnTo>
                <a:lnTo>
                  <a:pt x="233300" y="355138"/>
                </a:lnTo>
                <a:lnTo>
                  <a:pt x="265940" y="330860"/>
                </a:lnTo>
                <a:lnTo>
                  <a:pt x="300444" y="307238"/>
                </a:lnTo>
                <a:lnTo>
                  <a:pt x="336760" y="284296"/>
                </a:lnTo>
                <a:lnTo>
                  <a:pt x="374839" y="262060"/>
                </a:lnTo>
                <a:lnTo>
                  <a:pt x="414631" y="240552"/>
                </a:lnTo>
                <a:lnTo>
                  <a:pt x="456085" y="219797"/>
                </a:lnTo>
                <a:lnTo>
                  <a:pt x="499152" y="199819"/>
                </a:lnTo>
                <a:lnTo>
                  <a:pt x="543781" y="180643"/>
                </a:lnTo>
                <a:lnTo>
                  <a:pt x="589923" y="162292"/>
                </a:lnTo>
                <a:lnTo>
                  <a:pt x="637526" y="144790"/>
                </a:lnTo>
                <a:lnTo>
                  <a:pt x="686542" y="128162"/>
                </a:lnTo>
                <a:lnTo>
                  <a:pt x="736920" y="112432"/>
                </a:lnTo>
                <a:lnTo>
                  <a:pt x="788610" y="97624"/>
                </a:lnTo>
                <a:lnTo>
                  <a:pt x="841562" y="83762"/>
                </a:lnTo>
                <a:lnTo>
                  <a:pt x="895725" y="70870"/>
                </a:lnTo>
                <a:lnTo>
                  <a:pt x="951051" y="58972"/>
                </a:lnTo>
                <a:lnTo>
                  <a:pt x="1007487" y="48094"/>
                </a:lnTo>
                <a:lnTo>
                  <a:pt x="1064985" y="38257"/>
                </a:lnTo>
                <a:lnTo>
                  <a:pt x="1123495" y="29488"/>
                </a:lnTo>
                <a:lnTo>
                  <a:pt x="1182966" y="21809"/>
                </a:lnTo>
                <a:lnTo>
                  <a:pt x="1243348" y="15246"/>
                </a:lnTo>
                <a:lnTo>
                  <a:pt x="1304591" y="9821"/>
                </a:lnTo>
                <a:lnTo>
                  <a:pt x="1366645" y="5561"/>
                </a:lnTo>
                <a:lnTo>
                  <a:pt x="1429460" y="2487"/>
                </a:lnTo>
                <a:lnTo>
                  <a:pt x="1492986" y="625"/>
                </a:lnTo>
                <a:lnTo>
                  <a:pt x="1557173" y="0"/>
                </a:lnTo>
                <a:lnTo>
                  <a:pt x="1621359" y="625"/>
                </a:lnTo>
                <a:lnTo>
                  <a:pt x="1684885" y="2487"/>
                </a:lnTo>
                <a:lnTo>
                  <a:pt x="1747700" y="5561"/>
                </a:lnTo>
                <a:lnTo>
                  <a:pt x="1809754" y="9821"/>
                </a:lnTo>
                <a:lnTo>
                  <a:pt x="1870997" y="15246"/>
                </a:lnTo>
                <a:lnTo>
                  <a:pt x="1931379" y="21809"/>
                </a:lnTo>
                <a:lnTo>
                  <a:pt x="1990850" y="29488"/>
                </a:lnTo>
                <a:lnTo>
                  <a:pt x="2049360" y="38257"/>
                </a:lnTo>
                <a:lnTo>
                  <a:pt x="2106858" y="48094"/>
                </a:lnTo>
                <a:lnTo>
                  <a:pt x="2163295" y="58972"/>
                </a:lnTo>
                <a:lnTo>
                  <a:pt x="2218620" y="70870"/>
                </a:lnTo>
                <a:lnTo>
                  <a:pt x="2272783" y="83762"/>
                </a:lnTo>
                <a:lnTo>
                  <a:pt x="2325735" y="97624"/>
                </a:lnTo>
                <a:lnTo>
                  <a:pt x="2377425" y="112432"/>
                </a:lnTo>
                <a:lnTo>
                  <a:pt x="2427803" y="128162"/>
                </a:lnTo>
                <a:lnTo>
                  <a:pt x="2476819" y="144790"/>
                </a:lnTo>
                <a:lnTo>
                  <a:pt x="2524423" y="162292"/>
                </a:lnTo>
                <a:lnTo>
                  <a:pt x="2570564" y="180643"/>
                </a:lnTo>
                <a:lnTo>
                  <a:pt x="2615193" y="199819"/>
                </a:lnTo>
                <a:lnTo>
                  <a:pt x="2658260" y="219797"/>
                </a:lnTo>
                <a:lnTo>
                  <a:pt x="2699714" y="240552"/>
                </a:lnTo>
                <a:lnTo>
                  <a:pt x="2739506" y="262060"/>
                </a:lnTo>
                <a:lnTo>
                  <a:pt x="2777585" y="284296"/>
                </a:lnTo>
                <a:lnTo>
                  <a:pt x="2813902" y="307238"/>
                </a:lnTo>
                <a:lnTo>
                  <a:pt x="2848405" y="330860"/>
                </a:lnTo>
                <a:lnTo>
                  <a:pt x="2881045" y="355138"/>
                </a:lnTo>
                <a:lnTo>
                  <a:pt x="2911773" y="380048"/>
                </a:lnTo>
                <a:lnTo>
                  <a:pt x="2940537" y="405567"/>
                </a:lnTo>
                <a:lnTo>
                  <a:pt x="2991975" y="458332"/>
                </a:lnTo>
                <a:lnTo>
                  <a:pt x="3034960" y="513240"/>
                </a:lnTo>
                <a:lnTo>
                  <a:pt x="3069090" y="570097"/>
                </a:lnTo>
                <a:lnTo>
                  <a:pt x="3093965" y="628711"/>
                </a:lnTo>
                <a:lnTo>
                  <a:pt x="3109184" y="688888"/>
                </a:lnTo>
                <a:lnTo>
                  <a:pt x="3114346" y="750436"/>
                </a:lnTo>
                <a:lnTo>
                  <a:pt x="3113047" y="781368"/>
                </a:lnTo>
                <a:lnTo>
                  <a:pt x="3102806" y="842255"/>
                </a:lnTo>
                <a:lnTo>
                  <a:pt x="3082709" y="901674"/>
                </a:lnTo>
                <a:lnTo>
                  <a:pt x="3053157" y="959434"/>
                </a:lnTo>
                <a:lnTo>
                  <a:pt x="3014549" y="1015341"/>
                </a:lnTo>
                <a:lnTo>
                  <a:pt x="2967288" y="1069201"/>
                </a:lnTo>
                <a:lnTo>
                  <a:pt x="2911773" y="1120823"/>
                </a:lnTo>
                <a:lnTo>
                  <a:pt x="2881045" y="1145733"/>
                </a:lnTo>
                <a:lnTo>
                  <a:pt x="2848405" y="1170011"/>
                </a:lnTo>
                <a:lnTo>
                  <a:pt x="2813902" y="1193633"/>
                </a:lnTo>
                <a:lnTo>
                  <a:pt x="2777585" y="1216574"/>
                </a:lnTo>
                <a:lnTo>
                  <a:pt x="2739506" y="1238811"/>
                </a:lnTo>
                <a:lnTo>
                  <a:pt x="2699714" y="1260319"/>
                </a:lnTo>
                <a:lnTo>
                  <a:pt x="2658260" y="1281074"/>
                </a:lnTo>
                <a:lnTo>
                  <a:pt x="2615193" y="1301052"/>
                </a:lnTo>
                <a:lnTo>
                  <a:pt x="2570564" y="1320228"/>
                </a:lnTo>
                <a:lnTo>
                  <a:pt x="2524423" y="1338579"/>
                </a:lnTo>
                <a:lnTo>
                  <a:pt x="2476819" y="1356081"/>
                </a:lnTo>
                <a:lnTo>
                  <a:pt x="2427803" y="1372709"/>
                </a:lnTo>
                <a:lnTo>
                  <a:pt x="2377425" y="1388439"/>
                </a:lnTo>
                <a:lnTo>
                  <a:pt x="2325735" y="1403247"/>
                </a:lnTo>
                <a:lnTo>
                  <a:pt x="2272783" y="1417109"/>
                </a:lnTo>
                <a:lnTo>
                  <a:pt x="2218620" y="1430001"/>
                </a:lnTo>
                <a:lnTo>
                  <a:pt x="2163295" y="1441898"/>
                </a:lnTo>
                <a:lnTo>
                  <a:pt x="2106858" y="1452777"/>
                </a:lnTo>
                <a:lnTo>
                  <a:pt x="2049360" y="1462614"/>
                </a:lnTo>
                <a:lnTo>
                  <a:pt x="1990850" y="1471383"/>
                </a:lnTo>
                <a:lnTo>
                  <a:pt x="1931379" y="1479062"/>
                </a:lnTo>
                <a:lnTo>
                  <a:pt x="1870997" y="1485625"/>
                </a:lnTo>
                <a:lnTo>
                  <a:pt x="1809754" y="1491050"/>
                </a:lnTo>
                <a:lnTo>
                  <a:pt x="1747700" y="1495310"/>
                </a:lnTo>
                <a:lnTo>
                  <a:pt x="1684885" y="1498384"/>
                </a:lnTo>
                <a:lnTo>
                  <a:pt x="1621359" y="1500246"/>
                </a:lnTo>
                <a:lnTo>
                  <a:pt x="1557173" y="1500872"/>
                </a:lnTo>
                <a:lnTo>
                  <a:pt x="1492986" y="1500246"/>
                </a:lnTo>
                <a:lnTo>
                  <a:pt x="1429460" y="1498384"/>
                </a:lnTo>
                <a:lnTo>
                  <a:pt x="1366645" y="1495310"/>
                </a:lnTo>
                <a:lnTo>
                  <a:pt x="1304591" y="1491050"/>
                </a:lnTo>
                <a:lnTo>
                  <a:pt x="1243348" y="1485625"/>
                </a:lnTo>
                <a:lnTo>
                  <a:pt x="1182966" y="1479062"/>
                </a:lnTo>
                <a:lnTo>
                  <a:pt x="1123495" y="1471383"/>
                </a:lnTo>
                <a:lnTo>
                  <a:pt x="1064985" y="1462614"/>
                </a:lnTo>
                <a:lnTo>
                  <a:pt x="1007487" y="1452777"/>
                </a:lnTo>
                <a:lnTo>
                  <a:pt x="951051" y="1441898"/>
                </a:lnTo>
                <a:lnTo>
                  <a:pt x="895725" y="1430001"/>
                </a:lnTo>
                <a:lnTo>
                  <a:pt x="841562" y="1417109"/>
                </a:lnTo>
                <a:lnTo>
                  <a:pt x="788610" y="1403247"/>
                </a:lnTo>
                <a:lnTo>
                  <a:pt x="736920" y="1388439"/>
                </a:lnTo>
                <a:lnTo>
                  <a:pt x="686542" y="1372709"/>
                </a:lnTo>
                <a:lnTo>
                  <a:pt x="637526" y="1356081"/>
                </a:lnTo>
                <a:lnTo>
                  <a:pt x="589923" y="1338579"/>
                </a:lnTo>
                <a:lnTo>
                  <a:pt x="543781" y="1320228"/>
                </a:lnTo>
                <a:lnTo>
                  <a:pt x="499152" y="1301052"/>
                </a:lnTo>
                <a:lnTo>
                  <a:pt x="456085" y="1281074"/>
                </a:lnTo>
                <a:lnTo>
                  <a:pt x="414631" y="1260319"/>
                </a:lnTo>
                <a:lnTo>
                  <a:pt x="374839" y="1238811"/>
                </a:lnTo>
                <a:lnTo>
                  <a:pt x="336760" y="1216574"/>
                </a:lnTo>
                <a:lnTo>
                  <a:pt x="300444" y="1193633"/>
                </a:lnTo>
                <a:lnTo>
                  <a:pt x="265940" y="1170011"/>
                </a:lnTo>
                <a:lnTo>
                  <a:pt x="233300" y="1145733"/>
                </a:lnTo>
                <a:lnTo>
                  <a:pt x="202572" y="1120823"/>
                </a:lnTo>
                <a:lnTo>
                  <a:pt x="173808" y="1095304"/>
                </a:lnTo>
                <a:lnTo>
                  <a:pt x="122370" y="1042539"/>
                </a:lnTo>
                <a:lnTo>
                  <a:pt x="79385" y="987631"/>
                </a:lnTo>
                <a:lnTo>
                  <a:pt x="45255" y="930774"/>
                </a:lnTo>
                <a:lnTo>
                  <a:pt x="20380" y="872160"/>
                </a:lnTo>
                <a:lnTo>
                  <a:pt x="5161" y="811983"/>
                </a:lnTo>
                <a:lnTo>
                  <a:pt x="0" y="750436"/>
                </a:lnTo>
                <a:close/>
              </a:path>
            </a:pathLst>
          </a:custGeom>
          <a:ln w="25400">
            <a:solidFill>
              <a:srgbClr val="285D88"/>
            </a:solidFill>
          </a:ln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 rot="20100000">
            <a:off x="2144098" y="2145406"/>
            <a:ext cx="814806" cy="304800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400"/>
              </a:lnSpc>
              <a:defRPr>
                <a:solidFill>
                  <a:srgbClr val="00B050"/>
                </a:solidFill>
                <a:latin typeface="Times New Roman"/>
                <a:cs typeface="Times New Roman"/>
              </a:defRPr>
            </a:pPr>
            <a:r>
              <a:rPr sz="2400"/>
              <a:t>Et</a:t>
            </a:r>
            <a:r>
              <a:rPr sz="3600" baseline="1157"/>
              <a:t>hic</a:t>
            </a:r>
            <a:r>
              <a:rPr sz="3600" baseline="2314"/>
              <a:t>s</a:t>
            </a:r>
            <a:endParaRPr sz="3600" baseline="2314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99604" y="5223764"/>
            <a:ext cx="1377950" cy="39116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2400">
                <a:solidFill>
                  <a:srgbClr val="00B050"/>
                </a:solidFill>
                <a:latin typeface="Times New Roman"/>
                <a:cs typeface="Times New Roman"/>
              </a:defRPr>
            </a:pPr>
            <a:r>
              <a:t>Regolamento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 rot="1140000">
            <a:off x="6311546" y="2175876"/>
            <a:ext cx="924797" cy="304800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400"/>
              </a:lnSpc>
              <a:defRPr>
                <a:solidFill>
                  <a:srgbClr val="00B050"/>
                </a:solidFill>
                <a:latin typeface="Times New Roman"/>
                <a:cs typeface="Times New Roman"/>
              </a:defRPr>
            </a:pPr>
            <a:r>
              <a:rPr sz="2400"/>
              <a:t>Informazioni su</a:t>
            </a:r>
            <a:r>
              <a:rPr sz="3600" baseline="1157"/>
              <a:t>Pol</a:t>
            </a:r>
            <a:r>
              <a:rPr sz="2400"/>
              <a:t>Itics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01414" y="1328558"/>
            <a:ext cx="7273290" cy="4693920"/>
          </a:xfrm>
          <a:custGeom>
            <a:avLst/>
            <a:gdLst/>
            <a:ahLst/>
            <a:cxnLst/>
            <a:rect l="l" t="t" r="r" b="b"/>
            <a:pathLst>
              <a:path w="7273290" h="4693920">
                <a:moveTo>
                  <a:pt x="0" y="2346821"/>
                </a:moveTo>
                <a:lnTo>
                  <a:pt x="1832" y="2271602"/>
                </a:lnTo>
                <a:lnTo>
                  <a:pt x="7293" y="2196975"/>
                </a:lnTo>
                <a:lnTo>
                  <a:pt x="16327" y="2122973"/>
                </a:lnTo>
                <a:lnTo>
                  <a:pt x="28879" y="2049632"/>
                </a:lnTo>
                <a:lnTo>
                  <a:pt x="44896" y="1976988"/>
                </a:lnTo>
                <a:lnTo>
                  <a:pt x="64322" y="1905077"/>
                </a:lnTo>
                <a:lnTo>
                  <a:pt x="87101" y="1833932"/>
                </a:lnTo>
                <a:lnTo>
                  <a:pt x="113181" y="1763591"/>
                </a:lnTo>
                <a:lnTo>
                  <a:pt x="142504" y="1694087"/>
                </a:lnTo>
                <a:lnTo>
                  <a:pt x="175018" y="1625457"/>
                </a:lnTo>
                <a:lnTo>
                  <a:pt x="192454" y="1591481"/>
                </a:lnTo>
                <a:lnTo>
                  <a:pt x="210666" y="1557736"/>
                </a:lnTo>
                <a:lnTo>
                  <a:pt x="229649" y="1524227"/>
                </a:lnTo>
                <a:lnTo>
                  <a:pt x="249395" y="1490959"/>
                </a:lnTo>
                <a:lnTo>
                  <a:pt x="269897" y="1457936"/>
                </a:lnTo>
                <a:lnTo>
                  <a:pt x="291149" y="1425162"/>
                </a:lnTo>
                <a:lnTo>
                  <a:pt x="313143" y="1392642"/>
                </a:lnTo>
                <a:lnTo>
                  <a:pt x="335873" y="1360380"/>
                </a:lnTo>
                <a:lnTo>
                  <a:pt x="359332" y="1328381"/>
                </a:lnTo>
                <a:lnTo>
                  <a:pt x="383513" y="1296648"/>
                </a:lnTo>
                <a:lnTo>
                  <a:pt x="408410" y="1265188"/>
                </a:lnTo>
                <a:lnTo>
                  <a:pt x="434015" y="1234003"/>
                </a:lnTo>
                <a:lnTo>
                  <a:pt x="460321" y="1203098"/>
                </a:lnTo>
                <a:lnTo>
                  <a:pt x="487322" y="1172478"/>
                </a:lnTo>
                <a:lnTo>
                  <a:pt x="515010" y="1142147"/>
                </a:lnTo>
                <a:lnTo>
                  <a:pt x="543380" y="1112110"/>
                </a:lnTo>
                <a:lnTo>
                  <a:pt x="572424" y="1082370"/>
                </a:lnTo>
                <a:lnTo>
                  <a:pt x="602135" y="1052933"/>
                </a:lnTo>
                <a:lnTo>
                  <a:pt x="632506" y="1023803"/>
                </a:lnTo>
                <a:lnTo>
                  <a:pt x="663531" y="994984"/>
                </a:lnTo>
                <a:lnTo>
                  <a:pt x="695203" y="966481"/>
                </a:lnTo>
                <a:lnTo>
                  <a:pt x="727515" y="938298"/>
                </a:lnTo>
                <a:lnTo>
                  <a:pt x="760459" y="910439"/>
                </a:lnTo>
                <a:lnTo>
                  <a:pt x="794030" y="882910"/>
                </a:lnTo>
                <a:lnTo>
                  <a:pt x="828220" y="855713"/>
                </a:lnTo>
                <a:lnTo>
                  <a:pt x="863022" y="828855"/>
                </a:lnTo>
                <a:lnTo>
                  <a:pt x="898431" y="802338"/>
                </a:lnTo>
                <a:lnTo>
                  <a:pt x="934437" y="776168"/>
                </a:lnTo>
                <a:lnTo>
                  <a:pt x="971036" y="750350"/>
                </a:lnTo>
                <a:lnTo>
                  <a:pt x="1008220" y="724886"/>
                </a:lnTo>
                <a:lnTo>
                  <a:pt x="1045982" y="699783"/>
                </a:lnTo>
                <a:lnTo>
                  <a:pt x="1084315" y="675044"/>
                </a:lnTo>
                <a:lnTo>
                  <a:pt x="1123213" y="650674"/>
                </a:lnTo>
                <a:lnTo>
                  <a:pt x="1162668" y="626676"/>
                </a:lnTo>
                <a:lnTo>
                  <a:pt x="1202674" y="603057"/>
                </a:lnTo>
                <a:lnTo>
                  <a:pt x="1243225" y="579819"/>
                </a:lnTo>
                <a:lnTo>
                  <a:pt x="1284312" y="556968"/>
                </a:lnTo>
                <a:lnTo>
                  <a:pt x="1325929" y="534507"/>
                </a:lnTo>
                <a:lnTo>
                  <a:pt x="1368070" y="512442"/>
                </a:lnTo>
                <a:lnTo>
                  <a:pt x="1410727" y="490777"/>
                </a:lnTo>
                <a:lnTo>
                  <a:pt x="1453894" y="469515"/>
                </a:lnTo>
                <a:lnTo>
                  <a:pt x="1497564" y="448662"/>
                </a:lnTo>
                <a:lnTo>
                  <a:pt x="1541730" y="428222"/>
                </a:lnTo>
                <a:lnTo>
                  <a:pt x="1586385" y="408200"/>
                </a:lnTo>
                <a:lnTo>
                  <a:pt x="1631522" y="388599"/>
                </a:lnTo>
                <a:lnTo>
                  <a:pt x="1677135" y="369424"/>
                </a:lnTo>
                <a:lnTo>
                  <a:pt x="1723216" y="350680"/>
                </a:lnTo>
                <a:lnTo>
                  <a:pt x="1769759" y="332372"/>
                </a:lnTo>
                <a:lnTo>
                  <a:pt x="1816757" y="314502"/>
                </a:lnTo>
                <a:lnTo>
                  <a:pt x="1864202" y="297077"/>
                </a:lnTo>
                <a:lnTo>
                  <a:pt x="1912089" y="280099"/>
                </a:lnTo>
                <a:lnTo>
                  <a:pt x="1960411" y="263575"/>
                </a:lnTo>
                <a:lnTo>
                  <a:pt x="2009159" y="247508"/>
                </a:lnTo>
                <a:lnTo>
                  <a:pt x="2058329" y="231902"/>
                </a:lnTo>
                <a:lnTo>
                  <a:pt x="2107912" y="216762"/>
                </a:lnTo>
                <a:lnTo>
                  <a:pt x="2157902" y="202093"/>
                </a:lnTo>
                <a:lnTo>
                  <a:pt x="2208292" y="187898"/>
                </a:lnTo>
                <a:lnTo>
                  <a:pt x="2259075" y="174183"/>
                </a:lnTo>
                <a:lnTo>
                  <a:pt x="2310244" y="160952"/>
                </a:lnTo>
                <a:lnTo>
                  <a:pt x="2361793" y="148208"/>
                </a:lnTo>
                <a:lnTo>
                  <a:pt x="2413715" y="135957"/>
                </a:lnTo>
                <a:lnTo>
                  <a:pt x="2466003" y="124203"/>
                </a:lnTo>
                <a:lnTo>
                  <a:pt x="2518649" y="112951"/>
                </a:lnTo>
                <a:lnTo>
                  <a:pt x="2571647" y="102204"/>
                </a:lnTo>
                <a:lnTo>
                  <a:pt x="2624991" y="91968"/>
                </a:lnTo>
                <a:lnTo>
                  <a:pt x="2678673" y="82246"/>
                </a:lnTo>
                <a:lnTo>
                  <a:pt x="2732687" y="73043"/>
                </a:lnTo>
                <a:lnTo>
                  <a:pt x="2787025" y="64364"/>
                </a:lnTo>
                <a:lnTo>
                  <a:pt x="2841682" y="56212"/>
                </a:lnTo>
                <a:lnTo>
                  <a:pt x="2896649" y="48593"/>
                </a:lnTo>
                <a:lnTo>
                  <a:pt x="2951920" y="41511"/>
                </a:lnTo>
                <a:lnTo>
                  <a:pt x="3007489" y="34970"/>
                </a:lnTo>
                <a:lnTo>
                  <a:pt x="3063348" y="28974"/>
                </a:lnTo>
                <a:lnTo>
                  <a:pt x="3119490" y="23529"/>
                </a:lnTo>
                <a:lnTo>
                  <a:pt x="3175909" y="18638"/>
                </a:lnTo>
                <a:lnTo>
                  <a:pt x="3232599" y="14305"/>
                </a:lnTo>
                <a:lnTo>
                  <a:pt x="3289551" y="10537"/>
                </a:lnTo>
                <a:lnTo>
                  <a:pt x="3346759" y="7335"/>
                </a:lnTo>
                <a:lnTo>
                  <a:pt x="3404217" y="4706"/>
                </a:lnTo>
                <a:lnTo>
                  <a:pt x="3461917" y="2654"/>
                </a:lnTo>
                <a:lnTo>
                  <a:pt x="3519853" y="1182"/>
                </a:lnTo>
                <a:lnTo>
                  <a:pt x="3578017" y="296"/>
                </a:lnTo>
                <a:lnTo>
                  <a:pt x="3636404" y="0"/>
                </a:lnTo>
                <a:lnTo>
                  <a:pt x="3694790" y="296"/>
                </a:lnTo>
                <a:lnTo>
                  <a:pt x="3752954" y="1182"/>
                </a:lnTo>
                <a:lnTo>
                  <a:pt x="3810890" y="2654"/>
                </a:lnTo>
                <a:lnTo>
                  <a:pt x="3868590" y="4706"/>
                </a:lnTo>
                <a:lnTo>
                  <a:pt x="3926048" y="7335"/>
                </a:lnTo>
                <a:lnTo>
                  <a:pt x="3983256" y="10537"/>
                </a:lnTo>
                <a:lnTo>
                  <a:pt x="4040208" y="14305"/>
                </a:lnTo>
                <a:lnTo>
                  <a:pt x="4096897" y="18638"/>
                </a:lnTo>
                <a:lnTo>
                  <a:pt x="4153317" y="23529"/>
                </a:lnTo>
                <a:lnTo>
                  <a:pt x="4209459" y="28974"/>
                </a:lnTo>
                <a:lnTo>
                  <a:pt x="4265318" y="34970"/>
                </a:lnTo>
                <a:lnTo>
                  <a:pt x="4320887" y="41511"/>
                </a:lnTo>
                <a:lnTo>
                  <a:pt x="4376158" y="48593"/>
                </a:lnTo>
                <a:lnTo>
                  <a:pt x="4431125" y="56212"/>
                </a:lnTo>
                <a:lnTo>
                  <a:pt x="4485781" y="64364"/>
                </a:lnTo>
                <a:lnTo>
                  <a:pt x="4540120" y="73043"/>
                </a:lnTo>
                <a:lnTo>
                  <a:pt x="4594133" y="82246"/>
                </a:lnTo>
                <a:lnTo>
                  <a:pt x="4647816" y="91968"/>
                </a:lnTo>
                <a:lnTo>
                  <a:pt x="4701159" y="102204"/>
                </a:lnTo>
                <a:lnTo>
                  <a:pt x="4754158" y="112951"/>
                </a:lnTo>
                <a:lnTo>
                  <a:pt x="4806804" y="124203"/>
                </a:lnTo>
                <a:lnTo>
                  <a:pt x="4859092" y="135957"/>
                </a:lnTo>
                <a:lnTo>
                  <a:pt x="4911013" y="148208"/>
                </a:lnTo>
                <a:lnTo>
                  <a:pt x="4962562" y="160952"/>
                </a:lnTo>
                <a:lnTo>
                  <a:pt x="5013732" y="174183"/>
                </a:lnTo>
                <a:lnTo>
                  <a:pt x="5064515" y="187898"/>
                </a:lnTo>
                <a:lnTo>
                  <a:pt x="5114905" y="202093"/>
                </a:lnTo>
                <a:lnTo>
                  <a:pt x="5164895" y="216762"/>
                </a:lnTo>
                <a:lnTo>
                  <a:pt x="5214478" y="231902"/>
                </a:lnTo>
                <a:lnTo>
                  <a:pt x="5263647" y="247508"/>
                </a:lnTo>
                <a:lnTo>
                  <a:pt x="5312396" y="263575"/>
                </a:lnTo>
                <a:lnTo>
                  <a:pt x="5360717" y="280099"/>
                </a:lnTo>
                <a:lnTo>
                  <a:pt x="5408604" y="297077"/>
                </a:lnTo>
                <a:lnTo>
                  <a:pt x="5456050" y="314502"/>
                </a:lnTo>
                <a:lnTo>
                  <a:pt x="5503048" y="332372"/>
                </a:lnTo>
                <a:lnTo>
                  <a:pt x="5549591" y="350680"/>
                </a:lnTo>
                <a:lnTo>
                  <a:pt x="5595672" y="369424"/>
                </a:lnTo>
                <a:lnTo>
                  <a:pt x="5641285" y="388599"/>
                </a:lnTo>
                <a:lnTo>
                  <a:pt x="5686422" y="408200"/>
                </a:lnTo>
                <a:lnTo>
                  <a:pt x="5731077" y="428222"/>
                </a:lnTo>
                <a:lnTo>
                  <a:pt x="5775242" y="448662"/>
                </a:lnTo>
                <a:lnTo>
                  <a:pt x="5818912" y="469515"/>
                </a:lnTo>
                <a:lnTo>
                  <a:pt x="5862079" y="490777"/>
                </a:lnTo>
                <a:lnTo>
                  <a:pt x="5904737" y="512442"/>
                </a:lnTo>
                <a:lnTo>
                  <a:pt x="5946878" y="534507"/>
                </a:lnTo>
                <a:lnTo>
                  <a:pt x="5988495" y="556968"/>
                </a:lnTo>
                <a:lnTo>
                  <a:pt x="6029582" y="579819"/>
                </a:lnTo>
                <a:lnTo>
                  <a:pt x="6070132" y="603057"/>
                </a:lnTo>
                <a:lnTo>
                  <a:pt x="6110139" y="626676"/>
                </a:lnTo>
                <a:lnTo>
                  <a:pt x="6149594" y="650674"/>
                </a:lnTo>
                <a:lnTo>
                  <a:pt x="6188492" y="675044"/>
                </a:lnTo>
                <a:lnTo>
                  <a:pt x="6226825" y="699783"/>
                </a:lnTo>
                <a:lnTo>
                  <a:pt x="6264587" y="724886"/>
                </a:lnTo>
                <a:lnTo>
                  <a:pt x="6301771" y="750350"/>
                </a:lnTo>
                <a:lnTo>
                  <a:pt x="6338369" y="776168"/>
                </a:lnTo>
                <a:lnTo>
                  <a:pt x="6374376" y="802338"/>
                </a:lnTo>
                <a:lnTo>
                  <a:pt x="6409784" y="828855"/>
                </a:lnTo>
                <a:lnTo>
                  <a:pt x="6444587" y="855713"/>
                </a:lnTo>
                <a:lnTo>
                  <a:pt x="6478777" y="882910"/>
                </a:lnTo>
                <a:lnTo>
                  <a:pt x="6512348" y="910439"/>
                </a:lnTo>
                <a:lnTo>
                  <a:pt x="6545292" y="938298"/>
                </a:lnTo>
                <a:lnTo>
                  <a:pt x="6577604" y="966481"/>
                </a:lnTo>
                <a:lnTo>
                  <a:pt x="6609276" y="994984"/>
                </a:lnTo>
                <a:lnTo>
                  <a:pt x="6640301" y="1023803"/>
                </a:lnTo>
                <a:lnTo>
                  <a:pt x="6670672" y="1052933"/>
                </a:lnTo>
                <a:lnTo>
                  <a:pt x="6700383" y="1082370"/>
                </a:lnTo>
                <a:lnTo>
                  <a:pt x="6729427" y="1112110"/>
                </a:lnTo>
                <a:lnTo>
                  <a:pt x="6757797" y="1142147"/>
                </a:lnTo>
                <a:lnTo>
                  <a:pt x="6785485" y="1172478"/>
                </a:lnTo>
                <a:lnTo>
                  <a:pt x="6812486" y="1203098"/>
                </a:lnTo>
                <a:lnTo>
                  <a:pt x="6838792" y="1234003"/>
                </a:lnTo>
                <a:lnTo>
                  <a:pt x="6864397" y="1265188"/>
                </a:lnTo>
                <a:lnTo>
                  <a:pt x="6889293" y="1296648"/>
                </a:lnTo>
                <a:lnTo>
                  <a:pt x="6913475" y="1328381"/>
                </a:lnTo>
                <a:lnTo>
                  <a:pt x="6936934" y="1360380"/>
                </a:lnTo>
                <a:lnTo>
                  <a:pt x="6959664" y="1392642"/>
                </a:lnTo>
                <a:lnTo>
                  <a:pt x="6981658" y="1425162"/>
                </a:lnTo>
                <a:lnTo>
                  <a:pt x="7002910" y="1457936"/>
                </a:lnTo>
                <a:lnTo>
                  <a:pt x="7023412" y="1490959"/>
                </a:lnTo>
                <a:lnTo>
                  <a:pt x="7043158" y="1524227"/>
                </a:lnTo>
                <a:lnTo>
                  <a:pt x="7062141" y="1557736"/>
                </a:lnTo>
                <a:lnTo>
                  <a:pt x="7080353" y="1591481"/>
                </a:lnTo>
                <a:lnTo>
                  <a:pt x="7097789" y="1625457"/>
                </a:lnTo>
                <a:lnTo>
                  <a:pt x="7130303" y="1694087"/>
                </a:lnTo>
                <a:lnTo>
                  <a:pt x="7159626" y="1763591"/>
                </a:lnTo>
                <a:lnTo>
                  <a:pt x="7185706" y="1833932"/>
                </a:lnTo>
                <a:lnTo>
                  <a:pt x="7208485" y="1905077"/>
                </a:lnTo>
                <a:lnTo>
                  <a:pt x="7227911" y="1976988"/>
                </a:lnTo>
                <a:lnTo>
                  <a:pt x="7243928" y="2049632"/>
                </a:lnTo>
                <a:lnTo>
                  <a:pt x="7256480" y="2122973"/>
                </a:lnTo>
                <a:lnTo>
                  <a:pt x="7265515" y="2196975"/>
                </a:lnTo>
                <a:lnTo>
                  <a:pt x="7270975" y="2271602"/>
                </a:lnTo>
                <a:lnTo>
                  <a:pt x="7272808" y="2346821"/>
                </a:lnTo>
                <a:lnTo>
                  <a:pt x="7272348" y="2384501"/>
                </a:lnTo>
                <a:lnTo>
                  <a:pt x="7268695" y="2459429"/>
                </a:lnTo>
                <a:lnTo>
                  <a:pt x="7261441" y="2533748"/>
                </a:lnTo>
                <a:lnTo>
                  <a:pt x="7250640" y="2607423"/>
                </a:lnTo>
                <a:lnTo>
                  <a:pt x="7236349" y="2680420"/>
                </a:lnTo>
                <a:lnTo>
                  <a:pt x="7218621" y="2752702"/>
                </a:lnTo>
                <a:lnTo>
                  <a:pt x="7197511" y="2824235"/>
                </a:lnTo>
                <a:lnTo>
                  <a:pt x="7173075" y="2894982"/>
                </a:lnTo>
                <a:lnTo>
                  <a:pt x="7145367" y="2964909"/>
                </a:lnTo>
                <a:lnTo>
                  <a:pt x="7114441" y="3033980"/>
                </a:lnTo>
                <a:lnTo>
                  <a:pt x="7080353" y="3102160"/>
                </a:lnTo>
                <a:lnTo>
                  <a:pt x="7062141" y="3135905"/>
                </a:lnTo>
                <a:lnTo>
                  <a:pt x="7043158" y="3169414"/>
                </a:lnTo>
                <a:lnTo>
                  <a:pt x="7023412" y="3202682"/>
                </a:lnTo>
                <a:lnTo>
                  <a:pt x="7002910" y="3235705"/>
                </a:lnTo>
                <a:lnTo>
                  <a:pt x="6981658" y="3268479"/>
                </a:lnTo>
                <a:lnTo>
                  <a:pt x="6959664" y="3300999"/>
                </a:lnTo>
                <a:lnTo>
                  <a:pt x="6936934" y="3333261"/>
                </a:lnTo>
                <a:lnTo>
                  <a:pt x="6913475" y="3365260"/>
                </a:lnTo>
                <a:lnTo>
                  <a:pt x="6889293" y="3396993"/>
                </a:lnTo>
                <a:lnTo>
                  <a:pt x="6864397" y="3428453"/>
                </a:lnTo>
                <a:lnTo>
                  <a:pt x="6838792" y="3459638"/>
                </a:lnTo>
                <a:lnTo>
                  <a:pt x="6812486" y="3490543"/>
                </a:lnTo>
                <a:lnTo>
                  <a:pt x="6785485" y="3521163"/>
                </a:lnTo>
                <a:lnTo>
                  <a:pt x="6757797" y="3551494"/>
                </a:lnTo>
                <a:lnTo>
                  <a:pt x="6729427" y="3581531"/>
                </a:lnTo>
                <a:lnTo>
                  <a:pt x="6700383" y="3611271"/>
                </a:lnTo>
                <a:lnTo>
                  <a:pt x="6670672" y="3640708"/>
                </a:lnTo>
                <a:lnTo>
                  <a:pt x="6640301" y="3669838"/>
                </a:lnTo>
                <a:lnTo>
                  <a:pt x="6609276" y="3698657"/>
                </a:lnTo>
                <a:lnTo>
                  <a:pt x="6577604" y="3727160"/>
                </a:lnTo>
                <a:lnTo>
                  <a:pt x="6545292" y="3755343"/>
                </a:lnTo>
                <a:lnTo>
                  <a:pt x="6512348" y="3783202"/>
                </a:lnTo>
                <a:lnTo>
                  <a:pt x="6478777" y="3810731"/>
                </a:lnTo>
                <a:lnTo>
                  <a:pt x="6444587" y="3837928"/>
                </a:lnTo>
                <a:lnTo>
                  <a:pt x="6409784" y="3864786"/>
                </a:lnTo>
                <a:lnTo>
                  <a:pt x="6374376" y="3891303"/>
                </a:lnTo>
                <a:lnTo>
                  <a:pt x="6338369" y="3917473"/>
                </a:lnTo>
                <a:lnTo>
                  <a:pt x="6301771" y="3943291"/>
                </a:lnTo>
                <a:lnTo>
                  <a:pt x="6264587" y="3968755"/>
                </a:lnTo>
                <a:lnTo>
                  <a:pt x="6226825" y="3993858"/>
                </a:lnTo>
                <a:lnTo>
                  <a:pt x="6188492" y="4018597"/>
                </a:lnTo>
                <a:lnTo>
                  <a:pt x="6149594" y="4042968"/>
                </a:lnTo>
                <a:lnTo>
                  <a:pt x="6110139" y="4066965"/>
                </a:lnTo>
                <a:lnTo>
                  <a:pt x="6070132" y="4090584"/>
                </a:lnTo>
                <a:lnTo>
                  <a:pt x="6029582" y="4113822"/>
                </a:lnTo>
                <a:lnTo>
                  <a:pt x="5988495" y="4136673"/>
                </a:lnTo>
                <a:lnTo>
                  <a:pt x="5946878" y="4159134"/>
                </a:lnTo>
                <a:lnTo>
                  <a:pt x="5904737" y="4181199"/>
                </a:lnTo>
                <a:lnTo>
                  <a:pt x="5862079" y="4202865"/>
                </a:lnTo>
                <a:lnTo>
                  <a:pt x="5818912" y="4224126"/>
                </a:lnTo>
                <a:lnTo>
                  <a:pt x="5775242" y="4244979"/>
                </a:lnTo>
                <a:lnTo>
                  <a:pt x="5731077" y="4265419"/>
                </a:lnTo>
                <a:lnTo>
                  <a:pt x="5686422" y="4285441"/>
                </a:lnTo>
                <a:lnTo>
                  <a:pt x="5641285" y="4305042"/>
                </a:lnTo>
                <a:lnTo>
                  <a:pt x="5595672" y="4324217"/>
                </a:lnTo>
                <a:lnTo>
                  <a:pt x="5549591" y="4342961"/>
                </a:lnTo>
                <a:lnTo>
                  <a:pt x="5503048" y="4361270"/>
                </a:lnTo>
                <a:lnTo>
                  <a:pt x="5456050" y="4379139"/>
                </a:lnTo>
                <a:lnTo>
                  <a:pt x="5408604" y="4396565"/>
                </a:lnTo>
                <a:lnTo>
                  <a:pt x="5360717" y="4413542"/>
                </a:lnTo>
                <a:lnTo>
                  <a:pt x="5312396" y="4430066"/>
                </a:lnTo>
                <a:lnTo>
                  <a:pt x="5263647" y="4446134"/>
                </a:lnTo>
                <a:lnTo>
                  <a:pt x="5214478" y="4461739"/>
                </a:lnTo>
                <a:lnTo>
                  <a:pt x="5164895" y="4476879"/>
                </a:lnTo>
                <a:lnTo>
                  <a:pt x="5114905" y="4491548"/>
                </a:lnTo>
                <a:lnTo>
                  <a:pt x="5064515" y="4505743"/>
                </a:lnTo>
                <a:lnTo>
                  <a:pt x="5013732" y="4519458"/>
                </a:lnTo>
                <a:lnTo>
                  <a:pt x="4962562" y="4532689"/>
                </a:lnTo>
                <a:lnTo>
                  <a:pt x="4911013" y="4545433"/>
                </a:lnTo>
                <a:lnTo>
                  <a:pt x="4859092" y="4557684"/>
                </a:lnTo>
                <a:lnTo>
                  <a:pt x="4806804" y="4569438"/>
                </a:lnTo>
                <a:lnTo>
                  <a:pt x="4754158" y="4580690"/>
                </a:lnTo>
                <a:lnTo>
                  <a:pt x="4701159" y="4591437"/>
                </a:lnTo>
                <a:lnTo>
                  <a:pt x="4647816" y="4601673"/>
                </a:lnTo>
                <a:lnTo>
                  <a:pt x="4594133" y="4611395"/>
                </a:lnTo>
                <a:lnTo>
                  <a:pt x="4540120" y="4620598"/>
                </a:lnTo>
                <a:lnTo>
                  <a:pt x="4485781" y="4629277"/>
                </a:lnTo>
                <a:lnTo>
                  <a:pt x="4431125" y="4637429"/>
                </a:lnTo>
                <a:lnTo>
                  <a:pt x="4376158" y="4645048"/>
                </a:lnTo>
                <a:lnTo>
                  <a:pt x="4320887" y="4652130"/>
                </a:lnTo>
                <a:lnTo>
                  <a:pt x="4265318" y="4658671"/>
                </a:lnTo>
                <a:lnTo>
                  <a:pt x="4209459" y="4664667"/>
                </a:lnTo>
                <a:lnTo>
                  <a:pt x="4153317" y="4670112"/>
                </a:lnTo>
                <a:lnTo>
                  <a:pt x="4096897" y="4675003"/>
                </a:lnTo>
                <a:lnTo>
                  <a:pt x="4040208" y="4679336"/>
                </a:lnTo>
                <a:lnTo>
                  <a:pt x="3983256" y="4683105"/>
                </a:lnTo>
                <a:lnTo>
                  <a:pt x="3926048" y="4686306"/>
                </a:lnTo>
                <a:lnTo>
                  <a:pt x="3868590" y="4688935"/>
                </a:lnTo>
                <a:lnTo>
                  <a:pt x="3810890" y="4690987"/>
                </a:lnTo>
                <a:lnTo>
                  <a:pt x="3752954" y="4692459"/>
                </a:lnTo>
                <a:lnTo>
                  <a:pt x="3694790" y="4693345"/>
                </a:lnTo>
                <a:lnTo>
                  <a:pt x="3636404" y="4693642"/>
                </a:lnTo>
                <a:lnTo>
                  <a:pt x="3578017" y="4693345"/>
                </a:lnTo>
                <a:lnTo>
                  <a:pt x="3519853" y="4692459"/>
                </a:lnTo>
                <a:lnTo>
                  <a:pt x="3461917" y="4690987"/>
                </a:lnTo>
                <a:lnTo>
                  <a:pt x="3404217" y="4688935"/>
                </a:lnTo>
                <a:lnTo>
                  <a:pt x="3346759" y="4686306"/>
                </a:lnTo>
                <a:lnTo>
                  <a:pt x="3289551" y="4683105"/>
                </a:lnTo>
                <a:lnTo>
                  <a:pt x="3232599" y="4679336"/>
                </a:lnTo>
                <a:lnTo>
                  <a:pt x="3175909" y="4675003"/>
                </a:lnTo>
                <a:lnTo>
                  <a:pt x="3119490" y="4670112"/>
                </a:lnTo>
                <a:lnTo>
                  <a:pt x="3063348" y="4664667"/>
                </a:lnTo>
                <a:lnTo>
                  <a:pt x="3007489" y="4658671"/>
                </a:lnTo>
                <a:lnTo>
                  <a:pt x="2951920" y="4652130"/>
                </a:lnTo>
                <a:lnTo>
                  <a:pt x="2896649" y="4645048"/>
                </a:lnTo>
                <a:lnTo>
                  <a:pt x="2841682" y="4637429"/>
                </a:lnTo>
                <a:lnTo>
                  <a:pt x="2787025" y="4629277"/>
                </a:lnTo>
                <a:lnTo>
                  <a:pt x="2732687" y="4620598"/>
                </a:lnTo>
                <a:lnTo>
                  <a:pt x="2678673" y="4611395"/>
                </a:lnTo>
                <a:lnTo>
                  <a:pt x="2624991" y="4601673"/>
                </a:lnTo>
                <a:lnTo>
                  <a:pt x="2571647" y="4591437"/>
                </a:lnTo>
                <a:lnTo>
                  <a:pt x="2518649" y="4580690"/>
                </a:lnTo>
                <a:lnTo>
                  <a:pt x="2466003" y="4569438"/>
                </a:lnTo>
                <a:lnTo>
                  <a:pt x="2413715" y="4557684"/>
                </a:lnTo>
                <a:lnTo>
                  <a:pt x="2361793" y="4545433"/>
                </a:lnTo>
                <a:lnTo>
                  <a:pt x="2310244" y="4532689"/>
                </a:lnTo>
                <a:lnTo>
                  <a:pt x="2259075" y="4519458"/>
                </a:lnTo>
                <a:lnTo>
                  <a:pt x="2208292" y="4505743"/>
                </a:lnTo>
                <a:lnTo>
                  <a:pt x="2157902" y="4491548"/>
                </a:lnTo>
                <a:lnTo>
                  <a:pt x="2107912" y="4476879"/>
                </a:lnTo>
                <a:lnTo>
                  <a:pt x="2058329" y="4461739"/>
                </a:lnTo>
                <a:lnTo>
                  <a:pt x="2009159" y="4446134"/>
                </a:lnTo>
                <a:lnTo>
                  <a:pt x="1960411" y="4430066"/>
                </a:lnTo>
                <a:lnTo>
                  <a:pt x="1912089" y="4413542"/>
                </a:lnTo>
                <a:lnTo>
                  <a:pt x="1864202" y="4396565"/>
                </a:lnTo>
                <a:lnTo>
                  <a:pt x="1816757" y="4379139"/>
                </a:lnTo>
                <a:lnTo>
                  <a:pt x="1769759" y="4361270"/>
                </a:lnTo>
                <a:lnTo>
                  <a:pt x="1723216" y="4342961"/>
                </a:lnTo>
                <a:lnTo>
                  <a:pt x="1677135" y="4324217"/>
                </a:lnTo>
                <a:lnTo>
                  <a:pt x="1631522" y="4305042"/>
                </a:lnTo>
                <a:lnTo>
                  <a:pt x="1586385" y="4285441"/>
                </a:lnTo>
                <a:lnTo>
                  <a:pt x="1541730" y="4265419"/>
                </a:lnTo>
                <a:lnTo>
                  <a:pt x="1497564" y="4244979"/>
                </a:lnTo>
                <a:lnTo>
                  <a:pt x="1453894" y="4224126"/>
                </a:lnTo>
                <a:lnTo>
                  <a:pt x="1410727" y="4202865"/>
                </a:lnTo>
                <a:lnTo>
                  <a:pt x="1368070" y="4181199"/>
                </a:lnTo>
                <a:lnTo>
                  <a:pt x="1325929" y="4159134"/>
                </a:lnTo>
                <a:lnTo>
                  <a:pt x="1284312" y="4136673"/>
                </a:lnTo>
                <a:lnTo>
                  <a:pt x="1243225" y="4113822"/>
                </a:lnTo>
                <a:lnTo>
                  <a:pt x="1202674" y="4090584"/>
                </a:lnTo>
                <a:lnTo>
                  <a:pt x="1162668" y="4066965"/>
                </a:lnTo>
                <a:lnTo>
                  <a:pt x="1123213" y="4042968"/>
                </a:lnTo>
                <a:lnTo>
                  <a:pt x="1084315" y="4018597"/>
                </a:lnTo>
                <a:lnTo>
                  <a:pt x="1045982" y="3993858"/>
                </a:lnTo>
                <a:lnTo>
                  <a:pt x="1008220" y="3968755"/>
                </a:lnTo>
                <a:lnTo>
                  <a:pt x="971036" y="3943291"/>
                </a:lnTo>
                <a:lnTo>
                  <a:pt x="934437" y="3917473"/>
                </a:lnTo>
                <a:lnTo>
                  <a:pt x="898431" y="3891303"/>
                </a:lnTo>
                <a:lnTo>
                  <a:pt x="863022" y="3864786"/>
                </a:lnTo>
                <a:lnTo>
                  <a:pt x="828220" y="3837928"/>
                </a:lnTo>
                <a:lnTo>
                  <a:pt x="794030" y="3810731"/>
                </a:lnTo>
                <a:lnTo>
                  <a:pt x="760459" y="3783202"/>
                </a:lnTo>
                <a:lnTo>
                  <a:pt x="727515" y="3755343"/>
                </a:lnTo>
                <a:lnTo>
                  <a:pt x="695203" y="3727160"/>
                </a:lnTo>
                <a:lnTo>
                  <a:pt x="663531" y="3698657"/>
                </a:lnTo>
                <a:lnTo>
                  <a:pt x="632506" y="3669838"/>
                </a:lnTo>
                <a:lnTo>
                  <a:pt x="602135" y="3640708"/>
                </a:lnTo>
                <a:lnTo>
                  <a:pt x="572424" y="3611271"/>
                </a:lnTo>
                <a:lnTo>
                  <a:pt x="543380" y="3581531"/>
                </a:lnTo>
                <a:lnTo>
                  <a:pt x="515010" y="3551494"/>
                </a:lnTo>
                <a:lnTo>
                  <a:pt x="487322" y="3521163"/>
                </a:lnTo>
                <a:lnTo>
                  <a:pt x="460321" y="3490543"/>
                </a:lnTo>
                <a:lnTo>
                  <a:pt x="434015" y="3459638"/>
                </a:lnTo>
                <a:lnTo>
                  <a:pt x="408410" y="3428453"/>
                </a:lnTo>
                <a:lnTo>
                  <a:pt x="383513" y="3396993"/>
                </a:lnTo>
                <a:lnTo>
                  <a:pt x="359332" y="3365260"/>
                </a:lnTo>
                <a:lnTo>
                  <a:pt x="335873" y="3333261"/>
                </a:lnTo>
                <a:lnTo>
                  <a:pt x="313143" y="3300999"/>
                </a:lnTo>
                <a:lnTo>
                  <a:pt x="291149" y="3268479"/>
                </a:lnTo>
                <a:lnTo>
                  <a:pt x="269897" y="3235705"/>
                </a:lnTo>
                <a:lnTo>
                  <a:pt x="249395" y="3202682"/>
                </a:lnTo>
                <a:lnTo>
                  <a:pt x="229649" y="3169414"/>
                </a:lnTo>
                <a:lnTo>
                  <a:pt x="210666" y="3135905"/>
                </a:lnTo>
                <a:lnTo>
                  <a:pt x="192454" y="3102160"/>
                </a:lnTo>
                <a:lnTo>
                  <a:pt x="175018" y="3068184"/>
                </a:lnTo>
                <a:lnTo>
                  <a:pt x="142504" y="2999554"/>
                </a:lnTo>
                <a:lnTo>
                  <a:pt x="113181" y="2930051"/>
                </a:lnTo>
                <a:lnTo>
                  <a:pt x="87101" y="2859709"/>
                </a:lnTo>
                <a:lnTo>
                  <a:pt x="64322" y="2788565"/>
                </a:lnTo>
                <a:lnTo>
                  <a:pt x="44896" y="2716653"/>
                </a:lnTo>
                <a:lnTo>
                  <a:pt x="28879" y="2644009"/>
                </a:lnTo>
                <a:lnTo>
                  <a:pt x="16327" y="2570668"/>
                </a:lnTo>
                <a:lnTo>
                  <a:pt x="7293" y="2496667"/>
                </a:lnTo>
                <a:lnTo>
                  <a:pt x="1832" y="2422039"/>
                </a:lnTo>
                <a:lnTo>
                  <a:pt x="0" y="2346821"/>
                </a:lnTo>
                <a:close/>
              </a:path>
            </a:pathLst>
          </a:custGeom>
          <a:ln w="25400">
            <a:solidFill>
              <a:srgbClr val="00B050"/>
            </a:solidFill>
          </a:ln>
        </p:spPr>
        <p:txBody>
          <a:bodyPr wrap="square" lIns="0" tIns="0" rIns="0" bIns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3668" y="301244"/>
            <a:ext cx="6316980" cy="5740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L'etica dell'automazione di guida</a:t>
            </a:r>
          </a:p>
        </p:txBody>
      </p:sp>
      <p:sp>
        <p:nvSpPr>
          <p:cNvPr id="3" name="object 3"/>
          <p:cNvSpPr/>
          <p:nvPr/>
        </p:nvSpPr>
        <p:spPr>
          <a:xfrm>
            <a:off x="3131840" y="2924944"/>
            <a:ext cx="3114675" cy="1501140"/>
          </a:xfrm>
          <a:custGeom>
            <a:avLst/>
            <a:gdLst/>
            <a:ahLst/>
            <a:cxnLst/>
            <a:rect l="l" t="t" r="r" b="b"/>
            <a:pathLst>
              <a:path w="3114675" h="1501139">
                <a:moveTo>
                  <a:pt x="0" y="750436"/>
                </a:moveTo>
                <a:lnTo>
                  <a:pt x="5161" y="688888"/>
                </a:lnTo>
                <a:lnTo>
                  <a:pt x="20380" y="628711"/>
                </a:lnTo>
                <a:lnTo>
                  <a:pt x="45255" y="570097"/>
                </a:lnTo>
                <a:lnTo>
                  <a:pt x="79385" y="513240"/>
                </a:lnTo>
                <a:lnTo>
                  <a:pt x="122370" y="458332"/>
                </a:lnTo>
                <a:lnTo>
                  <a:pt x="173808" y="405567"/>
                </a:lnTo>
                <a:lnTo>
                  <a:pt x="202572" y="380048"/>
                </a:lnTo>
                <a:lnTo>
                  <a:pt x="233300" y="355138"/>
                </a:lnTo>
                <a:lnTo>
                  <a:pt x="265940" y="330860"/>
                </a:lnTo>
                <a:lnTo>
                  <a:pt x="300444" y="307238"/>
                </a:lnTo>
                <a:lnTo>
                  <a:pt x="336760" y="284296"/>
                </a:lnTo>
                <a:lnTo>
                  <a:pt x="374839" y="262060"/>
                </a:lnTo>
                <a:lnTo>
                  <a:pt x="414631" y="240552"/>
                </a:lnTo>
                <a:lnTo>
                  <a:pt x="456085" y="219797"/>
                </a:lnTo>
                <a:lnTo>
                  <a:pt x="499152" y="199819"/>
                </a:lnTo>
                <a:lnTo>
                  <a:pt x="543781" y="180643"/>
                </a:lnTo>
                <a:lnTo>
                  <a:pt x="589923" y="162292"/>
                </a:lnTo>
                <a:lnTo>
                  <a:pt x="637526" y="144790"/>
                </a:lnTo>
                <a:lnTo>
                  <a:pt x="686542" y="128162"/>
                </a:lnTo>
                <a:lnTo>
                  <a:pt x="736920" y="112432"/>
                </a:lnTo>
                <a:lnTo>
                  <a:pt x="788610" y="97624"/>
                </a:lnTo>
                <a:lnTo>
                  <a:pt x="841562" y="83762"/>
                </a:lnTo>
                <a:lnTo>
                  <a:pt x="895725" y="70870"/>
                </a:lnTo>
                <a:lnTo>
                  <a:pt x="951051" y="58972"/>
                </a:lnTo>
                <a:lnTo>
                  <a:pt x="1007487" y="48094"/>
                </a:lnTo>
                <a:lnTo>
                  <a:pt x="1064985" y="38257"/>
                </a:lnTo>
                <a:lnTo>
                  <a:pt x="1123495" y="29488"/>
                </a:lnTo>
                <a:lnTo>
                  <a:pt x="1182966" y="21809"/>
                </a:lnTo>
                <a:lnTo>
                  <a:pt x="1243348" y="15246"/>
                </a:lnTo>
                <a:lnTo>
                  <a:pt x="1304591" y="9821"/>
                </a:lnTo>
                <a:lnTo>
                  <a:pt x="1366645" y="5561"/>
                </a:lnTo>
                <a:lnTo>
                  <a:pt x="1429460" y="2487"/>
                </a:lnTo>
                <a:lnTo>
                  <a:pt x="1492986" y="625"/>
                </a:lnTo>
                <a:lnTo>
                  <a:pt x="1557173" y="0"/>
                </a:lnTo>
                <a:lnTo>
                  <a:pt x="1621359" y="625"/>
                </a:lnTo>
                <a:lnTo>
                  <a:pt x="1684885" y="2487"/>
                </a:lnTo>
                <a:lnTo>
                  <a:pt x="1747700" y="5561"/>
                </a:lnTo>
                <a:lnTo>
                  <a:pt x="1809754" y="9821"/>
                </a:lnTo>
                <a:lnTo>
                  <a:pt x="1870997" y="15246"/>
                </a:lnTo>
                <a:lnTo>
                  <a:pt x="1931379" y="21809"/>
                </a:lnTo>
                <a:lnTo>
                  <a:pt x="1990850" y="29488"/>
                </a:lnTo>
                <a:lnTo>
                  <a:pt x="2049360" y="38257"/>
                </a:lnTo>
                <a:lnTo>
                  <a:pt x="2106858" y="48094"/>
                </a:lnTo>
                <a:lnTo>
                  <a:pt x="2163295" y="58972"/>
                </a:lnTo>
                <a:lnTo>
                  <a:pt x="2218620" y="70870"/>
                </a:lnTo>
                <a:lnTo>
                  <a:pt x="2272783" y="83762"/>
                </a:lnTo>
                <a:lnTo>
                  <a:pt x="2325735" y="97624"/>
                </a:lnTo>
                <a:lnTo>
                  <a:pt x="2377425" y="112432"/>
                </a:lnTo>
                <a:lnTo>
                  <a:pt x="2427803" y="128162"/>
                </a:lnTo>
                <a:lnTo>
                  <a:pt x="2476819" y="144790"/>
                </a:lnTo>
                <a:lnTo>
                  <a:pt x="2524423" y="162292"/>
                </a:lnTo>
                <a:lnTo>
                  <a:pt x="2570564" y="180643"/>
                </a:lnTo>
                <a:lnTo>
                  <a:pt x="2615193" y="199819"/>
                </a:lnTo>
                <a:lnTo>
                  <a:pt x="2658260" y="219797"/>
                </a:lnTo>
                <a:lnTo>
                  <a:pt x="2699714" y="240552"/>
                </a:lnTo>
                <a:lnTo>
                  <a:pt x="2739506" y="262060"/>
                </a:lnTo>
                <a:lnTo>
                  <a:pt x="2777585" y="284296"/>
                </a:lnTo>
                <a:lnTo>
                  <a:pt x="2813902" y="307238"/>
                </a:lnTo>
                <a:lnTo>
                  <a:pt x="2848405" y="330860"/>
                </a:lnTo>
                <a:lnTo>
                  <a:pt x="2881045" y="355138"/>
                </a:lnTo>
                <a:lnTo>
                  <a:pt x="2911773" y="380048"/>
                </a:lnTo>
                <a:lnTo>
                  <a:pt x="2940537" y="405567"/>
                </a:lnTo>
                <a:lnTo>
                  <a:pt x="2991975" y="458332"/>
                </a:lnTo>
                <a:lnTo>
                  <a:pt x="3034960" y="513240"/>
                </a:lnTo>
                <a:lnTo>
                  <a:pt x="3069090" y="570097"/>
                </a:lnTo>
                <a:lnTo>
                  <a:pt x="3093965" y="628711"/>
                </a:lnTo>
                <a:lnTo>
                  <a:pt x="3109184" y="688888"/>
                </a:lnTo>
                <a:lnTo>
                  <a:pt x="3114346" y="750436"/>
                </a:lnTo>
                <a:lnTo>
                  <a:pt x="3113047" y="781368"/>
                </a:lnTo>
                <a:lnTo>
                  <a:pt x="3102806" y="842255"/>
                </a:lnTo>
                <a:lnTo>
                  <a:pt x="3082709" y="901674"/>
                </a:lnTo>
                <a:lnTo>
                  <a:pt x="3053157" y="959434"/>
                </a:lnTo>
                <a:lnTo>
                  <a:pt x="3014549" y="1015341"/>
                </a:lnTo>
                <a:lnTo>
                  <a:pt x="2967288" y="1069201"/>
                </a:lnTo>
                <a:lnTo>
                  <a:pt x="2911773" y="1120823"/>
                </a:lnTo>
                <a:lnTo>
                  <a:pt x="2881045" y="1145733"/>
                </a:lnTo>
                <a:lnTo>
                  <a:pt x="2848405" y="1170011"/>
                </a:lnTo>
                <a:lnTo>
                  <a:pt x="2813902" y="1193633"/>
                </a:lnTo>
                <a:lnTo>
                  <a:pt x="2777585" y="1216574"/>
                </a:lnTo>
                <a:lnTo>
                  <a:pt x="2739506" y="1238811"/>
                </a:lnTo>
                <a:lnTo>
                  <a:pt x="2699714" y="1260319"/>
                </a:lnTo>
                <a:lnTo>
                  <a:pt x="2658260" y="1281074"/>
                </a:lnTo>
                <a:lnTo>
                  <a:pt x="2615193" y="1301052"/>
                </a:lnTo>
                <a:lnTo>
                  <a:pt x="2570564" y="1320228"/>
                </a:lnTo>
                <a:lnTo>
                  <a:pt x="2524423" y="1338579"/>
                </a:lnTo>
                <a:lnTo>
                  <a:pt x="2476819" y="1356081"/>
                </a:lnTo>
                <a:lnTo>
                  <a:pt x="2427803" y="1372709"/>
                </a:lnTo>
                <a:lnTo>
                  <a:pt x="2377425" y="1388439"/>
                </a:lnTo>
                <a:lnTo>
                  <a:pt x="2325735" y="1403247"/>
                </a:lnTo>
                <a:lnTo>
                  <a:pt x="2272783" y="1417109"/>
                </a:lnTo>
                <a:lnTo>
                  <a:pt x="2218620" y="1430001"/>
                </a:lnTo>
                <a:lnTo>
                  <a:pt x="2163295" y="1441898"/>
                </a:lnTo>
                <a:lnTo>
                  <a:pt x="2106858" y="1452777"/>
                </a:lnTo>
                <a:lnTo>
                  <a:pt x="2049360" y="1462614"/>
                </a:lnTo>
                <a:lnTo>
                  <a:pt x="1990850" y="1471383"/>
                </a:lnTo>
                <a:lnTo>
                  <a:pt x="1931379" y="1479062"/>
                </a:lnTo>
                <a:lnTo>
                  <a:pt x="1870997" y="1485625"/>
                </a:lnTo>
                <a:lnTo>
                  <a:pt x="1809754" y="1491050"/>
                </a:lnTo>
                <a:lnTo>
                  <a:pt x="1747700" y="1495310"/>
                </a:lnTo>
                <a:lnTo>
                  <a:pt x="1684885" y="1498384"/>
                </a:lnTo>
                <a:lnTo>
                  <a:pt x="1621359" y="1500246"/>
                </a:lnTo>
                <a:lnTo>
                  <a:pt x="1557173" y="1500872"/>
                </a:lnTo>
                <a:lnTo>
                  <a:pt x="1492986" y="1500246"/>
                </a:lnTo>
                <a:lnTo>
                  <a:pt x="1429460" y="1498384"/>
                </a:lnTo>
                <a:lnTo>
                  <a:pt x="1366645" y="1495310"/>
                </a:lnTo>
                <a:lnTo>
                  <a:pt x="1304591" y="1491050"/>
                </a:lnTo>
                <a:lnTo>
                  <a:pt x="1243348" y="1485625"/>
                </a:lnTo>
                <a:lnTo>
                  <a:pt x="1182966" y="1479062"/>
                </a:lnTo>
                <a:lnTo>
                  <a:pt x="1123495" y="1471383"/>
                </a:lnTo>
                <a:lnTo>
                  <a:pt x="1064985" y="1462614"/>
                </a:lnTo>
                <a:lnTo>
                  <a:pt x="1007487" y="1452777"/>
                </a:lnTo>
                <a:lnTo>
                  <a:pt x="951051" y="1441898"/>
                </a:lnTo>
                <a:lnTo>
                  <a:pt x="895725" y="1430001"/>
                </a:lnTo>
                <a:lnTo>
                  <a:pt x="841562" y="1417109"/>
                </a:lnTo>
                <a:lnTo>
                  <a:pt x="788610" y="1403247"/>
                </a:lnTo>
                <a:lnTo>
                  <a:pt x="736920" y="1388439"/>
                </a:lnTo>
                <a:lnTo>
                  <a:pt x="686542" y="1372709"/>
                </a:lnTo>
                <a:lnTo>
                  <a:pt x="637526" y="1356081"/>
                </a:lnTo>
                <a:lnTo>
                  <a:pt x="589923" y="1338579"/>
                </a:lnTo>
                <a:lnTo>
                  <a:pt x="543781" y="1320228"/>
                </a:lnTo>
                <a:lnTo>
                  <a:pt x="499152" y="1301052"/>
                </a:lnTo>
                <a:lnTo>
                  <a:pt x="456085" y="1281074"/>
                </a:lnTo>
                <a:lnTo>
                  <a:pt x="414631" y="1260319"/>
                </a:lnTo>
                <a:lnTo>
                  <a:pt x="374839" y="1238811"/>
                </a:lnTo>
                <a:lnTo>
                  <a:pt x="336760" y="1216574"/>
                </a:lnTo>
                <a:lnTo>
                  <a:pt x="300444" y="1193633"/>
                </a:lnTo>
                <a:lnTo>
                  <a:pt x="265940" y="1170011"/>
                </a:lnTo>
                <a:lnTo>
                  <a:pt x="233300" y="1145733"/>
                </a:lnTo>
                <a:lnTo>
                  <a:pt x="202572" y="1120823"/>
                </a:lnTo>
                <a:lnTo>
                  <a:pt x="173808" y="1095304"/>
                </a:lnTo>
                <a:lnTo>
                  <a:pt x="122370" y="1042539"/>
                </a:lnTo>
                <a:lnTo>
                  <a:pt x="79385" y="987631"/>
                </a:lnTo>
                <a:lnTo>
                  <a:pt x="45255" y="930774"/>
                </a:lnTo>
                <a:lnTo>
                  <a:pt x="20380" y="872160"/>
                </a:lnTo>
                <a:lnTo>
                  <a:pt x="5161" y="811983"/>
                </a:lnTo>
                <a:lnTo>
                  <a:pt x="0" y="750436"/>
                </a:lnTo>
                <a:close/>
              </a:path>
            </a:pathLst>
          </a:custGeom>
          <a:ln w="25400">
            <a:solidFill>
              <a:srgbClr val="285D88"/>
            </a:solidFill>
          </a:ln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539662" y="2404364"/>
            <a:ext cx="2299335" cy="17018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defRPr sz="2400">
                <a:solidFill>
                  <a:srgbClr val="C00000"/>
                </a:solidFill>
                <a:latin typeface="Times New Roman"/>
                <a:cs typeface="Times New Roman"/>
              </a:defRPr>
            </a:pPr>
            <a:r>
              <a:t>Design e design</a:t>
            </a:r>
            <a:endParaRPr sz="2400">
              <a:latin typeface="Times New Roman"/>
              <a:cs typeface="Times New Roman"/>
            </a:endParaRPr>
          </a:p>
          <a:p>
            <a:pPr algn="ctr">
              <a:lnSpc>
                <a:spcPts val="2845"/>
              </a:lnSpc>
              <a:spcBef>
                <a:spcPts val="1725"/>
              </a:spcBef>
              <a:defRPr sz="2400">
                <a:solidFill>
                  <a:srgbClr val="2070C1"/>
                </a:solidFill>
                <a:latin typeface="Times New Roman"/>
                <a:cs typeface="Times New Roman"/>
              </a:defRPr>
            </a:pPr>
            <a:r>
              <a:t>Che c'e'?</a:t>
            </a:r>
            <a:endParaRPr sz="2400">
              <a:latin typeface="Times New Roman"/>
              <a:cs typeface="Times New Roman"/>
            </a:endParaRPr>
          </a:p>
          <a:p>
            <a:pPr marL="12700" marR="5080" indent="-635" algn="ctr">
              <a:lnSpc>
                <a:spcPts val="2900"/>
              </a:lnSpc>
              <a:spcBef>
                <a:spcPts val="45"/>
              </a:spcBef>
              <a:defRPr sz="2400">
                <a:latin typeface="Times New Roman"/>
                <a:cs typeface="Times New Roman"/>
              </a:defRPr>
            </a:pPr>
            <a:r>
              <a:t>Problemi tecnici:  Autonomia di livello 5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60721" y="2307227"/>
            <a:ext cx="5257165" cy="2736850"/>
          </a:xfrm>
          <a:custGeom>
            <a:avLst/>
            <a:gdLst/>
            <a:ahLst/>
            <a:cxnLst/>
            <a:rect l="l" t="t" r="r" b="b"/>
            <a:pathLst>
              <a:path w="5257165" h="2736850">
                <a:moveTo>
                  <a:pt x="0" y="1368152"/>
                </a:moveTo>
                <a:lnTo>
                  <a:pt x="2860" y="1303746"/>
                </a:lnTo>
                <a:lnTo>
                  <a:pt x="11358" y="1240108"/>
                </a:lnTo>
                <a:lnTo>
                  <a:pt x="25368" y="1177301"/>
                </a:lnTo>
                <a:lnTo>
                  <a:pt x="44762" y="1115392"/>
                </a:lnTo>
                <a:lnTo>
                  <a:pt x="69415" y="1054447"/>
                </a:lnTo>
                <a:lnTo>
                  <a:pt x="99200" y="994531"/>
                </a:lnTo>
                <a:lnTo>
                  <a:pt x="133992" y="935710"/>
                </a:lnTo>
                <a:lnTo>
                  <a:pt x="173663" y="878049"/>
                </a:lnTo>
                <a:lnTo>
                  <a:pt x="218089" y="821615"/>
                </a:lnTo>
                <a:lnTo>
                  <a:pt x="267142" y="766473"/>
                </a:lnTo>
                <a:lnTo>
                  <a:pt x="320697" y="712689"/>
                </a:lnTo>
                <a:lnTo>
                  <a:pt x="349123" y="686326"/>
                </a:lnTo>
                <a:lnTo>
                  <a:pt x="378627" y="660328"/>
                </a:lnTo>
                <a:lnTo>
                  <a:pt x="409193" y="634701"/>
                </a:lnTo>
                <a:lnTo>
                  <a:pt x="440806" y="609456"/>
                </a:lnTo>
                <a:lnTo>
                  <a:pt x="473449" y="584599"/>
                </a:lnTo>
                <a:lnTo>
                  <a:pt x="507107" y="560139"/>
                </a:lnTo>
                <a:lnTo>
                  <a:pt x="541765" y="536084"/>
                </a:lnTo>
                <a:lnTo>
                  <a:pt x="577406" y="512442"/>
                </a:lnTo>
                <a:lnTo>
                  <a:pt x="614014" y="489222"/>
                </a:lnTo>
                <a:lnTo>
                  <a:pt x="651574" y="466432"/>
                </a:lnTo>
                <a:lnTo>
                  <a:pt x="690071" y="444080"/>
                </a:lnTo>
                <a:lnTo>
                  <a:pt x="729487" y="422174"/>
                </a:lnTo>
                <a:lnTo>
                  <a:pt x="769808" y="400722"/>
                </a:lnTo>
                <a:lnTo>
                  <a:pt x="811018" y="379733"/>
                </a:lnTo>
                <a:lnTo>
                  <a:pt x="853101" y="359215"/>
                </a:lnTo>
                <a:lnTo>
                  <a:pt x="896041" y="339175"/>
                </a:lnTo>
                <a:lnTo>
                  <a:pt x="939822" y="319624"/>
                </a:lnTo>
                <a:lnTo>
                  <a:pt x="984429" y="300567"/>
                </a:lnTo>
                <a:lnTo>
                  <a:pt x="1029845" y="282014"/>
                </a:lnTo>
                <a:lnTo>
                  <a:pt x="1076056" y="263973"/>
                </a:lnTo>
                <a:lnTo>
                  <a:pt x="1123045" y="246453"/>
                </a:lnTo>
                <a:lnTo>
                  <a:pt x="1170797" y="229460"/>
                </a:lnTo>
                <a:lnTo>
                  <a:pt x="1219295" y="213004"/>
                </a:lnTo>
                <a:lnTo>
                  <a:pt x="1268524" y="197093"/>
                </a:lnTo>
                <a:lnTo>
                  <a:pt x="1318469" y="181735"/>
                </a:lnTo>
                <a:lnTo>
                  <a:pt x="1369112" y="166938"/>
                </a:lnTo>
                <a:lnTo>
                  <a:pt x="1420440" y="152710"/>
                </a:lnTo>
                <a:lnTo>
                  <a:pt x="1472435" y="139060"/>
                </a:lnTo>
                <a:lnTo>
                  <a:pt x="1525082" y="125996"/>
                </a:lnTo>
                <a:lnTo>
                  <a:pt x="1578366" y="113525"/>
                </a:lnTo>
                <a:lnTo>
                  <a:pt x="1632270" y="101657"/>
                </a:lnTo>
                <a:lnTo>
                  <a:pt x="1686779" y="90400"/>
                </a:lnTo>
                <a:lnTo>
                  <a:pt x="1741877" y="79761"/>
                </a:lnTo>
                <a:lnTo>
                  <a:pt x="1797548" y="69749"/>
                </a:lnTo>
                <a:lnTo>
                  <a:pt x="1853776" y="60372"/>
                </a:lnTo>
                <a:lnTo>
                  <a:pt x="1910546" y="51638"/>
                </a:lnTo>
                <a:lnTo>
                  <a:pt x="1967842" y="43556"/>
                </a:lnTo>
                <a:lnTo>
                  <a:pt x="2025648" y="36133"/>
                </a:lnTo>
                <a:lnTo>
                  <a:pt x="2083948" y="29379"/>
                </a:lnTo>
                <a:lnTo>
                  <a:pt x="2142727" y="23300"/>
                </a:lnTo>
                <a:lnTo>
                  <a:pt x="2201969" y="17906"/>
                </a:lnTo>
                <a:lnTo>
                  <a:pt x="2261657" y="13205"/>
                </a:lnTo>
                <a:lnTo>
                  <a:pt x="2321777" y="9204"/>
                </a:lnTo>
                <a:lnTo>
                  <a:pt x="2382312" y="5912"/>
                </a:lnTo>
                <a:lnTo>
                  <a:pt x="2443247" y="3338"/>
                </a:lnTo>
                <a:lnTo>
                  <a:pt x="2504566" y="1489"/>
                </a:lnTo>
                <a:lnTo>
                  <a:pt x="2566252" y="373"/>
                </a:lnTo>
                <a:lnTo>
                  <a:pt x="2628292" y="0"/>
                </a:lnTo>
                <a:lnTo>
                  <a:pt x="2690331" y="373"/>
                </a:lnTo>
                <a:lnTo>
                  <a:pt x="2752017" y="1489"/>
                </a:lnTo>
                <a:lnTo>
                  <a:pt x="2813336" y="3338"/>
                </a:lnTo>
                <a:lnTo>
                  <a:pt x="2874271" y="5912"/>
                </a:lnTo>
                <a:lnTo>
                  <a:pt x="2934806" y="9204"/>
                </a:lnTo>
                <a:lnTo>
                  <a:pt x="2994926" y="13205"/>
                </a:lnTo>
                <a:lnTo>
                  <a:pt x="3054614" y="17906"/>
                </a:lnTo>
                <a:lnTo>
                  <a:pt x="3113856" y="23300"/>
                </a:lnTo>
                <a:lnTo>
                  <a:pt x="3172634" y="29379"/>
                </a:lnTo>
                <a:lnTo>
                  <a:pt x="3230935" y="36133"/>
                </a:lnTo>
                <a:lnTo>
                  <a:pt x="3288741" y="43556"/>
                </a:lnTo>
                <a:lnTo>
                  <a:pt x="3346036" y="51638"/>
                </a:lnTo>
                <a:lnTo>
                  <a:pt x="3402806" y="60372"/>
                </a:lnTo>
                <a:lnTo>
                  <a:pt x="3459035" y="69749"/>
                </a:lnTo>
                <a:lnTo>
                  <a:pt x="3514706" y="79761"/>
                </a:lnTo>
                <a:lnTo>
                  <a:pt x="3569804" y="90400"/>
                </a:lnTo>
                <a:lnTo>
                  <a:pt x="3624313" y="101657"/>
                </a:lnTo>
                <a:lnTo>
                  <a:pt x="3678217" y="113525"/>
                </a:lnTo>
                <a:lnTo>
                  <a:pt x="3731500" y="125996"/>
                </a:lnTo>
                <a:lnTo>
                  <a:pt x="3784148" y="139060"/>
                </a:lnTo>
                <a:lnTo>
                  <a:pt x="3836143" y="152710"/>
                </a:lnTo>
                <a:lnTo>
                  <a:pt x="3887470" y="166938"/>
                </a:lnTo>
                <a:lnTo>
                  <a:pt x="3938114" y="181735"/>
                </a:lnTo>
                <a:lnTo>
                  <a:pt x="3988058" y="197093"/>
                </a:lnTo>
                <a:lnTo>
                  <a:pt x="4037288" y="213004"/>
                </a:lnTo>
                <a:lnTo>
                  <a:pt x="4085786" y="229460"/>
                </a:lnTo>
                <a:lnTo>
                  <a:pt x="4133537" y="246453"/>
                </a:lnTo>
                <a:lnTo>
                  <a:pt x="4180526" y="263973"/>
                </a:lnTo>
                <a:lnTo>
                  <a:pt x="4226737" y="282014"/>
                </a:lnTo>
                <a:lnTo>
                  <a:pt x="4272154" y="300567"/>
                </a:lnTo>
                <a:lnTo>
                  <a:pt x="4316761" y="319624"/>
                </a:lnTo>
                <a:lnTo>
                  <a:pt x="4360542" y="339175"/>
                </a:lnTo>
                <a:lnTo>
                  <a:pt x="4403482" y="359215"/>
                </a:lnTo>
                <a:lnTo>
                  <a:pt x="4445565" y="379733"/>
                </a:lnTo>
                <a:lnTo>
                  <a:pt x="4486774" y="400722"/>
                </a:lnTo>
                <a:lnTo>
                  <a:pt x="4527096" y="422174"/>
                </a:lnTo>
                <a:lnTo>
                  <a:pt x="4566512" y="444080"/>
                </a:lnTo>
                <a:lnTo>
                  <a:pt x="4605008" y="466432"/>
                </a:lnTo>
                <a:lnTo>
                  <a:pt x="4642569" y="489222"/>
                </a:lnTo>
                <a:lnTo>
                  <a:pt x="4679177" y="512442"/>
                </a:lnTo>
                <a:lnTo>
                  <a:pt x="4714818" y="536084"/>
                </a:lnTo>
                <a:lnTo>
                  <a:pt x="4749476" y="560139"/>
                </a:lnTo>
                <a:lnTo>
                  <a:pt x="4783134" y="584599"/>
                </a:lnTo>
                <a:lnTo>
                  <a:pt x="4815777" y="609456"/>
                </a:lnTo>
                <a:lnTo>
                  <a:pt x="4847390" y="634701"/>
                </a:lnTo>
                <a:lnTo>
                  <a:pt x="4877956" y="660328"/>
                </a:lnTo>
                <a:lnTo>
                  <a:pt x="4907460" y="686326"/>
                </a:lnTo>
                <a:lnTo>
                  <a:pt x="4935886" y="712689"/>
                </a:lnTo>
                <a:lnTo>
                  <a:pt x="4963218" y="739407"/>
                </a:lnTo>
                <a:lnTo>
                  <a:pt x="5014538" y="793878"/>
                </a:lnTo>
                <a:lnTo>
                  <a:pt x="5061293" y="849675"/>
                </a:lnTo>
                <a:lnTo>
                  <a:pt x="5103358" y="906730"/>
                </a:lnTo>
                <a:lnTo>
                  <a:pt x="5140605" y="964979"/>
                </a:lnTo>
                <a:lnTo>
                  <a:pt x="5172909" y="1024356"/>
                </a:lnTo>
                <a:lnTo>
                  <a:pt x="5200144" y="1084795"/>
                </a:lnTo>
                <a:lnTo>
                  <a:pt x="5222184" y="1146230"/>
                </a:lnTo>
                <a:lnTo>
                  <a:pt x="5238901" y="1208596"/>
                </a:lnTo>
                <a:lnTo>
                  <a:pt x="5250171" y="1271827"/>
                </a:lnTo>
                <a:lnTo>
                  <a:pt x="5255866" y="1335857"/>
                </a:lnTo>
                <a:lnTo>
                  <a:pt x="5256584" y="1368152"/>
                </a:lnTo>
                <a:lnTo>
                  <a:pt x="5255866" y="1400446"/>
                </a:lnTo>
                <a:lnTo>
                  <a:pt x="5250171" y="1464476"/>
                </a:lnTo>
                <a:lnTo>
                  <a:pt x="5238901" y="1527707"/>
                </a:lnTo>
                <a:lnTo>
                  <a:pt x="5222184" y="1590073"/>
                </a:lnTo>
                <a:lnTo>
                  <a:pt x="5200144" y="1651508"/>
                </a:lnTo>
                <a:lnTo>
                  <a:pt x="5172909" y="1711947"/>
                </a:lnTo>
                <a:lnTo>
                  <a:pt x="5140605" y="1771324"/>
                </a:lnTo>
                <a:lnTo>
                  <a:pt x="5103358" y="1829573"/>
                </a:lnTo>
                <a:lnTo>
                  <a:pt x="5061293" y="1886628"/>
                </a:lnTo>
                <a:lnTo>
                  <a:pt x="5014538" y="1942424"/>
                </a:lnTo>
                <a:lnTo>
                  <a:pt x="4963218" y="1996896"/>
                </a:lnTo>
                <a:lnTo>
                  <a:pt x="4935886" y="2023614"/>
                </a:lnTo>
                <a:lnTo>
                  <a:pt x="4907460" y="2049977"/>
                </a:lnTo>
                <a:lnTo>
                  <a:pt x="4877956" y="2075975"/>
                </a:lnTo>
                <a:lnTo>
                  <a:pt x="4847390" y="2101601"/>
                </a:lnTo>
                <a:lnTo>
                  <a:pt x="4815777" y="2126847"/>
                </a:lnTo>
                <a:lnTo>
                  <a:pt x="4783134" y="2151704"/>
                </a:lnTo>
                <a:lnTo>
                  <a:pt x="4749476" y="2176164"/>
                </a:lnTo>
                <a:lnTo>
                  <a:pt x="4714818" y="2200219"/>
                </a:lnTo>
                <a:lnTo>
                  <a:pt x="4679177" y="2223861"/>
                </a:lnTo>
                <a:lnTo>
                  <a:pt x="4642569" y="2247081"/>
                </a:lnTo>
                <a:lnTo>
                  <a:pt x="4605008" y="2269871"/>
                </a:lnTo>
                <a:lnTo>
                  <a:pt x="4566512" y="2292223"/>
                </a:lnTo>
                <a:lnTo>
                  <a:pt x="4527096" y="2314129"/>
                </a:lnTo>
                <a:lnTo>
                  <a:pt x="4486774" y="2335581"/>
                </a:lnTo>
                <a:lnTo>
                  <a:pt x="4445565" y="2356570"/>
                </a:lnTo>
                <a:lnTo>
                  <a:pt x="4403482" y="2377088"/>
                </a:lnTo>
                <a:lnTo>
                  <a:pt x="4360542" y="2397127"/>
                </a:lnTo>
                <a:lnTo>
                  <a:pt x="4316761" y="2416679"/>
                </a:lnTo>
                <a:lnTo>
                  <a:pt x="4272154" y="2435736"/>
                </a:lnTo>
                <a:lnTo>
                  <a:pt x="4226737" y="2454289"/>
                </a:lnTo>
                <a:lnTo>
                  <a:pt x="4180526" y="2472329"/>
                </a:lnTo>
                <a:lnTo>
                  <a:pt x="4133537" y="2489850"/>
                </a:lnTo>
                <a:lnTo>
                  <a:pt x="4085786" y="2506843"/>
                </a:lnTo>
                <a:lnTo>
                  <a:pt x="4037288" y="2523299"/>
                </a:lnTo>
                <a:lnTo>
                  <a:pt x="3988058" y="2539210"/>
                </a:lnTo>
                <a:lnTo>
                  <a:pt x="3938114" y="2554568"/>
                </a:lnTo>
                <a:lnTo>
                  <a:pt x="3887470" y="2569365"/>
                </a:lnTo>
                <a:lnTo>
                  <a:pt x="3836143" y="2583593"/>
                </a:lnTo>
                <a:lnTo>
                  <a:pt x="3784148" y="2597243"/>
                </a:lnTo>
                <a:lnTo>
                  <a:pt x="3731500" y="2610307"/>
                </a:lnTo>
                <a:lnTo>
                  <a:pt x="3678217" y="2622777"/>
                </a:lnTo>
                <a:lnTo>
                  <a:pt x="3624313" y="2634646"/>
                </a:lnTo>
                <a:lnTo>
                  <a:pt x="3569804" y="2645903"/>
                </a:lnTo>
                <a:lnTo>
                  <a:pt x="3514706" y="2656542"/>
                </a:lnTo>
                <a:lnTo>
                  <a:pt x="3459035" y="2666554"/>
                </a:lnTo>
                <a:lnTo>
                  <a:pt x="3402806" y="2675931"/>
                </a:lnTo>
                <a:lnTo>
                  <a:pt x="3346036" y="2684665"/>
                </a:lnTo>
                <a:lnTo>
                  <a:pt x="3288741" y="2692747"/>
                </a:lnTo>
                <a:lnTo>
                  <a:pt x="3230935" y="2700170"/>
                </a:lnTo>
                <a:lnTo>
                  <a:pt x="3172634" y="2706924"/>
                </a:lnTo>
                <a:lnTo>
                  <a:pt x="3113856" y="2713003"/>
                </a:lnTo>
                <a:lnTo>
                  <a:pt x="3054614" y="2718397"/>
                </a:lnTo>
                <a:lnTo>
                  <a:pt x="2994926" y="2723098"/>
                </a:lnTo>
                <a:lnTo>
                  <a:pt x="2934806" y="2727099"/>
                </a:lnTo>
                <a:lnTo>
                  <a:pt x="2874271" y="2730391"/>
                </a:lnTo>
                <a:lnTo>
                  <a:pt x="2813336" y="2732965"/>
                </a:lnTo>
                <a:lnTo>
                  <a:pt x="2752017" y="2734814"/>
                </a:lnTo>
                <a:lnTo>
                  <a:pt x="2690331" y="2735930"/>
                </a:lnTo>
                <a:lnTo>
                  <a:pt x="2628292" y="2736304"/>
                </a:lnTo>
                <a:lnTo>
                  <a:pt x="2566252" y="2735930"/>
                </a:lnTo>
                <a:lnTo>
                  <a:pt x="2504566" y="2734814"/>
                </a:lnTo>
                <a:lnTo>
                  <a:pt x="2443247" y="2732965"/>
                </a:lnTo>
                <a:lnTo>
                  <a:pt x="2382312" y="2730391"/>
                </a:lnTo>
                <a:lnTo>
                  <a:pt x="2321777" y="2727099"/>
                </a:lnTo>
                <a:lnTo>
                  <a:pt x="2261657" y="2723098"/>
                </a:lnTo>
                <a:lnTo>
                  <a:pt x="2201969" y="2718397"/>
                </a:lnTo>
                <a:lnTo>
                  <a:pt x="2142727" y="2713003"/>
                </a:lnTo>
                <a:lnTo>
                  <a:pt x="2083948" y="2706924"/>
                </a:lnTo>
                <a:lnTo>
                  <a:pt x="2025648" y="2700170"/>
                </a:lnTo>
                <a:lnTo>
                  <a:pt x="1967842" y="2692747"/>
                </a:lnTo>
                <a:lnTo>
                  <a:pt x="1910546" y="2684665"/>
                </a:lnTo>
                <a:lnTo>
                  <a:pt x="1853776" y="2675931"/>
                </a:lnTo>
                <a:lnTo>
                  <a:pt x="1797548" y="2666554"/>
                </a:lnTo>
                <a:lnTo>
                  <a:pt x="1741877" y="2656542"/>
                </a:lnTo>
                <a:lnTo>
                  <a:pt x="1686779" y="2645903"/>
                </a:lnTo>
                <a:lnTo>
                  <a:pt x="1632270" y="2634646"/>
                </a:lnTo>
                <a:lnTo>
                  <a:pt x="1578366" y="2622777"/>
                </a:lnTo>
                <a:lnTo>
                  <a:pt x="1525082" y="2610307"/>
                </a:lnTo>
                <a:lnTo>
                  <a:pt x="1472435" y="2597243"/>
                </a:lnTo>
                <a:lnTo>
                  <a:pt x="1420440" y="2583593"/>
                </a:lnTo>
                <a:lnTo>
                  <a:pt x="1369112" y="2569365"/>
                </a:lnTo>
                <a:lnTo>
                  <a:pt x="1318469" y="2554568"/>
                </a:lnTo>
                <a:lnTo>
                  <a:pt x="1268524" y="2539210"/>
                </a:lnTo>
                <a:lnTo>
                  <a:pt x="1219295" y="2523299"/>
                </a:lnTo>
                <a:lnTo>
                  <a:pt x="1170797" y="2506843"/>
                </a:lnTo>
                <a:lnTo>
                  <a:pt x="1123045" y="2489850"/>
                </a:lnTo>
                <a:lnTo>
                  <a:pt x="1076056" y="2472329"/>
                </a:lnTo>
                <a:lnTo>
                  <a:pt x="1029845" y="2454289"/>
                </a:lnTo>
                <a:lnTo>
                  <a:pt x="984429" y="2435736"/>
                </a:lnTo>
                <a:lnTo>
                  <a:pt x="939822" y="2416679"/>
                </a:lnTo>
                <a:lnTo>
                  <a:pt x="896041" y="2397127"/>
                </a:lnTo>
                <a:lnTo>
                  <a:pt x="853101" y="2377088"/>
                </a:lnTo>
                <a:lnTo>
                  <a:pt x="811018" y="2356570"/>
                </a:lnTo>
                <a:lnTo>
                  <a:pt x="769808" y="2335581"/>
                </a:lnTo>
                <a:lnTo>
                  <a:pt x="729487" y="2314129"/>
                </a:lnTo>
                <a:lnTo>
                  <a:pt x="690071" y="2292223"/>
                </a:lnTo>
                <a:lnTo>
                  <a:pt x="651574" y="2269871"/>
                </a:lnTo>
                <a:lnTo>
                  <a:pt x="614014" y="2247081"/>
                </a:lnTo>
                <a:lnTo>
                  <a:pt x="577406" y="2223861"/>
                </a:lnTo>
                <a:lnTo>
                  <a:pt x="541765" y="2200219"/>
                </a:lnTo>
                <a:lnTo>
                  <a:pt x="507107" y="2176164"/>
                </a:lnTo>
                <a:lnTo>
                  <a:pt x="473449" y="2151704"/>
                </a:lnTo>
                <a:lnTo>
                  <a:pt x="440806" y="2126847"/>
                </a:lnTo>
                <a:lnTo>
                  <a:pt x="409193" y="2101601"/>
                </a:lnTo>
                <a:lnTo>
                  <a:pt x="378627" y="2075975"/>
                </a:lnTo>
                <a:lnTo>
                  <a:pt x="349123" y="2049977"/>
                </a:lnTo>
                <a:lnTo>
                  <a:pt x="320697" y="2023614"/>
                </a:lnTo>
                <a:lnTo>
                  <a:pt x="293365" y="1996896"/>
                </a:lnTo>
                <a:lnTo>
                  <a:pt x="242045" y="1942424"/>
                </a:lnTo>
                <a:lnTo>
                  <a:pt x="195290" y="1886628"/>
                </a:lnTo>
                <a:lnTo>
                  <a:pt x="153225" y="1829573"/>
                </a:lnTo>
                <a:lnTo>
                  <a:pt x="115978" y="1771324"/>
                </a:lnTo>
                <a:lnTo>
                  <a:pt x="83674" y="1711947"/>
                </a:lnTo>
                <a:lnTo>
                  <a:pt x="56439" y="1651508"/>
                </a:lnTo>
                <a:lnTo>
                  <a:pt x="34399" y="1590073"/>
                </a:lnTo>
                <a:lnTo>
                  <a:pt x="17682" y="1527707"/>
                </a:lnTo>
                <a:lnTo>
                  <a:pt x="6413" y="1464476"/>
                </a:lnTo>
                <a:lnTo>
                  <a:pt x="717" y="1400446"/>
                </a:lnTo>
                <a:lnTo>
                  <a:pt x="0" y="1368152"/>
                </a:lnTo>
                <a:close/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 rot="20100000">
            <a:off x="2144098" y="2145406"/>
            <a:ext cx="814806" cy="304800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400"/>
              </a:lnSpc>
              <a:defRPr>
                <a:solidFill>
                  <a:srgbClr val="00B050"/>
                </a:solidFill>
                <a:latin typeface="Times New Roman"/>
                <a:cs typeface="Times New Roman"/>
              </a:defRPr>
            </a:pPr>
            <a:r>
              <a:rPr sz="2400"/>
              <a:t>Et</a:t>
            </a:r>
            <a:r>
              <a:rPr sz="3600" baseline="1157"/>
              <a:t>hic</a:t>
            </a:r>
            <a:r>
              <a:rPr sz="3600" baseline="2314"/>
              <a:t>s</a:t>
            </a:r>
            <a:endParaRPr sz="3600" baseline="2314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 rot="1560000">
            <a:off x="6311391" y="2175147"/>
            <a:ext cx="927195" cy="304800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400"/>
              </a:lnSpc>
              <a:defRPr>
                <a:solidFill>
                  <a:srgbClr val="00B050"/>
                </a:solidFill>
                <a:latin typeface="Times New Roman"/>
                <a:cs typeface="Times New Roman"/>
              </a:defRPr>
            </a:pPr>
            <a:r>
              <a:rPr sz="3600" baseline="2314"/>
              <a:t>Pol</a:t>
            </a:r>
            <a:r>
              <a:rPr sz="3600" baseline="1157"/>
              <a:t>itic</a:t>
            </a:r>
            <a:r>
              <a:rPr sz="2400"/>
              <a:t>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01414" y="1328558"/>
            <a:ext cx="7273290" cy="4693920"/>
          </a:xfrm>
          <a:custGeom>
            <a:avLst/>
            <a:gdLst/>
            <a:ahLst/>
            <a:cxnLst/>
            <a:rect l="l" t="t" r="r" b="b"/>
            <a:pathLst>
              <a:path w="7273290" h="4693920">
                <a:moveTo>
                  <a:pt x="0" y="2346821"/>
                </a:moveTo>
                <a:lnTo>
                  <a:pt x="1832" y="2271602"/>
                </a:lnTo>
                <a:lnTo>
                  <a:pt x="7293" y="2196975"/>
                </a:lnTo>
                <a:lnTo>
                  <a:pt x="16327" y="2122973"/>
                </a:lnTo>
                <a:lnTo>
                  <a:pt x="28879" y="2049632"/>
                </a:lnTo>
                <a:lnTo>
                  <a:pt x="44896" y="1976988"/>
                </a:lnTo>
                <a:lnTo>
                  <a:pt x="64322" y="1905077"/>
                </a:lnTo>
                <a:lnTo>
                  <a:pt x="87101" y="1833932"/>
                </a:lnTo>
                <a:lnTo>
                  <a:pt x="113181" y="1763591"/>
                </a:lnTo>
                <a:lnTo>
                  <a:pt x="142504" y="1694087"/>
                </a:lnTo>
                <a:lnTo>
                  <a:pt x="175018" y="1625457"/>
                </a:lnTo>
                <a:lnTo>
                  <a:pt x="192454" y="1591481"/>
                </a:lnTo>
                <a:lnTo>
                  <a:pt x="210666" y="1557736"/>
                </a:lnTo>
                <a:lnTo>
                  <a:pt x="229649" y="1524227"/>
                </a:lnTo>
                <a:lnTo>
                  <a:pt x="249395" y="1490959"/>
                </a:lnTo>
                <a:lnTo>
                  <a:pt x="269897" y="1457936"/>
                </a:lnTo>
                <a:lnTo>
                  <a:pt x="291149" y="1425162"/>
                </a:lnTo>
                <a:lnTo>
                  <a:pt x="313143" y="1392642"/>
                </a:lnTo>
                <a:lnTo>
                  <a:pt x="335873" y="1360380"/>
                </a:lnTo>
                <a:lnTo>
                  <a:pt x="359332" y="1328381"/>
                </a:lnTo>
                <a:lnTo>
                  <a:pt x="383513" y="1296648"/>
                </a:lnTo>
                <a:lnTo>
                  <a:pt x="408410" y="1265188"/>
                </a:lnTo>
                <a:lnTo>
                  <a:pt x="434015" y="1234003"/>
                </a:lnTo>
                <a:lnTo>
                  <a:pt x="460321" y="1203098"/>
                </a:lnTo>
                <a:lnTo>
                  <a:pt x="487322" y="1172478"/>
                </a:lnTo>
                <a:lnTo>
                  <a:pt x="515010" y="1142147"/>
                </a:lnTo>
                <a:lnTo>
                  <a:pt x="543380" y="1112110"/>
                </a:lnTo>
                <a:lnTo>
                  <a:pt x="572424" y="1082370"/>
                </a:lnTo>
                <a:lnTo>
                  <a:pt x="602135" y="1052933"/>
                </a:lnTo>
                <a:lnTo>
                  <a:pt x="632506" y="1023803"/>
                </a:lnTo>
                <a:lnTo>
                  <a:pt x="663531" y="994984"/>
                </a:lnTo>
                <a:lnTo>
                  <a:pt x="695203" y="966481"/>
                </a:lnTo>
                <a:lnTo>
                  <a:pt x="727515" y="938298"/>
                </a:lnTo>
                <a:lnTo>
                  <a:pt x="760459" y="910439"/>
                </a:lnTo>
                <a:lnTo>
                  <a:pt x="794030" y="882910"/>
                </a:lnTo>
                <a:lnTo>
                  <a:pt x="828220" y="855713"/>
                </a:lnTo>
                <a:lnTo>
                  <a:pt x="863022" y="828855"/>
                </a:lnTo>
                <a:lnTo>
                  <a:pt x="898431" y="802338"/>
                </a:lnTo>
                <a:lnTo>
                  <a:pt x="934437" y="776168"/>
                </a:lnTo>
                <a:lnTo>
                  <a:pt x="971036" y="750350"/>
                </a:lnTo>
                <a:lnTo>
                  <a:pt x="1008220" y="724886"/>
                </a:lnTo>
                <a:lnTo>
                  <a:pt x="1045982" y="699783"/>
                </a:lnTo>
                <a:lnTo>
                  <a:pt x="1084315" y="675044"/>
                </a:lnTo>
                <a:lnTo>
                  <a:pt x="1123213" y="650674"/>
                </a:lnTo>
                <a:lnTo>
                  <a:pt x="1162668" y="626676"/>
                </a:lnTo>
                <a:lnTo>
                  <a:pt x="1202674" y="603057"/>
                </a:lnTo>
                <a:lnTo>
                  <a:pt x="1243225" y="579819"/>
                </a:lnTo>
                <a:lnTo>
                  <a:pt x="1284312" y="556968"/>
                </a:lnTo>
                <a:lnTo>
                  <a:pt x="1325929" y="534507"/>
                </a:lnTo>
                <a:lnTo>
                  <a:pt x="1368070" y="512442"/>
                </a:lnTo>
                <a:lnTo>
                  <a:pt x="1410727" y="490777"/>
                </a:lnTo>
                <a:lnTo>
                  <a:pt x="1453894" y="469515"/>
                </a:lnTo>
                <a:lnTo>
                  <a:pt x="1497564" y="448662"/>
                </a:lnTo>
                <a:lnTo>
                  <a:pt x="1541730" y="428222"/>
                </a:lnTo>
                <a:lnTo>
                  <a:pt x="1586385" y="408200"/>
                </a:lnTo>
                <a:lnTo>
                  <a:pt x="1631522" y="388599"/>
                </a:lnTo>
                <a:lnTo>
                  <a:pt x="1677135" y="369424"/>
                </a:lnTo>
                <a:lnTo>
                  <a:pt x="1723216" y="350680"/>
                </a:lnTo>
                <a:lnTo>
                  <a:pt x="1769759" y="332372"/>
                </a:lnTo>
                <a:lnTo>
                  <a:pt x="1816757" y="314502"/>
                </a:lnTo>
                <a:lnTo>
                  <a:pt x="1864202" y="297077"/>
                </a:lnTo>
                <a:lnTo>
                  <a:pt x="1912089" y="280099"/>
                </a:lnTo>
                <a:lnTo>
                  <a:pt x="1960411" y="263575"/>
                </a:lnTo>
                <a:lnTo>
                  <a:pt x="2009159" y="247508"/>
                </a:lnTo>
                <a:lnTo>
                  <a:pt x="2058329" y="231902"/>
                </a:lnTo>
                <a:lnTo>
                  <a:pt x="2107912" y="216762"/>
                </a:lnTo>
                <a:lnTo>
                  <a:pt x="2157902" y="202093"/>
                </a:lnTo>
                <a:lnTo>
                  <a:pt x="2208292" y="187898"/>
                </a:lnTo>
                <a:lnTo>
                  <a:pt x="2259075" y="174183"/>
                </a:lnTo>
                <a:lnTo>
                  <a:pt x="2310244" y="160952"/>
                </a:lnTo>
                <a:lnTo>
                  <a:pt x="2361793" y="148208"/>
                </a:lnTo>
                <a:lnTo>
                  <a:pt x="2413715" y="135957"/>
                </a:lnTo>
                <a:lnTo>
                  <a:pt x="2466003" y="124203"/>
                </a:lnTo>
                <a:lnTo>
                  <a:pt x="2518649" y="112951"/>
                </a:lnTo>
                <a:lnTo>
                  <a:pt x="2571647" y="102204"/>
                </a:lnTo>
                <a:lnTo>
                  <a:pt x="2624991" y="91968"/>
                </a:lnTo>
                <a:lnTo>
                  <a:pt x="2678673" y="82246"/>
                </a:lnTo>
                <a:lnTo>
                  <a:pt x="2732687" y="73043"/>
                </a:lnTo>
                <a:lnTo>
                  <a:pt x="2787025" y="64364"/>
                </a:lnTo>
                <a:lnTo>
                  <a:pt x="2841682" y="56212"/>
                </a:lnTo>
                <a:lnTo>
                  <a:pt x="2896649" y="48593"/>
                </a:lnTo>
                <a:lnTo>
                  <a:pt x="2951920" y="41511"/>
                </a:lnTo>
                <a:lnTo>
                  <a:pt x="3007489" y="34970"/>
                </a:lnTo>
                <a:lnTo>
                  <a:pt x="3063348" y="28974"/>
                </a:lnTo>
                <a:lnTo>
                  <a:pt x="3119490" y="23529"/>
                </a:lnTo>
                <a:lnTo>
                  <a:pt x="3175909" y="18638"/>
                </a:lnTo>
                <a:lnTo>
                  <a:pt x="3232599" y="14305"/>
                </a:lnTo>
                <a:lnTo>
                  <a:pt x="3289551" y="10537"/>
                </a:lnTo>
                <a:lnTo>
                  <a:pt x="3346759" y="7335"/>
                </a:lnTo>
                <a:lnTo>
                  <a:pt x="3404217" y="4706"/>
                </a:lnTo>
                <a:lnTo>
                  <a:pt x="3461917" y="2654"/>
                </a:lnTo>
                <a:lnTo>
                  <a:pt x="3519853" y="1182"/>
                </a:lnTo>
                <a:lnTo>
                  <a:pt x="3578017" y="296"/>
                </a:lnTo>
                <a:lnTo>
                  <a:pt x="3636404" y="0"/>
                </a:lnTo>
                <a:lnTo>
                  <a:pt x="3694790" y="296"/>
                </a:lnTo>
                <a:lnTo>
                  <a:pt x="3752954" y="1182"/>
                </a:lnTo>
                <a:lnTo>
                  <a:pt x="3810890" y="2654"/>
                </a:lnTo>
                <a:lnTo>
                  <a:pt x="3868590" y="4706"/>
                </a:lnTo>
                <a:lnTo>
                  <a:pt x="3926048" y="7335"/>
                </a:lnTo>
                <a:lnTo>
                  <a:pt x="3983256" y="10537"/>
                </a:lnTo>
                <a:lnTo>
                  <a:pt x="4040208" y="14305"/>
                </a:lnTo>
                <a:lnTo>
                  <a:pt x="4096897" y="18638"/>
                </a:lnTo>
                <a:lnTo>
                  <a:pt x="4153317" y="23529"/>
                </a:lnTo>
                <a:lnTo>
                  <a:pt x="4209459" y="28974"/>
                </a:lnTo>
                <a:lnTo>
                  <a:pt x="4265318" y="34970"/>
                </a:lnTo>
                <a:lnTo>
                  <a:pt x="4320887" y="41511"/>
                </a:lnTo>
                <a:lnTo>
                  <a:pt x="4376158" y="48593"/>
                </a:lnTo>
                <a:lnTo>
                  <a:pt x="4431125" y="56212"/>
                </a:lnTo>
                <a:lnTo>
                  <a:pt x="4485781" y="64364"/>
                </a:lnTo>
                <a:lnTo>
                  <a:pt x="4540120" y="73043"/>
                </a:lnTo>
                <a:lnTo>
                  <a:pt x="4594133" y="82246"/>
                </a:lnTo>
                <a:lnTo>
                  <a:pt x="4647816" y="91968"/>
                </a:lnTo>
                <a:lnTo>
                  <a:pt x="4701159" y="102204"/>
                </a:lnTo>
                <a:lnTo>
                  <a:pt x="4754158" y="112951"/>
                </a:lnTo>
                <a:lnTo>
                  <a:pt x="4806804" y="124203"/>
                </a:lnTo>
                <a:lnTo>
                  <a:pt x="4859092" y="135957"/>
                </a:lnTo>
                <a:lnTo>
                  <a:pt x="4911013" y="148208"/>
                </a:lnTo>
                <a:lnTo>
                  <a:pt x="4962562" y="160952"/>
                </a:lnTo>
                <a:lnTo>
                  <a:pt x="5013732" y="174183"/>
                </a:lnTo>
                <a:lnTo>
                  <a:pt x="5064515" y="187898"/>
                </a:lnTo>
                <a:lnTo>
                  <a:pt x="5114905" y="202093"/>
                </a:lnTo>
                <a:lnTo>
                  <a:pt x="5164895" y="216762"/>
                </a:lnTo>
                <a:lnTo>
                  <a:pt x="5214478" y="231902"/>
                </a:lnTo>
                <a:lnTo>
                  <a:pt x="5263647" y="247508"/>
                </a:lnTo>
                <a:lnTo>
                  <a:pt x="5312396" y="263575"/>
                </a:lnTo>
                <a:lnTo>
                  <a:pt x="5360717" y="280099"/>
                </a:lnTo>
                <a:lnTo>
                  <a:pt x="5408604" y="297077"/>
                </a:lnTo>
                <a:lnTo>
                  <a:pt x="5456050" y="314502"/>
                </a:lnTo>
                <a:lnTo>
                  <a:pt x="5503048" y="332372"/>
                </a:lnTo>
                <a:lnTo>
                  <a:pt x="5549591" y="350680"/>
                </a:lnTo>
                <a:lnTo>
                  <a:pt x="5595672" y="369424"/>
                </a:lnTo>
                <a:lnTo>
                  <a:pt x="5641285" y="388599"/>
                </a:lnTo>
                <a:lnTo>
                  <a:pt x="5686422" y="408200"/>
                </a:lnTo>
                <a:lnTo>
                  <a:pt x="5731077" y="428222"/>
                </a:lnTo>
                <a:lnTo>
                  <a:pt x="5775242" y="448662"/>
                </a:lnTo>
                <a:lnTo>
                  <a:pt x="5818912" y="469515"/>
                </a:lnTo>
                <a:lnTo>
                  <a:pt x="5862079" y="490777"/>
                </a:lnTo>
                <a:lnTo>
                  <a:pt x="5904737" y="512442"/>
                </a:lnTo>
                <a:lnTo>
                  <a:pt x="5946878" y="534507"/>
                </a:lnTo>
                <a:lnTo>
                  <a:pt x="5988495" y="556968"/>
                </a:lnTo>
                <a:lnTo>
                  <a:pt x="6029582" y="579819"/>
                </a:lnTo>
                <a:lnTo>
                  <a:pt x="6070132" y="603057"/>
                </a:lnTo>
                <a:lnTo>
                  <a:pt x="6110139" y="626676"/>
                </a:lnTo>
                <a:lnTo>
                  <a:pt x="6149594" y="650674"/>
                </a:lnTo>
                <a:lnTo>
                  <a:pt x="6188492" y="675044"/>
                </a:lnTo>
                <a:lnTo>
                  <a:pt x="6226825" y="699783"/>
                </a:lnTo>
                <a:lnTo>
                  <a:pt x="6264587" y="724886"/>
                </a:lnTo>
                <a:lnTo>
                  <a:pt x="6301771" y="750350"/>
                </a:lnTo>
                <a:lnTo>
                  <a:pt x="6338369" y="776168"/>
                </a:lnTo>
                <a:lnTo>
                  <a:pt x="6374376" y="802338"/>
                </a:lnTo>
                <a:lnTo>
                  <a:pt x="6409784" y="828855"/>
                </a:lnTo>
                <a:lnTo>
                  <a:pt x="6444587" y="855713"/>
                </a:lnTo>
                <a:lnTo>
                  <a:pt x="6478777" y="882910"/>
                </a:lnTo>
                <a:lnTo>
                  <a:pt x="6512348" y="910439"/>
                </a:lnTo>
                <a:lnTo>
                  <a:pt x="6545292" y="938298"/>
                </a:lnTo>
                <a:lnTo>
                  <a:pt x="6577604" y="966481"/>
                </a:lnTo>
                <a:lnTo>
                  <a:pt x="6609276" y="994984"/>
                </a:lnTo>
                <a:lnTo>
                  <a:pt x="6640301" y="1023803"/>
                </a:lnTo>
                <a:lnTo>
                  <a:pt x="6670672" y="1052933"/>
                </a:lnTo>
                <a:lnTo>
                  <a:pt x="6700383" y="1082370"/>
                </a:lnTo>
                <a:lnTo>
                  <a:pt x="6729427" y="1112110"/>
                </a:lnTo>
                <a:lnTo>
                  <a:pt x="6757797" y="1142147"/>
                </a:lnTo>
                <a:lnTo>
                  <a:pt x="6785485" y="1172478"/>
                </a:lnTo>
                <a:lnTo>
                  <a:pt x="6812486" y="1203098"/>
                </a:lnTo>
                <a:lnTo>
                  <a:pt x="6838792" y="1234003"/>
                </a:lnTo>
                <a:lnTo>
                  <a:pt x="6864397" y="1265188"/>
                </a:lnTo>
                <a:lnTo>
                  <a:pt x="6889293" y="1296648"/>
                </a:lnTo>
                <a:lnTo>
                  <a:pt x="6913475" y="1328381"/>
                </a:lnTo>
                <a:lnTo>
                  <a:pt x="6936934" y="1360380"/>
                </a:lnTo>
                <a:lnTo>
                  <a:pt x="6959664" y="1392642"/>
                </a:lnTo>
                <a:lnTo>
                  <a:pt x="6981658" y="1425162"/>
                </a:lnTo>
                <a:lnTo>
                  <a:pt x="7002910" y="1457936"/>
                </a:lnTo>
                <a:lnTo>
                  <a:pt x="7023412" y="1490959"/>
                </a:lnTo>
                <a:lnTo>
                  <a:pt x="7043158" y="1524227"/>
                </a:lnTo>
                <a:lnTo>
                  <a:pt x="7062141" y="1557736"/>
                </a:lnTo>
                <a:lnTo>
                  <a:pt x="7080353" y="1591481"/>
                </a:lnTo>
                <a:lnTo>
                  <a:pt x="7097789" y="1625457"/>
                </a:lnTo>
                <a:lnTo>
                  <a:pt x="7130303" y="1694087"/>
                </a:lnTo>
                <a:lnTo>
                  <a:pt x="7159626" y="1763591"/>
                </a:lnTo>
                <a:lnTo>
                  <a:pt x="7185706" y="1833932"/>
                </a:lnTo>
                <a:lnTo>
                  <a:pt x="7208485" y="1905077"/>
                </a:lnTo>
                <a:lnTo>
                  <a:pt x="7227911" y="1976988"/>
                </a:lnTo>
                <a:lnTo>
                  <a:pt x="7243928" y="2049632"/>
                </a:lnTo>
                <a:lnTo>
                  <a:pt x="7256480" y="2122973"/>
                </a:lnTo>
                <a:lnTo>
                  <a:pt x="7265515" y="2196975"/>
                </a:lnTo>
                <a:lnTo>
                  <a:pt x="7270975" y="2271602"/>
                </a:lnTo>
                <a:lnTo>
                  <a:pt x="7272808" y="2346821"/>
                </a:lnTo>
                <a:lnTo>
                  <a:pt x="7272348" y="2384501"/>
                </a:lnTo>
                <a:lnTo>
                  <a:pt x="7268695" y="2459429"/>
                </a:lnTo>
                <a:lnTo>
                  <a:pt x="7261441" y="2533748"/>
                </a:lnTo>
                <a:lnTo>
                  <a:pt x="7250640" y="2607423"/>
                </a:lnTo>
                <a:lnTo>
                  <a:pt x="7236349" y="2680420"/>
                </a:lnTo>
                <a:lnTo>
                  <a:pt x="7218621" y="2752702"/>
                </a:lnTo>
                <a:lnTo>
                  <a:pt x="7197511" y="2824235"/>
                </a:lnTo>
                <a:lnTo>
                  <a:pt x="7173075" y="2894982"/>
                </a:lnTo>
                <a:lnTo>
                  <a:pt x="7145367" y="2964909"/>
                </a:lnTo>
                <a:lnTo>
                  <a:pt x="7114441" y="3033980"/>
                </a:lnTo>
                <a:lnTo>
                  <a:pt x="7080353" y="3102160"/>
                </a:lnTo>
                <a:lnTo>
                  <a:pt x="7062141" y="3135905"/>
                </a:lnTo>
                <a:lnTo>
                  <a:pt x="7043158" y="3169414"/>
                </a:lnTo>
                <a:lnTo>
                  <a:pt x="7023412" y="3202682"/>
                </a:lnTo>
                <a:lnTo>
                  <a:pt x="7002910" y="3235705"/>
                </a:lnTo>
                <a:lnTo>
                  <a:pt x="6981658" y="3268479"/>
                </a:lnTo>
                <a:lnTo>
                  <a:pt x="6959664" y="3300999"/>
                </a:lnTo>
                <a:lnTo>
                  <a:pt x="6936934" y="3333261"/>
                </a:lnTo>
                <a:lnTo>
                  <a:pt x="6913475" y="3365260"/>
                </a:lnTo>
                <a:lnTo>
                  <a:pt x="6889293" y="3396993"/>
                </a:lnTo>
                <a:lnTo>
                  <a:pt x="6864397" y="3428453"/>
                </a:lnTo>
                <a:lnTo>
                  <a:pt x="6838792" y="3459638"/>
                </a:lnTo>
                <a:lnTo>
                  <a:pt x="6812486" y="3490543"/>
                </a:lnTo>
                <a:lnTo>
                  <a:pt x="6785485" y="3521163"/>
                </a:lnTo>
                <a:lnTo>
                  <a:pt x="6757797" y="3551494"/>
                </a:lnTo>
                <a:lnTo>
                  <a:pt x="6729427" y="3581531"/>
                </a:lnTo>
                <a:lnTo>
                  <a:pt x="6700383" y="3611271"/>
                </a:lnTo>
                <a:lnTo>
                  <a:pt x="6670672" y="3640708"/>
                </a:lnTo>
                <a:lnTo>
                  <a:pt x="6640301" y="3669838"/>
                </a:lnTo>
                <a:lnTo>
                  <a:pt x="6609276" y="3698657"/>
                </a:lnTo>
                <a:lnTo>
                  <a:pt x="6577604" y="3727160"/>
                </a:lnTo>
                <a:lnTo>
                  <a:pt x="6545292" y="3755343"/>
                </a:lnTo>
                <a:lnTo>
                  <a:pt x="6512348" y="3783202"/>
                </a:lnTo>
                <a:lnTo>
                  <a:pt x="6478777" y="3810731"/>
                </a:lnTo>
                <a:lnTo>
                  <a:pt x="6444587" y="3837928"/>
                </a:lnTo>
                <a:lnTo>
                  <a:pt x="6409784" y="3864786"/>
                </a:lnTo>
                <a:lnTo>
                  <a:pt x="6374376" y="3891303"/>
                </a:lnTo>
                <a:lnTo>
                  <a:pt x="6338369" y="3917473"/>
                </a:lnTo>
                <a:lnTo>
                  <a:pt x="6301771" y="3943291"/>
                </a:lnTo>
                <a:lnTo>
                  <a:pt x="6264587" y="3968755"/>
                </a:lnTo>
                <a:lnTo>
                  <a:pt x="6226825" y="3993858"/>
                </a:lnTo>
                <a:lnTo>
                  <a:pt x="6188492" y="4018597"/>
                </a:lnTo>
                <a:lnTo>
                  <a:pt x="6149594" y="4042968"/>
                </a:lnTo>
                <a:lnTo>
                  <a:pt x="6110139" y="4066965"/>
                </a:lnTo>
                <a:lnTo>
                  <a:pt x="6070132" y="4090584"/>
                </a:lnTo>
                <a:lnTo>
                  <a:pt x="6029582" y="4113822"/>
                </a:lnTo>
                <a:lnTo>
                  <a:pt x="5988495" y="4136673"/>
                </a:lnTo>
                <a:lnTo>
                  <a:pt x="5946878" y="4159134"/>
                </a:lnTo>
                <a:lnTo>
                  <a:pt x="5904737" y="4181199"/>
                </a:lnTo>
                <a:lnTo>
                  <a:pt x="5862079" y="4202865"/>
                </a:lnTo>
                <a:lnTo>
                  <a:pt x="5818912" y="4224126"/>
                </a:lnTo>
                <a:lnTo>
                  <a:pt x="5775242" y="4244979"/>
                </a:lnTo>
                <a:lnTo>
                  <a:pt x="5731077" y="4265419"/>
                </a:lnTo>
                <a:lnTo>
                  <a:pt x="5686422" y="4285441"/>
                </a:lnTo>
                <a:lnTo>
                  <a:pt x="5641285" y="4305042"/>
                </a:lnTo>
                <a:lnTo>
                  <a:pt x="5595672" y="4324217"/>
                </a:lnTo>
                <a:lnTo>
                  <a:pt x="5549591" y="4342961"/>
                </a:lnTo>
                <a:lnTo>
                  <a:pt x="5503048" y="4361270"/>
                </a:lnTo>
                <a:lnTo>
                  <a:pt x="5456050" y="4379139"/>
                </a:lnTo>
                <a:lnTo>
                  <a:pt x="5408604" y="4396565"/>
                </a:lnTo>
                <a:lnTo>
                  <a:pt x="5360717" y="4413542"/>
                </a:lnTo>
                <a:lnTo>
                  <a:pt x="5312396" y="4430066"/>
                </a:lnTo>
                <a:lnTo>
                  <a:pt x="5263647" y="4446134"/>
                </a:lnTo>
                <a:lnTo>
                  <a:pt x="5214478" y="4461739"/>
                </a:lnTo>
                <a:lnTo>
                  <a:pt x="5164895" y="4476879"/>
                </a:lnTo>
                <a:lnTo>
                  <a:pt x="5114905" y="4491548"/>
                </a:lnTo>
                <a:lnTo>
                  <a:pt x="5064515" y="4505743"/>
                </a:lnTo>
                <a:lnTo>
                  <a:pt x="5013732" y="4519458"/>
                </a:lnTo>
                <a:lnTo>
                  <a:pt x="4962562" y="4532689"/>
                </a:lnTo>
                <a:lnTo>
                  <a:pt x="4911013" y="4545433"/>
                </a:lnTo>
                <a:lnTo>
                  <a:pt x="4859092" y="4557684"/>
                </a:lnTo>
                <a:lnTo>
                  <a:pt x="4806804" y="4569438"/>
                </a:lnTo>
                <a:lnTo>
                  <a:pt x="4754158" y="4580690"/>
                </a:lnTo>
                <a:lnTo>
                  <a:pt x="4701159" y="4591437"/>
                </a:lnTo>
                <a:lnTo>
                  <a:pt x="4647816" y="4601673"/>
                </a:lnTo>
                <a:lnTo>
                  <a:pt x="4594133" y="4611395"/>
                </a:lnTo>
                <a:lnTo>
                  <a:pt x="4540120" y="4620598"/>
                </a:lnTo>
                <a:lnTo>
                  <a:pt x="4485781" y="4629277"/>
                </a:lnTo>
                <a:lnTo>
                  <a:pt x="4431125" y="4637429"/>
                </a:lnTo>
                <a:lnTo>
                  <a:pt x="4376158" y="4645048"/>
                </a:lnTo>
                <a:lnTo>
                  <a:pt x="4320887" y="4652130"/>
                </a:lnTo>
                <a:lnTo>
                  <a:pt x="4265318" y="4658671"/>
                </a:lnTo>
                <a:lnTo>
                  <a:pt x="4209459" y="4664667"/>
                </a:lnTo>
                <a:lnTo>
                  <a:pt x="4153317" y="4670112"/>
                </a:lnTo>
                <a:lnTo>
                  <a:pt x="4096897" y="4675003"/>
                </a:lnTo>
                <a:lnTo>
                  <a:pt x="4040208" y="4679336"/>
                </a:lnTo>
                <a:lnTo>
                  <a:pt x="3983256" y="4683105"/>
                </a:lnTo>
                <a:lnTo>
                  <a:pt x="3926048" y="4686306"/>
                </a:lnTo>
                <a:lnTo>
                  <a:pt x="3868590" y="4688935"/>
                </a:lnTo>
                <a:lnTo>
                  <a:pt x="3810890" y="4690987"/>
                </a:lnTo>
                <a:lnTo>
                  <a:pt x="3752954" y="4692459"/>
                </a:lnTo>
                <a:lnTo>
                  <a:pt x="3694790" y="4693345"/>
                </a:lnTo>
                <a:lnTo>
                  <a:pt x="3636404" y="4693642"/>
                </a:lnTo>
                <a:lnTo>
                  <a:pt x="3578017" y="4693345"/>
                </a:lnTo>
                <a:lnTo>
                  <a:pt x="3519853" y="4692459"/>
                </a:lnTo>
                <a:lnTo>
                  <a:pt x="3461917" y="4690987"/>
                </a:lnTo>
                <a:lnTo>
                  <a:pt x="3404217" y="4688935"/>
                </a:lnTo>
                <a:lnTo>
                  <a:pt x="3346759" y="4686306"/>
                </a:lnTo>
                <a:lnTo>
                  <a:pt x="3289551" y="4683105"/>
                </a:lnTo>
                <a:lnTo>
                  <a:pt x="3232599" y="4679336"/>
                </a:lnTo>
                <a:lnTo>
                  <a:pt x="3175909" y="4675003"/>
                </a:lnTo>
                <a:lnTo>
                  <a:pt x="3119490" y="4670112"/>
                </a:lnTo>
                <a:lnTo>
                  <a:pt x="3063348" y="4664667"/>
                </a:lnTo>
                <a:lnTo>
                  <a:pt x="3007489" y="4658671"/>
                </a:lnTo>
                <a:lnTo>
                  <a:pt x="2951920" y="4652130"/>
                </a:lnTo>
                <a:lnTo>
                  <a:pt x="2896649" y="4645048"/>
                </a:lnTo>
                <a:lnTo>
                  <a:pt x="2841682" y="4637429"/>
                </a:lnTo>
                <a:lnTo>
                  <a:pt x="2787025" y="4629277"/>
                </a:lnTo>
                <a:lnTo>
                  <a:pt x="2732687" y="4620598"/>
                </a:lnTo>
                <a:lnTo>
                  <a:pt x="2678673" y="4611395"/>
                </a:lnTo>
                <a:lnTo>
                  <a:pt x="2624991" y="4601673"/>
                </a:lnTo>
                <a:lnTo>
                  <a:pt x="2571647" y="4591437"/>
                </a:lnTo>
                <a:lnTo>
                  <a:pt x="2518649" y="4580690"/>
                </a:lnTo>
                <a:lnTo>
                  <a:pt x="2466003" y="4569438"/>
                </a:lnTo>
                <a:lnTo>
                  <a:pt x="2413715" y="4557684"/>
                </a:lnTo>
                <a:lnTo>
                  <a:pt x="2361793" y="4545433"/>
                </a:lnTo>
                <a:lnTo>
                  <a:pt x="2310244" y="4532689"/>
                </a:lnTo>
                <a:lnTo>
                  <a:pt x="2259075" y="4519458"/>
                </a:lnTo>
                <a:lnTo>
                  <a:pt x="2208292" y="4505743"/>
                </a:lnTo>
                <a:lnTo>
                  <a:pt x="2157902" y="4491548"/>
                </a:lnTo>
                <a:lnTo>
                  <a:pt x="2107912" y="4476879"/>
                </a:lnTo>
                <a:lnTo>
                  <a:pt x="2058329" y="4461739"/>
                </a:lnTo>
                <a:lnTo>
                  <a:pt x="2009159" y="4446134"/>
                </a:lnTo>
                <a:lnTo>
                  <a:pt x="1960411" y="4430066"/>
                </a:lnTo>
                <a:lnTo>
                  <a:pt x="1912089" y="4413542"/>
                </a:lnTo>
                <a:lnTo>
                  <a:pt x="1864202" y="4396565"/>
                </a:lnTo>
                <a:lnTo>
                  <a:pt x="1816757" y="4379139"/>
                </a:lnTo>
                <a:lnTo>
                  <a:pt x="1769759" y="4361270"/>
                </a:lnTo>
                <a:lnTo>
                  <a:pt x="1723216" y="4342961"/>
                </a:lnTo>
                <a:lnTo>
                  <a:pt x="1677135" y="4324217"/>
                </a:lnTo>
                <a:lnTo>
                  <a:pt x="1631522" y="4305042"/>
                </a:lnTo>
                <a:lnTo>
                  <a:pt x="1586385" y="4285441"/>
                </a:lnTo>
                <a:lnTo>
                  <a:pt x="1541730" y="4265419"/>
                </a:lnTo>
                <a:lnTo>
                  <a:pt x="1497564" y="4244979"/>
                </a:lnTo>
                <a:lnTo>
                  <a:pt x="1453894" y="4224126"/>
                </a:lnTo>
                <a:lnTo>
                  <a:pt x="1410727" y="4202865"/>
                </a:lnTo>
                <a:lnTo>
                  <a:pt x="1368070" y="4181199"/>
                </a:lnTo>
                <a:lnTo>
                  <a:pt x="1325929" y="4159134"/>
                </a:lnTo>
                <a:lnTo>
                  <a:pt x="1284312" y="4136673"/>
                </a:lnTo>
                <a:lnTo>
                  <a:pt x="1243225" y="4113822"/>
                </a:lnTo>
                <a:lnTo>
                  <a:pt x="1202674" y="4090584"/>
                </a:lnTo>
                <a:lnTo>
                  <a:pt x="1162668" y="4066965"/>
                </a:lnTo>
                <a:lnTo>
                  <a:pt x="1123213" y="4042968"/>
                </a:lnTo>
                <a:lnTo>
                  <a:pt x="1084315" y="4018597"/>
                </a:lnTo>
                <a:lnTo>
                  <a:pt x="1045982" y="3993858"/>
                </a:lnTo>
                <a:lnTo>
                  <a:pt x="1008220" y="3968755"/>
                </a:lnTo>
                <a:lnTo>
                  <a:pt x="971036" y="3943291"/>
                </a:lnTo>
                <a:lnTo>
                  <a:pt x="934437" y="3917473"/>
                </a:lnTo>
                <a:lnTo>
                  <a:pt x="898431" y="3891303"/>
                </a:lnTo>
                <a:lnTo>
                  <a:pt x="863022" y="3864786"/>
                </a:lnTo>
                <a:lnTo>
                  <a:pt x="828220" y="3837928"/>
                </a:lnTo>
                <a:lnTo>
                  <a:pt x="794030" y="3810731"/>
                </a:lnTo>
                <a:lnTo>
                  <a:pt x="760459" y="3783202"/>
                </a:lnTo>
                <a:lnTo>
                  <a:pt x="727515" y="3755343"/>
                </a:lnTo>
                <a:lnTo>
                  <a:pt x="695203" y="3727160"/>
                </a:lnTo>
                <a:lnTo>
                  <a:pt x="663531" y="3698657"/>
                </a:lnTo>
                <a:lnTo>
                  <a:pt x="632506" y="3669838"/>
                </a:lnTo>
                <a:lnTo>
                  <a:pt x="602135" y="3640708"/>
                </a:lnTo>
                <a:lnTo>
                  <a:pt x="572424" y="3611271"/>
                </a:lnTo>
                <a:lnTo>
                  <a:pt x="543380" y="3581531"/>
                </a:lnTo>
                <a:lnTo>
                  <a:pt x="515010" y="3551494"/>
                </a:lnTo>
                <a:lnTo>
                  <a:pt x="487322" y="3521163"/>
                </a:lnTo>
                <a:lnTo>
                  <a:pt x="460321" y="3490543"/>
                </a:lnTo>
                <a:lnTo>
                  <a:pt x="434015" y="3459638"/>
                </a:lnTo>
                <a:lnTo>
                  <a:pt x="408410" y="3428453"/>
                </a:lnTo>
                <a:lnTo>
                  <a:pt x="383513" y="3396993"/>
                </a:lnTo>
                <a:lnTo>
                  <a:pt x="359332" y="3365260"/>
                </a:lnTo>
                <a:lnTo>
                  <a:pt x="335873" y="3333261"/>
                </a:lnTo>
                <a:lnTo>
                  <a:pt x="313143" y="3300999"/>
                </a:lnTo>
                <a:lnTo>
                  <a:pt x="291149" y="3268479"/>
                </a:lnTo>
                <a:lnTo>
                  <a:pt x="269897" y="3235705"/>
                </a:lnTo>
                <a:lnTo>
                  <a:pt x="249395" y="3202682"/>
                </a:lnTo>
                <a:lnTo>
                  <a:pt x="229649" y="3169414"/>
                </a:lnTo>
                <a:lnTo>
                  <a:pt x="210666" y="3135905"/>
                </a:lnTo>
                <a:lnTo>
                  <a:pt x="192454" y="3102160"/>
                </a:lnTo>
                <a:lnTo>
                  <a:pt x="175018" y="3068184"/>
                </a:lnTo>
                <a:lnTo>
                  <a:pt x="142504" y="2999554"/>
                </a:lnTo>
                <a:lnTo>
                  <a:pt x="113181" y="2930051"/>
                </a:lnTo>
                <a:lnTo>
                  <a:pt x="87101" y="2859709"/>
                </a:lnTo>
                <a:lnTo>
                  <a:pt x="64322" y="2788565"/>
                </a:lnTo>
                <a:lnTo>
                  <a:pt x="44896" y="2716653"/>
                </a:lnTo>
                <a:lnTo>
                  <a:pt x="28879" y="2644009"/>
                </a:lnTo>
                <a:lnTo>
                  <a:pt x="16327" y="2570668"/>
                </a:lnTo>
                <a:lnTo>
                  <a:pt x="7293" y="2496667"/>
                </a:lnTo>
                <a:lnTo>
                  <a:pt x="1832" y="2422039"/>
                </a:lnTo>
                <a:lnTo>
                  <a:pt x="0" y="2346821"/>
                </a:lnTo>
                <a:close/>
              </a:path>
            </a:pathLst>
          </a:custGeom>
          <a:ln w="25400">
            <a:solidFill>
              <a:srgbClr val="00B050"/>
            </a:solidFill>
          </a:ln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86448" y="5260340"/>
            <a:ext cx="2301875" cy="132397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408305">
              <a:lnSpc>
                <a:spcPct val="100000"/>
              </a:lnSpc>
              <a:spcBef>
                <a:spcPts val="100"/>
              </a:spcBef>
              <a:defRPr sz="2400">
                <a:solidFill>
                  <a:srgbClr val="00B050"/>
                </a:solidFill>
                <a:latin typeface="Times New Roman"/>
                <a:cs typeface="Times New Roman"/>
              </a:defRPr>
            </a:pPr>
            <a:r>
              <a:t>Regolamento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316865" algn="l"/>
              </a:tabLst>
              <a:defRPr sz="2400" b="1">
                <a:solidFill>
                  <a:srgbClr val="C00000"/>
                </a:solidFill>
                <a:latin typeface="Times New Roman"/>
                <a:cs typeface="Times New Roman"/>
              </a:defRPr>
            </a:pPr>
            <a:r>
              <a:t>↑	La fiducia sociale ↑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97311" y="301244"/>
            <a:ext cx="1349375" cy="5740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Sicurezza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9771" y="1628800"/>
            <a:ext cx="4104455" cy="410445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155C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A4A7C31BC41F84CAD7420467C61AFB7" ma:contentTypeVersion="15" ma:contentTypeDescription="Creare un nuovo documento." ma:contentTypeScope="" ma:versionID="686d4094882f84ec5d3c77a015851692">
  <xsd:schema xmlns:xsd="http://www.w3.org/2001/XMLSchema" xmlns:xs="http://www.w3.org/2001/XMLSchema" xmlns:p="http://schemas.microsoft.com/office/2006/metadata/properties" xmlns:ns2="97c5e815-bb9e-417e-a357-9d725bdad6ad" xmlns:ns3="3ad8ab27-81d5-4733-84af-62e9df1d9f84" targetNamespace="http://schemas.microsoft.com/office/2006/metadata/properties" ma:root="true" ma:fieldsID="489db0da573d4ba4068ed975a897bba8" ns2:_="" ns3:_="">
    <xsd:import namespace="97c5e815-bb9e-417e-a357-9d725bdad6ad"/>
    <xsd:import namespace="3ad8ab27-81d5-4733-84af-62e9df1d9f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5e815-bb9e-417e-a357-9d725bdad6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Tag immagine" ma:readOnly="false" ma:fieldId="{5cf76f15-5ced-4ddc-b409-7134ff3c332f}" ma:taxonomyMulti="true" ma:sspId="f77b169b-7464-4c14-89c9-ab876efcba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d8ab27-81d5-4733-84af-62e9df1d9f8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0ff5b68-f3c9-42ae-9f4f-c4fbcf79e558}" ma:internalName="TaxCatchAll" ma:showField="CatchAllData" ma:web="3ad8ab27-81d5-4733-84af-62e9df1d9f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ad8ab27-81d5-4733-84af-62e9df1d9f84" xsi:nil="true"/>
    <lcf76f155ced4ddcb4097134ff3c332f xmlns="97c5e815-bb9e-417e-a357-9d725bdad6a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55DBB1F-4A3B-4F02-B4C1-76CF8A543716}"/>
</file>

<file path=customXml/itemProps2.xml><?xml version="1.0" encoding="utf-8"?>
<ds:datastoreItem xmlns:ds="http://schemas.openxmlformats.org/officeDocument/2006/customXml" ds:itemID="{5CE21DBE-CB29-48A5-9F58-0B97F7431969}"/>
</file>

<file path=customXml/itemProps3.xml><?xml version="1.0" encoding="utf-8"?>
<ds:datastoreItem xmlns:ds="http://schemas.openxmlformats.org/officeDocument/2006/customXml" ds:itemID="{71CBB71B-040A-4D7C-9241-5D225F1E385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1371</Words>
  <Application>Microsoft Macintosh PowerPoint</Application>
  <PresentationFormat>Presentazione su schermo (4:3)</PresentationFormat>
  <Paragraphs>279</Paragraphs>
  <Slides>40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48" baseType="lpstr">
      <vt:lpstr>Arial</vt:lpstr>
      <vt:lpstr>Arial MT</vt:lpstr>
      <vt:lpstr>Calibri</vt:lpstr>
      <vt:lpstr>Georgia</vt:lpstr>
      <vt:lpstr>Segoe UI Symbol</vt:lpstr>
      <vt:lpstr>Times New Roman</vt:lpstr>
      <vt:lpstr>Wingdings</vt:lpstr>
      <vt:lpstr>Office Theme</vt:lpstr>
      <vt:lpstr>Presentazione standard di PowerPoint</vt:lpstr>
      <vt:lpstr>Obiettivi</vt:lpstr>
      <vt:lpstr>Automazione di guida</vt:lpstr>
      <vt:lpstr>Automazione di guida</vt:lpstr>
      <vt:lpstr>L'etica dell'automazione di guida</vt:lpstr>
      <vt:lpstr>L'etica dell'automazione di guida</vt:lpstr>
      <vt:lpstr>L'etica dell'automazione di guida</vt:lpstr>
      <vt:lpstr>L'etica dell'automazione di guida</vt:lpstr>
      <vt:lpstr>Sicurezza</vt:lpstr>
      <vt:lpstr>L'argomentazione di sicurezza</vt:lpstr>
      <vt:lpstr>L'argomentazione di sicurezza</vt:lpstr>
      <vt:lpstr>Sicurezza &amp; Privacy</vt:lpstr>
      <vt:lpstr>Sicurezza</vt:lpstr>
      <vt:lpstr>Informativa sulla privacy</vt:lpstr>
      <vt:lpstr>Sicurezza &amp; Privacy</vt:lpstr>
      <vt:lpstr>Sicurezza &amp; Privacy</vt:lpstr>
      <vt:lpstr>Sicurezza &amp; Privacy</vt:lpstr>
      <vt:lpstr>Sicurezza</vt:lpstr>
      <vt:lpstr>Sostenibilità</vt:lpstr>
      <vt:lpstr>Narratives di sostenibilità</vt:lpstr>
      <vt:lpstr>Narratives di sostenibilità</vt:lpstr>
      <vt:lpstr>Narratives di sostenibilità</vt:lpstr>
      <vt:lpstr>Narratives di sostenibilità</vt:lpstr>
      <vt:lpstr>Narratives di sostenibilità</vt:lpstr>
      <vt:lpstr>Narratives di sostenibilità</vt:lpstr>
      <vt:lpstr>Narratives di sostenibilità</vt:lpstr>
      <vt:lpstr>Attenzione alle narrative dell'innovazione etica!</vt:lpstr>
      <vt:lpstr>Assegnazione di responsabilità</vt:lpstr>
      <vt:lpstr>Assegnazione di responsabilità</vt:lpstr>
      <vt:lpstr>Assegnazione di responsabilità</vt:lpstr>
      <vt:lpstr>Assegnazione di responsabilità</vt:lpstr>
      <vt:lpstr>Assegnazione di responsabilità</vt:lpstr>
      <vt:lpstr>Assegnazione di responsabilità</vt:lpstr>
      <vt:lpstr>Assegnazione di responsabilità</vt:lpstr>
      <vt:lpstr>Collisioni inevitabili</vt:lpstr>
      <vt:lpstr>Collisioni inevitabili</vt:lpstr>
      <vt:lpstr>Inevitabile collisione</vt:lpstr>
      <vt:lpstr>Inevitabile collisione</vt:lpstr>
      <vt:lpstr>Inevitabile collisione</vt:lpstr>
      <vt:lpstr>Grazie per la vostra attenzione!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Eleonora Mancini</cp:lastModifiedBy>
  <cp:revision>1</cp:revision>
  <dcterms:created xsi:type="dcterms:W3CDTF">2023-03-27T11:44:41Z</dcterms:created>
  <dcterms:modified xsi:type="dcterms:W3CDTF">2023-03-27T20:32:53Z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2022-05-16T00:00:00Z</vt:filetime>
  </property>
  <property fmtid="{D5CDD505-2E9C-101B-9397-08002B2CF9AE}" pid="3" name="LastSaved">
    <vt:filetime>2023-03-27T00:00:00Z</vt:filetime>
  </property>
  <property fmtid="{D5CDD505-2E9C-101B-9397-08002B2CF9AE}" pid="4" name="ContentTypeId">
    <vt:lpwstr>0x0101006A4A7C31BC41F84CAD7420467C61AFB7</vt:lpwstr>
  </property>
</Properties>
</file>