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256" r:id="rId5"/>
    <p:sldId id="269" r:id="rId6"/>
    <p:sldId id="277" r:id="rId7"/>
    <p:sldId id="291" r:id="rId8"/>
    <p:sldId id="280" r:id="rId9"/>
    <p:sldId id="281" r:id="rId10"/>
    <p:sldId id="282" r:id="rId11"/>
    <p:sldId id="283" r:id="rId12"/>
    <p:sldId id="293" r:id="rId13"/>
    <p:sldId id="296" r:id="rId14"/>
    <p:sldId id="294" r:id="rId15"/>
    <p:sldId id="289" r:id="rId16"/>
    <p:sldId id="297" r:id="rId17"/>
    <p:sldId id="298" r:id="rId18"/>
    <p:sldId id="295" r:id="rId19"/>
    <p:sldId id="284" r:id="rId20"/>
    <p:sldId id="286" r:id="rId21"/>
    <p:sldId id="285" r:id="rId22"/>
    <p:sldId id="313" r:id="rId23"/>
    <p:sldId id="287" r:id="rId24"/>
    <p:sldId id="278" r:id="rId25"/>
    <p:sldId id="309" r:id="rId26"/>
    <p:sldId id="314" r:id="rId27"/>
    <p:sldId id="310" r:id="rId28"/>
    <p:sldId id="299" r:id="rId29"/>
    <p:sldId id="300" r:id="rId30"/>
    <p:sldId id="301" r:id="rId31"/>
    <p:sldId id="302" r:id="rId32"/>
    <p:sldId id="303" r:id="rId33"/>
    <p:sldId id="304" r:id="rId34"/>
    <p:sldId id="306" r:id="rId35"/>
    <p:sldId id="311" r:id="rId36"/>
    <p:sldId id="305" r:id="rId37"/>
    <p:sldId id="307" r:id="rId38"/>
    <p:sldId id="308" r:id="rId39"/>
    <p:sldId id="312" r:id="rId40"/>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75"/>
    <p:restoredTop sz="96327"/>
  </p:normalViewPr>
  <p:slideViewPr>
    <p:cSldViewPr snapToGrid="0" snapToObjects="1">
      <p:cViewPr varScale="1">
        <p:scale>
          <a:sx n="110" d="100"/>
          <a:sy n="110" d="100"/>
        </p:scale>
        <p:origin x="200" y="496"/>
      </p:cViewPr>
      <p:guideLst/>
    </p:cSldViewPr>
  </p:slideViewPr>
  <p:notesTextViewPr>
    <p:cViewPr>
      <p:scale>
        <a:sx n="1" d="1"/>
        <a:sy n="1" d="1"/>
      </p:scale>
      <p:origin x="0" y="0"/>
    </p:cViewPr>
  </p:notesTextViewPr>
  <p:sorterViewPr>
    <p:cViewPr>
      <p:scale>
        <a:sx n="105" d="100"/>
        <a:sy n="105" d="100"/>
      </p:scale>
      <p:origin x="0" y="0"/>
    </p:cViewPr>
  </p:sorterViewPr>
  <p:notesViewPr>
    <p:cSldViewPr snapToGrid="0" snapToObjects="1">
      <p:cViewPr varScale="1">
        <p:scale>
          <a:sx n="110" d="100"/>
          <a:sy n="110" d="100"/>
        </p:scale>
        <p:origin x="3872"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4F4024-D952-5141-B2BA-76B8423F1ED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13642210-7D42-3A4B-8515-40F42BE15C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B3117E8-50B9-3146-9E7D-A1577C063EAC}" type="datetimeFigureOut">
              <a:rPr lang="en-GB" smtClean="0"/>
              <a:t>14/04/2023</a:t>
            </a:fld>
            <a:endParaRPr lang="en-GB" dirty="0"/>
          </a:p>
        </p:txBody>
      </p:sp>
      <p:sp>
        <p:nvSpPr>
          <p:cNvPr id="4" name="Footer Placeholder 3">
            <a:extLst>
              <a:ext uri="{FF2B5EF4-FFF2-40B4-BE49-F238E27FC236}">
                <a16:creationId xmlns:a16="http://schemas.microsoft.com/office/drawing/2014/main" id="{7A6D58F0-104C-9E47-BFB5-86DC817B6A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E931EC23-AB65-1C47-A210-F0FF8DD1FB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04D2D0-77E0-8F41-96B8-08B62D24EA42}" type="slidenum">
              <a:rPr lang="en-GB" smtClean="0"/>
              <a:t>‹N›</a:t>
            </a:fld>
            <a:endParaRPr lang="en-GB" dirty="0"/>
          </a:p>
        </p:txBody>
      </p:sp>
    </p:spTree>
    <p:extLst>
      <p:ext uri="{BB962C8B-B14F-4D97-AF65-F5344CB8AC3E}">
        <p14:creationId xmlns:p14="http://schemas.microsoft.com/office/powerpoint/2010/main" val="2205811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24051443-5A9F-464B-AEB0-279898018DD8}" type="datetimeFigureOut">
              <a:rPr lang="en-GB" smtClean="0"/>
              <a:t>14/04/2023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Fare clic per modificare gli stili di testo master</a:t>
            </a:r>
          </a:p>
          <a:p>
            <a:pPr lvl="1"/>
            <a:r>
              <a:t>Secondo livello</a:t>
            </a:r>
          </a:p>
          <a:p>
            <a:pPr lvl="2"/>
            <a:r>
              <a:t>Terzo livello</a:t>
            </a:r>
          </a:p>
          <a:p>
            <a:pPr lvl="3"/>
            <a:r>
              <a:t>Quarto livello</a:t>
            </a:r>
          </a:p>
          <a:p>
            <a:pPr lvl="4"/>
            <a:r>
              <a:t>Quinto livello</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483CBB52-4CB5-194D-9365-F0BFA84CF5AB}" type="slidenum">
              <a:rPr lang="en-GB" smtClean="0"/>
              <a:t>‹N›</a:t>
            </a:fld>
            <a:endParaRPr lang="en-GB"/>
          </a:p>
        </p:txBody>
      </p:sp>
    </p:spTree>
    <p:extLst>
      <p:ext uri="{BB962C8B-B14F-4D97-AF65-F5344CB8AC3E}">
        <p14:creationId xmlns:p14="http://schemas.microsoft.com/office/powerpoint/2010/main" val="94448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83CBB52-4CB5-194D-9365-F0BFA84CF5AB}" type="slidenum">
              <a:rPr lang="en-GB" smtClean="0"/>
              <a:t>1</a:t>
            </a:fld>
            <a:endParaRPr lang="en-GB"/>
          </a:p>
        </p:txBody>
      </p:sp>
    </p:spTree>
    <p:extLst>
      <p:ext uri="{BB962C8B-B14F-4D97-AF65-F5344CB8AC3E}">
        <p14:creationId xmlns:p14="http://schemas.microsoft.com/office/powerpoint/2010/main" val="4065044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83CBB52-4CB5-194D-9365-F0BFA84CF5AB}" type="slidenum">
              <a:rPr lang="en-GB" smtClean="0"/>
              <a:t>5</a:t>
            </a:fld>
            <a:endParaRPr lang="en-GB"/>
          </a:p>
        </p:txBody>
      </p:sp>
    </p:spTree>
    <p:extLst>
      <p:ext uri="{BB962C8B-B14F-4D97-AF65-F5344CB8AC3E}">
        <p14:creationId xmlns:p14="http://schemas.microsoft.com/office/powerpoint/2010/main" val="1757220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83CBB52-4CB5-194D-9365-F0BFA84CF5AB}" type="slidenum">
              <a:rPr lang="en-GB" smtClean="0"/>
              <a:t>6</a:t>
            </a:fld>
            <a:endParaRPr lang="en-GB"/>
          </a:p>
        </p:txBody>
      </p:sp>
    </p:spTree>
    <p:extLst>
      <p:ext uri="{BB962C8B-B14F-4D97-AF65-F5344CB8AC3E}">
        <p14:creationId xmlns:p14="http://schemas.microsoft.com/office/powerpoint/2010/main" val="269819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effectLst/>
              </a:defRPr>
            </a:pPr>
            <a:r>
              <a:t>Spiegare la differenza tra la regola d'oro e cosa succede se tutti</a:t>
            </a:r>
          </a:p>
          <a:p>
            <a:pPr>
              <a:defRPr>
                <a:effectLst/>
              </a:defRPr>
            </a:pPr>
            <a:r>
              <a:t>L'ha fatto? test. Quali problemi sorgono per ciascuno? Pensi che possano</a:t>
            </a:r>
          </a:p>
          <a:p>
            <a:pPr>
              <a:defRPr>
                <a:effectLst/>
              </a:defRPr>
            </a:pPr>
            <a:r>
              <a:t>si è posto rimedio?</a:t>
            </a:r>
          </a:p>
          <a:p>
            <a:pPr>
              <a:defRPr>
                <a:effectLst/>
              </a:defRPr>
            </a:pPr>
            <a:r>
              <a:t>2. Che cosa è una massima, e cosa significa per una massima universalizzabile?</a:t>
            </a:r>
          </a:p>
          <a:p>
            <a:pPr>
              <a:defRPr>
                <a:effectLst/>
              </a:defRPr>
            </a:pPr>
            <a:r>
              <a:t>Perché il principio dell'universalizzazione non è un buon test</a:t>
            </a:r>
          </a:p>
          <a:p>
            <a:pPr>
              <a:defRPr>
                <a:effectLst/>
              </a:defRPr>
            </a:pPr>
            <a:r>
              <a:t>della moralità delle nostre azioni?</a:t>
            </a:r>
          </a:p>
          <a:p>
            <a:pPr>
              <a:defRPr>
                <a:effectLst/>
              </a:defRPr>
            </a:pPr>
            <a:r>
              <a:t>3. Secondo Kant, è sempre irrazionale agire immoralmente. Quali motivi</a:t>
            </a:r>
          </a:p>
          <a:p>
            <a:pPr>
              <a:defRPr>
                <a:effectLst/>
              </a:defRPr>
            </a:pPr>
            <a:r>
              <a:t>si dà per pensarci? Sei d'accordo con lui?</a:t>
            </a:r>
          </a:p>
          <a:p>
            <a:pPr>
              <a:defRPr>
                <a:effectLst/>
              </a:defRPr>
            </a:pPr>
            <a:r>
              <a:t>4. Qual è la differenza tra imperativi ipotetici e categorici?</a:t>
            </a:r>
          </a:p>
          <a:p>
            <a:pPr>
              <a:defRPr>
                <a:effectLst/>
              </a:defRPr>
            </a:pPr>
            <a:r>
              <a:t>Perché Kant pensava che la moralità consistesse in</a:t>
            </a:r>
          </a:p>
          <a:p>
            <a:endParaRPr/>
          </a:p>
        </p:txBody>
      </p:sp>
      <p:sp>
        <p:nvSpPr>
          <p:cNvPr id="4" name="Slide Number Placeholder 3"/>
          <p:cNvSpPr>
            <a:spLocks noGrp="1"/>
          </p:cNvSpPr>
          <p:nvPr>
            <p:ph type="sldNum" sz="quarter" idx="5"/>
          </p:nvPr>
        </p:nvSpPr>
        <p:spPr/>
        <p:txBody>
          <a:bodyPr/>
          <a:lstStyle/>
          <a:p>
            <a:fld id="{483CBB52-4CB5-194D-9365-F0BFA84CF5AB}" type="slidenum">
              <a:rPr lang="en-GB" smtClean="0"/>
              <a:t>17</a:t>
            </a:fld>
            <a:endParaRPr lang="en-GB"/>
          </a:p>
        </p:txBody>
      </p:sp>
    </p:spTree>
    <p:extLst>
      <p:ext uri="{BB962C8B-B14F-4D97-AF65-F5344CB8AC3E}">
        <p14:creationId xmlns:p14="http://schemas.microsoft.com/office/powerpoint/2010/main" val="1909937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83CBB52-4CB5-194D-9365-F0BFA84CF5AB}" type="slidenum">
              <a:rPr lang="en-GB" smtClean="0"/>
              <a:t>24</a:t>
            </a:fld>
            <a:endParaRPr lang="en-GB"/>
          </a:p>
        </p:txBody>
      </p:sp>
    </p:spTree>
    <p:extLst>
      <p:ext uri="{BB962C8B-B14F-4D97-AF65-F5344CB8AC3E}">
        <p14:creationId xmlns:p14="http://schemas.microsoft.com/office/powerpoint/2010/main" val="25143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83CBB52-4CB5-194D-9365-F0BFA84CF5AB}" type="slidenum">
              <a:rPr lang="en-GB" smtClean="0"/>
              <a:t>32</a:t>
            </a:fld>
            <a:endParaRPr lang="en-GB"/>
          </a:p>
        </p:txBody>
      </p:sp>
    </p:spTree>
    <p:extLst>
      <p:ext uri="{BB962C8B-B14F-4D97-AF65-F5344CB8AC3E}">
        <p14:creationId xmlns:p14="http://schemas.microsoft.com/office/powerpoint/2010/main" val="23489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31D8E-9BA3-E34B-B219-9D512D4332D4}"/>
              </a:ext>
            </a:extLst>
          </p:cNvPr>
          <p:cNvSpPr>
            <a:spLocks noGrp="1"/>
          </p:cNvSpPr>
          <p:nvPr>
            <p:ph type="ctrTitle"/>
          </p:nvPr>
        </p:nvSpPr>
        <p:spPr>
          <a:xfrm>
            <a:off x="1524000" y="1122363"/>
            <a:ext cx="9144000" cy="2387600"/>
          </a:xfrm>
        </p:spPr>
        <p:txBody>
          <a:bodyPr anchor="b"/>
          <a:lstStyle>
            <a:lvl1pPr algn="ctr">
              <a:defRPr sz="6000"/>
            </a:lvl1pPr>
          </a:lstStyle>
          <a:p>
            <a:r>
              <a:t>Clicca per modificare lo stile del titolo Master</a:t>
            </a:r>
          </a:p>
        </p:txBody>
      </p:sp>
      <p:sp>
        <p:nvSpPr>
          <p:cNvPr id="3" name="Subtitle 2">
            <a:extLst>
              <a:ext uri="{FF2B5EF4-FFF2-40B4-BE49-F238E27FC236}">
                <a16:creationId xmlns:a16="http://schemas.microsoft.com/office/drawing/2014/main" id="{1042FF3B-516D-B641-AE70-F7E8B31B57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t>Fare clic per modificare lo stile dei sottotitoli Master</a:t>
            </a:r>
          </a:p>
        </p:txBody>
      </p:sp>
      <p:sp>
        <p:nvSpPr>
          <p:cNvPr id="4" name="Date Placeholder 3">
            <a:extLst>
              <a:ext uri="{FF2B5EF4-FFF2-40B4-BE49-F238E27FC236}">
                <a16:creationId xmlns:a16="http://schemas.microsoft.com/office/drawing/2014/main" id="{C6F8C7C8-9103-1741-AEA0-BEF52BD440DB}"/>
              </a:ext>
            </a:extLst>
          </p:cNvPr>
          <p:cNvSpPr>
            <a:spLocks noGrp="1"/>
          </p:cNvSpPr>
          <p:nvPr>
            <p:ph type="dt" sz="half" idx="10"/>
          </p:nvPr>
        </p:nvSpPr>
        <p:spPr/>
        <p:txBody>
          <a:bodyPr/>
          <a:lstStyle/>
          <a:p>
            <a:fld id="{7BC5E03D-DE85-DF4A-86EE-0D64CA1FF0DB}" type="datetimeFigureOut">
              <a:rPr lang="en-GB" smtClean="0"/>
              <a:t>14/04/2023</a:t>
            </a:fld>
            <a:endParaRPr lang="en-GB"/>
          </a:p>
        </p:txBody>
      </p:sp>
      <p:sp>
        <p:nvSpPr>
          <p:cNvPr id="5" name="Footer Placeholder 4">
            <a:extLst>
              <a:ext uri="{FF2B5EF4-FFF2-40B4-BE49-F238E27FC236}">
                <a16:creationId xmlns:a16="http://schemas.microsoft.com/office/drawing/2014/main" id="{CB14C51B-B6B9-D54E-B3AB-0C33C9AA15F0}"/>
              </a:ext>
            </a:extLst>
          </p:cNvPr>
          <p:cNvSpPr>
            <a:spLocks noGrp="1"/>
          </p:cNvSpPr>
          <p:nvPr>
            <p:ph type="ftr" sz="quarter" idx="11"/>
          </p:nvPr>
        </p:nvSpPr>
        <p:spPr/>
        <p:txBody>
          <a:bodyPr/>
          <a:lstStyle/>
          <a:p>
            <a:endParaRPr/>
          </a:p>
        </p:txBody>
      </p:sp>
      <p:sp>
        <p:nvSpPr>
          <p:cNvPr id="6" name="Slide Number Placeholder 5">
            <a:extLst>
              <a:ext uri="{FF2B5EF4-FFF2-40B4-BE49-F238E27FC236}">
                <a16:creationId xmlns:a16="http://schemas.microsoft.com/office/drawing/2014/main" id="{D4B249AE-F750-2443-9476-A70AECA51B94}"/>
              </a:ext>
            </a:extLst>
          </p:cNvPr>
          <p:cNvSpPr>
            <a:spLocks noGrp="1"/>
          </p:cNvSpPr>
          <p:nvPr>
            <p:ph type="sldNum" sz="quarter" idx="12"/>
          </p:nvPr>
        </p:nvSpPr>
        <p:spPr/>
        <p:txBody>
          <a:bodyPr/>
          <a:lstStyle/>
          <a:p>
            <a:fld id="{A7004728-3E8B-7C45-B071-B35AF8DC68EB}" type="slidenum">
              <a:rPr lang="en-GB" smtClean="0"/>
              <a:t>‹N›</a:t>
            </a:fld>
            <a:endParaRPr lang="en-GB"/>
          </a:p>
        </p:txBody>
      </p:sp>
    </p:spTree>
    <p:extLst>
      <p:ext uri="{BB962C8B-B14F-4D97-AF65-F5344CB8AC3E}">
        <p14:creationId xmlns:p14="http://schemas.microsoft.com/office/powerpoint/2010/main" val="402668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054ED-007D-9B4C-A37D-0BCA8F70CE32}"/>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55312BB-6592-DB4D-9933-F763BC6C26F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B66E2F-ECF0-7A4C-929E-2AE899B63C42}"/>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5" name="Footer Placeholder 4">
            <a:extLst>
              <a:ext uri="{FF2B5EF4-FFF2-40B4-BE49-F238E27FC236}">
                <a16:creationId xmlns:a16="http://schemas.microsoft.com/office/drawing/2014/main" id="{601024D6-C7FC-634F-8520-42A5E0A8CC1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BEA56CF-EDA7-DF47-AF5F-D4BE325CD810}"/>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54814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EFDC0-0208-C44A-9531-8CE76210AC63}"/>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E452CDFD-1ABF-3B4E-ADC3-265D3AF583B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6D1D21B-A20F-BF43-BD04-B4F1B31B77F3}"/>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5" name="Footer Placeholder 4">
            <a:extLst>
              <a:ext uri="{FF2B5EF4-FFF2-40B4-BE49-F238E27FC236}">
                <a16:creationId xmlns:a16="http://schemas.microsoft.com/office/drawing/2014/main" id="{9C214532-C092-6743-AB18-8AADEE3580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91C6A12-5CA3-C84F-A5E7-AAF459336E1B}"/>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53066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8C0E-63EB-CD4E-BF40-F4BDF25B907D}"/>
              </a:ext>
            </a:extLst>
          </p:cNvPr>
          <p:cNvSpPr>
            <a:spLocks noGrp="1"/>
          </p:cNvSpPr>
          <p:nvPr>
            <p:ph type="title"/>
          </p:nvPr>
        </p:nvSpPr>
        <p:spPr/>
        <p:txBody>
          <a:bodyPr/>
          <a:lstStyle/>
          <a:p>
            <a:r>
              <a:t>Clicca per modificare lo stile del titolo Master</a:t>
            </a:r>
          </a:p>
        </p:txBody>
      </p:sp>
      <p:sp>
        <p:nvSpPr>
          <p:cNvPr id="3" name="Content Placeholder 2">
            <a:extLst>
              <a:ext uri="{FF2B5EF4-FFF2-40B4-BE49-F238E27FC236}">
                <a16:creationId xmlns:a16="http://schemas.microsoft.com/office/drawing/2014/main" id="{26DA362D-E23C-EA4C-845B-24916F41B6C2}"/>
              </a:ext>
            </a:extLst>
          </p:cNvPr>
          <p:cNvSpPr>
            <a:spLocks noGrp="1"/>
          </p:cNvSpPr>
          <p:nvPr>
            <p:ph idx="1"/>
          </p:nvPr>
        </p:nvSpPr>
        <p:spPr/>
        <p:txBody>
          <a:bodyPr/>
          <a:lstStyle/>
          <a:p>
            <a:pPr lvl="0"/>
            <a:r>
              <a:t>Fare clic per modificare gli stili di testo master</a:t>
            </a:r>
          </a:p>
          <a:p>
            <a:pPr lvl="1"/>
            <a:r>
              <a:t>Secondo livello</a:t>
            </a:r>
          </a:p>
          <a:p>
            <a:pPr lvl="2"/>
            <a:r>
              <a:t>Terzo livello</a:t>
            </a:r>
          </a:p>
          <a:p>
            <a:pPr lvl="3"/>
            <a:r>
              <a:t>Quarto livello</a:t>
            </a:r>
          </a:p>
          <a:p>
            <a:pPr lvl="4"/>
            <a:r>
              <a:t>Quinto livello</a:t>
            </a:r>
          </a:p>
        </p:txBody>
      </p:sp>
      <p:sp>
        <p:nvSpPr>
          <p:cNvPr id="4" name="Date Placeholder 3">
            <a:extLst>
              <a:ext uri="{FF2B5EF4-FFF2-40B4-BE49-F238E27FC236}">
                <a16:creationId xmlns:a16="http://schemas.microsoft.com/office/drawing/2014/main" id="{4F822593-79E4-C44C-B85B-AF4501A37345}"/>
              </a:ext>
            </a:extLst>
          </p:cNvPr>
          <p:cNvSpPr>
            <a:spLocks noGrp="1"/>
          </p:cNvSpPr>
          <p:nvPr>
            <p:ph type="dt" sz="half" idx="10"/>
          </p:nvPr>
        </p:nvSpPr>
        <p:spPr/>
        <p:txBody>
          <a:bodyPr/>
          <a:lstStyle/>
          <a:p>
            <a:fld id="{7BC5E03D-DE85-DF4A-86EE-0D64CA1FF0DB}" type="datetimeFigureOut">
              <a:rPr lang="en-GB" smtClean="0"/>
              <a:t>14/04/2023</a:t>
            </a:fld>
            <a:endParaRPr lang="en-GB"/>
          </a:p>
        </p:txBody>
      </p:sp>
      <p:sp>
        <p:nvSpPr>
          <p:cNvPr id="5" name="Footer Placeholder 4">
            <a:extLst>
              <a:ext uri="{FF2B5EF4-FFF2-40B4-BE49-F238E27FC236}">
                <a16:creationId xmlns:a16="http://schemas.microsoft.com/office/drawing/2014/main" id="{BAA0754D-CD20-5C4C-A732-A5205B36597C}"/>
              </a:ext>
            </a:extLst>
          </p:cNvPr>
          <p:cNvSpPr>
            <a:spLocks noGrp="1"/>
          </p:cNvSpPr>
          <p:nvPr>
            <p:ph type="ftr" sz="quarter" idx="11"/>
          </p:nvPr>
        </p:nvSpPr>
        <p:spPr/>
        <p:txBody>
          <a:bodyPr/>
          <a:lstStyle/>
          <a:p>
            <a:endParaRPr/>
          </a:p>
        </p:txBody>
      </p:sp>
      <p:sp>
        <p:nvSpPr>
          <p:cNvPr id="6" name="Slide Number Placeholder 5">
            <a:extLst>
              <a:ext uri="{FF2B5EF4-FFF2-40B4-BE49-F238E27FC236}">
                <a16:creationId xmlns:a16="http://schemas.microsoft.com/office/drawing/2014/main" id="{794C056A-D8E7-434F-9A65-E2CADCB04B92}"/>
              </a:ext>
            </a:extLst>
          </p:cNvPr>
          <p:cNvSpPr>
            <a:spLocks noGrp="1"/>
          </p:cNvSpPr>
          <p:nvPr>
            <p:ph type="sldNum" sz="quarter" idx="12"/>
          </p:nvPr>
        </p:nvSpPr>
        <p:spPr/>
        <p:txBody>
          <a:bodyPr/>
          <a:lstStyle/>
          <a:p>
            <a:fld id="{A7004728-3E8B-7C45-B071-B35AF8DC68EB}" type="slidenum">
              <a:rPr lang="en-GB" smtClean="0"/>
              <a:t>‹N›</a:t>
            </a:fld>
            <a:endParaRPr lang="en-GB"/>
          </a:p>
        </p:txBody>
      </p:sp>
    </p:spTree>
    <p:extLst>
      <p:ext uri="{BB962C8B-B14F-4D97-AF65-F5344CB8AC3E}">
        <p14:creationId xmlns:p14="http://schemas.microsoft.com/office/powerpoint/2010/main" val="304355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A9C22-1822-C446-8A37-192AC47D9FF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EF44AFB-F5AE-0741-A454-8F9A61787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BF849C5-5BAF-714F-A518-CA7555B3AEC4}"/>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5" name="Footer Placeholder 4">
            <a:extLst>
              <a:ext uri="{FF2B5EF4-FFF2-40B4-BE49-F238E27FC236}">
                <a16:creationId xmlns:a16="http://schemas.microsoft.com/office/drawing/2014/main" id="{7A242558-39EB-9C46-8EC6-7A72AF85A7C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AE8FE5A-8508-2E45-8DA4-7D6D6471A374}"/>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291975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10A6E-08A6-A54B-A6F6-9B485974B9A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E0F0DEA-1323-8245-99D7-D882F9C3B0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30B8ACC-5FE0-B747-9D9A-B0F73E8CBEC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95C939A-B41B-664D-8BF5-6B86A0EF1395}"/>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6" name="Footer Placeholder 5">
            <a:extLst>
              <a:ext uri="{FF2B5EF4-FFF2-40B4-BE49-F238E27FC236}">
                <a16:creationId xmlns:a16="http://schemas.microsoft.com/office/drawing/2014/main" id="{26F4025A-AEFE-EC41-8615-2CD5FCACD06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3BDAB54-1320-6E4E-A6C6-0F33BA2230DA}"/>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54294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9D23-7765-5C4D-B1C5-2E8DCB57131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FA87EFE-39A1-C74C-9D9B-1D7D57C725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F694730-5203-294E-A82D-F1710F339CB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2DDF4FB7-AF60-4441-9440-942972A81D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DC2527-E39C-AC4E-A8B9-C72060D5651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3116B90-3478-7647-8B29-1AEBFB31FE4C}"/>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8" name="Footer Placeholder 7">
            <a:extLst>
              <a:ext uri="{FF2B5EF4-FFF2-40B4-BE49-F238E27FC236}">
                <a16:creationId xmlns:a16="http://schemas.microsoft.com/office/drawing/2014/main" id="{A1880B45-7310-8B45-BEAF-F04FFA2533B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9F2FA0DA-DD0A-C24E-BD4A-D4E20A94B08D}"/>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180741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C343-B421-8A4F-B367-503E6AD53C5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42B9FA5-A55D-424C-A588-8E1048162FD0}"/>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4" name="Footer Placeholder 3">
            <a:extLst>
              <a:ext uri="{FF2B5EF4-FFF2-40B4-BE49-F238E27FC236}">
                <a16:creationId xmlns:a16="http://schemas.microsoft.com/office/drawing/2014/main" id="{828E5714-BC4E-D34C-8262-755F7832C80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2A572A6-B581-4F4D-898C-1C47736F0FB2}"/>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369310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99603B-769B-4042-9057-D8E4C47D8322}"/>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3" name="Footer Placeholder 2">
            <a:extLst>
              <a:ext uri="{FF2B5EF4-FFF2-40B4-BE49-F238E27FC236}">
                <a16:creationId xmlns:a16="http://schemas.microsoft.com/office/drawing/2014/main" id="{A7A97A89-B016-9245-9793-29FAAD9D967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EA3174C-DAF5-3544-9422-6660EC250018}"/>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37793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DCE55-910C-C140-92FD-E85E775A75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9BD42DE6-962F-D94E-BD21-E3E9FC58DC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DADB995-F465-504A-8336-4558DF651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6896B09-954D-8D45-9E30-FE3E51E4415D}"/>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6" name="Footer Placeholder 5">
            <a:extLst>
              <a:ext uri="{FF2B5EF4-FFF2-40B4-BE49-F238E27FC236}">
                <a16:creationId xmlns:a16="http://schemas.microsoft.com/office/drawing/2014/main" id="{5F20EF0F-B308-644A-AA0B-1938857ED56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1ADED3A-BC95-2E4E-9108-0E77FA2A6B73}"/>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13291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1F569-FF2E-D845-B245-87C6274E0F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D13B1E2-FE4E-CC42-9D20-B87CFFF08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641AEB12-CCB8-7342-B8BF-FEF977E3B3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3EDB410-5666-3A4C-B11C-1DA6E11FBD4B}"/>
              </a:ext>
            </a:extLst>
          </p:cNvPr>
          <p:cNvSpPr>
            <a:spLocks noGrp="1"/>
          </p:cNvSpPr>
          <p:nvPr>
            <p:ph type="dt" sz="half" idx="10"/>
          </p:nvPr>
        </p:nvSpPr>
        <p:spPr/>
        <p:txBody>
          <a:bodyPr/>
          <a:lstStyle/>
          <a:p>
            <a:fld id="{7BC5E03D-DE85-DF4A-86EE-0D64CA1FF0DB}" type="datetimeFigureOut">
              <a:rPr lang="en-GB" smtClean="0"/>
              <a:t>14/04/2023</a:t>
            </a:fld>
            <a:endParaRPr lang="en-GB" dirty="0"/>
          </a:p>
        </p:txBody>
      </p:sp>
      <p:sp>
        <p:nvSpPr>
          <p:cNvPr id="6" name="Footer Placeholder 5">
            <a:extLst>
              <a:ext uri="{FF2B5EF4-FFF2-40B4-BE49-F238E27FC236}">
                <a16:creationId xmlns:a16="http://schemas.microsoft.com/office/drawing/2014/main" id="{744C0CAB-BC77-AD4D-85CF-A48B46E0D1A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303D992-4CB8-9947-8171-9CFFA48E0DBE}"/>
              </a:ext>
            </a:extLst>
          </p:cNvPr>
          <p:cNvSpPr>
            <a:spLocks noGrp="1"/>
          </p:cNvSpPr>
          <p:nvPr>
            <p:ph type="sldNum" sz="quarter" idx="12"/>
          </p:nvPr>
        </p:nvSpPr>
        <p:spPr/>
        <p:txBody>
          <a:bodyPr/>
          <a:lstStyle/>
          <a:p>
            <a:fld id="{A7004728-3E8B-7C45-B071-B35AF8DC68EB}" type="slidenum">
              <a:rPr lang="en-GB" smtClean="0"/>
              <a:t>‹N›</a:t>
            </a:fld>
            <a:endParaRPr lang="en-GB" dirty="0"/>
          </a:p>
        </p:txBody>
      </p:sp>
    </p:spTree>
    <p:extLst>
      <p:ext uri="{BB962C8B-B14F-4D97-AF65-F5344CB8AC3E}">
        <p14:creationId xmlns:p14="http://schemas.microsoft.com/office/powerpoint/2010/main" val="189757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5A6830-7E74-0746-9740-2719CDF30CEC}"/>
              </a:ext>
            </a:extLst>
          </p:cNvPr>
          <p:cNvSpPr>
            <a:spLocks noGrp="1"/>
          </p:cNvSpPr>
          <p:nvPr>
            <p:ph type="title"/>
          </p:nvPr>
        </p:nvSpPr>
        <p:spPr>
          <a:xfrm>
            <a:off x="838200" y="365125"/>
            <a:ext cx="10515600" cy="1325563"/>
          </a:xfrm>
          <a:prstGeom prst="rect">
            <a:avLst/>
          </a:prstGeom>
        </p:spPr>
        <p:txBody>
          <a:bodyPr vert="horz" lIns="91440" tIns="45720" rIns="91440" bIns="45720" anchor="ctr">
            <a:normAutofit/>
          </a:bodyPr>
          <a:lstStyle/>
          <a:p>
            <a:r>
              <a:t>Clicca per modificare lo stile del titolo Master</a:t>
            </a:r>
          </a:p>
        </p:txBody>
      </p:sp>
      <p:sp>
        <p:nvSpPr>
          <p:cNvPr id="3" name="Text Placeholder 2">
            <a:extLst>
              <a:ext uri="{FF2B5EF4-FFF2-40B4-BE49-F238E27FC236}">
                <a16:creationId xmlns:a16="http://schemas.microsoft.com/office/drawing/2014/main" id="{B0492464-B257-1A46-A618-A61A9101F7C9}"/>
              </a:ext>
            </a:extLst>
          </p:cNvPr>
          <p:cNvSpPr>
            <a:spLocks noGrp="1"/>
          </p:cNvSpPr>
          <p:nvPr>
            <p:ph type="body" idx="1"/>
          </p:nvPr>
        </p:nvSpPr>
        <p:spPr>
          <a:xfrm>
            <a:off x="838200" y="1825625"/>
            <a:ext cx="10515600" cy="4351338"/>
          </a:xfrm>
          <a:prstGeom prst="rect">
            <a:avLst/>
          </a:prstGeom>
        </p:spPr>
        <p:txBody>
          <a:bodyPr vert="horz" lIns="91440" tIns="45720" rIns="91440" bIns="45720">
            <a:normAutofit/>
          </a:bodyPr>
          <a:lstStyle/>
          <a:p>
            <a:pPr lvl="0"/>
            <a:r>
              <a:t>Fare clic per modificare gli stili di testo master</a:t>
            </a:r>
          </a:p>
          <a:p>
            <a:pPr lvl="1"/>
            <a:r>
              <a:t>Secondo livello</a:t>
            </a:r>
          </a:p>
          <a:p>
            <a:pPr lvl="2"/>
            <a:r>
              <a:t>Terzo livello</a:t>
            </a:r>
          </a:p>
          <a:p>
            <a:pPr lvl="3"/>
            <a:r>
              <a:t>Quarto livello</a:t>
            </a:r>
          </a:p>
          <a:p>
            <a:pPr lvl="4"/>
            <a:r>
              <a:t>Quinto livello</a:t>
            </a:r>
          </a:p>
        </p:txBody>
      </p:sp>
      <p:sp>
        <p:nvSpPr>
          <p:cNvPr id="4" name="Date Placeholder 3">
            <a:extLst>
              <a:ext uri="{FF2B5EF4-FFF2-40B4-BE49-F238E27FC236}">
                <a16:creationId xmlns:a16="http://schemas.microsoft.com/office/drawing/2014/main" id="{8249FA84-2C2E-4941-B0D9-62F398AC5FF0}"/>
              </a:ext>
            </a:extLst>
          </p:cNvPr>
          <p:cNvSpPr>
            <a:spLocks noGrp="1"/>
          </p:cNvSpPr>
          <p:nvPr>
            <p:ph type="dt" sz="half" idx="2"/>
          </p:nvPr>
        </p:nvSpPr>
        <p:spPr>
          <a:xfrm>
            <a:off x="838200" y="6356350"/>
            <a:ext cx="2743200" cy="365125"/>
          </a:xfrm>
          <a:prstGeom prst="rect">
            <a:avLst/>
          </a:prstGeom>
        </p:spPr>
        <p:txBody>
          <a:bodyPr vert="horz" lIns="91440" tIns="45720" rIns="91440" bIns="45720" anchor="ctr"/>
          <a:lstStyle>
            <a:lvl1pPr algn="l">
              <a:defRPr sz="1200">
                <a:solidFill>
                  <a:schemeClr val="tx1">
                    <a:tint val="75000"/>
                  </a:schemeClr>
                </a:solidFill>
              </a:defRPr>
            </a:lvl1pPr>
          </a:lstStyle>
          <a:p>
            <a:fld id="{7BC5E03D-DE85-DF4A-86EE-0D64CA1FF0DB}" type="datetimeFigureOut">
              <a:rPr lang="en-GB" smtClean="0"/>
              <a:t>14/04/2023</a:t>
            </a:fld>
            <a:endParaRPr lang="en-GB"/>
          </a:p>
        </p:txBody>
      </p:sp>
      <p:sp>
        <p:nvSpPr>
          <p:cNvPr id="5" name="Footer Placeholder 4">
            <a:extLst>
              <a:ext uri="{FF2B5EF4-FFF2-40B4-BE49-F238E27FC236}">
                <a16:creationId xmlns:a16="http://schemas.microsoft.com/office/drawing/2014/main" id="{CC22EBAF-B49D-544E-B496-EB60A486C406}"/>
              </a:ext>
            </a:extLst>
          </p:cNvPr>
          <p:cNvSpPr>
            <a:spLocks noGrp="1"/>
          </p:cNvSpPr>
          <p:nvPr>
            <p:ph type="ftr" sz="quarter" idx="3"/>
          </p:nvPr>
        </p:nvSpPr>
        <p:spPr>
          <a:xfrm>
            <a:off x="4038600" y="6356350"/>
            <a:ext cx="4114800" cy="365125"/>
          </a:xfrm>
          <a:prstGeom prst="rect">
            <a:avLst/>
          </a:prstGeom>
        </p:spPr>
        <p:txBody>
          <a:bodyPr vert="horz" lIns="91440" tIns="45720" rIns="91440" bIns="45720" anchor="ctr"/>
          <a:lstStyle>
            <a:lvl1pPr algn="ctr">
              <a:defRPr sz="1200">
                <a:solidFill>
                  <a:schemeClr val="tx1">
                    <a:tint val="75000"/>
                  </a:schemeClr>
                </a:solidFill>
              </a:defRPr>
            </a:lvl1pPr>
          </a:lstStyle>
          <a:p>
            <a:endParaRPr/>
          </a:p>
        </p:txBody>
      </p:sp>
      <p:sp>
        <p:nvSpPr>
          <p:cNvPr id="6" name="Slide Number Placeholder 5">
            <a:extLst>
              <a:ext uri="{FF2B5EF4-FFF2-40B4-BE49-F238E27FC236}">
                <a16:creationId xmlns:a16="http://schemas.microsoft.com/office/drawing/2014/main" id="{E4ECFF40-03F1-7F4F-882A-FCB6843E7EB3}"/>
              </a:ext>
            </a:extLst>
          </p:cNvPr>
          <p:cNvSpPr>
            <a:spLocks noGrp="1"/>
          </p:cNvSpPr>
          <p:nvPr>
            <p:ph type="sldNum" sz="quarter" idx="4"/>
          </p:nvPr>
        </p:nvSpPr>
        <p:spPr>
          <a:xfrm>
            <a:off x="8610600" y="6356350"/>
            <a:ext cx="2743200" cy="365125"/>
          </a:xfrm>
          <a:prstGeom prst="rect">
            <a:avLst/>
          </a:prstGeom>
        </p:spPr>
        <p:txBody>
          <a:bodyPr vert="horz" lIns="91440" tIns="45720" rIns="91440" bIns="45720" anchor="ctr"/>
          <a:lstStyle>
            <a:lvl1pPr algn="r">
              <a:defRPr sz="1200">
                <a:solidFill>
                  <a:schemeClr val="tx1">
                    <a:tint val="75000"/>
                  </a:schemeClr>
                </a:solidFill>
              </a:defRPr>
            </a:lvl1pPr>
          </a:lstStyle>
          <a:p>
            <a:fld id="{A7004728-3E8B-7C45-B071-B35AF8DC68EB}" type="slidenum">
              <a:rPr lang="en-GB" smtClean="0"/>
              <a:t>‹N›</a:t>
            </a:fld>
            <a:endParaRPr lang="en-GB"/>
          </a:p>
        </p:txBody>
      </p:sp>
    </p:spTree>
    <p:extLst>
      <p:ext uri="{BB962C8B-B14F-4D97-AF65-F5344CB8AC3E}">
        <p14:creationId xmlns:p14="http://schemas.microsoft.com/office/powerpoint/2010/main" val="2215989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xford.universitypressscholarship.com/view/10.1093/acprof:oso/9780198268260.001.0001/acprof-9780198268260-chapter-5#acprof-9780198268260-note-9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britannica.com/topic/ethics-philosoph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98107FE4-DA99-7D9A-26CA-7AA13F14DCE2}"/>
              </a:ext>
            </a:extLst>
          </p:cNvPr>
          <p:cNvPicPr>
            <a:picLocks noChangeAspect="1"/>
          </p:cNvPicPr>
          <p:nvPr/>
        </p:nvPicPr>
        <p:blipFill>
          <a:blip r:embed="rId3"/>
          <a:stretch>
            <a:fillRect/>
          </a:stretch>
        </p:blipFill>
        <p:spPr>
          <a:xfrm>
            <a:off x="1" y="0"/>
            <a:ext cx="12204270" cy="6858001"/>
          </a:xfrm>
          <a:prstGeom prst="rect">
            <a:avLst/>
          </a:prstGeom>
        </p:spPr>
      </p:pic>
    </p:spTree>
    <p:extLst>
      <p:ext uri="{BB962C8B-B14F-4D97-AF65-F5344CB8AC3E}">
        <p14:creationId xmlns:p14="http://schemas.microsoft.com/office/powerpoint/2010/main" val="1783665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51DFD-CE88-8F45-B38C-591509205F4C}"/>
              </a:ext>
            </a:extLst>
          </p:cNvPr>
          <p:cNvSpPr>
            <a:spLocks noGrp="1"/>
          </p:cNvSpPr>
          <p:nvPr>
            <p:ph type="title"/>
          </p:nvPr>
        </p:nvSpPr>
        <p:spPr/>
        <p:txBody>
          <a:bodyPr/>
          <a:lstStyle/>
          <a:p>
            <a:r>
              <a:t>La buona volontà </a:t>
            </a:r>
          </a:p>
        </p:txBody>
      </p:sp>
      <p:sp>
        <p:nvSpPr>
          <p:cNvPr id="3" name="Content Placeholder 2">
            <a:extLst>
              <a:ext uri="{FF2B5EF4-FFF2-40B4-BE49-F238E27FC236}">
                <a16:creationId xmlns:a16="http://schemas.microsoft.com/office/drawing/2014/main" id="{B0B3358F-1AD2-484C-9AFF-C47F9752725E}"/>
              </a:ext>
            </a:extLst>
          </p:cNvPr>
          <p:cNvSpPr>
            <a:spLocks noGrp="1"/>
          </p:cNvSpPr>
          <p:nvPr>
            <p:ph idx="1"/>
          </p:nvPr>
        </p:nvSpPr>
        <p:spPr/>
        <p:txBody>
          <a:bodyPr/>
          <a:lstStyle/>
          <a:p>
            <a:r>
              <a:t>La moralità di un'azione dipende solo nella misura in cui questa azione è motivata dalla nostra buona volontà, cioè dalla necessità di rispettare l'imperativo categorico.</a:t>
            </a:r>
          </a:p>
          <a:p>
            <a:pPr lvl="1"/>
            <a:r>
              <a:t>Ad esempio, se faccio bene il mio lavoro solo per ottenere una promozione, o essere meglio pagato, non sto agendo moralmente</a:t>
            </a:r>
          </a:p>
          <a:p>
            <a:pPr lvl="1"/>
            <a:r>
              <a:t>Sto agendo moralmente se faccio bene il mio lavoro perché penso che questo sia il mio dovere categorico, poiché credo che tutti dovrebbero agire sulla base della massima che dovrebbero fare bene il loro lavoro per garantire il progresso sociale.</a:t>
            </a:r>
          </a:p>
          <a:p>
            <a:r>
              <a:t>La buona volontà è l'unica cosa che è buona in se stessa</a:t>
            </a:r>
          </a:p>
          <a:p>
            <a:pPr lvl="1"/>
            <a:r>
              <a:t>Sei d'accordo?</a:t>
            </a:r>
          </a:p>
        </p:txBody>
      </p:sp>
    </p:spTree>
    <p:extLst>
      <p:ext uri="{BB962C8B-B14F-4D97-AF65-F5344CB8AC3E}">
        <p14:creationId xmlns:p14="http://schemas.microsoft.com/office/powerpoint/2010/main" val="2934462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7009-4313-014A-A0B5-A7E208F486D8}"/>
              </a:ext>
            </a:extLst>
          </p:cNvPr>
          <p:cNvSpPr>
            <a:spLocks noGrp="1"/>
          </p:cNvSpPr>
          <p:nvPr>
            <p:ph type="title"/>
          </p:nvPr>
        </p:nvSpPr>
        <p:spPr/>
        <p:txBody>
          <a:bodyPr/>
          <a:lstStyle/>
          <a:p>
            <a:r>
              <a:t>Un'altra versione dell'imperativo categorico: il principio dell'umanità</a:t>
            </a:r>
          </a:p>
        </p:txBody>
      </p:sp>
      <p:sp>
        <p:nvSpPr>
          <p:cNvPr id="3" name="Content Placeholder 2">
            <a:extLst>
              <a:ext uri="{FF2B5EF4-FFF2-40B4-BE49-F238E27FC236}">
                <a16:creationId xmlns:a16="http://schemas.microsoft.com/office/drawing/2014/main" id="{2CD4BE4F-2A85-6E4F-84D4-20A7DB91CCF9}"/>
              </a:ext>
            </a:extLst>
          </p:cNvPr>
          <p:cNvSpPr>
            <a:spLocks noGrp="1"/>
          </p:cNvSpPr>
          <p:nvPr>
            <p:ph idx="1"/>
          </p:nvPr>
        </p:nvSpPr>
        <p:spPr/>
        <p:txBody>
          <a:bodyPr>
            <a:normAutofit lnSpcReduction="10000"/>
          </a:bodyPr>
          <a:lstStyle/>
          <a:p>
            <a:r>
              <a:t>Quindi agisci che tratti l'umanità nella tua persona e nella persona di tutti gli altri sempre allo stesso tempo come fine e mai solo come mezzo</a:t>
            </a:r>
          </a:p>
          <a:p>
            <a:pPr lvl="1"/>
            <a:r>
              <a:t>Come è legato all'universalità: Poiché consideri il tuo sé come una fine, dovresti considerare gli altri allo stesso modo (universalizzabilità)?</a:t>
            </a:r>
          </a:p>
          <a:p>
            <a:pPr lvl="1"/>
            <a:endParaRPr/>
          </a:p>
          <a:p>
            <a:r>
              <a:t>Cosa significa trattare qualcuno come un fine (non come un semplice mezzo)</a:t>
            </a:r>
          </a:p>
          <a:p>
            <a:pPr lvl="1"/>
            <a:r>
              <a:t>Non può significare che non usiamo mai le persone per i nostri scopi (ad esempio, quando chiediamo favori o paghiamo per un lavoro)</a:t>
            </a:r>
          </a:p>
          <a:p>
            <a:pPr lvl="1"/>
            <a:r>
              <a:t>Deve significare che non dovremmo mai trattare le persone SOLO come mezzi, senza considerare i loro valori e scopi</a:t>
            </a:r>
          </a:p>
          <a:p>
            <a:pPr lvl="1"/>
            <a:endParaRPr/>
          </a:p>
          <a:p>
            <a:pPr lvl="1"/>
            <a:endParaRPr/>
          </a:p>
          <a:p>
            <a:pPr lvl="1"/>
            <a:endParaRPr/>
          </a:p>
        </p:txBody>
      </p:sp>
    </p:spTree>
    <p:extLst>
      <p:ext uri="{BB962C8B-B14F-4D97-AF65-F5344CB8AC3E}">
        <p14:creationId xmlns:p14="http://schemas.microsoft.com/office/powerpoint/2010/main" val="94056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ECB4C-F139-F740-974A-1BFDFCE1FDC2}"/>
              </a:ext>
            </a:extLst>
          </p:cNvPr>
          <p:cNvSpPr>
            <a:spLocks noGrp="1"/>
          </p:cNvSpPr>
          <p:nvPr>
            <p:ph type="title"/>
          </p:nvPr>
        </p:nvSpPr>
        <p:spPr/>
        <p:txBody>
          <a:bodyPr/>
          <a:lstStyle/>
          <a:p>
            <a:r>
              <a:t>Quando l'IA tratta le persone solo come mezzi</a:t>
            </a:r>
          </a:p>
        </p:txBody>
      </p:sp>
      <p:sp>
        <p:nvSpPr>
          <p:cNvPr id="3" name="Content Placeholder 2">
            <a:extLst>
              <a:ext uri="{FF2B5EF4-FFF2-40B4-BE49-F238E27FC236}">
                <a16:creationId xmlns:a16="http://schemas.microsoft.com/office/drawing/2014/main" id="{8521FB2E-CFAF-E34E-8D4C-6158FCFD6783}"/>
              </a:ext>
            </a:extLst>
          </p:cNvPr>
          <p:cNvSpPr>
            <a:spLocks noGrp="1"/>
          </p:cNvSpPr>
          <p:nvPr>
            <p:ph idx="1"/>
          </p:nvPr>
        </p:nvSpPr>
        <p:spPr/>
        <p:txBody>
          <a:bodyPr/>
          <a:lstStyle/>
          <a:p>
            <a:r>
              <a:t>Armi autonome?</a:t>
            </a:r>
          </a:p>
          <a:p>
            <a:r>
              <a:t>Ingannare la pubblicità?</a:t>
            </a:r>
          </a:p>
          <a:p>
            <a:r>
              <a:t>Nomine discriminatorie?</a:t>
            </a:r>
          </a:p>
          <a:p>
            <a:endParaRPr/>
          </a:p>
          <a:p>
            <a:r>
              <a:t>Quando l'IA non riconosce gli esseri umani come entità preziose, che dovrebbero raggiungere i loro obiettivi in base alle loro scelte?</a:t>
            </a:r>
          </a:p>
          <a:p>
            <a:endParaRPr/>
          </a:p>
          <a:p>
            <a:r>
              <a:t>Possiamo trattare i sistemi di IA solo come mezzi?</a:t>
            </a:r>
          </a:p>
          <a:p>
            <a:endParaRPr/>
          </a:p>
          <a:p>
            <a:endParaRPr/>
          </a:p>
        </p:txBody>
      </p:sp>
    </p:spTree>
    <p:extLst>
      <p:ext uri="{BB962C8B-B14F-4D97-AF65-F5344CB8AC3E}">
        <p14:creationId xmlns:p14="http://schemas.microsoft.com/office/powerpoint/2010/main" val="308019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413E7-B2C5-0647-BE66-D981C9377C26}"/>
              </a:ext>
            </a:extLst>
          </p:cNvPr>
          <p:cNvSpPr>
            <a:spLocks noGrp="1"/>
          </p:cNvSpPr>
          <p:nvPr>
            <p:ph type="title"/>
          </p:nvPr>
        </p:nvSpPr>
        <p:spPr/>
        <p:txBody>
          <a:bodyPr/>
          <a:lstStyle/>
          <a:p>
            <a:r>
              <a:t>La dignità</a:t>
            </a:r>
          </a:p>
        </p:txBody>
      </p:sp>
      <p:sp>
        <p:nvSpPr>
          <p:cNvPr id="3" name="Content Placeholder 2">
            <a:extLst>
              <a:ext uri="{FF2B5EF4-FFF2-40B4-BE49-F238E27FC236}">
                <a16:creationId xmlns:a16="http://schemas.microsoft.com/office/drawing/2014/main" id="{5DF7E148-48D1-304D-AC93-2A5593BDABD9}"/>
              </a:ext>
            </a:extLst>
          </p:cNvPr>
          <p:cNvSpPr>
            <a:spLocks noGrp="1"/>
          </p:cNvSpPr>
          <p:nvPr>
            <p:ph idx="1"/>
          </p:nvPr>
        </p:nvSpPr>
        <p:spPr/>
        <p:txBody>
          <a:bodyPr>
            <a:normAutofit/>
          </a:bodyPr>
          <a:lstStyle/>
          <a:p>
            <a:r>
              <a:t>Per gli esseri razionali Kant, capaci di moralità (umani) hanno uno status speciale "un valore intrinseco, cioè la </a:t>
            </a:r>
            <a:r>
              <a:rPr b="1"/>
              <a:t>dignità</a:t>
            </a:r>
            <a:r>
              <a:t> ", che li rende preziosi" sopra ogni prezzo.</a:t>
            </a:r>
          </a:p>
          <a:p>
            <a:pPr lvl="1"/>
            <a:r>
              <a:t>Per la dignità meritano rispetto</a:t>
            </a:r>
          </a:p>
          <a:p>
            <a:pPr lvl="1"/>
            <a:r>
              <a:t>Non possono essere trattati come meri fini</a:t>
            </a:r>
          </a:p>
          <a:p>
            <a:pPr lvl="1"/>
            <a:endParaRPr/>
          </a:p>
          <a:p>
            <a:r>
              <a:t>Cosa significa che i sistemi di IA dovrebbero rispettare la dignità umana, rispettare gli esseri umani</a:t>
            </a:r>
          </a:p>
        </p:txBody>
      </p:sp>
    </p:spTree>
    <p:extLst>
      <p:ext uri="{BB962C8B-B14F-4D97-AF65-F5344CB8AC3E}">
        <p14:creationId xmlns:p14="http://schemas.microsoft.com/office/powerpoint/2010/main" val="165233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4278-FF9F-C84F-AA84-564D0C095974}"/>
              </a:ext>
            </a:extLst>
          </p:cNvPr>
          <p:cNvSpPr>
            <a:spLocks noGrp="1"/>
          </p:cNvSpPr>
          <p:nvPr>
            <p:ph type="title"/>
          </p:nvPr>
        </p:nvSpPr>
        <p:spPr/>
        <p:txBody>
          <a:bodyPr/>
          <a:lstStyle/>
          <a:p>
            <a:r>
              <a:t>I fondamenti della dignità</a:t>
            </a:r>
          </a:p>
        </p:txBody>
      </p:sp>
      <p:sp>
        <p:nvSpPr>
          <p:cNvPr id="3" name="Content Placeholder 2">
            <a:extLst>
              <a:ext uri="{FF2B5EF4-FFF2-40B4-BE49-F238E27FC236}">
                <a16:creationId xmlns:a16="http://schemas.microsoft.com/office/drawing/2014/main" id="{DDAA91C6-7079-254B-BB27-B2E43B4335AE}"/>
              </a:ext>
            </a:extLst>
          </p:cNvPr>
          <p:cNvSpPr>
            <a:spLocks noGrp="1"/>
          </p:cNvSpPr>
          <p:nvPr>
            <p:ph idx="1"/>
          </p:nvPr>
        </p:nvSpPr>
        <p:spPr/>
        <p:txBody>
          <a:bodyPr>
            <a:normAutofit fontScale="92500"/>
          </a:bodyPr>
          <a:lstStyle/>
          <a:p>
            <a:r>
              <a:t>Perché gli esseri umani meritano dignità? Perché hanno</a:t>
            </a:r>
          </a:p>
          <a:p>
            <a:pPr lvl="1"/>
            <a:r>
              <a:t>Il motivo: agiscono per ragioni e ne sono consapevoli</a:t>
            </a:r>
          </a:p>
          <a:p>
            <a:pPr lvl="1"/>
            <a:r>
              <a:t>Autonomia: può scegliere cosa fare, e in particolare seguire l'imperativo categorico piuttosto che la loro preferenza soggettiva</a:t>
            </a:r>
          </a:p>
          <a:p>
            <a:pPr lvl="1"/>
            <a:endParaRPr/>
          </a:p>
          <a:p>
            <a:r>
              <a:t>Il regno dei fini</a:t>
            </a:r>
          </a:p>
          <a:p>
            <a:pPr lvl="1"/>
            <a:r>
              <a:t>Nel regno dei fini tutto ha un prezzo o una dignità. Qualsiasi cosa abbia un prezzo può essere sostituita da qualcos'altro come equivalente; D'altra parte, tutto ciò che è al di sopra di ogni prezzo, e quindi non ammette alcun equivalente, ha una dignità</a:t>
            </a:r>
          </a:p>
          <a:p>
            <a:r>
              <a:t>E se anche il sistema di intelligenza artificiale avesse ragione e autonomia </a:t>
            </a:r>
          </a:p>
          <a:p>
            <a:r>
              <a:t>Sarebbero diventati cittadini del regno dei fini</a:t>
            </a:r>
          </a:p>
        </p:txBody>
      </p:sp>
    </p:spTree>
    <p:extLst>
      <p:ext uri="{BB962C8B-B14F-4D97-AF65-F5344CB8AC3E}">
        <p14:creationId xmlns:p14="http://schemas.microsoft.com/office/powerpoint/2010/main" val="4223653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F1068-5E8F-8049-A077-0B113AA6C12C}"/>
              </a:ext>
            </a:extLst>
          </p:cNvPr>
          <p:cNvSpPr>
            <a:spLocks noGrp="1"/>
          </p:cNvSpPr>
          <p:nvPr>
            <p:ph type="title"/>
          </p:nvPr>
        </p:nvSpPr>
        <p:spPr/>
        <p:txBody>
          <a:bodyPr/>
          <a:lstStyle/>
          <a:p>
            <a:r>
              <a:t>La morale come aspetto della razionalità</a:t>
            </a:r>
          </a:p>
        </p:txBody>
      </p:sp>
      <p:sp>
        <p:nvSpPr>
          <p:cNvPr id="3" name="Content Placeholder 2">
            <a:extLst>
              <a:ext uri="{FF2B5EF4-FFF2-40B4-BE49-F238E27FC236}">
                <a16:creationId xmlns:a16="http://schemas.microsoft.com/office/drawing/2014/main" id="{D31802D7-B093-4349-8237-34A3357DAD20}"/>
              </a:ext>
            </a:extLst>
          </p:cNvPr>
          <p:cNvSpPr>
            <a:spLocks noGrp="1"/>
          </p:cNvSpPr>
          <p:nvPr>
            <p:ph idx="1"/>
          </p:nvPr>
        </p:nvSpPr>
        <p:spPr/>
        <p:txBody>
          <a:bodyPr/>
          <a:lstStyle/>
          <a:p>
            <a:r>
              <a:t>Per Kant se seguiamo la razionalità, dobbiamo essere morali.</a:t>
            </a:r>
          </a:p>
          <a:p>
            <a:endParaRPr/>
          </a:p>
          <a:p>
            <a:pPr lvl="1"/>
            <a:r>
              <a:t>Può esserci un criminale razionale?</a:t>
            </a:r>
          </a:p>
          <a:p>
            <a:pPr lvl="1"/>
            <a:r>
              <a:t>È razionale perseguire il mio benessere a scapito degli altri?</a:t>
            </a:r>
          </a:p>
          <a:p>
            <a:pPr lvl="1"/>
            <a:endParaRPr/>
          </a:p>
          <a:p>
            <a:pPr lvl="1"/>
            <a:r>
              <a:t>È razionale per un'azienda sviluppare un sistema che sia redditizio, ma che causerà più danni che benefici (ad es. </a:t>
            </a:r>
          </a:p>
        </p:txBody>
      </p:sp>
    </p:spTree>
    <p:extLst>
      <p:ext uri="{BB962C8B-B14F-4D97-AF65-F5344CB8AC3E}">
        <p14:creationId xmlns:p14="http://schemas.microsoft.com/office/powerpoint/2010/main" val="24987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AAF9F-EE77-704B-8F70-8F5A1DDE8697}"/>
              </a:ext>
            </a:extLst>
          </p:cNvPr>
          <p:cNvSpPr>
            <a:spLocks noGrp="1"/>
          </p:cNvSpPr>
          <p:nvPr>
            <p:ph type="title"/>
          </p:nvPr>
        </p:nvSpPr>
        <p:spPr/>
        <p:txBody>
          <a:bodyPr/>
          <a:lstStyle/>
          <a:p>
            <a:r>
              <a:t>Razionalità e coerenza</a:t>
            </a:r>
          </a:p>
        </p:txBody>
      </p:sp>
      <p:sp>
        <p:nvSpPr>
          <p:cNvPr id="3" name="Content Placeholder 2">
            <a:extLst>
              <a:ext uri="{FF2B5EF4-FFF2-40B4-BE49-F238E27FC236}">
                <a16:creationId xmlns:a16="http://schemas.microsoft.com/office/drawing/2014/main" id="{68B677F6-5960-1040-B856-254DC0A83E35}"/>
              </a:ext>
            </a:extLst>
          </p:cNvPr>
          <p:cNvSpPr>
            <a:spLocks noGrp="1"/>
          </p:cNvSpPr>
          <p:nvPr>
            <p:ph idx="1"/>
          </p:nvPr>
        </p:nvSpPr>
        <p:spPr/>
        <p:txBody>
          <a:bodyPr>
            <a:normAutofit fontScale="92500" lnSpcReduction="20000"/>
          </a:bodyPr>
          <a:lstStyle/>
          <a:p>
            <a:r>
              <a:t>1. Se sei razionale, allora sei coerente.</a:t>
            </a:r>
          </a:p>
          <a:p>
            <a:r>
              <a:t>2. Se siete coerenti, allora obbedite al principio dell'universalità.</a:t>
            </a:r>
          </a:p>
          <a:p>
            <a:r>
              <a:t>3. Se obbedisci al principio dell'universalità, allora agisci moralmente.</a:t>
            </a:r>
          </a:p>
          <a:p>
            <a:r>
              <a:t>4. Quindi, se sei razionale, allora agisci moralmente.</a:t>
            </a:r>
          </a:p>
          <a:p>
            <a:r>
              <a:t>5. Quindi, se agisci immoralmente, allora sei irrazionale.</a:t>
            </a:r>
          </a:p>
          <a:p>
            <a:endParaRPr/>
          </a:p>
          <a:p>
            <a:pPr marL="0" indent="0">
              <a:buNone/>
            </a:pPr>
            <a:r>
              <a:t>Che tipo di coerenza è questa?</a:t>
            </a:r>
          </a:p>
          <a:p>
            <a:r>
              <a:t>Se merito qualcosa non meno degli altri, e lo voglio per me, dovrei riconoscerlo anche agli altri!</a:t>
            </a:r>
          </a:p>
          <a:p>
            <a:r>
              <a:t>È coerente con la razionalità? È richiesto da esso? Posso essere razionale e perseguire il mio obiettivo a scapito di altri </a:t>
            </a:r>
          </a:p>
        </p:txBody>
      </p:sp>
    </p:spTree>
    <p:extLst>
      <p:ext uri="{BB962C8B-B14F-4D97-AF65-F5344CB8AC3E}">
        <p14:creationId xmlns:p14="http://schemas.microsoft.com/office/powerpoint/2010/main" val="3732366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0654-B4AE-C540-A892-613ABD2BD6C8}"/>
              </a:ext>
            </a:extLst>
          </p:cNvPr>
          <p:cNvSpPr>
            <a:spLocks noGrp="1"/>
          </p:cNvSpPr>
          <p:nvPr>
            <p:ph type="title"/>
          </p:nvPr>
        </p:nvSpPr>
        <p:spPr/>
        <p:txBody>
          <a:bodyPr/>
          <a:lstStyle/>
          <a:p>
            <a:r>
              <a:t>Problemi</a:t>
            </a:r>
          </a:p>
        </p:txBody>
      </p:sp>
      <p:sp>
        <p:nvSpPr>
          <p:cNvPr id="3" name="Content Placeholder 2">
            <a:extLst>
              <a:ext uri="{FF2B5EF4-FFF2-40B4-BE49-F238E27FC236}">
                <a16:creationId xmlns:a16="http://schemas.microsoft.com/office/drawing/2014/main" id="{2CC97BEE-4A4D-BC4B-A7B4-AD4E2804AB5A}"/>
              </a:ext>
            </a:extLst>
          </p:cNvPr>
          <p:cNvSpPr>
            <a:spLocks noGrp="1"/>
          </p:cNvSpPr>
          <p:nvPr>
            <p:ph idx="1"/>
          </p:nvPr>
        </p:nvSpPr>
        <p:spPr/>
        <p:txBody>
          <a:bodyPr/>
          <a:lstStyle/>
          <a:p>
            <a:r>
              <a:t>Il principio dell'universalità fornisce sempre risultati accettabili</a:t>
            </a:r>
          </a:p>
          <a:p>
            <a:endParaRPr/>
          </a:p>
          <a:p>
            <a:r>
              <a:t>È sufficiente che la massima della mia azione sia tale che vorrei che fosse universalizzata perché questa massima fosse buona?</a:t>
            </a:r>
          </a:p>
          <a:p>
            <a:endParaRPr/>
          </a:p>
          <a:p>
            <a:r>
              <a:t>Riesci a pensare ad alcuni esempi quando non è così?</a:t>
            </a:r>
          </a:p>
          <a:p>
            <a:pPr lvl="1"/>
            <a:r>
              <a:t>Mentire? Derubare? Il celibato? Genocidio? </a:t>
            </a:r>
          </a:p>
        </p:txBody>
      </p:sp>
    </p:spTree>
    <p:extLst>
      <p:ext uri="{BB962C8B-B14F-4D97-AF65-F5344CB8AC3E}">
        <p14:creationId xmlns:p14="http://schemas.microsoft.com/office/powerpoint/2010/main" val="2317981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9F283-7A82-354D-9571-7287AE6802EF}"/>
              </a:ext>
            </a:extLst>
          </p:cNvPr>
          <p:cNvSpPr>
            <a:spLocks noGrp="1"/>
          </p:cNvSpPr>
          <p:nvPr>
            <p:ph type="title"/>
          </p:nvPr>
        </p:nvSpPr>
        <p:spPr/>
        <p:txBody>
          <a:bodyPr/>
          <a:lstStyle/>
          <a:p>
            <a:r>
              <a:t>Alan Gewirth (1912-2004): principio di coerenza generica</a:t>
            </a:r>
          </a:p>
        </p:txBody>
      </p:sp>
      <p:sp>
        <p:nvSpPr>
          <p:cNvPr id="3" name="Content Placeholder 2">
            <a:extLst>
              <a:ext uri="{FF2B5EF4-FFF2-40B4-BE49-F238E27FC236}">
                <a16:creationId xmlns:a16="http://schemas.microsoft.com/office/drawing/2014/main" id="{E4C09C17-6A48-CB4D-8215-6D28A218F0CD}"/>
              </a:ext>
            </a:extLst>
          </p:cNvPr>
          <p:cNvSpPr>
            <a:spLocks noGrp="1"/>
          </p:cNvSpPr>
          <p:nvPr>
            <p:ph idx="1"/>
          </p:nvPr>
        </p:nvSpPr>
        <p:spPr/>
        <p:txBody>
          <a:bodyPr>
            <a:normAutofit fontScale="77500" lnSpcReduction="20000"/>
          </a:bodyPr>
          <a:lstStyle/>
          <a:p>
            <a:pPr marL="514350" indent="-514350">
              <a:buFont typeface="+mj-lt"/>
              <a:buAutoNum type="arabicPeriod"/>
            </a:pPr>
            <a:r>
              <a:t>Io faccio (o ho intenzione di fare) X volontariamente per uno scopo E che ho scelto.</a:t>
            </a:r>
          </a:p>
          <a:p>
            <a:pPr marL="514350" indent="-514350">
              <a:buFont typeface="+mj-lt"/>
              <a:buAutoNum type="arabicPeriod"/>
            </a:pPr>
            <a:r>
              <a:t>E è buono</a:t>
            </a:r>
          </a:p>
          <a:p>
            <a:pPr marL="514350" indent="-514350">
              <a:buFont typeface="+mj-lt"/>
              <a:buAutoNum type="arabicPeriod"/>
            </a:pPr>
            <a:r>
              <a:t>Ci sono esigenze generiche di agenzia.</a:t>
            </a:r>
          </a:p>
          <a:p>
            <a:pPr marL="514350" indent="-514350">
              <a:buFont typeface="+mj-lt"/>
              <a:buAutoNum type="arabicPeriod"/>
            </a:pPr>
            <a:r>
              <a:t>Avere i bisogni generici è un bene </a:t>
            </a:r>
            <a:r>
              <a:rPr i="1"/>
              <a:t>per</a:t>
            </a:r>
            <a:r>
              <a:t> il mio raggiungimento di </a:t>
            </a:r>
            <a:r>
              <a:rPr i="1"/>
              <a:t>E, qualunque E possa essere</a:t>
            </a:r>
            <a:r>
              <a:t>, il mio avere i bisogni generici è categoricamente buono per me.</a:t>
            </a:r>
            <a:r>
              <a:rPr baseline="30000">
                <a:hlinkClick r:id="rId2"/>
              </a:rPr>
              <a:t>13</a:t>
            </a:r>
          </a:p>
          <a:p>
            <a:pPr marL="514350" indent="-514350">
              <a:buFont typeface="+mj-lt"/>
              <a:buAutoNum type="arabicPeriod"/>
            </a:pPr>
            <a:r>
              <a:t>Ho categoricamente strumentale a perseguire il mio avere i bisogni generici.</a:t>
            </a:r>
          </a:p>
          <a:p>
            <a:pPr marL="514350" indent="-514350">
              <a:buFont typeface="+mj-lt"/>
              <a:buAutoNum type="arabicPeriod"/>
            </a:pPr>
            <a:r>
              <a:t>Altri agenti in modo categorico non dovrebbero interferire con il mio bisogno generico </a:t>
            </a:r>
            <a:r>
              <a:rPr i="1"/>
              <a:t>contro la mia volontà</a:t>
            </a:r>
            <a:r>
              <a:t>, e dovrebbero aiutarmi a garantire i bisogni generici quando non posso farlo con i miei sforzi senza aiuto, </a:t>
            </a:r>
            <a:r>
              <a:rPr i="1"/>
              <a:t>se lo voglio,</a:t>
            </a:r>
            <a:r>
              <a:t> </a:t>
            </a:r>
          </a:p>
          <a:p>
            <a:pPr marL="514350" indent="-514350">
              <a:buFont typeface="+mj-lt"/>
              <a:buAutoNum type="arabicPeriod"/>
            </a:pPr>
            <a:r>
              <a:t>Sono un agente → Ho i diritti generici.</a:t>
            </a:r>
          </a:p>
          <a:p>
            <a:pPr marL="514350" indent="-514350">
              <a:buFont typeface="+mj-lt"/>
              <a:buAutoNum type="arabicPeriod"/>
            </a:pPr>
            <a:r>
              <a:t>Tutti gli agenti hanno i diritti generici.</a:t>
            </a:r>
          </a:p>
          <a:p>
            <a:pPr marL="0" indent="0">
              <a:buNone/>
            </a:pPr>
            <a:endParaRPr/>
          </a:p>
          <a:p>
            <a:pPr marL="0" indent="0">
              <a:buNone/>
            </a:pPr>
            <a:r>
              <a:t>Esistono altri tentativi di sviluppare un'etica kantiana.</a:t>
            </a:r>
          </a:p>
        </p:txBody>
      </p:sp>
    </p:spTree>
    <p:extLst>
      <p:ext uri="{BB962C8B-B14F-4D97-AF65-F5344CB8AC3E}">
        <p14:creationId xmlns:p14="http://schemas.microsoft.com/office/powerpoint/2010/main" val="4258410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094F1-FC0F-F44C-8241-9E79254E6A59}"/>
              </a:ext>
            </a:extLst>
          </p:cNvPr>
          <p:cNvSpPr>
            <a:spLocks noGrp="1"/>
          </p:cNvSpPr>
          <p:nvPr>
            <p:ph type="title"/>
          </p:nvPr>
        </p:nvSpPr>
        <p:spPr/>
        <p:txBody>
          <a:bodyPr/>
          <a:lstStyle/>
          <a:p>
            <a:r>
              <a:t>Approcci all'universalità</a:t>
            </a:r>
          </a:p>
        </p:txBody>
      </p:sp>
      <p:sp>
        <p:nvSpPr>
          <p:cNvPr id="3" name="Content Placeholder 2">
            <a:extLst>
              <a:ext uri="{FF2B5EF4-FFF2-40B4-BE49-F238E27FC236}">
                <a16:creationId xmlns:a16="http://schemas.microsoft.com/office/drawing/2014/main" id="{06C1B2B4-D2C3-2D45-B0E4-C6DC3831B484}"/>
              </a:ext>
            </a:extLst>
          </p:cNvPr>
          <p:cNvSpPr>
            <a:spLocks noGrp="1"/>
          </p:cNvSpPr>
          <p:nvPr>
            <p:ph idx="1"/>
          </p:nvPr>
        </p:nvSpPr>
        <p:spPr/>
        <p:txBody>
          <a:bodyPr>
            <a:normAutofit/>
          </a:bodyPr>
          <a:lstStyle/>
          <a:p>
            <a:r>
              <a:t>Richard Hare (1919-2002)</a:t>
            </a:r>
          </a:p>
          <a:p>
            <a:pPr lvl="1"/>
            <a:r>
              <a:t>Il giudizio morale è universalizzabile: la sentenza secondo cui un'azione è moralmente giusta/sbagliata mi impegna ad accettare che tutte le azioni pertinenti simili sono errate </a:t>
            </a:r>
          </a:p>
          <a:p>
            <a:pPr lvl="1"/>
            <a:r>
              <a:t>I giudizi morali sono universalizzabili nel senso che tengono conto della soddisfazione delle preferenze di tutti (ritorno all'utilitarismo)</a:t>
            </a:r>
          </a:p>
          <a:p>
            <a:pPr lvl="1"/>
            <a:endParaRPr/>
          </a:p>
          <a:p>
            <a:pPr marL="0" indent="0">
              <a:buNone/>
            </a:pPr>
            <a:r>
              <a:t>Christine Korsgaard (1952)</a:t>
            </a:r>
          </a:p>
          <a:p>
            <a:pPr lvl="1"/>
            <a:r>
              <a:t>La mia umanità (capacità di agire riflessivamente dalle ragioni) per me una fonte di valore, e</a:t>
            </a:r>
          </a:p>
          <a:p>
            <a:pPr lvl="1"/>
            <a:r>
              <a:t>Devo considerare l'umanità degli altri allo stesso modo.</a:t>
            </a:r>
          </a:p>
          <a:p>
            <a:pPr lvl="1"/>
            <a:endParaRPr/>
          </a:p>
        </p:txBody>
      </p:sp>
    </p:spTree>
    <p:extLst>
      <p:ext uri="{BB962C8B-B14F-4D97-AF65-F5344CB8AC3E}">
        <p14:creationId xmlns:p14="http://schemas.microsoft.com/office/powerpoint/2010/main" val="103921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40D13-41DD-5647-A31E-06CAABDFFB45}"/>
              </a:ext>
            </a:extLst>
          </p:cNvPr>
          <p:cNvSpPr>
            <a:spLocks noGrp="1"/>
          </p:cNvSpPr>
          <p:nvPr>
            <p:ph type="title"/>
          </p:nvPr>
        </p:nvSpPr>
        <p:spPr/>
        <p:txBody>
          <a:bodyPr/>
          <a:lstStyle/>
          <a:p>
            <a:r>
              <a:t>Deontologia</a:t>
            </a:r>
          </a:p>
        </p:txBody>
      </p:sp>
      <p:sp>
        <p:nvSpPr>
          <p:cNvPr id="3" name="Content Placeholder 2">
            <a:extLst>
              <a:ext uri="{FF2B5EF4-FFF2-40B4-BE49-F238E27FC236}">
                <a16:creationId xmlns:a16="http://schemas.microsoft.com/office/drawing/2014/main" id="{9728355C-4407-8A4A-BBFF-BA1204DB4159}"/>
              </a:ext>
            </a:extLst>
          </p:cNvPr>
          <p:cNvSpPr>
            <a:spLocks noGrp="1"/>
          </p:cNvSpPr>
          <p:nvPr>
            <p:ph idx="1"/>
          </p:nvPr>
        </p:nvSpPr>
        <p:spPr/>
        <p:txBody>
          <a:bodyPr>
            <a:normAutofit fontScale="77500" lnSpcReduction="20000"/>
          </a:bodyPr>
          <a:lstStyle/>
          <a:p>
            <a:r>
              <a:t>I consequenzialisti ritengono che le scelte — gli atti e/o le intenzioni — debbano essere moralmente valutate esclusivamente dagli stati di affari che essi comportano.</a:t>
            </a:r>
          </a:p>
          <a:p>
            <a:pPr lvl="1"/>
            <a:r>
              <a:t>Ad esempio, il mio atto di mentire è buono di male a seconda degli effetti che porta nel mondo</a:t>
            </a:r>
          </a:p>
          <a:p>
            <a:r>
              <a:t>Il deontologo ritiene che certe azioni siano buone o cattive, indipendentemente dalle loro conseguenze</a:t>
            </a:r>
          </a:p>
          <a:p>
            <a:pPr lvl="1"/>
            <a:r>
              <a:t>Mentire è sempre male, indipendentemente dal suo effetto.</a:t>
            </a:r>
          </a:p>
          <a:p>
            <a:r>
              <a:t>Il diritto ha priorità rispetto al bene: ciò che rende un diritto di scelta è la sua conformità con una norma morale che gli ordina o lo permette, piuttosto che il suo bene di cattivo effetto.</a:t>
            </a:r>
          </a:p>
          <a:p>
            <a:pPr lvl="2"/>
            <a:r>
              <a:t>Ad esempio, non dovremmo uccidere nessuno, anche in quei casi in cui uccidere qualcuno fornirebbe più utilità. È sempre così?</a:t>
            </a:r>
          </a:p>
          <a:p>
            <a:pPr lvl="3"/>
            <a:r>
              <a:t>Consideriamo il caso del soldato britannico che apparentemente incontrò Hitler nelle trincee della</a:t>
            </a:r>
            <a:r>
              <a:rPr baseline="30000"/>
              <a:t>prima</a:t>
            </a:r>
            <a:r>
              <a:t> guerra mondiale</a:t>
            </a:r>
          </a:p>
          <a:p>
            <a:pPr lvl="3"/>
            <a:r>
              <a:t>Cosa direbbe una regola utilitarista in un caso del genere?</a:t>
            </a:r>
          </a:p>
          <a:p>
            <a:pPr lvl="3"/>
            <a:endParaRPr/>
          </a:p>
          <a:p>
            <a:r>
              <a:t>I 10 comandamenti?</a:t>
            </a:r>
          </a:p>
        </p:txBody>
      </p:sp>
    </p:spTree>
    <p:extLst>
      <p:ext uri="{BB962C8B-B14F-4D97-AF65-F5344CB8AC3E}">
        <p14:creationId xmlns:p14="http://schemas.microsoft.com/office/powerpoint/2010/main" val="95908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A2D75-63A2-3F4E-A341-82A666D54BC1}"/>
              </a:ext>
            </a:extLst>
          </p:cNvPr>
          <p:cNvSpPr>
            <a:spLocks noGrp="1"/>
          </p:cNvSpPr>
          <p:nvPr>
            <p:ph type="title"/>
          </p:nvPr>
        </p:nvSpPr>
        <p:spPr/>
        <p:txBody>
          <a:bodyPr/>
          <a:lstStyle/>
          <a:p>
            <a:r>
              <a:t>Vogliamo i robot kantian?</a:t>
            </a:r>
          </a:p>
        </p:txBody>
      </p:sp>
      <p:sp>
        <p:nvSpPr>
          <p:cNvPr id="3" name="Content Placeholder 2">
            <a:extLst>
              <a:ext uri="{FF2B5EF4-FFF2-40B4-BE49-F238E27FC236}">
                <a16:creationId xmlns:a16="http://schemas.microsoft.com/office/drawing/2014/main" id="{1CD934DE-1715-084F-95F6-FA6BEB68CB4A}"/>
              </a:ext>
            </a:extLst>
          </p:cNvPr>
          <p:cNvSpPr>
            <a:spLocks noGrp="1"/>
          </p:cNvSpPr>
          <p:nvPr>
            <p:ph idx="1"/>
          </p:nvPr>
        </p:nvSpPr>
        <p:spPr/>
        <p:txBody>
          <a:bodyPr/>
          <a:lstStyle/>
          <a:p>
            <a:r>
              <a:t>Sì</a:t>
            </a:r>
          </a:p>
          <a:p>
            <a:pPr lvl="1"/>
            <a:r>
              <a:t>Saranno coerenti</a:t>
            </a:r>
          </a:p>
          <a:p>
            <a:pPr lvl="1"/>
            <a:r>
              <a:t>Saranno imparziali</a:t>
            </a:r>
          </a:p>
          <a:p>
            <a:r>
              <a:t>No</a:t>
            </a:r>
          </a:p>
          <a:p>
            <a:pPr lvl="1"/>
            <a:r>
              <a:t>Possono agire con cattive massime</a:t>
            </a:r>
          </a:p>
          <a:p>
            <a:pPr lvl="1"/>
            <a:r>
              <a:t>Le loro massime possono essere troppo rigide</a:t>
            </a:r>
          </a:p>
        </p:txBody>
      </p:sp>
    </p:spTree>
    <p:extLst>
      <p:ext uri="{BB962C8B-B14F-4D97-AF65-F5344CB8AC3E}">
        <p14:creationId xmlns:p14="http://schemas.microsoft.com/office/powerpoint/2010/main" val="1903511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FF4C-4769-CB44-B58C-E7797CB52C98}"/>
              </a:ext>
            </a:extLst>
          </p:cNvPr>
          <p:cNvSpPr>
            <a:spLocks noGrp="1"/>
          </p:cNvSpPr>
          <p:nvPr>
            <p:ph type="title"/>
          </p:nvPr>
        </p:nvSpPr>
        <p:spPr/>
        <p:txBody>
          <a:bodyPr/>
          <a:lstStyle/>
          <a:p>
            <a:r>
              <a:t>David Ross (1877 1971): doveri prima facie</a:t>
            </a:r>
          </a:p>
        </p:txBody>
      </p:sp>
      <p:sp>
        <p:nvSpPr>
          <p:cNvPr id="3" name="Content Placeholder 2">
            <a:extLst>
              <a:ext uri="{FF2B5EF4-FFF2-40B4-BE49-F238E27FC236}">
                <a16:creationId xmlns:a16="http://schemas.microsoft.com/office/drawing/2014/main" id="{2CC1D963-E2C1-0B43-A83A-0264341E1045}"/>
              </a:ext>
            </a:extLst>
          </p:cNvPr>
          <p:cNvSpPr>
            <a:spLocks noGrp="1"/>
          </p:cNvSpPr>
          <p:nvPr>
            <p:ph idx="1"/>
          </p:nvPr>
        </p:nvSpPr>
        <p:spPr/>
        <p:txBody>
          <a:bodyPr>
            <a:normAutofit fontScale="77500" lnSpcReduction="20000"/>
          </a:bodyPr>
          <a:lstStyle/>
          <a:p>
            <a:pPr fontAlgn="base"/>
            <a:r>
              <a:t>Fedeltà. Dobbiamo sforzarci di mantenere le promesse ed essere onesti e veritieri.</a:t>
            </a:r>
          </a:p>
          <a:p>
            <a:pPr fontAlgn="base"/>
            <a:r>
              <a:t>Risarcimenti. Dovremmo fare ammenda quando abbiamo fatto torto a qualcun altro.</a:t>
            </a:r>
          </a:p>
          <a:p>
            <a:pPr fontAlgn="base"/>
            <a:r>
              <a:t>La gratitudine. Dovremmo essere grati agli altri quando compiono azioni che ci avvantaggiano e dovremmo cercare di restituire il favore.</a:t>
            </a:r>
          </a:p>
          <a:p>
            <a:pPr fontAlgn="base"/>
            <a:r>
              <a:t>Non lesione (o non maleficenza). Dovremmo astenerci dal danneggiare gli altri fisicamente o psicologicamente.</a:t>
            </a:r>
          </a:p>
          <a:p>
            <a:pPr fontAlgn="base"/>
            <a:r>
              <a:t>Beneficenza. Dovremmo essere gentili con gli altri e cercare di migliorare la loro salute, saggezza, sicurezza, felicità e benessere.</a:t>
            </a:r>
          </a:p>
          <a:p>
            <a:pPr fontAlgn="base"/>
            <a:r>
              <a:t>Auto-miglioramento. Dovremmo sforzarci di migliorare la nostra salute, saggezza, sicurezza, felicità e benessere.</a:t>
            </a:r>
          </a:p>
          <a:p>
            <a:pPr fontAlgn="base"/>
            <a:r>
              <a:t>La giustizia. Dovremmo cercare di essere equi e cercare di distribuire i benefici e gli oneri equamente e uniformemente.</a:t>
            </a:r>
          </a:p>
        </p:txBody>
      </p:sp>
    </p:spTree>
    <p:extLst>
      <p:ext uri="{BB962C8B-B14F-4D97-AF65-F5344CB8AC3E}">
        <p14:creationId xmlns:p14="http://schemas.microsoft.com/office/powerpoint/2010/main" val="4185854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2207-1880-4F4B-BAB9-AC5732F70A98}"/>
              </a:ext>
            </a:extLst>
          </p:cNvPr>
          <p:cNvSpPr>
            <a:spLocks noGrp="1"/>
          </p:cNvSpPr>
          <p:nvPr>
            <p:ph type="title"/>
          </p:nvPr>
        </p:nvSpPr>
        <p:spPr/>
        <p:txBody>
          <a:bodyPr/>
          <a:lstStyle/>
          <a:p>
            <a:r>
              <a:t>La riproducibilità dei doveri</a:t>
            </a:r>
          </a:p>
        </p:txBody>
      </p:sp>
      <p:sp>
        <p:nvSpPr>
          <p:cNvPr id="3" name="Content Placeholder 2">
            <a:extLst>
              <a:ext uri="{FF2B5EF4-FFF2-40B4-BE49-F238E27FC236}">
                <a16:creationId xmlns:a16="http://schemas.microsoft.com/office/drawing/2014/main" id="{A110B056-AA0D-3944-AD59-209B12B8AB07}"/>
              </a:ext>
            </a:extLst>
          </p:cNvPr>
          <p:cNvSpPr>
            <a:spLocks noGrp="1"/>
          </p:cNvSpPr>
          <p:nvPr>
            <p:ph idx="1"/>
          </p:nvPr>
        </p:nvSpPr>
        <p:spPr/>
        <p:txBody>
          <a:bodyPr/>
          <a:lstStyle/>
          <a:p>
            <a:r>
              <a:t>Ha senso considerare i doveri come fattibili?</a:t>
            </a:r>
          </a:p>
          <a:p>
            <a:r>
              <a:t>Possiamo applicare un ragionamento irrealizzabile alla ragione con doveri?</a:t>
            </a:r>
          </a:p>
          <a:p>
            <a:r>
              <a:t>Un sistema di intelligenza artificiale dovrebbe ammettere eccezioni ai doveri, o dovrebbe sempre chiedere agli esseri umani?</a:t>
            </a:r>
          </a:p>
        </p:txBody>
      </p:sp>
    </p:spTree>
    <p:extLst>
      <p:ext uri="{BB962C8B-B14F-4D97-AF65-F5344CB8AC3E}">
        <p14:creationId xmlns:p14="http://schemas.microsoft.com/office/powerpoint/2010/main" val="3006348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35F5-68D7-9340-A64F-CE981597771B}"/>
              </a:ext>
            </a:extLst>
          </p:cNvPr>
          <p:cNvSpPr>
            <a:spLocks noGrp="1"/>
          </p:cNvSpPr>
          <p:nvPr>
            <p:ph type="title"/>
          </p:nvPr>
        </p:nvSpPr>
        <p:spPr/>
        <p:txBody>
          <a:bodyPr/>
          <a:lstStyle/>
          <a:p>
            <a:r>
              <a:t>Nietzsche (1844-1900) una critica dell'etica </a:t>
            </a:r>
          </a:p>
        </p:txBody>
      </p:sp>
      <p:sp>
        <p:nvSpPr>
          <p:cNvPr id="3" name="Content Placeholder 2">
            <a:extLst>
              <a:ext uri="{FF2B5EF4-FFF2-40B4-BE49-F238E27FC236}">
                <a16:creationId xmlns:a16="http://schemas.microsoft.com/office/drawing/2014/main" id="{4CAB8568-D399-7B47-AA27-EE00BE00A3EF}"/>
              </a:ext>
            </a:extLst>
          </p:cNvPr>
          <p:cNvSpPr>
            <a:spLocks noGrp="1"/>
          </p:cNvSpPr>
          <p:nvPr>
            <p:ph idx="1"/>
          </p:nvPr>
        </p:nvSpPr>
        <p:spPr>
          <a:xfrm>
            <a:off x="630382" y="1853335"/>
            <a:ext cx="10515600" cy="4351338"/>
          </a:xfrm>
        </p:spPr>
        <p:txBody>
          <a:bodyPr>
            <a:normAutofit fontScale="92500" lnSpcReduction="10000"/>
          </a:bodyPr>
          <a:lstStyle/>
          <a:p>
            <a:r>
              <a:t>L'umano superiore (Übermensch) è al di là della tradizionale visione del bene e del male, al di là della moralità della mandria.</a:t>
            </a:r>
          </a:p>
          <a:p>
            <a:endParaRPr/>
          </a:p>
          <a:p>
            <a:r>
              <a:t>Uno ha dei doveri solo verso i propri eguali; verso esseri di rango inferiore, si può agire come si ritiene opportuno, "come il proprio cuore detta"</a:t>
            </a:r>
          </a:p>
          <a:p>
            <a:endParaRPr/>
          </a:p>
          <a:p>
            <a:r>
              <a:t>L'uomo superiore non trova o scopre valori, egli (o lei) determina i valori</a:t>
            </a:r>
          </a:p>
          <a:p>
            <a:endParaRPr/>
          </a:p>
          <a:p>
            <a:r>
              <a:t>Non c'è bisogno di essere ratificati;  L'unico criterio di ingiustizia è "ciò che è dannoso per me è dannoso in quanto tale".</a:t>
            </a:r>
          </a:p>
          <a:p>
            <a:endParaRPr/>
          </a:p>
        </p:txBody>
      </p:sp>
    </p:spTree>
    <p:extLst>
      <p:ext uri="{BB962C8B-B14F-4D97-AF65-F5344CB8AC3E}">
        <p14:creationId xmlns:p14="http://schemas.microsoft.com/office/powerpoint/2010/main" val="251826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4B02-1C5C-6249-A5FB-2C67A69ED0E1}"/>
              </a:ext>
            </a:extLst>
          </p:cNvPr>
          <p:cNvSpPr>
            <a:spLocks noGrp="1"/>
          </p:cNvSpPr>
          <p:nvPr>
            <p:ph type="ctrTitle"/>
          </p:nvPr>
        </p:nvSpPr>
        <p:spPr/>
        <p:txBody>
          <a:bodyPr/>
          <a:lstStyle/>
          <a:p>
            <a:r>
              <a:t>Contrattorialismo</a:t>
            </a:r>
          </a:p>
        </p:txBody>
      </p:sp>
      <p:sp>
        <p:nvSpPr>
          <p:cNvPr id="3" name="Subtitle 2">
            <a:extLst>
              <a:ext uri="{FF2B5EF4-FFF2-40B4-BE49-F238E27FC236}">
                <a16:creationId xmlns:a16="http://schemas.microsoft.com/office/drawing/2014/main" id="{0CE0C6E3-B0C2-9447-942E-1F4DC9557B1F}"/>
              </a:ext>
            </a:extLst>
          </p:cNvPr>
          <p:cNvSpPr>
            <a:spLocks noGrp="1"/>
          </p:cNvSpPr>
          <p:nvPr>
            <p:ph type="subTitle" idx="1"/>
          </p:nvPr>
        </p:nvSpPr>
        <p:spPr/>
        <p:txBody>
          <a:bodyPr/>
          <a:lstStyle/>
          <a:p>
            <a:r>
              <a:t>Giovanni Sartor</a:t>
            </a:r>
          </a:p>
        </p:txBody>
      </p:sp>
    </p:spTree>
    <p:extLst>
      <p:ext uri="{BB962C8B-B14F-4D97-AF65-F5344CB8AC3E}">
        <p14:creationId xmlns:p14="http://schemas.microsoft.com/office/powerpoint/2010/main" val="2345168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D1322-01AC-9C49-9771-69A9505BD275}"/>
              </a:ext>
            </a:extLst>
          </p:cNvPr>
          <p:cNvSpPr>
            <a:spLocks noGrp="1"/>
          </p:cNvSpPr>
          <p:nvPr>
            <p:ph type="title"/>
          </p:nvPr>
        </p:nvSpPr>
        <p:spPr/>
        <p:txBody>
          <a:bodyPr/>
          <a:lstStyle/>
          <a:p>
            <a:r>
              <a:t>Teorie del contratto sociale</a:t>
            </a:r>
          </a:p>
        </p:txBody>
      </p:sp>
      <p:sp>
        <p:nvSpPr>
          <p:cNvPr id="3" name="Content Placeholder 2">
            <a:extLst>
              <a:ext uri="{FF2B5EF4-FFF2-40B4-BE49-F238E27FC236}">
                <a16:creationId xmlns:a16="http://schemas.microsoft.com/office/drawing/2014/main" id="{309E0FBA-4D2A-B846-922E-A73A2AD58F01}"/>
              </a:ext>
            </a:extLst>
          </p:cNvPr>
          <p:cNvSpPr>
            <a:spLocks noGrp="1"/>
          </p:cNvSpPr>
          <p:nvPr>
            <p:ph idx="1"/>
          </p:nvPr>
        </p:nvSpPr>
        <p:spPr/>
        <p:txBody>
          <a:bodyPr/>
          <a:lstStyle/>
          <a:p>
            <a:r>
              <a:t>Nella teoria politica: </a:t>
            </a:r>
          </a:p>
          <a:p>
            <a:pPr lvl="1"/>
            <a:r>
              <a:t>Un accordo sociale è solo se avesse (o sarebbe stato) accettato da persone libere e razionali.</a:t>
            </a:r>
          </a:p>
          <a:p>
            <a:endParaRPr/>
          </a:p>
          <a:p>
            <a:r>
              <a:t>Nella teoria morale</a:t>
            </a:r>
          </a:p>
          <a:p>
            <a:pPr lvl="1"/>
            <a:r>
              <a:t>le azioni sono moralmente giuste solo perché sono permesse da regole che le persone libere, uguali e razionali accetterebbero di vivere, a condizione che anche gli altri obbediscano a queste regole (Shafer Landau)</a:t>
            </a:r>
          </a:p>
          <a:p>
            <a:endParaRPr/>
          </a:p>
        </p:txBody>
      </p:sp>
    </p:spTree>
    <p:extLst>
      <p:ext uri="{BB962C8B-B14F-4D97-AF65-F5344CB8AC3E}">
        <p14:creationId xmlns:p14="http://schemas.microsoft.com/office/powerpoint/2010/main" val="2641162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338D-B1DC-4947-A7F9-A82B8CFC4E81}"/>
              </a:ext>
            </a:extLst>
          </p:cNvPr>
          <p:cNvSpPr>
            <a:spLocks noGrp="1"/>
          </p:cNvSpPr>
          <p:nvPr>
            <p:ph type="title"/>
          </p:nvPr>
        </p:nvSpPr>
        <p:spPr/>
        <p:txBody>
          <a:bodyPr/>
          <a:lstStyle/>
          <a:p>
            <a:r>
              <a:t>Stato di natura e contratto sociale</a:t>
            </a:r>
          </a:p>
        </p:txBody>
      </p:sp>
      <p:sp>
        <p:nvSpPr>
          <p:cNvPr id="3" name="Content Placeholder 2">
            <a:extLst>
              <a:ext uri="{FF2B5EF4-FFF2-40B4-BE49-F238E27FC236}">
                <a16:creationId xmlns:a16="http://schemas.microsoft.com/office/drawing/2014/main" id="{57AF5C83-7526-C746-B2D1-5402D2A37A04}"/>
              </a:ext>
            </a:extLst>
          </p:cNvPr>
          <p:cNvSpPr>
            <a:spLocks noGrp="1"/>
          </p:cNvSpPr>
          <p:nvPr>
            <p:ph idx="1"/>
          </p:nvPr>
        </p:nvSpPr>
        <p:spPr>
          <a:xfrm>
            <a:off x="838200" y="1825625"/>
            <a:ext cx="2882194" cy="8346656"/>
          </a:xfrm>
        </p:spPr>
        <p:txBody>
          <a:bodyPr/>
          <a:lstStyle/>
          <a:p>
            <a:r>
              <a:t>Come uscire dallo stato di natura?</a:t>
            </a:r>
          </a:p>
          <a:p>
            <a:r>
              <a:t>Quali accordi sono OK?</a:t>
            </a:r>
          </a:p>
        </p:txBody>
      </p:sp>
      <p:pic>
        <p:nvPicPr>
          <p:cNvPr id="4" name="Picture 3">
            <a:extLst>
              <a:ext uri="{FF2B5EF4-FFF2-40B4-BE49-F238E27FC236}">
                <a16:creationId xmlns:a16="http://schemas.microsoft.com/office/drawing/2014/main" id="{EC1D41F3-D8D2-A048-A7AE-B1203690D92B}"/>
              </a:ext>
            </a:extLst>
          </p:cNvPr>
          <p:cNvPicPr>
            <a:picLocks noChangeAspect="1"/>
          </p:cNvPicPr>
          <p:nvPr/>
        </p:nvPicPr>
        <p:blipFill>
          <a:blip r:embed="rId2"/>
          <a:stretch>
            <a:fillRect/>
          </a:stretch>
        </p:blipFill>
        <p:spPr>
          <a:xfrm>
            <a:off x="9182100" y="427470"/>
            <a:ext cx="1143000" cy="1778000"/>
          </a:xfrm>
          <a:prstGeom prst="rect">
            <a:avLst/>
          </a:prstGeom>
        </p:spPr>
      </p:pic>
      <p:pic>
        <p:nvPicPr>
          <p:cNvPr id="3074" name="Picture 2">
            <a:extLst>
              <a:ext uri="{FF2B5EF4-FFF2-40B4-BE49-F238E27FC236}">
                <a16:creationId xmlns:a16="http://schemas.microsoft.com/office/drawing/2014/main" id="{63ABD865-BED1-AC47-A101-C49335F627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069" y="2715633"/>
            <a:ext cx="6212031" cy="2557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203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6518A-7BC7-754D-99BE-11BDE3CD5876}"/>
              </a:ext>
            </a:extLst>
          </p:cNvPr>
          <p:cNvSpPr>
            <a:spLocks noGrp="1"/>
          </p:cNvSpPr>
          <p:nvPr>
            <p:ph type="title"/>
          </p:nvPr>
        </p:nvSpPr>
        <p:spPr/>
        <p:txBody>
          <a:bodyPr/>
          <a:lstStyle/>
          <a:p>
            <a:r>
              <a:t>John Rawls (1921-2002)</a:t>
            </a:r>
          </a:p>
        </p:txBody>
      </p:sp>
      <p:sp>
        <p:nvSpPr>
          <p:cNvPr id="3" name="Content Placeholder 2">
            <a:extLst>
              <a:ext uri="{FF2B5EF4-FFF2-40B4-BE49-F238E27FC236}">
                <a16:creationId xmlns:a16="http://schemas.microsoft.com/office/drawing/2014/main" id="{4D5F7356-9ABC-C64F-B6DA-7FE4DC0DB6BD}"/>
              </a:ext>
            </a:extLst>
          </p:cNvPr>
          <p:cNvSpPr>
            <a:spLocks noGrp="1"/>
          </p:cNvSpPr>
          <p:nvPr>
            <p:ph idx="1"/>
          </p:nvPr>
        </p:nvSpPr>
        <p:spPr>
          <a:xfrm>
            <a:off x="838200" y="1825625"/>
            <a:ext cx="2860964" cy="4351338"/>
          </a:xfrm>
        </p:spPr>
        <p:txBody>
          <a:bodyPr>
            <a:normAutofit fontScale="77500" lnSpcReduction="20000"/>
          </a:bodyPr>
          <a:lstStyle/>
          <a:p>
            <a:r>
              <a:t>Una teoria della giustizia</a:t>
            </a:r>
          </a:p>
          <a:p>
            <a:r>
              <a:t>Come ottenere che il contratto sociale sia giusto?</a:t>
            </a:r>
          </a:p>
          <a:p>
            <a:r>
              <a:t>Le persone dovrebbero scegliere sotto un </a:t>
            </a:r>
            <a:r>
              <a:rPr b="1"/>
              <a:t>velo di ignoranza</a:t>
            </a:r>
            <a:r>
              <a:t>, senza conoscere il loro genere, la loro posizione sociale, i talenti degli interessi, la ricchezza, la razza, ecc.</a:t>
            </a:r>
          </a:p>
        </p:txBody>
      </p:sp>
      <p:pic>
        <p:nvPicPr>
          <p:cNvPr id="4098" name="Picture 2" descr="Illustration showing two groups and a wall (or veil) separating them: the first group at left are uniform stick figures, while the group at right are more diverse in terms of gender, race, and other qualities">
            <a:extLst>
              <a:ext uri="{FF2B5EF4-FFF2-40B4-BE49-F238E27FC236}">
                <a16:creationId xmlns:a16="http://schemas.microsoft.com/office/drawing/2014/main" id="{82D3BC3D-8ECA-6B44-A149-0B6FCF0B0A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636" y="1690688"/>
            <a:ext cx="4991542" cy="353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299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483C-A28A-0F4D-84B2-2CF6277FC93C}"/>
              </a:ext>
            </a:extLst>
          </p:cNvPr>
          <p:cNvSpPr>
            <a:spLocks noGrp="1"/>
          </p:cNvSpPr>
          <p:nvPr>
            <p:ph type="title"/>
          </p:nvPr>
        </p:nvSpPr>
        <p:spPr/>
        <p:txBody>
          <a:bodyPr/>
          <a:lstStyle/>
          <a:p>
            <a:r>
              <a:t>Quali principi dovrebbero seguire?</a:t>
            </a:r>
          </a:p>
        </p:txBody>
      </p:sp>
      <p:sp>
        <p:nvSpPr>
          <p:cNvPr id="3" name="Content Placeholder 2">
            <a:extLst>
              <a:ext uri="{FF2B5EF4-FFF2-40B4-BE49-F238E27FC236}">
                <a16:creationId xmlns:a16="http://schemas.microsoft.com/office/drawing/2014/main" id="{ED3CBFF5-3F6F-D84C-80EA-D69CAC1F990D}"/>
              </a:ext>
            </a:extLst>
          </p:cNvPr>
          <p:cNvSpPr>
            <a:spLocks noGrp="1"/>
          </p:cNvSpPr>
          <p:nvPr>
            <p:ph idx="1"/>
          </p:nvPr>
        </p:nvSpPr>
        <p:spPr/>
        <p:txBody>
          <a:bodyPr/>
          <a:lstStyle/>
          <a:p>
            <a:r>
              <a:rPr b="1"/>
              <a:t>Primo principio (priorità)</a:t>
            </a:r>
            <a:r>
              <a:t>: Ogni persona ha la stessa indescrivibile pretesa di uno schema pienamente adeguato di pari libertà fondamentali, che è compatibile con lo stesso schema di libertà per tutti (libertà di coscienza e libertà di associazione, libertà di parola e libertà della persona, diritto di voto, ecc.);</a:t>
            </a:r>
          </a:p>
          <a:p>
            <a:r>
              <a:rPr b="1"/>
              <a:t>Secondo principio</a:t>
            </a:r>
            <a:r>
              <a:t>: Le disuguaglianze sociali ed economiche devono soddisfare due condizioni:</a:t>
            </a:r>
          </a:p>
          <a:p>
            <a:pPr lvl="1"/>
            <a:r>
              <a:t>Devono essere collegati a uffici e posizioni aperte a tutti in condizioni di </a:t>
            </a:r>
            <a:r>
              <a:rPr i="1"/>
              <a:t>equa parità di opportunità</a:t>
            </a:r>
            <a:r>
              <a:t>;</a:t>
            </a:r>
          </a:p>
          <a:p>
            <a:pPr lvl="1"/>
            <a:r>
              <a:t>Essi devono essere a maggior beneficio dei membri meno svantaggiati della società ( </a:t>
            </a:r>
            <a:r>
              <a:rPr i="1"/>
              <a:t>principio di differenza</a:t>
            </a:r>
            <a:r>
              <a:t>). (</a:t>
            </a:r>
            <a:r>
              <a:rPr i="1"/>
              <a:t>JF</a:t>
            </a:r>
            <a:r>
              <a:t>, 42–43)</a:t>
            </a:r>
          </a:p>
          <a:p>
            <a:pPr lvl="1"/>
            <a:endParaRPr/>
          </a:p>
          <a:p>
            <a:pPr marL="457200" lvl="1" indent="0">
              <a:buNone/>
            </a:pPr>
            <a:endParaRPr/>
          </a:p>
        </p:txBody>
      </p:sp>
    </p:spTree>
    <p:extLst>
      <p:ext uri="{BB962C8B-B14F-4D97-AF65-F5344CB8AC3E}">
        <p14:creationId xmlns:p14="http://schemas.microsoft.com/office/powerpoint/2010/main" val="2058999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9A116-5504-9C4F-B08A-76DAAE0FC7C9}"/>
              </a:ext>
            </a:extLst>
          </p:cNvPr>
          <p:cNvSpPr>
            <a:spLocks noGrp="1"/>
          </p:cNvSpPr>
          <p:nvPr>
            <p:ph type="title"/>
          </p:nvPr>
        </p:nvSpPr>
        <p:spPr/>
        <p:txBody>
          <a:bodyPr/>
          <a:lstStyle/>
          <a:p>
            <a:r>
              <a:t>L'intelligenza artificiale in una società giusta (secondo Rawls)</a:t>
            </a:r>
          </a:p>
        </p:txBody>
      </p:sp>
      <p:sp>
        <p:nvSpPr>
          <p:cNvPr id="3" name="Content Placeholder 2">
            <a:extLst>
              <a:ext uri="{FF2B5EF4-FFF2-40B4-BE49-F238E27FC236}">
                <a16:creationId xmlns:a16="http://schemas.microsoft.com/office/drawing/2014/main" id="{697F1DC6-341F-074A-81CB-764880DC01ED}"/>
              </a:ext>
            </a:extLst>
          </p:cNvPr>
          <p:cNvSpPr>
            <a:spLocks noGrp="1"/>
          </p:cNvSpPr>
          <p:nvPr>
            <p:ph idx="1"/>
          </p:nvPr>
        </p:nvSpPr>
        <p:spPr/>
        <p:txBody>
          <a:bodyPr/>
          <a:lstStyle/>
          <a:p>
            <a:r>
              <a:t>L'implementazione dell'IA nella società di oggi soddisfa i requisiti di Rawls</a:t>
            </a:r>
          </a:p>
          <a:p>
            <a:endParaRPr/>
          </a:p>
          <a:p>
            <a:r>
              <a:t>Quando può essere in conflitto con le libertà fondamentali?</a:t>
            </a:r>
          </a:p>
          <a:p>
            <a:endParaRPr/>
          </a:p>
          <a:p>
            <a:r>
              <a:t>Quando con un'equa parità di opportunità?</a:t>
            </a:r>
          </a:p>
          <a:p>
            <a:endParaRPr/>
          </a:p>
          <a:p>
            <a:r>
              <a:t>Quando con il principio della differenza?</a:t>
            </a:r>
          </a:p>
        </p:txBody>
      </p:sp>
    </p:spTree>
    <p:extLst>
      <p:ext uri="{BB962C8B-B14F-4D97-AF65-F5344CB8AC3E}">
        <p14:creationId xmlns:p14="http://schemas.microsoft.com/office/powerpoint/2010/main" val="52833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81FB-671C-0041-BE76-B07C78761872}"/>
              </a:ext>
            </a:extLst>
          </p:cNvPr>
          <p:cNvSpPr>
            <a:spLocks noGrp="1"/>
          </p:cNvSpPr>
          <p:nvPr>
            <p:ph type="title"/>
          </p:nvPr>
        </p:nvSpPr>
        <p:spPr/>
        <p:txBody>
          <a:bodyPr/>
          <a:lstStyle/>
          <a:p>
            <a:r>
              <a:t>Alcune idee per essere imparziali</a:t>
            </a:r>
          </a:p>
        </p:txBody>
      </p:sp>
      <p:sp>
        <p:nvSpPr>
          <p:cNvPr id="3" name="Content Placeholder 2">
            <a:extLst>
              <a:ext uri="{FF2B5EF4-FFF2-40B4-BE49-F238E27FC236}">
                <a16:creationId xmlns:a16="http://schemas.microsoft.com/office/drawing/2014/main" id="{0B8A974F-5928-0F46-BF29-8C00EFE116C6}"/>
              </a:ext>
            </a:extLst>
          </p:cNvPr>
          <p:cNvSpPr>
            <a:spLocks noGrp="1"/>
          </p:cNvSpPr>
          <p:nvPr>
            <p:ph idx="1"/>
          </p:nvPr>
        </p:nvSpPr>
        <p:spPr/>
        <p:txBody>
          <a:bodyPr>
            <a:normAutofit fontScale="92500" lnSpcReduction="10000"/>
          </a:bodyPr>
          <a:lstStyle/>
          <a:p>
            <a:pPr marL="0" indent="0">
              <a:buNone/>
            </a:pPr>
            <a:r>
              <a:t>Etica e imparzialità</a:t>
            </a:r>
          </a:p>
          <a:p>
            <a:pPr lvl="1"/>
            <a:r>
              <a:t>L'etica è legata a idee di equità o imparzialità?</a:t>
            </a:r>
          </a:p>
          <a:p>
            <a:pPr lvl="1"/>
            <a:r>
              <a:t>Non è etico avere una preferenza per se stessi (o per i propri amici)?</a:t>
            </a:r>
          </a:p>
          <a:p>
            <a:pPr marL="0" indent="0">
              <a:buNone/>
            </a:pPr>
            <a:endParaRPr/>
          </a:p>
          <a:p>
            <a:pPr marL="0" indent="0">
              <a:buNone/>
            </a:pPr>
            <a:r>
              <a:t>Che dire della regola d'oro</a:t>
            </a:r>
          </a:p>
          <a:p>
            <a:pPr lvl="1"/>
            <a:r>
              <a:t>Tratta gli altri come vorresti che gli altri ti trattassero </a:t>
            </a:r>
          </a:p>
          <a:p>
            <a:pPr lvl="1"/>
            <a:r>
              <a:rPr i="1"/>
              <a:t>Non</a:t>
            </a:r>
            <a:r>
              <a:t> trattare gli altri in modi che </a:t>
            </a:r>
            <a:r>
              <a:rPr i="1"/>
              <a:t>non</a:t>
            </a:r>
            <a:r>
              <a:t> vorresti essere trattati</a:t>
            </a:r>
          </a:p>
          <a:p>
            <a:pPr lvl="1"/>
            <a:r>
              <a:t>Ciò che desideri agli altri, desideri su te stesso</a:t>
            </a:r>
          </a:p>
          <a:p>
            <a:pPr marL="0" indent="0">
              <a:buNone/>
            </a:pPr>
            <a:r>
              <a:t>La regola d'oro è utile</a:t>
            </a:r>
          </a:p>
          <a:p>
            <a:pPr lvl="1"/>
            <a:r>
              <a:t>Sempre? Riesci a trovare controesempi?</a:t>
            </a:r>
          </a:p>
          <a:p>
            <a:pPr lvl="1"/>
            <a:r>
              <a:t>Vuoi un sistema di IA che lo applichi (per quanto riguarda il suo proprietario)? </a:t>
            </a:r>
          </a:p>
          <a:p>
            <a:pPr lvl="1"/>
            <a:endParaRPr/>
          </a:p>
          <a:p>
            <a:pPr lvl="1"/>
            <a:endParaRPr/>
          </a:p>
        </p:txBody>
      </p:sp>
    </p:spTree>
    <p:extLst>
      <p:ext uri="{BB962C8B-B14F-4D97-AF65-F5344CB8AC3E}">
        <p14:creationId xmlns:p14="http://schemas.microsoft.com/office/powerpoint/2010/main" val="2604522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03AF1-702B-A248-9078-0723C610F5CB}"/>
              </a:ext>
            </a:extLst>
          </p:cNvPr>
          <p:cNvSpPr>
            <a:spLocks noGrp="1"/>
          </p:cNvSpPr>
          <p:nvPr>
            <p:ph type="title"/>
          </p:nvPr>
        </p:nvSpPr>
        <p:spPr/>
        <p:txBody>
          <a:bodyPr/>
          <a:lstStyle/>
          <a:p>
            <a:r>
              <a:t>Juergen Habermas: L'etica del discorso</a:t>
            </a:r>
          </a:p>
        </p:txBody>
      </p:sp>
      <p:sp>
        <p:nvSpPr>
          <p:cNvPr id="3" name="Content Placeholder 2">
            <a:extLst>
              <a:ext uri="{FF2B5EF4-FFF2-40B4-BE49-F238E27FC236}">
                <a16:creationId xmlns:a16="http://schemas.microsoft.com/office/drawing/2014/main" id="{B23463D6-8D37-6044-B709-C4C4DC44369A}"/>
              </a:ext>
            </a:extLst>
          </p:cNvPr>
          <p:cNvSpPr>
            <a:spLocks noGrp="1"/>
          </p:cNvSpPr>
          <p:nvPr>
            <p:ph idx="1"/>
          </p:nvPr>
        </p:nvSpPr>
        <p:spPr/>
        <p:txBody>
          <a:bodyPr>
            <a:normAutofit fontScale="77500" lnSpcReduction="20000"/>
          </a:bodyPr>
          <a:lstStyle/>
          <a:p>
            <a:r>
              <a:t>Una regola d'azione o di scelta è giustificata, e quindi valida, solo se tutti coloro che sono interessati dalla regola o dalla scelta potrebbero accettarla in un discorso ragionevole. </a:t>
            </a:r>
          </a:p>
          <a:p>
            <a:endParaRPr/>
          </a:p>
          <a:p>
            <a:r>
              <a:t>Una norma è valida quando le prevedibili conseguenze e gli effetti collaterali della sua osservanza generale per gli interessi e gli orientamenti di valore di ciascun individuo potrebbero essere accettati congiuntamente da tutti gli interessati senza coercizione.</a:t>
            </a:r>
          </a:p>
          <a:p>
            <a:endParaRPr/>
          </a:p>
          <a:p>
            <a:r>
              <a:t>Le norme valide sono quelle che sarebbero l'esito accettato di una "situazione del discorso ideale", in cui tutti i partecipanti sarebbero motivati unicamente dal desiderio di ottenere un consenso razionale e valuterebbero le rispettive asserzioni solo sulla base della ragione e delle prove, essendo libere da qualsiasi coercizione fisica e psicologica.Questo approccio presuppone che le persone siano in grado di impegnarsi nel discorso e convergere sul riconoscimento delle ragioni per le norme e le scelte.</a:t>
            </a:r>
          </a:p>
          <a:p>
            <a:endParaRPr/>
          </a:p>
          <a:p>
            <a:endParaRPr/>
          </a:p>
        </p:txBody>
      </p:sp>
    </p:spTree>
    <p:extLst>
      <p:ext uri="{BB962C8B-B14F-4D97-AF65-F5344CB8AC3E}">
        <p14:creationId xmlns:p14="http://schemas.microsoft.com/office/powerpoint/2010/main" val="2298455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E964-B33B-3E41-BA22-3AA635365801}"/>
              </a:ext>
            </a:extLst>
          </p:cNvPr>
          <p:cNvSpPr>
            <a:spLocks noGrp="1"/>
          </p:cNvSpPr>
          <p:nvPr>
            <p:ph type="title"/>
          </p:nvPr>
        </p:nvSpPr>
        <p:spPr/>
        <p:txBody>
          <a:bodyPr/>
          <a:lstStyle/>
          <a:p>
            <a:r>
              <a:t>Habermas e AI</a:t>
            </a:r>
          </a:p>
        </p:txBody>
      </p:sp>
      <p:sp>
        <p:nvSpPr>
          <p:cNvPr id="3" name="Content Placeholder 2">
            <a:extLst>
              <a:ext uri="{FF2B5EF4-FFF2-40B4-BE49-F238E27FC236}">
                <a16:creationId xmlns:a16="http://schemas.microsoft.com/office/drawing/2014/main" id="{8CE23D50-DB2C-C340-BEC4-70CE5D426518}"/>
              </a:ext>
            </a:extLst>
          </p:cNvPr>
          <p:cNvSpPr>
            <a:spLocks noGrp="1"/>
          </p:cNvSpPr>
          <p:nvPr>
            <p:ph idx="1"/>
          </p:nvPr>
        </p:nvSpPr>
        <p:spPr/>
        <p:txBody>
          <a:bodyPr/>
          <a:lstStyle/>
          <a:p>
            <a:r>
              <a:t>Saremmo tutti d'accordo se fossimo impegnati in una discussione imparziale su come utilizzare l'IA?</a:t>
            </a:r>
          </a:p>
          <a:p>
            <a:r>
              <a:t>Possiamo pensare a un sistema di intelligenza artificiale che si impegna in un dibattito morale imparziale? Per cosa avrebbe argomentato?</a:t>
            </a:r>
          </a:p>
        </p:txBody>
      </p:sp>
    </p:spTree>
    <p:extLst>
      <p:ext uri="{BB962C8B-B14F-4D97-AF65-F5344CB8AC3E}">
        <p14:creationId xmlns:p14="http://schemas.microsoft.com/office/powerpoint/2010/main" val="416660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B4B02-1C5C-6249-A5FB-2C67A69ED0E1}"/>
              </a:ext>
            </a:extLst>
          </p:cNvPr>
          <p:cNvSpPr>
            <a:spLocks noGrp="1"/>
          </p:cNvSpPr>
          <p:nvPr>
            <p:ph type="ctrTitle"/>
          </p:nvPr>
        </p:nvSpPr>
        <p:spPr/>
        <p:txBody>
          <a:bodyPr/>
          <a:lstStyle/>
          <a:p>
            <a:r>
              <a:t>Etica della virtù</a:t>
            </a:r>
          </a:p>
        </p:txBody>
      </p:sp>
      <p:sp>
        <p:nvSpPr>
          <p:cNvPr id="3" name="Subtitle 2">
            <a:extLst>
              <a:ext uri="{FF2B5EF4-FFF2-40B4-BE49-F238E27FC236}">
                <a16:creationId xmlns:a16="http://schemas.microsoft.com/office/drawing/2014/main" id="{0CE0C6E3-B0C2-9447-942E-1F4DC9557B1F}"/>
              </a:ext>
            </a:extLst>
          </p:cNvPr>
          <p:cNvSpPr>
            <a:spLocks noGrp="1"/>
          </p:cNvSpPr>
          <p:nvPr>
            <p:ph type="subTitle" idx="1"/>
          </p:nvPr>
        </p:nvSpPr>
        <p:spPr/>
        <p:txBody>
          <a:bodyPr/>
          <a:lstStyle/>
          <a:p>
            <a:r>
              <a:t>Giovanni Sartor</a:t>
            </a:r>
          </a:p>
        </p:txBody>
      </p:sp>
    </p:spTree>
    <p:extLst>
      <p:ext uri="{BB962C8B-B14F-4D97-AF65-F5344CB8AC3E}">
        <p14:creationId xmlns:p14="http://schemas.microsoft.com/office/powerpoint/2010/main" val="1823603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57B12-C2CA-6D41-BE96-8EB3A6701ACE}"/>
              </a:ext>
            </a:extLst>
          </p:cNvPr>
          <p:cNvSpPr>
            <a:spLocks noGrp="1"/>
          </p:cNvSpPr>
          <p:nvPr>
            <p:ph type="title"/>
          </p:nvPr>
        </p:nvSpPr>
        <p:spPr/>
        <p:txBody>
          <a:bodyPr/>
          <a:lstStyle/>
          <a:p>
            <a:r>
              <a:t>Etica della virtù</a:t>
            </a:r>
          </a:p>
        </p:txBody>
      </p:sp>
      <p:sp>
        <p:nvSpPr>
          <p:cNvPr id="3" name="Content Placeholder 2">
            <a:extLst>
              <a:ext uri="{FF2B5EF4-FFF2-40B4-BE49-F238E27FC236}">
                <a16:creationId xmlns:a16="http://schemas.microsoft.com/office/drawing/2014/main" id="{AAE85614-E8F8-4248-A9D0-2E1046CC73B5}"/>
              </a:ext>
            </a:extLst>
          </p:cNvPr>
          <p:cNvSpPr>
            <a:spLocks noGrp="1"/>
          </p:cNvSpPr>
          <p:nvPr>
            <p:ph idx="1"/>
          </p:nvPr>
        </p:nvSpPr>
        <p:spPr/>
        <p:txBody>
          <a:bodyPr>
            <a:normAutofit/>
          </a:bodyPr>
          <a:lstStyle/>
          <a:p>
            <a:r>
              <a:t>L'etica non dovrebbe concentrarsi sulle norme né sulle conseguenze</a:t>
            </a:r>
          </a:p>
          <a:p>
            <a:pPr lvl="1"/>
            <a:r>
              <a:t>Un atto è moralmente giusto solo perché è uno che una persona virtuosa, che agisce nel carattere, farebbe in quella situazione.</a:t>
            </a:r>
          </a:p>
          <a:p>
            <a:r>
              <a:t>L'etica è una questione complessa</a:t>
            </a:r>
          </a:p>
          <a:p>
            <a:pPr lvl="1"/>
            <a:r>
              <a:t>Poiché ci sono molte virtù, l'atto giusto è che questo sarebbe il risultato del mix delle virtù rilevanti: onestà; fedeltà; coraggio; imparzialità, saggezza, fedeltà, generosità, compassione, ecc.</a:t>
            </a:r>
          </a:p>
          <a:p>
            <a:r>
              <a:t>L'etica non può essere appresa anche se un insieme di regole, l'applicazione richiede saggezza pratica</a:t>
            </a:r>
          </a:p>
          <a:p>
            <a:endParaRPr/>
          </a:p>
          <a:p>
            <a:pPr lvl="1"/>
            <a:endParaRPr/>
          </a:p>
        </p:txBody>
      </p:sp>
    </p:spTree>
    <p:extLst>
      <p:ext uri="{BB962C8B-B14F-4D97-AF65-F5344CB8AC3E}">
        <p14:creationId xmlns:p14="http://schemas.microsoft.com/office/powerpoint/2010/main" val="34383524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FBDCF-301D-A44D-ABC9-37FB77405280}"/>
              </a:ext>
            </a:extLst>
          </p:cNvPr>
          <p:cNvSpPr>
            <a:spLocks noGrp="1"/>
          </p:cNvSpPr>
          <p:nvPr>
            <p:ph type="title"/>
          </p:nvPr>
        </p:nvSpPr>
        <p:spPr/>
        <p:txBody>
          <a:bodyPr/>
          <a:lstStyle/>
          <a:p>
            <a:r>
              <a:t>Problemi</a:t>
            </a:r>
          </a:p>
        </p:txBody>
      </p:sp>
      <p:sp>
        <p:nvSpPr>
          <p:cNvPr id="3" name="Content Placeholder 2">
            <a:extLst>
              <a:ext uri="{FF2B5EF4-FFF2-40B4-BE49-F238E27FC236}">
                <a16:creationId xmlns:a16="http://schemas.microsoft.com/office/drawing/2014/main" id="{6B72EB75-166F-6F4B-98FC-F513744CAABD}"/>
              </a:ext>
            </a:extLst>
          </p:cNvPr>
          <p:cNvSpPr>
            <a:spLocks noGrp="1"/>
          </p:cNvSpPr>
          <p:nvPr>
            <p:ph idx="1"/>
          </p:nvPr>
        </p:nvSpPr>
        <p:spPr/>
        <p:txBody>
          <a:bodyPr/>
          <a:lstStyle/>
          <a:p>
            <a:r>
              <a:t>Come facciamo a sapere cosa sono le virtù e cosa no? </a:t>
            </a:r>
          </a:p>
          <a:p>
            <a:r>
              <a:t>Come possiamo trarre indicazioni precise da un resoconto delle virtù e da esempi virtuosi? Quanto possiamo contare nella tradizione?</a:t>
            </a:r>
          </a:p>
          <a:p>
            <a:r>
              <a:t>E se le virtù sono in conflitto?</a:t>
            </a:r>
          </a:p>
          <a:p>
            <a:r>
              <a:t>Quali sono i paradigmi delle virtù a cui possiamo riferirci? </a:t>
            </a:r>
          </a:p>
        </p:txBody>
      </p:sp>
    </p:spTree>
    <p:extLst>
      <p:ext uri="{BB962C8B-B14F-4D97-AF65-F5344CB8AC3E}">
        <p14:creationId xmlns:p14="http://schemas.microsoft.com/office/powerpoint/2010/main" val="2372849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7DAF9-E107-E34C-AACA-543C68665898}"/>
              </a:ext>
            </a:extLst>
          </p:cNvPr>
          <p:cNvSpPr>
            <a:spLocks noGrp="1"/>
          </p:cNvSpPr>
          <p:nvPr>
            <p:ph type="title"/>
          </p:nvPr>
        </p:nvSpPr>
        <p:spPr/>
        <p:txBody>
          <a:bodyPr/>
          <a:lstStyle/>
          <a:p>
            <a:r>
              <a:t>Etica della virtù e dell'intelligenza artificiale</a:t>
            </a:r>
          </a:p>
        </p:txBody>
      </p:sp>
      <p:sp>
        <p:nvSpPr>
          <p:cNvPr id="3" name="Content Placeholder 2">
            <a:extLst>
              <a:ext uri="{FF2B5EF4-FFF2-40B4-BE49-F238E27FC236}">
                <a16:creationId xmlns:a16="http://schemas.microsoft.com/office/drawing/2014/main" id="{6649B5B1-E7F2-9340-ACF7-D941947B136E}"/>
              </a:ext>
            </a:extLst>
          </p:cNvPr>
          <p:cNvSpPr>
            <a:spLocks noGrp="1"/>
          </p:cNvSpPr>
          <p:nvPr>
            <p:ph idx="1"/>
          </p:nvPr>
        </p:nvSpPr>
        <p:spPr/>
        <p:txBody>
          <a:bodyPr/>
          <a:lstStyle/>
          <a:p>
            <a:r>
              <a:t>Dovremmo, come sviluppatore di sistemi di intelligenza artificiale, essere virtuosi? Quali tratti caratteriali dovremmo coltivare in noi?</a:t>
            </a:r>
          </a:p>
          <a:p>
            <a:r>
              <a:t>Le applicazioni di IA (agenti AI sono virtuose)?</a:t>
            </a:r>
          </a:p>
          <a:p>
            <a:r>
              <a:t>Come si possono imparare le virtù?</a:t>
            </a:r>
          </a:p>
          <a:p>
            <a:r>
              <a:t>Se per esempio, la formazione di un sistema di IA può portare a un comportamento virtuoso di esso?</a:t>
            </a:r>
          </a:p>
        </p:txBody>
      </p:sp>
    </p:spTree>
    <p:extLst>
      <p:ext uri="{BB962C8B-B14F-4D97-AF65-F5344CB8AC3E}">
        <p14:creationId xmlns:p14="http://schemas.microsoft.com/office/powerpoint/2010/main" val="2013220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C798-9636-0947-9616-EF4DC5C18FB6}"/>
              </a:ext>
            </a:extLst>
          </p:cNvPr>
          <p:cNvSpPr>
            <a:spLocks noGrp="1"/>
          </p:cNvSpPr>
          <p:nvPr>
            <p:ph type="title"/>
          </p:nvPr>
        </p:nvSpPr>
        <p:spPr/>
        <p:txBody>
          <a:bodyPr/>
          <a:lstStyle/>
          <a:p>
            <a:r>
              <a:t>Le letture</a:t>
            </a:r>
          </a:p>
        </p:txBody>
      </p:sp>
      <p:sp>
        <p:nvSpPr>
          <p:cNvPr id="3" name="Content Placeholder 2">
            <a:extLst>
              <a:ext uri="{FF2B5EF4-FFF2-40B4-BE49-F238E27FC236}">
                <a16:creationId xmlns:a16="http://schemas.microsoft.com/office/drawing/2014/main" id="{28A5E7C5-E09F-DB47-B391-C48EB74B09E9}"/>
              </a:ext>
            </a:extLst>
          </p:cNvPr>
          <p:cNvSpPr>
            <a:spLocks noGrp="1"/>
          </p:cNvSpPr>
          <p:nvPr>
            <p:ph idx="1"/>
          </p:nvPr>
        </p:nvSpPr>
        <p:spPr/>
        <p:txBody>
          <a:bodyPr/>
          <a:lstStyle/>
          <a:p>
            <a:r>
              <a:t>Shafer-Landau, R. (2018). I fondamenti dell'etica. Stampa dell'Università di Oxford.</a:t>
            </a:r>
          </a:p>
          <a:p>
            <a:r>
              <a:t>Cantante, P. (2021). Etica. In Enciclopedia Britannica: </a:t>
            </a:r>
            <a:r>
              <a:rPr>
                <a:hlinkClick r:id="rId2"/>
              </a:rPr>
              <a:t>https://www.britannica.com/topic/ethics-philosophy</a:t>
            </a:r>
          </a:p>
          <a:p>
            <a:endParaRPr>
              <a:hlinkClick r:id="rId2"/>
            </a:endParaRPr>
          </a:p>
          <a:p>
            <a:endParaRPr>
              <a:hlinkClick r:id="rId2"/>
            </a:endParaRPr>
          </a:p>
        </p:txBody>
      </p:sp>
    </p:spTree>
    <p:extLst>
      <p:ext uri="{BB962C8B-B14F-4D97-AF65-F5344CB8AC3E}">
        <p14:creationId xmlns:p14="http://schemas.microsoft.com/office/powerpoint/2010/main" val="3621005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1A349-4F4B-7642-9AE8-56F0E6C85CC1}"/>
              </a:ext>
            </a:extLst>
          </p:cNvPr>
          <p:cNvSpPr>
            <a:spLocks noGrp="1"/>
          </p:cNvSpPr>
          <p:nvPr>
            <p:ph type="title"/>
          </p:nvPr>
        </p:nvSpPr>
        <p:spPr/>
        <p:txBody>
          <a:bodyPr/>
          <a:lstStyle/>
          <a:p>
            <a:r>
              <a:t>Foto di Immanuel Kant</a:t>
            </a:r>
          </a:p>
        </p:txBody>
      </p:sp>
      <p:sp>
        <p:nvSpPr>
          <p:cNvPr id="3" name="Content Placeholder 2">
            <a:extLst>
              <a:ext uri="{FF2B5EF4-FFF2-40B4-BE49-F238E27FC236}">
                <a16:creationId xmlns:a16="http://schemas.microsoft.com/office/drawing/2014/main" id="{FAC381AB-8A3A-DA46-9D59-A0ACDD3AC91C}"/>
              </a:ext>
            </a:extLst>
          </p:cNvPr>
          <p:cNvSpPr>
            <a:spLocks noGrp="1"/>
          </p:cNvSpPr>
          <p:nvPr>
            <p:ph idx="1"/>
          </p:nvPr>
        </p:nvSpPr>
        <p:spPr>
          <a:xfrm>
            <a:off x="838200" y="1825625"/>
            <a:ext cx="8120063" cy="4351338"/>
          </a:xfrm>
        </p:spPr>
        <p:txBody>
          <a:bodyPr/>
          <a:lstStyle/>
          <a:p>
            <a:r>
              <a:t>Uno dei più grandi filosofi di tutti i tempi</a:t>
            </a:r>
          </a:p>
          <a:p>
            <a:r>
              <a:t> Vissuto in Prussia (1724-1804)</a:t>
            </a:r>
          </a:p>
          <a:p>
            <a:endParaRPr/>
          </a:p>
          <a:p>
            <a:r>
              <a:t>Indirizzo: </a:t>
            </a:r>
          </a:p>
          <a:p>
            <a:pPr lvl="1"/>
            <a:r>
              <a:t>La teoria della conoscenza: Critica della pura ragione</a:t>
            </a:r>
          </a:p>
          <a:p>
            <a:pPr lvl="1"/>
            <a:r>
              <a:t>La teoria della moralità: Critica delle ragioni pratiche</a:t>
            </a:r>
          </a:p>
          <a:p>
            <a:pPr lvl="1"/>
            <a:r>
              <a:t>La teoria dell'estetica (art): Critica del giudizio</a:t>
            </a:r>
          </a:p>
          <a:p>
            <a:pPr lvl="1"/>
            <a:r>
              <a:t>Legge, logica, astronomia, ecc.</a:t>
            </a:r>
          </a:p>
        </p:txBody>
      </p:sp>
      <p:pic>
        <p:nvPicPr>
          <p:cNvPr id="1026" name="Picture 2">
            <a:extLst>
              <a:ext uri="{FF2B5EF4-FFF2-40B4-BE49-F238E27FC236}">
                <a16:creationId xmlns:a16="http://schemas.microsoft.com/office/drawing/2014/main" id="{D93A8653-5F3C-5B4C-8E81-AE38DA510C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2425" y="1690688"/>
            <a:ext cx="2794000" cy="364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4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A5DF8-DE0C-4448-8B1F-71300FDE07C6}"/>
              </a:ext>
            </a:extLst>
          </p:cNvPr>
          <p:cNvSpPr>
            <a:spLocks noGrp="1"/>
          </p:cNvSpPr>
          <p:nvPr>
            <p:ph type="title"/>
          </p:nvPr>
        </p:nvSpPr>
        <p:spPr/>
        <p:txBody>
          <a:bodyPr/>
          <a:lstStyle/>
          <a:p>
            <a:r>
              <a:t>L'etica di Kant e il principio dell'universalità</a:t>
            </a:r>
          </a:p>
        </p:txBody>
      </p:sp>
      <p:sp>
        <p:nvSpPr>
          <p:cNvPr id="3" name="Content Placeholder 2">
            <a:extLst>
              <a:ext uri="{FF2B5EF4-FFF2-40B4-BE49-F238E27FC236}">
                <a16:creationId xmlns:a16="http://schemas.microsoft.com/office/drawing/2014/main" id="{C4A5BA87-2F47-7445-B7F9-5F2432D3EF53}"/>
              </a:ext>
            </a:extLst>
          </p:cNvPr>
          <p:cNvSpPr>
            <a:spLocks noGrp="1"/>
          </p:cNvSpPr>
          <p:nvPr>
            <p:ph idx="1"/>
          </p:nvPr>
        </p:nvSpPr>
        <p:spPr/>
        <p:txBody>
          <a:bodyPr>
            <a:normAutofit fontScale="85000" lnSpcReduction="20000"/>
          </a:bodyPr>
          <a:lstStyle/>
          <a:p>
            <a:endParaRPr/>
          </a:p>
          <a:p>
            <a:r>
              <a:t>"Agisci solo secondo quella massima con la quale puoi allo stesso tempo far sì che diventi una legge universale" (1785).</a:t>
            </a:r>
          </a:p>
          <a:p>
            <a:endParaRPr/>
          </a:p>
          <a:p>
            <a:r>
              <a:t> Cos'è una massima:  principio soggettivo di azione, collega un'azione alle ragioni dell'azione (intenzione di eseguire un'azione per un determinato motivo)</a:t>
            </a:r>
          </a:p>
          <a:p>
            <a:pPr lvl="1"/>
            <a:r>
              <a:t>Donerò a enti di beneficenza per ridurre la fame</a:t>
            </a:r>
          </a:p>
          <a:p>
            <a:pPr lvl="1"/>
            <a:r>
              <a:t>Ingannerò il mio partner contrattuale, per aumentare i miei guadagni</a:t>
            </a:r>
          </a:p>
          <a:p>
            <a:pPr lvl="1"/>
            <a:r>
              <a:t>Tradirò le tasse, per tenere i miei soldi</a:t>
            </a:r>
          </a:p>
          <a:p>
            <a:pPr lvl="1"/>
            <a:r>
              <a:t>Dirò la verità, per dare fiducia</a:t>
            </a:r>
          </a:p>
          <a:p>
            <a:pPr lvl="1"/>
            <a:endParaRPr/>
          </a:p>
          <a:p>
            <a:pPr lvl="1"/>
            <a:endParaRPr/>
          </a:p>
          <a:p>
            <a:r>
              <a:t>Sono universalizzabili? Vorrei che diventino leggi universali, che sono applicate da tutti?</a:t>
            </a:r>
          </a:p>
        </p:txBody>
      </p:sp>
    </p:spTree>
    <p:extLst>
      <p:ext uri="{BB962C8B-B14F-4D97-AF65-F5344CB8AC3E}">
        <p14:creationId xmlns:p14="http://schemas.microsoft.com/office/powerpoint/2010/main" val="365665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3FA8-B9BF-D94D-B016-A3BC7614498D}"/>
              </a:ext>
            </a:extLst>
          </p:cNvPr>
          <p:cNvSpPr>
            <a:spLocks noGrp="1"/>
          </p:cNvSpPr>
          <p:nvPr>
            <p:ph type="title"/>
          </p:nvPr>
        </p:nvSpPr>
        <p:spPr/>
        <p:txBody>
          <a:bodyPr/>
          <a:lstStyle/>
          <a:p>
            <a:r>
              <a:t>Un test di universalizzazione</a:t>
            </a:r>
          </a:p>
        </p:txBody>
      </p:sp>
      <p:sp>
        <p:nvSpPr>
          <p:cNvPr id="3" name="Content Placeholder 2">
            <a:extLst>
              <a:ext uri="{FF2B5EF4-FFF2-40B4-BE49-F238E27FC236}">
                <a16:creationId xmlns:a16="http://schemas.microsoft.com/office/drawing/2014/main" id="{47A689EE-F770-7B48-B838-8B4FCFD8DE18}"/>
              </a:ext>
            </a:extLst>
          </p:cNvPr>
          <p:cNvSpPr>
            <a:spLocks noGrp="1"/>
          </p:cNvSpPr>
          <p:nvPr>
            <p:ph idx="1"/>
          </p:nvPr>
        </p:nvSpPr>
        <p:spPr/>
        <p:txBody>
          <a:bodyPr>
            <a:normAutofit fontScale="85000" lnSpcReduction="20000"/>
          </a:bodyPr>
          <a:lstStyle/>
          <a:p>
            <a:r>
              <a:t>Shafer Landau. La prova dell'universalità:</a:t>
            </a:r>
          </a:p>
          <a:p>
            <a:pPr lvl="1"/>
            <a:r>
              <a:t>Formula la tua massima chiaramente indica cosa intendi fare e perché intendi farlo.</a:t>
            </a:r>
          </a:p>
          <a:p>
            <a:pPr lvl="1"/>
            <a:r>
              <a:t>Immagina un mondo in cui tutti sostengono e agiscono sulla tua massima.</a:t>
            </a:r>
          </a:p>
          <a:p>
            <a:pPr lvl="1"/>
            <a:r>
              <a:t>Allora chiedi: L'obiettivo della mia azione può essere raggiunto in un mondo del genere?</a:t>
            </a:r>
          </a:p>
          <a:p>
            <a:endParaRPr/>
          </a:p>
          <a:p>
            <a:r>
              <a:t>Il processo garantisce una sorta di equità</a:t>
            </a:r>
          </a:p>
          <a:p>
            <a:endParaRPr/>
          </a:p>
          <a:p>
            <a:pPr marL="0" indent="0">
              <a:buNone/>
            </a:pPr>
            <a:r>
              <a:t>Applicare questo principio a</a:t>
            </a:r>
          </a:p>
          <a:p>
            <a:pPr lvl="1"/>
            <a:r>
              <a:t>Barare in un esame, per andare a ottenere un buon segno</a:t>
            </a:r>
          </a:p>
          <a:p>
            <a:pPr lvl="1"/>
            <a:r>
              <a:t>Dare soldi a un ente di beneficenza per alleviare </a:t>
            </a:r>
          </a:p>
          <a:p>
            <a:endParaRPr/>
          </a:p>
          <a:p>
            <a:r>
              <a:t>Vogliamo che un robot segua questa massima?</a:t>
            </a:r>
          </a:p>
        </p:txBody>
      </p:sp>
    </p:spTree>
    <p:extLst>
      <p:ext uri="{BB962C8B-B14F-4D97-AF65-F5344CB8AC3E}">
        <p14:creationId xmlns:p14="http://schemas.microsoft.com/office/powerpoint/2010/main" val="107727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343C-C9A3-6842-A0F5-2504A3CC3931}"/>
              </a:ext>
            </a:extLst>
          </p:cNvPr>
          <p:cNvSpPr>
            <a:spLocks noGrp="1"/>
          </p:cNvSpPr>
          <p:nvPr>
            <p:ph type="title"/>
          </p:nvPr>
        </p:nvSpPr>
        <p:spPr/>
        <p:txBody>
          <a:bodyPr/>
          <a:lstStyle/>
          <a:p>
            <a:r>
              <a:t>Hanno mosso Immanuel Kant contro Benjamin Constant </a:t>
            </a:r>
          </a:p>
        </p:txBody>
      </p:sp>
      <p:sp>
        <p:nvSpPr>
          <p:cNvPr id="3" name="Content Placeholder 2">
            <a:extLst>
              <a:ext uri="{FF2B5EF4-FFF2-40B4-BE49-F238E27FC236}">
                <a16:creationId xmlns:a16="http://schemas.microsoft.com/office/drawing/2014/main" id="{D6E0C2C9-B88F-194B-90A7-0DA1D8E91169}"/>
              </a:ext>
            </a:extLst>
          </p:cNvPr>
          <p:cNvSpPr>
            <a:spLocks noGrp="1"/>
          </p:cNvSpPr>
          <p:nvPr>
            <p:ph idx="1"/>
          </p:nvPr>
        </p:nvSpPr>
        <p:spPr/>
        <p:txBody>
          <a:bodyPr>
            <a:normAutofit lnSpcReduction="10000"/>
          </a:bodyPr>
          <a:lstStyle/>
          <a:p>
            <a:r>
              <a:t>Se uno deve (se richiesto) dire a un assassino conosciuto la posizione della sua preda. </a:t>
            </a:r>
          </a:p>
          <a:p>
            <a:pPr lvl="1"/>
            <a:r>
              <a:t>È giusto rifiutarsi di rispondere?</a:t>
            </a:r>
          </a:p>
          <a:p>
            <a:pPr lvl="1"/>
            <a:r>
              <a:t>Va bene dire una bugia (ad esempio, se minacciata dall'assassino)?</a:t>
            </a:r>
          </a:p>
          <a:p>
            <a:pPr lvl="1"/>
            <a:endParaRPr/>
          </a:p>
          <a:p>
            <a:r>
              <a:t>La massima del dire bugie è universalizzabile?</a:t>
            </a:r>
          </a:p>
          <a:p>
            <a:r>
              <a:t>È defattibile?</a:t>
            </a:r>
          </a:p>
          <a:p>
            <a:r>
              <a:t>Va bene avere un robot che dice bugie: </a:t>
            </a:r>
          </a:p>
          <a:p>
            <a:pPr lvl="1"/>
            <a:r>
              <a:t>Che dire di Asimov Liar</a:t>
            </a:r>
          </a:p>
          <a:p>
            <a:pPr lvl="1"/>
            <a:r>
              <a:t>Che dire di HAL in </a:t>
            </a:r>
          </a:p>
        </p:txBody>
      </p:sp>
      <p:pic>
        <p:nvPicPr>
          <p:cNvPr id="2050" name="Picture 2" descr="Le droit de mentir... ou pas ! - Le Point">
            <a:extLst>
              <a:ext uri="{FF2B5EF4-FFF2-40B4-BE49-F238E27FC236}">
                <a16:creationId xmlns:a16="http://schemas.microsoft.com/office/drawing/2014/main" id="{66A54CB9-7C55-5645-9BCD-53C2230EF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4409" y="4001294"/>
            <a:ext cx="403860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429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9A4FD-58D4-054B-99E8-69787E85B109}"/>
              </a:ext>
            </a:extLst>
          </p:cNvPr>
          <p:cNvSpPr>
            <a:spLocks noGrp="1"/>
          </p:cNvSpPr>
          <p:nvPr>
            <p:ph type="title"/>
          </p:nvPr>
        </p:nvSpPr>
        <p:spPr/>
        <p:txBody>
          <a:bodyPr/>
          <a:lstStyle/>
          <a:p>
            <a:r>
              <a:t>Imperativi ipotetici</a:t>
            </a:r>
          </a:p>
        </p:txBody>
      </p:sp>
      <p:sp>
        <p:nvSpPr>
          <p:cNvPr id="3" name="Content Placeholder 2">
            <a:extLst>
              <a:ext uri="{FF2B5EF4-FFF2-40B4-BE49-F238E27FC236}">
                <a16:creationId xmlns:a16="http://schemas.microsoft.com/office/drawing/2014/main" id="{2EA60B7F-3C0D-C04A-8789-6AAC8C404598}"/>
              </a:ext>
            </a:extLst>
          </p:cNvPr>
          <p:cNvSpPr>
            <a:spLocks noGrp="1"/>
          </p:cNvSpPr>
          <p:nvPr>
            <p:ph idx="1"/>
          </p:nvPr>
        </p:nvSpPr>
        <p:spPr>
          <a:xfrm>
            <a:off x="838200" y="1465406"/>
            <a:ext cx="10515600" cy="4351338"/>
          </a:xfrm>
        </p:spPr>
        <p:txBody>
          <a:bodyPr>
            <a:normAutofit fontScale="92500" lnSpcReduction="20000"/>
          </a:bodyPr>
          <a:lstStyle/>
          <a:p>
            <a:endParaRPr/>
          </a:p>
          <a:p>
            <a:r>
              <a:t>Ipotetico imperativo: ci chiedono di fare ciò che si adatta ai nostri obiettivi</a:t>
            </a:r>
          </a:p>
          <a:p>
            <a:pPr lvl="1"/>
            <a:r>
              <a:t>Vorrei avere più soldi</a:t>
            </a:r>
          </a:p>
          <a:p>
            <a:pPr lvl="1"/>
            <a:r>
              <a:t>Se imbroglio sulle tasse avrò più soldi</a:t>
            </a:r>
          </a:p>
          <a:p>
            <a:pPr lvl="1"/>
            <a:r>
              <a:t>Tradirò le tasse per avere più soldi</a:t>
            </a:r>
          </a:p>
          <a:p>
            <a:pPr lvl="1"/>
            <a:endParaRPr/>
          </a:p>
          <a:p>
            <a:pPr lvl="1"/>
            <a:r>
              <a:t>Vorrei ottenere un buon segno</a:t>
            </a:r>
          </a:p>
          <a:p>
            <a:pPr lvl="1"/>
            <a:r>
              <a:t>Se studio otterrò un buon segno</a:t>
            </a:r>
          </a:p>
          <a:p>
            <a:pPr lvl="1"/>
            <a:r>
              <a:t>Studierò</a:t>
            </a:r>
          </a:p>
          <a:p>
            <a:pPr lvl="1"/>
            <a:endParaRPr/>
          </a:p>
          <a:p>
            <a:pPr lvl="1"/>
            <a:r>
              <a:t>Va tutto bene? </a:t>
            </a:r>
          </a:p>
          <a:p>
            <a:pPr lvl="1"/>
            <a:r>
              <a:t>L'imperativo dipende da ciò che voglio (ottenere buoni voti, avere più soldi)</a:t>
            </a:r>
          </a:p>
          <a:p>
            <a:pPr lvl="2"/>
            <a:r>
              <a:t>Tradirò le tasse, per avere più soldi!</a:t>
            </a:r>
          </a:p>
          <a:p>
            <a:pPr lvl="1"/>
            <a:endParaRPr/>
          </a:p>
        </p:txBody>
      </p:sp>
    </p:spTree>
    <p:extLst>
      <p:ext uri="{BB962C8B-B14F-4D97-AF65-F5344CB8AC3E}">
        <p14:creationId xmlns:p14="http://schemas.microsoft.com/office/powerpoint/2010/main" val="693037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E3932-3096-A449-A228-D1AEB0588326}"/>
              </a:ext>
            </a:extLst>
          </p:cNvPr>
          <p:cNvSpPr>
            <a:spLocks noGrp="1"/>
          </p:cNvSpPr>
          <p:nvPr>
            <p:ph type="title"/>
          </p:nvPr>
        </p:nvSpPr>
        <p:spPr/>
        <p:txBody>
          <a:bodyPr/>
          <a:lstStyle/>
          <a:p>
            <a:r>
              <a:t>L'imperativo categorico</a:t>
            </a:r>
          </a:p>
        </p:txBody>
      </p:sp>
      <p:sp>
        <p:nvSpPr>
          <p:cNvPr id="3" name="Content Placeholder 2">
            <a:extLst>
              <a:ext uri="{FF2B5EF4-FFF2-40B4-BE49-F238E27FC236}">
                <a16:creationId xmlns:a16="http://schemas.microsoft.com/office/drawing/2014/main" id="{FC855A46-55E0-8E4D-B671-D085209FD054}"/>
              </a:ext>
            </a:extLst>
          </p:cNvPr>
          <p:cNvSpPr>
            <a:spLocks noGrp="1"/>
          </p:cNvSpPr>
          <p:nvPr>
            <p:ph idx="1"/>
          </p:nvPr>
        </p:nvSpPr>
        <p:spPr/>
        <p:txBody>
          <a:bodyPr>
            <a:normAutofit/>
          </a:bodyPr>
          <a:lstStyle/>
          <a:p>
            <a:r>
              <a:t>Un imperativo morale che si applica a tutti gli esseri razionali, indipendentemente dai loro desideri e desideri personali, </a:t>
            </a:r>
          </a:p>
          <a:p>
            <a:endParaRPr/>
          </a:p>
          <a:p>
            <a:r>
              <a:t>"Agisci solo su quella massima attraverso la quale puoi allo stesso tempo far sì che diventi una legge universale"</a:t>
            </a:r>
          </a:p>
          <a:p>
            <a:endParaRPr/>
          </a:p>
          <a:p>
            <a:pPr lvl="1"/>
            <a:r>
              <a:t>fai false premesse quando ti conviene farlo?</a:t>
            </a:r>
          </a:p>
          <a:p>
            <a:pPr lvl="1"/>
            <a:r>
              <a:t>— rifiuta l'aiuto per fare coloro che sono nel bisogno quando ti si addice a farlo?</a:t>
            </a:r>
          </a:p>
          <a:p>
            <a:endParaRPr/>
          </a:p>
        </p:txBody>
      </p:sp>
    </p:spTree>
    <p:extLst>
      <p:ext uri="{BB962C8B-B14F-4D97-AF65-F5344CB8AC3E}">
        <p14:creationId xmlns:p14="http://schemas.microsoft.com/office/powerpoint/2010/main" val="2021814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ad8ab27-81d5-4733-84af-62e9df1d9f84" xsi:nil="true"/>
    <lcf76f155ced4ddcb4097134ff3c332f xmlns="97c5e815-bb9e-417e-a357-9d725bdad6a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6A4A7C31BC41F84CAD7420467C61AFB7" ma:contentTypeVersion="15" ma:contentTypeDescription="Creare un nuovo documento." ma:contentTypeScope="" ma:versionID="686d4094882f84ec5d3c77a015851692">
  <xsd:schema xmlns:xsd="http://www.w3.org/2001/XMLSchema" xmlns:xs="http://www.w3.org/2001/XMLSchema" xmlns:p="http://schemas.microsoft.com/office/2006/metadata/properties" xmlns:ns2="97c5e815-bb9e-417e-a357-9d725bdad6ad" xmlns:ns3="3ad8ab27-81d5-4733-84af-62e9df1d9f84" targetNamespace="http://schemas.microsoft.com/office/2006/metadata/properties" ma:root="true" ma:fieldsID="489db0da573d4ba4068ed975a897bba8" ns2:_="" ns3:_="">
    <xsd:import namespace="97c5e815-bb9e-417e-a357-9d725bdad6ad"/>
    <xsd:import namespace="3ad8ab27-81d5-4733-84af-62e9df1d9f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5e815-bb9e-417e-a357-9d725bdad6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Tag immagine" ma:readOnly="false" ma:fieldId="{5cf76f15-5ced-4ddc-b409-7134ff3c332f}" ma:taxonomyMulti="true" ma:sspId="f77b169b-7464-4c14-89c9-ab876efcba0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ad8ab27-81d5-4733-84af-62e9df1d9f84" elementFormDefault="qualified">
    <xsd:import namespace="http://schemas.microsoft.com/office/2006/documentManagement/types"/>
    <xsd:import namespace="http://schemas.microsoft.com/office/infopath/2007/PartnerControls"/>
    <xsd:element name="SharedWithUsers" ma:index="17"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Condiviso con dettagli" ma:internalName="SharedWithDetails" ma:readOnly="true">
      <xsd:simpleType>
        <xsd:restriction base="dms:Note">
          <xsd:maxLength value="255"/>
        </xsd:restriction>
      </xsd:simpleType>
    </xsd:element>
    <xsd:element name="TaxCatchAll" ma:index="22" nillable="true" ma:displayName="Taxonomy Catch All Column" ma:hidden="true" ma:list="{30ff5b68-f3c9-42ae-9f4f-c4fbcf79e558}" ma:internalName="TaxCatchAll" ma:showField="CatchAllData" ma:web="3ad8ab27-81d5-4733-84af-62e9df1d9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AB2132-6BA3-4632-91E6-1941AA17992B}">
  <ds:schemaRefs>
    <ds:schemaRef ds:uri="http://schemas.microsoft.com/office/2006/metadata/properties"/>
    <ds:schemaRef ds:uri="http://schemas.microsoft.com/office/infopath/2007/PartnerControls"/>
    <ds:schemaRef ds:uri="3ad8ab27-81d5-4733-84af-62e9df1d9f84"/>
    <ds:schemaRef ds:uri="97c5e815-bb9e-417e-a357-9d725bdad6ad"/>
  </ds:schemaRefs>
</ds:datastoreItem>
</file>

<file path=customXml/itemProps2.xml><?xml version="1.0" encoding="utf-8"?>
<ds:datastoreItem xmlns:ds="http://schemas.openxmlformats.org/officeDocument/2006/customXml" ds:itemID="{DA502F5B-D289-48BF-BC60-6C1E7A7F18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5e815-bb9e-417e-a357-9d725bdad6ad"/>
    <ds:schemaRef ds:uri="3ad8ab27-81d5-4733-84af-62e9df1d9f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41EB93-9F06-4082-ADB7-4613A5642D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3056</TotalTime>
  <Words>2823</Words>
  <Application>Microsoft Macintosh PowerPoint</Application>
  <PresentationFormat>Widescreen</PresentationFormat>
  <Paragraphs>269</Paragraphs>
  <Slides>36</Slides>
  <Notes>6</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36</vt:i4>
      </vt:variant>
    </vt:vector>
  </HeadingPairs>
  <TitlesOfParts>
    <vt:vector size="40" baseType="lpstr">
      <vt:lpstr>Arial</vt:lpstr>
      <vt:lpstr>Calibri</vt:lpstr>
      <vt:lpstr>Calibri Light</vt:lpstr>
      <vt:lpstr>Office Theme</vt:lpstr>
      <vt:lpstr>Presentazione standard di PowerPoint</vt:lpstr>
      <vt:lpstr>Deontologia</vt:lpstr>
      <vt:lpstr>Alcune idee per essere imparziali</vt:lpstr>
      <vt:lpstr>Foto di Immanuel Kant</vt:lpstr>
      <vt:lpstr>L'etica di Kant e il principio dell'universalità</vt:lpstr>
      <vt:lpstr>Un test di universalizzazione</vt:lpstr>
      <vt:lpstr>Hanno mosso Immanuel Kant contro Benjamin Constant </vt:lpstr>
      <vt:lpstr>Imperativi ipotetici</vt:lpstr>
      <vt:lpstr>L'imperativo categorico</vt:lpstr>
      <vt:lpstr>La buona volontà </vt:lpstr>
      <vt:lpstr>Un'altra versione dell'imperativo categorico: il principio dell'umanità</vt:lpstr>
      <vt:lpstr>Quando l'IA tratta le persone solo come mezzi</vt:lpstr>
      <vt:lpstr>La dignità</vt:lpstr>
      <vt:lpstr>I fondamenti della dignità</vt:lpstr>
      <vt:lpstr>La morale come aspetto della razionalità</vt:lpstr>
      <vt:lpstr>Razionalità e coerenza</vt:lpstr>
      <vt:lpstr>Problemi</vt:lpstr>
      <vt:lpstr>Alan Gewirth (1912-2004): principio di coerenza generica</vt:lpstr>
      <vt:lpstr>Approcci all'universalità</vt:lpstr>
      <vt:lpstr>Vogliamo i robot kantian?</vt:lpstr>
      <vt:lpstr>David Ross (1877 1971): doveri prima facie</vt:lpstr>
      <vt:lpstr>La riproducibilità dei doveri</vt:lpstr>
      <vt:lpstr>Nietzsche (1844-1900) una critica dell'etica </vt:lpstr>
      <vt:lpstr>Contrattorialismo</vt:lpstr>
      <vt:lpstr>Teorie del contratto sociale</vt:lpstr>
      <vt:lpstr>Stato di natura e contratto sociale</vt:lpstr>
      <vt:lpstr>John Rawls (1921-2002)</vt:lpstr>
      <vt:lpstr>Quali principi dovrebbero seguire?</vt:lpstr>
      <vt:lpstr>L'intelligenza artificiale in una società giusta (secondo Rawls)</vt:lpstr>
      <vt:lpstr>Juergen Habermas: L'etica del discorso</vt:lpstr>
      <vt:lpstr>Habermas e AI</vt:lpstr>
      <vt:lpstr>Etica della virtù</vt:lpstr>
      <vt:lpstr>Etica della virtù</vt:lpstr>
      <vt:lpstr>Problemi</vt:lpstr>
      <vt:lpstr>Etica della virtù e dell'intelligenza artificiale</vt:lpstr>
      <vt:lpstr>Le letture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Ethics/Morality</dc:title>
  <dc:creator>Sartor, Giovanni</dc:creator>
  <cp:lastModifiedBy>Eleonora Mancini</cp:lastModifiedBy>
  <cp:revision>65</cp:revision>
  <dcterms:created xsi:type="dcterms:W3CDTF">2021-02-28T11:01:55Z</dcterms:created>
  <dcterms:modified xsi:type="dcterms:W3CDTF">2023-04-14T14:22:27Z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0x0101006A4A7C31BC41F84CAD7420467C61AFB7</vt:lpwstr>
  </property>
</Properties>
</file>