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sldIdLst>
    <p:sldId id="29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12192000" cy="6858000"/>
  <p:notesSz cx="6858000" cy="9144000"/>
  <p:defaultTextStyle>
    <a:defPPr>
      <a:defRPr lang="bg-BG"/>
    </a:defPPr>
    <a:lvl1pPr algn="l" defTabSz="1828800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914400" indent="-457200" algn="l" defTabSz="1828800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828800" indent="-914400" algn="l" defTabSz="1828800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743200" indent="-1371600" algn="l" defTabSz="1828800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3657600" indent="-1828800" algn="l" defTabSz="1828800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5D76F9-3C76-53EF-A16D-E94F19DC3F71}" v="4" dt="2023-03-25T15:49:14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/>
    <p:restoredTop sz="94700"/>
  </p:normalViewPr>
  <p:slideViewPr>
    <p:cSldViewPr snapToGrid="0">
      <p:cViewPr varScale="1">
        <p:scale>
          <a:sx n="118" d="100"/>
          <a:sy n="118" d="100"/>
        </p:scale>
        <p:origin x="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onora Mancini" userId="S::e.mancini@unibo.it::4f007e51-6ba9-4bd7-bf14-348604142c5b" providerId="AD" clId="Web-{645D76F9-3C76-53EF-A16D-E94F19DC3F71}"/>
    <pc:docChg chg="modSld">
      <pc:chgData name="Eleonora Mancini" userId="S::e.mancini@unibo.it::4f007e51-6ba9-4bd7-bf14-348604142c5b" providerId="AD" clId="Web-{645D76F9-3C76-53EF-A16D-E94F19DC3F71}" dt="2023-03-25T15:49:13.480" v="2" actId="14100"/>
      <pc:docMkLst>
        <pc:docMk/>
      </pc:docMkLst>
      <pc:sldChg chg="modSp">
        <pc:chgData name="Eleonora Mancini" userId="S::e.mancini@unibo.it::4f007e51-6ba9-4bd7-bf14-348604142c5b" providerId="AD" clId="Web-{645D76F9-3C76-53EF-A16D-E94F19DC3F71}" dt="2023-03-25T15:49:13.480" v="2" actId="14100"/>
        <pc:sldMkLst>
          <pc:docMk/>
          <pc:sldMk cId="0" sldId="292"/>
        </pc:sldMkLst>
        <pc:spChg chg="mod">
          <ac:chgData name="Eleonora Mancini" userId="S::e.mancini@unibo.it::4f007e51-6ba9-4bd7-bf14-348604142c5b" providerId="AD" clId="Web-{645D76F9-3C76-53EF-A16D-E94F19DC3F71}" dt="2023-03-25T15:49:13.480" v="2" actId="14100"/>
          <ac:spMkLst>
            <pc:docMk/>
            <pc:sldMk cId="0" sldId="292"/>
            <ac:spMk id="46082" creationId="{E64465B5-D8EA-B139-BC8C-540D3D61332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>
            <a:extLst>
              <a:ext uri="{FF2B5EF4-FFF2-40B4-BE49-F238E27FC236}">
                <a16:creationId xmlns:a16="http://schemas.microsoft.com/office/drawing/2014/main" id="{55D5DDD1-1151-4A44-691F-105CE5463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530225"/>
            <a:ext cx="25844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37">
            <a:extLst>
              <a:ext uri="{FF2B5EF4-FFF2-40B4-BE49-F238E27FC236}">
                <a16:creationId xmlns:a16="http://schemas.microsoft.com/office/drawing/2014/main" id="{47E53BBB-3A73-7D88-ABE5-B244FC2FDF75}"/>
              </a:ext>
            </a:extLst>
          </p:cNvPr>
          <p:cNvCxnSpPr/>
          <p:nvPr/>
        </p:nvCxnSpPr>
        <p:spPr>
          <a:xfrm>
            <a:off x="3497263" y="460375"/>
            <a:ext cx="0" cy="469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46">
            <a:extLst>
              <a:ext uri="{FF2B5EF4-FFF2-40B4-BE49-F238E27FC236}">
                <a16:creationId xmlns:a16="http://schemas.microsoft.com/office/drawing/2014/main" id="{809966A9-EC48-9F40-F642-B377ADB853B4}"/>
              </a:ext>
            </a:extLst>
          </p:cNvPr>
          <p:cNvSpPr txBox="1"/>
          <p:nvPr/>
        </p:nvSpPr>
        <p:spPr>
          <a:xfrm>
            <a:off x="3633788" y="482600"/>
            <a:ext cx="2913062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1250" dirty="0">
                <a:solidFill>
                  <a:schemeClr val="bg1"/>
                </a:solidFill>
                <a:latin typeface="Helvetica Neue"/>
              </a:rPr>
            </a:br>
            <a:r>
              <a:rPr lang="en-GB" sz="125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1250" dirty="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5" name="Picture 47">
            <a:extLst>
              <a:ext uri="{FF2B5EF4-FFF2-40B4-BE49-F238E27FC236}">
                <a16:creationId xmlns:a16="http://schemas.microsoft.com/office/drawing/2014/main" id="{725796B3-EB3C-8B33-29ED-448D3F2B3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613" y="4835525"/>
            <a:ext cx="120491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43548" y="1797959"/>
            <a:ext cx="10795245" cy="5733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643548" y="5301578"/>
            <a:ext cx="2735263" cy="263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43548" y="2516790"/>
            <a:ext cx="10795245" cy="1705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5000" b="1" baseline="0">
                <a:solidFill>
                  <a:schemeClr val="bg1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43548" y="4981237"/>
            <a:ext cx="10719046" cy="247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Helvetica Neue"/>
              </a:defRPr>
            </a:lvl1pPr>
            <a:lvl2pPr marL="304800" indent="0">
              <a:buNone/>
              <a:defRPr>
                <a:solidFill>
                  <a:schemeClr val="bg1"/>
                </a:solidFill>
              </a:defRPr>
            </a:lvl2pPr>
            <a:lvl3pPr marL="609600" indent="0">
              <a:buNone/>
              <a:defRPr>
                <a:solidFill>
                  <a:schemeClr val="bg1"/>
                </a:solidFill>
              </a:defRPr>
            </a:lvl3pPr>
            <a:lvl4pPr marL="914400" indent="0">
              <a:buNone/>
              <a:defRPr>
                <a:solidFill>
                  <a:schemeClr val="bg1"/>
                </a:solidFill>
              </a:defRPr>
            </a:lvl4pPr>
            <a:lvl5pPr marL="1219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02F83E6-92D6-9613-03D5-C64BED610CF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87F8D-8E21-4153-807D-F692DF6D6F06}" type="slidenum">
              <a:rPr lang="bg-BG"/>
              <a:pPr>
                <a:defRPr/>
              </a:pPr>
              <a:t>‹N›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05184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cture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4">
            <a:extLst>
              <a:ext uri="{FF2B5EF4-FFF2-40B4-BE49-F238E27FC236}">
                <a16:creationId xmlns:a16="http://schemas.microsoft.com/office/drawing/2014/main" id="{52626076-71B0-365D-721E-BAC18B73C354}"/>
              </a:ext>
            </a:extLst>
          </p:cNvPr>
          <p:cNvCxnSpPr/>
          <p:nvPr/>
        </p:nvCxnSpPr>
        <p:spPr>
          <a:xfrm>
            <a:off x="3497263" y="460375"/>
            <a:ext cx="0" cy="469900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5">
            <a:extLst>
              <a:ext uri="{FF2B5EF4-FFF2-40B4-BE49-F238E27FC236}">
                <a16:creationId xmlns:a16="http://schemas.microsoft.com/office/drawing/2014/main" id="{27748DD5-118A-7EAB-C5A2-B95356D7BC22}"/>
              </a:ext>
            </a:extLst>
          </p:cNvPr>
          <p:cNvSpPr txBox="1"/>
          <p:nvPr/>
        </p:nvSpPr>
        <p:spPr>
          <a:xfrm>
            <a:off x="3633788" y="482600"/>
            <a:ext cx="2913062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1250" dirty="0">
                <a:solidFill>
                  <a:srgbClr val="0000B0"/>
                </a:solidFill>
                <a:latin typeface="Helvetica Neue"/>
              </a:rPr>
            </a:br>
            <a:r>
              <a:rPr lang="en-GB" sz="125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125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ADC3AED0-12A1-252F-E45C-152C76E71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530225"/>
            <a:ext cx="25796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9">
            <a:extLst>
              <a:ext uri="{FF2B5EF4-FFF2-40B4-BE49-F238E27FC236}">
                <a16:creationId xmlns:a16="http://schemas.microsoft.com/office/drawing/2014/main" id="{92783F3E-32C9-E6A9-53E2-1E0EA522CDD2}"/>
              </a:ext>
            </a:extLst>
          </p:cNvPr>
          <p:cNvCxnSpPr/>
          <p:nvPr/>
        </p:nvCxnSpPr>
        <p:spPr>
          <a:xfrm>
            <a:off x="6040438" y="4033838"/>
            <a:ext cx="0" cy="1633537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43548" y="4033617"/>
            <a:ext cx="5198941" cy="1633558"/>
          </a:xfrm>
          <a:prstGeom prst="rect">
            <a:avLst/>
          </a:prstGeom>
        </p:spPr>
        <p:txBody>
          <a:bodyPr>
            <a:normAutofit/>
          </a:bodyPr>
          <a:lstStyle>
            <a:lvl1pPr marL="257175" marR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500">
                <a:solidFill>
                  <a:srgbClr val="0000B0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 err="1"/>
              <a:t>Fare clic per modificare gli stili del testo dello schema</a:t>
            </a:r>
          </a:p>
          <a:p>
            <a:pPr lvl="1"/>
            <a:r>
              <a:rPr lang="it-IT" dirty="0" err="1"/>
              <a:t>Secondo livello</a:t>
            </a:r>
          </a:p>
          <a:p>
            <a:pPr lvl="2"/>
            <a:r>
              <a:rPr lang="it-IT" dirty="0" err="1"/>
              <a:t>Terzo livello</a:t>
            </a:r>
          </a:p>
          <a:p>
            <a:pPr lvl="3"/>
            <a:r>
              <a:rPr lang="it-IT" dirty="0" err="1"/>
              <a:t>Quarto livello</a:t>
            </a:r>
          </a:p>
          <a:p>
            <a:pPr lvl="4"/>
            <a:r>
              <a:rPr lang="it-IT" dirty="0" err="1"/>
              <a:t>Quinto livello</a:t>
            </a:r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6239852" y="4033617"/>
            <a:ext cx="5198941" cy="1633558"/>
          </a:xfrm>
          <a:prstGeom prst="rect">
            <a:avLst/>
          </a:prstGeom>
        </p:spPr>
        <p:txBody>
          <a:bodyPr>
            <a:normAutofit/>
          </a:bodyPr>
          <a:lstStyle>
            <a:lvl1pPr marL="257175" marR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 sz="1500">
                <a:solidFill>
                  <a:srgbClr val="0000B0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 err="1"/>
              <a:t>Fare clic per modificare gli stili del testo dello schema</a:t>
            </a:r>
          </a:p>
          <a:p>
            <a:pPr lvl="1"/>
            <a:r>
              <a:rPr lang="it-IT" dirty="0" err="1"/>
              <a:t>Secondo livello</a:t>
            </a:r>
          </a:p>
          <a:p>
            <a:pPr lvl="2"/>
            <a:r>
              <a:rPr lang="it-IT" dirty="0" err="1"/>
              <a:t>Terzo livello</a:t>
            </a:r>
          </a:p>
          <a:p>
            <a:pPr lvl="3"/>
            <a:r>
              <a:rPr lang="it-IT" dirty="0" err="1"/>
              <a:t>Quarto livello</a:t>
            </a:r>
          </a:p>
          <a:p>
            <a:pPr lvl="4"/>
            <a:r>
              <a:rPr lang="it-IT" dirty="0" err="1"/>
              <a:t>Quinto livello</a:t>
            </a:r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43548" y="1355407"/>
            <a:ext cx="10795245" cy="446040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1500" b="1" baseline="0">
                <a:solidFill>
                  <a:schemeClr val="bg1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643548" y="1945570"/>
            <a:ext cx="10795245" cy="12037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3000" b="1" baseline="0">
                <a:solidFill>
                  <a:srgbClr val="0000B0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643547" y="3422907"/>
            <a:ext cx="10795245" cy="446040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1500" b="1" baseline="0">
                <a:solidFill>
                  <a:schemeClr val="bg1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8604B-51A4-8870-9701-B0F7ABF7242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 algn="ctr"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283509E-2F68-4112-935E-EE1E9E877EE7}" type="slidenum">
              <a:rPr lang="bg-BG"/>
              <a:pPr>
                <a:defRPr/>
              </a:pPr>
              <a:t>‹N›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6521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alysis 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3">
            <a:extLst>
              <a:ext uri="{FF2B5EF4-FFF2-40B4-BE49-F238E27FC236}">
                <a16:creationId xmlns:a16="http://schemas.microsoft.com/office/drawing/2014/main" id="{4A5ACE97-D19B-5DA9-678B-423987C9D761}"/>
              </a:ext>
            </a:extLst>
          </p:cNvPr>
          <p:cNvCxnSpPr/>
          <p:nvPr/>
        </p:nvCxnSpPr>
        <p:spPr>
          <a:xfrm>
            <a:off x="3497263" y="460375"/>
            <a:ext cx="0" cy="469900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4">
            <a:extLst>
              <a:ext uri="{FF2B5EF4-FFF2-40B4-BE49-F238E27FC236}">
                <a16:creationId xmlns:a16="http://schemas.microsoft.com/office/drawing/2014/main" id="{174229FC-D494-E9D8-2117-EA318CB69C15}"/>
              </a:ext>
            </a:extLst>
          </p:cNvPr>
          <p:cNvSpPr txBox="1"/>
          <p:nvPr/>
        </p:nvSpPr>
        <p:spPr>
          <a:xfrm>
            <a:off x="3633788" y="482600"/>
            <a:ext cx="2913062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1250" dirty="0">
                <a:solidFill>
                  <a:srgbClr val="0000B0"/>
                </a:solidFill>
                <a:latin typeface="Helvetica Neue"/>
              </a:rPr>
            </a:br>
            <a:r>
              <a:rPr lang="en-GB" sz="125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125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990C822D-E3B7-4E01-069E-F15720439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530225"/>
            <a:ext cx="25796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43548" y="1355407"/>
            <a:ext cx="10795245" cy="446040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1500" b="1" baseline="0">
                <a:solidFill>
                  <a:schemeClr val="bg1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43548" y="2623335"/>
            <a:ext cx="5198941" cy="32289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100">
                <a:solidFill>
                  <a:srgbClr val="0000B0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 err="1"/>
              <a:t>Fare clic per modificare gli stili del testo dello schema</a:t>
            </a:r>
          </a:p>
          <a:p>
            <a:pPr lvl="1"/>
            <a:r>
              <a:rPr lang="it-IT" dirty="0" err="1"/>
              <a:t>Secondo livello</a:t>
            </a:r>
          </a:p>
          <a:p>
            <a:pPr lvl="2"/>
            <a:r>
              <a:rPr lang="it-IT" dirty="0" err="1"/>
              <a:t>Terzo livello</a:t>
            </a:r>
          </a:p>
          <a:p>
            <a:pPr lvl="3"/>
            <a:r>
              <a:rPr lang="it-IT" dirty="0" err="1"/>
              <a:t>Quarto livello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6239852" y="2623335"/>
            <a:ext cx="5198941" cy="32289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100">
                <a:solidFill>
                  <a:srgbClr val="0000B0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 err="1"/>
              <a:t>Fare clic per modificare gli stili del testo dello schema</a:t>
            </a:r>
          </a:p>
          <a:p>
            <a:pPr lvl="1"/>
            <a:r>
              <a:rPr lang="it-IT" dirty="0" err="1"/>
              <a:t>Secondo livello</a:t>
            </a:r>
          </a:p>
          <a:p>
            <a:pPr lvl="2"/>
            <a:r>
              <a:rPr lang="it-IT" dirty="0" err="1"/>
              <a:t>Terzo livello</a:t>
            </a:r>
          </a:p>
          <a:p>
            <a:pPr lvl="3"/>
            <a:r>
              <a:rPr lang="it-IT" dirty="0" err="1"/>
              <a:t>Quarto livello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643548" y="1945570"/>
            <a:ext cx="10795245" cy="5690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3000" b="1" baseline="0">
                <a:solidFill>
                  <a:srgbClr val="0000B0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C6ECDC-6D48-B024-537D-DA2D3AD058E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 algn="ctr"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3072E7D-07E0-44E4-89D0-3D7D0E52B914}" type="slidenum">
              <a:rPr lang="bg-BG"/>
              <a:pPr>
                <a:defRPr/>
              </a:pPr>
              <a:t>‹N›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9867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alysis in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3">
            <a:extLst>
              <a:ext uri="{FF2B5EF4-FFF2-40B4-BE49-F238E27FC236}">
                <a16:creationId xmlns:a16="http://schemas.microsoft.com/office/drawing/2014/main" id="{06E5613E-7D3C-28EF-55E1-FB1BE989B076}"/>
              </a:ext>
            </a:extLst>
          </p:cNvPr>
          <p:cNvCxnSpPr/>
          <p:nvPr/>
        </p:nvCxnSpPr>
        <p:spPr>
          <a:xfrm>
            <a:off x="3497263" y="460375"/>
            <a:ext cx="0" cy="469900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4">
            <a:extLst>
              <a:ext uri="{FF2B5EF4-FFF2-40B4-BE49-F238E27FC236}">
                <a16:creationId xmlns:a16="http://schemas.microsoft.com/office/drawing/2014/main" id="{4D9393BD-FFC1-E469-7704-D76005D33E88}"/>
              </a:ext>
            </a:extLst>
          </p:cNvPr>
          <p:cNvSpPr txBox="1"/>
          <p:nvPr/>
        </p:nvSpPr>
        <p:spPr>
          <a:xfrm>
            <a:off x="3633788" y="482600"/>
            <a:ext cx="2913062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1250" dirty="0">
                <a:solidFill>
                  <a:srgbClr val="0000B0"/>
                </a:solidFill>
                <a:latin typeface="Helvetica Neue"/>
              </a:rPr>
            </a:br>
            <a:r>
              <a:rPr lang="en-GB" sz="125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125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7D63DA9-5152-634A-7837-BA2BA4161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530225"/>
            <a:ext cx="25796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43548" y="1355407"/>
            <a:ext cx="10795245" cy="446040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1500" b="1" baseline="0">
                <a:solidFill>
                  <a:schemeClr val="bg1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43548" y="2623335"/>
            <a:ext cx="5198941" cy="32289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100">
                <a:solidFill>
                  <a:srgbClr val="0000B0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 err="1"/>
              <a:t>Fare clic per modificare gli stili del testo dello schema</a:t>
            </a:r>
          </a:p>
          <a:p>
            <a:pPr lvl="1"/>
            <a:r>
              <a:rPr lang="it-IT" dirty="0" err="1"/>
              <a:t>Secondo livello</a:t>
            </a:r>
          </a:p>
          <a:p>
            <a:pPr lvl="2"/>
            <a:r>
              <a:rPr lang="it-IT" dirty="0" err="1"/>
              <a:t>Terzo livello</a:t>
            </a:r>
          </a:p>
          <a:p>
            <a:pPr lvl="3"/>
            <a:r>
              <a:rPr lang="it-IT" dirty="0" err="1"/>
              <a:t>Quarto livello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27"/>
          </p:nvPr>
        </p:nvSpPr>
        <p:spPr>
          <a:xfrm>
            <a:off x="6239852" y="2623335"/>
            <a:ext cx="5198941" cy="3228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500" baseline="0">
                <a:latin typeface="Helvetica Neue"/>
              </a:defRPr>
            </a:lvl1pPr>
          </a:lstStyle>
          <a:p>
            <a:pPr lvl="0"/>
            <a:r>
              <a:rPr lang="it-IT" noProof="0" dirty="0"/>
              <a:t>Fare clic sull'icona per inserire un'immagine</a:t>
            </a:r>
            <a:endParaRPr 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643548" y="1945570"/>
            <a:ext cx="10795245" cy="5690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3000" b="1" baseline="0">
                <a:solidFill>
                  <a:srgbClr val="0000B0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EB9859-A6C9-5AC4-2152-89305BEC7C80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 algn="ctr"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DCA95F4-39D8-41E4-9600-5A4CB98E1B4C}" type="slidenum">
              <a:rPr lang="bg-BG"/>
              <a:pPr>
                <a:defRPr/>
              </a:pPr>
              <a:t>‹N›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8102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alysis i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3">
            <a:extLst>
              <a:ext uri="{FF2B5EF4-FFF2-40B4-BE49-F238E27FC236}">
                <a16:creationId xmlns:a16="http://schemas.microsoft.com/office/drawing/2014/main" id="{1373E4C8-8747-9E1C-29FD-321DF91B4BB9}"/>
              </a:ext>
            </a:extLst>
          </p:cNvPr>
          <p:cNvCxnSpPr/>
          <p:nvPr/>
        </p:nvCxnSpPr>
        <p:spPr>
          <a:xfrm>
            <a:off x="3497263" y="460375"/>
            <a:ext cx="0" cy="469900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4">
            <a:extLst>
              <a:ext uri="{FF2B5EF4-FFF2-40B4-BE49-F238E27FC236}">
                <a16:creationId xmlns:a16="http://schemas.microsoft.com/office/drawing/2014/main" id="{392CD989-6747-3F4F-73E7-891F43AA3F8E}"/>
              </a:ext>
            </a:extLst>
          </p:cNvPr>
          <p:cNvSpPr txBox="1"/>
          <p:nvPr/>
        </p:nvSpPr>
        <p:spPr>
          <a:xfrm>
            <a:off x="3633788" y="482600"/>
            <a:ext cx="2913062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1250" dirty="0">
                <a:solidFill>
                  <a:srgbClr val="0000B0"/>
                </a:solidFill>
                <a:latin typeface="Helvetica Neue"/>
              </a:rPr>
            </a:br>
            <a:r>
              <a:rPr lang="en-GB" sz="125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125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5374E250-073F-B639-7ABF-185190DB2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530225"/>
            <a:ext cx="25796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43548" y="1355407"/>
            <a:ext cx="10795245" cy="446040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1500" b="1" baseline="0">
                <a:solidFill>
                  <a:schemeClr val="bg1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43548" y="2623335"/>
            <a:ext cx="5198941" cy="322897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100">
                <a:solidFill>
                  <a:srgbClr val="0000B0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 err="1"/>
              <a:t>Fare clic per modificare gli stili del testo dello schema</a:t>
            </a:r>
          </a:p>
          <a:p>
            <a:pPr lvl="1"/>
            <a:r>
              <a:rPr lang="it-IT" dirty="0" err="1"/>
              <a:t>Secondo livello</a:t>
            </a:r>
          </a:p>
          <a:p>
            <a:pPr lvl="2"/>
            <a:r>
              <a:rPr lang="it-IT" dirty="0" err="1"/>
              <a:t>Terzo livello</a:t>
            </a:r>
          </a:p>
          <a:p>
            <a:pPr lvl="3"/>
            <a:r>
              <a:rPr lang="it-IT" dirty="0" err="1"/>
              <a:t>Quarto livello</a:t>
            </a:r>
          </a:p>
          <a:p>
            <a:pPr lvl="4"/>
            <a:r>
              <a:rPr lang="it-IT" dirty="0" err="1"/>
              <a:t>Quinto livello</a:t>
            </a:r>
            <a:endParaRPr lang="el-G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643548" y="1945570"/>
            <a:ext cx="10795245" cy="5690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3000" b="1" baseline="0">
                <a:solidFill>
                  <a:srgbClr val="0000B0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6239852" y="2623335"/>
            <a:ext cx="5198941" cy="322897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sz="1100">
                <a:solidFill>
                  <a:srgbClr val="0000B0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 err="1"/>
              <a:t>Fare clic per modificare gli stili del testo dello schema</a:t>
            </a:r>
          </a:p>
          <a:p>
            <a:pPr lvl="1"/>
            <a:r>
              <a:rPr lang="it-IT" dirty="0" err="1"/>
              <a:t>Secondo livello</a:t>
            </a:r>
          </a:p>
          <a:p>
            <a:pPr lvl="2"/>
            <a:r>
              <a:rPr lang="it-IT" dirty="0" err="1"/>
              <a:t>Terzo livello</a:t>
            </a:r>
          </a:p>
          <a:p>
            <a:pPr lvl="3"/>
            <a:r>
              <a:rPr lang="it-IT" dirty="0" err="1"/>
              <a:t>Quarto livello</a:t>
            </a:r>
          </a:p>
          <a:p>
            <a:pPr lvl="4"/>
            <a:r>
              <a:rPr lang="it-IT" dirty="0" err="1"/>
              <a:t>Quinto livello</a:t>
            </a:r>
            <a:endParaRPr lang="el-GR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ED9004-6A07-1769-3013-A1EC08471384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 algn="ctr"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7D4B478-7988-4AB3-A41C-0CF2A9AFA23D}" type="slidenum">
              <a:rPr lang="bg-BG"/>
              <a:pPr>
                <a:defRPr/>
              </a:pPr>
              <a:t>‹N›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7854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9F60F08-A7F8-D5D4-E747-9D98CAD5E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530225"/>
            <a:ext cx="25844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00CDA2D9-64EC-DEB5-A06E-8D8ECCEE9AE9}"/>
              </a:ext>
            </a:extLst>
          </p:cNvPr>
          <p:cNvCxnSpPr/>
          <p:nvPr/>
        </p:nvCxnSpPr>
        <p:spPr>
          <a:xfrm>
            <a:off x="3497263" y="460375"/>
            <a:ext cx="0" cy="469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6">
            <a:extLst>
              <a:ext uri="{FF2B5EF4-FFF2-40B4-BE49-F238E27FC236}">
                <a16:creationId xmlns:a16="http://schemas.microsoft.com/office/drawing/2014/main" id="{EE0FDF0F-7148-7B88-1F74-4E7FEA35DB6C}"/>
              </a:ext>
            </a:extLst>
          </p:cNvPr>
          <p:cNvSpPr txBox="1"/>
          <p:nvPr/>
        </p:nvSpPr>
        <p:spPr>
          <a:xfrm>
            <a:off x="3633788" y="482600"/>
            <a:ext cx="2913062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1250" dirty="0">
                <a:solidFill>
                  <a:schemeClr val="bg1"/>
                </a:solidFill>
                <a:latin typeface="Helvetica Neue"/>
              </a:rPr>
            </a:br>
            <a:r>
              <a:rPr lang="en-GB" sz="125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1250" dirty="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43548" y="2720155"/>
            <a:ext cx="10795245" cy="12083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7500" b="1">
                <a:solidFill>
                  <a:schemeClr val="bg1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5517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FFF8A4-A3DF-78FA-FE44-4959DCC13C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E4CE3D2-941E-4812-81CB-F02402FDBAEE}" type="datetimeFigureOut">
              <a:rPr lang="it-IT"/>
              <a:pPr>
                <a:defRPr/>
              </a:pPr>
              <a:t>14/04/23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FB753C-D286-C3E9-23BF-EC30A58CE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6CECCE-8F33-144D-D0CC-124F08EC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65E08F-2E01-4FDB-BE91-754B3A6053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62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28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943BB4B-FAA3-65B1-57AA-D240AF2EC0A2}"/>
              </a:ext>
            </a:extLst>
          </p:cNvPr>
          <p:cNvSpPr/>
          <p:nvPr/>
        </p:nvSpPr>
        <p:spPr>
          <a:xfrm>
            <a:off x="0" y="5951538"/>
            <a:ext cx="12192000" cy="906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6867" name="Picture 19">
            <a:extLst>
              <a:ext uri="{FF2B5EF4-FFF2-40B4-BE49-F238E27FC236}">
                <a16:creationId xmlns:a16="http://schemas.microsoft.com/office/drawing/2014/main" id="{6C462DA1-94E8-4DEB-87D3-09243972E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638" y="6084888"/>
            <a:ext cx="10953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3176ED42-6F90-E5E9-117A-013F595BE192}"/>
              </a:ext>
            </a:extLst>
          </p:cNvPr>
          <p:cNvSpPr txBox="1">
            <a:spLocks/>
          </p:cNvSpPr>
          <p:nvPr/>
        </p:nvSpPr>
        <p:spPr>
          <a:xfrm>
            <a:off x="6865938" y="6281738"/>
            <a:ext cx="3236912" cy="346075"/>
          </a:xfrm>
          <a:prstGeom prst="rect">
            <a:avLst/>
          </a:prstGeom>
        </p:spPr>
        <p:txBody>
          <a:bodyPr anchor="ctr"/>
          <a:lstStyle>
            <a:lvl1pPr marL="0" indent="0" algn="r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" dirty="0"/>
              <a:t>This Master is run under the context of Action</a:t>
            </a:r>
            <a:br>
              <a:rPr lang="en-US" sz="800" dirty="0"/>
            </a:br>
            <a:r>
              <a:rPr lang="en-US" sz="800" dirty="0"/>
              <a:t>No 2020-EU-IA-0087, co-financed by the EU CEF Telecom</a:t>
            </a:r>
            <a:br>
              <a:rPr lang="en-US" sz="800" dirty="0"/>
            </a:br>
            <a:r>
              <a:rPr lang="en-US" sz="800" dirty="0"/>
              <a:t>under GA nr. INEA/CEF/ICT/A2020/2267423</a:t>
            </a:r>
            <a:endParaRPr lang="x-none" sz="800" dirty="0"/>
          </a:p>
        </p:txBody>
      </p:sp>
      <p:pic>
        <p:nvPicPr>
          <p:cNvPr id="36869" name="Picture 21">
            <a:extLst>
              <a:ext uri="{FF2B5EF4-FFF2-40B4-BE49-F238E27FC236}">
                <a16:creationId xmlns:a16="http://schemas.microsoft.com/office/drawing/2014/main" id="{9044CC8E-81D0-3BBE-FF81-020A960FF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6245225"/>
            <a:ext cx="27844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F9B9A56-6827-15C9-1E86-97B8BA984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1675" y="6223000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1417001-7D3F-4A23-BF02-EE0A700917BF}" type="slidenum">
              <a:rPr lang="bg-BG"/>
              <a:pPr>
                <a:defRPr/>
              </a:pPr>
              <a:t>‹N›</a:t>
            </a:fld>
            <a:endParaRPr lang="bg-B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digital-single-market/en/high-level-expert-group-artificial-intelligence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Giovanni.sartor@Unibo.it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transparency/regdoc/rep/1/2018/EN/COM-2018-795-F1-EN-MAIN-PART-1.PDF" TargetMode="External"/><Relationship Id="rId2" Type="http://schemas.openxmlformats.org/officeDocument/2006/relationships/hyperlink" Target="https://ec.europa.eu/transparency/regdoc/rep/1/2018/EN/COM-2018-237-F1-EN-MAIN-PART-1.PDF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egnaposto testo 5">
            <a:extLst>
              <a:ext uri="{FF2B5EF4-FFF2-40B4-BE49-F238E27FC236}">
                <a16:creationId xmlns:a16="http://schemas.microsoft.com/office/drawing/2014/main" id="{D79C8932-0DD5-142C-8853-DFA3D24BA61D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 bwMode="auto">
          <a:xfrm>
            <a:off x="642938" y="1798638"/>
            <a:ext cx="10796587" cy="573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>
                <a:latin typeface="Helvetica Neue" pitchFamily="2" charset="0"/>
              </a:rPr>
              <a:t>University of Bologna</a:t>
            </a:r>
          </a:p>
        </p:txBody>
      </p:sp>
      <p:sp>
        <p:nvSpPr>
          <p:cNvPr id="46082" name="Segnaposto testo 6">
            <a:extLst>
              <a:ext uri="{FF2B5EF4-FFF2-40B4-BE49-F238E27FC236}">
                <a16:creationId xmlns:a16="http://schemas.microsoft.com/office/drawing/2014/main" id="{E64465B5-D8EA-B139-BC8C-540D3D613324}"/>
              </a:ext>
            </a:extLst>
          </p:cNvPr>
          <p:cNvSpPr>
            <a:spLocks noGrp="1" noChangeArrowheads="1"/>
          </p:cNvSpPr>
          <p:nvPr>
            <p:ph type="body" sz="quarter" idx="19"/>
          </p:nvPr>
        </p:nvSpPr>
        <p:spPr bwMode="auto">
          <a:xfrm>
            <a:off x="642938" y="5302250"/>
            <a:ext cx="2947913" cy="2398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/>
              <a:t>2021/2022 – Second </a:t>
            </a:r>
            <a:r>
              <a:rPr lang="it-IT" altLang="it-IT" dirty="0" err="1"/>
              <a:t>Semester</a:t>
            </a:r>
            <a:endParaRPr lang="it-IT" alt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03A8B1E8-5328-A866-5C08-8BAE7EABB84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2938" y="2516188"/>
            <a:ext cx="10796587" cy="1704975"/>
          </a:xfrm>
        </p:spPr>
        <p:txBody>
          <a:bodyPr>
            <a:normAutofit fontScale="4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/>
              <a:t>LINEE GUIDA ETICHE PER UN AI AFFIDABILE DAL GRUPPO DI ESPERTI DI ALTO LIVELLO SULL’INTELLIGENZA ARTIFICIALE</a:t>
            </a:r>
          </a:p>
        </p:txBody>
      </p:sp>
      <p:sp>
        <p:nvSpPr>
          <p:cNvPr id="46084" name="Segnaposto testo 8">
            <a:extLst>
              <a:ext uri="{FF2B5EF4-FFF2-40B4-BE49-F238E27FC236}">
                <a16:creationId xmlns:a16="http://schemas.microsoft.com/office/drawing/2014/main" id="{B77A1BAD-B3A6-EC19-FD4E-A29211CB0456}"/>
              </a:ext>
            </a:extLst>
          </p:cNvPr>
          <p:cNvSpPr>
            <a:spLocks noGrp="1" noChangeArrowheads="1"/>
          </p:cNvSpPr>
          <p:nvPr>
            <p:ph type="body" sz="quarter" idx="23"/>
          </p:nvPr>
        </p:nvSpPr>
        <p:spPr bwMode="auto">
          <a:xfrm>
            <a:off x="642938" y="4981575"/>
            <a:ext cx="10720387" cy="246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>
                <a:latin typeface="Helvetica Neue" pitchFamily="2" charset="0"/>
              </a:rPr>
              <a:t>Giovanni Sartor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D74A5AC-011C-DC99-463F-C463C1F05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5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it-IT" altLang="it-IT" sz="2400">
                <a:latin typeface="Calibri Light" panose="020F0302020204030204" pitchFamily="34" charset="0"/>
              </a:rPr>
              <a:t>Numero di telefono: siamo davvero in grado di abbinare Stati Uniti e Cina?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BF26F-7A1F-FD7E-BA46-CC43F4C24ECB}"/>
              </a:ext>
            </a:extLst>
          </p:cNvPr>
          <p:cNvSpPr txBox="1">
            <a:spLocks/>
          </p:cNvSpPr>
          <p:nvPr/>
        </p:nvSpPr>
        <p:spPr>
          <a:xfrm>
            <a:off x="838200" y="5153025"/>
            <a:ext cx="10601325" cy="13382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2000"/>
          </a:p>
          <a:p>
            <a:pPr fontAlgn="auto">
              <a:spcAft>
                <a:spcPts val="0"/>
              </a:spcAft>
              <a:defRPr/>
            </a:pPr>
            <a:r>
              <a:rPr lang="it-IT" sz="2000"/>
              <a:t>https://ec.europa.eu/growth/tools-databases/dem/monitor/content/usa-china-eu-plans-ai-where-do-we-stand</a:t>
            </a: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8FB66294-92E6-16F1-D0DD-56B4D0B57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1344613"/>
            <a:ext cx="7181850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FA74DEDD-804D-6373-8B54-326668EC3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523875"/>
            <a:ext cx="94726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3363"/>
              </a:spcAft>
            </a:pPr>
            <a:r>
              <a:rPr lang="en-US" altLang="it-IT" sz="4200"/>
              <a:t>Intelligenza artificiale incentrata sull'uomo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C915C9E-D5A4-03FC-8E1A-102EF4E29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1566863"/>
            <a:ext cx="101758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0" indent="-2540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950"/>
              </a:lnSpc>
              <a:spcBef>
                <a:spcPts val="3363"/>
              </a:spcBef>
              <a:spcAft>
                <a:spcPts val="213"/>
              </a:spcAft>
            </a:pPr>
            <a:r>
              <a:rPr lang="en-US" altLang="it-IT" sz="2700" dirty="0"/>
              <a:t>•    </a:t>
            </a:r>
            <a:r>
              <a:rPr lang="en-US" altLang="it-IT" sz="2700" dirty="0" err="1"/>
              <a:t>impegno</a:t>
            </a:r>
            <a:r>
              <a:rPr lang="en-US" altLang="it-IT" sz="2700" dirty="0"/>
              <a:t> per </a:t>
            </a:r>
            <a:r>
              <a:rPr lang="en-US" altLang="it-IT" sz="2700" dirty="0" err="1"/>
              <a:t>l'uso</a:t>
            </a:r>
            <a:r>
              <a:rPr lang="en-US" altLang="it-IT" sz="2700" dirty="0"/>
              <a:t> </a:t>
            </a:r>
            <a:r>
              <a:rPr lang="en-US" altLang="it-IT" sz="2700" dirty="0" err="1"/>
              <a:t>dell’IA</a:t>
            </a:r>
            <a:r>
              <a:rPr lang="en-US" altLang="it-IT" sz="2700" dirty="0"/>
              <a:t> al </a:t>
            </a:r>
            <a:r>
              <a:rPr lang="en-US" altLang="it-IT" sz="2700" dirty="0" err="1"/>
              <a:t>servizio</a:t>
            </a:r>
            <a:r>
              <a:rPr lang="en-US" altLang="it-IT" sz="2700" dirty="0"/>
              <a:t> </a:t>
            </a:r>
            <a:r>
              <a:rPr lang="en-US" altLang="it-IT" sz="2700" dirty="0" err="1"/>
              <a:t>dell'umanita</a:t>
            </a:r>
            <a:r>
              <a:rPr lang="en-US" altLang="it-IT" sz="2700" dirty="0"/>
              <a:t> e del bene </a:t>
            </a:r>
            <a:r>
              <a:rPr lang="en-US" altLang="it-IT" sz="2700" dirty="0" err="1"/>
              <a:t>comune</a:t>
            </a:r>
            <a:r>
              <a:rPr lang="en-US" altLang="it-IT" sz="2700" dirty="0"/>
              <a:t>, con </a:t>
            </a:r>
            <a:r>
              <a:rPr lang="en-US" altLang="it-IT" sz="2700" dirty="0" err="1"/>
              <a:t>l’obiettivo</a:t>
            </a:r>
            <a:r>
              <a:rPr lang="en-US" altLang="it-IT" sz="2700" dirty="0"/>
              <a:t> di </a:t>
            </a:r>
            <a:r>
              <a:rPr lang="en-US" altLang="it-IT" sz="2700" dirty="0" err="1"/>
              <a:t>migliorare</a:t>
            </a:r>
            <a:r>
              <a:rPr lang="en-US" altLang="it-IT" sz="2700" dirty="0"/>
              <a:t> il </a:t>
            </a:r>
            <a:r>
              <a:rPr lang="en-US" altLang="it-IT" sz="2700" dirty="0" err="1"/>
              <a:t>benessere</a:t>
            </a:r>
            <a:r>
              <a:rPr lang="en-US" altLang="it-IT" sz="2700" dirty="0"/>
              <a:t> </a:t>
            </a:r>
            <a:r>
              <a:rPr lang="en-US" altLang="it-IT" sz="2700" dirty="0" err="1"/>
              <a:t>umano</a:t>
            </a:r>
            <a:r>
              <a:rPr lang="en-US" altLang="it-IT" sz="2700" dirty="0"/>
              <a:t> e la </a:t>
            </a:r>
            <a:r>
              <a:rPr lang="en-US" altLang="it-IT" sz="2700" dirty="0" err="1"/>
              <a:t>liberta</a:t>
            </a:r>
            <a:r>
              <a:rPr lang="en-US" altLang="it-IT" sz="2700" dirty="0"/>
              <a:t>.</a:t>
            </a:r>
          </a:p>
          <a:p>
            <a:pPr eaLnBrk="1" hangingPunct="1">
              <a:lnSpc>
                <a:spcPts val="2975"/>
              </a:lnSpc>
            </a:pPr>
            <a:r>
              <a:rPr lang="en-US" altLang="it-IT" sz="2700" dirty="0"/>
              <a:t>•    </a:t>
            </a:r>
            <a:r>
              <a:rPr lang="en-US" altLang="it-IT" sz="2700" dirty="0" err="1"/>
              <a:t>Massimizza</a:t>
            </a:r>
            <a:r>
              <a:rPr lang="en-US" altLang="it-IT" sz="2700" dirty="0"/>
              <a:t> </a:t>
            </a:r>
            <a:r>
              <a:rPr lang="en-US" altLang="it-IT" sz="2700" dirty="0" err="1"/>
              <a:t>i</a:t>
            </a:r>
            <a:r>
              <a:rPr lang="en-US" altLang="it-IT" sz="2700" dirty="0"/>
              <a:t> </a:t>
            </a:r>
            <a:r>
              <a:rPr lang="en-US" altLang="it-IT" sz="2700" dirty="0" err="1"/>
              <a:t>vantaggi</a:t>
            </a:r>
            <a:r>
              <a:rPr lang="en-US" altLang="it-IT" sz="2700" dirty="0"/>
              <a:t> </a:t>
            </a:r>
            <a:r>
              <a:rPr lang="en-US" altLang="it-IT" sz="2700" dirty="0" err="1"/>
              <a:t>dei</a:t>
            </a:r>
            <a:r>
              <a:rPr lang="en-US" altLang="it-IT" sz="2700" dirty="0"/>
              <a:t> </a:t>
            </a:r>
            <a:r>
              <a:rPr lang="en-US" altLang="it-IT" sz="2700" dirty="0" err="1"/>
              <a:t>sistemi</a:t>
            </a:r>
            <a:r>
              <a:rPr lang="en-US" altLang="it-IT" sz="2700" dirty="0"/>
              <a:t> di IA e </a:t>
            </a:r>
            <a:r>
              <a:rPr lang="en-US" altLang="it-IT" sz="2700" dirty="0" err="1"/>
              <a:t>allo</a:t>
            </a:r>
            <a:r>
              <a:rPr lang="en-US" altLang="it-IT" sz="2700" dirty="0"/>
              <a:t> </a:t>
            </a:r>
            <a:r>
              <a:rPr lang="en-US" altLang="it-IT" sz="2700" dirty="0" err="1"/>
              <a:t>stesso</a:t>
            </a:r>
            <a:r>
              <a:rPr lang="en-US" altLang="it-IT" sz="2700" dirty="0"/>
              <a:t> tempo </a:t>
            </a:r>
            <a:r>
              <a:rPr lang="en-US" altLang="it-IT" sz="2700" dirty="0" err="1"/>
              <a:t>previene</a:t>
            </a:r>
            <a:r>
              <a:rPr lang="en-US" altLang="it-IT" sz="2700" dirty="0"/>
              <a:t> e </a:t>
            </a:r>
            <a:r>
              <a:rPr lang="en-US" altLang="it-IT" sz="2700" dirty="0" err="1"/>
              <a:t>minimizza</a:t>
            </a:r>
            <a:r>
              <a:rPr lang="en-US" altLang="it-IT" sz="2700" dirty="0"/>
              <a:t> </a:t>
            </a:r>
            <a:r>
              <a:rPr lang="en-US" altLang="it-IT" sz="2700" dirty="0" err="1"/>
              <a:t>i</a:t>
            </a:r>
            <a:r>
              <a:rPr lang="en-US" altLang="it-IT" sz="2700" dirty="0"/>
              <a:t> </a:t>
            </a:r>
            <a:r>
              <a:rPr lang="en-US" altLang="it-IT" sz="2700" dirty="0" err="1"/>
              <a:t>rischi</a:t>
            </a:r>
            <a:r>
              <a:rPr lang="en-US" altLang="it-IT" sz="2700" dirty="0"/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23A7858D-9FE5-DE8E-7C86-AE1039B98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3" y="774700"/>
            <a:ext cx="39766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3363"/>
              </a:spcAft>
            </a:pPr>
            <a:r>
              <a:rPr lang="en-US" altLang="it-IT" sz="4200"/>
              <a:t>Etica contro legge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3E68C7-4009-9EF1-30B6-8070B520CC81}"/>
              </a:ext>
            </a:extLst>
          </p:cNvPr>
          <p:cNvSpPr/>
          <p:nvPr/>
        </p:nvSpPr>
        <p:spPr>
          <a:xfrm>
            <a:off x="930275" y="1812925"/>
            <a:ext cx="9761538" cy="2500313"/>
          </a:xfrm>
          <a:prstGeom prst="rect">
            <a:avLst/>
          </a:prstGeom>
        </p:spPr>
        <p:txBody>
          <a:bodyPr lIns="0" tIns="0" rIns="0" bIns="0"/>
          <a:lstStyle/>
          <a:p>
            <a:pPr algn="just" eaLnBrk="1" fontAlgn="auto" hangingPunct="1">
              <a:spcBef>
                <a:spcPts val="3360"/>
              </a:spcBef>
              <a:spcAft>
                <a:spcPts val="420"/>
              </a:spcAft>
              <a:defRPr/>
            </a:pPr>
            <a:r>
              <a:rPr lang="en-US" sz="2700">
                <a:latin typeface="Calibri"/>
              </a:rPr>
              <a:t>•    Etica: norme che indicano cosa dovrebbe essere fatto, per quanto</a:t>
            </a:r>
          </a:p>
          <a:p>
            <a:pPr marL="244348" eaLnBrk="1" fontAlgn="auto" hangingPunct="1"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2700">
                <a:latin typeface="Calibri"/>
              </a:rPr>
              <a:t>riguarda tutti gli interessi in gioco</a:t>
            </a:r>
          </a:p>
          <a:p>
            <a:pPr marL="701548" indent="-228600" eaLnBrk="1" fontAlgn="auto" hangingPunct="1">
              <a:lnSpc>
                <a:spcPts val="25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>
                <a:latin typeface="Calibri"/>
              </a:rPr>
              <a:t>•</a:t>
            </a:r>
            <a:r>
              <a:rPr lang="en-US" sz="2100">
                <a:latin typeface="Calibri"/>
              </a:rPr>
              <a:t>    Etica positiva: norme condivise in una societa (possibilmente includendo idee di gerarchia sociale, ruoli di genere, ecc.)</a:t>
            </a:r>
          </a:p>
          <a:p>
            <a:pPr marL="472948" algn="just" eaLnBrk="1" fontAlgn="auto" hangingPunct="1">
              <a:lnSpc>
                <a:spcPts val="2544"/>
              </a:lnSpc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2700">
                <a:latin typeface="Calibri"/>
              </a:rPr>
              <a:t>•</a:t>
            </a:r>
            <a:r>
              <a:rPr lang="en-US" sz="2100">
                <a:latin typeface="Calibri"/>
              </a:rPr>
              <a:t>    Etica critica: norme che sono considerate piu appropriate, o razionali</a:t>
            </a:r>
          </a:p>
          <a:p>
            <a:pPr marL="244348" indent="-215900" eaLnBrk="1" fontAlgn="auto" hangingPunct="1">
              <a:lnSpc>
                <a:spcPts val="297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>
                <a:latin typeface="Calibri"/>
              </a:rPr>
              <a:t>•    Diritto d'autore: norme adottate attraverso processi istituzionali e applicate coercitivamente.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42380A-DC88-0AB1-06E0-85DEFF9281FD}"/>
              </a:ext>
            </a:extLst>
          </p:cNvPr>
          <p:cNvSpPr/>
          <p:nvPr/>
        </p:nvSpPr>
        <p:spPr>
          <a:xfrm>
            <a:off x="868363" y="401638"/>
            <a:ext cx="10091737" cy="4646612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lnSpc>
                <a:spcPts val="458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00">
                <a:latin typeface="Calibri"/>
              </a:rPr>
              <a:t>Le linee guida per I’lA affidabile come etica (critica)?</a:t>
            </a:r>
          </a:p>
          <a:p>
            <a:pPr marL="241300" indent="-241300" eaLnBrk="1" fontAlgn="auto" hangingPunct="1">
              <a:lnSpc>
                <a:spcPts val="22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atin typeface="Calibri"/>
              </a:rPr>
              <a:t>•    Le parti interessate impegnate a raggiungere un'IA affidabile possono scegliere </a:t>
            </a:r>
            <a:r>
              <a:rPr lang="en-US" sz="2300" i="1">
                <a:latin typeface="Calibri"/>
              </a:rPr>
              <a:t>volontariamente</a:t>
            </a:r>
            <a:r>
              <a:rPr lang="en-US" sz="2100">
                <a:latin typeface="Calibri"/>
              </a:rPr>
              <a:t> di utilizzare queste linee guida come metodo per rendere operativo il loro impegno,</a:t>
            </a:r>
          </a:p>
          <a:p>
            <a:pPr marL="241300" indent="-241300" eaLnBrk="1" fontAlgn="auto" hangingPunct="1">
              <a:lnSpc>
                <a:spcPts val="223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atin typeface="Calibri"/>
              </a:rPr>
              <a:t>•    Le linee guida sono rivolte a tutte le parti interessate dell'IA che progettano, sviluppano, implementano, utilizzano, utilizzano o sono interessate dall'IA,</a:t>
            </a:r>
          </a:p>
          <a:p>
            <a:pPr marL="698500" indent="-228600" eaLnBrk="1" fontAlgn="auto" hangingPunct="1">
              <a:lnSpc>
                <a:spcPts val="1872"/>
              </a:lnSpc>
              <a:spcBef>
                <a:spcPts val="0"/>
              </a:spcBef>
              <a:spcAft>
                <a:spcPts val="210"/>
              </a:spcAft>
              <a:defRPr/>
            </a:pPr>
            <a:r>
              <a:rPr lang="en-US" sz="2100">
                <a:latin typeface="Calibri"/>
              </a:rPr>
              <a:t>• comprese, a titolo esemplificativo ma non esaustivo, imprese, organizzazioni, ricercatori, servizi pubblici, agenzie governative, istituzioni, organizzazioni della societa civile, individui, lavoratori e consumatori.</a:t>
            </a:r>
          </a:p>
          <a:p>
            <a:pPr marL="241300" indent="-241300" eaLnBrk="1" fontAlgn="auto" hangingPunct="1">
              <a:lnSpc>
                <a:spcPts val="2256"/>
              </a:lnSpc>
              <a:spcBef>
                <a:spcPts val="0"/>
              </a:spcBef>
              <a:spcAft>
                <a:spcPts val="2940"/>
              </a:spcAft>
              <a:defRPr/>
            </a:pPr>
            <a:r>
              <a:rPr lang="en-US" sz="2100">
                <a:latin typeface="Calibri"/>
              </a:rPr>
              <a:t>•    "Nessuna disposizione del presente documento crea diritti legali ne impone obblighi giuridici nei confronti di terzi. Ricordiamo tuttavia che e dovere di qualsiasi persona fisica o giuridica rispettare le leggi vigenti oggi o adottate in futuro in base allo sviluppo dell'IA."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C437FFB-05FE-97CD-B33E-955282504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63" y="5578475"/>
            <a:ext cx="86756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41300" indent="-2413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2938"/>
              </a:spcBef>
            </a:pPr>
            <a:r>
              <a:rPr lang="en-US" altLang="it-IT" sz="2100"/>
              <a:t>• Qual e il ruolo dell'etica, relativamente alla legge nel settore dell'IA?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61AAB444-65C1-258E-C8D0-83CA3A3EE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00" y="481013"/>
            <a:ext cx="6072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3575"/>
              </a:spcAft>
            </a:pPr>
            <a:r>
              <a:rPr lang="en-US" altLang="it-IT" sz="4200"/>
              <a:t>L’lA dovrebbe essere legale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7FBA4F-621F-6C1D-86FD-472ACF454731}"/>
              </a:ext>
            </a:extLst>
          </p:cNvPr>
          <p:cNvSpPr/>
          <p:nvPr/>
        </p:nvSpPr>
        <p:spPr>
          <a:xfrm>
            <a:off x="857250" y="1543050"/>
            <a:ext cx="10280650" cy="4294188"/>
          </a:xfrm>
          <a:prstGeom prst="rect">
            <a:avLst/>
          </a:prstGeom>
        </p:spPr>
        <p:txBody>
          <a:bodyPr lIns="0" tIns="0" rIns="0" bIns="0"/>
          <a:lstStyle/>
          <a:p>
            <a:pPr algn="just" eaLnBrk="1" fontAlgn="auto" hangingPunct="1">
              <a:spcBef>
                <a:spcPts val="3570"/>
              </a:spcBef>
              <a:spcAft>
                <a:spcPts val="420"/>
              </a:spcAft>
              <a:defRPr/>
            </a:pPr>
            <a:r>
              <a:rPr lang="en-US" sz="1600" b="1" dirty="0">
                <a:latin typeface="Calibri"/>
              </a:rPr>
              <a:t>•    </a:t>
            </a:r>
            <a:r>
              <a:rPr lang="en-US" sz="1600" b="1" dirty="0" err="1">
                <a:latin typeface="Calibri"/>
              </a:rPr>
              <a:t>Deve</a:t>
            </a:r>
            <a:r>
              <a:rPr lang="en-US" sz="1600" b="1" dirty="0">
                <a:latin typeface="Calibri"/>
              </a:rPr>
              <a:t> </a:t>
            </a:r>
            <a:r>
              <a:rPr lang="en-US" sz="1600" b="1" dirty="0" err="1">
                <a:latin typeface="Calibri"/>
              </a:rPr>
              <a:t>rispettare</a:t>
            </a:r>
            <a:endParaRPr lang="en-US" sz="1600" b="1" dirty="0">
              <a:latin typeface="Calibri"/>
            </a:endParaRPr>
          </a:p>
          <a:p>
            <a:pPr marL="711200" indent="-228600" algn="just" eaLnBrk="1" fontAlgn="auto" hangingPunct="1">
              <a:lnSpc>
                <a:spcPts val="206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atin typeface="Calibri"/>
              </a:rPr>
              <a:t>•    </a:t>
            </a:r>
            <a:r>
              <a:rPr lang="en-US" sz="2100" dirty="0" err="1">
                <a:latin typeface="Calibri"/>
              </a:rPr>
              <a:t>Diritto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primario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dell'UE</a:t>
            </a:r>
            <a:r>
              <a:rPr lang="en-US" sz="2100" dirty="0">
                <a:latin typeface="Calibri"/>
              </a:rPr>
              <a:t> (</a:t>
            </a:r>
            <a:r>
              <a:rPr lang="en-US" sz="2100" dirty="0" err="1">
                <a:latin typeface="Calibri"/>
              </a:rPr>
              <a:t>trattati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dell'Unione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europea</a:t>
            </a:r>
            <a:r>
              <a:rPr lang="en-US" sz="2100" dirty="0">
                <a:latin typeface="Calibri"/>
              </a:rPr>
              <a:t> e </a:t>
            </a:r>
            <a:r>
              <a:rPr lang="en-US" sz="2100" dirty="0" err="1">
                <a:latin typeface="Calibri"/>
              </a:rPr>
              <a:t>sua</a:t>
            </a:r>
            <a:r>
              <a:rPr lang="en-US" sz="2100" dirty="0">
                <a:latin typeface="Calibri"/>
              </a:rPr>
              <a:t> Carta </a:t>
            </a:r>
            <a:r>
              <a:rPr lang="en-US" sz="2100" dirty="0" err="1">
                <a:latin typeface="Calibri"/>
              </a:rPr>
              <a:t>dei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diritti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fondamentali</a:t>
            </a:r>
            <a:r>
              <a:rPr lang="en-US" sz="2100" dirty="0">
                <a:latin typeface="Calibri"/>
              </a:rPr>
              <a:t>),</a:t>
            </a:r>
          </a:p>
          <a:p>
            <a:pPr marL="711200" indent="-228600" algn="just" eaLnBrk="1" fontAlgn="auto" hangingPunct="1">
              <a:lnSpc>
                <a:spcPts val="206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atin typeface="Calibri"/>
              </a:rPr>
              <a:t>•    </a:t>
            </a:r>
            <a:r>
              <a:rPr lang="en-US" sz="2100" dirty="0" err="1">
                <a:latin typeface="Calibri"/>
              </a:rPr>
              <a:t>Diritto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derivato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dell'UE</a:t>
            </a:r>
            <a:r>
              <a:rPr lang="en-US" sz="2100" dirty="0">
                <a:latin typeface="Calibri"/>
              </a:rPr>
              <a:t> (</a:t>
            </a:r>
            <a:r>
              <a:rPr lang="en-US" sz="2100" dirty="0" err="1">
                <a:latin typeface="Calibri"/>
              </a:rPr>
              <a:t>regolamenti</a:t>
            </a:r>
            <a:r>
              <a:rPr lang="en-US" sz="2100" dirty="0">
                <a:latin typeface="Calibri"/>
              </a:rPr>
              <a:t> e </a:t>
            </a:r>
            <a:r>
              <a:rPr lang="en-US" sz="2100" dirty="0" err="1">
                <a:latin typeface="Calibri"/>
              </a:rPr>
              <a:t>direttive</a:t>
            </a:r>
            <a:r>
              <a:rPr lang="en-US" sz="2100" dirty="0">
                <a:latin typeface="Calibri"/>
              </a:rPr>
              <a:t>, </a:t>
            </a:r>
            <a:r>
              <a:rPr lang="en-US" sz="2100" dirty="0" err="1">
                <a:latin typeface="Calibri"/>
              </a:rPr>
              <a:t>quali</a:t>
            </a:r>
            <a:r>
              <a:rPr lang="en-US" sz="2100" dirty="0">
                <a:latin typeface="Calibri"/>
              </a:rPr>
              <a:t> il </a:t>
            </a:r>
            <a:r>
              <a:rPr lang="en-US" sz="2100" dirty="0" err="1">
                <a:latin typeface="Calibri"/>
              </a:rPr>
              <a:t>regolamento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generale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sulla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protezione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dei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dati</a:t>
            </a:r>
            <a:r>
              <a:rPr lang="en-US" sz="2100" dirty="0">
                <a:latin typeface="Calibri"/>
              </a:rPr>
              <a:t>, la </a:t>
            </a:r>
            <a:r>
              <a:rPr lang="en-US" sz="2100" dirty="0" err="1">
                <a:latin typeface="Calibri"/>
              </a:rPr>
              <a:t>direttiva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sulla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responsabilita</a:t>
            </a:r>
            <a:r>
              <a:rPr lang="en-US" sz="2100" dirty="0">
                <a:latin typeface="Calibri"/>
              </a:rPr>
              <a:t> per </a:t>
            </a:r>
            <a:r>
              <a:rPr lang="en-US" sz="2100" dirty="0" err="1">
                <a:latin typeface="Calibri"/>
              </a:rPr>
              <a:t>prodotti</a:t>
            </a:r>
            <a:r>
              <a:rPr lang="en-US" sz="2100" dirty="0">
                <a:latin typeface="Calibri"/>
              </a:rPr>
              <a:t>, il </a:t>
            </a:r>
            <a:r>
              <a:rPr lang="en-US" sz="2100" dirty="0" err="1">
                <a:latin typeface="Calibri"/>
              </a:rPr>
              <a:t>regolamento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sulla</a:t>
            </a:r>
            <a:r>
              <a:rPr lang="en-US" sz="2100" dirty="0">
                <a:latin typeface="Calibri"/>
              </a:rPr>
              <a:t> libera </a:t>
            </a:r>
            <a:r>
              <a:rPr lang="en-US" sz="2100" dirty="0" err="1">
                <a:latin typeface="Calibri"/>
              </a:rPr>
              <a:t>circolazione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dei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dati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nonpersonali</a:t>
            </a:r>
            <a:r>
              <a:rPr lang="en-US" sz="2100" dirty="0">
                <a:latin typeface="Calibri"/>
              </a:rPr>
              <a:t>, le </a:t>
            </a:r>
            <a:r>
              <a:rPr lang="en-US" sz="2100" dirty="0" err="1">
                <a:latin typeface="Calibri"/>
              </a:rPr>
              <a:t>direttive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antidiscriminazione</a:t>
            </a:r>
            <a:r>
              <a:rPr lang="en-US" sz="2100" dirty="0">
                <a:latin typeface="Calibri"/>
              </a:rPr>
              <a:t>, il </a:t>
            </a:r>
            <a:r>
              <a:rPr lang="en-US" sz="2100" dirty="0" err="1">
                <a:latin typeface="Calibri"/>
              </a:rPr>
              <a:t>diritto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dei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consumatori</a:t>
            </a:r>
            <a:r>
              <a:rPr lang="en-US" sz="2100" dirty="0">
                <a:latin typeface="Calibri"/>
              </a:rPr>
              <a:t> e le </a:t>
            </a:r>
            <a:r>
              <a:rPr lang="en-US" sz="2100" dirty="0" err="1">
                <a:latin typeface="Calibri"/>
              </a:rPr>
              <a:t>direttive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sulla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sicurezza</a:t>
            </a:r>
            <a:r>
              <a:rPr lang="en-US" sz="2100" dirty="0">
                <a:latin typeface="Calibri"/>
              </a:rPr>
              <a:t> e la salute </a:t>
            </a:r>
            <a:r>
              <a:rPr lang="en-US" sz="2100" dirty="0" err="1">
                <a:latin typeface="Calibri"/>
              </a:rPr>
              <a:t>sul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lavoro</a:t>
            </a:r>
            <a:r>
              <a:rPr lang="en-US" sz="2100" dirty="0">
                <a:latin typeface="Calibri"/>
              </a:rPr>
              <a:t>),</a:t>
            </a:r>
          </a:p>
          <a:p>
            <a:pPr marL="711200" indent="-228600" algn="just" eaLnBrk="1" fontAlgn="auto" hangingPunct="1">
              <a:lnSpc>
                <a:spcPts val="206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atin typeface="Calibri"/>
              </a:rPr>
              <a:t>•    I </a:t>
            </a:r>
            <a:r>
              <a:rPr lang="en-US" sz="2100" dirty="0" err="1">
                <a:latin typeface="Calibri"/>
              </a:rPr>
              <a:t>trattati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delle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Nazioni</a:t>
            </a:r>
            <a:r>
              <a:rPr lang="en-US" sz="2100" dirty="0">
                <a:latin typeface="Calibri"/>
              </a:rPr>
              <a:t> Unite sui </a:t>
            </a:r>
            <a:r>
              <a:rPr lang="en-US" sz="2100" dirty="0" err="1">
                <a:latin typeface="Calibri"/>
              </a:rPr>
              <a:t>diritti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umani</a:t>
            </a:r>
            <a:r>
              <a:rPr lang="en-US" sz="2100" dirty="0">
                <a:latin typeface="Calibri"/>
              </a:rPr>
              <a:t> e le </a:t>
            </a:r>
            <a:r>
              <a:rPr lang="en-US" sz="2100" dirty="0" err="1">
                <a:latin typeface="Calibri"/>
              </a:rPr>
              <a:t>convenzioni</a:t>
            </a:r>
            <a:r>
              <a:rPr lang="en-US" sz="2100" dirty="0">
                <a:latin typeface="Calibri"/>
              </a:rPr>
              <a:t> del </a:t>
            </a:r>
            <a:r>
              <a:rPr lang="en-US" sz="2100" dirty="0" err="1">
                <a:latin typeface="Calibri"/>
              </a:rPr>
              <a:t>Consiglio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d'Europa</a:t>
            </a:r>
            <a:r>
              <a:rPr lang="en-US" sz="2100" dirty="0">
                <a:latin typeface="Calibri"/>
              </a:rPr>
              <a:t> (come la </a:t>
            </a:r>
            <a:r>
              <a:rPr lang="en-US" sz="2100" dirty="0" err="1">
                <a:latin typeface="Calibri"/>
              </a:rPr>
              <a:t>Convenzione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europea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dei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diritti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dell'uomo</a:t>
            </a:r>
            <a:r>
              <a:rPr lang="en-US" sz="2100" dirty="0">
                <a:latin typeface="Calibri"/>
              </a:rPr>
              <a:t>),</a:t>
            </a:r>
          </a:p>
          <a:p>
            <a:pPr marL="711200" indent="-228600" algn="just" eaLnBrk="1" fontAlgn="auto" hangingPunct="1">
              <a:lnSpc>
                <a:spcPts val="2064"/>
              </a:lnSpc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2100" dirty="0">
                <a:latin typeface="Calibri"/>
              </a:rPr>
              <a:t>•    </a:t>
            </a:r>
            <a:r>
              <a:rPr lang="en-US" sz="2100" dirty="0" err="1">
                <a:latin typeface="Calibri"/>
              </a:rPr>
              <a:t>Leggi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degli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Stati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membri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dell'UE</a:t>
            </a:r>
            <a:r>
              <a:rPr lang="en-US" sz="2100" dirty="0">
                <a:latin typeface="Calibri"/>
              </a:rPr>
              <a:t> (</a:t>
            </a:r>
            <a:r>
              <a:rPr lang="en-US" sz="2100" dirty="0" err="1">
                <a:latin typeface="Calibri"/>
              </a:rPr>
              <a:t>diritto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italiano</a:t>
            </a:r>
            <a:r>
              <a:rPr lang="en-US" sz="2100" dirty="0">
                <a:latin typeface="Calibri"/>
              </a:rPr>
              <a:t>).</a:t>
            </a:r>
          </a:p>
          <a:p>
            <a:pPr eaLnBrk="1" fontAlgn="auto" hangingPunct="1">
              <a:lnSpc>
                <a:spcPts val="316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Calibri"/>
              </a:rPr>
              <a:t>•    Le </a:t>
            </a:r>
            <a:r>
              <a:rPr lang="en-US" sz="1600" b="1" dirty="0" err="1">
                <a:latin typeface="Calibri"/>
              </a:rPr>
              <a:t>leggi</a:t>
            </a:r>
            <a:r>
              <a:rPr lang="en-US" sz="1600" b="1" dirty="0">
                <a:latin typeface="Calibri"/>
              </a:rPr>
              <a:t> </a:t>
            </a:r>
            <a:r>
              <a:rPr lang="en-US" sz="1600" b="1" dirty="0" err="1">
                <a:latin typeface="Calibri"/>
              </a:rPr>
              <a:t>possono</a:t>
            </a:r>
            <a:r>
              <a:rPr lang="en-US" sz="1600" b="1" dirty="0">
                <a:latin typeface="Calibri"/>
              </a:rPr>
              <a:t> </a:t>
            </a:r>
            <a:r>
              <a:rPr lang="en-US" sz="1600" b="1" dirty="0" err="1">
                <a:latin typeface="Calibri"/>
              </a:rPr>
              <a:t>essere</a:t>
            </a:r>
            <a:r>
              <a:rPr lang="en-US" sz="1600" b="1" dirty="0">
                <a:latin typeface="Calibri"/>
              </a:rPr>
              <a:t> </a:t>
            </a:r>
            <a:r>
              <a:rPr lang="en-US" sz="1600" b="1" dirty="0" err="1">
                <a:latin typeface="Calibri"/>
              </a:rPr>
              <a:t>orizzontali</a:t>
            </a:r>
            <a:r>
              <a:rPr lang="en-US" sz="1600" b="1" dirty="0">
                <a:latin typeface="Calibri"/>
              </a:rPr>
              <a:t> di </a:t>
            </a:r>
            <a:r>
              <a:rPr lang="en-US" sz="1600" b="1" dirty="0" err="1">
                <a:latin typeface="Calibri"/>
              </a:rPr>
              <a:t>norme</a:t>
            </a:r>
            <a:r>
              <a:rPr lang="en-US" sz="1600" b="1" dirty="0">
                <a:latin typeface="Calibri"/>
              </a:rPr>
              <a:t> </a:t>
            </a:r>
            <a:r>
              <a:rPr lang="en-US" sz="1600" b="1" dirty="0" err="1">
                <a:latin typeface="Calibri"/>
              </a:rPr>
              <a:t>specifiche</a:t>
            </a:r>
            <a:r>
              <a:rPr lang="en-US" sz="1600" b="1" dirty="0">
                <a:latin typeface="Calibri"/>
              </a:rPr>
              <a:t> per </a:t>
            </a:r>
            <a:r>
              <a:rPr lang="en-US" sz="1600" b="1" dirty="0" err="1">
                <a:latin typeface="Calibri"/>
              </a:rPr>
              <a:t>dominio</a:t>
            </a:r>
            <a:r>
              <a:rPr lang="en-US" sz="1600" b="1" dirty="0">
                <a:latin typeface="Calibri"/>
              </a:rPr>
              <a:t> (ad </a:t>
            </a:r>
            <a:r>
              <a:rPr lang="en-US" sz="1600" b="1" dirty="0" err="1">
                <a:latin typeface="Calibri"/>
              </a:rPr>
              <a:t>esempio</a:t>
            </a:r>
            <a:r>
              <a:rPr lang="en-US" sz="1600" b="1" dirty="0">
                <a:latin typeface="Calibri"/>
              </a:rPr>
              <a:t>, sui </a:t>
            </a:r>
            <a:r>
              <a:rPr lang="en-US" sz="1600" b="1" dirty="0" err="1">
                <a:latin typeface="Calibri"/>
              </a:rPr>
              <a:t>dispositivi</a:t>
            </a:r>
            <a:r>
              <a:rPr lang="en-US" sz="1600" b="1" dirty="0">
                <a:latin typeface="Calibri"/>
              </a:rPr>
              <a:t> </a:t>
            </a:r>
            <a:r>
              <a:rPr lang="en-US" sz="1600" b="1" dirty="0" err="1">
                <a:latin typeface="Calibri"/>
              </a:rPr>
              <a:t>medici</a:t>
            </a:r>
            <a:r>
              <a:rPr lang="en-US" sz="1600" b="1" dirty="0">
                <a:latin typeface="Calibri"/>
              </a:rPr>
              <a:t>)</a:t>
            </a:r>
          </a:p>
          <a:p>
            <a:pPr eaLnBrk="1" fontAlgn="auto" hangingPunct="1">
              <a:lnSpc>
                <a:spcPts val="316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Calibri"/>
              </a:rPr>
              <a:t>•    </a:t>
            </a:r>
            <a:r>
              <a:rPr lang="en-US" sz="1600" b="1" dirty="0" err="1">
                <a:latin typeface="Calibri"/>
              </a:rPr>
              <a:t>Riesci</a:t>
            </a:r>
            <a:r>
              <a:rPr lang="en-US" sz="1600" b="1" dirty="0">
                <a:latin typeface="Calibri"/>
              </a:rPr>
              <a:t> a </a:t>
            </a:r>
            <a:r>
              <a:rPr lang="en-US" sz="1600" b="1" dirty="0" err="1">
                <a:latin typeface="Calibri"/>
              </a:rPr>
              <a:t>pensare</a:t>
            </a:r>
            <a:r>
              <a:rPr lang="en-US" sz="1600" b="1" dirty="0">
                <a:latin typeface="Calibri"/>
              </a:rPr>
              <a:t> a </a:t>
            </a:r>
            <a:r>
              <a:rPr lang="en-US" sz="1600" b="1" dirty="0" err="1">
                <a:latin typeface="Calibri"/>
              </a:rPr>
              <a:t>una</a:t>
            </a:r>
            <a:r>
              <a:rPr lang="en-US" sz="1600" b="1" dirty="0">
                <a:latin typeface="Calibri"/>
              </a:rPr>
              <a:t> </a:t>
            </a:r>
            <a:r>
              <a:rPr lang="en-US" sz="1600" b="1" dirty="0" err="1">
                <a:latin typeface="Calibri"/>
              </a:rPr>
              <a:t>legge</a:t>
            </a:r>
            <a:r>
              <a:rPr lang="en-US" sz="1600" b="1" dirty="0">
                <a:latin typeface="Calibri"/>
              </a:rPr>
              <a:t> </a:t>
            </a:r>
            <a:r>
              <a:rPr lang="en-US" sz="1600" b="1" dirty="0" err="1">
                <a:latin typeface="Calibri"/>
              </a:rPr>
              <a:t>orizzontale</a:t>
            </a:r>
            <a:r>
              <a:rPr lang="en-US" sz="1600" b="1" dirty="0">
                <a:latin typeface="Calibri"/>
              </a:rPr>
              <a:t> </a:t>
            </a:r>
            <a:r>
              <a:rPr lang="en-US" sz="1600" b="1" dirty="0" err="1">
                <a:latin typeface="Calibri"/>
              </a:rPr>
              <a:t>che</a:t>
            </a:r>
            <a:r>
              <a:rPr lang="en-US" sz="1600" b="1" dirty="0">
                <a:latin typeface="Calibri"/>
              </a:rPr>
              <a:t> copra </a:t>
            </a:r>
            <a:r>
              <a:rPr lang="en-US" sz="1600" b="1" dirty="0" err="1">
                <a:latin typeface="Calibri"/>
              </a:rPr>
              <a:t>tutte</a:t>
            </a:r>
            <a:r>
              <a:rPr lang="en-US" sz="1600" b="1" dirty="0">
                <a:latin typeface="Calibri"/>
              </a:rPr>
              <a:t> le </a:t>
            </a:r>
            <a:r>
              <a:rPr lang="en-US" sz="1600" b="1" dirty="0" err="1">
                <a:latin typeface="Calibri"/>
              </a:rPr>
              <a:t>applicazioni</a:t>
            </a:r>
            <a:r>
              <a:rPr lang="en-US" sz="1600" b="1" dirty="0">
                <a:latin typeface="Calibri"/>
              </a:rPr>
              <a:t> di IA?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D4C74CB8-BF44-1247-9250-FE3BD753D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570038"/>
            <a:ext cx="78581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>
            <a:extLst>
              <a:ext uri="{FF2B5EF4-FFF2-40B4-BE49-F238E27FC236}">
                <a16:creationId xmlns:a16="http://schemas.microsoft.com/office/drawing/2014/main" id="{3D1CA22E-23F5-8641-435F-3D75ADCE9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573088"/>
            <a:ext cx="43434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>
            <a:extLst>
              <a:ext uri="{FF2B5EF4-FFF2-40B4-BE49-F238E27FC236}">
                <a16:creationId xmlns:a16="http://schemas.microsoft.com/office/drawing/2014/main" id="{646784B3-010A-A7D2-7B96-BFA04778F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2352675"/>
            <a:ext cx="6043612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4">
            <a:extLst>
              <a:ext uri="{FF2B5EF4-FFF2-40B4-BE49-F238E27FC236}">
                <a16:creationId xmlns:a16="http://schemas.microsoft.com/office/drawing/2014/main" id="{DD264A02-FAD4-5A67-860F-912D4C16E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407988"/>
            <a:ext cx="3101975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4388"/>
              </a:lnSpc>
              <a:spcAft>
                <a:spcPts val="838"/>
              </a:spcAft>
            </a:pPr>
            <a:r>
              <a:rPr lang="en-US" altLang="it-IT" sz="4200"/>
              <a:t>Fondamenti di un'IA affidabile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9BE544-9209-3C83-A561-AA6249113F16}"/>
              </a:ext>
            </a:extLst>
          </p:cNvPr>
          <p:cNvSpPr/>
          <p:nvPr/>
        </p:nvSpPr>
        <p:spPr>
          <a:xfrm>
            <a:off x="1055688" y="2455863"/>
            <a:ext cx="3971925" cy="2754312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lnSpc>
                <a:spcPts val="1776"/>
              </a:lnSpc>
              <a:spcBef>
                <a:spcPts val="840"/>
              </a:spcBef>
              <a:spcAft>
                <a:spcPts val="0"/>
              </a:spcAft>
              <a:defRPr/>
            </a:pPr>
            <a:r>
              <a:rPr lang="en-US" sz="1600" b="1">
                <a:latin typeface="Calibri"/>
              </a:rPr>
              <a:t>L'etica dell'IA e un sotto-campo dell'etica applicata,</a:t>
            </a:r>
          </a:p>
          <a:p>
            <a:pPr marL="479552" indent="-228600" eaLnBrk="1" fontAlgn="auto" hangingPunct="1">
              <a:lnSpc>
                <a:spcPts val="175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latin typeface="Calibri"/>
              </a:rPr>
              <a:t>•    concentrandosi sulle questioni etiche sollevate dallo sviluppo, dalla diffusione e dall'uso dell'IA.</a:t>
            </a:r>
          </a:p>
          <a:p>
            <a:pPr marL="479552" indent="-228600" eaLnBrk="1" fontAlgn="auto" hangingPunct="1">
              <a:lnSpc>
                <a:spcPts val="182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latin typeface="Calibri"/>
              </a:rPr>
              <a:t>•    La sua preoccupazione centrale e quella di identificare come l'lA puo avanzare o sollevare preoccupazioni per la buona vita degli individui, in termini di qualita della vita, o l'autonomia umana e la liberta necessarie per una societa democratica.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379FF883-55DC-6AA6-AA2A-E888CD919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00" y="476250"/>
            <a:ext cx="86137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3363"/>
              </a:spcAft>
            </a:pPr>
            <a:r>
              <a:rPr lang="en-US" altLang="it-IT" sz="4200"/>
              <a:t>Fondazione: Diritti fondamentali (etici)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28F7503-B52F-D268-0F5E-FC0482BC8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63" y="1520825"/>
            <a:ext cx="10193337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0" indent="-2540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ts val="3363"/>
              </a:spcBef>
            </a:pPr>
            <a:r>
              <a:rPr lang="en-US" altLang="it-IT" sz="2700"/>
              <a:t>•    Rispetto della dignita umana. La dignita umana comprende I'idea che ogni essere umano possieda un "valore intrinseco"</a:t>
            </a:r>
          </a:p>
          <a:p>
            <a:pPr eaLnBrk="1" hangingPunct="1">
              <a:lnSpc>
                <a:spcPts val="2975"/>
              </a:lnSpc>
            </a:pPr>
            <a:r>
              <a:rPr lang="en-US" altLang="it-IT" sz="2700"/>
              <a:t>•    Liberta dell'individuo. Gli esseri umani dovrebbero rimanere liberi di prendere decisioni di vita per se stessi: compresa (tra gli altri diritti) la tutela della liberta d'impresa, la liberta delle arti e della scienza, la liberta di espressione, il diritto alla vita privata e alla privacy, nonche la liberta di riunione e di associazione.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B345CC61-EE43-DE5F-D9DC-32C93C2DE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762000"/>
            <a:ext cx="86137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3363"/>
              </a:spcAft>
            </a:pPr>
            <a:r>
              <a:rPr lang="en-US" altLang="it-IT" sz="4200"/>
              <a:t>Fondazione: Diritti fondamentali (etici)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2CD01AF-6184-159A-818E-319804F7D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100" y="1809750"/>
            <a:ext cx="9872663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0" indent="-2540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975"/>
              </a:lnSpc>
              <a:spcBef>
                <a:spcPts val="3363"/>
              </a:spcBef>
              <a:spcAft>
                <a:spcPts val="213"/>
              </a:spcAft>
            </a:pPr>
            <a:r>
              <a:rPr lang="en-US" altLang="it-IT" sz="2000"/>
              <a:t>•    Rispetto della democrazia, della giustizia e dello Stato di diritto. I sistemi di IA non devono minare i processi democratici, la deliberazione umana o i sistemi di voto democratico, il giusto processo e l'uguaglianza davanti alla legge</a:t>
            </a:r>
          </a:p>
          <a:p>
            <a:pPr eaLnBrk="1" hangingPunct="1">
              <a:lnSpc>
                <a:spcPts val="2975"/>
              </a:lnSpc>
              <a:spcAft>
                <a:spcPts val="213"/>
              </a:spcAft>
            </a:pPr>
            <a:r>
              <a:rPr lang="en-US" altLang="it-IT" sz="2000"/>
              <a:t>•    Uguaglianza, non discriminazione e solidarieta, compresi i diritti delle persone a rischio di esclusione. In un contesto di IA, l'uguaglianza implica che le operazioni del sistema non possono generare output ingiustamente distorti. (GS: dobbiamo capire cosa significhi)</a:t>
            </a:r>
          </a:p>
          <a:p>
            <a:pPr eaLnBrk="1" hangingPunct="1">
              <a:lnSpc>
                <a:spcPts val="2975"/>
              </a:lnSpc>
            </a:pPr>
            <a:r>
              <a:rPr lang="en-US" altLang="it-IT" sz="2000"/>
              <a:t>•    Altri diritti dei cittadini il diritto di voto, il diritto di buona amministrazione o l'accesso ai documenti pubblici, e il diritto di petizione all'amministrazione</a:t>
            </a:r>
          </a:p>
          <a:p>
            <a:pPr eaLnBrk="1" hangingPunct="1">
              <a:lnSpc>
                <a:spcPts val="2975"/>
              </a:lnSpc>
            </a:pPr>
            <a:endParaRPr lang="en-US" altLang="it-IT" sz="20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C6AC3B67-510F-DD28-8BB5-72715017A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38" y="666750"/>
            <a:ext cx="423386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2525"/>
              </a:spcAft>
            </a:pPr>
            <a:endParaRPr lang="en-US" altLang="it-IT" sz="27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78B8899C-0E62-F37E-175F-5DAFC4FC1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100" y="666750"/>
            <a:ext cx="81168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2525"/>
              </a:spcBef>
              <a:spcAft>
                <a:spcPts val="6513"/>
              </a:spcAft>
            </a:pPr>
            <a:r>
              <a:rPr lang="en-US" altLang="it-IT" sz="4200"/>
              <a:t>Principi etici (basati sui diritti umani)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F5466B9-BC7E-F88F-9FBE-91C1C7D08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1909763"/>
            <a:ext cx="5148262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3788"/>
              </a:lnSpc>
              <a:spcBef>
                <a:spcPts val="6513"/>
              </a:spcBef>
            </a:pPr>
            <a:r>
              <a:rPr lang="en-US" altLang="it-IT" sz="2700"/>
              <a:t>•   (i) Rispetto dell'autonomia umana</a:t>
            </a:r>
          </a:p>
          <a:p>
            <a:pPr algn="just" eaLnBrk="1" hangingPunct="1">
              <a:lnSpc>
                <a:spcPts val="3788"/>
              </a:lnSpc>
            </a:pPr>
            <a:r>
              <a:rPr lang="en-US" altLang="it-IT" sz="2700"/>
              <a:t>•    (II) Prevenzione del danno</a:t>
            </a:r>
          </a:p>
          <a:p>
            <a:pPr algn="just" eaLnBrk="1" hangingPunct="1">
              <a:lnSpc>
                <a:spcPts val="3788"/>
              </a:lnSpc>
            </a:pPr>
            <a:r>
              <a:rPr lang="en-US" altLang="it-IT" sz="2700"/>
              <a:t>•    (III) Equita</a:t>
            </a:r>
          </a:p>
          <a:p>
            <a:pPr algn="just" eaLnBrk="1" hangingPunct="1">
              <a:lnSpc>
                <a:spcPts val="3788"/>
              </a:lnSpc>
            </a:pPr>
            <a:r>
              <a:rPr lang="en-US" altLang="it-IT" sz="2700"/>
              <a:t>•    (IV) Esplicabilita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D9D6B0E7-A69B-D72B-6B5D-221A14249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088" y="774700"/>
            <a:ext cx="69770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2938"/>
              </a:spcAft>
            </a:pPr>
            <a:r>
              <a:rPr lang="en-US" altLang="it-IT" sz="4200"/>
              <a:t>Rispetto dell'autonomia umana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5E0350-C9BF-8A5D-D3F0-4C81E465B138}"/>
              </a:ext>
            </a:extLst>
          </p:cNvPr>
          <p:cNvSpPr/>
          <p:nvPr/>
        </p:nvSpPr>
        <p:spPr>
          <a:xfrm>
            <a:off x="920750" y="1746250"/>
            <a:ext cx="10240963" cy="4173538"/>
          </a:xfrm>
          <a:prstGeom prst="rect">
            <a:avLst/>
          </a:prstGeom>
        </p:spPr>
        <p:txBody>
          <a:bodyPr lIns="0" tIns="0" rIns="0" bIns="0"/>
          <a:lstStyle/>
          <a:p>
            <a:pPr marL="254000" indent="-254000" eaLnBrk="1" fontAlgn="auto" hangingPunct="1">
              <a:lnSpc>
                <a:spcPts val="2664"/>
              </a:lnSpc>
              <a:spcBef>
                <a:spcPts val="2940"/>
              </a:spcBef>
              <a:spcAft>
                <a:spcPts val="0"/>
              </a:spcAft>
              <a:defRPr/>
            </a:pPr>
            <a:r>
              <a:rPr lang="en-US" sz="2100" dirty="0">
                <a:latin typeface="Calibri"/>
              </a:rPr>
              <a:t>• </a:t>
            </a:r>
            <a:r>
              <a:rPr lang="en-US" sz="2700" dirty="0" err="1">
                <a:latin typeface="Calibri"/>
              </a:rPr>
              <a:t>Gli</a:t>
            </a:r>
            <a:r>
              <a:rPr lang="en-US" sz="2700" dirty="0">
                <a:latin typeface="Calibri"/>
              </a:rPr>
              <a:t> </a:t>
            </a:r>
            <a:r>
              <a:rPr lang="en-US" sz="2700" dirty="0" err="1">
                <a:latin typeface="Calibri"/>
              </a:rPr>
              <a:t>esseri</a:t>
            </a:r>
            <a:r>
              <a:rPr lang="en-US" sz="2700" dirty="0">
                <a:latin typeface="Calibri"/>
              </a:rPr>
              <a:t> </a:t>
            </a:r>
            <a:r>
              <a:rPr lang="en-US" sz="2700" dirty="0" err="1">
                <a:latin typeface="Calibri"/>
              </a:rPr>
              <a:t>umani</a:t>
            </a:r>
            <a:r>
              <a:rPr lang="en-US" sz="2700" dirty="0">
                <a:latin typeface="Calibri"/>
              </a:rPr>
              <a:t> </a:t>
            </a:r>
            <a:r>
              <a:rPr lang="en-US" sz="2700" dirty="0" err="1">
                <a:latin typeface="Calibri"/>
              </a:rPr>
              <a:t>che</a:t>
            </a:r>
            <a:r>
              <a:rPr lang="en-US" sz="2700" dirty="0">
                <a:latin typeface="Calibri"/>
              </a:rPr>
              <a:t> </a:t>
            </a:r>
            <a:r>
              <a:rPr lang="en-US" sz="2700" dirty="0" err="1">
                <a:latin typeface="Calibri"/>
              </a:rPr>
              <a:t>interagiscono</a:t>
            </a:r>
            <a:r>
              <a:rPr lang="en-US" sz="2700" dirty="0">
                <a:latin typeface="Calibri"/>
              </a:rPr>
              <a:t> con </a:t>
            </a:r>
            <a:r>
              <a:rPr lang="en-US" sz="2700" dirty="0" err="1">
                <a:latin typeface="Calibri"/>
              </a:rPr>
              <a:t>i</a:t>
            </a:r>
            <a:r>
              <a:rPr lang="en-US" sz="2700" dirty="0">
                <a:latin typeface="Calibri"/>
              </a:rPr>
              <a:t> </a:t>
            </a:r>
            <a:r>
              <a:rPr lang="en-US" sz="2700" dirty="0" err="1">
                <a:latin typeface="Calibri"/>
              </a:rPr>
              <a:t>sistemi</a:t>
            </a:r>
            <a:r>
              <a:rPr lang="en-US" sz="2700" dirty="0">
                <a:latin typeface="Calibri"/>
              </a:rPr>
              <a:t> di IA </a:t>
            </a:r>
            <a:r>
              <a:rPr lang="en-US" sz="2700" dirty="0" err="1">
                <a:latin typeface="Calibri"/>
              </a:rPr>
              <a:t>devono</a:t>
            </a:r>
            <a:r>
              <a:rPr lang="en-US" sz="2700" dirty="0">
                <a:latin typeface="Calibri"/>
              </a:rPr>
              <a:t> </a:t>
            </a:r>
            <a:r>
              <a:rPr lang="en-US" sz="2700" dirty="0" err="1">
                <a:latin typeface="Calibri"/>
              </a:rPr>
              <a:t>essere</a:t>
            </a:r>
            <a:r>
              <a:rPr lang="en-US" sz="2700" dirty="0">
                <a:latin typeface="Calibri"/>
              </a:rPr>
              <a:t> in </a:t>
            </a:r>
            <a:r>
              <a:rPr lang="en-US" sz="2700" dirty="0" err="1">
                <a:latin typeface="Calibri"/>
              </a:rPr>
              <a:t>grado</a:t>
            </a:r>
            <a:r>
              <a:rPr lang="en-US" sz="2700" dirty="0">
                <a:latin typeface="Calibri"/>
              </a:rPr>
              <a:t> di </a:t>
            </a:r>
            <a:r>
              <a:rPr lang="en-US" sz="2700" dirty="0" err="1">
                <a:latin typeface="Calibri"/>
              </a:rPr>
              <a:t>mantenere</a:t>
            </a:r>
            <a:r>
              <a:rPr lang="en-US" sz="2700" dirty="0">
                <a:latin typeface="Calibri"/>
              </a:rPr>
              <a:t> </a:t>
            </a:r>
            <a:r>
              <a:rPr lang="en-US" sz="2700" dirty="0" err="1">
                <a:latin typeface="Calibri"/>
              </a:rPr>
              <a:t>piena</a:t>
            </a:r>
            <a:r>
              <a:rPr lang="en-US" sz="2700" dirty="0">
                <a:latin typeface="Calibri"/>
              </a:rPr>
              <a:t> ed </a:t>
            </a:r>
            <a:r>
              <a:rPr lang="en-US" sz="2700" dirty="0" err="1">
                <a:latin typeface="Calibri"/>
              </a:rPr>
              <a:t>efficace</a:t>
            </a:r>
            <a:r>
              <a:rPr lang="en-US" sz="2700" dirty="0">
                <a:latin typeface="Calibri"/>
              </a:rPr>
              <a:t> </a:t>
            </a:r>
            <a:r>
              <a:rPr lang="en-US" sz="2700" dirty="0" err="1">
                <a:latin typeface="Calibri"/>
              </a:rPr>
              <a:t>autodeterminazione</a:t>
            </a:r>
            <a:r>
              <a:rPr lang="en-US" sz="2700" dirty="0">
                <a:latin typeface="Calibri"/>
              </a:rPr>
              <a:t> </a:t>
            </a:r>
            <a:r>
              <a:rPr lang="en-US" sz="2700" dirty="0" err="1">
                <a:latin typeface="Calibri"/>
              </a:rPr>
              <a:t>su</a:t>
            </a:r>
            <a:r>
              <a:rPr lang="en-US" sz="2700" dirty="0">
                <a:latin typeface="Calibri"/>
              </a:rPr>
              <a:t> se </a:t>
            </a:r>
            <a:r>
              <a:rPr lang="en-US" sz="2700" dirty="0" err="1">
                <a:latin typeface="Calibri"/>
              </a:rPr>
              <a:t>stessi</a:t>
            </a:r>
            <a:r>
              <a:rPr lang="en-US" sz="2700" dirty="0">
                <a:latin typeface="Calibri"/>
              </a:rPr>
              <a:t> ed </a:t>
            </a:r>
            <a:r>
              <a:rPr lang="en-US" sz="2700" dirty="0" err="1">
                <a:latin typeface="Calibri"/>
              </a:rPr>
              <a:t>essere</a:t>
            </a:r>
            <a:r>
              <a:rPr lang="en-US" sz="2700" dirty="0">
                <a:latin typeface="Calibri"/>
              </a:rPr>
              <a:t> in </a:t>
            </a:r>
            <a:r>
              <a:rPr lang="en-US" sz="2700" dirty="0" err="1">
                <a:latin typeface="Calibri"/>
              </a:rPr>
              <a:t>grado</a:t>
            </a:r>
            <a:r>
              <a:rPr lang="en-US" sz="2700" dirty="0">
                <a:latin typeface="Calibri"/>
              </a:rPr>
              <a:t> di </a:t>
            </a:r>
            <a:r>
              <a:rPr lang="en-US" sz="2700" dirty="0" err="1">
                <a:latin typeface="Calibri"/>
              </a:rPr>
              <a:t>partecipare</a:t>
            </a:r>
            <a:r>
              <a:rPr lang="en-US" sz="2700" dirty="0">
                <a:latin typeface="Calibri"/>
              </a:rPr>
              <a:t> al </a:t>
            </a:r>
            <a:r>
              <a:rPr lang="en-US" sz="2700" dirty="0" err="1">
                <a:latin typeface="Calibri"/>
              </a:rPr>
              <a:t>processo</a:t>
            </a:r>
            <a:r>
              <a:rPr lang="en-US" sz="2700" dirty="0">
                <a:latin typeface="Calibri"/>
              </a:rPr>
              <a:t> </a:t>
            </a:r>
            <a:r>
              <a:rPr lang="en-US" sz="2700" dirty="0" err="1">
                <a:latin typeface="Calibri"/>
              </a:rPr>
              <a:t>democratico</a:t>
            </a:r>
            <a:r>
              <a:rPr lang="en-US" sz="2700" dirty="0">
                <a:latin typeface="Calibri"/>
              </a:rPr>
              <a:t>.</a:t>
            </a:r>
          </a:p>
          <a:p>
            <a:pPr marL="698500" indent="-215900" eaLnBrk="1" fontAlgn="auto" hangingPunct="1">
              <a:lnSpc>
                <a:spcPts val="2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atin typeface="Calibri"/>
              </a:rPr>
              <a:t>•    I </a:t>
            </a:r>
            <a:r>
              <a:rPr lang="en-US" sz="2100" dirty="0" err="1">
                <a:latin typeface="Calibri"/>
              </a:rPr>
              <a:t>sistemi</a:t>
            </a:r>
            <a:r>
              <a:rPr lang="en-US" sz="2100" dirty="0">
                <a:latin typeface="Calibri"/>
              </a:rPr>
              <a:t> di </a:t>
            </a:r>
            <a:r>
              <a:rPr lang="en-US" sz="2100" dirty="0" err="1">
                <a:latin typeface="Calibri"/>
              </a:rPr>
              <a:t>intelligenza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artificiale</a:t>
            </a:r>
            <a:r>
              <a:rPr lang="en-US" sz="2100" dirty="0">
                <a:latin typeface="Calibri"/>
              </a:rPr>
              <a:t> non </a:t>
            </a:r>
            <a:r>
              <a:rPr lang="en-US" sz="2100" dirty="0" err="1">
                <a:latin typeface="Calibri"/>
              </a:rPr>
              <a:t>dovrebbero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ingiustificatamente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subordinare</a:t>
            </a:r>
            <a:r>
              <a:rPr lang="en-US" sz="2100" dirty="0">
                <a:latin typeface="Calibri"/>
              </a:rPr>
              <a:t>, </a:t>
            </a:r>
            <a:r>
              <a:rPr lang="en-US" sz="2100" dirty="0" err="1">
                <a:latin typeface="Calibri"/>
              </a:rPr>
              <a:t>costringere</a:t>
            </a:r>
            <a:r>
              <a:rPr lang="en-US" sz="2100" dirty="0">
                <a:latin typeface="Calibri"/>
              </a:rPr>
              <a:t>, </a:t>
            </a:r>
            <a:r>
              <a:rPr lang="en-US" sz="2100" dirty="0" err="1">
                <a:latin typeface="Calibri"/>
              </a:rPr>
              <a:t>ingannare</a:t>
            </a:r>
            <a:r>
              <a:rPr lang="en-US" sz="2100" dirty="0">
                <a:latin typeface="Calibri"/>
              </a:rPr>
              <a:t>, </a:t>
            </a:r>
            <a:r>
              <a:rPr lang="en-US" sz="2100" dirty="0" err="1">
                <a:latin typeface="Calibri"/>
              </a:rPr>
              <a:t>manipolare</a:t>
            </a:r>
            <a:r>
              <a:rPr lang="en-US" sz="2100" dirty="0">
                <a:latin typeface="Calibri"/>
              </a:rPr>
              <a:t>, </a:t>
            </a:r>
            <a:r>
              <a:rPr lang="en-US" sz="2100" dirty="0" err="1">
                <a:latin typeface="Calibri"/>
              </a:rPr>
              <a:t>condizionare</a:t>
            </a:r>
            <a:r>
              <a:rPr lang="en-US" sz="2100" dirty="0">
                <a:latin typeface="Calibri"/>
              </a:rPr>
              <a:t> o </a:t>
            </a:r>
            <a:r>
              <a:rPr lang="en-US" sz="2100" dirty="0" err="1">
                <a:latin typeface="Calibri"/>
              </a:rPr>
              <a:t>maneggiare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gli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esseri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umani</a:t>
            </a:r>
            <a:r>
              <a:rPr lang="en-US" sz="2100" dirty="0">
                <a:latin typeface="Calibri"/>
              </a:rPr>
              <a:t>.</a:t>
            </a:r>
          </a:p>
          <a:p>
            <a:pPr marL="698500" indent="-215900" eaLnBrk="1" fontAlgn="auto" hangingPunct="1">
              <a:lnSpc>
                <a:spcPts val="2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atin typeface="Calibri"/>
              </a:rPr>
              <a:t>•    </a:t>
            </a:r>
            <a:r>
              <a:rPr lang="en-US" sz="2100" dirty="0" err="1">
                <a:latin typeface="Calibri"/>
              </a:rPr>
              <a:t>dovrebbero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essere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progettati</a:t>
            </a:r>
            <a:r>
              <a:rPr lang="en-US" sz="2100" dirty="0">
                <a:latin typeface="Calibri"/>
              </a:rPr>
              <a:t> per </a:t>
            </a:r>
            <a:r>
              <a:rPr lang="en-US" sz="2100" dirty="0" err="1">
                <a:latin typeface="Calibri"/>
              </a:rPr>
              <a:t>aumentare</a:t>
            </a:r>
            <a:r>
              <a:rPr lang="en-US" sz="2100" dirty="0">
                <a:latin typeface="Calibri"/>
              </a:rPr>
              <a:t>, </a:t>
            </a:r>
            <a:r>
              <a:rPr lang="en-US" sz="2100" dirty="0" err="1">
                <a:latin typeface="Calibri"/>
              </a:rPr>
              <a:t>integrare</a:t>
            </a:r>
            <a:r>
              <a:rPr lang="en-US" sz="2100" dirty="0">
                <a:latin typeface="Calibri"/>
              </a:rPr>
              <a:t> e </a:t>
            </a:r>
            <a:r>
              <a:rPr lang="en-US" sz="2100" dirty="0" err="1">
                <a:latin typeface="Calibri"/>
              </a:rPr>
              <a:t>potenziare</a:t>
            </a:r>
            <a:r>
              <a:rPr lang="en-US" sz="2100" dirty="0">
                <a:latin typeface="Calibri"/>
              </a:rPr>
              <a:t> le </a:t>
            </a:r>
            <a:r>
              <a:rPr lang="en-US" sz="2100" dirty="0" err="1">
                <a:latin typeface="Calibri"/>
              </a:rPr>
              <a:t>capacita</a:t>
            </a:r>
            <a:r>
              <a:rPr lang="en-US" sz="2100" dirty="0">
                <a:latin typeface="Calibri"/>
              </a:rPr>
              <a:t> cognitive, </a:t>
            </a:r>
            <a:r>
              <a:rPr lang="en-US" sz="2100" dirty="0" err="1">
                <a:latin typeface="Calibri"/>
              </a:rPr>
              <a:t>sociali</a:t>
            </a:r>
            <a:r>
              <a:rPr lang="en-US" sz="2100" dirty="0">
                <a:latin typeface="Calibri"/>
              </a:rPr>
              <a:t> e </a:t>
            </a:r>
            <a:r>
              <a:rPr lang="en-US" sz="2100" dirty="0" err="1">
                <a:latin typeface="Calibri"/>
              </a:rPr>
              <a:t>culturali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umane</a:t>
            </a:r>
            <a:r>
              <a:rPr lang="en-US" sz="2100" dirty="0">
                <a:latin typeface="Calibri"/>
              </a:rPr>
              <a:t>.</a:t>
            </a:r>
          </a:p>
          <a:p>
            <a:pPr marL="698500" indent="-215900" eaLnBrk="1" fontAlgn="auto" hangingPunct="1">
              <a:lnSpc>
                <a:spcPts val="2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atin typeface="Calibri"/>
              </a:rPr>
              <a:t>•    </a:t>
            </a:r>
            <a:r>
              <a:rPr lang="en-US" sz="2100" dirty="0" err="1">
                <a:latin typeface="Calibri"/>
              </a:rPr>
              <a:t>L'allocazione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delle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funzioni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tra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gli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esseri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umani</a:t>
            </a:r>
            <a:r>
              <a:rPr lang="en-US" sz="2100" dirty="0">
                <a:latin typeface="Calibri"/>
              </a:rPr>
              <a:t> e </a:t>
            </a:r>
            <a:r>
              <a:rPr lang="en-US" sz="2100" dirty="0" err="1">
                <a:latin typeface="Calibri"/>
              </a:rPr>
              <a:t>i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sistemi</a:t>
            </a:r>
            <a:r>
              <a:rPr lang="en-US" sz="2100" dirty="0">
                <a:latin typeface="Calibri"/>
              </a:rPr>
              <a:t> di IA </a:t>
            </a:r>
            <a:r>
              <a:rPr lang="en-US" sz="2100" dirty="0" err="1">
                <a:latin typeface="Calibri"/>
              </a:rPr>
              <a:t>dovrebbe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seguire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i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principi</a:t>
            </a:r>
            <a:r>
              <a:rPr lang="en-US" sz="2100" dirty="0">
                <a:latin typeface="Calibri"/>
              </a:rPr>
              <a:t> di </a:t>
            </a:r>
            <a:r>
              <a:rPr lang="en-US" sz="2100" dirty="0" err="1">
                <a:latin typeface="Calibri"/>
              </a:rPr>
              <a:t>progettazione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incentrati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sull'uomo</a:t>
            </a:r>
            <a:r>
              <a:rPr lang="en-US" sz="2100" dirty="0">
                <a:latin typeface="Calibri"/>
              </a:rPr>
              <a:t> e </a:t>
            </a:r>
            <a:r>
              <a:rPr lang="en-US" sz="2100" dirty="0" err="1">
                <a:latin typeface="Calibri"/>
              </a:rPr>
              <a:t>lasciare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opportunita</a:t>
            </a:r>
            <a:r>
              <a:rPr lang="en-US" sz="2100" dirty="0">
                <a:latin typeface="Calibri"/>
              </a:rPr>
              <a:t> significative per la </a:t>
            </a:r>
            <a:r>
              <a:rPr lang="en-US" sz="2100" dirty="0" err="1">
                <a:latin typeface="Calibri"/>
              </a:rPr>
              <a:t>scelta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umana</a:t>
            </a:r>
            <a:r>
              <a:rPr lang="en-US" sz="2100" dirty="0">
                <a:latin typeface="Calibri"/>
              </a:rPr>
              <a:t>. </a:t>
            </a:r>
          </a:p>
          <a:p>
            <a:pPr marL="698500" indent="-215900" eaLnBrk="1" fontAlgn="auto" hangingPunct="1">
              <a:lnSpc>
                <a:spcPts val="2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atin typeface="Calibri"/>
              </a:rPr>
              <a:t>•    </a:t>
            </a:r>
            <a:r>
              <a:rPr lang="en-US" sz="2100" dirty="0" err="1">
                <a:latin typeface="Calibri"/>
              </a:rPr>
              <a:t>Cio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significa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garantire</a:t>
            </a:r>
            <a:r>
              <a:rPr lang="en-US" sz="2100" dirty="0">
                <a:latin typeface="Calibri"/>
              </a:rPr>
              <a:t> la </a:t>
            </a:r>
            <a:r>
              <a:rPr lang="en-US" sz="2100" dirty="0" err="1">
                <a:latin typeface="Calibri"/>
              </a:rPr>
              <a:t>supervisione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umana</a:t>
            </a:r>
            <a:r>
              <a:rPr lang="en-US" sz="2100" dirty="0">
                <a:latin typeface="Calibri"/>
              </a:rPr>
              <a:t> sui </a:t>
            </a:r>
            <a:r>
              <a:rPr lang="en-US" sz="2100" dirty="0" err="1">
                <a:latin typeface="Calibri"/>
              </a:rPr>
              <a:t>processi</a:t>
            </a:r>
            <a:r>
              <a:rPr lang="en-US" sz="2100" dirty="0">
                <a:latin typeface="Calibri"/>
              </a:rPr>
              <a:t> di </a:t>
            </a:r>
            <a:r>
              <a:rPr lang="en-US" sz="2100" dirty="0" err="1">
                <a:latin typeface="Calibri"/>
              </a:rPr>
              <a:t>lavoro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nei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sistemi</a:t>
            </a:r>
            <a:r>
              <a:rPr lang="en-US" sz="2100" dirty="0">
                <a:latin typeface="Calibri"/>
              </a:rPr>
              <a:t> di IA, </a:t>
            </a:r>
            <a:r>
              <a:rPr lang="en-US" sz="2100" dirty="0" err="1">
                <a:latin typeface="Calibri"/>
              </a:rPr>
              <a:t>supportare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gli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esseri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umani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nell'ambiente</a:t>
            </a:r>
            <a:r>
              <a:rPr lang="en-US" sz="2100" dirty="0">
                <a:latin typeface="Calibri"/>
              </a:rPr>
              <a:t> di </a:t>
            </a:r>
            <a:r>
              <a:rPr lang="en-US" sz="2100" dirty="0" err="1">
                <a:latin typeface="Calibri"/>
              </a:rPr>
              <a:t>lavoro</a:t>
            </a:r>
            <a:r>
              <a:rPr lang="en-US" sz="2100" dirty="0">
                <a:latin typeface="Calibri"/>
              </a:rPr>
              <a:t> e </a:t>
            </a:r>
            <a:r>
              <a:rPr lang="en-US" sz="2100" dirty="0" err="1">
                <a:latin typeface="Calibri"/>
              </a:rPr>
              <a:t>mirare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alla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creazione</a:t>
            </a:r>
            <a:r>
              <a:rPr lang="en-US" sz="2100" dirty="0">
                <a:latin typeface="Calibri"/>
              </a:rPr>
              <a:t> di un </a:t>
            </a:r>
            <a:r>
              <a:rPr lang="en-US" sz="2100" dirty="0" err="1">
                <a:latin typeface="Calibri"/>
              </a:rPr>
              <a:t>lavoro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significativo</a:t>
            </a:r>
            <a:r>
              <a:rPr lang="en-US" sz="2100" dirty="0">
                <a:latin typeface="Calibri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774F61CF-39E8-B09A-069F-371DB505B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700" y="688975"/>
            <a:ext cx="29400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3363"/>
              </a:spcAft>
            </a:pPr>
            <a:r>
              <a:rPr lang="en-US" altLang="it-IT" sz="4200"/>
              <a:t>Il documento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D91298-382E-E33A-1790-88305F320ECE}"/>
              </a:ext>
            </a:extLst>
          </p:cNvPr>
          <p:cNvSpPr/>
          <p:nvPr/>
        </p:nvSpPr>
        <p:spPr>
          <a:xfrm>
            <a:off x="893763" y="1728788"/>
            <a:ext cx="9337675" cy="1958975"/>
          </a:xfrm>
          <a:prstGeom prst="rect">
            <a:avLst/>
          </a:prstGeom>
        </p:spPr>
        <p:txBody>
          <a:bodyPr lIns="0" tIns="0" rIns="0" bIns="0"/>
          <a:lstStyle/>
          <a:p>
            <a:pPr marL="254000" indent="-254000" eaLnBrk="1" fontAlgn="auto" hangingPunct="1">
              <a:lnSpc>
                <a:spcPts val="3000"/>
              </a:lnSpc>
              <a:spcBef>
                <a:spcPts val="3360"/>
              </a:spcBef>
              <a:spcAft>
                <a:spcPts val="0"/>
              </a:spcAft>
              <a:defRPr/>
            </a:pPr>
            <a:r>
              <a:rPr lang="en-US" sz="2700">
                <a:latin typeface="Calibri"/>
              </a:rPr>
              <a:t>•    Preparato dal gruppo di esperti ad alto livello sull’intelligenza artificiale istituito dalla Commissione europea nel giugno 2018.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840"/>
              </a:spcAft>
              <a:defRPr/>
            </a:pPr>
            <a:r>
              <a:rPr lang="en-US" sz="2700">
                <a:latin typeface="Calibri"/>
              </a:rPr>
              <a:t>•    reso pubblico l’8 aprile 2019.</a:t>
            </a:r>
          </a:p>
          <a:p>
            <a:pPr marL="254000" indent="-254000" eaLnBrk="1" fontAlgn="auto" hangingPunct="1">
              <a:lnSpc>
                <a:spcPts val="2976"/>
              </a:lnSpc>
              <a:spcBef>
                <a:spcPts val="0"/>
              </a:spcBef>
              <a:spcAft>
                <a:spcPts val="5670"/>
              </a:spcAft>
              <a:defRPr/>
            </a:pPr>
            <a:r>
              <a:rPr lang="en-US" sz="2700">
                <a:latin typeface="Calibri"/>
              </a:rPr>
              <a:t>•    disponibile online </a:t>
            </a:r>
            <a:r>
              <a:rPr lang="en-US" sz="2700">
                <a:latin typeface="Calibri"/>
                <a:hlinkClick r:id="rId2"/>
              </a:rPr>
              <a:t>(https://ec.europa.eu/digital-single-market/en/high- livello-esperto-gruppo-artificiale-intelligenza)</a:t>
            </a:r>
            <a:r>
              <a:rPr lang="en-US" sz="2700">
                <a:latin typeface="Calibri"/>
              </a:rPr>
              <a:t>.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32D58B2F-2A1B-61A9-8D2F-90B033012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4751388"/>
            <a:ext cx="894556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0" indent="-2540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ts val="5675"/>
              </a:spcBef>
            </a:pPr>
            <a:r>
              <a:rPr lang="en-US" altLang="it-IT" sz="2700"/>
              <a:t>• E un buon esempio dei numerosi documenti sull’etica dell’IA pubblicati finora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4C48FC-76C8-7F6F-54A7-D2807B57FE3D}"/>
              </a:ext>
            </a:extLst>
          </p:cNvPr>
          <p:cNvSpPr/>
          <p:nvPr/>
        </p:nvSpPr>
        <p:spPr>
          <a:xfrm>
            <a:off x="920750" y="762000"/>
            <a:ext cx="9820275" cy="2444750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2100"/>
              </a:spcAft>
              <a:defRPr/>
            </a:pPr>
            <a:r>
              <a:rPr lang="en-US" sz="3900">
                <a:latin typeface="Calibri"/>
              </a:rPr>
              <a:t>Il principio di prevenzione del danno</a:t>
            </a:r>
          </a:p>
          <a:p>
            <a:pPr eaLnBrk="1" fontAlgn="auto" hangingPunct="1">
              <a:spcBef>
                <a:spcPts val="0"/>
              </a:spcBef>
              <a:spcAft>
                <a:spcPts val="630"/>
              </a:spcAft>
              <a:defRPr/>
            </a:pPr>
            <a:r>
              <a:rPr lang="en-US" sz="2100">
                <a:latin typeface="Calibri"/>
              </a:rPr>
              <a:t>• </a:t>
            </a:r>
            <a:r>
              <a:rPr lang="en-US" sz="2700">
                <a:latin typeface="Calibri"/>
              </a:rPr>
              <a:t>I sistemi di IA non dovrebbero ne causare ne esacerbare danni o</a:t>
            </a:r>
          </a:p>
          <a:p>
            <a:pPr marL="254000" eaLnBrk="1" fontAlgn="auto" hangingPunct="1">
              <a:spcBef>
                <a:spcPts val="0"/>
              </a:spcBef>
              <a:spcAft>
                <a:spcPts val="630"/>
              </a:spcAft>
              <a:defRPr/>
            </a:pPr>
            <a:r>
              <a:rPr lang="en-US" sz="2700">
                <a:latin typeface="Calibri"/>
              </a:rPr>
              <a:t>altrimenti influire negativamente sugli esseri umani.</a:t>
            </a:r>
          </a:p>
          <a:p>
            <a:pPr marL="711200" indent="-215900" eaLnBrk="1" fontAlgn="auto" hangingPunct="1">
              <a:lnSpc>
                <a:spcPts val="25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atin typeface="Calibri"/>
              </a:rPr>
              <a:t>•    Cio comporta la protezione della dignita umana e dell'integrita mentale e fisica.</a:t>
            </a:r>
          </a:p>
          <a:p>
            <a:pPr marL="495300" algn="just" eaLnBrk="1" fontAlgn="auto" hangingPunct="1">
              <a:lnSpc>
                <a:spcPts val="25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atin typeface="Calibri"/>
              </a:rPr>
              <a:t>•    I sistemi di IA e gli ambienti in cui operano devono essere sicuri e protetti.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271D1514-946E-CEC7-8BDB-A04504061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663575"/>
            <a:ext cx="10220325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888"/>
              </a:spcAft>
            </a:pPr>
            <a:r>
              <a:rPr lang="en-US" altLang="it-IT" sz="3900"/>
              <a:t>Il principio di equita</a:t>
            </a:r>
          </a:p>
          <a:p>
            <a:pPr algn="just" eaLnBrk="1" hangingPunct="1">
              <a:spcAft>
                <a:spcPts val="213"/>
              </a:spcAft>
            </a:pPr>
            <a:r>
              <a:rPr lang="en-US" altLang="it-IT" sz="2700"/>
              <a:t>•    Dimensione sostanziale</a:t>
            </a:r>
          </a:p>
          <a:p>
            <a:pPr algn="just" eaLnBrk="1" hangingPunct="1">
              <a:lnSpc>
                <a:spcPts val="1875"/>
              </a:lnSpc>
            </a:pPr>
            <a:r>
              <a:rPr lang="en-US" altLang="it-IT" sz="2100"/>
              <a:t>•    garantire una distribuzione equa ed equa dei benefici e dei costi, e</a:t>
            </a:r>
          </a:p>
          <a:p>
            <a:pPr eaLnBrk="1" hangingPunct="1">
              <a:lnSpc>
                <a:spcPts val="1875"/>
              </a:lnSpc>
            </a:pPr>
            <a:r>
              <a:rPr lang="en-US" altLang="it-IT" sz="2100"/>
              <a:t>•    garantire che gli individui e i gruppi siano liberi da pregiudizi ingiusti, discriminazioni e stigmatizzazione.</a:t>
            </a:r>
          </a:p>
          <a:p>
            <a:pPr eaLnBrk="1" hangingPunct="1">
              <a:lnSpc>
                <a:spcPts val="1875"/>
              </a:lnSpc>
            </a:pPr>
            <a:r>
              <a:rPr lang="en-US" altLang="it-IT" sz="2100"/>
              <a:t>•    Promuovere pari opportunity in termini di accesso all'istruzione, ai beni, ai servizi e alla tecnologia.</a:t>
            </a:r>
          </a:p>
          <a:p>
            <a:pPr eaLnBrk="1" hangingPunct="1">
              <a:lnSpc>
                <a:spcPts val="1875"/>
              </a:lnSpc>
            </a:pPr>
            <a:r>
              <a:rPr lang="en-US" altLang="it-IT" sz="2100"/>
              <a:t>•    Mai portare le persone ad essere ingannate o ingiustificatamente compromesse nella loro liberta di scelta.</a:t>
            </a:r>
          </a:p>
          <a:p>
            <a:pPr eaLnBrk="1" hangingPunct="1">
              <a:lnSpc>
                <a:spcPts val="1875"/>
              </a:lnSpc>
              <a:spcAft>
                <a:spcPts val="213"/>
              </a:spcAft>
            </a:pPr>
            <a:r>
              <a:rPr lang="en-US" altLang="it-IT" sz="2100"/>
              <a:t>•    Gli operatori dell'IA dovrebbero rispettare il principio di proporzionalita tra mezzi e fini e considerare attentamente come bilanc are interessi e obiettivi concorrenti</a:t>
            </a:r>
          </a:p>
          <a:p>
            <a:pPr algn="just" eaLnBrk="1" hangingPunct="1">
              <a:spcAft>
                <a:spcPts val="213"/>
              </a:spcAft>
            </a:pPr>
            <a:r>
              <a:rPr lang="en-US" altLang="it-IT" sz="2700"/>
              <a:t>•    Dimensione procedurale.</a:t>
            </a:r>
          </a:p>
          <a:p>
            <a:pPr eaLnBrk="1" hangingPunct="1">
              <a:lnSpc>
                <a:spcPts val="1775"/>
              </a:lnSpc>
            </a:pPr>
            <a:r>
              <a:rPr lang="en-US" altLang="it-IT" sz="2100"/>
              <a:t>•    capacita di contestare e cercare un ricorso efficace contro le decisioni prese dai sistemi di IA e dagli esseri umani che li gestiscono</a:t>
            </a:r>
          </a:p>
          <a:p>
            <a:pPr eaLnBrk="1" hangingPunct="1">
              <a:lnSpc>
                <a:spcPts val="1563"/>
              </a:lnSpc>
              <a:spcAft>
                <a:spcPts val="213"/>
              </a:spcAft>
            </a:pPr>
            <a:r>
              <a:rPr lang="en-US" altLang="it-IT" sz="2100"/>
              <a:t>• </a:t>
            </a:r>
            <a:r>
              <a:rPr lang="en-US" altLang="it-IT" sz="1900"/>
              <a:t>A tal fine, l'entita responsabile della decisione deve essere identificabile e i processi decisionali dovrebbero essere spiegabili.</a:t>
            </a:r>
          </a:p>
          <a:p>
            <a:pPr algn="just" eaLnBrk="1" hangingPunct="1"/>
            <a:r>
              <a:rPr lang="en-US" altLang="it-IT" sz="2100"/>
              <a:t>•</a:t>
            </a:r>
            <a:r>
              <a:rPr lang="en-US" altLang="it-IT" sz="2700"/>
              <a:t>    Per garantire la contestabilita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FAD903-9498-A9E3-41DA-181B8FDA0EC7}"/>
              </a:ext>
            </a:extLst>
          </p:cNvPr>
          <p:cNvSpPr/>
          <p:nvPr/>
        </p:nvSpPr>
        <p:spPr>
          <a:xfrm>
            <a:off x="893763" y="666750"/>
            <a:ext cx="10139362" cy="5130800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/>
              </a:rPr>
              <a:t>Il principio </a:t>
            </a:r>
            <a:r>
              <a:rPr lang="en-US" dirty="0" err="1">
                <a:latin typeface="Calibri"/>
              </a:rPr>
              <a:t>dell'esplicabilita</a:t>
            </a:r>
            <a:endParaRPr lang="en-US" dirty="0">
              <a:latin typeface="Calibri"/>
            </a:endParaRPr>
          </a:p>
          <a:p>
            <a:pPr marL="482600" algn="just" eaLnBrk="1" fontAlgn="auto" hangingPunct="1">
              <a:lnSpc>
                <a:spcPts val="177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Calibri"/>
              </a:rPr>
              <a:t>•    </a:t>
            </a:r>
            <a:r>
              <a:rPr lang="en-US" sz="1800" dirty="0" err="1">
                <a:latin typeface="Calibri"/>
              </a:rPr>
              <a:t>i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processi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devono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essere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trasparenti</a:t>
            </a:r>
            <a:r>
              <a:rPr lang="en-US" sz="1800" dirty="0">
                <a:latin typeface="Calibri"/>
              </a:rPr>
              <a:t>,</a:t>
            </a:r>
          </a:p>
          <a:p>
            <a:pPr marL="482600" algn="just" eaLnBrk="1" fontAlgn="auto" hangingPunct="1">
              <a:lnSpc>
                <a:spcPts val="177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Calibri"/>
              </a:rPr>
              <a:t>•    le </a:t>
            </a:r>
            <a:r>
              <a:rPr lang="en-US" sz="1800" dirty="0" err="1">
                <a:latin typeface="Calibri"/>
              </a:rPr>
              <a:t>capacita</a:t>
            </a:r>
            <a:r>
              <a:rPr lang="en-US" sz="1800" dirty="0">
                <a:latin typeface="Calibri"/>
              </a:rPr>
              <a:t> e lo </a:t>
            </a:r>
            <a:r>
              <a:rPr lang="en-US" sz="1800" dirty="0" err="1">
                <a:latin typeface="Calibri"/>
              </a:rPr>
              <a:t>scopo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dei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sistemi</a:t>
            </a:r>
            <a:r>
              <a:rPr lang="en-US" sz="1800" dirty="0">
                <a:latin typeface="Calibri"/>
              </a:rPr>
              <a:t> di IA </a:t>
            </a:r>
            <a:r>
              <a:rPr lang="en-US" sz="1800" dirty="0" err="1">
                <a:latin typeface="Calibri"/>
              </a:rPr>
              <a:t>comunicati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apertamente</a:t>
            </a:r>
            <a:r>
              <a:rPr lang="en-US" sz="1800" dirty="0">
                <a:latin typeface="Calibri"/>
              </a:rPr>
              <a:t>, e</a:t>
            </a:r>
          </a:p>
          <a:p>
            <a:pPr marL="711200" indent="-228600" eaLnBrk="1" fontAlgn="auto" hangingPunct="1">
              <a:lnSpc>
                <a:spcPts val="1776"/>
              </a:lnSpc>
              <a:spcBef>
                <a:spcPts val="0"/>
              </a:spcBef>
              <a:spcAft>
                <a:spcPts val="1680"/>
              </a:spcAft>
              <a:defRPr/>
            </a:pPr>
            <a:r>
              <a:rPr lang="en-US" sz="1800" dirty="0">
                <a:latin typeface="Calibri"/>
              </a:rPr>
              <a:t>•    </a:t>
            </a:r>
            <a:r>
              <a:rPr lang="en-US" sz="1800" dirty="0" err="1">
                <a:latin typeface="Calibri"/>
              </a:rPr>
              <a:t>decisioni</a:t>
            </a:r>
            <a:r>
              <a:rPr lang="en-US" sz="1800" dirty="0">
                <a:latin typeface="Calibri"/>
              </a:rPr>
              <a:t> — per </a:t>
            </a:r>
            <a:r>
              <a:rPr lang="en-US" sz="1800" dirty="0" err="1">
                <a:latin typeface="Calibri"/>
              </a:rPr>
              <a:t>quanto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possibile</a:t>
            </a:r>
            <a:r>
              <a:rPr lang="en-US" sz="1800" dirty="0">
                <a:latin typeface="Calibri"/>
              </a:rPr>
              <a:t> — </a:t>
            </a:r>
            <a:r>
              <a:rPr lang="en-US" sz="1800" dirty="0" err="1">
                <a:latin typeface="Calibri"/>
              </a:rPr>
              <a:t>spiegabili</a:t>
            </a:r>
            <a:r>
              <a:rPr lang="en-US" sz="1800" dirty="0">
                <a:latin typeface="Calibri"/>
              </a:rPr>
              <a:t> alle </a:t>
            </a:r>
            <a:r>
              <a:rPr lang="en-US" sz="1800" dirty="0" err="1">
                <a:latin typeface="Calibri"/>
              </a:rPr>
              <a:t>persone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direttamente</a:t>
            </a:r>
            <a:r>
              <a:rPr lang="en-US" sz="1800" dirty="0">
                <a:latin typeface="Calibri"/>
              </a:rPr>
              <a:t> e </a:t>
            </a:r>
            <a:r>
              <a:rPr lang="en-US" sz="1800" dirty="0" err="1">
                <a:latin typeface="Calibri"/>
              </a:rPr>
              <a:t>indirettamente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interessate</a:t>
            </a:r>
            <a:r>
              <a:rPr lang="en-US" sz="1800" dirty="0">
                <a:latin typeface="Calibri"/>
              </a:rPr>
              <a:t>.</a:t>
            </a:r>
          </a:p>
          <a:p>
            <a:pPr marL="266700" indent="-266700" eaLnBrk="1" fontAlgn="auto" hangingPunct="1">
              <a:lnSpc>
                <a:spcPts val="211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Calibri"/>
              </a:rPr>
              <a:t>•</a:t>
            </a:r>
            <a:r>
              <a:rPr lang="en-US" sz="2000" dirty="0">
                <a:latin typeface="Calibri"/>
              </a:rPr>
              <a:t>    Una </a:t>
            </a:r>
            <a:r>
              <a:rPr lang="en-US" sz="2000" dirty="0" err="1">
                <a:latin typeface="Calibri"/>
              </a:rPr>
              <a:t>spiegazione</a:t>
            </a:r>
            <a:r>
              <a:rPr lang="en-US" sz="2000" dirty="0">
                <a:latin typeface="Calibri"/>
              </a:rPr>
              <a:t> del </a:t>
            </a:r>
            <a:r>
              <a:rPr lang="en-US" sz="2000" dirty="0" err="1">
                <a:latin typeface="Calibri"/>
              </a:rPr>
              <a:t>motivo</a:t>
            </a:r>
            <a:r>
              <a:rPr lang="en-US" sz="2000" dirty="0">
                <a:latin typeface="Calibri"/>
              </a:rPr>
              <a:t> per cui un </a:t>
            </a:r>
            <a:r>
              <a:rPr lang="en-US" sz="2000" dirty="0" err="1">
                <a:latin typeface="Calibri"/>
              </a:rPr>
              <a:t>modello</a:t>
            </a:r>
            <a:r>
              <a:rPr lang="en-US" sz="2000" dirty="0">
                <a:latin typeface="Calibri"/>
              </a:rPr>
              <a:t> ha </a:t>
            </a:r>
            <a:r>
              <a:rPr lang="en-US" sz="2000" dirty="0" err="1">
                <a:latin typeface="Calibri"/>
              </a:rPr>
              <a:t>generato</a:t>
            </a:r>
            <a:r>
              <a:rPr lang="en-US" sz="2000" dirty="0">
                <a:latin typeface="Calibri"/>
              </a:rPr>
              <a:t> un </a:t>
            </a:r>
            <a:r>
              <a:rPr lang="en-US" sz="2000" dirty="0" err="1">
                <a:latin typeface="Calibri"/>
              </a:rPr>
              <a:t>determinato</a:t>
            </a:r>
            <a:r>
              <a:rPr lang="en-US" sz="2000" dirty="0">
                <a:latin typeface="Calibri"/>
              </a:rPr>
              <a:t> output o </a:t>
            </a:r>
            <a:r>
              <a:rPr lang="en-US" sz="2000" dirty="0" err="1">
                <a:latin typeface="Calibri"/>
              </a:rPr>
              <a:t>decisione</a:t>
            </a:r>
            <a:r>
              <a:rPr lang="en-US" sz="2000" dirty="0">
                <a:latin typeface="Calibri"/>
              </a:rPr>
              <a:t> (e quale </a:t>
            </a:r>
            <a:r>
              <a:rPr lang="en-US" sz="2000" dirty="0" err="1">
                <a:latin typeface="Calibri"/>
              </a:rPr>
              <a:t>combinazione</a:t>
            </a:r>
            <a:r>
              <a:rPr lang="en-US" sz="2000" dirty="0">
                <a:latin typeface="Calibri"/>
              </a:rPr>
              <a:t> di </a:t>
            </a:r>
            <a:r>
              <a:rPr lang="en-US" sz="2000" dirty="0" err="1">
                <a:latin typeface="Calibri"/>
              </a:rPr>
              <a:t>fattori</a:t>
            </a:r>
            <a:r>
              <a:rPr lang="en-US" sz="2000" dirty="0">
                <a:latin typeface="Calibri"/>
              </a:rPr>
              <a:t> di input ha </a:t>
            </a:r>
            <a:r>
              <a:rPr lang="en-US" sz="2000" dirty="0" err="1">
                <a:latin typeface="Calibri"/>
              </a:rPr>
              <a:t>contribuito</a:t>
            </a:r>
            <a:r>
              <a:rPr lang="en-US" sz="2000" dirty="0">
                <a:latin typeface="Calibri"/>
              </a:rPr>
              <a:t> a </a:t>
            </a:r>
            <a:r>
              <a:rPr lang="en-US" sz="2000" dirty="0" err="1">
                <a:latin typeface="Calibri"/>
              </a:rPr>
              <a:t>questo</a:t>
            </a:r>
            <a:r>
              <a:rPr lang="en-US" sz="2000" dirty="0">
                <a:latin typeface="Calibri"/>
              </a:rPr>
              <a:t>) non e sempre </a:t>
            </a:r>
            <a:r>
              <a:rPr lang="en-US" sz="2000" dirty="0" err="1">
                <a:latin typeface="Calibri"/>
              </a:rPr>
              <a:t>possibile</a:t>
            </a:r>
            <a:r>
              <a:rPr lang="en-US" sz="2000" dirty="0">
                <a:latin typeface="Calibri"/>
              </a:rPr>
              <a:t>.</a:t>
            </a:r>
          </a:p>
          <a:p>
            <a:pPr marL="711200" indent="-228600" eaLnBrk="1" fontAlgn="auto" hangingPunct="1">
              <a:lnSpc>
                <a:spcPts val="182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Calibri"/>
              </a:rPr>
              <a:t>•    </a:t>
            </a:r>
            <a:r>
              <a:rPr lang="en-US" sz="1800" dirty="0" err="1">
                <a:latin typeface="Calibri"/>
              </a:rPr>
              <a:t>possono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essere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necessarie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altre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misure</a:t>
            </a:r>
            <a:r>
              <a:rPr lang="en-US" sz="1800" dirty="0">
                <a:latin typeface="Calibri"/>
              </a:rPr>
              <a:t> di </a:t>
            </a:r>
            <a:r>
              <a:rPr lang="en-US" sz="1800" dirty="0" err="1">
                <a:latin typeface="Calibri"/>
              </a:rPr>
              <a:t>spiegazione</a:t>
            </a:r>
            <a:r>
              <a:rPr lang="en-US" sz="1800" dirty="0">
                <a:latin typeface="Calibri"/>
              </a:rPr>
              <a:t> (ad </a:t>
            </a:r>
            <a:r>
              <a:rPr lang="en-US" sz="1800" dirty="0" err="1">
                <a:latin typeface="Calibri"/>
              </a:rPr>
              <a:t>esempio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tracciabilita</a:t>
            </a:r>
            <a:r>
              <a:rPr lang="en-US" sz="1800" dirty="0">
                <a:latin typeface="Calibri"/>
              </a:rPr>
              <a:t>, </a:t>
            </a:r>
            <a:r>
              <a:rPr lang="en-US" sz="1800" dirty="0" err="1">
                <a:latin typeface="Calibri"/>
              </a:rPr>
              <a:t>verificabilita</a:t>
            </a:r>
            <a:r>
              <a:rPr lang="en-US" sz="1800" dirty="0">
                <a:latin typeface="Calibri"/>
              </a:rPr>
              <a:t> e </a:t>
            </a:r>
            <a:r>
              <a:rPr lang="en-US" sz="1800" dirty="0" err="1">
                <a:latin typeface="Calibri"/>
              </a:rPr>
              <a:t>comunicazione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trasparente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sulle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capacita</a:t>
            </a:r>
            <a:r>
              <a:rPr lang="en-US" sz="1800" dirty="0">
                <a:latin typeface="Calibri"/>
              </a:rPr>
              <a:t> del </a:t>
            </a:r>
            <a:r>
              <a:rPr lang="en-US" sz="1800" dirty="0" err="1">
                <a:latin typeface="Calibri"/>
              </a:rPr>
              <a:t>sistema</a:t>
            </a:r>
            <a:r>
              <a:rPr lang="en-US" sz="1800" dirty="0">
                <a:latin typeface="Calibri"/>
              </a:rPr>
              <a:t>), a </a:t>
            </a:r>
            <a:r>
              <a:rPr lang="en-US" sz="1800" dirty="0" err="1">
                <a:latin typeface="Calibri"/>
              </a:rPr>
              <a:t>condizione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che</a:t>
            </a:r>
            <a:r>
              <a:rPr lang="en-US" sz="1800" dirty="0">
                <a:latin typeface="Calibri"/>
              </a:rPr>
              <a:t> il </a:t>
            </a:r>
            <a:r>
              <a:rPr lang="en-US" sz="1800" dirty="0" err="1">
                <a:latin typeface="Calibri"/>
              </a:rPr>
              <a:t>sistema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nel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suo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complesso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rispetti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i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diritti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fondamentali</a:t>
            </a:r>
            <a:r>
              <a:rPr lang="en-US" sz="1800" dirty="0">
                <a:latin typeface="Calibri"/>
              </a:rPr>
              <a:t>.</a:t>
            </a:r>
          </a:p>
          <a:p>
            <a:pPr marL="711200" indent="-228600" eaLnBrk="1" fontAlgn="auto" hangingPunct="1">
              <a:lnSpc>
                <a:spcPts val="1824"/>
              </a:lnSpc>
              <a:spcBef>
                <a:spcPts val="0"/>
              </a:spcBef>
              <a:spcAft>
                <a:spcPts val="1680"/>
              </a:spcAft>
              <a:defRPr/>
            </a:pPr>
            <a:r>
              <a:rPr lang="en-US" sz="1800" dirty="0">
                <a:latin typeface="Calibri"/>
              </a:rPr>
              <a:t>•    il </a:t>
            </a:r>
            <a:r>
              <a:rPr lang="en-US" sz="1800" dirty="0" err="1">
                <a:latin typeface="Calibri"/>
              </a:rPr>
              <a:t>grado</a:t>
            </a:r>
            <a:r>
              <a:rPr lang="en-US" sz="1800" dirty="0">
                <a:latin typeface="Calibri"/>
              </a:rPr>
              <a:t> in cui e </a:t>
            </a:r>
            <a:r>
              <a:rPr lang="en-US" sz="1800" dirty="0" err="1">
                <a:latin typeface="Calibri"/>
              </a:rPr>
              <a:t>necessaria</a:t>
            </a:r>
            <a:r>
              <a:rPr lang="en-US" sz="1800" dirty="0">
                <a:latin typeface="Calibri"/>
              </a:rPr>
              <a:t> la </a:t>
            </a:r>
            <a:r>
              <a:rPr lang="en-US" sz="1800" dirty="0" err="1">
                <a:latin typeface="Calibri"/>
              </a:rPr>
              <a:t>spiegazione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dipende</a:t>
            </a:r>
            <a:r>
              <a:rPr lang="en-US" sz="1800" dirty="0">
                <a:latin typeface="Calibri"/>
              </a:rPr>
              <a:t> fortemente dal </a:t>
            </a:r>
            <a:r>
              <a:rPr lang="en-US" sz="1800" dirty="0" err="1">
                <a:latin typeface="Calibri"/>
              </a:rPr>
              <a:t>contesto</a:t>
            </a:r>
            <a:r>
              <a:rPr lang="en-US" sz="1800" dirty="0">
                <a:latin typeface="Calibri"/>
              </a:rPr>
              <a:t> e </a:t>
            </a:r>
            <a:r>
              <a:rPr lang="en-US" sz="1800" dirty="0" err="1">
                <a:latin typeface="Calibri"/>
              </a:rPr>
              <a:t>dalla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gravita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delle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conseguenze</a:t>
            </a:r>
            <a:r>
              <a:rPr lang="en-US" sz="1800" dirty="0">
                <a:latin typeface="Calibri"/>
              </a:rPr>
              <a:t> se tale output e </a:t>
            </a:r>
            <a:r>
              <a:rPr lang="en-US" sz="1800" dirty="0" err="1">
                <a:latin typeface="Calibri"/>
              </a:rPr>
              <a:t>errato</a:t>
            </a:r>
            <a:r>
              <a:rPr lang="en-US" sz="1800" dirty="0">
                <a:latin typeface="Calibri"/>
              </a:rPr>
              <a:t> o </a:t>
            </a:r>
            <a:r>
              <a:rPr lang="en-US" sz="1800" dirty="0" err="1">
                <a:latin typeface="Calibri"/>
              </a:rPr>
              <a:t>altrimenti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inesatto</a:t>
            </a:r>
            <a:r>
              <a:rPr lang="en-US" sz="1800" dirty="0">
                <a:latin typeface="Calibri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56C3BF0E-62F4-AEAA-EAF6-24BFBCD63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1247775"/>
            <a:ext cx="11560175" cy="622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625"/>
              </a:spcAft>
              <a:defRPr/>
            </a:pPr>
            <a:endParaRPr lang="en-US" altLang="it-IT" sz="2000"/>
          </a:p>
          <a:p>
            <a:pPr algn="just" eaLnBrk="1" fontAlgn="auto" hangingPunct="1">
              <a:spcBef>
                <a:spcPts val="0"/>
              </a:spcBef>
              <a:spcAft>
                <a:spcPts val="625"/>
              </a:spcAft>
              <a:defRPr/>
            </a:pPr>
            <a:r>
              <a:rPr lang="en-US" sz="2000">
                <a:latin typeface="Calibri"/>
              </a:rPr>
              <a:t>•    Dovrebbero essere stabiliti metodi di deliberazione responsabile per affrontare tali tensioni.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625"/>
              </a:spcAft>
              <a:buFont typeface="Arial" panose="020B0604020202020204" pitchFamily="34" charset="0"/>
              <a:buChar char="•"/>
              <a:defRPr/>
            </a:pPr>
            <a:r>
              <a:rPr lang="en-US" altLang="it-IT" sz="2000"/>
              <a:t>Conflitti tra prevenzione del danno e autonomia umana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2000"/>
              <a:t>•    Anche tra welfare e sicurezza?</a:t>
            </a:r>
          </a:p>
        </p:txBody>
      </p:sp>
      <p:sp>
        <p:nvSpPr>
          <p:cNvPr id="22531" name="CasellaDiTesto 2">
            <a:extLst>
              <a:ext uri="{FF2B5EF4-FFF2-40B4-BE49-F238E27FC236}">
                <a16:creationId xmlns:a16="http://schemas.microsoft.com/office/drawing/2014/main" id="{3E769A4E-70C2-A28A-D794-7B580246B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5" y="225425"/>
            <a:ext cx="8418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2100"/>
              </a:spcAft>
            </a:pPr>
            <a:r>
              <a:rPr lang="en-US" altLang="it-IT" sz="4800"/>
              <a:t>Tensioni tra i principi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E863AC40-9E32-65F2-0ADF-C1D33D1B8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913" y="771525"/>
            <a:ext cx="52117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3575"/>
              </a:spcAft>
            </a:pPr>
            <a:r>
              <a:rPr lang="en-US" altLang="it-IT" sz="4200"/>
              <a:t>Requisiti di AI affidabile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EBFB65-04DF-D7F4-6688-6854FB331BF8}"/>
              </a:ext>
            </a:extLst>
          </p:cNvPr>
          <p:cNvSpPr/>
          <p:nvPr/>
        </p:nvSpPr>
        <p:spPr>
          <a:xfrm>
            <a:off x="917575" y="1855788"/>
            <a:ext cx="10517188" cy="3759200"/>
          </a:xfrm>
          <a:prstGeom prst="rect">
            <a:avLst/>
          </a:prstGeom>
        </p:spPr>
        <p:txBody>
          <a:bodyPr lIns="0" tIns="0" rIns="0" bIns="0"/>
          <a:lstStyle/>
          <a:p>
            <a:pPr algn="just" eaLnBrk="1" fontAlgn="auto" hangingPunct="1">
              <a:spcBef>
                <a:spcPts val="3570"/>
              </a:spcBef>
              <a:spcAft>
                <a:spcPts val="630"/>
              </a:spcAft>
              <a:defRPr/>
            </a:pPr>
            <a:r>
              <a:rPr lang="en-US" sz="2000">
                <a:latin typeface="Calibri"/>
              </a:rPr>
              <a:t>•</a:t>
            </a:r>
            <a:r>
              <a:rPr lang="en-US" sz="2400">
                <a:latin typeface="Calibri"/>
              </a:rPr>
              <a:t>    1. L'agenzia umana e la supervisione</a:t>
            </a:r>
          </a:p>
          <a:p>
            <a:pPr marL="470916" algn="just" eaLnBrk="1" fontAlgn="auto" hangingPunct="1">
              <a:spcBef>
                <a:spcPts val="0"/>
              </a:spcBef>
              <a:spcAft>
                <a:spcPts val="1050"/>
              </a:spcAft>
              <a:defRPr/>
            </a:pPr>
            <a:r>
              <a:rPr lang="en-US" sz="2000">
                <a:latin typeface="Calibri"/>
              </a:rPr>
              <a:t>•    Compresi i diritti fondamentali, l'agenzia umana e il controllo umano</a:t>
            </a:r>
          </a:p>
          <a:p>
            <a:pPr algn="just" eaLnBrk="1" fontAlgn="auto" hangingPunct="1">
              <a:spcBef>
                <a:spcPts val="0"/>
              </a:spcBef>
              <a:spcAft>
                <a:spcPts val="630"/>
              </a:spcAft>
              <a:defRPr/>
            </a:pPr>
            <a:r>
              <a:rPr lang="en-US" sz="2000">
                <a:latin typeface="Calibri"/>
              </a:rPr>
              <a:t>•</a:t>
            </a:r>
            <a:r>
              <a:rPr lang="en-US" sz="2400">
                <a:latin typeface="Calibri"/>
              </a:rPr>
              <a:t>    2 robustezza tecnica e sicurezza</a:t>
            </a:r>
          </a:p>
          <a:p>
            <a:pPr marL="699516" indent="-228600" eaLnBrk="1" fontAlgn="auto" hangingPunct="1">
              <a:lnSpc>
                <a:spcPts val="2520"/>
              </a:lnSpc>
              <a:spcBef>
                <a:spcPts val="0"/>
              </a:spcBef>
              <a:spcAft>
                <a:spcPts val="630"/>
              </a:spcAft>
              <a:defRPr/>
            </a:pPr>
            <a:r>
              <a:rPr lang="en-US" sz="2000">
                <a:latin typeface="Calibri"/>
              </a:rPr>
              <a:t>•    Compresa la resilienza agli attacchi e alla sicurezza, il piano fallback e la sicurezza generale, l'accuratezza, l'affidabilita e la riproducibilita</a:t>
            </a:r>
          </a:p>
          <a:p>
            <a:pPr algn="just" eaLnBrk="1" fontAlgn="auto" hangingPunct="1">
              <a:spcBef>
                <a:spcPts val="0"/>
              </a:spcBef>
              <a:spcAft>
                <a:spcPts val="630"/>
              </a:spcAft>
              <a:defRPr/>
            </a:pPr>
            <a:r>
              <a:rPr lang="en-US" sz="2000">
                <a:latin typeface="Calibri"/>
              </a:rPr>
              <a:t>•</a:t>
            </a:r>
            <a:r>
              <a:rPr lang="en-US" sz="2400">
                <a:latin typeface="Calibri"/>
              </a:rPr>
              <a:t>    3 Privacy e governance dei dati</a:t>
            </a:r>
          </a:p>
          <a:p>
            <a:pPr indent="495300" eaLnBrk="1" fontAlgn="auto" hangingPunct="1">
              <a:lnSpc>
                <a:spcPts val="2568"/>
              </a:lnSpc>
              <a:spcBef>
                <a:spcPts val="0"/>
              </a:spcBef>
              <a:spcAft>
                <a:spcPts val="630"/>
              </a:spcAft>
              <a:defRPr/>
            </a:pPr>
            <a:r>
              <a:rPr lang="en-US" sz="2000">
                <a:latin typeface="Calibri"/>
              </a:rPr>
              <a:t>•    Compreso il rispetto della vita privata, la qualita e l'integrita dei dati e l'accesso ai dati</a:t>
            </a:r>
          </a:p>
          <a:p>
            <a:pPr algn="just" eaLnBrk="1" fontAlgn="auto" hangingPunct="1">
              <a:spcBef>
                <a:spcPts val="0"/>
              </a:spcBef>
              <a:spcAft>
                <a:spcPts val="630"/>
              </a:spcAft>
              <a:defRPr/>
            </a:pPr>
            <a:r>
              <a:rPr lang="en-US" sz="2400">
                <a:latin typeface="Calibri"/>
              </a:rPr>
              <a:t>•    4 Trasparenza</a:t>
            </a:r>
          </a:p>
          <a:p>
            <a:pPr marL="470916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Calibri"/>
              </a:rPr>
              <a:t>•    Tra cui tracciabilita, spiegabilita e comunicazione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88D01CFA-43BE-5665-7232-AC5055E98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913" y="768350"/>
            <a:ext cx="762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3575"/>
              </a:spcAft>
            </a:pPr>
            <a:r>
              <a:rPr lang="en-US" altLang="it-IT" sz="4200"/>
              <a:t>Requisiti di IA affidabile (continua)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4DCB3D-BDFA-B06B-5A09-74D92176267B}"/>
              </a:ext>
            </a:extLst>
          </p:cNvPr>
          <p:cNvSpPr/>
          <p:nvPr/>
        </p:nvSpPr>
        <p:spPr>
          <a:xfrm>
            <a:off x="917575" y="1855788"/>
            <a:ext cx="9896475" cy="3286125"/>
          </a:xfrm>
          <a:prstGeom prst="rect">
            <a:avLst/>
          </a:prstGeom>
        </p:spPr>
        <p:txBody>
          <a:bodyPr lIns="0" tIns="0" rIns="0" bIns="0"/>
          <a:lstStyle/>
          <a:p>
            <a:pPr algn="just" eaLnBrk="1" fontAlgn="auto" hangingPunct="1">
              <a:spcBef>
                <a:spcPts val="3570"/>
              </a:spcBef>
              <a:spcAft>
                <a:spcPts val="630"/>
              </a:spcAft>
              <a:defRPr/>
            </a:pPr>
            <a:r>
              <a:rPr lang="en-US" sz="2100" dirty="0">
                <a:latin typeface="Calibri"/>
              </a:rPr>
              <a:t>•</a:t>
            </a:r>
            <a:r>
              <a:rPr lang="en-US" sz="2700" dirty="0">
                <a:latin typeface="Calibri"/>
              </a:rPr>
              <a:t>    5 </a:t>
            </a:r>
            <a:r>
              <a:rPr lang="en-US" sz="2700" dirty="0" err="1">
                <a:latin typeface="Calibri"/>
              </a:rPr>
              <a:t>Diversita</a:t>
            </a:r>
            <a:r>
              <a:rPr lang="en-US" sz="2700" dirty="0">
                <a:latin typeface="Calibri"/>
              </a:rPr>
              <a:t>, non </a:t>
            </a:r>
            <a:r>
              <a:rPr lang="en-US" sz="2700" dirty="0" err="1">
                <a:latin typeface="Calibri"/>
              </a:rPr>
              <a:t>discriminazione</a:t>
            </a:r>
            <a:r>
              <a:rPr lang="en-US" sz="2700" dirty="0">
                <a:latin typeface="Calibri"/>
              </a:rPr>
              <a:t> e </a:t>
            </a:r>
            <a:r>
              <a:rPr lang="en-US" sz="2700" dirty="0" err="1">
                <a:latin typeface="Calibri"/>
              </a:rPr>
              <a:t>equita</a:t>
            </a:r>
            <a:endParaRPr lang="en-US" sz="2700" dirty="0">
              <a:latin typeface="Calibri"/>
            </a:endParaRPr>
          </a:p>
          <a:p>
            <a:pPr marL="711200" indent="-241300" eaLnBrk="1" fontAlgn="auto" hangingPunct="1">
              <a:lnSpc>
                <a:spcPts val="2592"/>
              </a:lnSpc>
              <a:spcBef>
                <a:spcPts val="0"/>
              </a:spcBef>
              <a:spcAft>
                <a:spcPts val="630"/>
              </a:spcAft>
              <a:defRPr/>
            </a:pPr>
            <a:r>
              <a:rPr lang="en-US" sz="2100" dirty="0">
                <a:latin typeface="Calibri"/>
              </a:rPr>
              <a:t>•    </a:t>
            </a:r>
            <a:r>
              <a:rPr lang="en-US" sz="2100" dirty="0" err="1">
                <a:latin typeface="Calibri"/>
              </a:rPr>
              <a:t>Compreso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I'evitare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pregiudizi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sleali</a:t>
            </a:r>
            <a:r>
              <a:rPr lang="en-US" sz="2100" dirty="0">
                <a:latin typeface="Calibri"/>
              </a:rPr>
              <a:t>, </a:t>
            </a:r>
            <a:r>
              <a:rPr lang="en-US" sz="2100" dirty="0" err="1">
                <a:latin typeface="Calibri"/>
              </a:rPr>
              <a:t>l'accessibilita</a:t>
            </a:r>
            <a:r>
              <a:rPr lang="en-US" sz="2100" dirty="0">
                <a:latin typeface="Calibri"/>
              </a:rPr>
              <a:t> e la </a:t>
            </a:r>
            <a:r>
              <a:rPr lang="en-US" sz="2100" dirty="0" err="1">
                <a:latin typeface="Calibri"/>
              </a:rPr>
              <a:t>progettazione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universale</a:t>
            </a:r>
            <a:r>
              <a:rPr lang="en-US" sz="2100" dirty="0">
                <a:latin typeface="Calibri"/>
              </a:rPr>
              <a:t> e la </a:t>
            </a:r>
            <a:r>
              <a:rPr lang="en-US" sz="2100" dirty="0" err="1">
                <a:latin typeface="Calibri"/>
              </a:rPr>
              <a:t>partecipazione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delle</a:t>
            </a:r>
            <a:r>
              <a:rPr lang="en-US" sz="2100" dirty="0">
                <a:latin typeface="Calibri"/>
              </a:rPr>
              <a:t> parti </a:t>
            </a:r>
            <a:r>
              <a:rPr lang="en-US" sz="2100" dirty="0" err="1">
                <a:latin typeface="Calibri"/>
              </a:rPr>
              <a:t>interessate</a:t>
            </a:r>
            <a:endParaRPr lang="en-US" sz="2100" dirty="0">
              <a:latin typeface="Calibri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630"/>
              </a:spcAft>
              <a:defRPr/>
            </a:pPr>
            <a:r>
              <a:rPr lang="en-US" sz="2100" dirty="0">
                <a:latin typeface="Calibri"/>
              </a:rPr>
              <a:t>•</a:t>
            </a:r>
            <a:r>
              <a:rPr lang="en-US" sz="2700" dirty="0">
                <a:latin typeface="Calibri"/>
              </a:rPr>
              <a:t>    6 </a:t>
            </a:r>
            <a:r>
              <a:rPr lang="en-US" sz="2700" dirty="0" err="1">
                <a:latin typeface="Calibri"/>
              </a:rPr>
              <a:t>Benessere</a:t>
            </a:r>
            <a:r>
              <a:rPr lang="en-US" sz="2700" dirty="0">
                <a:latin typeface="Calibri"/>
              </a:rPr>
              <a:t> </a:t>
            </a:r>
            <a:r>
              <a:rPr lang="en-US" sz="2700" dirty="0" err="1">
                <a:latin typeface="Calibri"/>
              </a:rPr>
              <a:t>sociale</a:t>
            </a:r>
            <a:r>
              <a:rPr lang="en-US" sz="2700" dirty="0">
                <a:latin typeface="Calibri"/>
              </a:rPr>
              <a:t> e </a:t>
            </a:r>
            <a:r>
              <a:rPr lang="en-US" sz="2700" dirty="0" err="1">
                <a:latin typeface="Calibri"/>
              </a:rPr>
              <a:t>ambientale</a:t>
            </a:r>
            <a:endParaRPr lang="en-US" sz="2700" dirty="0">
              <a:latin typeface="Calibri"/>
            </a:endParaRPr>
          </a:p>
          <a:p>
            <a:pPr marL="711200" indent="-241300" eaLnBrk="1" fontAlgn="auto" hangingPunct="1">
              <a:lnSpc>
                <a:spcPts val="2544"/>
              </a:lnSpc>
              <a:spcBef>
                <a:spcPts val="0"/>
              </a:spcBef>
              <a:spcAft>
                <a:spcPts val="630"/>
              </a:spcAft>
              <a:defRPr/>
            </a:pPr>
            <a:r>
              <a:rPr lang="en-US" sz="2100" dirty="0">
                <a:latin typeface="Calibri"/>
              </a:rPr>
              <a:t>•    </a:t>
            </a:r>
            <a:r>
              <a:rPr lang="en-US" sz="2100" dirty="0" err="1">
                <a:latin typeface="Calibri"/>
              </a:rPr>
              <a:t>Tra</a:t>
            </a:r>
            <a:r>
              <a:rPr lang="en-US" sz="2100" dirty="0">
                <a:latin typeface="Calibri"/>
              </a:rPr>
              <a:t> cui </a:t>
            </a:r>
            <a:r>
              <a:rPr lang="en-US" sz="2100" dirty="0" err="1">
                <a:latin typeface="Calibri"/>
              </a:rPr>
              <a:t>sostenibilita</a:t>
            </a:r>
            <a:r>
              <a:rPr lang="en-US" sz="2100" dirty="0">
                <a:latin typeface="Calibri"/>
              </a:rPr>
              <a:t> e rispetto </a:t>
            </a:r>
            <a:r>
              <a:rPr lang="en-US" sz="2100" dirty="0" err="1">
                <a:latin typeface="Calibri"/>
              </a:rPr>
              <a:t>dell'ambiente</a:t>
            </a:r>
            <a:r>
              <a:rPr lang="en-US" sz="2100" dirty="0">
                <a:latin typeface="Calibri"/>
              </a:rPr>
              <a:t>, </a:t>
            </a:r>
            <a:r>
              <a:rPr lang="en-US" sz="2100" dirty="0" err="1">
                <a:latin typeface="Calibri"/>
              </a:rPr>
              <a:t>impatto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sociale</a:t>
            </a:r>
            <a:r>
              <a:rPr lang="en-US" sz="2100" dirty="0">
                <a:latin typeface="Calibri"/>
              </a:rPr>
              <a:t>, </a:t>
            </a:r>
            <a:r>
              <a:rPr lang="en-US" sz="2100" dirty="0" err="1">
                <a:latin typeface="Calibri"/>
              </a:rPr>
              <a:t>societa</a:t>
            </a:r>
            <a:r>
              <a:rPr lang="en-US" sz="2100" dirty="0">
                <a:latin typeface="Calibri"/>
              </a:rPr>
              <a:t> e </a:t>
            </a:r>
            <a:r>
              <a:rPr lang="en-US" sz="2100" dirty="0" err="1">
                <a:latin typeface="Calibri"/>
              </a:rPr>
              <a:t>democrazia</a:t>
            </a:r>
            <a:endParaRPr lang="en-US" sz="2100" dirty="0">
              <a:latin typeface="Calibri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630"/>
              </a:spcAft>
              <a:defRPr/>
            </a:pPr>
            <a:r>
              <a:rPr lang="en-US" sz="2100" dirty="0">
                <a:latin typeface="Calibri"/>
              </a:rPr>
              <a:t>•</a:t>
            </a:r>
            <a:r>
              <a:rPr lang="en-US" sz="2700" dirty="0">
                <a:latin typeface="Calibri"/>
              </a:rPr>
              <a:t>    7 </a:t>
            </a:r>
            <a:r>
              <a:rPr lang="en-US" sz="2700" dirty="0" err="1">
                <a:latin typeface="Calibri"/>
              </a:rPr>
              <a:t>Responsabilita</a:t>
            </a:r>
            <a:endParaRPr lang="en-US" sz="2700" dirty="0">
              <a:latin typeface="Calibri"/>
            </a:endParaRPr>
          </a:p>
          <a:p>
            <a:pPr marL="711200" indent="-241300" eaLnBrk="1" fontAlgn="auto" hangingPunct="1">
              <a:lnSpc>
                <a:spcPts val="259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atin typeface="Calibri"/>
              </a:rPr>
              <a:t>•    </a:t>
            </a:r>
            <a:r>
              <a:rPr lang="en-US" sz="2100" dirty="0" err="1">
                <a:latin typeface="Calibri"/>
              </a:rPr>
              <a:t>Compresa</a:t>
            </a:r>
            <a:r>
              <a:rPr lang="en-US" sz="2100" dirty="0">
                <a:latin typeface="Calibri"/>
              </a:rPr>
              <a:t> la </a:t>
            </a:r>
            <a:r>
              <a:rPr lang="en-US" sz="2100" dirty="0" err="1">
                <a:latin typeface="Calibri"/>
              </a:rPr>
              <a:t>verificabilita</a:t>
            </a:r>
            <a:r>
              <a:rPr lang="en-US" sz="2100" dirty="0">
                <a:latin typeface="Calibri"/>
              </a:rPr>
              <a:t>, la </a:t>
            </a:r>
            <a:r>
              <a:rPr lang="en-US" sz="2100" dirty="0" err="1">
                <a:latin typeface="Calibri"/>
              </a:rPr>
              <a:t>minimizzazione</a:t>
            </a:r>
            <a:r>
              <a:rPr lang="en-US" sz="2100" dirty="0">
                <a:latin typeface="Calibri"/>
              </a:rPr>
              <a:t> e la </a:t>
            </a:r>
            <a:r>
              <a:rPr lang="en-US" sz="2100" dirty="0" err="1">
                <a:latin typeface="Calibri"/>
              </a:rPr>
              <a:t>segnalazione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dell'impatto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negativo</a:t>
            </a:r>
            <a:r>
              <a:rPr lang="en-US" sz="2100" dirty="0">
                <a:latin typeface="Calibri"/>
              </a:rPr>
              <a:t>, </a:t>
            </a:r>
            <a:r>
              <a:rPr lang="en-US" sz="2100" dirty="0" err="1">
                <a:latin typeface="Calibri"/>
              </a:rPr>
              <a:t>dei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compromessi</a:t>
            </a:r>
            <a:r>
              <a:rPr lang="en-US" sz="2100" dirty="0">
                <a:latin typeface="Calibri"/>
              </a:rPr>
              <a:t> e </a:t>
            </a:r>
            <a:r>
              <a:rPr lang="en-US" sz="2100" dirty="0" err="1">
                <a:latin typeface="Calibri"/>
              </a:rPr>
              <a:t>dei</a:t>
            </a:r>
            <a:r>
              <a:rPr lang="en-US" sz="2100" dirty="0">
                <a:latin typeface="Calibri"/>
              </a:rPr>
              <a:t> </a:t>
            </a:r>
            <a:r>
              <a:rPr lang="en-US" sz="2100" dirty="0" err="1">
                <a:latin typeface="Calibri"/>
              </a:rPr>
              <a:t>mezzi</a:t>
            </a:r>
            <a:r>
              <a:rPr lang="en-US" sz="2100" dirty="0">
                <a:latin typeface="Calibri"/>
              </a:rPr>
              <a:t> di </a:t>
            </a:r>
            <a:r>
              <a:rPr lang="en-US" sz="2100" dirty="0" err="1">
                <a:latin typeface="Calibri"/>
              </a:rPr>
              <a:t>ricorso</a:t>
            </a:r>
            <a:r>
              <a:rPr lang="en-US" sz="2100" dirty="0">
                <a:latin typeface="Calibri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>
            <a:extLst>
              <a:ext uri="{FF2B5EF4-FFF2-40B4-BE49-F238E27FC236}">
                <a16:creationId xmlns:a16="http://schemas.microsoft.com/office/drawing/2014/main" id="{6247D368-6263-F0C6-E473-600B19C4E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582613"/>
            <a:ext cx="5538788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51B87F03-4967-6840-E253-50B9CFEAA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1109663"/>
            <a:ext cx="10144125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675"/>
              </a:spcAft>
            </a:pPr>
            <a:r>
              <a:rPr lang="en-US" altLang="it-IT" sz="3200" dirty="0" err="1"/>
              <a:t>L'agenzia</a:t>
            </a:r>
            <a:r>
              <a:rPr lang="en-US" altLang="it-IT" sz="3200" dirty="0"/>
              <a:t> </a:t>
            </a:r>
            <a:r>
              <a:rPr lang="en-US" altLang="it-IT" sz="3200" dirty="0" err="1"/>
              <a:t>umana</a:t>
            </a:r>
            <a:r>
              <a:rPr lang="en-US" altLang="it-IT" sz="3200" dirty="0"/>
              <a:t> e la </a:t>
            </a:r>
            <a:r>
              <a:rPr lang="en-US" altLang="it-IT" sz="3200" dirty="0" err="1"/>
              <a:t>supervisione</a:t>
            </a:r>
            <a:endParaRPr lang="en-US" altLang="it-IT" sz="3200" dirty="0"/>
          </a:p>
          <a:p>
            <a:pPr eaLnBrk="1" hangingPunct="1">
              <a:lnSpc>
                <a:spcPts val="2425"/>
              </a:lnSpc>
            </a:pPr>
            <a:r>
              <a:rPr lang="en-US" altLang="it-IT" sz="1600" dirty="0"/>
              <a:t>• </a:t>
            </a:r>
            <a:r>
              <a:rPr lang="en-US" altLang="it-IT" sz="2000" dirty="0"/>
              <a:t>I </a:t>
            </a:r>
            <a:r>
              <a:rPr lang="en-US" altLang="it-IT" sz="2000" dirty="0" err="1"/>
              <a:t>sistemi</a:t>
            </a:r>
            <a:r>
              <a:rPr lang="en-US" altLang="it-IT" sz="2000" dirty="0"/>
              <a:t> di IA </a:t>
            </a:r>
            <a:r>
              <a:rPr lang="en-US" altLang="it-IT" sz="2000" dirty="0" err="1"/>
              <a:t>dovrebbero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sostenere</a:t>
            </a:r>
            <a:r>
              <a:rPr lang="en-US" altLang="it-IT" sz="2000" dirty="0"/>
              <a:t> </a:t>
            </a:r>
            <a:r>
              <a:rPr lang="en-US" altLang="it-IT" sz="2000" dirty="0" err="1"/>
              <a:t>l'autonomia</a:t>
            </a:r>
            <a:r>
              <a:rPr lang="en-US" altLang="it-IT" sz="2000" dirty="0"/>
              <a:t> </a:t>
            </a:r>
            <a:r>
              <a:rPr lang="en-US" altLang="it-IT" sz="2000" dirty="0" err="1"/>
              <a:t>umana</a:t>
            </a:r>
            <a:r>
              <a:rPr lang="en-US" altLang="it-IT" sz="2000" dirty="0"/>
              <a:t> e il </a:t>
            </a:r>
            <a:r>
              <a:rPr lang="en-US" altLang="it-IT" sz="2000" dirty="0" err="1"/>
              <a:t>processo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decisionale</a:t>
            </a:r>
            <a:r>
              <a:rPr lang="en-US" altLang="it-IT" sz="2000" dirty="0"/>
              <a:t>. </a:t>
            </a:r>
            <a:r>
              <a:rPr lang="en-US" altLang="it-IT" sz="2000" dirty="0" err="1"/>
              <a:t>Pertanto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essi</a:t>
            </a:r>
            <a:r>
              <a:rPr lang="en-US" altLang="it-IT" sz="2000" dirty="0"/>
              <a:t> </a:t>
            </a:r>
            <a:r>
              <a:rPr lang="en-US" altLang="it-IT" sz="2000" dirty="0" err="1"/>
              <a:t>dovrebbero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sostenere</a:t>
            </a:r>
            <a:endParaRPr lang="en-US" altLang="it-IT" sz="2000" dirty="0"/>
          </a:p>
          <a:p>
            <a:pPr algn="just" eaLnBrk="1" hangingPunct="1">
              <a:spcAft>
                <a:spcPts val="425"/>
              </a:spcAft>
            </a:pPr>
            <a:r>
              <a:rPr lang="en-US" altLang="it-IT" sz="1600" dirty="0"/>
              <a:t>•</a:t>
            </a:r>
            <a:r>
              <a:rPr lang="en-US" altLang="it-IT" sz="1800" dirty="0"/>
              <a:t>    </a:t>
            </a:r>
            <a:r>
              <a:rPr lang="en-US" altLang="it-IT" sz="1800" dirty="0" err="1"/>
              <a:t>Diritti</a:t>
            </a:r>
            <a:r>
              <a:rPr lang="en-US" altLang="it-IT" sz="1800" dirty="0"/>
              <a:t> </a:t>
            </a:r>
            <a:r>
              <a:rPr lang="en-US" altLang="it-IT" sz="1800" dirty="0" err="1"/>
              <a:t>fondamentali</a:t>
            </a:r>
            <a:endParaRPr lang="en-US" altLang="it-IT" sz="1800" dirty="0"/>
          </a:p>
          <a:p>
            <a:pPr algn="just" eaLnBrk="1" hangingPunct="1">
              <a:spcAft>
                <a:spcPts val="425"/>
              </a:spcAft>
            </a:pPr>
            <a:r>
              <a:rPr lang="en-US" altLang="it-IT" sz="1600" dirty="0"/>
              <a:t>•    </a:t>
            </a:r>
            <a:r>
              <a:rPr lang="en-US" altLang="it-IT" sz="1600" dirty="0" err="1"/>
              <a:t>Valutazione</a:t>
            </a:r>
            <a:r>
              <a:rPr lang="en-US" altLang="it-IT" sz="1600" dirty="0"/>
              <a:t> </a:t>
            </a:r>
            <a:r>
              <a:rPr lang="en-US" altLang="it-IT" sz="1600" dirty="0" err="1"/>
              <a:t>dei</a:t>
            </a:r>
            <a:r>
              <a:rPr lang="en-US" altLang="it-IT" sz="1600" dirty="0"/>
              <a:t> </a:t>
            </a:r>
            <a:r>
              <a:rPr lang="en-US" altLang="it-IT" sz="1600" dirty="0" err="1"/>
              <a:t>diritti</a:t>
            </a:r>
            <a:r>
              <a:rPr lang="en-US" altLang="it-IT" sz="1600" dirty="0"/>
              <a:t> </a:t>
            </a:r>
            <a:r>
              <a:rPr lang="en-US" altLang="it-IT" sz="1600" dirty="0" err="1"/>
              <a:t>umani</a:t>
            </a:r>
            <a:endParaRPr lang="en-US" altLang="it-IT" sz="1600" dirty="0"/>
          </a:p>
          <a:p>
            <a:pPr algn="just" eaLnBrk="1" hangingPunct="1">
              <a:spcAft>
                <a:spcPts val="425"/>
              </a:spcAft>
            </a:pPr>
            <a:r>
              <a:rPr lang="en-US" altLang="it-IT" sz="1600" dirty="0"/>
              <a:t>•</a:t>
            </a:r>
            <a:r>
              <a:rPr lang="en-US" altLang="it-IT" sz="1800" dirty="0"/>
              <a:t>    </a:t>
            </a:r>
            <a:r>
              <a:rPr lang="en-US" altLang="it-IT" sz="1800" dirty="0" err="1"/>
              <a:t>L'agenzia</a:t>
            </a:r>
            <a:r>
              <a:rPr lang="en-US" altLang="it-IT" sz="1800" dirty="0"/>
              <a:t> </a:t>
            </a:r>
            <a:r>
              <a:rPr lang="en-US" altLang="it-IT" sz="1800" dirty="0" err="1"/>
              <a:t>umana</a:t>
            </a:r>
            <a:r>
              <a:rPr lang="en-US" altLang="it-IT" sz="1800" dirty="0"/>
              <a:t>.</a:t>
            </a:r>
          </a:p>
          <a:p>
            <a:pPr algn="just" eaLnBrk="1" hangingPunct="1">
              <a:spcAft>
                <a:spcPts val="425"/>
              </a:spcAft>
            </a:pPr>
            <a:r>
              <a:rPr lang="en-US" altLang="it-IT" sz="1600" dirty="0"/>
              <a:t>•    </a:t>
            </a:r>
            <a:r>
              <a:rPr lang="en-US" altLang="it-IT" sz="1600" dirty="0" err="1"/>
              <a:t>Gli</a:t>
            </a:r>
            <a:r>
              <a:rPr lang="en-US" altLang="it-IT" sz="1600" dirty="0"/>
              <a:t> </a:t>
            </a:r>
            <a:r>
              <a:rPr lang="en-US" altLang="it-IT" sz="1600" dirty="0" err="1"/>
              <a:t>utenti</a:t>
            </a:r>
            <a:r>
              <a:rPr lang="en-US" altLang="it-IT" sz="1600" dirty="0"/>
              <a:t> </a:t>
            </a:r>
            <a:r>
              <a:rPr lang="en-US" altLang="it-IT" sz="1600" dirty="0" err="1"/>
              <a:t>dovrebbero</a:t>
            </a:r>
            <a:r>
              <a:rPr lang="en-US" altLang="it-IT" sz="1600" dirty="0"/>
              <a:t> </a:t>
            </a:r>
            <a:r>
              <a:rPr lang="en-US" altLang="it-IT" sz="1600" dirty="0" err="1"/>
              <a:t>essere</a:t>
            </a:r>
            <a:r>
              <a:rPr lang="en-US" altLang="it-IT" sz="1600" dirty="0"/>
              <a:t> in </a:t>
            </a:r>
            <a:r>
              <a:rPr lang="en-US" altLang="it-IT" sz="1600" dirty="0" err="1"/>
              <a:t>grado</a:t>
            </a:r>
            <a:r>
              <a:rPr lang="en-US" altLang="it-IT" sz="1600" dirty="0"/>
              <a:t> di </a:t>
            </a:r>
            <a:r>
              <a:rPr lang="en-US" altLang="it-IT" sz="1600" dirty="0" err="1"/>
              <a:t>prendere</a:t>
            </a:r>
            <a:r>
              <a:rPr lang="en-US" altLang="it-IT" sz="1600" dirty="0"/>
              <a:t> </a:t>
            </a:r>
            <a:r>
              <a:rPr lang="en-US" altLang="it-IT" sz="1600" dirty="0" err="1"/>
              <a:t>decisioni</a:t>
            </a:r>
            <a:r>
              <a:rPr lang="en-US" altLang="it-IT" sz="1600" dirty="0"/>
              <a:t> </a:t>
            </a:r>
            <a:r>
              <a:rPr lang="en-US" altLang="it-IT" sz="1600" dirty="0" err="1"/>
              <a:t>autonome</a:t>
            </a:r>
            <a:r>
              <a:rPr lang="en-US" altLang="it-IT" sz="1600" dirty="0"/>
              <a:t> </a:t>
            </a:r>
            <a:r>
              <a:rPr lang="en-US" altLang="it-IT" sz="1600" dirty="0" err="1"/>
              <a:t>informate</a:t>
            </a:r>
            <a:r>
              <a:rPr lang="en-US" altLang="it-IT" sz="1600" dirty="0"/>
              <a:t> </a:t>
            </a:r>
            <a:r>
              <a:rPr lang="en-US" altLang="it-IT" sz="1600" dirty="0" err="1"/>
              <a:t>riguardo</a:t>
            </a:r>
            <a:r>
              <a:rPr lang="en-US" altLang="it-IT" sz="1600" dirty="0"/>
              <a:t> ai</a:t>
            </a:r>
          </a:p>
          <a:p>
            <a:pPr algn="just" eaLnBrk="1" hangingPunct="1">
              <a:spcAft>
                <a:spcPts val="425"/>
              </a:spcAft>
            </a:pPr>
            <a:r>
              <a:rPr lang="en-US" altLang="it-IT" sz="1600" dirty="0" err="1"/>
              <a:t>sistemi</a:t>
            </a:r>
            <a:r>
              <a:rPr lang="en-US" altLang="it-IT" sz="1600" dirty="0"/>
              <a:t> di IA.</a:t>
            </a:r>
          </a:p>
          <a:p>
            <a:pPr algn="just" eaLnBrk="1" hangingPunct="1">
              <a:spcAft>
                <a:spcPts val="425"/>
              </a:spcAft>
            </a:pPr>
            <a:r>
              <a:rPr lang="en-US" altLang="it-IT" sz="1600" dirty="0"/>
              <a:t>•</a:t>
            </a:r>
            <a:r>
              <a:rPr lang="en-US" altLang="it-IT" sz="1800" dirty="0"/>
              <a:t>    </a:t>
            </a:r>
            <a:r>
              <a:rPr lang="en-US" altLang="it-IT" sz="1800" dirty="0" err="1"/>
              <a:t>Supervisione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umana</a:t>
            </a:r>
            <a:r>
              <a:rPr lang="en-US" altLang="it-IT" sz="1800" dirty="0"/>
              <a:t>.</a:t>
            </a:r>
          </a:p>
          <a:p>
            <a:pPr algn="just" eaLnBrk="1" hangingPunct="1">
              <a:lnSpc>
                <a:spcPts val="1825"/>
              </a:lnSpc>
              <a:spcAft>
                <a:spcPts val="425"/>
              </a:spcAft>
            </a:pPr>
            <a:r>
              <a:rPr lang="en-US" altLang="it-IT" sz="1600" dirty="0"/>
              <a:t>•    La </a:t>
            </a:r>
            <a:r>
              <a:rPr lang="en-US" altLang="it-IT" sz="1600" dirty="0" err="1"/>
              <a:t>supervisione</a:t>
            </a:r>
            <a:r>
              <a:rPr lang="en-US" altLang="it-IT" sz="1600" dirty="0"/>
              <a:t> </a:t>
            </a:r>
            <a:r>
              <a:rPr lang="en-US" altLang="it-IT" sz="1600" dirty="0" err="1"/>
              <a:t>umana</a:t>
            </a:r>
            <a:r>
              <a:rPr lang="en-US" altLang="it-IT" sz="1600" dirty="0"/>
              <a:t> </a:t>
            </a:r>
            <a:r>
              <a:rPr lang="en-US" altLang="it-IT" sz="1600" dirty="0" err="1"/>
              <a:t>aiuta</a:t>
            </a:r>
            <a:r>
              <a:rPr lang="en-US" altLang="it-IT" sz="1600" dirty="0"/>
              <a:t> a </a:t>
            </a:r>
            <a:r>
              <a:rPr lang="en-US" altLang="it-IT" sz="1600" dirty="0" err="1"/>
              <a:t>garantire</a:t>
            </a:r>
            <a:r>
              <a:rPr lang="en-US" altLang="it-IT" sz="1600" dirty="0"/>
              <a:t> </a:t>
            </a:r>
            <a:r>
              <a:rPr lang="en-US" altLang="it-IT" sz="1600" dirty="0" err="1"/>
              <a:t>che</a:t>
            </a:r>
            <a:r>
              <a:rPr lang="en-US" altLang="it-IT" sz="1600" dirty="0"/>
              <a:t> un </a:t>
            </a:r>
            <a:r>
              <a:rPr lang="en-US" altLang="it-IT" sz="1600" dirty="0" err="1"/>
              <a:t>sistema</a:t>
            </a:r>
            <a:r>
              <a:rPr lang="en-US" altLang="it-IT" sz="1600" dirty="0"/>
              <a:t> di IA non </a:t>
            </a:r>
            <a:r>
              <a:rPr lang="en-US" altLang="it-IT" sz="1600" dirty="0" err="1"/>
              <a:t>comprometta</a:t>
            </a:r>
            <a:r>
              <a:rPr lang="en-US" altLang="it-IT" sz="1600" dirty="0"/>
              <a:t> </a:t>
            </a:r>
            <a:r>
              <a:rPr lang="en-US" altLang="it-IT" sz="1600" dirty="0" err="1"/>
              <a:t>l'autonomia</a:t>
            </a:r>
            <a:r>
              <a:rPr lang="en-US" altLang="it-IT" sz="1600" dirty="0"/>
              <a:t> </a:t>
            </a:r>
            <a:r>
              <a:rPr lang="en-US" altLang="it-IT" sz="1600" dirty="0" err="1"/>
              <a:t>umana</a:t>
            </a:r>
            <a:r>
              <a:rPr lang="en-US" altLang="it-IT" sz="1600" dirty="0"/>
              <a:t> o </a:t>
            </a:r>
            <a:r>
              <a:rPr lang="en-US" altLang="it-IT" sz="1600" dirty="0" err="1"/>
              <a:t>provochi</a:t>
            </a:r>
            <a:r>
              <a:rPr lang="en-US" altLang="it-IT" sz="1600" dirty="0"/>
              <a:t> </a:t>
            </a:r>
            <a:r>
              <a:rPr lang="en-US" altLang="it-IT" sz="1600" dirty="0" err="1"/>
              <a:t>altri</a:t>
            </a:r>
            <a:r>
              <a:rPr lang="en-US" altLang="it-IT" sz="1600" dirty="0"/>
              <a:t> </a:t>
            </a:r>
            <a:r>
              <a:rPr lang="en-US" altLang="it-IT" sz="1600" dirty="0" err="1"/>
              <a:t>effetti</a:t>
            </a:r>
            <a:r>
              <a:rPr lang="en-US" altLang="it-IT" sz="1600" dirty="0"/>
              <a:t> </a:t>
            </a:r>
            <a:r>
              <a:rPr lang="en-US" altLang="it-IT" sz="1600" dirty="0" err="1"/>
              <a:t>negativi</a:t>
            </a:r>
            <a:r>
              <a:rPr lang="en-US" altLang="it-IT" sz="1600" dirty="0"/>
              <a:t> (</a:t>
            </a:r>
            <a:r>
              <a:rPr lang="en-US" altLang="it-IT" sz="1600" dirty="0" err="1"/>
              <a:t>approccio</a:t>
            </a:r>
            <a:r>
              <a:rPr lang="en-US" altLang="it-IT" sz="1600" dirty="0"/>
              <a:t> human-in-the-loop (HITL), human-on-the-loop (HOTL) o </a:t>
            </a:r>
            <a:r>
              <a:rPr lang="en-US" altLang="it-IT" sz="1600" dirty="0" err="1"/>
              <a:t>approccio</a:t>
            </a:r>
            <a:r>
              <a:rPr lang="en-US" altLang="it-IT" sz="1600" dirty="0"/>
              <a:t> human-in-command (HIC) + </a:t>
            </a:r>
            <a:r>
              <a:rPr lang="en-US" altLang="it-IT" sz="1600" dirty="0" err="1"/>
              <a:t>controlli</a:t>
            </a:r>
            <a:r>
              <a:rPr lang="en-US" altLang="it-IT" sz="1600" dirty="0"/>
              <a:t> </a:t>
            </a:r>
            <a:r>
              <a:rPr lang="en-US" altLang="it-IT" sz="1600" dirty="0" err="1"/>
              <a:t>pubblici</a:t>
            </a:r>
            <a:r>
              <a:rPr lang="en-US" altLang="it-IT" sz="1600" dirty="0"/>
              <a:t>)</a:t>
            </a:r>
          </a:p>
          <a:p>
            <a:pPr algn="just" eaLnBrk="1" hangingPunct="1">
              <a:spcAft>
                <a:spcPts val="425"/>
              </a:spcAft>
            </a:pPr>
            <a:r>
              <a:rPr lang="en-US" altLang="it-IT" sz="1600" dirty="0"/>
              <a:t>•</a:t>
            </a:r>
            <a:r>
              <a:rPr lang="en-US" altLang="it-IT" sz="1800" dirty="0"/>
              <a:t>    </a:t>
            </a:r>
            <a:r>
              <a:rPr lang="en-US" altLang="it-IT" sz="1800" dirty="0" err="1"/>
              <a:t>Robustezza</a:t>
            </a:r>
            <a:r>
              <a:rPr lang="en-US" altLang="it-IT" sz="1800" dirty="0"/>
              <a:t> </a:t>
            </a:r>
            <a:r>
              <a:rPr lang="en-US" altLang="it-IT" sz="1800" dirty="0" err="1"/>
              <a:t>tecnica</a:t>
            </a:r>
            <a:r>
              <a:rPr lang="en-US" altLang="it-IT" sz="1800" dirty="0"/>
              <a:t> e </a:t>
            </a:r>
            <a:r>
              <a:rPr lang="en-US" altLang="it-IT" sz="1800" dirty="0" err="1"/>
              <a:t>sicurezza</a:t>
            </a:r>
            <a:endParaRPr lang="en-US" altLang="it-IT" sz="1800" dirty="0"/>
          </a:p>
          <a:p>
            <a:pPr algn="just" eaLnBrk="1" hangingPunct="1">
              <a:lnSpc>
                <a:spcPts val="1825"/>
              </a:lnSpc>
            </a:pPr>
            <a:r>
              <a:rPr lang="en-US" altLang="it-IT" sz="1600" dirty="0"/>
              <a:t>•    I </a:t>
            </a:r>
            <a:r>
              <a:rPr lang="en-US" altLang="it-IT" sz="1600" dirty="0" err="1"/>
              <a:t>sistemi</a:t>
            </a:r>
            <a:r>
              <a:rPr lang="en-US" altLang="it-IT" sz="1600" dirty="0"/>
              <a:t> di IA </a:t>
            </a:r>
            <a:r>
              <a:rPr lang="en-US" altLang="it-IT" sz="1600" dirty="0" err="1"/>
              <a:t>sono</a:t>
            </a:r>
            <a:r>
              <a:rPr lang="en-US" altLang="it-IT" sz="1600" dirty="0"/>
              <a:t> </a:t>
            </a:r>
            <a:r>
              <a:rPr lang="en-US" altLang="it-IT" sz="1600" dirty="0" err="1"/>
              <a:t>sviluppati</a:t>
            </a:r>
            <a:r>
              <a:rPr lang="en-US" altLang="it-IT" sz="1600" dirty="0"/>
              <a:t> con un </a:t>
            </a:r>
            <a:r>
              <a:rPr lang="en-US" altLang="it-IT" sz="1600" dirty="0" err="1"/>
              <a:t>approccio</a:t>
            </a:r>
            <a:r>
              <a:rPr lang="en-US" altLang="it-IT" sz="1600" dirty="0"/>
              <a:t> </a:t>
            </a:r>
            <a:r>
              <a:rPr lang="en-US" altLang="it-IT" sz="1600" dirty="0" err="1"/>
              <a:t>preventivo</a:t>
            </a:r>
            <a:r>
              <a:rPr lang="en-US" altLang="it-IT" sz="1600" dirty="0"/>
              <a:t> ai </a:t>
            </a:r>
            <a:r>
              <a:rPr lang="en-US" altLang="it-IT" sz="1600" dirty="0" err="1"/>
              <a:t>rischi</a:t>
            </a:r>
            <a:r>
              <a:rPr lang="en-US" altLang="it-IT" sz="1600" dirty="0"/>
              <a:t> e in modo tale </a:t>
            </a:r>
            <a:r>
              <a:rPr lang="en-US" altLang="it-IT" sz="1600" dirty="0" err="1"/>
              <a:t>che</a:t>
            </a:r>
            <a:r>
              <a:rPr lang="en-US" altLang="it-IT" sz="1600" dirty="0"/>
              <a:t> </a:t>
            </a:r>
            <a:r>
              <a:rPr lang="en-US" altLang="it-IT" sz="1600" dirty="0" err="1"/>
              <a:t>si</a:t>
            </a:r>
            <a:r>
              <a:rPr lang="en-US" altLang="it-IT" sz="1600" dirty="0"/>
              <a:t> </a:t>
            </a:r>
            <a:r>
              <a:rPr lang="en-US" altLang="it-IT" sz="1600" dirty="0" err="1"/>
              <a:t>comportino</a:t>
            </a:r>
            <a:r>
              <a:rPr lang="en-US" altLang="it-IT" sz="1600" dirty="0"/>
              <a:t> in modo </a:t>
            </a:r>
            <a:r>
              <a:rPr lang="en-US" altLang="it-IT" sz="1600" dirty="0" err="1"/>
              <a:t>affidabile</a:t>
            </a:r>
            <a:r>
              <a:rPr lang="en-US" altLang="it-IT" sz="1600" dirty="0"/>
              <a:t> come </a:t>
            </a:r>
            <a:r>
              <a:rPr lang="en-US" altLang="it-IT" sz="1600" dirty="0" err="1"/>
              <a:t>previsto</a:t>
            </a:r>
            <a:r>
              <a:rPr lang="en-US" altLang="it-IT" sz="1600" dirty="0"/>
              <a:t>, </a:t>
            </a:r>
            <a:r>
              <a:rPr lang="en-US" altLang="it-IT" sz="1600" dirty="0" err="1"/>
              <a:t>riducendo</a:t>
            </a:r>
            <a:r>
              <a:rPr lang="en-US" altLang="it-IT" sz="1600" dirty="0"/>
              <a:t> al </a:t>
            </a:r>
            <a:r>
              <a:rPr lang="en-US" altLang="it-IT" sz="1600" dirty="0" err="1"/>
              <a:t>minimo</a:t>
            </a:r>
            <a:r>
              <a:rPr lang="en-US" altLang="it-IT" sz="1600" dirty="0"/>
              <a:t> </a:t>
            </a:r>
            <a:r>
              <a:rPr lang="en-US" altLang="it-IT" sz="1600" dirty="0" err="1"/>
              <a:t>i</a:t>
            </a:r>
            <a:r>
              <a:rPr lang="en-US" altLang="it-IT" sz="1600" dirty="0"/>
              <a:t> </a:t>
            </a:r>
            <a:r>
              <a:rPr lang="en-US" altLang="it-IT" sz="1600" dirty="0" err="1"/>
              <a:t>danni</a:t>
            </a:r>
            <a:r>
              <a:rPr lang="en-US" altLang="it-IT" sz="1600" dirty="0"/>
              <a:t> </a:t>
            </a:r>
            <a:r>
              <a:rPr lang="en-US" altLang="it-IT" sz="1600" dirty="0" err="1"/>
              <a:t>involontari</a:t>
            </a:r>
            <a:r>
              <a:rPr lang="en-US" altLang="it-IT" sz="1600" dirty="0"/>
              <a:t> e </a:t>
            </a:r>
            <a:r>
              <a:rPr lang="en-US" altLang="it-IT" sz="1600" dirty="0" err="1"/>
              <a:t>inaspettati</a:t>
            </a:r>
            <a:r>
              <a:rPr lang="en-US" altLang="it-IT" sz="1600" dirty="0"/>
              <a:t> e </a:t>
            </a:r>
            <a:r>
              <a:rPr lang="en-US" altLang="it-IT" sz="1600" dirty="0" err="1"/>
              <a:t>prevenendo</a:t>
            </a:r>
            <a:r>
              <a:rPr lang="en-US" altLang="it-IT" sz="1600" dirty="0"/>
              <a:t> </a:t>
            </a:r>
            <a:r>
              <a:rPr lang="en-US" altLang="it-IT" sz="1600" dirty="0" err="1"/>
              <a:t>danni</a:t>
            </a:r>
            <a:r>
              <a:rPr lang="en-US" altLang="it-IT" sz="1600" dirty="0"/>
              <a:t> </a:t>
            </a:r>
            <a:r>
              <a:rPr lang="en-US" altLang="it-IT" sz="1600" dirty="0" err="1"/>
              <a:t>inaccettabili</a:t>
            </a:r>
            <a:r>
              <a:rPr lang="en-US" altLang="it-IT" sz="1600" dirty="0"/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8808F174-F819-5C48-393B-663F82493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695325"/>
            <a:ext cx="919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3575"/>
              </a:spcAft>
            </a:pPr>
            <a:r>
              <a:rPr lang="en-US" altLang="it-IT" sz="4200"/>
              <a:t>Servizio umano e supervisione (continua)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B5D475-AE9D-0F2E-C7DE-1182770B366C}"/>
              </a:ext>
            </a:extLst>
          </p:cNvPr>
          <p:cNvSpPr/>
          <p:nvPr/>
        </p:nvSpPr>
        <p:spPr>
          <a:xfrm>
            <a:off x="1344613" y="1782763"/>
            <a:ext cx="9872662" cy="3727450"/>
          </a:xfrm>
          <a:prstGeom prst="rect">
            <a:avLst/>
          </a:prstGeom>
        </p:spPr>
        <p:txBody>
          <a:bodyPr lIns="0" tIns="0" rIns="0" bIns="0"/>
          <a:lstStyle/>
          <a:p>
            <a:pPr algn="just" eaLnBrk="1" fontAlgn="auto" hangingPunct="1">
              <a:spcBef>
                <a:spcPts val="3570"/>
              </a:spcBef>
              <a:spcAft>
                <a:spcPts val="420"/>
              </a:spcAft>
              <a:defRPr/>
            </a:pPr>
            <a:r>
              <a:rPr lang="en-US" sz="1800">
                <a:latin typeface="Calibri"/>
              </a:rPr>
              <a:t>•    Resilienza agli attacchi e alla sicurezza</a:t>
            </a:r>
          </a:p>
          <a:p>
            <a:pPr marL="704596" indent="-228600" algn="just" eaLnBrk="1" fontAlgn="auto" hangingPunct="1">
              <a:lnSpc>
                <a:spcPts val="2136"/>
              </a:lnSpc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1800">
                <a:latin typeface="Calibri"/>
              </a:rPr>
              <a:t>•    I sistemi di IA, dovrebbero essere protetti contro le vulnerability che possono consentire loro di essere sfruttati dagli avversari</a:t>
            </a:r>
          </a:p>
          <a:p>
            <a:pPr algn="just" eaLnBrk="1" fontAlgn="auto" hangingPunct="1"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1800">
                <a:latin typeface="Calibri"/>
              </a:rPr>
              <a:t>•    Piano di riserva e sicurezza generale</a:t>
            </a:r>
          </a:p>
          <a:p>
            <a:pPr marL="704596" indent="-228600" algn="just" eaLnBrk="1" fontAlgn="auto" hangingPunct="1"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1800">
                <a:latin typeface="Calibri"/>
              </a:rPr>
              <a:t>•    I sistemi di IA dovrebbero avere garanzie che consentano un piano di riserva in caso di</a:t>
            </a:r>
          </a:p>
          <a:p>
            <a:pPr marL="704596" indent="-228600" algn="just" eaLnBrk="1" fontAlgn="auto" hangingPunct="1">
              <a:spcBef>
                <a:spcPts val="0"/>
              </a:spcBef>
              <a:spcAft>
                <a:spcPts val="630"/>
              </a:spcAft>
              <a:defRPr/>
            </a:pPr>
            <a:r>
              <a:rPr lang="en-US" sz="1800">
                <a:latin typeface="Calibri"/>
              </a:rPr>
              <a:t>problemi</a:t>
            </a:r>
          </a:p>
          <a:p>
            <a:pPr algn="just" eaLnBrk="1" fontAlgn="auto" hangingPunct="1">
              <a:spcBef>
                <a:spcPts val="0"/>
              </a:spcBef>
              <a:spcAft>
                <a:spcPts val="1260"/>
              </a:spcAft>
              <a:defRPr/>
            </a:pPr>
            <a:r>
              <a:rPr lang="en-US" sz="1800">
                <a:latin typeface="Calibri"/>
              </a:rPr>
              <a:t>•    Precisione</a:t>
            </a:r>
          </a:p>
          <a:p>
            <a:pPr marL="704596" indent="-228600" algn="just" eaLnBrk="1" fontAlgn="auto" hangingPunct="1">
              <a:lnSpc>
                <a:spcPts val="2136"/>
              </a:lnSpc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1800">
                <a:latin typeface="Calibri"/>
              </a:rPr>
              <a:t>•    I sistemi di IA dovrebbero avere la capacity di formulare giudizi corretti, ad esempio per classificare correttamente le informazioni nelle categorie appropriate, o la sua capacity di fare previsioni corrette, raccomandazioni o decisioni basate su dati o modelli.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1800">
                <a:latin typeface="Calibri"/>
              </a:rPr>
              <a:t>•    Affidability e riproducibility.</a:t>
            </a:r>
          </a:p>
          <a:p>
            <a:pPr marL="704596" indent="-2286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latin typeface="Calibri"/>
              </a:rPr>
              <a:t>•    I risultati dei sistemi di IA dovrebbero essere riproducibili e affidabili.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37CCD2-E754-C57D-F235-A8B2768EE358}"/>
              </a:ext>
            </a:extLst>
          </p:cNvPr>
          <p:cNvSpPr/>
          <p:nvPr/>
        </p:nvSpPr>
        <p:spPr>
          <a:xfrm>
            <a:off x="887413" y="688975"/>
            <a:ext cx="10258425" cy="3863975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2310"/>
              </a:spcAft>
              <a:defRPr/>
            </a:pPr>
            <a:r>
              <a:rPr lang="en-US" sz="3900">
                <a:latin typeface="Calibri"/>
              </a:rPr>
              <a:t>Privacy e governance dei dati</a:t>
            </a:r>
          </a:p>
          <a:p>
            <a:pPr eaLnBrk="1" fontAlgn="auto" hangingPunct="1">
              <a:spcBef>
                <a:spcPts val="0"/>
              </a:spcBef>
              <a:spcAft>
                <a:spcPts val="840"/>
              </a:spcAft>
              <a:defRPr/>
            </a:pPr>
            <a:r>
              <a:rPr lang="en-US" sz="2100">
                <a:latin typeface="Calibri"/>
              </a:rPr>
              <a:t>• </a:t>
            </a:r>
            <a:r>
              <a:rPr lang="en-US" sz="2700">
                <a:latin typeface="Calibri"/>
              </a:rPr>
              <a:t>La prevenzione del danno richiede la privacy e la governance dei dati:</a:t>
            </a:r>
          </a:p>
          <a:p>
            <a:pPr marL="469900" algn="just" eaLnBrk="1" fontAlgn="auto" hangingPunct="1"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2100">
                <a:latin typeface="Calibri"/>
              </a:rPr>
              <a:t>•    Privacy e protezione dei dati.</a:t>
            </a:r>
          </a:p>
          <a:p>
            <a:pPr marL="1155700" indent="-228600" eaLnBrk="1" fontAlgn="auto" hangingPunct="1">
              <a:lnSpc>
                <a:spcPts val="2136"/>
              </a:lnSpc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2100">
                <a:latin typeface="Calibri"/>
              </a:rPr>
              <a:t>•    I sistemi di IA devono garantire la privacy e la protezione dei dati durante I'intero ciclo di vita di un sistema.</a:t>
            </a:r>
          </a:p>
          <a:p>
            <a:pPr marL="469900" algn="just" eaLnBrk="1" fontAlgn="auto" hangingPunct="1"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2100">
                <a:latin typeface="Calibri"/>
              </a:rPr>
              <a:t>•    Qualita e integrita dei dati</a:t>
            </a:r>
          </a:p>
          <a:p>
            <a:pPr marL="1155700" indent="-228600" eaLnBrk="1" fontAlgn="auto" hangingPunct="1">
              <a:lnSpc>
                <a:spcPts val="2040"/>
              </a:lnSpc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2100">
                <a:latin typeface="Calibri"/>
              </a:rPr>
              <a:t>•    I dati utilizzati per addestrare un sistema non dovrebbero contenere pregiudizi, imprecisioni, errori ed errori socialmente costruiti, non dovrebbero essere aggiunti dati dannosi.</a:t>
            </a:r>
          </a:p>
          <a:p>
            <a:pPr marL="469900" algn="just" eaLnBrk="1" fontAlgn="auto" hangingPunct="1"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2100">
                <a:latin typeface="Calibri"/>
              </a:rPr>
              <a:t>•    Accesso ai dati</a:t>
            </a:r>
          </a:p>
          <a:p>
            <a:pPr marL="9271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atin typeface="Calibri"/>
              </a:rPr>
              <a:t>•    E opportuno istituire protocolli di dati che disciplinano l'accesso ai dati.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1857675F-D809-A57A-3907-8056E8A99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100" y="685800"/>
            <a:ext cx="52943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3363"/>
              </a:spcAft>
            </a:pPr>
            <a:r>
              <a:rPr lang="en-US" altLang="it-IT" sz="4200"/>
              <a:t>L’idea di un'IA affidabile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8161AB-1B1B-0324-8BC6-8EDC996FADE9}"/>
              </a:ext>
            </a:extLst>
          </p:cNvPr>
          <p:cNvSpPr/>
          <p:nvPr/>
        </p:nvSpPr>
        <p:spPr>
          <a:xfrm>
            <a:off x="893763" y="1716088"/>
            <a:ext cx="9963150" cy="3598862"/>
          </a:xfrm>
          <a:prstGeom prst="rect">
            <a:avLst/>
          </a:prstGeom>
        </p:spPr>
        <p:txBody>
          <a:bodyPr lIns="0" tIns="0" rIns="0" bIns="0"/>
          <a:lstStyle/>
          <a:p>
            <a:pPr algn="just" eaLnBrk="1" fontAlgn="auto" hangingPunct="1">
              <a:spcBef>
                <a:spcPts val="3360"/>
              </a:spcBef>
              <a:spcAft>
                <a:spcPts val="630"/>
              </a:spcAft>
              <a:defRPr/>
            </a:pPr>
            <a:r>
              <a:rPr lang="en-US" sz="2700">
                <a:latin typeface="Calibri"/>
              </a:rPr>
              <a:t>•    L'lA dovrebbe essere</a:t>
            </a:r>
          </a:p>
          <a:p>
            <a:pPr marL="469900" algn="just" eaLnBrk="1" fontAlgn="auto" hangingPunct="1">
              <a:lnSpc>
                <a:spcPts val="256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atin typeface="Calibri"/>
              </a:rPr>
              <a:t>•    Lecito, rispettando tutte le leggi e i regolamenti applicabili</a:t>
            </a:r>
          </a:p>
          <a:p>
            <a:pPr marL="469900" algn="just" eaLnBrk="1" fontAlgn="auto" hangingPunct="1">
              <a:lnSpc>
                <a:spcPts val="256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atin typeface="Calibri"/>
              </a:rPr>
              <a:t>•    Etica, garantendo l'aderenza ai principi e ai valori etici</a:t>
            </a:r>
          </a:p>
          <a:p>
            <a:pPr marL="698500" indent="-228600" eaLnBrk="1" fontAlgn="auto" hangingPunct="1">
              <a:lnSpc>
                <a:spcPts val="2568"/>
              </a:lnSpc>
              <a:spcBef>
                <a:spcPts val="0"/>
              </a:spcBef>
              <a:spcAft>
                <a:spcPts val="2520"/>
              </a:spcAft>
              <a:defRPr/>
            </a:pPr>
            <a:r>
              <a:rPr lang="en-US" sz="2100">
                <a:latin typeface="Calibri"/>
              </a:rPr>
              <a:t>•    Robusto, sia dal punto di vista tecnico che sociale poiche, anche con buone intenzioni, i sistemi di IA possono causare danni non intenzionali</a:t>
            </a:r>
          </a:p>
          <a:p>
            <a:pPr marL="241300" indent="-241300" eaLnBrk="1" fontAlgn="auto" hangingPunct="1">
              <a:lnSpc>
                <a:spcPts val="2976"/>
              </a:lnSpc>
              <a:spcBef>
                <a:spcPts val="0"/>
              </a:spcBef>
              <a:spcAft>
                <a:spcPts val="210"/>
              </a:spcAft>
              <a:defRPr/>
            </a:pPr>
            <a:r>
              <a:rPr lang="en-US" sz="2700">
                <a:latin typeface="Calibri"/>
              </a:rPr>
              <a:t>•    Tali requisiti dovrebbero essere soddisfatti durante l'intero ciclo di vita del sistema</a:t>
            </a:r>
          </a:p>
          <a:p>
            <a:pPr marL="241300" indent="-241300" eaLnBrk="1" fontAlgn="auto" hangingPunct="1">
              <a:lnSpc>
                <a:spcPts val="297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>
                <a:latin typeface="Calibri"/>
              </a:rPr>
              <a:t>•    Una domanda. Riesci a pensare ad esempi di usi illegali, non etici o nonrobusti dell'IA?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BC9324-42EC-0208-6073-5290CA6C0455}"/>
              </a:ext>
            </a:extLst>
          </p:cNvPr>
          <p:cNvSpPr/>
          <p:nvPr/>
        </p:nvSpPr>
        <p:spPr>
          <a:xfrm>
            <a:off x="874713" y="712788"/>
            <a:ext cx="10320337" cy="5300662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2310"/>
              </a:spcAft>
              <a:defRPr/>
            </a:pPr>
            <a:r>
              <a:rPr lang="en-US" sz="2800" dirty="0" err="1">
                <a:latin typeface="Calibri"/>
              </a:rPr>
              <a:t>Trasparenza</a:t>
            </a:r>
            <a:endParaRPr lang="en-US" sz="2800" dirty="0">
              <a:latin typeface="Calibri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840"/>
              </a:spcAft>
              <a:defRPr/>
            </a:pPr>
            <a:r>
              <a:rPr lang="en-US" sz="1800" dirty="0">
                <a:latin typeface="Calibri"/>
              </a:rPr>
              <a:t>•    </a:t>
            </a:r>
            <a:r>
              <a:rPr lang="en-US" sz="1800" dirty="0" err="1">
                <a:latin typeface="Calibri"/>
              </a:rPr>
              <a:t>Questo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requisito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è</a:t>
            </a:r>
            <a:r>
              <a:rPr lang="en-US" sz="1800" dirty="0">
                <a:latin typeface="Calibri"/>
              </a:rPr>
              <a:t> </a:t>
            </a:r>
            <a:r>
              <a:rPr lang="en-US" sz="1800" dirty="0" err="1">
                <a:latin typeface="Calibri"/>
              </a:rPr>
              <a:t>strettamente</a:t>
            </a:r>
            <a:r>
              <a:rPr lang="en-US" sz="1800" dirty="0">
                <a:latin typeface="Calibri"/>
              </a:rPr>
              <a:t> legato al principio di </a:t>
            </a:r>
            <a:r>
              <a:rPr lang="en-US" sz="1800" dirty="0" err="1">
                <a:latin typeface="Calibri"/>
              </a:rPr>
              <a:t>spiegazione</a:t>
            </a:r>
            <a:endParaRPr lang="en-US" sz="1800" dirty="0">
              <a:latin typeface="Calibri"/>
            </a:endParaRPr>
          </a:p>
          <a:p>
            <a:pPr marL="495300" algn="just" eaLnBrk="1" fontAlgn="auto" hangingPunct="1"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1600" dirty="0">
                <a:latin typeface="Calibri"/>
              </a:rPr>
              <a:t>•    </a:t>
            </a:r>
            <a:r>
              <a:rPr lang="en-US" sz="1600" dirty="0" err="1">
                <a:latin typeface="Calibri"/>
              </a:rPr>
              <a:t>Tracciabilita</a:t>
            </a:r>
            <a:r>
              <a:rPr lang="en-US" sz="1600" dirty="0">
                <a:latin typeface="Calibri"/>
              </a:rPr>
              <a:t>.</a:t>
            </a:r>
          </a:p>
          <a:p>
            <a:pPr marL="1181100" indent="-228600" eaLnBrk="1" fontAlgn="auto" hangingPunct="1">
              <a:lnSpc>
                <a:spcPts val="2136"/>
              </a:lnSpc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1600" dirty="0">
                <a:latin typeface="Calibri"/>
              </a:rPr>
              <a:t>•    I set di </a:t>
            </a:r>
            <a:r>
              <a:rPr lang="en-US" sz="1600" dirty="0" err="1">
                <a:latin typeface="Calibri"/>
              </a:rPr>
              <a:t>dati</a:t>
            </a:r>
            <a:r>
              <a:rPr lang="en-US" sz="1600" dirty="0">
                <a:latin typeface="Calibri"/>
              </a:rPr>
              <a:t> e </a:t>
            </a:r>
            <a:r>
              <a:rPr lang="en-US" sz="1600" dirty="0" err="1">
                <a:latin typeface="Calibri"/>
              </a:rPr>
              <a:t>i</a:t>
            </a:r>
            <a:r>
              <a:rPr lang="en-US" sz="1600" dirty="0">
                <a:latin typeface="Calibri"/>
              </a:rPr>
              <a:t> </a:t>
            </a:r>
            <a:r>
              <a:rPr lang="en-US" sz="1600" dirty="0" err="1">
                <a:latin typeface="Calibri"/>
              </a:rPr>
              <a:t>processi</a:t>
            </a:r>
            <a:r>
              <a:rPr lang="en-US" sz="1600" dirty="0">
                <a:latin typeface="Calibri"/>
              </a:rPr>
              <a:t> </a:t>
            </a:r>
            <a:r>
              <a:rPr lang="en-US" sz="1600" dirty="0" err="1">
                <a:latin typeface="Calibri"/>
              </a:rPr>
              <a:t>che</a:t>
            </a:r>
            <a:r>
              <a:rPr lang="en-US" sz="1600" dirty="0">
                <a:latin typeface="Calibri"/>
              </a:rPr>
              <a:t> </a:t>
            </a:r>
            <a:r>
              <a:rPr lang="en-US" sz="1600" dirty="0" err="1">
                <a:latin typeface="Calibri"/>
              </a:rPr>
              <a:t>determinano</a:t>
            </a:r>
            <a:r>
              <a:rPr lang="en-US" sz="1600" dirty="0">
                <a:latin typeface="Calibri"/>
              </a:rPr>
              <a:t> la </a:t>
            </a:r>
            <a:r>
              <a:rPr lang="en-US" sz="1600" dirty="0" err="1">
                <a:latin typeface="Calibri"/>
              </a:rPr>
              <a:t>decisione</a:t>
            </a:r>
            <a:r>
              <a:rPr lang="en-US" sz="1600" dirty="0">
                <a:latin typeface="Calibri"/>
              </a:rPr>
              <a:t> del </a:t>
            </a:r>
            <a:r>
              <a:rPr lang="en-US" sz="1600" dirty="0" err="1">
                <a:latin typeface="Calibri"/>
              </a:rPr>
              <a:t>sistema</a:t>
            </a:r>
            <a:r>
              <a:rPr lang="en-US" sz="1600" dirty="0">
                <a:latin typeface="Calibri"/>
              </a:rPr>
              <a:t> di IA </a:t>
            </a:r>
            <a:r>
              <a:rPr lang="en-US" sz="1600" dirty="0" err="1">
                <a:latin typeface="Calibri"/>
              </a:rPr>
              <a:t>dovrebbero</a:t>
            </a:r>
            <a:r>
              <a:rPr lang="en-US" sz="1600" dirty="0">
                <a:latin typeface="Calibri"/>
              </a:rPr>
              <a:t> </a:t>
            </a:r>
            <a:r>
              <a:rPr lang="en-US" sz="1600" dirty="0" err="1">
                <a:latin typeface="Calibri"/>
              </a:rPr>
              <a:t>essere</a:t>
            </a:r>
            <a:r>
              <a:rPr lang="en-US" sz="1600" dirty="0">
                <a:latin typeface="Calibri"/>
              </a:rPr>
              <a:t> </a:t>
            </a:r>
            <a:r>
              <a:rPr lang="en-US" sz="1600" dirty="0" err="1">
                <a:latin typeface="Calibri"/>
              </a:rPr>
              <a:t>documentati</a:t>
            </a:r>
            <a:endParaRPr lang="en-US" sz="1600" dirty="0">
              <a:latin typeface="Calibri"/>
            </a:endParaRPr>
          </a:p>
          <a:p>
            <a:pPr marL="495300" algn="just" eaLnBrk="1" fontAlgn="auto" hangingPunct="1"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1600" dirty="0">
                <a:latin typeface="Calibri"/>
              </a:rPr>
              <a:t>•    </a:t>
            </a:r>
            <a:r>
              <a:rPr lang="en-US" sz="1600" dirty="0" err="1">
                <a:latin typeface="Calibri"/>
              </a:rPr>
              <a:t>Spiegabilita</a:t>
            </a:r>
            <a:r>
              <a:rPr lang="en-US" sz="1600" dirty="0">
                <a:latin typeface="Calibri"/>
              </a:rPr>
              <a:t>.</a:t>
            </a:r>
          </a:p>
          <a:p>
            <a:pPr marL="1181100" indent="-228600" eaLnBrk="1" fontAlgn="auto" hangingPunct="1">
              <a:lnSpc>
                <a:spcPts val="2040"/>
              </a:lnSpc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1600" dirty="0">
                <a:latin typeface="Calibri"/>
              </a:rPr>
              <a:t>•    I </a:t>
            </a:r>
            <a:r>
              <a:rPr lang="en-US" sz="1600" dirty="0" err="1">
                <a:latin typeface="Calibri"/>
              </a:rPr>
              <a:t>processi</a:t>
            </a:r>
            <a:r>
              <a:rPr lang="en-US" sz="1600" dirty="0">
                <a:latin typeface="Calibri"/>
              </a:rPr>
              <a:t> </a:t>
            </a:r>
            <a:r>
              <a:rPr lang="en-US" sz="1600" dirty="0" err="1">
                <a:latin typeface="Calibri"/>
              </a:rPr>
              <a:t>tecnici</a:t>
            </a:r>
            <a:r>
              <a:rPr lang="en-US" sz="1600" dirty="0">
                <a:latin typeface="Calibri"/>
              </a:rPr>
              <a:t> di un </a:t>
            </a:r>
            <a:r>
              <a:rPr lang="en-US" sz="1600" dirty="0" err="1">
                <a:latin typeface="Calibri"/>
              </a:rPr>
              <a:t>sistema</a:t>
            </a:r>
            <a:r>
              <a:rPr lang="en-US" sz="1600" dirty="0">
                <a:latin typeface="Calibri"/>
              </a:rPr>
              <a:t> di IA e le relative </a:t>
            </a:r>
            <a:r>
              <a:rPr lang="en-US" sz="1600" dirty="0" err="1">
                <a:latin typeface="Calibri"/>
              </a:rPr>
              <a:t>decisioni</a:t>
            </a:r>
            <a:r>
              <a:rPr lang="en-US" sz="1600" dirty="0">
                <a:latin typeface="Calibri"/>
              </a:rPr>
              <a:t> </a:t>
            </a:r>
            <a:r>
              <a:rPr lang="en-US" sz="1600" dirty="0" err="1">
                <a:latin typeface="Calibri"/>
              </a:rPr>
              <a:t>umane</a:t>
            </a:r>
            <a:r>
              <a:rPr lang="en-US" sz="1600" dirty="0">
                <a:latin typeface="Calibri"/>
              </a:rPr>
              <a:t> </a:t>
            </a:r>
            <a:r>
              <a:rPr lang="en-US" sz="1600" dirty="0" err="1">
                <a:latin typeface="Calibri"/>
              </a:rPr>
              <a:t>dovrebbero</a:t>
            </a:r>
            <a:r>
              <a:rPr lang="en-US" sz="1600" dirty="0">
                <a:latin typeface="Calibri"/>
              </a:rPr>
              <a:t> </a:t>
            </a:r>
            <a:r>
              <a:rPr lang="en-US" sz="1600" dirty="0" err="1">
                <a:latin typeface="Calibri"/>
              </a:rPr>
              <a:t>essere</a:t>
            </a:r>
            <a:r>
              <a:rPr lang="en-US" sz="1600" dirty="0">
                <a:latin typeface="Calibri"/>
              </a:rPr>
              <a:t> </a:t>
            </a:r>
            <a:r>
              <a:rPr lang="en-US" sz="1600" dirty="0" err="1">
                <a:latin typeface="Calibri"/>
              </a:rPr>
              <a:t>spiegabili</a:t>
            </a:r>
            <a:endParaRPr lang="en-US" sz="1600" dirty="0">
              <a:latin typeface="Calibri"/>
            </a:endParaRPr>
          </a:p>
          <a:p>
            <a:pPr marL="495300" algn="just" eaLnBrk="1" fontAlgn="auto" hangingPunct="1"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1600" dirty="0">
                <a:latin typeface="Calibri"/>
              </a:rPr>
              <a:t>•    </a:t>
            </a:r>
            <a:r>
              <a:rPr lang="en-US" sz="1600" dirty="0" err="1">
                <a:latin typeface="Calibri"/>
              </a:rPr>
              <a:t>Comunicazione</a:t>
            </a:r>
            <a:r>
              <a:rPr lang="en-US" sz="1600" dirty="0">
                <a:latin typeface="Calibri"/>
              </a:rPr>
              <a:t>.</a:t>
            </a:r>
          </a:p>
          <a:p>
            <a:pPr marL="952500" algn="just" eaLnBrk="1" fontAlgn="auto" hangingPunct="1">
              <a:lnSpc>
                <a:spcPts val="2400"/>
              </a:lnSpc>
              <a:spcBef>
                <a:spcPts val="0"/>
              </a:spcBef>
              <a:spcAft>
                <a:spcPts val="1260"/>
              </a:spcAft>
              <a:defRPr/>
            </a:pPr>
            <a:r>
              <a:rPr lang="en-US" sz="1600" dirty="0" err="1">
                <a:latin typeface="Calibri"/>
              </a:rPr>
              <a:t>Gli</a:t>
            </a:r>
            <a:r>
              <a:rPr lang="en-US" sz="1600" dirty="0">
                <a:latin typeface="Calibri"/>
              </a:rPr>
              <a:t> </a:t>
            </a:r>
            <a:r>
              <a:rPr lang="en-US" sz="1600" dirty="0" err="1">
                <a:latin typeface="Calibri"/>
              </a:rPr>
              <a:t>esseri</a:t>
            </a:r>
            <a:r>
              <a:rPr lang="en-US" sz="1600" dirty="0">
                <a:latin typeface="Calibri"/>
              </a:rPr>
              <a:t> </a:t>
            </a:r>
            <a:r>
              <a:rPr lang="en-US" sz="1600" dirty="0" err="1">
                <a:latin typeface="Calibri"/>
              </a:rPr>
              <a:t>umani</a:t>
            </a:r>
            <a:r>
              <a:rPr lang="en-US" sz="1600" dirty="0">
                <a:latin typeface="Calibri"/>
              </a:rPr>
              <a:t> </a:t>
            </a:r>
            <a:r>
              <a:rPr lang="en-US" sz="1600" dirty="0" err="1">
                <a:latin typeface="Calibri"/>
              </a:rPr>
              <a:t>hanno</a:t>
            </a:r>
            <a:r>
              <a:rPr lang="en-US" sz="1600" dirty="0">
                <a:latin typeface="Calibri"/>
              </a:rPr>
              <a:t> il </a:t>
            </a:r>
            <a:r>
              <a:rPr lang="en-US" sz="1600" dirty="0" err="1">
                <a:latin typeface="Calibri"/>
              </a:rPr>
              <a:t>diritto</a:t>
            </a:r>
            <a:r>
              <a:rPr lang="en-US" sz="1600" dirty="0">
                <a:latin typeface="Calibri"/>
              </a:rPr>
              <a:t> di </a:t>
            </a:r>
            <a:r>
              <a:rPr lang="en-US" sz="1600" dirty="0" err="1">
                <a:latin typeface="Calibri"/>
              </a:rPr>
              <a:t>essere</a:t>
            </a:r>
            <a:r>
              <a:rPr lang="en-US" sz="1600" dirty="0">
                <a:latin typeface="Calibri"/>
              </a:rPr>
              <a:t> </a:t>
            </a:r>
            <a:r>
              <a:rPr lang="en-US" sz="1600" dirty="0" err="1">
                <a:latin typeface="Calibri"/>
              </a:rPr>
              <a:t>informati</a:t>
            </a:r>
            <a:r>
              <a:rPr lang="en-US" sz="1600" dirty="0">
                <a:latin typeface="Calibri"/>
              </a:rPr>
              <a:t> </a:t>
            </a:r>
            <a:r>
              <a:rPr lang="en-US" sz="1600" dirty="0" err="1">
                <a:latin typeface="Calibri"/>
              </a:rPr>
              <a:t>che</a:t>
            </a:r>
            <a:r>
              <a:rPr lang="en-US" sz="1600" dirty="0">
                <a:latin typeface="Calibri"/>
              </a:rPr>
              <a:t> </a:t>
            </a:r>
            <a:r>
              <a:rPr lang="en-US" sz="1600" dirty="0" err="1">
                <a:latin typeface="Calibri"/>
              </a:rPr>
              <a:t>stanno</a:t>
            </a:r>
            <a:r>
              <a:rPr lang="en-US" sz="1600" dirty="0">
                <a:latin typeface="Calibri"/>
              </a:rPr>
              <a:t> </a:t>
            </a:r>
            <a:r>
              <a:rPr lang="en-US" sz="1600" dirty="0" err="1">
                <a:latin typeface="Calibri"/>
              </a:rPr>
              <a:t>interagendo</a:t>
            </a:r>
            <a:r>
              <a:rPr lang="en-US" sz="1600" dirty="0">
                <a:latin typeface="Calibri"/>
              </a:rPr>
              <a:t> con un </a:t>
            </a:r>
            <a:r>
              <a:rPr lang="en-US" sz="1600" dirty="0" err="1">
                <a:latin typeface="Calibri"/>
              </a:rPr>
              <a:t>sistema</a:t>
            </a:r>
            <a:r>
              <a:rPr lang="en-US" sz="1600" dirty="0">
                <a:latin typeface="Calibri"/>
              </a:rPr>
              <a:t> di IA.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79E43D-BCD2-D14D-9B06-9AE80BD6E290}"/>
              </a:ext>
            </a:extLst>
          </p:cNvPr>
          <p:cNvSpPr/>
          <p:nvPr/>
        </p:nvSpPr>
        <p:spPr>
          <a:xfrm>
            <a:off x="1341438" y="628650"/>
            <a:ext cx="9859962" cy="3659188"/>
          </a:xfrm>
          <a:prstGeom prst="rect">
            <a:avLst/>
          </a:prstGeom>
        </p:spPr>
        <p:txBody>
          <a:bodyPr lIns="0" tIns="0" rIns="0" bIns="0"/>
          <a:lstStyle/>
          <a:p>
            <a:pPr algn="just" eaLnBrk="1" fontAlgn="auto" hangingPunct="1">
              <a:spcBef>
                <a:spcPts val="0"/>
              </a:spcBef>
              <a:spcAft>
                <a:spcPts val="420"/>
              </a:spcAft>
              <a:defRPr/>
            </a:pPr>
            <a:r>
              <a:rPr lang="en-US">
                <a:latin typeface="Calibri"/>
              </a:rPr>
              <a:t>Diversita, non discriminazione e equita</a:t>
            </a:r>
          </a:p>
          <a:p>
            <a:pPr marL="254000" indent="-254000" eaLnBrk="1" fontAlgn="auto" hangingPunct="1">
              <a:lnSpc>
                <a:spcPts val="244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Calibri"/>
              </a:rPr>
              <a:t>•    Dobbiamo consentire l'inclusione e la diversita in tutto il ciclo di vita del sistema di IA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420"/>
              </a:spcAft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Calibri"/>
              </a:rPr>
              <a:t>Evitare pregiudizi ingiusti</a:t>
            </a:r>
          </a:p>
          <a:p>
            <a:pPr marL="708152" indent="-228600" eaLnBrk="1" fontAlgn="auto" hangingPunct="1">
              <a:lnSpc>
                <a:spcPts val="1752"/>
              </a:lnSpc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2000">
                <a:latin typeface="Calibri"/>
              </a:rPr>
              <a:t>•    Prevenire pregiudizi non intenzionali (indiretti) e discriminazioni nei confronti di determinati gruppi o persone, potenzialmente esacerbando pregiudizi ed emarginazione, a causa di dati o algoritmi</a:t>
            </a:r>
          </a:p>
          <a:p>
            <a:pPr algn="just" eaLnBrk="1" fontAlgn="auto" hangingPunct="1"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2000">
                <a:latin typeface="Calibri"/>
              </a:rPr>
              <a:t>•    Accessibility e design universale.</a:t>
            </a:r>
          </a:p>
          <a:p>
            <a:pPr marL="708152" indent="-228600" eaLnBrk="1" fontAlgn="auto" hangingPunct="1">
              <a:lnSpc>
                <a:spcPts val="1872"/>
              </a:lnSpc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2000">
                <a:latin typeface="Calibri"/>
              </a:rPr>
              <a:t>•    I sistemi di IA dovrebbero essere incentrati sull'utente e progettati in modo tale da consentire a tutte le persone di utilizzare prodotti o servizi di IA, indipendentemente dall'eta, dal sesso, dalle capacity o dalle caratteristiche.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2000">
                <a:latin typeface="Calibri"/>
              </a:rPr>
              <a:t>•    Partecipazione degli stakeholder.</a:t>
            </a:r>
          </a:p>
          <a:p>
            <a:pPr marL="708152" indent="-228600" eaLnBrk="1" fontAlgn="auto" hangingPunct="1">
              <a:lnSpc>
                <a:spcPts val="1752"/>
              </a:lnSpc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2000">
                <a:latin typeface="Calibri"/>
              </a:rPr>
              <a:t>•    Discussione aperta e il coinvolgimento delle parti sociali e delle parti interessate, compreso il pubblico in generale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2000">
                <a:latin typeface="Calibri"/>
              </a:rPr>
              <a:t>•    Team di progettazione diversificati e inclusivi</a:t>
            </a:r>
          </a:p>
          <a:p>
            <a:pPr marL="708152" indent="-228600" eaLnBrk="1" fontAlgn="auto" hangingPunct="1">
              <a:lnSpc>
                <a:spcPts val="177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Calibri"/>
              </a:rPr>
              <a:t>•    i team che progettano, sviluppano, testano e mantengono, implementano e procurano questi sistemi riflettono la diversity degli utenti e della societa in generale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6AC2D8C8-4A8D-1461-4480-C4BC26593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575" y="688975"/>
            <a:ext cx="63579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2100"/>
              </a:spcAft>
            </a:pPr>
            <a:r>
              <a:rPr lang="en-US" altLang="it-IT" sz="3900"/>
              <a:t>Benessere sociale e ambientale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0B89B0-D2C8-DC61-F38C-AA3C220AAE45}"/>
              </a:ext>
            </a:extLst>
          </p:cNvPr>
          <p:cNvSpPr/>
          <p:nvPr/>
        </p:nvSpPr>
        <p:spPr>
          <a:xfrm>
            <a:off x="887413" y="1435100"/>
            <a:ext cx="10253662" cy="3302000"/>
          </a:xfrm>
          <a:prstGeom prst="rect">
            <a:avLst/>
          </a:prstGeom>
        </p:spPr>
        <p:txBody>
          <a:bodyPr lIns="0" tIns="0" rIns="0" bIns="0"/>
          <a:lstStyle/>
          <a:p>
            <a:pPr marL="241300" indent="-241300" algn="just" eaLnBrk="1" fontAlgn="auto" hangingPunct="1">
              <a:lnSpc>
                <a:spcPts val="2952"/>
              </a:lnSpc>
              <a:spcBef>
                <a:spcPts val="2100"/>
              </a:spcBef>
              <a:spcAft>
                <a:spcPts val="0"/>
              </a:spcAft>
              <a:defRPr/>
            </a:pPr>
            <a:r>
              <a:rPr lang="en-US" sz="2100">
                <a:latin typeface="Calibri"/>
              </a:rPr>
              <a:t>• </a:t>
            </a:r>
            <a:r>
              <a:rPr lang="en-US" sz="2700">
                <a:latin typeface="Calibri"/>
              </a:rPr>
              <a:t>La societa piu ampia, gli altri esseri senzienti e I'ambiente dovrebbero essere considerati come parti interessate durante tutto il ciclo di vita del sistema di IA.</a:t>
            </a:r>
          </a:p>
          <a:p>
            <a:pPr marL="482600" algn="just" eaLnBrk="1" fontAlgn="auto" hangingPunct="1">
              <a:lnSpc>
                <a:spcPts val="295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atin typeface="Calibri"/>
              </a:rPr>
              <a:t>•    AI sostenibile e rispettosa dell'ambiente</a:t>
            </a:r>
          </a:p>
          <a:p>
            <a:pPr marL="1155700" indent="-228600" eaLnBrk="1" fontAlgn="auto" hangingPunct="1">
              <a:lnSpc>
                <a:spcPts val="2160"/>
              </a:lnSpc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2100">
                <a:latin typeface="Calibri"/>
              </a:rPr>
              <a:t>•    Dovrebbero essere incoraggiate le misure volte a garantire il rispetto dell'ambiente dell'intera catena di approvvigionamento dei sistemi di IA.</a:t>
            </a:r>
          </a:p>
          <a:p>
            <a:pPr marL="482600" algn="just" eaLnBrk="1" fontAlgn="auto" hangingPunct="1"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2100">
                <a:latin typeface="Calibri"/>
              </a:rPr>
              <a:t>•    Impatto sociale.</a:t>
            </a:r>
          </a:p>
          <a:p>
            <a:pPr marL="1155700" indent="-228600" eaLnBrk="1" fontAlgn="auto" hangingPunct="1">
              <a:lnSpc>
                <a:spcPts val="2184"/>
              </a:lnSpc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2100">
                <a:latin typeface="Calibri"/>
              </a:rPr>
              <a:t>•    Gli effetti di questi sistemi su individui, gruppi e societa devono pertanto essere attentamente monitorati e presi in considerazione.</a:t>
            </a:r>
          </a:p>
          <a:p>
            <a:pPr marL="482600" algn="just" eaLnBrk="1" fontAlgn="auto" hangingPunct="1">
              <a:spcBef>
                <a:spcPts val="0"/>
              </a:spcBef>
              <a:spcAft>
                <a:spcPts val="1050"/>
              </a:spcAft>
              <a:defRPr/>
            </a:pPr>
            <a:r>
              <a:rPr lang="en-US" sz="2100">
                <a:latin typeface="Calibri"/>
              </a:rPr>
              <a:t>•    Societa e democrazia.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7B68E123-DC86-E434-B927-66D37796D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288" y="4906963"/>
            <a:ext cx="87439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188"/>
              </a:lnSpc>
              <a:spcBef>
                <a:spcPts val="1050"/>
              </a:spcBef>
            </a:pPr>
            <a:r>
              <a:rPr lang="en-US" altLang="it-IT" sz="2100"/>
              <a:t>• Tenere conto degli effetti dell'IA sulle istituzioni, sulla democrazia e sulla societa in generale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36EE18-8796-8C35-2176-2CB6B36599FC}"/>
              </a:ext>
            </a:extLst>
          </p:cNvPr>
          <p:cNvSpPr/>
          <p:nvPr/>
        </p:nvSpPr>
        <p:spPr>
          <a:xfrm>
            <a:off x="890588" y="685800"/>
            <a:ext cx="10225087" cy="5165725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3570"/>
              </a:spcAft>
              <a:defRPr/>
            </a:pPr>
            <a:r>
              <a:rPr lang="en-US">
                <a:latin typeface="Calibri"/>
              </a:rPr>
              <a:t>Responsabilita</a:t>
            </a:r>
          </a:p>
          <a:p>
            <a:pPr marL="254000" indent="-254000" eaLnBrk="1" fontAlgn="auto" hangingPunct="1">
              <a:lnSpc>
                <a:spcPts val="292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latin typeface="Calibri"/>
              </a:rPr>
              <a:t>• Garantire la responsabilita e la responsabilita dei sistemi di IA e dei loro risultati</a:t>
            </a:r>
          </a:p>
          <a:p>
            <a:pPr marL="469900" algn="just" eaLnBrk="1" fontAlgn="auto" hangingPunct="1">
              <a:lnSpc>
                <a:spcPts val="292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Calibri"/>
              </a:rPr>
              <a:t>•    Verificabilita</a:t>
            </a:r>
          </a:p>
          <a:p>
            <a:pPr marL="927100" algn="just" eaLnBrk="1" fontAlgn="auto" hangingPunct="1"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2000">
                <a:latin typeface="Calibri"/>
              </a:rPr>
              <a:t>•    Abilitazione della valutazione di algoritmi, dati e processi di progettazione</a:t>
            </a:r>
          </a:p>
          <a:p>
            <a:pPr marL="469900" algn="just" eaLnBrk="1" fontAlgn="auto" hangingPunct="1"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2000">
                <a:latin typeface="Calibri"/>
              </a:rPr>
              <a:t>•    Minimizzazione e rendicontazione degli impatti negativi</a:t>
            </a:r>
          </a:p>
          <a:p>
            <a:pPr marL="1155700" indent="-228600" eaLnBrk="1" fontAlgn="auto" hangingPunct="1">
              <a:lnSpc>
                <a:spcPts val="2160"/>
              </a:lnSpc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2000">
                <a:latin typeface="Calibri"/>
              </a:rPr>
              <a:t>•    Deve essere garantita la capacita di riferire in merito ad azioni o decisioni che contribuiscono a un determinato esito del sistema e di rispondere alle conseguenze di tale risultato.</a:t>
            </a:r>
          </a:p>
          <a:p>
            <a:pPr marL="469900" algn="just" eaLnBrk="1" fontAlgn="auto" hangingPunct="1"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2000">
                <a:latin typeface="Calibri"/>
              </a:rPr>
              <a:t>•    Compromessi</a:t>
            </a:r>
          </a:p>
          <a:p>
            <a:pPr marL="1155700" indent="-228600" eaLnBrk="1" fontAlgn="auto" hangingPunct="1">
              <a:lnSpc>
                <a:spcPts val="2184"/>
              </a:lnSpc>
              <a:spcBef>
                <a:spcPts val="0"/>
              </a:spcBef>
              <a:spcAft>
                <a:spcPts val="210"/>
              </a:spcAft>
              <a:defRPr/>
            </a:pPr>
            <a:r>
              <a:rPr lang="en-US" sz="2000">
                <a:latin typeface="Calibri"/>
              </a:rPr>
              <a:t>•    I compromessi dovrebbero essere affrontati in modo razionale e metodologico all'interno dello stato dell'arte</a:t>
            </a:r>
          </a:p>
          <a:p>
            <a:pPr marL="469900" algn="just" eaLnBrk="1" fontAlgn="auto" hangingPunct="1"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2000">
                <a:latin typeface="Calibri"/>
              </a:rPr>
              <a:t>•    Risarcimenti.</a:t>
            </a:r>
          </a:p>
          <a:p>
            <a:pPr marL="9271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Calibri"/>
              </a:rPr>
              <a:t>•    Dovrebbero essere previsti meccanismi accessibili che garantiscano un ricorso adeguato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2DED9D4-A7B8-3850-85A0-4E3F25B86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575" y="625475"/>
            <a:ext cx="93599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4613"/>
              </a:lnSpc>
              <a:spcAft>
                <a:spcPts val="4413"/>
              </a:spcAft>
            </a:pPr>
            <a:r>
              <a:rPr lang="en-US" altLang="it-IT" sz="4200"/>
              <a:t>Metodi tecnici e non tecnici per realizzare un'IA affidabile</a:t>
            </a: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EF6A3B3B-C490-6DF7-2F69-05BCB278B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2168525"/>
            <a:ext cx="12052300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9D6636D9-0367-5D7A-F14A-EBB9F4ACA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701675"/>
            <a:ext cx="5605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3575"/>
              </a:spcAft>
            </a:pPr>
            <a:r>
              <a:rPr lang="en-US" altLang="it-IT" sz="4200"/>
              <a:t>Domande e suggerimenti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65A7B9-3E42-EC3D-68EB-681A5484EE55}"/>
              </a:ext>
            </a:extLst>
          </p:cNvPr>
          <p:cNvSpPr/>
          <p:nvPr/>
        </p:nvSpPr>
        <p:spPr>
          <a:xfrm>
            <a:off x="890588" y="1785938"/>
            <a:ext cx="9899650" cy="3932237"/>
          </a:xfrm>
          <a:prstGeom prst="rect">
            <a:avLst/>
          </a:prstGeom>
        </p:spPr>
        <p:txBody>
          <a:bodyPr lIns="0" tIns="0" rIns="0" bIns="0"/>
          <a:lstStyle/>
          <a:p>
            <a:pPr algn="just" eaLnBrk="1" fontAlgn="auto" hangingPunct="1">
              <a:lnSpc>
                <a:spcPts val="2952"/>
              </a:lnSpc>
              <a:spcBef>
                <a:spcPts val="3570"/>
              </a:spcBef>
              <a:spcAft>
                <a:spcPts val="0"/>
              </a:spcAft>
              <a:defRPr/>
            </a:pPr>
            <a:r>
              <a:rPr lang="en-US" sz="2700">
                <a:latin typeface="Calibri"/>
              </a:rPr>
              <a:t>•    Domande</a:t>
            </a:r>
          </a:p>
          <a:p>
            <a:pPr marL="482600" algn="just" eaLnBrk="1" fontAlgn="auto" hangingPunct="1">
              <a:lnSpc>
                <a:spcPts val="295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atin typeface="Calibri"/>
              </a:rPr>
              <a:t>•    II documento Trustworthy AI ha fornito indicazioni utili?</a:t>
            </a:r>
          </a:p>
          <a:p>
            <a:pPr marL="482600" algn="just" eaLnBrk="1" fontAlgn="auto" hangingPunct="1">
              <a:lnSpc>
                <a:spcPts val="295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atin typeface="Calibri"/>
              </a:rPr>
              <a:t>•    Pensi che siano concretamente applicabili?</a:t>
            </a:r>
          </a:p>
          <a:p>
            <a:pPr indent="482600" eaLnBrk="1" fontAlgn="auto" hangingPunct="1">
              <a:lnSpc>
                <a:spcPts val="295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atin typeface="Calibri"/>
              </a:rPr>
              <a:t>•    Le linee guida etiche che non sono giuridicamente vincolanti sono davvero utili?</a:t>
            </a:r>
          </a:p>
          <a:p>
            <a:pPr marL="482600" algn="just" eaLnBrk="1" fontAlgn="auto" hangingPunct="1">
              <a:lnSpc>
                <a:spcPts val="2952"/>
              </a:lnSpc>
              <a:spcBef>
                <a:spcPts val="0"/>
              </a:spcBef>
              <a:spcAft>
                <a:spcPts val="3150"/>
              </a:spcAft>
              <a:defRPr/>
            </a:pPr>
            <a:r>
              <a:rPr lang="en-US" sz="2100">
                <a:latin typeface="Calibri"/>
              </a:rPr>
              <a:t>•    Qualche critica specifica?</a:t>
            </a:r>
          </a:p>
          <a:p>
            <a:pPr algn="just" eaLnBrk="1" fontAlgn="auto" hangingPunct="1">
              <a:spcBef>
                <a:spcPts val="0"/>
              </a:spcBef>
              <a:spcAft>
                <a:spcPts val="840"/>
              </a:spcAft>
              <a:defRPr/>
            </a:pPr>
            <a:r>
              <a:rPr lang="en-US" sz="2100">
                <a:latin typeface="Calibri"/>
              </a:rPr>
              <a:t>•</a:t>
            </a:r>
            <a:r>
              <a:rPr lang="en-US" sz="2700">
                <a:latin typeface="Calibri"/>
              </a:rPr>
              <a:t>    Suggestioniosn</a:t>
            </a:r>
          </a:p>
          <a:p>
            <a:pPr marL="482600" algn="just" eaLnBrk="1" fontAlgn="auto" hangingPunct="1">
              <a:spcBef>
                <a:spcPts val="0"/>
              </a:spcBef>
              <a:spcAft>
                <a:spcPts val="840"/>
              </a:spcAft>
              <a:defRPr/>
            </a:pPr>
            <a:r>
              <a:rPr lang="en-US" sz="2100">
                <a:latin typeface="Calibri"/>
              </a:rPr>
              <a:t>•    Leggi tutto il documento!</a:t>
            </a:r>
          </a:p>
          <a:p>
            <a:pPr marL="4826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atin typeface="Calibri"/>
              </a:rPr>
              <a:t>•    Leggi anche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5AC282C5-BCC4-3489-6E9B-FE8AB4867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698500"/>
            <a:ext cx="6850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3575"/>
              </a:spcAft>
            </a:pPr>
            <a:r>
              <a:rPr lang="en-US" altLang="it-IT" sz="4200"/>
              <a:t>Grazie per la vostra attenzione</a:t>
            </a: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B1F7A6A3-9ACF-40B9-04EA-15E735873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1773238"/>
            <a:ext cx="3937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3575"/>
              </a:spcBef>
            </a:pPr>
            <a:r>
              <a:rPr lang="en-US" altLang="it-IT" sz="2700"/>
              <a:t>•</a:t>
            </a:r>
            <a:r>
              <a:rPr lang="en-US" altLang="it-IT" sz="2700">
                <a:hlinkClick r:id="rId2"/>
              </a:rPr>
              <a:t> Giovanni.sartor@Unibo.it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A4171B1D-16D2-18F7-B786-24AD27E4F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466725"/>
            <a:ext cx="6940550" cy="561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CE8797E8-07F9-ADC1-8EA8-8BF8C082B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63" y="742950"/>
            <a:ext cx="5248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3363"/>
              </a:spcAft>
            </a:pPr>
            <a:r>
              <a:rPr lang="en-US" altLang="it-IT" sz="4200"/>
              <a:t>Capitolo 1: Principi etici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72148B-10EA-7576-AD24-5C3B0502A7E6}"/>
              </a:ext>
            </a:extLst>
          </p:cNvPr>
          <p:cNvSpPr/>
          <p:nvPr/>
        </p:nvSpPr>
        <p:spPr>
          <a:xfrm>
            <a:off x="850900" y="1762125"/>
            <a:ext cx="10334625" cy="3629025"/>
          </a:xfrm>
          <a:prstGeom prst="rect">
            <a:avLst/>
          </a:prstGeom>
        </p:spPr>
        <p:txBody>
          <a:bodyPr lIns="0" tIns="0" rIns="0" bIns="0"/>
          <a:lstStyle/>
          <a:p>
            <a:pPr algn="just" eaLnBrk="1" fontAlgn="auto" hangingPunct="1">
              <a:spcBef>
                <a:spcPts val="3360"/>
              </a:spcBef>
              <a:spcAft>
                <a:spcPts val="420"/>
              </a:spcAft>
              <a:defRPr/>
            </a:pPr>
            <a:r>
              <a:rPr lang="en-US" sz="2100">
                <a:latin typeface="Calibri"/>
              </a:rPr>
              <a:t>Sviluppare, implementare e utilizzare sistemi di IA in un modo che aderisca al principio etico:</a:t>
            </a:r>
          </a:p>
          <a:p>
            <a:pPr marL="469900" algn="just" eaLnBrk="1" fontAlgn="auto" hangingPunct="1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latin typeface="Calibri"/>
              </a:rPr>
              <a:t>•    rispetto dell'autonomia umana,</a:t>
            </a:r>
          </a:p>
          <a:p>
            <a:pPr marL="469900" algn="just" eaLnBrk="1" fontAlgn="auto" hangingPunct="1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latin typeface="Calibri"/>
              </a:rPr>
              <a:t>•    prevenzione del danno,</a:t>
            </a:r>
          </a:p>
          <a:p>
            <a:pPr marL="469900" algn="just" eaLnBrk="1" fontAlgn="auto" hangingPunct="1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latin typeface="Calibri"/>
              </a:rPr>
              <a:t>•    equita e</a:t>
            </a:r>
          </a:p>
          <a:p>
            <a:pPr marL="469900" algn="just" eaLnBrk="1" fontAlgn="auto" hangingPunct="1">
              <a:lnSpc>
                <a:spcPts val="1872"/>
              </a:lnSpc>
              <a:spcBef>
                <a:spcPts val="0"/>
              </a:spcBef>
              <a:spcAft>
                <a:spcPts val="210"/>
              </a:spcAft>
              <a:defRPr/>
            </a:pPr>
            <a:r>
              <a:rPr lang="en-US" sz="1600" b="1">
                <a:latin typeface="Calibri"/>
              </a:rPr>
              <a:t>•    spiegazione.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2100">
                <a:latin typeface="Calibri"/>
              </a:rPr>
              <a:t>•    Riconoscere e affrontare le potenziali tensioni tra questi principi.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210"/>
              </a:spcAft>
              <a:defRPr/>
            </a:pPr>
            <a:r>
              <a:rPr lang="en-US" sz="2100">
                <a:latin typeface="Calibri"/>
              </a:rPr>
              <a:t>•    Prestare particolare attenzione a</a:t>
            </a:r>
          </a:p>
          <a:p>
            <a:pPr marL="711200" indent="-241300" eaLnBrk="1" fontAlgn="auto" hangingPunct="1">
              <a:lnSpc>
                <a:spcPts val="148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latin typeface="Calibri"/>
              </a:rPr>
              <a:t>•    situazioni che coinvolgono gruppi piu vulnerabili come i bambini, le persone con disabilita e altre che storicamente sono state svantaggiate o sono a rischio di esclusione, e</a:t>
            </a:r>
          </a:p>
          <a:p>
            <a:pPr marL="711200" indent="-241300" eaLnBrk="1" fontAlgn="auto" hangingPunct="1">
              <a:lnSpc>
                <a:spcPts val="1368"/>
              </a:lnSpc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1600" b="1">
                <a:latin typeface="Calibri"/>
              </a:rPr>
              <a:t>•    situazioni caratterizzate da asimmetrie di potere o di informazione, ad esempio tra datori di lavoro e lavoratori, o tra imprese e consumatori.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210"/>
              </a:spcAft>
              <a:defRPr/>
            </a:pPr>
            <a:r>
              <a:rPr lang="en-US" sz="1600" b="1">
                <a:latin typeface="Calibri"/>
              </a:rPr>
              <a:t>•</a:t>
            </a:r>
            <a:r>
              <a:rPr lang="en-US" sz="2100">
                <a:latin typeface="Calibri"/>
              </a:rPr>
              <a:t>    Riconoscere che, pur apportando benefici sostanziali agli individui e alla societa,</a:t>
            </a:r>
          </a:p>
          <a:p>
            <a:pPr marL="711200" indent="-241300" eaLnBrk="1" fontAlgn="auto" hangingPunct="1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latin typeface="Calibri"/>
              </a:rPr>
              <a:t>•    I sistemi di IA pongono anche determinati rischi e possono avere un impatto negativo, compresi impatti che possono essere difficili da anticipare, identificare o misurare (ad esempio sulla democrazia, lo stato di diritto e la giustizia distributiva, o sulla mente umana stessa).</a:t>
            </a:r>
          </a:p>
          <a:p>
            <a:pPr marL="469900" algn="just" eaLnBrk="1" fontAlgn="auto" hangingPunct="1">
              <a:lnSpc>
                <a:spcPts val="141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latin typeface="Calibri"/>
              </a:rPr>
              <a:t>•    Adottare misure adeguate per attenuare tali rischi, se del caso, e proporzionalmente all'entita del rischio.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846ADB-6311-AF78-7C46-587372A086D9}"/>
              </a:ext>
            </a:extLst>
          </p:cNvPr>
          <p:cNvSpPr/>
          <p:nvPr/>
        </p:nvSpPr>
        <p:spPr>
          <a:xfrm>
            <a:off x="847725" y="447675"/>
            <a:ext cx="10217150" cy="5221288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lnSpc>
                <a:spcPts val="460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00">
                <a:latin typeface="Calibri"/>
              </a:rPr>
              <a:t>Capitolo II: guida alla realizzazione affidabile AI</a:t>
            </a:r>
          </a:p>
          <a:p>
            <a:pPr marL="254000" indent="-254000" eaLnBrk="1" fontAlgn="auto" hangingPunct="1">
              <a:lnSpc>
                <a:spcPts val="268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>
                <a:latin typeface="Calibri"/>
              </a:rPr>
              <a:t>•    Garantire che lo sviluppo, I'implementazione e i'uso di sistemi di IA soddisfino i sette requisiti chiave per l'IA affidabile:</a:t>
            </a:r>
          </a:p>
          <a:p>
            <a:pPr marL="482600" algn="just" eaLnBrk="1" fontAlgn="auto" hangingPunct="1">
              <a:lnSpc>
                <a:spcPts val="292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>
                <a:latin typeface="Calibri"/>
              </a:rPr>
              <a:t>•</a:t>
            </a:r>
            <a:r>
              <a:rPr lang="en-US" sz="2100">
                <a:latin typeface="Calibri"/>
              </a:rPr>
              <a:t>    1) l'azione umana e la supervisione,</a:t>
            </a:r>
          </a:p>
          <a:p>
            <a:pPr marL="482600" algn="just" eaLnBrk="1" fontAlgn="auto" hangingPunct="1">
              <a:lnSpc>
                <a:spcPts val="292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>
                <a:latin typeface="Calibri"/>
              </a:rPr>
              <a:t>•</a:t>
            </a:r>
            <a:r>
              <a:rPr lang="en-US" sz="2100">
                <a:latin typeface="Calibri"/>
              </a:rPr>
              <a:t>    (2) robustezza tecnica e sicurezza,</a:t>
            </a:r>
          </a:p>
          <a:p>
            <a:pPr marL="482600" algn="just" eaLnBrk="1" fontAlgn="auto" hangingPunct="1">
              <a:lnSpc>
                <a:spcPts val="292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>
                <a:latin typeface="Calibri"/>
              </a:rPr>
              <a:t>•</a:t>
            </a:r>
            <a:r>
              <a:rPr lang="en-US" sz="2100">
                <a:latin typeface="Calibri"/>
              </a:rPr>
              <a:t>    (3) privacy e governance dei dati,</a:t>
            </a:r>
          </a:p>
          <a:p>
            <a:pPr marL="482600" algn="just" eaLnBrk="1" fontAlgn="auto" hangingPunct="1">
              <a:lnSpc>
                <a:spcPts val="292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>
                <a:latin typeface="Calibri"/>
              </a:rPr>
              <a:t>•</a:t>
            </a:r>
            <a:r>
              <a:rPr lang="en-US" sz="2100">
                <a:latin typeface="Calibri"/>
              </a:rPr>
              <a:t>    (4)trasparenza,</a:t>
            </a:r>
          </a:p>
          <a:p>
            <a:pPr marL="482600" algn="just" eaLnBrk="1" fontAlgn="auto" hangingPunct="1">
              <a:lnSpc>
                <a:spcPts val="292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>
                <a:latin typeface="Calibri"/>
              </a:rPr>
              <a:t>•</a:t>
            </a:r>
            <a:r>
              <a:rPr lang="en-US" sz="2100">
                <a:latin typeface="Calibri"/>
              </a:rPr>
              <a:t>    (5) diversita, non discriminazione ed equita,</a:t>
            </a:r>
          </a:p>
          <a:p>
            <a:pPr marL="482600" algn="just" eaLnBrk="1" fontAlgn="auto" hangingPunct="1">
              <a:lnSpc>
                <a:spcPts val="292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>
                <a:latin typeface="Calibri"/>
              </a:rPr>
              <a:t>•</a:t>
            </a:r>
            <a:r>
              <a:rPr lang="en-US" sz="2100">
                <a:latin typeface="Calibri"/>
              </a:rPr>
              <a:t>    (6) benessere ambientale e sociale e</a:t>
            </a:r>
          </a:p>
          <a:p>
            <a:pPr marL="482600" algn="just" eaLnBrk="1" fontAlgn="auto" hangingPunct="1">
              <a:lnSpc>
                <a:spcPts val="268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>
                <a:latin typeface="Calibri"/>
              </a:rPr>
              <a:t>•</a:t>
            </a:r>
            <a:r>
              <a:rPr lang="en-US" sz="2100">
                <a:latin typeface="Calibri"/>
              </a:rPr>
              <a:t>    (7) Responsabilita.</a:t>
            </a:r>
          </a:p>
          <a:p>
            <a:pPr marL="254000" indent="-254000" eaLnBrk="1" fontAlgn="auto" hangingPunct="1">
              <a:lnSpc>
                <a:spcPts val="268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>
                <a:latin typeface="Calibri"/>
              </a:rPr>
              <a:t>•    Prendere in considerazione metodi tecnici e non tecnici per garantire l'attuazione di tali requisiti.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FDD5FD-6B54-D3B4-8B68-622BA4BCC8D6}"/>
              </a:ext>
            </a:extLst>
          </p:cNvPr>
          <p:cNvSpPr/>
          <p:nvPr/>
        </p:nvSpPr>
        <p:spPr>
          <a:xfrm>
            <a:off x="844550" y="447675"/>
            <a:ext cx="10377488" cy="4965700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lnSpc>
                <a:spcPts val="460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00">
                <a:latin typeface="Calibri"/>
              </a:rPr>
              <a:t>Capitolo II: guida alla realizzazione affidabile AI (continua)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>
                <a:latin typeface="Calibri"/>
              </a:rPr>
              <a:t>•</a:t>
            </a:r>
            <a:r>
              <a:rPr lang="en-US" sz="2100">
                <a:latin typeface="Calibri"/>
              </a:rPr>
              <a:t>    Promuovere la ricerca e I'innovazione</a:t>
            </a:r>
          </a:p>
          <a:p>
            <a:pPr marL="711200" indent="-228600" algn="just" eaLnBrk="1" fontAlgn="auto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>
                <a:latin typeface="Calibri"/>
              </a:rPr>
              <a:t>•    contribuire a valutare i sistemi di IA e a promuovere il conseguimento dei requisiti; diffondere risultati e domande aperte al grande pubblico e formare sistematicamente una nuova generazione di esperti in materia di etica dell’IA.</a:t>
            </a:r>
          </a:p>
          <a:p>
            <a:pPr marL="254000" indent="-254000" eaLnBrk="1" fontAlgn="auto" hangingPunct="1">
              <a:lnSpc>
                <a:spcPts val="189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>
                <a:latin typeface="Calibri"/>
              </a:rPr>
              <a:t>•</a:t>
            </a:r>
            <a:r>
              <a:rPr lang="en-US" sz="2100">
                <a:latin typeface="Calibri"/>
              </a:rPr>
              <a:t>    Comunicare, in modo chiaro e proattivo, informazioni alle parti interessate in merito alle capacita e alle limitazioni del sistema di IA,</a:t>
            </a:r>
          </a:p>
          <a:p>
            <a:pPr marL="711200" indent="-228600" eaLnBrk="1" fontAlgn="auto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>
                <a:latin typeface="Calibri"/>
              </a:rPr>
              <a:t>•    consentire un’impostazione realistica delle aspettative e il modo in cui i requisiti sono attuati. Sii trasparente sul fatto che hanno a che fare con un sistema di IA.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>
                <a:latin typeface="Calibri"/>
              </a:rPr>
              <a:t>•</a:t>
            </a:r>
            <a:r>
              <a:rPr lang="en-US" sz="2100">
                <a:latin typeface="Calibri"/>
              </a:rPr>
              <a:t>    Facilitare la tracciabilita e la verificabilita dei sistemi di IA</a:t>
            </a:r>
          </a:p>
          <a:p>
            <a:pPr marL="711200" indent="-2286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>
                <a:latin typeface="Calibri"/>
              </a:rPr>
              <a:t>•    in particolare in contesti o situazioni critiche.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>
                <a:latin typeface="Calibri"/>
              </a:rPr>
              <a:t>•</a:t>
            </a:r>
            <a:r>
              <a:rPr lang="en-US" sz="2100">
                <a:latin typeface="Calibri"/>
              </a:rPr>
              <a:t>    Coinvolgere le parti interessate durante tutto il ciclo di vita del sistema di IA.</a:t>
            </a:r>
          </a:p>
          <a:p>
            <a:pPr indent="482600" eaLnBrk="1" fontAlgn="auto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>
                <a:latin typeface="Calibri"/>
              </a:rPr>
              <a:t>•    Promuovere la formazione e l’istruzione in modo che tutte le parti interessate siano consapevoli e formate in un’IA affidabile.</a:t>
            </a:r>
          </a:p>
          <a:p>
            <a:pPr marL="254000" indent="-254000" eaLnBrk="1" fontAlgn="auto" hangingPunct="1">
              <a:lnSpc>
                <a:spcPts val="172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>
                <a:latin typeface="Calibri"/>
              </a:rPr>
              <a:t>•</a:t>
            </a:r>
            <a:r>
              <a:rPr lang="en-US" sz="2100">
                <a:latin typeface="Calibri"/>
              </a:rPr>
              <a:t>    Siate consapevoli che potrebbero esserci tensioni fondamentali tra diversi principi e requisiti.</a:t>
            </a:r>
          </a:p>
          <a:p>
            <a:pPr indent="482600" eaLnBrk="1" fontAlgn="auto" hangingPunct="1">
              <a:lnSpc>
                <a:spcPts val="153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>
                <a:latin typeface="Calibri"/>
              </a:rPr>
              <a:t>•    Identificare, valutare, documentare e comunicare continuamente questi compromessi e le loro soluzioni.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5643758B-D53E-4525-0031-53C6B0F25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63" y="523875"/>
            <a:ext cx="8305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3575"/>
              </a:spcAft>
            </a:pPr>
            <a:r>
              <a:rPr lang="en-US" altLang="it-IT" sz="4200"/>
              <a:t>Capo III: Valutazione affidabile dell’IA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D715A0-5F9C-C6AC-D774-FB0FBA6720A9}"/>
              </a:ext>
            </a:extLst>
          </p:cNvPr>
          <p:cNvSpPr/>
          <p:nvPr/>
        </p:nvSpPr>
        <p:spPr>
          <a:xfrm>
            <a:off x="857250" y="1609725"/>
            <a:ext cx="10337800" cy="4933950"/>
          </a:xfrm>
          <a:prstGeom prst="rect">
            <a:avLst/>
          </a:prstGeom>
        </p:spPr>
        <p:txBody>
          <a:bodyPr lIns="0" tIns="0" rIns="0" bIns="0"/>
          <a:lstStyle/>
          <a:p>
            <a:pPr algn="just" eaLnBrk="1" fontAlgn="auto" hangingPunct="1">
              <a:spcBef>
                <a:spcPts val="3570"/>
              </a:spcBef>
              <a:spcAft>
                <a:spcPts val="630"/>
              </a:spcAft>
              <a:defRPr/>
            </a:pPr>
            <a:r>
              <a:rPr lang="en-US" sz="1600">
                <a:latin typeface="Calibri"/>
              </a:rPr>
              <a:t>•</a:t>
            </a:r>
            <a:r>
              <a:rPr lang="en-US" sz="1800">
                <a:latin typeface="Calibri"/>
              </a:rPr>
              <a:t>    Adottare un elenco di valutazione dell'IA affidabile</a:t>
            </a:r>
          </a:p>
          <a:p>
            <a:pPr marL="698500" indent="-228600" eaLnBrk="1" fontAlgn="auto" hangingPunct="1">
              <a:lnSpc>
                <a:spcPts val="2568"/>
              </a:lnSpc>
              <a:spcBef>
                <a:spcPts val="0"/>
              </a:spcBef>
              <a:spcAft>
                <a:spcPts val="630"/>
              </a:spcAft>
              <a:defRPr/>
            </a:pPr>
            <a:r>
              <a:rPr lang="en-US" sz="1600">
                <a:latin typeface="Calibri"/>
              </a:rPr>
              <a:t>•    durante lo sviluppo, l'implementazione o l'utilizzo di sistemi di IA, e adattarlo al caso d'uso specifico in cui il sistema viene applicato.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630"/>
              </a:spcAft>
              <a:defRPr/>
            </a:pPr>
            <a:r>
              <a:rPr lang="en-US" sz="1600">
                <a:latin typeface="Calibri"/>
              </a:rPr>
              <a:t>•</a:t>
            </a:r>
            <a:r>
              <a:rPr lang="en-US" sz="1800">
                <a:latin typeface="Calibri"/>
              </a:rPr>
              <a:t>    Tieni presente che una tale lista di valutazione non sara mai esaustiva.</a:t>
            </a:r>
          </a:p>
          <a:p>
            <a:pPr marL="698500" indent="-228600" eaLnBrk="1" fontAlgn="auto" hangingPunct="1">
              <a:lnSpc>
                <a:spcPts val="2544"/>
              </a:lnSpc>
              <a:spcBef>
                <a:spcPts val="0"/>
              </a:spcBef>
              <a:spcAft>
                <a:spcPts val="2730"/>
              </a:spcAft>
              <a:defRPr/>
            </a:pPr>
            <a:r>
              <a:rPr lang="en-US" sz="1600">
                <a:latin typeface="Calibri"/>
              </a:rPr>
              <a:t>•    Garantire un'intelligenza artificiale affidabile non riguarda le caselle di spunta, ma l'identificazione e l'implementazione continua dei requisiti, la valutazione delle soluzioni, la garanzia di risultati migliori durante tutto il ciclo di vita del sistema di IA e il coinvolgimento delle parti interessate in questo.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0597BE-3436-4643-4A42-457F88051593}"/>
              </a:ext>
            </a:extLst>
          </p:cNvPr>
          <p:cNvSpPr/>
          <p:nvPr/>
        </p:nvSpPr>
        <p:spPr>
          <a:xfrm>
            <a:off x="854075" y="420688"/>
            <a:ext cx="9740900" cy="5227637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3570"/>
              </a:spcAft>
              <a:defRPr/>
            </a:pPr>
            <a:r>
              <a:rPr lang="en-US" sz="2800">
                <a:latin typeface="Calibri"/>
              </a:rPr>
              <a:t>L’approccio della Commissione all’IA</a:t>
            </a:r>
          </a:p>
          <a:p>
            <a:pPr marL="241300" indent="-2413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atin typeface="Calibri"/>
              </a:rPr>
              <a:t>•</a:t>
            </a:r>
            <a:r>
              <a:rPr lang="en-US" sz="1600">
                <a:latin typeface="Calibri"/>
              </a:rPr>
              <a:t>    Comunicazioni 25 aprile 2018 e 7 dicembre 2018 (COM(2018)237 e COM(2018)795). Tre pilastri:</a:t>
            </a:r>
          </a:p>
          <a:p>
            <a:pPr indent="482600" eaLnBrk="1" fontAlgn="auto" hangingPunct="1">
              <a:lnSpc>
                <a:spcPts val="2568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Calibri"/>
            </a:endParaRPr>
          </a:p>
          <a:p>
            <a:pPr indent="482600" eaLnBrk="1" fontAlgn="auto" hangingPunct="1">
              <a:lnSpc>
                <a:spcPts val="256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Calibri"/>
              </a:rPr>
              <a:t>•    i) aumentare gli investimenti pubblici e privati nell'IA per aumentarne la diffusione</a:t>
            </a:r>
          </a:p>
          <a:p>
            <a:pPr marL="482600" algn="just" eaLnBrk="1" fontAlgn="auto" hangingPunct="1">
              <a:lnSpc>
                <a:spcPts val="256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Calibri"/>
              </a:rPr>
              <a:t>•    II) preparazione ai cambiamenti socioeconomici, e</a:t>
            </a:r>
          </a:p>
          <a:p>
            <a:pPr marL="698500" indent="-215900" eaLnBrk="1" fontAlgn="auto" hangingPunct="1">
              <a:lnSpc>
                <a:spcPts val="2568"/>
              </a:lnSpc>
              <a:spcBef>
                <a:spcPts val="0"/>
              </a:spcBef>
              <a:spcAft>
                <a:spcPts val="210"/>
              </a:spcAft>
              <a:defRPr/>
            </a:pPr>
            <a:r>
              <a:rPr lang="en-US" sz="1600">
                <a:latin typeface="Calibri"/>
              </a:rPr>
              <a:t>•    III) garantire un quadro etico e giuridico adeguato per rafforzare i valori europei.</a:t>
            </a:r>
          </a:p>
          <a:p>
            <a:pPr marL="254000" indent="-254000" eaLnBrk="1" fontAlgn="auto" hangingPunct="1">
              <a:lnSpc>
                <a:spcPts val="2976"/>
              </a:lnSpc>
              <a:spcBef>
                <a:spcPts val="0"/>
              </a:spcBef>
              <a:spcAft>
                <a:spcPts val="210"/>
              </a:spcAft>
              <a:defRPr/>
            </a:pPr>
            <a:r>
              <a:rPr lang="en-US" sz="1800">
                <a:latin typeface="Calibri"/>
              </a:rPr>
              <a:t>•</a:t>
            </a:r>
            <a:r>
              <a:rPr lang="en-US" sz="1800">
                <a:latin typeface="Calibri"/>
                <a:hlinkClick r:id="rId2"/>
              </a:rPr>
              <a:t>    </a:t>
            </a:r>
            <a:r>
              <a:rPr lang="en-US" sz="1800" u="sng">
                <a:solidFill>
                  <a:srgbClr val="0563C1"/>
                </a:solidFill>
                <a:latin typeface="Calibri"/>
                <a:hlinkClick r:id="rId2"/>
              </a:rPr>
              <a:t>https://ec.europa.eu/transparency/regdoc/rep/1/2018/EN/COM-2018-237-F1-EN-MAIN-PART-1.PDF</a:t>
            </a:r>
          </a:p>
          <a:p>
            <a:pPr marL="254000" indent="-254000" eaLnBrk="1" fontAlgn="auto" hangingPunct="1">
              <a:lnSpc>
                <a:spcPts val="3024"/>
              </a:lnSpc>
              <a:spcBef>
                <a:spcPts val="0"/>
              </a:spcBef>
              <a:spcAft>
                <a:spcPts val="1050"/>
              </a:spcAft>
              <a:defRPr/>
            </a:pPr>
            <a:r>
              <a:rPr lang="en-US" sz="1800">
                <a:latin typeface="Calibri"/>
              </a:rPr>
              <a:t>•</a:t>
            </a:r>
            <a:r>
              <a:rPr lang="en-US" sz="1800">
                <a:latin typeface="Calibri"/>
                <a:hlinkClick r:id="rId3"/>
              </a:rPr>
              <a:t>    </a:t>
            </a:r>
            <a:r>
              <a:rPr lang="en-US" sz="1800" u="sng">
                <a:solidFill>
                  <a:srgbClr val="0563C1"/>
                </a:solidFill>
                <a:latin typeface="Calibri"/>
                <a:hlinkClick r:id="rId3"/>
              </a:rPr>
              <a:t>https://ec.europa.eu/transparency/regdoc/rep/1/2018/EN/COM-2018-795-F1-EN-MAIN-PART-1.PDF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1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E7DE069A-977C-A640-9746-A4128762E048}" vid="{CF2EDC8D-2A5A-CD4A-A6C9-386323B5BA5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4A7C31BC41F84CAD7420467C61AFB7" ma:contentTypeVersion="15" ma:contentTypeDescription="Creare un nuovo documento." ma:contentTypeScope="" ma:versionID="686d4094882f84ec5d3c77a015851692">
  <xsd:schema xmlns:xsd="http://www.w3.org/2001/XMLSchema" xmlns:xs="http://www.w3.org/2001/XMLSchema" xmlns:p="http://schemas.microsoft.com/office/2006/metadata/properties" xmlns:ns2="97c5e815-bb9e-417e-a357-9d725bdad6ad" xmlns:ns3="3ad8ab27-81d5-4733-84af-62e9df1d9f84" targetNamespace="http://schemas.microsoft.com/office/2006/metadata/properties" ma:root="true" ma:fieldsID="489db0da573d4ba4068ed975a897bba8" ns2:_="" ns3:_="">
    <xsd:import namespace="97c5e815-bb9e-417e-a357-9d725bdad6ad"/>
    <xsd:import namespace="3ad8ab27-81d5-4733-84af-62e9df1d9f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5e815-bb9e-417e-a357-9d725bdad6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Tag immagine" ma:readOnly="false" ma:fieldId="{5cf76f15-5ced-4ddc-b409-7134ff3c332f}" ma:taxonomyMulti="true" ma:sspId="f77b169b-7464-4c14-89c9-ab876efcba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d8ab27-81d5-4733-84af-62e9df1d9f8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0ff5b68-f3c9-42ae-9f4f-c4fbcf79e558}" ma:internalName="TaxCatchAll" ma:showField="CatchAllData" ma:web="3ad8ab27-81d5-4733-84af-62e9df1d9f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d8ab27-81d5-4733-84af-62e9df1d9f84" xsi:nil="true"/>
    <lcf76f155ced4ddcb4097134ff3c332f xmlns="97c5e815-bb9e-417e-a357-9d725bdad6a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EF8980-50E4-40AD-B357-DCEA3C6727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A63A10-933B-4E26-8D6B-86E2C07735D6}"/>
</file>

<file path=customXml/itemProps3.xml><?xml version="1.0" encoding="utf-8"?>
<ds:datastoreItem xmlns:ds="http://schemas.openxmlformats.org/officeDocument/2006/customXml" ds:itemID="{BCFEA2C4-CF7D-4690-96D8-90336022E717}">
  <ds:schemaRefs>
    <ds:schemaRef ds:uri="http://schemas.microsoft.com/office/2006/metadata/properties"/>
    <ds:schemaRef ds:uri="http://schemas.microsoft.com/office/infopath/2007/PartnerControls"/>
    <ds:schemaRef ds:uri="3ad8ab27-81d5-4733-84af-62e9df1d9f84"/>
    <ds:schemaRef ds:uri="97c5e815-bb9e-417e-a357-9d725bdad6a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13</TotalTime>
  <Words>3210</Words>
  <Application>Microsoft Macintosh PowerPoint</Application>
  <PresentationFormat>Widescreen</PresentationFormat>
  <Paragraphs>232</Paragraphs>
  <Slides>36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Helvetica Neue</vt:lpstr>
      <vt:lpstr>Tema1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Eleonora Mancini</cp:lastModifiedBy>
  <cp:revision>7</cp:revision>
  <dcterms:modified xsi:type="dcterms:W3CDTF">2023-04-14T14:07:59Z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0x0101006A4A7C31BC41F84CAD7420467C61AFB7</vt:lpwstr>
  </property>
  <property fmtid="{D5CDD505-2E9C-101B-9397-08002B2CF9AE}" pid="3" name="MediaServiceImageTags">
    <vt:lpwstr/>
  </property>
</Properties>
</file>