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62" r:id="rId5"/>
    <p:sldId id="263" r:id="rId6"/>
    <p:sldId id="264" r:id="rId7"/>
    <p:sldId id="265" r:id="rId8"/>
    <p:sldId id="261" r:id="rId9"/>
    <p:sldId id="266" r:id="rId10"/>
    <p:sldId id="267" r:id="rId11"/>
    <p:sldId id="268" r:id="rId12"/>
    <p:sldId id="272" r:id="rId13"/>
    <p:sldId id="274" r:id="rId14"/>
    <p:sldId id="275" r:id="rId15"/>
    <p:sldId id="276" r:id="rId16"/>
    <p:sldId id="273" r:id="rId17"/>
    <p:sldId id="291" r:id="rId18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BD477-066E-2A52-D867-9343006EEC8D}" v="1" dt="2023-03-25T15:56:4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1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Mancini" userId="S::e.mancini@unibo.it::4f007e51-6ba9-4bd7-bf14-348604142c5b" providerId="AD" clId="Web-{237BD477-066E-2A52-D867-9343006EEC8D}"/>
    <pc:docChg chg="modSld">
      <pc:chgData name="Eleonora Mancini" userId="S::e.mancini@unibo.it::4f007e51-6ba9-4bd7-bf14-348604142c5b" providerId="AD" clId="Web-{237BD477-066E-2A52-D867-9343006EEC8D}" dt="2023-03-25T15:56:40.072" v="0"/>
      <pc:docMkLst>
        <pc:docMk/>
      </pc:docMkLst>
      <pc:sldChg chg="delSp">
        <pc:chgData name="Eleonora Mancini" userId="S::e.mancini@unibo.it::4f007e51-6ba9-4bd7-bf14-348604142c5b" providerId="AD" clId="Web-{237BD477-066E-2A52-D867-9343006EEC8D}" dt="2023-03-25T15:56:40.072" v="0"/>
        <pc:sldMkLst>
          <pc:docMk/>
          <pc:sldMk cId="3547763618" sldId="264"/>
        </pc:sldMkLst>
        <pc:picChg chg="del">
          <ac:chgData name="Eleonora Mancini" userId="S::e.mancini@unibo.it::4f007e51-6ba9-4bd7-bf14-348604142c5b" providerId="AD" clId="Web-{237BD477-066E-2A52-D867-9343006EEC8D}" dt="2023-03-25T15:56:40.072" v="0"/>
          <ac:picMkLst>
            <pc:docMk/>
            <pc:sldMk cId="3547763618" sldId="264"/>
            <ac:picMk id="1028" creationId="{9A738740-1DA9-584A-9591-CB0C059F05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24051443-5A9F-464B-AEB0-279898018DD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Fare clic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483CBB52-4CB5-194D-9365-F0BFA84CF5A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8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CBB52-4CB5-194D-9365-F0BFA84CF5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r>
              <a:t>Domande di discussione</a:t>
            </a:r>
          </a:p>
          <a:p>
            <a:pPr>
              <a:defRPr>
                <a:effectLst/>
              </a:defRPr>
            </a:pPr>
            <a:r>
              <a:t>1. La maggior parte degli utilitari pensa che a volte</a:t>
            </a:r>
          </a:p>
          <a:p>
            <a:pPr>
              <a:defRPr>
                <a:effectLst/>
              </a:defRPr>
            </a:pPr>
            <a:r>
              <a:t>le persone non sono da biasimare per l'esecuzione di azioni</a:t>
            </a:r>
          </a:p>
          <a:p>
            <a:pPr>
              <a:defRPr>
                <a:effectLst/>
              </a:defRPr>
            </a:pPr>
            <a:r>
              <a:t>questo è molto sbagliato, e che a volte</a:t>
            </a:r>
          </a:p>
          <a:p>
            <a:pPr>
              <a:defRPr>
                <a:effectLst/>
              </a:defRPr>
            </a:pPr>
            <a:r>
              <a:t>la gente non dovrebbe essere elogiata per</a:t>
            </a:r>
          </a:p>
          <a:p>
            <a:pPr>
              <a:defRPr>
                <a:effectLst/>
              </a:defRPr>
            </a:pPr>
            <a:r>
              <a:t>fare la cosa giusta. Perché pensano</a:t>
            </a:r>
          </a:p>
          <a:p>
            <a:pPr>
              <a:defRPr>
                <a:effectLst/>
              </a:defRPr>
            </a:pPr>
            <a:r>
              <a:t>questo? Sei d'accordo?</a:t>
            </a:r>
          </a:p>
          <a:p>
            <a:pPr>
              <a:defRPr>
                <a:effectLst/>
              </a:defRPr>
            </a:pPr>
            <a:r>
              <a:t>2. Gli utilitari rifiutano l'esistenza dell'assoluto</a:t>
            </a:r>
          </a:p>
          <a:p>
            <a:pPr>
              <a:defRPr>
                <a:effectLst/>
              </a:defRPr>
            </a:pPr>
            <a:r>
              <a:t>regole morali (diverse dal principio)</a:t>
            </a:r>
          </a:p>
          <a:p>
            <a:pPr>
              <a:defRPr>
                <a:effectLst/>
              </a:defRPr>
            </a:pPr>
            <a:r>
              <a:t>di utilità). Pensi che ci siano</a:t>
            </a:r>
          </a:p>
          <a:p>
            <a:pPr>
              <a:defRPr>
                <a:effectLst/>
              </a:defRPr>
            </a:pPr>
            <a:r>
              <a:t>qualsiasi assoluto</a:t>
            </a:r>
          </a:p>
          <a:p>
            <a:pPr>
              <a:defRPr>
                <a:effectLst/>
              </a:defRPr>
            </a:pPr>
            <a:r>
              <a:t>regole morali? Se è così, cosa sono</a:t>
            </a:r>
          </a:p>
          <a:p>
            <a:pPr>
              <a:defRPr>
                <a:effectLst/>
              </a:defRPr>
            </a:pPr>
            <a:r>
              <a:t>loro, e come può essere il loro status assoluto</a:t>
            </a:r>
          </a:p>
          <a:p>
            <a:pPr>
              <a:defRPr>
                <a:effectLst/>
              </a:defRPr>
            </a:pPr>
            <a:r>
              <a:t>difeso</a:t>
            </a:r>
          </a:p>
          <a:p>
            <a:pPr>
              <a:defRPr>
                <a:effectLst/>
              </a:defRPr>
            </a:pPr>
            <a:r>
              <a:t>contro l'opinione utilitaria che</a:t>
            </a:r>
          </a:p>
          <a:p>
            <a:pPr>
              <a:defRPr>
                <a:effectLst/>
              </a:defRPr>
            </a:pPr>
            <a:r>
              <a:t>i fini giustificano i mezzi?</a:t>
            </a:r>
          </a:p>
          <a:p>
            <a:pPr>
              <a:defRPr>
                <a:effectLst/>
              </a:defRPr>
            </a:pPr>
            <a:r>
              <a:t>3. C'è qualche modo di misurare quanto</a:t>
            </a:r>
          </a:p>
          <a:p>
            <a:pPr>
              <a:defRPr>
                <a:effectLst/>
              </a:defRPr>
            </a:pPr>
            <a:r>
              <a:t>la felicità è generata da un'azione?</a:t>
            </a:r>
          </a:p>
          <a:p>
            <a:pPr>
              <a:defRPr>
                <a:effectLst/>
              </a:defRPr>
            </a:pPr>
            <a:r>
              <a:t>Abbiamo qualche metodo per confrontare</a:t>
            </a:r>
          </a:p>
          <a:p>
            <a:pPr>
              <a:defRPr>
                <a:effectLst/>
              </a:defRPr>
            </a:pPr>
            <a:r>
              <a:t>la felicità di due persone diverse?</a:t>
            </a:r>
          </a:p>
          <a:p>
            <a:pPr>
              <a:defRPr>
                <a:effectLst/>
              </a:defRPr>
            </a:pPr>
            <a:r>
              <a:t>Se la risposta a queste domande è "no",</a:t>
            </a:r>
          </a:p>
          <a:p>
            <a:pPr>
              <a:defRPr>
                <a:effectLst/>
              </a:defRPr>
            </a:pPr>
            <a:r>
              <a:t>è un problema per l'utilitarismo?</a:t>
            </a:r>
          </a:p>
          <a:p>
            <a:pPr>
              <a:defRPr>
                <a:effectLst/>
              </a:defRPr>
            </a:pPr>
            <a:r>
              <a:t>4. I critici sostengono che l'utilitarismo richiede</a:t>
            </a:r>
          </a:p>
          <a:p>
            <a:pPr>
              <a:defRPr>
                <a:effectLst/>
              </a:defRPr>
            </a:pPr>
            <a:r>
              <a:t>che siamo santi nelle nostre motivazioni.</a:t>
            </a:r>
          </a:p>
          <a:p>
            <a:pPr>
              <a:defRPr>
                <a:effectLst/>
              </a:defRPr>
            </a:pPr>
            <a:r>
              <a:t>Spieghiamo</a:t>
            </a:r>
          </a:p>
          <a:p>
            <a:pPr>
              <a:defRPr>
                <a:effectLst/>
              </a:defRPr>
            </a:pPr>
            <a:r>
              <a:t>questa critica e poi discutere</a:t>
            </a:r>
          </a:p>
          <a:p>
            <a:pPr>
              <a:defRPr>
                <a:effectLst/>
              </a:defRPr>
            </a:pPr>
            <a:r>
              <a:t>perché lo trovi (im)plausibile.</a:t>
            </a:r>
          </a:p>
          <a:p>
            <a:pPr>
              <a:defRPr>
                <a:effectLst/>
              </a:defRPr>
            </a:pPr>
            <a:r>
              <a:t>5. Se l'utilitarismo è corretto, allora possiamo</a:t>
            </a:r>
          </a:p>
          <a:p>
            <a:pPr>
              <a:defRPr>
                <a:effectLst/>
              </a:defRPr>
            </a:pPr>
            <a:r>
              <a:t>essere moralmente obbligato a impegnarsi in modo sostanziale</a:t>
            </a:r>
          </a:p>
          <a:p>
            <a:pPr>
              <a:defRPr>
                <a:effectLst/>
              </a:defRPr>
            </a:pPr>
            <a:r>
              <a:t>sacrificio per gli altri. Quali limiti su</a:t>
            </a:r>
          </a:p>
          <a:p>
            <a:pPr>
              <a:defRPr>
                <a:effectLst/>
              </a:defRPr>
            </a:pPr>
            <a:r>
              <a:t>tale sacrificio fa il favore dell'utilitarismo?</a:t>
            </a:r>
          </a:p>
          <a:p>
            <a:pPr>
              <a:defRPr>
                <a:effectLst/>
              </a:defRPr>
            </a:pPr>
            <a:r>
              <a:t>Questi limiti sono accettabili?</a:t>
            </a:r>
          </a:p>
          <a:p>
            <a:pPr>
              <a:defRPr>
                <a:effectLst/>
              </a:defRPr>
            </a:pPr>
            <a:r>
              <a:t>6. L'utilitarismo ci impone di essere imparziali.</a:t>
            </a:r>
          </a:p>
          <a:p>
            <a:pPr>
              <a:defRPr>
                <a:effectLst/>
              </a:defRPr>
            </a:pPr>
            <a:r>
              <a:t>Che cos'è questo? In che senso</a:t>
            </a:r>
          </a:p>
          <a:p>
            <a:pPr>
              <a:defRPr>
                <a:effectLst/>
              </a:defRPr>
            </a:pPr>
            <a:r>
              <a:t>L'utilitarismo richiede che trattiamo</a:t>
            </a:r>
          </a:p>
          <a:p>
            <a:pPr>
              <a:defRPr>
                <a:effectLst/>
              </a:defRPr>
            </a:pPr>
            <a:r>
              <a:t>tutte le persone allo stesso modo? È un positivo o un</a:t>
            </a:r>
          </a:p>
          <a:p>
            <a:pPr>
              <a:defRPr>
                <a:effectLst/>
              </a:defRPr>
            </a:pPr>
            <a:r>
              <a:t>caratteristica negativa della teoria?</a:t>
            </a:r>
          </a:p>
          <a:p>
            <a:pPr>
              <a:defRPr>
                <a:effectLst/>
              </a:defRPr>
            </a:pPr>
            <a:r>
              <a:t>7. Quale risposta utilitaristica all'argomentazione</a:t>
            </a:r>
          </a:p>
          <a:p>
            <a:pPr>
              <a:defRPr>
                <a:effectLst/>
              </a:defRPr>
            </a:pPr>
            <a:r>
              <a:t>Dall'ingiustizia pensi che sia il più</a:t>
            </a:r>
          </a:p>
          <a:p>
            <a:pPr>
              <a:defRPr>
                <a:effectLst/>
              </a:defRPr>
            </a:pPr>
            <a:r>
              <a:t>promettente? Pensi che questa risposta sia</a:t>
            </a:r>
          </a:p>
          <a:p>
            <a:pPr>
              <a:defRPr>
                <a:effectLst/>
              </a:defRPr>
            </a:pPr>
            <a:r>
              <a:t>alla fine il successo? Difendi la tua risposta.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CBB52-4CB5-194D-9365-F0BFA84CF5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CBB52-4CB5-194D-9365-F0BFA84CF5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54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CBB52-4CB5-194D-9365-F0BFA84CF5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0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1D8E-9BA3-E34B-B219-9D512D433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Clicca per modificare lo stile del titolo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2FF3B-516D-B641-AE70-F7E8B31B5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Fare clic per modificare lo stile dei sottotitoli Master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8C7C8-9103-1741-AEA0-BEF52BD4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C51B-B6B9-D54E-B3AB-0C33C9AA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249AE-F750-2443-9476-A70AECA5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8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54ED-007D-9B4C-A37D-0BCA8F70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312BB-6592-DB4D-9933-F763BC6C2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66E2F-ECF0-7A4C-929E-2AE899B6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24D6-C7FC-634F-8520-42A5E0A8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A56CF-EDA7-DF47-AF5F-D4BE325C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4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EFDC0-0208-C44A-9531-8CE76210A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2CDFD-1ABF-3B4E-ADC3-265D3AF58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D21B-A20F-BF43-BD04-B4F1B31B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14532-C092-6743-AB18-8AADEE35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6A12-5CA3-C84F-A5E7-AAF45933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6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8C0E-63EB-CD4E-BF40-F4BDF25B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Clicca per modificare lo stile del titolo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362D-E23C-EA4C-845B-24916F41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Fare clic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2593-79E4-C44C-B85B-AF4501A3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754D-CD20-5C4C-A732-A5205B36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56A-D8E7-434F-9A65-E2CADCB0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5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9C22-1822-C446-8A37-192AC47D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44AFB-F5AE-0741-A454-8F9A6178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849C5-5BAF-714F-A518-CA7555B3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2558-39EB-9C46-8EC6-7A72AF85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8FE5A-8508-2E45-8DA4-7D6D6471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5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0A6E-08A6-A54B-A6F6-9B485974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F0DEA-1323-8245-99D7-D882F9C3B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B8ACC-5FE0-B747-9D9A-B0F73E8CB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C939A-B41B-664D-8BF5-6B86A0EF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4025A-AEFE-EC41-8615-2CD5FCAC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DAB54-1320-6E4E-A6C6-0F33BA22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4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9D23-7765-5C4D-B1C5-2E8DCB57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87EFE-39A1-C74C-9D9B-1D7D57C7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94730-5203-294E-A82D-F1710F339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F4FB7-AF60-4441-9440-942972A8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C2527-E39C-AC4E-A8B9-C72060D56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16B90-3478-7647-8B29-1AEBFB31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80B45-7310-8B45-BEAF-F04FFA25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FA0DA-DD0A-C24E-BD4A-D4E20A9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1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C343-B421-8A4F-B367-503E6AD5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B9FA5-A55D-424C-A588-8E10481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E5714-BC4E-D34C-8262-755F7832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572A6-B581-4F4D-898C-1C47736F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0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9603B-769B-4042-9057-D8E4C47D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97A89-B016-9245-9793-29FAAD9D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3174C-DAF5-3544-9422-6660EC25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CE55-910C-C140-92FD-E85E775A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2DE6-962F-D94E-BD21-E3E9FC58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DB995-F465-504A-8336-4558DF651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96B09-954D-8D45-9E30-FE3E51E4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0EF0F-B308-644A-AA0B-1938857E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DED3A-BC95-2E4E-9108-0E77FA2A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F569-FF2E-D845-B245-87C6274E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3B1E2-FE4E-CC42-9D20-B87CFFF08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AEB12-CCB8-7342-B8BF-FEF977E3B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DB410-5666-3A4C-B11C-1DA6E11F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C0CAB-BC77-AD4D-85CF-A48B46E0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3D992-4CB8-9947-8171-9CFFA48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7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A6830-7E74-0746-9740-2719CDF3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Clicca per modificare lo stile del titolo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92464-B257-1A46-A618-A61A9101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Fare clic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9FA84-2C2E-4941-B0D9-62F398AC5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E03D-DE85-DF4A-86EE-0D64CA1FF0DB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2EBAF-B49D-544E-B496-EB60A486C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FF40-03F1-7F4F-882A-FCB6843E7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4728-3E8B-7C45-B071-B35AF8DC68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5356F30-79C8-44DA-281F-9B8636D8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7"/>
            <a:ext cx="12199738" cy="68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BD87-1E35-564D-B7D8-90CAD4D6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problema del carrello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67D2C-74D8-9240-B514-D71685F9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85" y="2012273"/>
            <a:ext cx="8311465" cy="28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8DBE5-D90D-FB49-809F-1D56F90D4B11}"/>
              </a:ext>
            </a:extLst>
          </p:cNvPr>
          <p:cNvSpPr txBox="1"/>
          <p:nvPr/>
        </p:nvSpPr>
        <p:spPr>
          <a:xfrm>
            <a:off x="2053652" y="5546361"/>
            <a:ext cx="7738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Cosa faresti? Cosa dovrebbe fare un sistema di IA incaricato di monitorare il traffico</a:t>
            </a:r>
          </a:p>
        </p:txBody>
      </p:sp>
    </p:spTree>
    <p:extLst>
      <p:ext uri="{BB962C8B-B14F-4D97-AF65-F5344CB8AC3E}">
        <p14:creationId xmlns:p14="http://schemas.microsoft.com/office/powerpoint/2010/main" val="427228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595954E-CBF2-814C-B96A-28C54911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82" y="1609307"/>
            <a:ext cx="9848740" cy="44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2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D7CF-E51F-A84C-9A86-42DC088C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Il dilemma sociale dei veicoli autonomi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028E6-CC36-2149-9EB1-3A72D035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89" y="1690688"/>
            <a:ext cx="7380021" cy="3938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407CE-3ED7-2446-9EA0-A239D0171A59}"/>
              </a:ext>
            </a:extLst>
          </p:cNvPr>
          <p:cNvSpPr txBox="1"/>
          <p:nvPr/>
        </p:nvSpPr>
        <p:spPr>
          <a:xfrm>
            <a:off x="584047" y="5939141"/>
            <a:ext cx="20728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Bonnefon et al.  2016</a:t>
            </a:r>
          </a:p>
        </p:txBody>
      </p:sp>
    </p:spTree>
    <p:extLst>
      <p:ext uri="{BB962C8B-B14F-4D97-AF65-F5344CB8AC3E}">
        <p14:creationId xmlns:p14="http://schemas.microsoft.com/office/powerpoint/2010/main" val="3942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2EF1-8D46-084A-A576-7932AE55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Judith Jarvis Thomson: Il caso del chirurgo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A0296-F6E8-9B49-A3E9-63C1F6FF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Un brillante </a:t>
            </a:r>
            <a:r>
              <a:rPr dirty="0" err="1"/>
              <a:t>chirurgo</a:t>
            </a:r>
            <a:r>
              <a:rPr dirty="0"/>
              <a:t> </a:t>
            </a:r>
            <a:r>
              <a:rPr dirty="0" err="1"/>
              <a:t>trapiantato</a:t>
            </a:r>
            <a:r>
              <a:rPr dirty="0"/>
              <a:t> ha cinque </a:t>
            </a:r>
            <a:r>
              <a:rPr dirty="0" err="1"/>
              <a:t>pazienti</a:t>
            </a:r>
            <a:r>
              <a:rPr dirty="0"/>
              <a:t>, </a:t>
            </a:r>
            <a:r>
              <a:rPr dirty="0" err="1"/>
              <a:t>ognuno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ha </a:t>
            </a:r>
            <a:r>
              <a:rPr dirty="0" err="1"/>
              <a:t>bisogno</a:t>
            </a:r>
            <a:r>
              <a:rPr dirty="0"/>
              <a:t> di un </a:t>
            </a:r>
            <a:r>
              <a:rPr dirty="0" err="1"/>
              <a:t>organo</a:t>
            </a:r>
            <a:r>
              <a:rPr dirty="0"/>
              <a:t> </a:t>
            </a:r>
            <a:r>
              <a:rPr dirty="0" err="1"/>
              <a:t>diverso</a:t>
            </a:r>
            <a:r>
              <a:rPr dirty="0"/>
              <a:t>, </a:t>
            </a:r>
            <a:r>
              <a:rPr dirty="0" err="1"/>
              <a:t>ognuno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morirà</a:t>
            </a:r>
            <a:r>
              <a:rPr dirty="0"/>
              <a:t> senza </a:t>
            </a:r>
            <a:r>
              <a:rPr dirty="0" err="1"/>
              <a:t>quell'organo</a:t>
            </a:r>
            <a:r>
              <a:rPr dirty="0"/>
              <a:t>. </a:t>
            </a:r>
            <a:r>
              <a:rPr dirty="0" err="1"/>
              <a:t>Purtroppo</a:t>
            </a:r>
            <a:r>
              <a:rPr dirty="0"/>
              <a:t>, non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disponibili</a:t>
            </a:r>
            <a:r>
              <a:rPr dirty="0"/>
              <a:t> </a:t>
            </a:r>
            <a:r>
              <a:rPr dirty="0" err="1"/>
              <a:t>organi</a:t>
            </a:r>
            <a:r>
              <a:rPr dirty="0"/>
              <a:t> per </a:t>
            </a:r>
            <a:r>
              <a:rPr dirty="0" err="1"/>
              <a:t>eseguire</a:t>
            </a:r>
            <a:r>
              <a:rPr dirty="0"/>
              <a:t> </a:t>
            </a:r>
            <a:r>
              <a:rPr dirty="0" err="1"/>
              <a:t>nessuna</a:t>
            </a:r>
            <a:r>
              <a:rPr dirty="0"/>
              <a:t> di </a:t>
            </a:r>
            <a:r>
              <a:rPr dirty="0" err="1"/>
              <a:t>queste</a:t>
            </a:r>
            <a:r>
              <a:rPr dirty="0"/>
              <a:t> cinque </a:t>
            </a:r>
            <a:r>
              <a:rPr dirty="0" err="1"/>
              <a:t>operazioni</a:t>
            </a:r>
            <a:r>
              <a:rPr dirty="0"/>
              <a:t> di </a:t>
            </a:r>
            <a:r>
              <a:rPr dirty="0" err="1"/>
              <a:t>trapianto</a:t>
            </a:r>
            <a:r>
              <a:rPr dirty="0"/>
              <a:t>. </a:t>
            </a:r>
          </a:p>
          <a:p>
            <a:r>
              <a:rPr dirty="0"/>
              <a:t>Un </a:t>
            </a:r>
            <a:r>
              <a:rPr dirty="0" err="1"/>
              <a:t>giovane</a:t>
            </a:r>
            <a:r>
              <a:rPr dirty="0"/>
              <a:t> </a:t>
            </a:r>
            <a:r>
              <a:rPr dirty="0" err="1"/>
              <a:t>viaggiatore</a:t>
            </a:r>
            <a:r>
              <a:rPr dirty="0"/>
              <a:t> </a:t>
            </a:r>
            <a:r>
              <a:rPr dirty="0" err="1"/>
              <a:t>sano</a:t>
            </a:r>
            <a:r>
              <a:rPr dirty="0"/>
              <a:t>, </a:t>
            </a:r>
            <a:r>
              <a:rPr dirty="0" err="1"/>
              <a:t>appena</a:t>
            </a:r>
            <a:r>
              <a:rPr dirty="0"/>
              <a:t> </a:t>
            </a:r>
            <a:r>
              <a:rPr dirty="0" err="1"/>
              <a:t>passando</a:t>
            </a:r>
            <a:r>
              <a:rPr dirty="0"/>
              <a:t> per la </a:t>
            </a:r>
            <a:r>
              <a:rPr dirty="0" err="1"/>
              <a:t>città</a:t>
            </a:r>
            <a:r>
              <a:rPr dirty="0"/>
              <a:t> in cui </a:t>
            </a:r>
            <a:r>
              <a:rPr dirty="0" err="1"/>
              <a:t>lavora</a:t>
            </a:r>
            <a:r>
              <a:rPr dirty="0"/>
              <a:t> il medico, </a:t>
            </a:r>
            <a:r>
              <a:rPr dirty="0" err="1"/>
              <a:t>entra</a:t>
            </a:r>
            <a:r>
              <a:rPr dirty="0"/>
              <a:t> per un </a:t>
            </a:r>
            <a:r>
              <a:rPr dirty="0" err="1"/>
              <a:t>controllo</a:t>
            </a:r>
            <a:r>
              <a:rPr dirty="0"/>
              <a:t> di routine. Nel </a:t>
            </a:r>
            <a:r>
              <a:rPr dirty="0" err="1"/>
              <a:t>corso</a:t>
            </a:r>
            <a:r>
              <a:rPr dirty="0"/>
              <a:t> del </a:t>
            </a:r>
            <a:r>
              <a:rPr dirty="0" err="1"/>
              <a:t>controllo</a:t>
            </a:r>
            <a:r>
              <a:rPr dirty="0"/>
              <a:t>, il medico </a:t>
            </a:r>
            <a:r>
              <a:rPr dirty="0" err="1"/>
              <a:t>scopre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organi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compatibili</a:t>
            </a:r>
            <a:r>
              <a:rPr dirty="0"/>
              <a:t> con tutti e cinque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morenti</a:t>
            </a:r>
            <a:r>
              <a:t>. </a:t>
            </a:r>
          </a:p>
          <a:p>
            <a:r>
              <a:rPr dirty="0" err="1"/>
              <a:t>Supponiamo</a:t>
            </a:r>
            <a:r>
              <a:rPr dirty="0"/>
              <a:t> </a:t>
            </a:r>
            <a:r>
              <a:rPr dirty="0" err="1"/>
              <a:t>inoltre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se il </a:t>
            </a:r>
            <a:r>
              <a:rPr dirty="0" err="1"/>
              <a:t>giovane</a:t>
            </a:r>
            <a:r>
              <a:rPr dirty="0"/>
              <a:t> </a:t>
            </a:r>
            <a:r>
              <a:rPr dirty="0" err="1"/>
              <a:t>scomparisse</a:t>
            </a:r>
            <a:r>
              <a:rPr dirty="0"/>
              <a:t>, </a:t>
            </a:r>
            <a:r>
              <a:rPr dirty="0" err="1"/>
              <a:t>nessuno</a:t>
            </a:r>
            <a:r>
              <a:rPr dirty="0"/>
              <a:t> </a:t>
            </a:r>
            <a:r>
              <a:rPr dirty="0" err="1"/>
              <a:t>avrebbe</a:t>
            </a:r>
            <a:r>
              <a:rPr dirty="0"/>
              <a:t> </a:t>
            </a:r>
            <a:r>
              <a:rPr dirty="0" err="1"/>
              <a:t>sospettato</a:t>
            </a:r>
            <a:r>
              <a:rPr dirty="0"/>
              <a:t> il medico. </a:t>
            </a:r>
            <a:r>
              <a:rPr dirty="0" err="1"/>
              <a:t>Sostieni</a:t>
            </a:r>
            <a:r>
              <a:rPr dirty="0"/>
              <a:t> la </a:t>
            </a:r>
            <a:r>
              <a:rPr dirty="0" err="1"/>
              <a:t>moralità</a:t>
            </a:r>
            <a:r>
              <a:rPr dirty="0"/>
              <a:t> del medico per </a:t>
            </a:r>
            <a:r>
              <a:rPr dirty="0" err="1"/>
              <a:t>uccidere</a:t>
            </a:r>
            <a:r>
              <a:rPr dirty="0"/>
              <a:t> </a:t>
            </a:r>
            <a:r>
              <a:rPr dirty="0" err="1"/>
              <a:t>quel</a:t>
            </a:r>
            <a:r>
              <a:rPr dirty="0"/>
              <a:t> turista e </a:t>
            </a:r>
            <a:r>
              <a:rPr dirty="0" err="1"/>
              <a:t>fornire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organi</a:t>
            </a:r>
            <a:r>
              <a:rPr dirty="0"/>
              <a:t> </a:t>
            </a:r>
            <a:r>
              <a:rPr dirty="0" err="1"/>
              <a:t>sani</a:t>
            </a:r>
            <a:r>
              <a:rPr dirty="0"/>
              <a:t> a quelle cinque </a:t>
            </a:r>
            <a:r>
              <a:rPr dirty="0" err="1"/>
              <a:t>persone</a:t>
            </a:r>
            <a:r>
              <a:rPr dirty="0"/>
              <a:t> </a:t>
            </a:r>
            <a:r>
              <a:rPr dirty="0" err="1"/>
              <a:t>morenti</a:t>
            </a:r>
            <a:r>
              <a:rPr dirty="0"/>
              <a:t> e </a:t>
            </a:r>
            <a:r>
              <a:rPr dirty="0" err="1"/>
              <a:t>salvare</a:t>
            </a:r>
            <a:r>
              <a:rPr dirty="0"/>
              <a:t> le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vite</a:t>
            </a:r>
            <a:r>
              <a:rPr dirty="0"/>
              <a:t>?</a:t>
            </a:r>
          </a:p>
        </p:txBody>
      </p:sp>
      <p:pic>
        <p:nvPicPr>
          <p:cNvPr id="4098" name="Picture 2" descr="Judith Jarvis Thomson - Wikipedia">
            <a:extLst>
              <a:ext uri="{FF2B5EF4-FFF2-40B4-BE49-F238E27FC236}">
                <a16:creationId xmlns:a16="http://schemas.microsoft.com/office/drawing/2014/main" id="{D96874FE-06E1-354F-82ED-8DAEB283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47" y="-11133"/>
            <a:ext cx="1849253" cy="18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6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0831-E566-2945-B657-7BACD840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Grazie per la vostra attenzione!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4F136-107E-5A4E-A93D-30FD994F6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marL="1371600" lvl="3" indent="0">
              <a:buNone/>
              <a:defRPr sz="2800"/>
            </a:pPr>
            <a:r>
              <a:t>				giovanni.sartor@unibo.it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20144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E6A6-2902-C646-B9B3-2779C1ED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concetto di consequenzialismo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BE5B-1513-F343-A104-5311DFA4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err="1"/>
              <a:t>Un'azione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moralmente</a:t>
            </a:r>
            <a:r>
              <a:rPr dirty="0"/>
              <a:t> </a:t>
            </a:r>
            <a:r>
              <a:rPr dirty="0" err="1"/>
              <a:t>necessaria</a:t>
            </a:r>
            <a:endParaRPr dirty="0"/>
          </a:p>
          <a:p>
            <a:pPr lvl="1"/>
            <a:r>
              <a:rPr lang="it-IT" dirty="0"/>
              <a:t>Se e solo se</a:t>
            </a:r>
            <a:r>
              <a:rPr dirty="0"/>
              <a:t> </a:t>
            </a:r>
            <a:r>
              <a:rPr dirty="0" err="1"/>
              <a:t>offre</a:t>
            </a:r>
            <a:r>
              <a:rPr dirty="0"/>
              <a:t> il </a:t>
            </a:r>
            <a:r>
              <a:rPr dirty="0" err="1"/>
              <a:t>miglior</a:t>
            </a:r>
            <a:r>
              <a:rPr dirty="0"/>
              <a:t> </a:t>
            </a:r>
            <a:r>
              <a:rPr dirty="0" err="1"/>
              <a:t>risultato</a:t>
            </a:r>
            <a:r>
              <a:rPr dirty="0"/>
              <a:t>, rispetto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alternativa</a:t>
            </a:r>
            <a:endParaRPr dirty="0"/>
          </a:p>
          <a:p>
            <a:pPr lvl="1"/>
            <a:r>
              <a:rPr lang="it-IT" dirty="0"/>
              <a:t>Se e solo se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buoni</a:t>
            </a:r>
            <a:r>
              <a:rPr dirty="0"/>
              <a:t>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superano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negativi</a:t>
            </a:r>
            <a:r>
              <a:rPr dirty="0"/>
              <a:t> in </a:t>
            </a:r>
            <a:r>
              <a:rPr dirty="0" err="1"/>
              <a:t>larga</a:t>
            </a:r>
            <a:r>
              <a:rPr dirty="0"/>
              <a:t> </a:t>
            </a:r>
            <a:r>
              <a:rPr dirty="0" err="1"/>
              <a:t>misura</a:t>
            </a:r>
            <a:endParaRPr dirty="0"/>
          </a:p>
          <a:p>
            <a:pPr lvl="1"/>
            <a:r>
              <a:rPr lang="it-IT" dirty="0"/>
              <a:t>Se e solo se</a:t>
            </a:r>
            <a:r>
              <a:rPr dirty="0"/>
              <a:t> produce la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utilità</a:t>
            </a:r>
            <a:r>
              <a:rPr dirty="0"/>
              <a:t>?</a:t>
            </a:r>
          </a:p>
          <a:p>
            <a:pPr marL="457200" lvl="1" indent="0">
              <a:buNone/>
            </a:pPr>
            <a:endParaRPr dirty="0"/>
          </a:p>
          <a:p>
            <a:r>
              <a:rPr dirty="0"/>
              <a:t>La morale come </a:t>
            </a:r>
            <a:r>
              <a:rPr dirty="0" err="1"/>
              <a:t>problema</a:t>
            </a:r>
            <a:r>
              <a:rPr dirty="0"/>
              <a:t> di </a:t>
            </a:r>
            <a:r>
              <a:rPr dirty="0" err="1"/>
              <a:t>ottimizzazione</a:t>
            </a:r>
            <a:r>
              <a:rPr dirty="0"/>
              <a:t>!</a:t>
            </a:r>
          </a:p>
          <a:p>
            <a:endParaRPr dirty="0"/>
          </a:p>
          <a:p>
            <a:r>
              <a:rPr dirty="0" err="1"/>
              <a:t>Vari</a:t>
            </a:r>
            <a:r>
              <a:rPr dirty="0"/>
              <a:t> tipi di </a:t>
            </a:r>
            <a:r>
              <a:rPr dirty="0" err="1"/>
              <a:t>consequenzialismo</a:t>
            </a:r>
            <a:endParaRPr dirty="0"/>
          </a:p>
          <a:p>
            <a:pPr lvl="1"/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le </a:t>
            </a:r>
            <a:r>
              <a:rPr dirty="0" err="1"/>
              <a:t>cose</a:t>
            </a:r>
            <a:r>
              <a:rPr dirty="0"/>
              <a:t> </a:t>
            </a:r>
            <a:r>
              <a:rPr dirty="0" err="1"/>
              <a:t>buone</a:t>
            </a:r>
            <a:r>
              <a:rPr dirty="0"/>
              <a:t> e </a:t>
            </a:r>
            <a:r>
              <a:rPr dirty="0" err="1"/>
              <a:t>cattive</a:t>
            </a:r>
            <a:r>
              <a:rPr dirty="0"/>
              <a:t> da </a:t>
            </a:r>
            <a:r>
              <a:rPr dirty="0" err="1"/>
              <a:t>massimizzare</a:t>
            </a:r>
            <a:r>
              <a:rPr dirty="0"/>
              <a:t>?</a:t>
            </a:r>
          </a:p>
          <a:p>
            <a:pPr lvl="1"/>
            <a:r>
              <a:rPr dirty="0" err="1"/>
              <a:t>Quanti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ne </a:t>
            </a:r>
            <a:r>
              <a:rPr dirty="0" err="1"/>
              <a:t>sono</a:t>
            </a:r>
            <a:r>
              <a:rPr dirty="0"/>
              <a:t>?</a:t>
            </a:r>
          </a:p>
          <a:p>
            <a:pPr lvl="1"/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conta</a:t>
            </a:r>
            <a:r>
              <a:rPr dirty="0"/>
              <a:t> </a:t>
            </a:r>
            <a:r>
              <a:rPr dirty="0" err="1"/>
              <a:t>ciascuno</a:t>
            </a:r>
            <a:r>
              <a:rPr dirty="0"/>
              <a:t> di </a:t>
            </a:r>
            <a:r>
              <a:rPr dirty="0" err="1"/>
              <a:t>loro</a:t>
            </a:r>
            <a:r>
              <a:rPr dirty="0"/>
              <a:t>?</a:t>
            </a:r>
          </a:p>
          <a:p>
            <a:pPr lvl="1"/>
            <a:r>
              <a:rPr dirty="0" err="1"/>
              <a:t>Possiamo</a:t>
            </a:r>
            <a:r>
              <a:rPr dirty="0"/>
              <a:t> </a:t>
            </a:r>
            <a:r>
              <a:rPr dirty="0" err="1"/>
              <a:t>costruire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singola</a:t>
            </a:r>
            <a:r>
              <a:rPr dirty="0"/>
              <a:t> </a:t>
            </a:r>
            <a:r>
              <a:rPr dirty="0" err="1"/>
              <a:t>funzione</a:t>
            </a:r>
            <a:r>
              <a:rPr dirty="0"/>
              <a:t> di </a:t>
            </a:r>
            <a:r>
              <a:rPr dirty="0" err="1"/>
              <a:t>utilità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combina</a:t>
            </a:r>
            <a:r>
              <a:rPr dirty="0"/>
              <a:t> </a:t>
            </a:r>
            <a:r>
              <a:rPr dirty="0" err="1"/>
              <a:t>guadagni</a:t>
            </a:r>
            <a:r>
              <a:rPr dirty="0"/>
              <a:t> e </a:t>
            </a:r>
            <a:r>
              <a:rPr dirty="0" err="1"/>
              <a:t>perdite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di </a:t>
            </a:r>
            <a:r>
              <a:rPr dirty="0" err="1"/>
              <a:t>valore</a:t>
            </a:r>
            <a:r>
              <a:rPr dirty="0"/>
              <a:t>?</a:t>
            </a:r>
          </a:p>
          <a:p>
            <a:pPr lvl="1"/>
            <a:endParaRPr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44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3080-7F64-0942-A8E6-89581872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L'approccio di riferimento: Utilitarismo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F565-9CEB-2348-A962-AC51DB655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Jeremy Bentham,</a:t>
            </a:r>
          </a:p>
          <a:p>
            <a:r>
              <a:t>John Stuart Mill, dall'utilitarismo (1861). Principio di utilità:</a:t>
            </a:r>
          </a:p>
          <a:p>
            <a:pPr lvl="1"/>
            <a:r>
              <a:t>Le azioni sono giuste in proporzione in quanto tendono a promuovere la felicità, sbagliando in quanto tendono a produrre il contrario della felicità. Per felicità è inteso piacere, e l'assenza di dolore; per infelicità, dolore e privazione del piacere</a:t>
            </a:r>
          </a:p>
          <a:p>
            <a:pPr lvl="1"/>
            <a:endParaRPr/>
          </a:p>
          <a:p>
            <a:r>
              <a:t>Utilità: Felicità o soddisfazione dei desideri/interessi</a:t>
            </a:r>
          </a:p>
          <a:p>
            <a:r>
              <a:t>L'utilitarismo non è egoismo</a:t>
            </a:r>
          </a:p>
          <a:p>
            <a:pPr lvl="1"/>
            <a:r>
              <a:t>L'utilità di tutti deve essere presa in considerazione allo stesso modo</a:t>
            </a:r>
          </a:p>
          <a:p>
            <a:pPr lvl="1"/>
            <a:endParaRPr/>
          </a:p>
        </p:txBody>
      </p:sp>
    </p:spTree>
    <p:extLst>
      <p:ext uri="{BB962C8B-B14F-4D97-AF65-F5344CB8AC3E}">
        <p14:creationId xmlns:p14="http://schemas.microsoft.com/office/powerpoint/2010/main" val="354776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A7BB-1F42-FE42-B6EC-62172334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Vantaggi dell'utilitarismo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A5FA-1BDD-934E-9BB8-5FF3BFA48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Concettualmente semplice</a:t>
            </a:r>
          </a:p>
          <a:p>
            <a:r>
              <a:t>Egualitaria (l'utilità di tutti conta allo stesso modo)</a:t>
            </a:r>
          </a:p>
          <a:p>
            <a:r>
              <a:t>Si adatta con alcune intuizioni di base (rendere le persone felici è buono, farle soffrire è male)</a:t>
            </a:r>
          </a:p>
          <a:p>
            <a:r>
              <a:t>In molti casi è praticabile, in alcuni casi problematico (cosa dovremmo fare per la fame, come trattare amici e parenti, ecc.)</a:t>
            </a:r>
          </a:p>
        </p:txBody>
      </p:sp>
    </p:spTree>
    <p:extLst>
      <p:ext uri="{BB962C8B-B14F-4D97-AF65-F5344CB8AC3E}">
        <p14:creationId xmlns:p14="http://schemas.microsoft.com/office/powerpoint/2010/main" val="367000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D3CA-6590-7D42-A7A3-684BF96D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Due versioni dell'utilitarismo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D03A-EBAD-AE44-93C4-D7F8AB335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70656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t>Atti di utilitarismo</a:t>
            </a:r>
          </a:p>
          <a:p>
            <a:pPr lvl="1"/>
            <a:r>
              <a:t>Fare l'azione che massimizza l'utilità</a:t>
            </a:r>
          </a:p>
          <a:p>
            <a:pPr lvl="1"/>
            <a:r>
              <a:t>Fai l'azione optifimica</a:t>
            </a:r>
          </a:p>
          <a:p>
            <a:r>
              <a:t>L'utilitarismo delle regole</a:t>
            </a:r>
          </a:p>
          <a:p>
            <a:pPr lvl="1"/>
            <a:r>
              <a:t>Seguire la regola la cui applicazione coerente massimizza l'utilità</a:t>
            </a:r>
          </a:p>
          <a:p>
            <a:pPr lvl="1"/>
            <a:r>
              <a:t>Seguire la regola optifimica</a:t>
            </a:r>
          </a:p>
          <a:p>
            <a:pPr lvl="1"/>
            <a:endParaRPr/>
          </a:p>
          <a:p>
            <a:r>
              <a:t>L'AI è utilitaria</a:t>
            </a:r>
          </a:p>
          <a:p>
            <a:pPr lvl="1"/>
            <a:r>
              <a:t>Quale funzione di utilità sarebbe utilitarista?</a:t>
            </a:r>
          </a:p>
          <a:p>
            <a:pPr lvl="1"/>
            <a:r>
              <a:t>I sistemi di intelligenza artificiale dovrebbero adottare una funzione di ricompensa utilitaristica?</a:t>
            </a:r>
          </a:p>
          <a:p>
            <a:pPr lvl="1"/>
            <a:r>
              <a:t>Dovrebbero andare per l'atto o le versioni della regola (sono Arcangeli o Proles?)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85B377-33EF-794F-9F11-1984D172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0"/>
            <a:ext cx="1295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remy Bentham | Biography, Utilitarianism, Philosophy, &amp; Auto-Icon |  Britannica">
            <a:extLst>
              <a:ext uri="{FF2B5EF4-FFF2-40B4-BE49-F238E27FC236}">
                <a16:creationId xmlns:a16="http://schemas.microsoft.com/office/drawing/2014/main" id="{F6B17A5D-D028-0E44-94D5-CD8BF54E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6350"/>
            <a:ext cx="1295400" cy="16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7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0BB1-B947-3646-8C7F-F1F6808C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Problemi con l'utilitarismo degli atti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F168-F51E-E14C-9E06-BA496BA7F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Prevede una buona procedura decisionale</a:t>
            </a:r>
          </a:p>
          <a:p>
            <a:pPr lvl="1"/>
            <a:r>
              <a:t>Possiamo scegliere cosa fare ottimizzando il risultato delle nostre azioni? Abbiamo le informazioni per fare questo calcolo? Un sistema di IA può avere le informazioni?</a:t>
            </a:r>
          </a:p>
          <a:p>
            <a:r>
              <a:t>Fornisce un buon standard per la valutazione delle decisioni?</a:t>
            </a:r>
          </a:p>
          <a:p>
            <a:endParaRPr/>
          </a:p>
          <a:p>
            <a:r>
              <a:t>Qual è il legame tra utilità e funzione di ricompensa?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96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D537-2403-374E-AD22-FE8CFCB5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Atti di utilitarismo: Problemi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B0FF-B50A-F747-84DC-C1132434D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È troppo esigente.</a:t>
            </a:r>
          </a:p>
          <a:p>
            <a:pPr lvl="1"/>
            <a:r>
              <a:t>Devo dare ai poveri tutto ciò che ho al di sopra del minimo che mi permette di sopravvivere?</a:t>
            </a:r>
          </a:p>
          <a:p>
            <a:pPr lvl="1"/>
            <a:r>
              <a:t>Dovrei dare la stessa importanza a tutti, indipendentemente dal loro legame con me?</a:t>
            </a:r>
          </a:p>
          <a:p>
            <a:pPr lvl="1"/>
            <a:r>
              <a:t>È giusto danneggiare alcune persone per il maggiore beneficio di altri</a:t>
            </a:r>
          </a:p>
          <a:p>
            <a:pPr lvl="2"/>
            <a:r>
              <a:t>Rappresaglie? Tortura? Il sadismo?</a:t>
            </a:r>
          </a:p>
          <a:p>
            <a:pPr lvl="2"/>
            <a:endParaRPr/>
          </a:p>
          <a:p>
            <a:r>
              <a:t>Cosa potrebbe dire un utilitarista:</a:t>
            </a:r>
          </a:p>
          <a:p>
            <a:pPr lvl="1"/>
            <a:r>
              <a:t>I casi in cui l'utilitarismo sembra fallire non sono realistici</a:t>
            </a:r>
          </a:p>
          <a:p>
            <a:pPr lvl="1"/>
            <a:r>
              <a:t>Non esiste un vero contrasto tra l'utilitarismo e le credenze morali mainstream</a:t>
            </a:r>
          </a:p>
        </p:txBody>
      </p:sp>
    </p:spTree>
    <p:extLst>
      <p:ext uri="{BB962C8B-B14F-4D97-AF65-F5344CB8AC3E}">
        <p14:creationId xmlns:p14="http://schemas.microsoft.com/office/powerpoint/2010/main" val="229111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47BF-B9BF-C44A-8605-40400DAC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L'utilitarismo delle regole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2B906-3E5C-0F4C-9A53-33448D3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Un'azione è moralmente giusta solo perché è richiesta da una regola sociale optimifica (una regola sociale la cui conformità generale fornirebbe la massima utilità)</a:t>
            </a:r>
          </a:p>
          <a:p>
            <a:pPr lvl="1"/>
            <a:r>
              <a:t>È giusto dire la verità, non rubare, ecc. poiché l'osservanza generale di tali norme fornirebbe la massima utilità</a:t>
            </a:r>
          </a:p>
          <a:p>
            <a:pPr lvl="1"/>
            <a:r>
              <a:t>Che dire di quei casi eccezionali in cui la norma non produce </a:t>
            </a:r>
          </a:p>
          <a:p>
            <a:pPr lvl="1"/>
            <a:r>
              <a:t>Cosa sai che la maggior parte delle persone non segue la regola. </a:t>
            </a:r>
          </a:p>
          <a:p>
            <a:pPr lvl="2"/>
            <a:r>
              <a:t>Dovremmo essere onesti se la maggior parte delle persone intorno è disonesta?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54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DF55-501E-674E-925B-0015D8CE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Un'ulteriore questione: distribuzione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7A49-3376-A147-8A90-802A9865B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Importa come vengono distribuiti i risultati positivi e negativi?</a:t>
            </a:r>
          </a:p>
          <a:p>
            <a:pPr lvl="1"/>
            <a:r>
              <a:t>Va bene fare un'azione che avvantaggia alcuni a scapito di altri?</a:t>
            </a:r>
          </a:p>
          <a:p>
            <a:pPr lvl="1"/>
            <a:r>
              <a:t>Sempre se i benefici superano gli svantaggi?</a:t>
            </a:r>
          </a:p>
          <a:p>
            <a:pPr lvl="1"/>
            <a:endParaRPr/>
          </a:p>
          <a:p>
            <a:r>
              <a:t>Utilitarismo vs massimizzazione della ricchezza</a:t>
            </a:r>
          </a:p>
          <a:p>
            <a:pPr lvl="1"/>
            <a:r>
              <a:t>L'utilitarismo favorisce (modest) la redistribuzione della ricchezza, poiché la stessa quantità di denaro dà più utilità ai poveri che alla portata</a:t>
            </a:r>
          </a:p>
          <a:p>
            <a:pPr lvl="1"/>
            <a:r>
              <a:t>L'impatto della redistribuzione sulla generazione di ricchezza deve tuttavia essere considerato</a:t>
            </a:r>
          </a:p>
          <a:p>
            <a:r>
              <a:t>La massimizzazione della ricchezza (adottata da un certo approccio economico) mira a massimizzare la ricchezza nella società indipendentemente dalla distribuzione.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1437E8-9044-194C-AA45-49BA0B53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0"/>
            <a:ext cx="1320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1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A7C31BC41F84CAD7420467C61AFB7" ma:contentTypeVersion="15" ma:contentTypeDescription="Creare un nuovo documento." ma:contentTypeScope="" ma:versionID="686d4094882f84ec5d3c77a015851692">
  <xsd:schema xmlns:xsd="http://www.w3.org/2001/XMLSchema" xmlns:xs="http://www.w3.org/2001/XMLSchema" xmlns:p="http://schemas.microsoft.com/office/2006/metadata/properties" xmlns:ns2="97c5e815-bb9e-417e-a357-9d725bdad6ad" xmlns:ns3="3ad8ab27-81d5-4733-84af-62e9df1d9f84" targetNamespace="http://schemas.microsoft.com/office/2006/metadata/properties" ma:root="true" ma:fieldsID="489db0da573d4ba4068ed975a897bba8" ns2:_="" ns3:_="">
    <xsd:import namespace="97c5e815-bb9e-417e-a357-9d725bdad6ad"/>
    <xsd:import namespace="3ad8ab27-81d5-4733-84af-62e9df1d9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5e815-bb9e-417e-a357-9d725bda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8ab27-81d5-4733-84af-62e9df1d9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ff5b68-f3c9-42ae-9f4f-c4fbcf79e558}" ma:internalName="TaxCatchAll" ma:showField="CatchAllData" ma:web="3ad8ab27-81d5-4733-84af-62e9df1d9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8ab27-81d5-4733-84af-62e9df1d9f84" xsi:nil="true"/>
    <lcf76f155ced4ddcb4097134ff3c332f xmlns="97c5e815-bb9e-417e-a357-9d725bdad6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0EF16-7404-4ADB-A157-F3D53B6257D4}"/>
</file>

<file path=customXml/itemProps2.xml><?xml version="1.0" encoding="utf-8"?>
<ds:datastoreItem xmlns:ds="http://schemas.openxmlformats.org/officeDocument/2006/customXml" ds:itemID="{29871A80-34D3-40B8-8288-04E62B6E7189}">
  <ds:schemaRefs>
    <ds:schemaRef ds:uri="http://schemas.microsoft.com/office/2006/metadata/properties"/>
    <ds:schemaRef ds:uri="http://schemas.microsoft.com/office/infopath/2007/PartnerControls"/>
    <ds:schemaRef ds:uri="3ad8ab27-81d5-4733-84af-62e9df1d9f84"/>
    <ds:schemaRef ds:uri="97c5e815-bb9e-417e-a357-9d725bdad6ad"/>
  </ds:schemaRefs>
</ds:datastoreItem>
</file>

<file path=customXml/itemProps3.xml><?xml version="1.0" encoding="utf-8"?>
<ds:datastoreItem xmlns:ds="http://schemas.openxmlformats.org/officeDocument/2006/customXml" ds:itemID="{A0D6C1E4-40DC-4E8A-873B-F5C38803C3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1112</Words>
  <Application>Microsoft Macintosh PowerPoint</Application>
  <PresentationFormat>Widescreen</PresentationFormat>
  <Paragraphs>128</Paragraphs>
  <Slides>14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Presentazione standard di PowerPoint</vt:lpstr>
      <vt:lpstr>Il concetto di consequenzialismo</vt:lpstr>
      <vt:lpstr>L'approccio di riferimento: Utilitarismo</vt:lpstr>
      <vt:lpstr>Vantaggi dell'utilitarismo</vt:lpstr>
      <vt:lpstr>Due versioni dell'utilitarismo</vt:lpstr>
      <vt:lpstr>Problemi con l'utilitarismo degli atti</vt:lpstr>
      <vt:lpstr>Atti di utilitarismo: Problemi</vt:lpstr>
      <vt:lpstr>L'utilitarismo delle regole</vt:lpstr>
      <vt:lpstr>Un'ulteriore questione: distribuzione</vt:lpstr>
      <vt:lpstr>Il problema del carrello</vt:lpstr>
      <vt:lpstr>Presentazione standard di PowerPoint</vt:lpstr>
      <vt:lpstr>Il dilemma sociale dei veicoli autonomi</vt:lpstr>
      <vt:lpstr>Judith Jarvis Thomson: Il caso del chirurgo</vt:lpstr>
      <vt:lpstr>Grazie per la vostra 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Ethics/Morality</dc:title>
  <dc:creator>Sartor, Giovanni</dc:creator>
  <cp:lastModifiedBy>Eleonora Mancini</cp:lastModifiedBy>
  <cp:revision>48</cp:revision>
  <dcterms:created xsi:type="dcterms:W3CDTF">2021-02-28T11:01:55Z</dcterms:created>
  <dcterms:modified xsi:type="dcterms:W3CDTF">2023-04-14T14:10:00Z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0x0101006A4A7C31BC41F84CAD7420467C61AFB7</vt:lpwstr>
  </property>
  <property fmtid="{D5CDD505-2E9C-101B-9397-08002B2CF9AE}" pid="3" name="MediaServiceImageTags">
    <vt:lpwstr/>
  </property>
</Properties>
</file>