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70" r:id="rId8"/>
    <p:sldId id="292" r:id="rId9"/>
    <p:sldId id="259" r:id="rId10"/>
    <p:sldId id="271" r:id="rId11"/>
    <p:sldId id="260" r:id="rId12"/>
    <p:sldId id="291" r:id="rId13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3"/>
    <p:restoredTop sz="96327"/>
  </p:normalViewPr>
  <p:slideViewPr>
    <p:cSldViewPr snapToGrid="0" snapToObjects="1">
      <p:cViewPr varScale="1">
        <p:scale>
          <a:sx n="125" d="100"/>
          <a:sy n="125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24051443-5A9F-464B-AEB0-279898018DD8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Fare clic per modificare gli stili di testo master</a:t>
            </a:r>
          </a:p>
          <a:p>
            <a:pPr lvl="1"/>
            <a:r>
              <a:t>Secondo livello</a:t>
            </a:r>
          </a:p>
          <a:p>
            <a:pPr lvl="2"/>
            <a:r>
              <a:t>Terzo livello</a:t>
            </a:r>
          </a:p>
          <a:p>
            <a:pPr lvl="3"/>
            <a:r>
              <a:t>Quarto livello</a:t>
            </a:r>
          </a:p>
          <a:p>
            <a:pPr lvl="4"/>
            <a:r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483CBB52-4CB5-194D-9365-F0BFA84CF5A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48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04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5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496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r>
              <a:t>Né la legge né la tradizione sono immuni</a:t>
            </a:r>
          </a:p>
          <a:p>
            <a:pPr>
              <a:defRPr>
                <a:effectLst/>
              </a:defRPr>
            </a:pPr>
            <a:r>
              <a:t>dalla critica morale. La legge non</a:t>
            </a:r>
          </a:p>
          <a:p>
            <a:pPr>
              <a:defRPr>
                <a:effectLst/>
              </a:defRPr>
            </a:pPr>
            <a:r>
              <a:t>avere l'ultima parola su ciò che è giusto e</a:t>
            </a:r>
          </a:p>
          <a:p>
            <a:pPr>
              <a:defRPr>
                <a:effectLst/>
              </a:defRPr>
            </a:pPr>
            <a:r>
              <a:t>è sbagliato. Nemmeno la tradizione. Azioni</a:t>
            </a:r>
          </a:p>
          <a:p>
            <a:pPr>
              <a:defRPr>
                <a:effectLst/>
              </a:defRPr>
            </a:pPr>
            <a:r>
              <a:t>che sono legali, o consuete, a volte sono</a:t>
            </a:r>
          </a:p>
          <a:p>
            <a:pPr>
              <a:defRPr>
                <a:effectLst/>
              </a:defRPr>
            </a:pPr>
            <a:r>
              <a:t>moralmente sbagliato.</a:t>
            </a:r>
          </a:p>
          <a:p>
            <a:pPr>
              <a:defRPr>
                <a:effectLst/>
              </a:defRPr>
            </a:pPr>
            <a:r>
              <a:t>Tutti sono moralmente fallibili. Tutti quanti</a:t>
            </a:r>
          </a:p>
          <a:p>
            <a:pPr>
              <a:defRPr>
                <a:effectLst/>
              </a:defRPr>
            </a:pPr>
            <a:r>
              <a:t>ha alcune idee etiche sbagliate, e</a:t>
            </a:r>
          </a:p>
          <a:p>
            <a:pPr>
              <a:defRPr>
                <a:effectLst/>
              </a:defRPr>
            </a:pPr>
            <a:r>
              <a:t>nessun essere umano è completamente saggio quando</a:t>
            </a:r>
          </a:p>
          <a:p>
            <a:pPr>
              <a:defRPr>
                <a:effectLst/>
              </a:defRPr>
            </a:pPr>
            <a:r>
              <a:t>si tratta di questioni morali.</a:t>
            </a:r>
          </a:p>
          <a:p>
            <a:pPr>
              <a:defRPr>
                <a:effectLst/>
              </a:defRPr>
            </a:pPr>
            <a:r>
              <a:t>L'amicizia è preziosa. Avere amici è</a:t>
            </a:r>
          </a:p>
          <a:p>
            <a:pPr>
              <a:defRPr>
                <a:effectLst/>
              </a:defRPr>
            </a:pPr>
            <a:r>
              <a:t>una buona cosa. Le amicizie aggiungono valore a</a:t>
            </a:r>
          </a:p>
          <a:p>
            <a:pPr>
              <a:defRPr>
                <a:effectLst/>
              </a:defRPr>
            </a:pPr>
            <a:r>
              <a:t>la tua vita. Stai meglio quando ci sono</a:t>
            </a:r>
          </a:p>
          <a:p>
            <a:pPr>
              <a:defRPr>
                <a:effectLst/>
              </a:defRPr>
            </a:pPr>
            <a:r>
              <a:t>persone a cui tieni profondamente, e che</a:t>
            </a:r>
          </a:p>
          <a:p>
            <a:pPr>
              <a:defRPr>
                <a:effectLst/>
              </a:defRPr>
            </a:pPr>
            <a:r>
              <a:t>ti preoccupi profondamente.</a:t>
            </a:r>
          </a:p>
          <a:p>
            <a:pPr>
              <a:defRPr>
                <a:effectLst/>
              </a:defRPr>
            </a:pPr>
            <a:r>
              <a:t>Non siamo obbligati a fare l'impossibile.</a:t>
            </a:r>
          </a:p>
          <a:p>
            <a:pPr>
              <a:defRPr>
                <a:effectLst/>
              </a:defRPr>
            </a:pPr>
            <a:r>
              <a:t>La moralità può esigere solo tantissimo da noi.</a:t>
            </a:r>
          </a:p>
          <a:p>
            <a:pPr>
              <a:defRPr>
                <a:effectLst/>
              </a:defRPr>
            </a:pPr>
            <a:r>
              <a:t>Norme morali che sono impossibili da</a:t>
            </a:r>
          </a:p>
          <a:p>
            <a:pPr>
              <a:defRPr>
                <a:effectLst/>
              </a:defRPr>
            </a:pPr>
            <a:r>
              <a:t>L'incontro è illegittimo. La morale deve rispettare</a:t>
            </a:r>
          </a:p>
          <a:p>
            <a:pPr>
              <a:defRPr>
                <a:effectLst/>
              </a:defRPr>
            </a:pPr>
            <a:r>
              <a:t>i nostri limiti.</a:t>
            </a:r>
          </a:p>
          <a:p>
            <a:pPr>
              <a:defRPr>
                <a:effectLst/>
              </a:defRPr>
            </a:pPr>
            <a:r>
              <a:t>I bambini hanno meno responsabilità morale</a:t>
            </a:r>
          </a:p>
          <a:p>
            <a:pPr>
              <a:defRPr>
                <a:effectLst/>
              </a:defRPr>
            </a:pPr>
            <a:r>
              <a:t>rispetto agli adulti. La responsabilità morale assume</a:t>
            </a:r>
          </a:p>
          <a:p>
            <a:pPr>
              <a:defRPr>
                <a:effectLst/>
              </a:defRPr>
            </a:pPr>
            <a:r>
              <a:t>una capacità da parte nostra di comprendere le opzioni,</a:t>
            </a:r>
          </a:p>
          <a:p>
            <a:pPr>
              <a:defRPr>
                <a:effectLst/>
              </a:defRPr>
            </a:pPr>
            <a:r>
              <a:t>prendere decisioni in modo informato</a:t>
            </a:r>
          </a:p>
          <a:p>
            <a:pPr>
              <a:defRPr>
                <a:effectLst/>
              </a:defRPr>
            </a:pPr>
            <a:r>
              <a:t>modo, e lasciare che le nostre decisioni guidano il nostro</a:t>
            </a:r>
          </a:p>
          <a:p>
            <a:pPr>
              <a:defRPr>
                <a:effectLst/>
              </a:defRPr>
            </a:pPr>
            <a:r>
              <a:t>il comportamento. Il meno di queste abilità tu</a:t>
            </a:r>
          </a:p>
          <a:p>
            <a:pPr>
              <a:defRPr>
                <a:effectLst/>
              </a:defRPr>
            </a:pPr>
            <a:r>
              <a:t>hai, meno biasimo sei per</a:t>
            </a:r>
          </a:p>
          <a:p>
            <a:pPr>
              <a:defRPr>
                <a:effectLst/>
              </a:defRPr>
            </a:pPr>
            <a:r>
              <a:t>qualsiasi danno tu possa causare.</a:t>
            </a:r>
          </a:p>
          <a:p>
            <a:pPr>
              <a:defRPr>
                <a:effectLst/>
              </a:defRPr>
            </a:pPr>
            <a:r>
              <a:t>La giustizia è un bene morale molto importante.</a:t>
            </a:r>
          </a:p>
          <a:p>
            <a:pPr>
              <a:defRPr>
                <a:effectLst/>
              </a:defRPr>
            </a:pPr>
            <a:r>
              <a:t>Qualsiasi teoria morale che tratti la giustizia come irrilevante</a:t>
            </a:r>
          </a:p>
          <a:p>
            <a:pPr>
              <a:defRPr>
                <a:effectLst/>
              </a:defRPr>
            </a:pPr>
            <a:r>
              <a:t>è profondamente sospetta. È importante</a:t>
            </a:r>
          </a:p>
          <a:p>
            <a:pPr>
              <a:defRPr>
                <a:effectLst/>
              </a:defRPr>
            </a:pPr>
            <a:r>
              <a:t>che otteniamo ciò che meritiamo e che</a:t>
            </a:r>
          </a:p>
          <a:p>
            <a:pPr>
              <a:defRPr>
                <a:effectLst/>
              </a:defRPr>
            </a:pPr>
            <a:r>
              <a:t>sono trattati in modo equo.</a:t>
            </a:r>
          </a:p>
          <a:p>
            <a:pPr>
              <a:defRPr>
                <a:effectLst/>
              </a:defRPr>
            </a:pPr>
            <a:r>
              <a:t>Intenzionalmente ferire le altre persone richiede</a:t>
            </a:r>
          </a:p>
          <a:p>
            <a:pPr>
              <a:defRPr>
                <a:effectLst/>
              </a:defRPr>
            </a:pPr>
            <a:r>
              <a:t>giustificazione. La posizione di default nell'etica</a:t>
            </a:r>
          </a:p>
          <a:p>
            <a:pPr>
              <a:defRPr>
                <a:effectLst/>
              </a:defRPr>
            </a:pPr>
            <a:r>
              <a:t>è questo: non fare del male. A volte è moralmente</a:t>
            </a:r>
          </a:p>
          <a:p>
            <a:pPr>
              <a:defRPr>
                <a:effectLst/>
              </a:defRPr>
            </a:pPr>
            <a:r>
              <a:t>accettabile per danneggiare gli altri, ma lì</a:t>
            </a:r>
          </a:p>
          <a:p>
            <a:pPr>
              <a:defRPr>
                <a:effectLst/>
              </a:defRPr>
            </a:pPr>
            <a:r>
              <a:t>deve essere un ottimo motivo per farlo</a:t>
            </a:r>
          </a:p>
          <a:p>
            <a:pPr>
              <a:defRPr>
                <a:effectLst/>
              </a:defRPr>
            </a:pPr>
            <a:r>
              <a:t>oppure il comportamento dannoso è ingiustificato.</a:t>
            </a:r>
          </a:p>
          <a:p>
            <a:pPr>
              <a:defRPr>
                <a:effectLst/>
              </a:defRPr>
            </a:pPr>
            <a:r>
              <a:t>Gli eguali dovrebbero essere trattati allo stesso modo. Le persone</a:t>
            </a:r>
          </a:p>
          <a:p>
            <a:pPr>
              <a:defRPr>
                <a:effectLst/>
              </a:defRPr>
            </a:pPr>
            <a:r>
              <a:t>che sono uguali sotto tutti gli aspetti pertinenti</a:t>
            </a:r>
          </a:p>
          <a:p>
            <a:pPr>
              <a:defRPr>
                <a:effectLst/>
              </a:defRPr>
            </a:pPr>
            <a:r>
              <a:t>dovrebbe ottenere un trattamento simile. Quando questo</a:t>
            </a:r>
          </a:p>
          <a:p>
            <a:pPr>
              <a:defRPr>
                <a:effectLst/>
              </a:defRPr>
            </a:pPr>
            <a:r>
              <a:t>non succede, quando razzista o sessista</a:t>
            </a:r>
          </a:p>
          <a:p>
            <a:pPr>
              <a:defRPr>
                <a:effectLst/>
              </a:defRPr>
            </a:pPr>
            <a:r>
              <a:t>le politiche vengono emanate, per esempio, allora</a:t>
            </a:r>
          </a:p>
          <a:p>
            <a:pPr>
              <a:defRPr>
                <a:effectLst/>
              </a:defRPr>
            </a:pPr>
            <a:r>
              <a:t>qualcosa è andato storto.</a:t>
            </a:r>
          </a:p>
          <a:p>
            <a:pPr>
              <a:defRPr>
                <a:effectLst/>
              </a:defRPr>
            </a:pPr>
            <a:r>
              <a:t>• L'interesse personale non è l'unica considerazione etica.</a:t>
            </a:r>
          </a:p>
          <a:p>
            <a:pPr>
              <a:defRPr>
                <a:effectLst/>
              </a:defRPr>
            </a:pPr>
            <a:r>
              <a:t>Quanto siamo benestanti è importante. Ma</a:t>
            </a:r>
          </a:p>
          <a:p>
            <a:pPr>
              <a:defRPr>
                <a:effectLst/>
              </a:defRPr>
            </a:pPr>
            <a:r>
              <a:t>non è l'unica cosa di importanza morale.</a:t>
            </a:r>
          </a:p>
          <a:p>
            <a:pPr>
              <a:defRPr>
                <a:effectLst/>
              </a:defRPr>
            </a:pPr>
            <a:r>
              <a:t>La morale a volte ci invita a mettere da parte</a:t>
            </a:r>
          </a:p>
          <a:p>
            <a:pPr>
              <a:defRPr>
                <a:effectLst/>
              </a:defRPr>
            </a:pPr>
            <a:r>
              <a:t>i nostri interessi per il bene degli altri.</a:t>
            </a:r>
          </a:p>
          <a:p>
            <a:pPr>
              <a:defRPr>
                <a:effectLst/>
              </a:defRPr>
            </a:pPr>
            <a:r>
              <a:t>L'agonia è cattiva. Straziante fisico o</a:t>
            </a:r>
          </a:p>
          <a:p>
            <a:pPr>
              <a:defRPr>
                <a:effectLst/>
              </a:defRPr>
            </a:pPr>
            <a:r>
              <a:t>il dolore emotivo è cattivo. A volte può</a:t>
            </a:r>
          </a:p>
          <a:p>
            <a:pPr>
              <a:defRPr>
                <a:effectLst/>
              </a:defRPr>
            </a:pPr>
            <a:r>
              <a:t>sii appropriato per causare sofferenze così estreme,</a:t>
            </a:r>
          </a:p>
          <a:p>
            <a:pPr>
              <a:defRPr>
                <a:effectLst/>
              </a:defRPr>
            </a:pPr>
            <a:r>
              <a:t>ma così facendo richiede una potenza molto potente.</a:t>
            </a:r>
          </a:p>
          <a:p>
            <a:pPr>
              <a:defRPr>
                <a:effectLst/>
              </a:defRPr>
            </a:pPr>
            <a:r>
              <a:t>giustificazione.</a:t>
            </a:r>
          </a:p>
          <a:p>
            <a:pPr>
              <a:defRPr>
                <a:effectLst/>
              </a:defRPr>
            </a:pPr>
            <a:r>
              <a:t>• Potrebbe non avere ragione. Persone al potere</a:t>
            </a:r>
          </a:p>
          <a:p>
            <a:pPr>
              <a:defRPr>
                <a:effectLst/>
              </a:defRPr>
            </a:pPr>
            <a:r>
              <a:t>può farla franca con un sacco di cose che</a:t>
            </a:r>
          </a:p>
          <a:p>
            <a:pPr>
              <a:defRPr>
                <a:effectLst/>
              </a:defRPr>
            </a:pPr>
            <a:r>
              <a:t>il resto di noi non può, questo non giustifica ciò che</a:t>
            </a:r>
          </a:p>
          <a:p>
            <a:pPr>
              <a:defRPr>
                <a:effectLst/>
              </a:defRPr>
            </a:pPr>
            <a:r>
              <a:t>lo fanno. Che una persona possa sfuggire alla punizione</a:t>
            </a:r>
          </a:p>
          <a:p>
            <a:pPr>
              <a:defRPr>
                <a:effectLst/>
              </a:defRPr>
            </a:pPr>
            <a:r>
              <a:t>una cosa è: se le sue azioni</a:t>
            </a:r>
          </a:p>
          <a:p>
            <a:pPr>
              <a:defRPr>
                <a:effectLst/>
              </a:defRPr>
            </a:pPr>
            <a:r>
              <a:t>moralmente accettabile è un altro.</a:t>
            </a:r>
          </a:p>
          <a:p>
            <a:pPr>
              <a:defRPr>
                <a:effectLst/>
              </a:defRPr>
            </a:pPr>
            <a:r>
              <a:t>Le richieste gratuite e informate impediscono i diritti</a:t>
            </a:r>
          </a:p>
          <a:p>
            <a:pPr>
              <a:defRPr>
                <a:effectLst/>
              </a:defRPr>
            </a:pPr>
            <a:r>
              <a:t>violazioni. Se, con gli occhi spalancati e no</a:t>
            </a:r>
          </a:p>
          <a:p>
            <a:pPr>
              <a:defRPr>
                <a:effectLst/>
              </a:defRPr>
            </a:pPr>
            <a:r>
              <a:t>uno che ti torce il braccio, chiedi a qualcuno</a:t>
            </a:r>
          </a:p>
          <a:p>
            <a:pPr>
              <a:defRPr>
                <a:effectLst/>
              </a:defRPr>
            </a:pPr>
            <a:r>
              <a:t>per fare qualcosa per te, e lei lo fa,</a:t>
            </a:r>
          </a:p>
          <a:p>
            <a:pPr>
              <a:defRPr>
                <a:effectLst/>
              </a:defRPr>
            </a:pPr>
            <a:r>
              <a:t>allora i tuoi diritti non sono stati violati...</a:t>
            </a:r>
          </a:p>
          <a:p>
            <a:pPr>
              <a:defRPr>
                <a:effectLst/>
              </a:defRPr>
            </a:pPr>
            <a:r>
              <a:t>anche se finisci per farti male come risultato.</a:t>
            </a:r>
          </a:p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924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70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1D8E-9BA3-E34B-B219-9D512D433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t>Clicca per modificare lo stile del titolo Master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2FF3B-516D-B641-AE70-F7E8B31B5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Fare clic per modificare lo stile dei sottotitoli Master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8C7C8-9103-1741-AEA0-BEF52BD4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4C51B-B6B9-D54E-B3AB-0C33C9AA1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249AE-F750-2443-9476-A70AECA5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8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054ED-007D-9B4C-A37D-0BCA8F70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312BB-6592-DB4D-9933-F763BC6C2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66E2F-ECF0-7A4C-929E-2AE899B63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024D6-C7FC-634F-8520-42A5E0A8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A56CF-EDA7-DF47-AF5F-D4BE325C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4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EFDC0-0208-C44A-9531-8CE76210A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2CDFD-1ABF-3B4E-ADC3-265D3AF58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1D21B-A20F-BF43-BD04-B4F1B31B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14532-C092-6743-AB18-8AADEE35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C6A12-5CA3-C84F-A5E7-AAF45933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6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8C0E-63EB-CD4E-BF40-F4BDF25B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Clicca per modificare lo stile del titolo Master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A362D-E23C-EA4C-845B-24916F41B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Fare clic per modificare gli stili di testo master</a:t>
            </a:r>
          </a:p>
          <a:p>
            <a:pPr lvl="1"/>
            <a:r>
              <a:t>Secondo livello</a:t>
            </a:r>
          </a:p>
          <a:p>
            <a:pPr lvl="2"/>
            <a:r>
              <a:t>Terzo livello</a:t>
            </a:r>
          </a:p>
          <a:p>
            <a:pPr lvl="3"/>
            <a:r>
              <a:t>Quarto livello</a:t>
            </a:r>
          </a:p>
          <a:p>
            <a:pPr lvl="4"/>
            <a:r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22593-79E4-C44C-B85B-AF4501A3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0754D-CD20-5C4C-A732-A5205B36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C056A-D8E7-434F-9A65-E2CADCB0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55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9C22-1822-C446-8A37-192AC47D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44AFB-F5AE-0741-A454-8F9A61787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849C5-5BAF-714F-A518-CA7555B3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42558-39EB-9C46-8EC6-7A72AF85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8FE5A-8508-2E45-8DA4-7D6D6471A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75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0A6E-08A6-A54B-A6F6-9B485974B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F0DEA-1323-8245-99D7-D882F9C3B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B8ACC-5FE0-B747-9D9A-B0F73E8CB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C939A-B41B-664D-8BF5-6B86A0EF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4025A-AEFE-EC41-8615-2CD5FCAC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DAB54-1320-6E4E-A6C6-0F33BA22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4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79D23-7765-5C4D-B1C5-2E8DCB571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87EFE-39A1-C74C-9D9B-1D7D57C72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94730-5203-294E-A82D-F1710F339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DF4FB7-AF60-4441-9440-942972A81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DC2527-E39C-AC4E-A8B9-C72060D56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16B90-3478-7647-8B29-1AEBFB31F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880B45-7310-8B45-BEAF-F04FFA253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FA0DA-DD0A-C24E-BD4A-D4E20A94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1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C343-B421-8A4F-B367-503E6AD5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B9FA5-A55D-424C-A588-8E104816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E5714-BC4E-D34C-8262-755F7832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572A6-B581-4F4D-898C-1C47736F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0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9603B-769B-4042-9057-D8E4C47D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A97A89-B016-9245-9793-29FAAD9D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3174C-DAF5-3544-9422-6660EC25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3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DCE55-910C-C140-92FD-E85E775A7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42DE6-962F-D94E-BD21-E3E9FC58D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DB995-F465-504A-8336-4558DF651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96B09-954D-8D45-9E30-FE3E51E4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0EF0F-B308-644A-AA0B-1938857E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DED3A-BC95-2E4E-9108-0E77FA2A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1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1F569-FF2E-D845-B245-87C6274E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3B1E2-FE4E-CC42-9D20-B87CFFF08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AEB12-CCB8-7342-B8BF-FEF977E3B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DB410-5666-3A4C-B11C-1DA6E11F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C0CAB-BC77-AD4D-85CF-A48B46E0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3D992-4CB8-9947-8171-9CFFA48E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7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A6830-7E74-0746-9740-2719CDF30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Clicca per modificare lo stile del titolo Master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92464-B257-1A46-A618-A61A9101F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Fare clic per modificare gli stili di testo master</a:t>
            </a:r>
          </a:p>
          <a:p>
            <a:pPr lvl="1"/>
            <a:r>
              <a:t>Secondo livello</a:t>
            </a:r>
          </a:p>
          <a:p>
            <a:pPr lvl="2"/>
            <a:r>
              <a:t>Terzo livello</a:t>
            </a:r>
          </a:p>
          <a:p>
            <a:pPr lvl="3"/>
            <a:r>
              <a:t>Quarto livello</a:t>
            </a:r>
          </a:p>
          <a:p>
            <a:pPr lvl="4"/>
            <a:r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9FA84-2C2E-4941-B0D9-62F398AC5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E03D-DE85-DF4A-86EE-0D64CA1FF0D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2EBAF-B49D-544E-B496-EB60A486C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CFF40-03F1-7F4F-882A-FCB6843E7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04728-3E8B-7C45-B071-B35AF8DC68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D008D2-A1EE-25B1-F951-7E43603E95C6}"/>
              </a:ext>
            </a:extLst>
          </p:cNvPr>
          <p:cNvSpPr txBox="1"/>
          <p:nvPr/>
        </p:nvSpPr>
        <p:spPr>
          <a:xfrm>
            <a:off x="7869506" y="5419610"/>
            <a:ext cx="324640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000"/>
            </a:pPr>
            <a:r>
              <a:t>Progetto MAI4CAREU, GA No INEA/CEF/ICT/A2020/2267423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AAF7C27C-370D-3F8B-FD3E-4FC5E4F33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64"/>
            <a:ext cx="12191354" cy="685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66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D8C8-B34F-6B4A-95D2-5F13E8F8D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Cos'è la moralità/etica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037BA-A6F6-104F-9B32-74E0BEAE5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/>
          </a:p>
          <a:p>
            <a:r>
              <a:t>Nel decidere cosa fare, o nel valutare ciò che gli altri fanno:</a:t>
            </a:r>
          </a:p>
          <a:p>
            <a:pPr lvl="1"/>
            <a:r>
              <a:t>Possiamo prendere la nostra prospettiva individuale, concentrandoci sui nostri interessi particolari (interesse personale) o</a:t>
            </a:r>
          </a:p>
          <a:p>
            <a:pPr lvl="1"/>
            <a:r>
              <a:t>Possiamo essere motivati dalla convinzione che un'azione sia giusta, indipendentemente da come influenza il nostro interesse (moralità/etica)</a:t>
            </a:r>
          </a:p>
          <a:p>
            <a:r>
              <a:t>Moralità positiva (convenzionale): le regole morali e i principi che sono accettati in una società</a:t>
            </a:r>
          </a:p>
          <a:p>
            <a:pPr lvl="1"/>
            <a:r>
              <a:t>Può esserci una cattiva moralità positiva?</a:t>
            </a:r>
          </a:p>
          <a:p>
            <a:r>
              <a:t>Moralità critica</a:t>
            </a:r>
          </a:p>
          <a:p>
            <a:pPr lvl="1"/>
            <a:r>
              <a:t>La moralità che è corretta, razionale, giusta (forse poiché considera tutti gli interessi individuali e sociali in gioco dando a ciascuno il dovuto significato (danno agli altri, impatti sull'ambiente, ecc.)</a:t>
            </a:r>
          </a:p>
          <a:p>
            <a:r>
              <a:t>Possiamo criticare la moralità positiva sulla base della nostra morale critica: potremmo essere giusti o sbagliati (ad esempio, critiche femministe contro il patriarcato, critiche naziste contro l'essere compassionevoli)</a:t>
            </a:r>
          </a:p>
        </p:txBody>
      </p:sp>
    </p:spTree>
    <p:extLst>
      <p:ext uri="{BB962C8B-B14F-4D97-AF65-F5344CB8AC3E}">
        <p14:creationId xmlns:p14="http://schemas.microsoft.com/office/powerpoint/2010/main" val="330796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D8C8-B34F-6B4A-95D2-5F13E8F8D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Cos'è la moralità/etica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037BA-A6F6-104F-9B32-74E0BEAE5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Nel decidere cosa fare, o nel valutare ciò che gli altri fanno:</a:t>
            </a:r>
          </a:p>
          <a:p>
            <a:pPr lvl="1"/>
            <a:r>
              <a:t>Possiamo prendere la nostra prospettiva individuale, concentrandoci sui nostri interessi particolari (interesse personale)</a:t>
            </a:r>
          </a:p>
          <a:p>
            <a:pPr lvl="1"/>
            <a:r>
              <a:t>Possiamo essere motivati dalla convinzione che un'azione sia giusta, indipendentemente da come influenza il nostro interesse (moralità)</a:t>
            </a:r>
          </a:p>
          <a:p>
            <a:r>
              <a:t>Moralità positiva (convenzionale): le regole morali e i principi che sono accettati in una società</a:t>
            </a:r>
          </a:p>
          <a:p>
            <a:pPr lvl="1"/>
            <a:r>
              <a:t>Può esserci una cattiva moralità positiva</a:t>
            </a:r>
          </a:p>
          <a:p>
            <a:r>
              <a:t>Moralità critica</a:t>
            </a:r>
          </a:p>
          <a:p>
            <a:pPr lvl="1"/>
            <a:r>
              <a:t>La moralità che si crede è corretta, razionale, giusta (forse poiché considera tutti gli interessi individuali e sociali in gioco dando a ciascuno il dovuto significato (danno agli altri, impatti sull'ambiente, ecc.)</a:t>
            </a:r>
          </a:p>
          <a:p>
            <a:r>
              <a:t>Possiamo criticare la moralità positiva sulla base della nostra morale critica:</a:t>
            </a:r>
          </a:p>
          <a:p>
            <a:pPr lvl="1"/>
            <a:r>
              <a:t> Possiamo avere ragione o torto nelle nostre critiche (ad esempio, critiche femministe contro il patriarcato, la compassione della critica nazista e l'universalismo, ecc.)</a:t>
            </a:r>
          </a:p>
        </p:txBody>
      </p:sp>
    </p:spTree>
    <p:extLst>
      <p:ext uri="{BB962C8B-B14F-4D97-AF65-F5344CB8AC3E}">
        <p14:creationId xmlns:p14="http://schemas.microsoft.com/office/powerpoint/2010/main" val="363561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1F23C-2807-8042-BCF5-07351793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Etica vs metaetica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D4205-F5F7-EA44-B5A3-0DB1B0961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L'etica normativa si occupa di determinare ciò che è moralmente richiesto, come si dovrebbe comportarsi</a:t>
            </a:r>
          </a:p>
          <a:p>
            <a:r>
              <a:t>La metaetica riguarda lo studio della natura, della portata e del significato del giudizio morale.</a:t>
            </a:r>
          </a:p>
          <a:p>
            <a:pPr lvl="1"/>
            <a:r>
              <a:t>I giudizi etici possono essere veri o falsi? </a:t>
            </a:r>
          </a:p>
          <a:p>
            <a:pPr lvl="2"/>
            <a:r>
              <a:t>Qual è la differenza tra</a:t>
            </a:r>
          </a:p>
          <a:p>
            <a:pPr lvl="3"/>
            <a:r>
              <a:t>Preferisco le verdure alla carne</a:t>
            </a:r>
          </a:p>
          <a:p>
            <a:pPr lvl="3"/>
            <a:r>
              <a:t>Dovrei mangiare più verdure per essere più sano</a:t>
            </a:r>
          </a:p>
          <a:p>
            <a:pPr lvl="3"/>
            <a:r>
              <a:t>Dobbiamo diventare vegetariani</a:t>
            </a:r>
          </a:p>
          <a:p>
            <a:pPr lvl="1"/>
            <a:r>
              <a:t>Corrispondono ad alcuni fatti del mondo?</a:t>
            </a:r>
          </a:p>
          <a:p>
            <a:pPr lvl="2"/>
            <a:r>
              <a:t>Quali sono i fatti che rendono vero che dovremmo diventare vegetariani? O che non dovremmo danneggiare gli altri?</a:t>
            </a:r>
          </a:p>
          <a:p>
            <a:pPr lvl="1"/>
            <a:r>
              <a:t>L'etica riguarda la razionalità o i sentimenti</a:t>
            </a:r>
          </a:p>
          <a:p>
            <a:pPr lvl="2"/>
            <a:r>
              <a:t>David Hume: non è contrario alla ragione di preferire la distruzione del mondo intero al graffio del mio </a:t>
            </a:r>
            <a:r>
              <a:rPr b="1"/>
              <a:t>dito</a:t>
            </a:r>
            <a:r>
              <a:t>. La moralità è una questione di sentimento (di spettatori imparziali)</a:t>
            </a:r>
          </a:p>
          <a:p>
            <a:pPr lvl="2"/>
            <a:r>
              <a:t>Emmanuel Kant: possiamo sapere cosa è morale attraverso la nostra ragione</a:t>
            </a:r>
          </a:p>
          <a:p>
            <a:pPr lvl="2"/>
            <a:r>
              <a:t>David Ross: possiamo sapere cosa c'è di più attraverso la nostra intuizione</a:t>
            </a:r>
          </a:p>
          <a:p>
            <a:pPr lvl="2"/>
            <a:endParaRPr/>
          </a:p>
        </p:txBody>
      </p:sp>
    </p:spTree>
    <p:extLst>
      <p:ext uri="{BB962C8B-B14F-4D97-AF65-F5344CB8AC3E}">
        <p14:creationId xmlns:p14="http://schemas.microsoft.com/office/powerpoint/2010/main" val="344744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DF715-20A2-9A4F-904C-98CE6A89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Assolutismo vs Relativismo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0DEFF-300E-1B4A-9A14-EC2FDE55A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C'è un'unica vera etica: quando due persone esprimono un giudizio etico incompatibile, uno di loro deve essere sbagliato</a:t>
            </a:r>
          </a:p>
          <a:p>
            <a:r>
              <a:t>I giudizi etici sono sempre relativi a particolari quadri di atteggiamenti</a:t>
            </a:r>
          </a:p>
          <a:p>
            <a:pPr lvl="1"/>
            <a:r>
              <a:t>Una dichiarazione come "l'aborto è moralmente ammissibile" o "l'adulterio è proibito" o "uccidere una persona volenterosa è sbagliata" può essere vero in qualche quadro e sbagliato sotto qualche altro </a:t>
            </a:r>
          </a:p>
          <a:p>
            <a:pPr lvl="1"/>
            <a:r>
              <a:t>Un'analogia: come nella meccanica, i giudizi sono relativi al quadro di riferimento (un corpo può essere in movimento rispetto a un frame e stazionario relativamente ad un altro), così è nella moralità</a:t>
            </a:r>
          </a:p>
          <a:p>
            <a:pPr lvl="1"/>
            <a:endParaRPr/>
          </a:p>
        </p:txBody>
      </p:sp>
    </p:spTree>
    <p:extLst>
      <p:ext uri="{BB962C8B-B14F-4D97-AF65-F5344CB8AC3E}">
        <p14:creationId xmlns:p14="http://schemas.microsoft.com/office/powerpoint/2010/main" val="177925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ED5E6-4B7B-8846-A9AD-0FDBC9C5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Moralità e disaccordo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DE96-C56D-C542-BF62-68E3FB0AB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La morale è un luogo di disaccordo diffuso</a:t>
            </a:r>
          </a:p>
          <a:p>
            <a:pPr lvl="1"/>
            <a:r>
              <a:t>Aborto</a:t>
            </a:r>
          </a:p>
          <a:p>
            <a:pPr lvl="1"/>
            <a:r>
              <a:t>Migrazioni</a:t>
            </a:r>
          </a:p>
          <a:p>
            <a:pPr lvl="1"/>
            <a:r>
              <a:t>Pena di morte</a:t>
            </a:r>
          </a:p>
          <a:p>
            <a:pPr lvl="1"/>
            <a:r>
              <a:t>Guerre umanitarie</a:t>
            </a:r>
          </a:p>
          <a:p>
            <a:pPr lvl="1"/>
            <a:r>
              <a:t>...</a:t>
            </a:r>
          </a:p>
          <a:p>
            <a:r>
              <a:t>Ma c'è qualcosa su cui possiamo essere d'accordo?</a:t>
            </a:r>
          </a:p>
          <a:p>
            <a:pPr lvl="1"/>
            <a:r>
              <a:t>È sbagliato uccidere persone innocenti?</a:t>
            </a:r>
          </a:p>
          <a:p>
            <a:pPr lvl="1"/>
            <a:r>
              <a:t>È (solitamente) sbagliato mentire?</a:t>
            </a:r>
          </a:p>
          <a:p>
            <a:pPr lvl="1"/>
            <a:r>
              <a:t>È (solitamente) sbagliato danneggiare le persone?</a:t>
            </a:r>
          </a:p>
          <a:p>
            <a:pPr lvl="1"/>
            <a:endParaRPr/>
          </a:p>
        </p:txBody>
      </p:sp>
    </p:spTree>
    <p:extLst>
      <p:ext uri="{BB962C8B-B14F-4D97-AF65-F5344CB8AC3E}">
        <p14:creationId xmlns:p14="http://schemas.microsoft.com/office/powerpoint/2010/main" val="111252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1318F-5EFF-8A44-B76C-8FD34998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Pro-tanto e tutto-cose-considerato giudizio morale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29C9A-FE56-144A-B7BB-4FBD829D7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dirty="0" err="1"/>
              <a:t>Molte</a:t>
            </a:r>
            <a:r>
              <a:rPr dirty="0"/>
              <a:t> </a:t>
            </a:r>
            <a:r>
              <a:rPr dirty="0" err="1"/>
              <a:t>prescrizioni</a:t>
            </a:r>
            <a:r>
              <a:rPr dirty="0"/>
              <a:t> </a:t>
            </a:r>
            <a:r>
              <a:rPr dirty="0" err="1"/>
              <a:t>morali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fattibili</a:t>
            </a:r>
            <a:r>
              <a:rPr dirty="0"/>
              <a:t>. </a:t>
            </a:r>
            <a:r>
              <a:rPr dirty="0" err="1"/>
              <a:t>Essi</a:t>
            </a:r>
            <a:r>
              <a:rPr dirty="0"/>
              <a:t> </a:t>
            </a:r>
            <a:r>
              <a:rPr dirty="0" err="1"/>
              <a:t>indicano</a:t>
            </a:r>
            <a:r>
              <a:rPr dirty="0"/>
              <a:t> </a:t>
            </a:r>
            <a:r>
              <a:rPr dirty="0" err="1"/>
              <a:t>proposizioni</a:t>
            </a:r>
            <a:r>
              <a:rPr dirty="0"/>
              <a:t> </a:t>
            </a:r>
            <a:r>
              <a:rPr dirty="0" err="1"/>
              <a:t>generali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suscettibili</a:t>
            </a:r>
            <a:r>
              <a:rPr dirty="0"/>
              <a:t> di </a:t>
            </a:r>
            <a:r>
              <a:rPr dirty="0" err="1"/>
              <a:t>eccezioni</a:t>
            </a:r>
            <a:r>
              <a:rPr dirty="0"/>
              <a:t>. </a:t>
            </a:r>
          </a:p>
          <a:p>
            <a:pPr lvl="1"/>
            <a:r>
              <a:rPr dirty="0"/>
              <a:t>Non </a:t>
            </a:r>
            <a:r>
              <a:rPr dirty="0" err="1"/>
              <a:t>dovremmo</a:t>
            </a:r>
            <a:r>
              <a:rPr dirty="0"/>
              <a:t> </a:t>
            </a:r>
            <a:r>
              <a:rPr dirty="0" err="1"/>
              <a:t>mentire</a:t>
            </a:r>
            <a:endParaRPr dirty="0"/>
          </a:p>
          <a:p>
            <a:pPr lvl="1"/>
            <a:r>
              <a:rPr dirty="0"/>
              <a:t>E se </a:t>
            </a:r>
            <a:r>
              <a:rPr dirty="0" err="1"/>
              <a:t>una</a:t>
            </a:r>
            <a:r>
              <a:rPr dirty="0"/>
              <a:t> bugia </a:t>
            </a:r>
            <a:r>
              <a:rPr dirty="0" err="1"/>
              <a:t>salvasse</a:t>
            </a:r>
            <a:r>
              <a:rPr dirty="0"/>
              <a:t> la vita di </a:t>
            </a:r>
            <a:r>
              <a:rPr dirty="0" err="1"/>
              <a:t>una</a:t>
            </a:r>
            <a:r>
              <a:rPr dirty="0"/>
              <a:t> persona?</a:t>
            </a:r>
          </a:p>
          <a:p>
            <a:r>
              <a:rPr dirty="0" err="1"/>
              <a:t>Vogliamo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un </a:t>
            </a:r>
            <a:r>
              <a:rPr dirty="0" err="1"/>
              <a:t>agente</a:t>
            </a:r>
            <a:r>
              <a:rPr dirty="0"/>
              <a:t> </a:t>
            </a:r>
            <a:r>
              <a:rPr dirty="0" err="1"/>
              <a:t>robotico</a:t>
            </a:r>
            <a:r>
              <a:rPr dirty="0"/>
              <a:t> </a:t>
            </a:r>
            <a:r>
              <a:rPr dirty="0" err="1"/>
              <a:t>prenda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suoi</a:t>
            </a:r>
            <a:r>
              <a:rPr dirty="0"/>
              <a:t> </a:t>
            </a:r>
            <a:r>
              <a:rPr dirty="0" err="1"/>
              <a:t>doveri</a:t>
            </a:r>
            <a:r>
              <a:rPr dirty="0"/>
              <a:t> come </a:t>
            </a:r>
            <a:r>
              <a:rPr dirty="0" err="1"/>
              <a:t>fattibili</a:t>
            </a:r>
            <a:r>
              <a:rPr dirty="0"/>
              <a:t>?</a:t>
            </a:r>
          </a:p>
          <a:p>
            <a:endParaRPr dirty="0"/>
          </a:p>
          <a:p>
            <a:r>
              <a:rPr dirty="0"/>
              <a:t>Un </a:t>
            </a:r>
            <a:r>
              <a:rPr dirty="0" err="1"/>
              <a:t>atto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un</a:t>
            </a:r>
            <a:r>
              <a:rPr lang="it-IT" dirty="0"/>
              <a:t> </a:t>
            </a:r>
            <a:r>
              <a:rPr b="1" dirty="0" err="1"/>
              <a:t>dovere</a:t>
            </a:r>
            <a:r>
              <a:rPr b="1" dirty="0"/>
              <a:t> </a:t>
            </a:r>
            <a:r>
              <a:rPr dirty="0"/>
              <a:t> </a:t>
            </a:r>
            <a:r>
              <a:rPr b="1" i="1" dirty="0"/>
              <a:t>prima facie </a:t>
            </a:r>
            <a:r>
              <a:rPr dirty="0" err="1"/>
              <a:t>quando</a:t>
            </a:r>
            <a:r>
              <a:rPr dirty="0"/>
              <a:t> </a:t>
            </a:r>
            <a:r>
              <a:rPr dirty="0" err="1"/>
              <a:t>c'è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ragione</a:t>
            </a:r>
            <a:r>
              <a:rPr dirty="0"/>
              <a:t> morale a </a:t>
            </a:r>
            <a:r>
              <a:rPr dirty="0" err="1"/>
              <a:t>favore</a:t>
            </a:r>
            <a:r>
              <a:rPr dirty="0"/>
              <a:t> di fare </a:t>
            </a:r>
            <a:r>
              <a:rPr dirty="0" err="1"/>
              <a:t>l'atto</a:t>
            </a:r>
            <a:r>
              <a:rPr dirty="0"/>
              <a:t>, ma uno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superato</a:t>
            </a:r>
            <a:r>
              <a:rPr dirty="0"/>
              <a:t> da </a:t>
            </a:r>
            <a:r>
              <a:rPr dirty="0" err="1"/>
              <a:t>altre</a:t>
            </a:r>
            <a:r>
              <a:rPr dirty="0"/>
              <a:t> </a:t>
            </a:r>
            <a:r>
              <a:rPr dirty="0" err="1"/>
              <a:t>ragioni</a:t>
            </a:r>
            <a:r>
              <a:rPr dirty="0"/>
              <a:t> (</a:t>
            </a:r>
            <a:r>
              <a:rPr dirty="0" err="1"/>
              <a:t>morali</a:t>
            </a:r>
            <a:r>
              <a:rPr dirty="0"/>
              <a:t>). </a:t>
            </a:r>
          </a:p>
          <a:p>
            <a:endParaRPr dirty="0"/>
          </a:p>
          <a:p>
            <a:r>
              <a:rPr dirty="0"/>
              <a:t>David Ross: "Se </a:t>
            </a:r>
            <a:r>
              <a:rPr dirty="0" err="1"/>
              <a:t>avessi</a:t>
            </a:r>
            <a:r>
              <a:rPr dirty="0"/>
              <a:t> </a:t>
            </a:r>
            <a:r>
              <a:rPr dirty="0" err="1"/>
              <a:t>promesso</a:t>
            </a:r>
            <a:r>
              <a:rPr dirty="0"/>
              <a:t> di </a:t>
            </a:r>
            <a:r>
              <a:rPr dirty="0" err="1"/>
              <a:t>incontrare</a:t>
            </a:r>
            <a:r>
              <a:rPr dirty="0"/>
              <a:t> un </a:t>
            </a:r>
            <a:r>
              <a:rPr dirty="0" err="1"/>
              <a:t>amico</a:t>
            </a:r>
            <a:r>
              <a:rPr dirty="0"/>
              <a:t> in un </a:t>
            </a:r>
            <a:r>
              <a:rPr dirty="0" err="1"/>
              <a:t>determinato</a:t>
            </a:r>
            <a:r>
              <a:rPr dirty="0"/>
              <a:t> </a:t>
            </a:r>
            <a:r>
              <a:rPr dirty="0" err="1"/>
              <a:t>momento</a:t>
            </a:r>
            <a:r>
              <a:rPr dirty="0"/>
              <a:t> per </a:t>
            </a:r>
            <a:r>
              <a:rPr dirty="0" err="1"/>
              <a:t>qualche</a:t>
            </a:r>
            <a:r>
              <a:rPr dirty="0"/>
              <a:t> </a:t>
            </a:r>
            <a:r>
              <a:rPr dirty="0" err="1"/>
              <a:t>scopo</a:t>
            </a:r>
            <a:r>
              <a:rPr dirty="0"/>
              <a:t> </a:t>
            </a:r>
            <a:r>
              <a:rPr dirty="0" err="1"/>
              <a:t>banale</a:t>
            </a:r>
            <a:r>
              <a:rPr dirty="0"/>
              <a:t>, </a:t>
            </a:r>
            <a:r>
              <a:rPr dirty="0" err="1"/>
              <a:t>dovrei</a:t>
            </a:r>
            <a:r>
              <a:rPr dirty="0"/>
              <a:t> </a:t>
            </a:r>
            <a:r>
              <a:rPr dirty="0" err="1"/>
              <a:t>certamente</a:t>
            </a:r>
            <a:r>
              <a:rPr dirty="0"/>
              <a:t> </a:t>
            </a:r>
            <a:r>
              <a:rPr dirty="0" err="1"/>
              <a:t>credermi</a:t>
            </a:r>
            <a:r>
              <a:rPr dirty="0"/>
              <a:t> </a:t>
            </a:r>
            <a:r>
              <a:rPr dirty="0" err="1"/>
              <a:t>giustificato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rompere</a:t>
            </a:r>
            <a:r>
              <a:rPr dirty="0"/>
              <a:t> il </a:t>
            </a:r>
            <a:r>
              <a:rPr dirty="0" err="1"/>
              <a:t>mio</a:t>
            </a:r>
            <a:r>
              <a:rPr dirty="0"/>
              <a:t> </a:t>
            </a:r>
            <a:r>
              <a:rPr dirty="0" err="1"/>
              <a:t>impegno</a:t>
            </a:r>
            <a:r>
              <a:rPr dirty="0"/>
              <a:t> se </a:t>
            </a:r>
            <a:r>
              <a:rPr dirty="0" err="1"/>
              <a:t>così</a:t>
            </a:r>
            <a:r>
              <a:rPr dirty="0"/>
              <a:t> </a:t>
            </a:r>
            <a:r>
              <a:rPr dirty="0" err="1"/>
              <a:t>facendo</a:t>
            </a:r>
            <a:r>
              <a:rPr dirty="0"/>
              <a:t> </a:t>
            </a:r>
            <a:r>
              <a:rPr dirty="0" err="1"/>
              <a:t>potessi</a:t>
            </a:r>
            <a:r>
              <a:rPr dirty="0"/>
              <a:t> </a:t>
            </a:r>
            <a:r>
              <a:rPr dirty="0" err="1"/>
              <a:t>prevenire</a:t>
            </a:r>
            <a:r>
              <a:rPr dirty="0"/>
              <a:t> un grave </a:t>
            </a:r>
            <a:r>
              <a:rPr dirty="0" err="1"/>
              <a:t>incidente</a:t>
            </a:r>
            <a:r>
              <a:rPr dirty="0"/>
              <a:t> o </a:t>
            </a:r>
            <a:r>
              <a:rPr dirty="0" err="1"/>
              <a:t>portare</a:t>
            </a:r>
            <a:r>
              <a:rPr dirty="0"/>
              <a:t> </a:t>
            </a:r>
            <a:r>
              <a:rPr dirty="0" err="1"/>
              <a:t>sollievo</a:t>
            </a:r>
            <a:r>
              <a:rPr dirty="0"/>
              <a:t> alle </a:t>
            </a:r>
            <a:r>
              <a:rPr dirty="0" err="1"/>
              <a:t>vittime</a:t>
            </a:r>
            <a:r>
              <a:rPr dirty="0"/>
              <a:t> di </a:t>
            </a:r>
            <a:r>
              <a:rPr dirty="0" err="1"/>
              <a:t>una</a:t>
            </a:r>
            <a:r>
              <a:rPr dirty="0"/>
              <a:t> persona. </a:t>
            </a:r>
            <a:endParaRPr dirty="0">
              <a:effectLst/>
            </a:endParaRPr>
          </a:p>
          <a:p>
            <a:pPr marL="0" indent="0">
              <a:buNone/>
            </a:pPr>
            <a:r>
              <a:rPr dirty="0"/>
              <a:t> </a:t>
            </a:r>
            <a:endParaRPr dirty="0">
              <a:effectLst/>
            </a:endParaRPr>
          </a:p>
          <a:p>
            <a:endParaRPr dirty="0">
              <a:effectLst/>
            </a:endParaRPr>
          </a:p>
          <a:p>
            <a:endParaRPr dirty="0">
              <a:effectLst/>
            </a:endParaRPr>
          </a:p>
          <a:p>
            <a:endParaRPr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743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9A19-6D6A-794E-8D7D-40E13E6ED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Moralità e altri sistemi normativi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466C-5A8B-F547-A7E5-F603C5070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t>Legge</a:t>
            </a:r>
          </a:p>
          <a:p>
            <a:pPr lvl="1"/>
            <a:r>
              <a:t>La morale positiva o critica include tutte le leggi applicate dallo Stato? Include solo queste leggi?</a:t>
            </a:r>
          </a:p>
          <a:p>
            <a:r>
              <a:t>Religione</a:t>
            </a:r>
          </a:p>
          <a:p>
            <a:pPr lvl="1"/>
            <a:r>
              <a:t>La morale critica include tutto e solo ciò che è stato comandato da Dio</a:t>
            </a:r>
          </a:p>
          <a:p>
            <a:pPr lvl="1"/>
            <a:r>
              <a:t>Dio ha comandato qualcosa perché era morale, o qualcosa è diventato morale per essere stato comandato da Dio (razionalismo vs voluntarismo). Che dire di Abramo e di Isacco?</a:t>
            </a:r>
          </a:p>
          <a:p>
            <a:pPr lvl="1"/>
            <a:r>
              <a:t>Gli atei sono necessariamente immorali o amorali? Una società atea è necessariamente più immorale di una società religiosa?</a:t>
            </a:r>
          </a:p>
          <a:p>
            <a:r>
              <a:t>La tradizione</a:t>
            </a:r>
          </a:p>
          <a:p>
            <a:r>
              <a:t>L'interesse di sé: </a:t>
            </a:r>
          </a:p>
          <a:p>
            <a:pPr lvl="1"/>
            <a:r>
              <a:t>che la moralità e l'interesse personale crollino: dovremmo fare tutto e solo ciò che si adatta al nostro interesse personale (l'anello di Gige)</a:t>
            </a:r>
          </a:p>
        </p:txBody>
      </p:sp>
    </p:spTree>
    <p:extLst>
      <p:ext uri="{BB962C8B-B14F-4D97-AF65-F5344CB8AC3E}">
        <p14:creationId xmlns:p14="http://schemas.microsoft.com/office/powerpoint/2010/main" val="1373303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0831-E566-2945-B657-7BACD840D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Grazie per la vostra attenzione!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4F136-107E-5A4E-A93D-30FD994F6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1371600" lvl="3" indent="0">
              <a:buNone/>
              <a:defRPr sz="2800"/>
            </a:pPr>
            <a:r>
              <a:t>				giovanni.sartor@unibo.it</a:t>
            </a:r>
            <a:endParaRPr sz="2800"/>
          </a:p>
        </p:txBody>
      </p:sp>
    </p:spTree>
    <p:extLst>
      <p:ext uri="{BB962C8B-B14F-4D97-AF65-F5344CB8AC3E}">
        <p14:creationId xmlns:p14="http://schemas.microsoft.com/office/powerpoint/2010/main" val="1201441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A4A7C31BC41F84CAD7420467C61AFB7" ma:contentTypeVersion="15" ma:contentTypeDescription="Creare un nuovo documento." ma:contentTypeScope="" ma:versionID="686d4094882f84ec5d3c77a015851692">
  <xsd:schema xmlns:xsd="http://www.w3.org/2001/XMLSchema" xmlns:xs="http://www.w3.org/2001/XMLSchema" xmlns:p="http://schemas.microsoft.com/office/2006/metadata/properties" xmlns:ns2="97c5e815-bb9e-417e-a357-9d725bdad6ad" xmlns:ns3="3ad8ab27-81d5-4733-84af-62e9df1d9f84" targetNamespace="http://schemas.microsoft.com/office/2006/metadata/properties" ma:root="true" ma:fieldsID="489db0da573d4ba4068ed975a897bba8" ns2:_="" ns3:_="">
    <xsd:import namespace="97c5e815-bb9e-417e-a357-9d725bdad6ad"/>
    <xsd:import namespace="3ad8ab27-81d5-4733-84af-62e9df1d9f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5e815-bb9e-417e-a357-9d725bdad6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Tag immagine" ma:readOnly="false" ma:fieldId="{5cf76f15-5ced-4ddc-b409-7134ff3c332f}" ma:taxonomyMulti="true" ma:sspId="f77b169b-7464-4c14-89c9-ab876efcba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d8ab27-81d5-4733-84af-62e9df1d9f8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0ff5b68-f3c9-42ae-9f4f-c4fbcf79e558}" ma:internalName="TaxCatchAll" ma:showField="CatchAllData" ma:web="3ad8ab27-81d5-4733-84af-62e9df1d9f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ad8ab27-81d5-4733-84af-62e9df1d9f84" xsi:nil="true"/>
    <lcf76f155ced4ddcb4097134ff3c332f xmlns="97c5e815-bb9e-417e-a357-9d725bdad6a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DDF4BF0-6654-4B69-837B-A47650349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5e815-bb9e-417e-a357-9d725bdad6ad"/>
    <ds:schemaRef ds:uri="3ad8ab27-81d5-4733-84af-62e9df1d9f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797EFB-6319-46CA-97CF-D98C173BA7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7E704A-824A-405B-8AEE-C23E6AA97976}">
  <ds:schemaRefs>
    <ds:schemaRef ds:uri="http://schemas.microsoft.com/office/2006/metadata/properties"/>
    <ds:schemaRef ds:uri="http://schemas.microsoft.com/office/infopath/2007/PartnerControls"/>
    <ds:schemaRef ds:uri="3ad8ab27-81d5-4733-84af-62e9df1d9f84"/>
    <ds:schemaRef ds:uri="97c5e815-bb9e-417e-a357-9d725bdad6a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2764</TotalTime>
  <Words>1433</Words>
  <Application>Microsoft Macintosh PowerPoint</Application>
  <PresentationFormat>Widescreen</PresentationFormat>
  <Paragraphs>150</Paragraphs>
  <Slides>9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Presentazione standard di PowerPoint</vt:lpstr>
      <vt:lpstr>Cos'è la moralità/etica</vt:lpstr>
      <vt:lpstr>Cos'è la moralità/etica</vt:lpstr>
      <vt:lpstr>Etica vs metaetica</vt:lpstr>
      <vt:lpstr>Assolutismo vs Relativismo</vt:lpstr>
      <vt:lpstr>Moralità e disaccordo</vt:lpstr>
      <vt:lpstr>Pro-tanto e tutto-cose-considerato giudizio morale</vt:lpstr>
      <vt:lpstr>Moralità e altri sistemi normativi</vt:lpstr>
      <vt:lpstr>Grazie per la vostra attenzione!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Ethics/Morality</dc:title>
  <dc:creator>Sartor, Giovanni</dc:creator>
  <cp:lastModifiedBy>Eleonora Mancini</cp:lastModifiedBy>
  <cp:revision>48</cp:revision>
  <dcterms:created xsi:type="dcterms:W3CDTF">2021-02-28T11:01:55Z</dcterms:created>
  <dcterms:modified xsi:type="dcterms:W3CDTF">2023-04-14T14:11:10Z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0x0101006A4A7C31BC41F84CAD7420467C61AFB7</vt:lpwstr>
  </property>
</Properties>
</file>